
<file path=[Content_Types].xml><?xml version="1.0" encoding="utf-8"?>
<Types xmlns="http://schemas.openxmlformats.org/package/2006/content-types">
  <Override PartName="/_rels/.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26" name="PlaceHolder 2"/>
          <p:cNvSpPr>
            <a:spLocks noGrp="1"/>
          </p:cNvSpPr>
          <p:nvPr>
            <p:ph type="body"/>
          </p:nvPr>
        </p:nvSpPr>
        <p:spPr>
          <a:xfrm>
            <a:off x="311760" y="1152360"/>
            <a:ext cx="8520120" cy="16293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7" name="PlaceHolder 3"/>
          <p:cNvSpPr>
            <a:spLocks noGrp="1"/>
          </p:cNvSpPr>
          <p:nvPr>
            <p:ph type="body"/>
          </p:nvPr>
        </p:nvSpPr>
        <p:spPr>
          <a:xfrm>
            <a:off x="311760" y="2936880"/>
            <a:ext cx="8520120" cy="16293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311760" y="1152360"/>
            <a:ext cx="4157640" cy="16293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4677840" y="1152360"/>
            <a:ext cx="4157640" cy="16293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1" name="PlaceHolder 4"/>
          <p:cNvSpPr>
            <a:spLocks noGrp="1"/>
          </p:cNvSpPr>
          <p:nvPr>
            <p:ph type="body"/>
          </p:nvPr>
        </p:nvSpPr>
        <p:spPr>
          <a:xfrm>
            <a:off x="4677840" y="2936880"/>
            <a:ext cx="4157640" cy="16293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2" name="PlaceHolder 5"/>
          <p:cNvSpPr>
            <a:spLocks noGrp="1"/>
          </p:cNvSpPr>
          <p:nvPr>
            <p:ph type="body"/>
          </p:nvPr>
        </p:nvSpPr>
        <p:spPr>
          <a:xfrm>
            <a:off x="311760" y="2936880"/>
            <a:ext cx="4157640" cy="16293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34" name="PlaceHolder 2"/>
          <p:cNvSpPr>
            <a:spLocks noGrp="1"/>
          </p:cNvSpPr>
          <p:nvPr>
            <p:ph type="body"/>
          </p:nvPr>
        </p:nvSpPr>
        <p:spPr>
          <a:xfrm>
            <a:off x="311760" y="1152360"/>
            <a:ext cx="8520120" cy="34160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35" name="PlaceHolder 3"/>
          <p:cNvSpPr>
            <a:spLocks noGrp="1"/>
          </p:cNvSpPr>
          <p:nvPr>
            <p:ph type="body"/>
          </p:nvPr>
        </p:nvSpPr>
        <p:spPr>
          <a:xfrm>
            <a:off x="311760" y="1152360"/>
            <a:ext cx="8520120" cy="34160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pic>
        <p:nvPicPr>
          <p:cNvPr id="36" name="" descr=""/>
          <p:cNvPicPr/>
          <p:nvPr/>
        </p:nvPicPr>
        <p:blipFill>
          <a:blip r:embed="rId2"/>
          <a:stretch/>
        </p:blipFill>
        <p:spPr>
          <a:xfrm>
            <a:off x="2430720" y="1152000"/>
            <a:ext cx="4281480" cy="3416040"/>
          </a:xfrm>
          <a:prstGeom prst="rect">
            <a:avLst/>
          </a:prstGeom>
          <a:ln>
            <a:noFill/>
          </a:ln>
        </p:spPr>
      </p:pic>
      <p:pic>
        <p:nvPicPr>
          <p:cNvPr id="37" name="" descr=""/>
          <p:cNvPicPr/>
          <p:nvPr/>
        </p:nvPicPr>
        <p:blipFill>
          <a:blip r:embed="rId3"/>
          <a:stretch/>
        </p:blipFill>
        <p:spPr>
          <a:xfrm>
            <a:off x="2430720" y="1152000"/>
            <a:ext cx="4281480" cy="34160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43"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311760" y="1152360"/>
            <a:ext cx="8520120" cy="34160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47" name="PlaceHolder 2"/>
          <p:cNvSpPr>
            <a:spLocks noGrp="1"/>
          </p:cNvSpPr>
          <p:nvPr>
            <p:ph type="body"/>
          </p:nvPr>
        </p:nvSpPr>
        <p:spPr>
          <a:xfrm>
            <a:off x="311760" y="1152360"/>
            <a:ext cx="4157640" cy="34160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48" name="PlaceHolder 3"/>
          <p:cNvSpPr>
            <a:spLocks noGrp="1"/>
          </p:cNvSpPr>
          <p:nvPr>
            <p:ph type="body"/>
          </p:nvPr>
        </p:nvSpPr>
        <p:spPr>
          <a:xfrm>
            <a:off x="4677840" y="1152360"/>
            <a:ext cx="4157640" cy="34160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311760" y="1152360"/>
            <a:ext cx="4157640" cy="16293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311760" y="2936880"/>
            <a:ext cx="4157640" cy="16293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4677840" y="1152360"/>
            <a:ext cx="4157640" cy="34160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5"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IN" sz="3200" spc="-1" strike="noStrike">
              <a:solidFill>
                <a:srgbClr val="ffffff"/>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311760" y="1152360"/>
            <a:ext cx="4157640" cy="34160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4677840" y="1152360"/>
            <a:ext cx="4157640" cy="16293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4677840" y="2936880"/>
            <a:ext cx="4157640" cy="16293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311760" y="1152360"/>
            <a:ext cx="4157640" cy="16293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4677840" y="1152360"/>
            <a:ext cx="4157640" cy="16293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62" name="PlaceHolder 4"/>
          <p:cNvSpPr>
            <a:spLocks noGrp="1"/>
          </p:cNvSpPr>
          <p:nvPr>
            <p:ph type="body"/>
          </p:nvPr>
        </p:nvSpPr>
        <p:spPr>
          <a:xfrm>
            <a:off x="311760" y="2936880"/>
            <a:ext cx="8520120" cy="16293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64" name="PlaceHolder 2"/>
          <p:cNvSpPr>
            <a:spLocks noGrp="1"/>
          </p:cNvSpPr>
          <p:nvPr>
            <p:ph type="body"/>
          </p:nvPr>
        </p:nvSpPr>
        <p:spPr>
          <a:xfrm>
            <a:off x="311760" y="1152360"/>
            <a:ext cx="8520120" cy="16293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65" name="PlaceHolder 3"/>
          <p:cNvSpPr>
            <a:spLocks noGrp="1"/>
          </p:cNvSpPr>
          <p:nvPr>
            <p:ph type="body"/>
          </p:nvPr>
        </p:nvSpPr>
        <p:spPr>
          <a:xfrm>
            <a:off x="311760" y="2936880"/>
            <a:ext cx="8520120" cy="16293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67" name="PlaceHolder 2"/>
          <p:cNvSpPr>
            <a:spLocks noGrp="1"/>
          </p:cNvSpPr>
          <p:nvPr>
            <p:ph type="body"/>
          </p:nvPr>
        </p:nvSpPr>
        <p:spPr>
          <a:xfrm>
            <a:off x="311760" y="1152360"/>
            <a:ext cx="4157640" cy="16293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68" name="PlaceHolder 3"/>
          <p:cNvSpPr>
            <a:spLocks noGrp="1"/>
          </p:cNvSpPr>
          <p:nvPr>
            <p:ph type="body"/>
          </p:nvPr>
        </p:nvSpPr>
        <p:spPr>
          <a:xfrm>
            <a:off x="4677840" y="1152360"/>
            <a:ext cx="4157640" cy="16293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69" name="PlaceHolder 4"/>
          <p:cNvSpPr>
            <a:spLocks noGrp="1"/>
          </p:cNvSpPr>
          <p:nvPr>
            <p:ph type="body"/>
          </p:nvPr>
        </p:nvSpPr>
        <p:spPr>
          <a:xfrm>
            <a:off x="4677840" y="2936880"/>
            <a:ext cx="4157640" cy="16293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70" name="PlaceHolder 5"/>
          <p:cNvSpPr>
            <a:spLocks noGrp="1"/>
          </p:cNvSpPr>
          <p:nvPr>
            <p:ph type="body"/>
          </p:nvPr>
        </p:nvSpPr>
        <p:spPr>
          <a:xfrm>
            <a:off x="311760" y="2936880"/>
            <a:ext cx="4157640" cy="16293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311760" y="1152360"/>
            <a:ext cx="8520120" cy="34160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311760" y="1152360"/>
            <a:ext cx="8520120" cy="34160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pic>
        <p:nvPicPr>
          <p:cNvPr id="74" name="" descr=""/>
          <p:cNvPicPr/>
          <p:nvPr/>
        </p:nvPicPr>
        <p:blipFill>
          <a:blip r:embed="rId2"/>
          <a:stretch/>
        </p:blipFill>
        <p:spPr>
          <a:xfrm>
            <a:off x="2430720" y="1152000"/>
            <a:ext cx="4281480" cy="3416040"/>
          </a:xfrm>
          <a:prstGeom prst="rect">
            <a:avLst/>
          </a:prstGeom>
          <a:ln>
            <a:noFill/>
          </a:ln>
        </p:spPr>
      </p:pic>
      <p:pic>
        <p:nvPicPr>
          <p:cNvPr id="75" name="" descr=""/>
          <p:cNvPicPr/>
          <p:nvPr/>
        </p:nvPicPr>
        <p:blipFill>
          <a:blip r:embed="rId3"/>
          <a:stretch/>
        </p:blipFill>
        <p:spPr>
          <a:xfrm>
            <a:off x="2430720" y="1152000"/>
            <a:ext cx="4281480" cy="34160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311760" y="1152360"/>
            <a:ext cx="8520120" cy="34160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9" name="PlaceHolder 2"/>
          <p:cNvSpPr>
            <a:spLocks noGrp="1"/>
          </p:cNvSpPr>
          <p:nvPr>
            <p:ph type="body"/>
          </p:nvPr>
        </p:nvSpPr>
        <p:spPr>
          <a:xfrm>
            <a:off x="311760" y="1152360"/>
            <a:ext cx="4157640" cy="34160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0" name="PlaceHolder 3"/>
          <p:cNvSpPr>
            <a:spLocks noGrp="1"/>
          </p:cNvSpPr>
          <p:nvPr>
            <p:ph type="body"/>
          </p:nvPr>
        </p:nvSpPr>
        <p:spPr>
          <a:xfrm>
            <a:off x="4677840" y="1152360"/>
            <a:ext cx="4157640" cy="34160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IN" sz="3200" spc="-1" strike="noStrike">
              <a:solidFill>
                <a:srgbClr val="ffffff"/>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4" name="PlaceHolder 2"/>
          <p:cNvSpPr>
            <a:spLocks noGrp="1"/>
          </p:cNvSpPr>
          <p:nvPr>
            <p:ph type="body"/>
          </p:nvPr>
        </p:nvSpPr>
        <p:spPr>
          <a:xfrm>
            <a:off x="311760" y="1152360"/>
            <a:ext cx="4157640" cy="16293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5" name="PlaceHolder 3"/>
          <p:cNvSpPr>
            <a:spLocks noGrp="1"/>
          </p:cNvSpPr>
          <p:nvPr>
            <p:ph type="body"/>
          </p:nvPr>
        </p:nvSpPr>
        <p:spPr>
          <a:xfrm>
            <a:off x="311760" y="2936880"/>
            <a:ext cx="4157640" cy="16293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6" name="PlaceHolder 4"/>
          <p:cNvSpPr>
            <a:spLocks noGrp="1"/>
          </p:cNvSpPr>
          <p:nvPr>
            <p:ph type="body"/>
          </p:nvPr>
        </p:nvSpPr>
        <p:spPr>
          <a:xfrm>
            <a:off x="4677840" y="1152360"/>
            <a:ext cx="4157640" cy="34160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18" name="PlaceHolder 2"/>
          <p:cNvSpPr>
            <a:spLocks noGrp="1"/>
          </p:cNvSpPr>
          <p:nvPr>
            <p:ph type="body"/>
          </p:nvPr>
        </p:nvSpPr>
        <p:spPr>
          <a:xfrm>
            <a:off x="311760" y="1152360"/>
            <a:ext cx="4157640" cy="341604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19" name="PlaceHolder 3"/>
          <p:cNvSpPr>
            <a:spLocks noGrp="1"/>
          </p:cNvSpPr>
          <p:nvPr>
            <p:ph type="body"/>
          </p:nvPr>
        </p:nvSpPr>
        <p:spPr>
          <a:xfrm>
            <a:off x="4677840" y="1152360"/>
            <a:ext cx="4157640" cy="16293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0" name="PlaceHolder 4"/>
          <p:cNvSpPr>
            <a:spLocks noGrp="1"/>
          </p:cNvSpPr>
          <p:nvPr>
            <p:ph type="body"/>
          </p:nvPr>
        </p:nvSpPr>
        <p:spPr>
          <a:xfrm>
            <a:off x="4677840" y="2936880"/>
            <a:ext cx="4157640" cy="16293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11760" y="444960"/>
            <a:ext cx="8520120" cy="572400"/>
          </a:xfrm>
          <a:prstGeom prst="rect">
            <a:avLst/>
          </a:prstGeom>
        </p:spPr>
        <p:txBody>
          <a:bodyPr lIns="0" rIns="0" tIns="0" bIns="0" anchor="ctr"/>
          <a:p>
            <a:endParaRPr b="0" lang="en-IN" sz="1400" spc="-1" strike="noStrike">
              <a:solidFill>
                <a:srgbClr val="000000"/>
              </a:solidFill>
              <a:uFill>
                <a:solidFill>
                  <a:srgbClr val="ffffff"/>
                </a:solidFill>
              </a:uFill>
              <a:latin typeface="Arial"/>
            </a:endParaRPr>
          </a:p>
        </p:txBody>
      </p:sp>
      <p:sp>
        <p:nvSpPr>
          <p:cNvPr id="22" name="PlaceHolder 2"/>
          <p:cNvSpPr>
            <a:spLocks noGrp="1"/>
          </p:cNvSpPr>
          <p:nvPr>
            <p:ph type="body"/>
          </p:nvPr>
        </p:nvSpPr>
        <p:spPr>
          <a:xfrm>
            <a:off x="311760" y="1152360"/>
            <a:ext cx="4157640" cy="16293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3" name="PlaceHolder 3"/>
          <p:cNvSpPr>
            <a:spLocks noGrp="1"/>
          </p:cNvSpPr>
          <p:nvPr>
            <p:ph type="body"/>
          </p:nvPr>
        </p:nvSpPr>
        <p:spPr>
          <a:xfrm>
            <a:off x="4677840" y="1152360"/>
            <a:ext cx="4157640" cy="16293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
        <p:nvSpPr>
          <p:cNvPr id="24" name="PlaceHolder 4"/>
          <p:cNvSpPr>
            <a:spLocks noGrp="1"/>
          </p:cNvSpPr>
          <p:nvPr>
            <p:ph type="body"/>
          </p:nvPr>
        </p:nvSpPr>
        <p:spPr>
          <a:xfrm>
            <a:off x="311760" y="2936880"/>
            <a:ext cx="8520120" cy="1629360"/>
          </a:xfrm>
          <a:prstGeom prst="rect">
            <a:avLst/>
          </a:prstGeom>
        </p:spPr>
        <p:txBody>
          <a:bodyPr lIns="0" rIns="0" tIns="0" bIns="0"/>
          <a:p>
            <a:endParaRPr b="0" lang="en-IN" sz="14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02729"/>
        </a:solidFill>
      </p:bgPr>
    </p:bg>
    <p:spTree>
      <p:nvGrpSpPr>
        <p:cNvPr id="1" name=""/>
        <p:cNvGrpSpPr/>
        <p:nvPr/>
      </p:nvGrpSpPr>
      <p:grpSpPr>
        <a:xfrm>
          <a:off x="0" y="0"/>
          <a:ext cx="0" cy="0"/>
          <a:chOff x="0" y="0"/>
          <a:chExt cx="0" cy="0"/>
        </a:xfrm>
      </p:grpSpPr>
      <p:sp>
        <p:nvSpPr>
          <p:cNvPr id="0" name="CustomShape 1"/>
          <p:cNvSpPr/>
          <p:nvPr/>
        </p:nvSpPr>
        <p:spPr>
          <a:xfrm>
            <a:off x="0" y="2998080"/>
            <a:ext cx="9143640" cy="360"/>
          </a:xfrm>
          <a:custGeom>
            <a:avLst/>
            <a:gdLst/>
            <a:ahLst/>
            <a:rect l="l" t="t" r="r" b="b"/>
            <a:pathLst>
              <a:path w="21600" h="21600">
                <a:moveTo>
                  <a:pt x="0" y="0"/>
                </a:moveTo>
                <a:lnTo>
                  <a:pt x="21600" y="21600"/>
                </a:lnTo>
              </a:path>
            </a:pathLst>
          </a:custGeom>
          <a:noFill/>
          <a:ln w="19080">
            <a:solidFill>
              <a:schemeClr val="lt2"/>
            </a:solidFill>
            <a:round/>
          </a:ln>
        </p:spPr>
        <p:style>
          <a:lnRef idx="0"/>
          <a:fillRef idx="0"/>
          <a:effectRef idx="0"/>
          <a:fontRef idx="minor"/>
        </p:style>
      </p:sp>
      <p:sp>
        <p:nvSpPr>
          <p:cNvPr id="1" name="PlaceHolder 2"/>
          <p:cNvSpPr>
            <a:spLocks noGrp="1"/>
          </p:cNvSpPr>
          <p:nvPr>
            <p:ph type="title"/>
          </p:nvPr>
        </p:nvSpPr>
        <p:spPr>
          <a:xfrm>
            <a:off x="510480" y="1257480"/>
            <a:ext cx="8122680" cy="1588320"/>
          </a:xfrm>
          <a:prstGeom prst="rect">
            <a:avLst/>
          </a:prstGeom>
        </p:spPr>
        <p:txBody>
          <a:bodyPr tIns="91440" bIns="91440" anchor="b"/>
          <a:p>
            <a:endParaRPr b="0" lang="en-IN" sz="1400" spc="-1" strike="noStrike">
              <a:solidFill>
                <a:srgbClr val="000000"/>
              </a:solidFill>
              <a:uFill>
                <a:solidFill>
                  <a:srgbClr val="ffffff"/>
                </a:solidFill>
              </a:uFill>
              <a:latin typeface="Arial"/>
            </a:endParaRPr>
          </a:p>
        </p:txBody>
      </p:sp>
      <p:sp>
        <p:nvSpPr>
          <p:cNvPr id="2" name="PlaceHolder 3"/>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495FD758-3AA8-4094-9089-567865413C3D}" type="slidenum">
              <a:rPr b="0" lang="en-IN" sz="1000" spc="-1" strike="noStrike">
                <a:solidFill>
                  <a:srgbClr val="ffffff"/>
                </a:solidFill>
                <a:uFill>
                  <a:solidFill>
                    <a:srgbClr val="ffffff"/>
                  </a:solidFill>
                </a:uFill>
                <a:latin typeface="Proxima Nova"/>
                <a:ea typeface="Proxima Nova"/>
              </a:rPr>
              <a:t>&lt;number&gt;</a:t>
            </a:fld>
            <a:endParaRPr b="0" lang="en-IN" sz="1400" spc="-1" strike="noStrike">
              <a:solidFill>
                <a:srgbClr val="ffffff"/>
              </a:solidFill>
              <a:uFill>
                <a:solidFill>
                  <a:srgbClr val="ffffff"/>
                </a:solidFill>
              </a:uFill>
              <a:latin typeface="Times New Roman"/>
            </a:endParaRPr>
          </a:p>
        </p:txBody>
      </p:sp>
      <p:sp>
        <p:nvSpPr>
          <p:cNvPr id="3" name="PlaceHolder 4"/>
          <p:cNvSpPr>
            <a:spLocks noGrp="1"/>
          </p:cNvSpPr>
          <p:nvPr>
            <p:ph type="body"/>
          </p:nvPr>
        </p:nvSpPr>
        <p:spPr>
          <a:xfrm>
            <a:off x="457200" y="1203480"/>
            <a:ext cx="8229240" cy="2982960"/>
          </a:xfrm>
          <a:prstGeom prst="rect">
            <a:avLst/>
          </a:prstGeom>
        </p:spPr>
        <p:txBody>
          <a:bodyPr lIns="0" rIns="0" tIns="0" bIns="0"/>
          <a:p>
            <a:pPr marL="432000" indent="-324000">
              <a:buClr>
                <a:srgbClr val="ffffff"/>
              </a:buClr>
              <a:buSzPct val="45000"/>
              <a:buFont typeface="Wingdings" charset="2"/>
              <a:buChar char=""/>
            </a:pPr>
            <a:r>
              <a:rPr b="0" lang="en-IN" sz="1400" spc="-1" strike="noStrike">
                <a:solidFill>
                  <a:srgbClr val="000000"/>
                </a:solidFill>
                <a:uFill>
                  <a:solidFill>
                    <a:srgbClr val="ffffff"/>
                  </a:solidFill>
                </a:uFill>
                <a:latin typeface="Arial"/>
              </a:rPr>
              <a:t>Click to edit the outline text format</a:t>
            </a:r>
            <a:endParaRPr b="0" lang="en-IN" sz="1400" spc="-1" strike="noStrike">
              <a:solidFill>
                <a:srgbClr val="000000"/>
              </a:solidFill>
              <a:uFill>
                <a:solidFill>
                  <a:srgbClr val="ffffff"/>
                </a:solidFill>
              </a:uFill>
              <a:latin typeface="Arial"/>
            </a:endParaRPr>
          </a:p>
          <a:p>
            <a:pPr lvl="1" marL="864000" indent="-324000">
              <a:buClr>
                <a:srgbClr val="ffffff"/>
              </a:buClr>
              <a:buSzPct val="75000"/>
              <a:buFont typeface="Symbol" charset="2"/>
              <a:buChar char=""/>
            </a:pPr>
            <a:r>
              <a:rPr b="0" lang="en-IN" sz="1400" spc="-1" strike="noStrike">
                <a:solidFill>
                  <a:srgbClr val="000000"/>
                </a:solidFill>
                <a:uFill>
                  <a:solidFill>
                    <a:srgbClr val="ffffff"/>
                  </a:solidFill>
                </a:uFill>
                <a:latin typeface="Arial"/>
              </a:rPr>
              <a:t>Second Outline Level</a:t>
            </a:r>
            <a:endParaRPr b="0" lang="en-IN" sz="1400" spc="-1" strike="noStrike">
              <a:solidFill>
                <a:srgbClr val="000000"/>
              </a:solidFill>
              <a:uFill>
                <a:solidFill>
                  <a:srgbClr val="ffffff"/>
                </a:solidFill>
              </a:uFill>
              <a:latin typeface="Arial"/>
            </a:endParaRPr>
          </a:p>
          <a:p>
            <a:pPr lvl="2" marL="1296000" indent="-288000">
              <a:buClr>
                <a:srgbClr val="ffffff"/>
              </a:buClr>
              <a:buSzPct val="45000"/>
              <a:buFont typeface="Wingdings" charset="2"/>
              <a:buChar char=""/>
            </a:pPr>
            <a:r>
              <a:rPr b="0" lang="en-IN" sz="1400" spc="-1" strike="noStrike">
                <a:solidFill>
                  <a:srgbClr val="000000"/>
                </a:solidFill>
                <a:uFill>
                  <a:solidFill>
                    <a:srgbClr val="ffffff"/>
                  </a:solidFill>
                </a:uFill>
                <a:latin typeface="Arial"/>
              </a:rPr>
              <a:t>Third Outline Level</a:t>
            </a:r>
            <a:endParaRPr b="0" lang="en-IN" sz="1400" spc="-1" strike="noStrike">
              <a:solidFill>
                <a:srgbClr val="000000"/>
              </a:solidFill>
              <a:uFill>
                <a:solidFill>
                  <a:srgbClr val="ffffff"/>
                </a:solidFill>
              </a:uFill>
              <a:latin typeface="Arial"/>
            </a:endParaRPr>
          </a:p>
          <a:p>
            <a:pPr lvl="3" marL="1728000" indent="-216000">
              <a:buClr>
                <a:srgbClr val="ffffff"/>
              </a:buClr>
              <a:buSzPct val="75000"/>
              <a:buFont typeface="Symbol" charset="2"/>
              <a:buChar char=""/>
            </a:pPr>
            <a:r>
              <a:rPr b="0" lang="en-IN" sz="1400" spc="-1" strike="noStrike">
                <a:solidFill>
                  <a:srgbClr val="000000"/>
                </a:solidFill>
                <a:uFill>
                  <a:solidFill>
                    <a:srgbClr val="ffffff"/>
                  </a:solidFill>
                </a:uFill>
                <a:latin typeface="Arial"/>
              </a:rPr>
              <a:t>Fourth Outline Level</a:t>
            </a:r>
            <a:endParaRPr b="0" lang="en-IN" sz="1400" spc="-1" strike="noStrike">
              <a:solidFill>
                <a:srgbClr val="000000"/>
              </a:solidFill>
              <a:uFill>
                <a:solidFill>
                  <a:srgbClr val="ffffff"/>
                </a:solidFill>
              </a:uFill>
              <a:latin typeface="Arial"/>
            </a:endParaRPr>
          </a:p>
          <a:p>
            <a:pPr lvl="4" marL="2160000" indent="-216000">
              <a:buClr>
                <a:srgbClr val="ffffff"/>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ffffff"/>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ffffff"/>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CustomShape 1"/>
          <p:cNvSpPr/>
          <p:nvPr/>
        </p:nvSpPr>
        <p:spPr>
          <a:xfrm>
            <a:off x="0" y="5045760"/>
            <a:ext cx="9143640" cy="97560"/>
          </a:xfrm>
          <a:prstGeom prst="rect">
            <a:avLst/>
          </a:prstGeom>
          <a:solidFill>
            <a:schemeClr val="lt2"/>
          </a:solidFill>
          <a:ln>
            <a:noFill/>
          </a:ln>
        </p:spPr>
        <p:style>
          <a:lnRef idx="0"/>
          <a:fillRef idx="0"/>
          <a:effectRef idx="0"/>
          <a:fontRef idx="minor"/>
        </p:style>
      </p:sp>
      <p:sp>
        <p:nvSpPr>
          <p:cNvPr id="39" name="PlaceHolder 2"/>
          <p:cNvSpPr>
            <a:spLocks noGrp="1"/>
          </p:cNvSpPr>
          <p:nvPr>
            <p:ph type="title"/>
          </p:nvPr>
        </p:nvSpPr>
        <p:spPr>
          <a:xfrm>
            <a:off x="311760" y="444960"/>
            <a:ext cx="8520120" cy="572400"/>
          </a:xfrm>
          <a:prstGeom prst="rect">
            <a:avLst/>
          </a:prstGeom>
        </p:spPr>
        <p:txBody>
          <a:bodyPr tIns="91440" bIns="91440"/>
          <a:p>
            <a:endParaRPr b="0" lang="en-IN" sz="1400" spc="-1" strike="noStrike">
              <a:solidFill>
                <a:srgbClr val="000000"/>
              </a:solidFill>
              <a:uFill>
                <a:solidFill>
                  <a:srgbClr val="ffffff"/>
                </a:solidFill>
              </a:uFill>
              <a:latin typeface="Arial"/>
            </a:endParaRPr>
          </a:p>
        </p:txBody>
      </p:sp>
      <p:sp>
        <p:nvSpPr>
          <p:cNvPr id="40" name="PlaceHolder 3"/>
          <p:cNvSpPr>
            <a:spLocks noGrp="1"/>
          </p:cNvSpPr>
          <p:nvPr>
            <p:ph type="body"/>
          </p:nvPr>
        </p:nvSpPr>
        <p:spPr>
          <a:xfrm>
            <a:off x="311760" y="1152360"/>
            <a:ext cx="8520120" cy="3416040"/>
          </a:xfrm>
          <a:prstGeom prst="rect">
            <a:avLst/>
          </a:prstGeom>
        </p:spPr>
        <p:txBody>
          <a:bodyPr tIns="91440" bIns="91440"/>
          <a:p>
            <a:pPr marL="432000" indent="-324000">
              <a:buClr>
                <a:srgbClr val="000000"/>
              </a:buClr>
              <a:buSzPct val="45000"/>
              <a:buFont typeface="Wingdings" charset="2"/>
              <a:buChar char=""/>
            </a:pPr>
            <a:r>
              <a:rPr b="0" lang="en-IN" sz="1800" spc="-1" strike="noStrike">
                <a:solidFill>
                  <a:srgbClr val="000000"/>
                </a:solidFill>
                <a:uFill>
                  <a:solidFill>
                    <a:srgbClr val="ffffff"/>
                  </a:solidFill>
                </a:uFill>
                <a:latin typeface="Arial"/>
              </a:rPr>
              <a:t>Click to edit the outline text format</a:t>
            </a:r>
            <a:endParaRPr b="0" lang="en-IN"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800" spc="-1" strike="noStrike">
                <a:solidFill>
                  <a:srgbClr val="000000"/>
                </a:solidFill>
                <a:uFill>
                  <a:solidFill>
                    <a:srgbClr val="ffffff"/>
                  </a:solidFill>
                </a:uFill>
                <a:latin typeface="Arial"/>
              </a:rPr>
              <a:t>Second Outline Level</a:t>
            </a:r>
            <a:endParaRPr b="0" lang="en-IN"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800" spc="-1" strike="noStrike">
                <a:solidFill>
                  <a:srgbClr val="000000"/>
                </a:solidFill>
                <a:uFill>
                  <a:solidFill>
                    <a:srgbClr val="ffffff"/>
                  </a:solidFill>
                </a:uFill>
                <a:latin typeface="Arial"/>
              </a:rPr>
              <a:t>Third Outline Level</a:t>
            </a:r>
            <a:endParaRPr b="0" lang="en-IN"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800" spc="-1" strike="noStrike">
                <a:solidFill>
                  <a:srgbClr val="000000"/>
                </a:solidFill>
                <a:uFill>
                  <a:solidFill>
                    <a:srgbClr val="ffffff"/>
                  </a:solidFill>
                </a:uFill>
                <a:latin typeface="Arial"/>
              </a:rPr>
              <a:t>Fourth Outline Level</a:t>
            </a:r>
            <a:endParaRPr b="0" lang="en-IN"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Fifth Outline Level</a:t>
            </a:r>
            <a:endParaRPr b="0" lang="en-IN"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Sixth Outline Level</a:t>
            </a:r>
            <a:endParaRPr b="0" lang="en-IN"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Seventh Outline Level</a:t>
            </a:r>
            <a:endParaRPr b="0" lang="en-IN" sz="1800" spc="-1" strike="noStrike">
              <a:solidFill>
                <a:srgbClr val="000000"/>
              </a:solidFill>
              <a:uFill>
                <a:solidFill>
                  <a:srgbClr val="ffffff"/>
                </a:solidFill>
              </a:uFill>
              <a:latin typeface="Arial"/>
            </a:endParaRPr>
          </a:p>
        </p:txBody>
      </p:sp>
      <p:sp>
        <p:nvSpPr>
          <p:cNvPr id="41" name="PlaceHolder 4"/>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D220A794-160C-4843-AE38-E22375E30BB1}" type="slidenum">
              <a:rPr b="0" lang="en-IN" sz="1000" spc="-1" strike="noStrike">
                <a:solidFill>
                  <a:srgbClr val="202729"/>
                </a:solidFill>
                <a:uFill>
                  <a:solidFill>
                    <a:srgbClr val="ffffff"/>
                  </a:solidFill>
                </a:uFill>
                <a:latin typeface="Proxima Nova"/>
                <a:ea typeface="Proxima Nova"/>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TextShape 1"/>
          <p:cNvSpPr txBox="1"/>
          <p:nvPr/>
        </p:nvSpPr>
        <p:spPr>
          <a:xfrm>
            <a:off x="510480" y="1257480"/>
            <a:ext cx="8122680" cy="1588320"/>
          </a:xfrm>
          <a:prstGeom prst="rect">
            <a:avLst/>
          </a:prstGeom>
          <a:noFill/>
          <a:ln>
            <a:noFill/>
          </a:ln>
        </p:spPr>
        <p:txBody>
          <a:bodyPr tIns="91440" bIns="91440" anchor="b"/>
          <a:p>
            <a:pPr algn="ctr">
              <a:lnSpc>
                <a:spcPct val="115000"/>
              </a:lnSpc>
            </a:pPr>
            <a:r>
              <a:rPr b="1" lang="en-IN" sz="2800" spc="-1" strike="noStrike">
                <a:solidFill>
                  <a:srgbClr val="ffffff"/>
                </a:solidFill>
                <a:uFill>
                  <a:solidFill>
                    <a:srgbClr val="ffffff"/>
                  </a:solidFill>
                </a:uFill>
                <a:latin typeface="Arial"/>
                <a:ea typeface="Arial"/>
              </a:rPr>
              <a:t>Face Recognition using Eigen Face Decomposition</a:t>
            </a:r>
            <a:endParaRPr b="0" lang="en-IN" sz="1400" spc="-1" strike="noStrike">
              <a:solidFill>
                <a:srgbClr val="000000"/>
              </a:solidFill>
              <a:uFill>
                <a:solidFill>
                  <a:srgbClr val="ffffff"/>
                </a:solidFill>
              </a:uFill>
              <a:latin typeface="Arial"/>
            </a:endParaRPr>
          </a:p>
        </p:txBody>
      </p:sp>
      <p:sp>
        <p:nvSpPr>
          <p:cNvPr id="77" name="TextShape 2"/>
          <p:cNvSpPr txBox="1"/>
          <p:nvPr/>
        </p:nvSpPr>
        <p:spPr>
          <a:xfrm>
            <a:off x="510480" y="3182400"/>
            <a:ext cx="8122680" cy="1824480"/>
          </a:xfrm>
          <a:prstGeom prst="rect">
            <a:avLst/>
          </a:prstGeom>
          <a:noFill/>
          <a:ln>
            <a:noFill/>
          </a:ln>
        </p:spPr>
        <p:txBody>
          <a:bodyPr tIns="91440" bIns="91440"/>
          <a:p>
            <a:pPr>
              <a:lnSpc>
                <a:spcPct val="100000"/>
              </a:lnSpc>
            </a:pPr>
            <a:r>
              <a:rPr b="0" lang="en-IN" sz="2400" spc="-1" strike="noStrike">
                <a:solidFill>
                  <a:srgbClr val="ffffff"/>
                </a:solidFill>
                <a:uFill>
                  <a:solidFill>
                    <a:srgbClr val="ffffff"/>
                  </a:solidFill>
                </a:uFill>
                <a:latin typeface="Proxima Nova"/>
                <a:ea typeface="Proxima Nova"/>
              </a:rPr>
              <a:t>                  </a:t>
            </a:r>
            <a:r>
              <a:rPr b="0" lang="en-IN" sz="2400" spc="-1" strike="noStrike">
                <a:solidFill>
                  <a:srgbClr val="ffffff"/>
                </a:solidFill>
                <a:uFill>
                  <a:solidFill>
                    <a:srgbClr val="ffffff"/>
                  </a:solidFill>
                </a:uFill>
                <a:latin typeface="Proxima Nova"/>
                <a:ea typeface="Proxima Nova"/>
              </a:rPr>
              <a:t>	</a:t>
            </a:r>
            <a:r>
              <a:rPr b="0" lang="en-IN" sz="2400" spc="-1" strike="noStrike">
                <a:solidFill>
                  <a:srgbClr val="ffffff"/>
                </a:solidFill>
                <a:uFill>
                  <a:solidFill>
                    <a:srgbClr val="ffffff"/>
                  </a:solidFill>
                </a:uFill>
                <a:latin typeface="Proxima Nova"/>
                <a:ea typeface="Proxima Nova"/>
              </a:rPr>
              <a:t>Arnab Mondal 14EC35031</a:t>
            </a:r>
            <a:endParaRPr b="0" lang="en-IN" sz="3200" spc="-1" strike="noStrike">
              <a:solidFill>
                <a:srgbClr val="ffffff"/>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311760" y="444960"/>
            <a:ext cx="8520120" cy="572400"/>
          </a:xfrm>
          <a:prstGeom prst="rect">
            <a:avLst/>
          </a:prstGeom>
          <a:noFill/>
          <a:ln>
            <a:noFill/>
          </a:ln>
        </p:spPr>
        <p:txBody>
          <a:bodyPr tIns="91440" bIns="91440"/>
          <a:p>
            <a:pPr>
              <a:lnSpc>
                <a:spcPct val="115000"/>
              </a:lnSpc>
            </a:pPr>
            <a:r>
              <a:rPr b="1" lang="en-IN" sz="3000" spc="-1" strike="noStrike">
                <a:solidFill>
                  <a:srgbClr val="000000"/>
                </a:solidFill>
                <a:uFill>
                  <a:solidFill>
                    <a:srgbClr val="ffffff"/>
                  </a:solidFill>
                </a:uFill>
                <a:latin typeface="Proxima Nova"/>
                <a:ea typeface="Proxima Nova"/>
              </a:rPr>
              <a:t>Algorithm (continued)</a:t>
            </a:r>
            <a:endParaRPr b="0" lang="en-IN" sz="1400" spc="-1" strike="noStrike">
              <a:solidFill>
                <a:srgbClr val="000000"/>
              </a:solidFill>
              <a:uFill>
                <a:solidFill>
                  <a:srgbClr val="ffffff"/>
                </a:solidFill>
              </a:uFill>
              <a:latin typeface="Arial"/>
            </a:endParaRPr>
          </a:p>
        </p:txBody>
      </p:sp>
      <p:sp>
        <p:nvSpPr>
          <p:cNvPr id="99" name="TextShape 2"/>
          <p:cNvSpPr txBox="1"/>
          <p:nvPr/>
        </p:nvSpPr>
        <p:spPr>
          <a:xfrm>
            <a:off x="311760" y="1152360"/>
            <a:ext cx="8520120" cy="3416040"/>
          </a:xfrm>
          <a:prstGeom prst="rect">
            <a:avLst/>
          </a:prstGeom>
          <a:noFill/>
          <a:ln>
            <a:noFill/>
          </a:ln>
        </p:spPr>
        <p:txBody>
          <a:bodyPr tIns="91440" bIns="91440"/>
          <a:p>
            <a:pPr marL="457200" indent="-342720">
              <a:lnSpc>
                <a:spcPct val="100000"/>
              </a:lnSpc>
              <a:buClr>
                <a:srgbClr val="616161"/>
              </a:buClr>
              <a:buFont typeface="Arial"/>
              <a:buChar char="●"/>
            </a:pPr>
            <a:r>
              <a:rPr b="0" lang="en-IN" sz="1800" spc="-1" strike="noStrike">
                <a:solidFill>
                  <a:srgbClr val="000000"/>
                </a:solidFill>
                <a:uFill>
                  <a:solidFill>
                    <a:srgbClr val="ffffff"/>
                  </a:solidFill>
                </a:uFill>
                <a:latin typeface="Arial"/>
                <a:ea typeface="Arial"/>
              </a:rPr>
              <a:t>The eigenface of the image in question is formed. The Euclidean distances between the eigenface of the image and the eigenfaces stored previously are calculated. </a:t>
            </a:r>
            <a:endParaRPr b="0" lang="en-IN" sz="1400" spc="-1" strike="noStrike">
              <a:solidFill>
                <a:srgbClr val="000000"/>
              </a:solidFill>
              <a:uFill>
                <a:solidFill>
                  <a:srgbClr val="ffffff"/>
                </a:solidFill>
              </a:uFill>
              <a:latin typeface="Arial"/>
            </a:endParaRPr>
          </a:p>
          <a:p>
            <a:pPr marL="457200" indent="-342720">
              <a:lnSpc>
                <a:spcPct val="100000"/>
              </a:lnSpc>
              <a:buClr>
                <a:srgbClr val="616161"/>
              </a:buClr>
              <a:buFont typeface="Arial"/>
              <a:buChar char="●"/>
            </a:pPr>
            <a:r>
              <a:rPr b="0" lang="en-IN" sz="1800" spc="-1" strike="noStrike">
                <a:solidFill>
                  <a:srgbClr val="000000"/>
                </a:solidFill>
                <a:uFill>
                  <a:solidFill>
                    <a:srgbClr val="ffffff"/>
                  </a:solidFill>
                </a:uFill>
                <a:latin typeface="Arial"/>
                <a:ea typeface="Arial"/>
              </a:rPr>
              <a:t>The person in question is identified as the one whose Euclidean distance is minimum below a threshold value in the eigenface database.</a:t>
            </a:r>
            <a:endParaRPr b="0" lang="en-IN" sz="1400" spc="-1" strike="noStrike">
              <a:solidFill>
                <a:srgbClr val="000000"/>
              </a:solidFill>
              <a:uFill>
                <a:solidFill>
                  <a:srgbClr val="ffffff"/>
                </a:solidFill>
              </a:uFill>
              <a:latin typeface="Arial"/>
            </a:endParaRPr>
          </a:p>
          <a:p>
            <a:pPr marL="457200" indent="-342720">
              <a:lnSpc>
                <a:spcPct val="100000"/>
              </a:lnSpc>
              <a:buClr>
                <a:srgbClr val="616161"/>
              </a:buClr>
              <a:buFont typeface="Arial"/>
              <a:buChar char="●"/>
            </a:pPr>
            <a:r>
              <a:rPr b="0" lang="en-IN" sz="1800" spc="-1" strike="noStrike">
                <a:solidFill>
                  <a:srgbClr val="000000"/>
                </a:solidFill>
                <a:uFill>
                  <a:solidFill>
                    <a:srgbClr val="ffffff"/>
                  </a:solidFill>
                </a:uFill>
                <a:latin typeface="Arial"/>
                <a:ea typeface="Arial"/>
              </a:rPr>
              <a:t> </a:t>
            </a:r>
            <a:r>
              <a:rPr b="0" lang="en-IN" sz="1800" spc="-1" strike="noStrike">
                <a:solidFill>
                  <a:srgbClr val="000000"/>
                </a:solidFill>
                <a:uFill>
                  <a:solidFill>
                    <a:srgbClr val="ffffff"/>
                  </a:solidFill>
                </a:uFill>
                <a:latin typeface="Arial"/>
                <a:ea typeface="Arial"/>
              </a:rPr>
              <a:t>If all the calculated Euclidean distances are larger than the threshold, then the image is unrecognizable. </a:t>
            </a:r>
            <a:endParaRPr b="0" lang="en-IN" sz="14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311760" y="444960"/>
            <a:ext cx="8520120" cy="572400"/>
          </a:xfrm>
          <a:prstGeom prst="rect">
            <a:avLst/>
          </a:prstGeom>
          <a:noFill/>
          <a:ln>
            <a:noFill/>
          </a:ln>
        </p:spPr>
        <p:txBody>
          <a:bodyPr tIns="91440" bIns="91440"/>
          <a:p>
            <a:pPr>
              <a:lnSpc>
                <a:spcPct val="115000"/>
              </a:lnSpc>
            </a:pPr>
            <a:r>
              <a:rPr b="1" lang="en-IN" sz="3000" spc="-1" strike="noStrike">
                <a:solidFill>
                  <a:srgbClr val="000000"/>
                </a:solidFill>
                <a:uFill>
                  <a:solidFill>
                    <a:srgbClr val="ffffff"/>
                  </a:solidFill>
                </a:uFill>
                <a:latin typeface="Proxima Nova"/>
                <a:ea typeface="Proxima Nova"/>
              </a:rPr>
              <a:t>Results</a:t>
            </a:r>
            <a:endParaRPr b="0" lang="en-IN" sz="1400" spc="-1" strike="noStrike">
              <a:solidFill>
                <a:srgbClr val="000000"/>
              </a:solidFill>
              <a:uFill>
                <a:solidFill>
                  <a:srgbClr val="ffffff"/>
                </a:solidFill>
              </a:uFill>
              <a:latin typeface="Arial"/>
            </a:endParaRPr>
          </a:p>
        </p:txBody>
      </p:sp>
      <p:pic>
        <p:nvPicPr>
          <p:cNvPr id="101" name="Shape 124" descr=""/>
          <p:cNvPicPr/>
          <p:nvPr/>
        </p:nvPicPr>
        <p:blipFill>
          <a:blip r:embed="rId1"/>
          <a:srcRect l="0" t="0" r="0" b="20707"/>
          <a:stretch/>
        </p:blipFill>
        <p:spPr>
          <a:xfrm>
            <a:off x="2581560" y="2252880"/>
            <a:ext cx="3638160" cy="2333160"/>
          </a:xfrm>
          <a:prstGeom prst="rect">
            <a:avLst/>
          </a:prstGeom>
          <a:ln>
            <a:noFill/>
          </a:ln>
        </p:spPr>
      </p:pic>
      <p:sp>
        <p:nvSpPr>
          <p:cNvPr id="102" name="CustomShape 2"/>
          <p:cNvSpPr/>
          <p:nvPr/>
        </p:nvSpPr>
        <p:spPr>
          <a:xfrm>
            <a:off x="311760" y="1173960"/>
            <a:ext cx="8337960" cy="1424520"/>
          </a:xfrm>
          <a:prstGeom prst="rect">
            <a:avLst/>
          </a:prstGeom>
          <a:noFill/>
          <a:ln>
            <a:noFill/>
          </a:ln>
        </p:spPr>
        <p:style>
          <a:lnRef idx="0"/>
          <a:fillRef idx="0"/>
          <a:effectRef idx="0"/>
          <a:fontRef idx="minor"/>
        </p:style>
        <p:txBody>
          <a:bodyPr tIns="91440" bIns="91440" anchor="ctr"/>
          <a:p>
            <a:pPr>
              <a:lnSpc>
                <a:spcPct val="115000"/>
              </a:lnSpc>
            </a:pPr>
            <a:r>
              <a:rPr b="0" lang="en-IN" sz="1800" spc="-1" strike="noStrike">
                <a:solidFill>
                  <a:srgbClr val="000000"/>
                </a:solidFill>
                <a:uFill>
                  <a:solidFill>
                    <a:srgbClr val="ffffff"/>
                  </a:solidFill>
                </a:uFill>
                <a:latin typeface="Arial"/>
                <a:ea typeface="Arial"/>
              </a:rPr>
              <a:t>The average ‘ghost face’ learned by the algorithm based on the training data is shown below.</a:t>
            </a:r>
            <a:endParaRPr b="0" lang="en-IN" sz="1800" spc="-1" strike="noStrike">
              <a:solidFill>
                <a:srgbClr val="000000"/>
              </a:solidFill>
              <a:uFill>
                <a:solidFill>
                  <a:srgbClr val="ffffff"/>
                </a:solidFill>
              </a:uFill>
              <a:latin typeface="Arial"/>
            </a:endParaRPr>
          </a:p>
          <a:p>
            <a:pPr>
              <a:lnSpc>
                <a:spcPct val="115000"/>
              </a:lnSpc>
            </a:pPr>
            <a:endParaRPr b="0" lang="en-IN"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311760" y="444960"/>
            <a:ext cx="8520120" cy="572400"/>
          </a:xfrm>
          <a:prstGeom prst="rect">
            <a:avLst/>
          </a:prstGeom>
          <a:noFill/>
          <a:ln>
            <a:noFill/>
          </a:ln>
        </p:spPr>
        <p:txBody>
          <a:bodyPr tIns="91440" bIns="91440"/>
          <a:p>
            <a:pPr>
              <a:lnSpc>
                <a:spcPct val="115000"/>
              </a:lnSpc>
            </a:pPr>
            <a:r>
              <a:rPr b="1" lang="en-IN" sz="3000" spc="-1" strike="noStrike">
                <a:solidFill>
                  <a:srgbClr val="000000"/>
                </a:solidFill>
                <a:uFill>
                  <a:solidFill>
                    <a:srgbClr val="ffffff"/>
                  </a:solidFill>
                </a:uFill>
                <a:latin typeface="Proxima Nova"/>
                <a:ea typeface="Proxima Nova"/>
              </a:rPr>
              <a:t>Results</a:t>
            </a:r>
            <a:endParaRPr b="0" lang="en-IN" sz="1400" spc="-1" strike="noStrike">
              <a:solidFill>
                <a:srgbClr val="000000"/>
              </a:solidFill>
              <a:uFill>
                <a:solidFill>
                  <a:srgbClr val="ffffff"/>
                </a:solidFill>
              </a:uFill>
              <a:latin typeface="Arial"/>
            </a:endParaRPr>
          </a:p>
        </p:txBody>
      </p:sp>
      <p:sp>
        <p:nvSpPr>
          <p:cNvPr id="104" name="CustomShape 2"/>
          <p:cNvSpPr/>
          <p:nvPr/>
        </p:nvSpPr>
        <p:spPr>
          <a:xfrm>
            <a:off x="311760" y="1173960"/>
            <a:ext cx="8337960" cy="1424520"/>
          </a:xfrm>
          <a:prstGeom prst="rect">
            <a:avLst/>
          </a:prstGeom>
          <a:noFill/>
          <a:ln>
            <a:noFill/>
          </a:ln>
        </p:spPr>
        <p:style>
          <a:lnRef idx="0"/>
          <a:fillRef idx="0"/>
          <a:effectRef idx="0"/>
          <a:fontRef idx="minor"/>
        </p:style>
        <p:txBody>
          <a:bodyPr tIns="91440" bIns="91440" anchor="ctr"/>
          <a:p>
            <a:pPr>
              <a:lnSpc>
                <a:spcPct val="115000"/>
              </a:lnSpc>
            </a:pPr>
            <a:r>
              <a:rPr b="0" lang="en-IN" sz="1800" spc="-1" strike="noStrike">
                <a:solidFill>
                  <a:srgbClr val="000000"/>
                </a:solidFill>
                <a:uFill>
                  <a:solidFill>
                    <a:srgbClr val="ffffff"/>
                  </a:solidFill>
                </a:uFill>
                <a:latin typeface="Arial"/>
                <a:ea typeface="Arial"/>
              </a:rPr>
              <a:t>The eigen faces, which are the eigen vectors of the covariance matrix multiplied by the matrix A, are shown below. Since there are a large number of such eigen faces, only those corresponding to the highest three eigen values are shown.</a:t>
            </a:r>
            <a:endParaRPr b="0" lang="en-IN" sz="1800" spc="-1" strike="noStrike">
              <a:solidFill>
                <a:srgbClr val="000000"/>
              </a:solidFill>
              <a:uFill>
                <a:solidFill>
                  <a:srgbClr val="ffffff"/>
                </a:solidFill>
              </a:uFill>
              <a:latin typeface="Arial"/>
            </a:endParaRPr>
          </a:p>
          <a:p>
            <a:pPr>
              <a:lnSpc>
                <a:spcPct val="115000"/>
              </a:lnSpc>
            </a:pPr>
            <a:endParaRPr b="0" lang="en-IN" sz="1800" spc="-1" strike="noStrike">
              <a:solidFill>
                <a:srgbClr val="000000"/>
              </a:solidFill>
              <a:uFill>
                <a:solidFill>
                  <a:srgbClr val="ffffff"/>
                </a:solidFill>
              </a:uFill>
              <a:latin typeface="Arial"/>
            </a:endParaRPr>
          </a:p>
        </p:txBody>
      </p:sp>
      <p:pic>
        <p:nvPicPr>
          <p:cNvPr id="105" name="Shape 132" descr=""/>
          <p:cNvPicPr/>
          <p:nvPr/>
        </p:nvPicPr>
        <p:blipFill>
          <a:blip r:embed="rId1"/>
          <a:srcRect l="0" t="26924" r="0" b="31632"/>
          <a:stretch/>
        </p:blipFill>
        <p:spPr>
          <a:xfrm>
            <a:off x="1600200" y="2644560"/>
            <a:ext cx="5943240" cy="184752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311760" y="444960"/>
            <a:ext cx="8520120" cy="572400"/>
          </a:xfrm>
          <a:prstGeom prst="rect">
            <a:avLst/>
          </a:prstGeom>
          <a:noFill/>
          <a:ln>
            <a:noFill/>
          </a:ln>
        </p:spPr>
        <p:txBody>
          <a:bodyPr tIns="91440" bIns="91440"/>
          <a:p>
            <a:pPr>
              <a:lnSpc>
                <a:spcPct val="115000"/>
              </a:lnSpc>
            </a:pPr>
            <a:r>
              <a:rPr b="1" lang="en-IN" sz="3000" spc="-1" strike="noStrike">
                <a:solidFill>
                  <a:srgbClr val="000000"/>
                </a:solidFill>
                <a:uFill>
                  <a:solidFill>
                    <a:srgbClr val="ffffff"/>
                  </a:solidFill>
                </a:uFill>
                <a:latin typeface="Proxima Nova"/>
                <a:ea typeface="Proxima Nova"/>
              </a:rPr>
              <a:t>Results</a:t>
            </a:r>
            <a:endParaRPr b="0" lang="en-IN" sz="1400" spc="-1" strike="noStrike">
              <a:solidFill>
                <a:srgbClr val="000000"/>
              </a:solidFill>
              <a:uFill>
                <a:solidFill>
                  <a:srgbClr val="ffffff"/>
                </a:solidFill>
              </a:uFill>
              <a:latin typeface="Arial"/>
            </a:endParaRPr>
          </a:p>
        </p:txBody>
      </p:sp>
      <p:sp>
        <p:nvSpPr>
          <p:cNvPr id="107" name="CustomShape 2"/>
          <p:cNvSpPr/>
          <p:nvPr/>
        </p:nvSpPr>
        <p:spPr>
          <a:xfrm>
            <a:off x="311760" y="1173960"/>
            <a:ext cx="8337960" cy="1424520"/>
          </a:xfrm>
          <a:prstGeom prst="rect">
            <a:avLst/>
          </a:prstGeom>
          <a:noFill/>
          <a:ln>
            <a:noFill/>
          </a:ln>
        </p:spPr>
        <p:style>
          <a:lnRef idx="0"/>
          <a:fillRef idx="0"/>
          <a:effectRef idx="0"/>
          <a:fontRef idx="minor"/>
        </p:style>
        <p:txBody>
          <a:bodyPr tIns="91440" bIns="91440" anchor="ctr"/>
          <a:p>
            <a:pPr>
              <a:lnSpc>
                <a:spcPct val="115000"/>
              </a:lnSpc>
            </a:pPr>
            <a:r>
              <a:rPr b="0" lang="en-IN" sz="1800" spc="-1" strike="noStrike">
                <a:solidFill>
                  <a:srgbClr val="000000"/>
                </a:solidFill>
                <a:uFill>
                  <a:solidFill>
                    <a:srgbClr val="ffffff"/>
                  </a:solidFill>
                </a:uFill>
                <a:latin typeface="Arial"/>
                <a:ea typeface="Arial"/>
              </a:rPr>
              <a:t>For each person, 15 out of 20 images were randomly selected for training and the remaining were used for testing. After applying the algorithm on the test images, the accuracy was computed.</a:t>
            </a:r>
            <a:endParaRPr b="0" lang="en-IN" sz="1800" spc="-1" strike="noStrike">
              <a:solidFill>
                <a:srgbClr val="000000"/>
              </a:solidFill>
              <a:uFill>
                <a:solidFill>
                  <a:srgbClr val="ffffff"/>
                </a:solidFill>
              </a:uFill>
              <a:latin typeface="Arial"/>
            </a:endParaRPr>
          </a:p>
          <a:p>
            <a:pPr>
              <a:lnSpc>
                <a:spcPct val="115000"/>
              </a:lnSpc>
            </a:pPr>
            <a:endParaRPr b="0" lang="en-IN" sz="1800" spc="-1" strike="noStrike">
              <a:solidFill>
                <a:srgbClr val="000000"/>
              </a:solidFill>
              <a:uFill>
                <a:solidFill>
                  <a:srgbClr val="ffffff"/>
                </a:solidFill>
              </a:uFill>
              <a:latin typeface="Arial"/>
            </a:endParaRPr>
          </a:p>
        </p:txBody>
      </p:sp>
      <p:pic>
        <p:nvPicPr>
          <p:cNvPr id="108" name="Shape 139" descr=""/>
          <p:cNvPicPr/>
          <p:nvPr/>
        </p:nvPicPr>
        <p:blipFill>
          <a:blip r:embed="rId1"/>
          <a:stretch/>
        </p:blipFill>
        <p:spPr>
          <a:xfrm>
            <a:off x="2246400" y="2894040"/>
            <a:ext cx="4468320" cy="45252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311760" y="444960"/>
            <a:ext cx="8520120" cy="572400"/>
          </a:xfrm>
          <a:prstGeom prst="rect">
            <a:avLst/>
          </a:prstGeom>
          <a:noFill/>
          <a:ln>
            <a:noFill/>
          </a:ln>
        </p:spPr>
        <p:txBody>
          <a:bodyPr tIns="91440" bIns="91440"/>
          <a:p>
            <a:pPr>
              <a:lnSpc>
                <a:spcPct val="115000"/>
              </a:lnSpc>
            </a:pPr>
            <a:r>
              <a:rPr b="1" lang="en-IN" sz="3000" spc="-1" strike="noStrike">
                <a:solidFill>
                  <a:srgbClr val="000000"/>
                </a:solidFill>
                <a:uFill>
                  <a:solidFill>
                    <a:srgbClr val="ffffff"/>
                  </a:solidFill>
                </a:uFill>
                <a:latin typeface="Proxima Nova"/>
                <a:ea typeface="Proxima Nova"/>
              </a:rPr>
              <a:t>Conclusion</a:t>
            </a:r>
            <a:endParaRPr b="0" lang="en-IN" sz="1400" spc="-1" strike="noStrike">
              <a:solidFill>
                <a:srgbClr val="000000"/>
              </a:solidFill>
              <a:uFill>
                <a:solidFill>
                  <a:srgbClr val="ffffff"/>
                </a:solidFill>
              </a:uFill>
              <a:latin typeface="Arial"/>
            </a:endParaRPr>
          </a:p>
        </p:txBody>
      </p:sp>
      <p:sp>
        <p:nvSpPr>
          <p:cNvPr id="110" name="TextShape 2"/>
          <p:cNvSpPr txBox="1"/>
          <p:nvPr/>
        </p:nvSpPr>
        <p:spPr>
          <a:xfrm>
            <a:off x="311760" y="1152360"/>
            <a:ext cx="8520120" cy="3416040"/>
          </a:xfrm>
          <a:prstGeom prst="rect">
            <a:avLst/>
          </a:prstGeom>
          <a:noFill/>
          <a:ln>
            <a:noFill/>
          </a:ln>
        </p:spPr>
        <p:txBody>
          <a:bodyPr tIns="91440" bIns="91440"/>
          <a:p>
            <a:pPr>
              <a:lnSpc>
                <a:spcPct val="100000"/>
              </a:lnSpc>
            </a:pPr>
            <a:r>
              <a:rPr b="0" lang="en-IN" sz="1800" spc="-1" strike="noStrike">
                <a:solidFill>
                  <a:srgbClr val="000000"/>
                </a:solidFill>
                <a:uFill>
                  <a:solidFill>
                    <a:srgbClr val="ffffff"/>
                  </a:solidFill>
                </a:uFill>
                <a:latin typeface="Arial"/>
                <a:ea typeface="Arial"/>
              </a:rPr>
              <a:t>The eigenfaces method, which is based on the concept of Principal Component Analysis (PCA) is applied on the Faces-152 dataset.</a:t>
            </a: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Arial"/>
              </a:rPr>
              <a:t>Eigenfaces are obtained during training phase and recognition is achieved by projecting the faces onto this eigenface subspace.</a:t>
            </a: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Arial"/>
              </a:rPr>
              <a:t>The average ‘ghost face’, a few of the eigenfaces and the mean accuracy of recognition were reported.</a:t>
            </a:r>
            <a:endParaRPr b="0" lang="en-IN" sz="14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311760" y="444960"/>
            <a:ext cx="8520120" cy="572400"/>
          </a:xfrm>
          <a:prstGeom prst="rect">
            <a:avLst/>
          </a:prstGeom>
          <a:noFill/>
          <a:ln>
            <a:noFill/>
          </a:ln>
        </p:spPr>
        <p:txBody>
          <a:bodyPr tIns="91440" bIns="91440"/>
          <a:p>
            <a:pPr>
              <a:lnSpc>
                <a:spcPct val="115000"/>
              </a:lnSpc>
            </a:pPr>
            <a:r>
              <a:rPr b="1" lang="en-IN" sz="2400" spc="-1" strike="noStrike">
                <a:solidFill>
                  <a:srgbClr val="000000"/>
                </a:solidFill>
                <a:uFill>
                  <a:solidFill>
                    <a:srgbClr val="ffffff"/>
                  </a:solidFill>
                </a:uFill>
                <a:latin typeface="Proxima Nova"/>
                <a:ea typeface="Proxima Nova"/>
              </a:rPr>
              <a:t>Abstract</a:t>
            </a:r>
            <a:endParaRPr b="0" lang="en-IN" sz="1400" spc="-1" strike="noStrike">
              <a:solidFill>
                <a:srgbClr val="000000"/>
              </a:solidFill>
              <a:uFill>
                <a:solidFill>
                  <a:srgbClr val="ffffff"/>
                </a:solidFill>
              </a:uFill>
              <a:latin typeface="Arial"/>
            </a:endParaRPr>
          </a:p>
        </p:txBody>
      </p:sp>
      <p:sp>
        <p:nvSpPr>
          <p:cNvPr id="79" name="TextShape 2"/>
          <p:cNvSpPr txBox="1"/>
          <p:nvPr/>
        </p:nvSpPr>
        <p:spPr>
          <a:xfrm>
            <a:off x="311760" y="1152360"/>
            <a:ext cx="8520120" cy="3416040"/>
          </a:xfrm>
          <a:prstGeom prst="rect">
            <a:avLst/>
          </a:prstGeom>
          <a:noFill/>
          <a:ln>
            <a:noFill/>
          </a:ln>
        </p:spPr>
        <p:txBody>
          <a:bodyPr tIns="91440" bIns="91440"/>
          <a:p>
            <a:pPr marL="457200" indent="-342720">
              <a:lnSpc>
                <a:spcPct val="100000"/>
              </a:lnSpc>
              <a:buClr>
                <a:srgbClr val="616161"/>
              </a:buClr>
              <a:buFont typeface="Arial"/>
              <a:buChar char="●"/>
            </a:pPr>
            <a:r>
              <a:rPr b="0" lang="en-IN" sz="1800" spc="-1" strike="noStrike">
                <a:solidFill>
                  <a:srgbClr val="000000"/>
                </a:solidFill>
                <a:uFill>
                  <a:solidFill>
                    <a:srgbClr val="ffffff"/>
                  </a:solidFill>
                </a:uFill>
                <a:latin typeface="Arial"/>
                <a:ea typeface="Arial"/>
              </a:rPr>
              <a:t>An approach for the recognition of human faces is presented.</a:t>
            </a:r>
            <a:endParaRPr b="0" lang="en-IN" sz="14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0" lang="en-IN" sz="1800" spc="-1" strike="noStrike">
                <a:solidFill>
                  <a:srgbClr val="000000"/>
                </a:solidFill>
                <a:uFill>
                  <a:solidFill>
                    <a:srgbClr val="ffffff"/>
                  </a:solidFill>
                </a:uFill>
                <a:latin typeface="Arial"/>
                <a:ea typeface="Arial"/>
              </a:rPr>
              <a:t>Face images are projected onto a feature space that best encodes the variation among known face images.</a:t>
            </a:r>
            <a:endParaRPr b="0" lang="en-IN" sz="14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0" lang="en-IN" sz="1800" spc="-1" strike="noStrike">
                <a:solidFill>
                  <a:srgbClr val="000000"/>
                </a:solidFill>
                <a:uFill>
                  <a:solidFill>
                    <a:srgbClr val="ffffff"/>
                  </a:solidFill>
                </a:uFill>
                <a:latin typeface="Arial"/>
                <a:ea typeface="Arial"/>
              </a:rPr>
              <a:t>This feature space is defined by the 'eigenfaces', which are the eigenvectors of the set of faces.</a:t>
            </a:r>
            <a:endParaRPr b="0" lang="en-IN" sz="14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0" lang="en-IN" sz="1800" spc="-1" strike="noStrike">
                <a:solidFill>
                  <a:srgbClr val="000000"/>
                </a:solidFill>
                <a:uFill>
                  <a:solidFill>
                    <a:srgbClr val="ffffff"/>
                  </a:solidFill>
                </a:uFill>
                <a:latin typeface="Arial"/>
                <a:ea typeface="Arial"/>
              </a:rPr>
              <a:t>In the recognition process, an eigenface is formed for the given face image, and the Euclidean distances between this eigenface and the previously stored eigenfaces are calculated.</a:t>
            </a:r>
            <a:endParaRPr b="0" lang="en-IN" sz="14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0" lang="en-IN" sz="1800" spc="-1" strike="noStrike">
                <a:solidFill>
                  <a:srgbClr val="000000"/>
                </a:solidFill>
                <a:uFill>
                  <a:solidFill>
                    <a:srgbClr val="ffffff"/>
                  </a:solidFill>
                </a:uFill>
                <a:latin typeface="Arial"/>
                <a:ea typeface="Arial"/>
              </a:rPr>
              <a:t>The eigenface with the smallest Euclidean distance is the one the person resembles the most.</a:t>
            </a:r>
            <a:endParaRPr b="0" lang="en-IN" sz="14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311760" y="444960"/>
            <a:ext cx="8520120" cy="572400"/>
          </a:xfrm>
          <a:prstGeom prst="rect">
            <a:avLst/>
          </a:prstGeom>
          <a:noFill/>
          <a:ln>
            <a:noFill/>
          </a:ln>
        </p:spPr>
        <p:txBody>
          <a:bodyPr tIns="91440" bIns="91440"/>
          <a:p>
            <a:pPr>
              <a:lnSpc>
                <a:spcPct val="115000"/>
              </a:lnSpc>
            </a:pPr>
            <a:r>
              <a:rPr b="1" lang="en-IN" sz="3000" spc="-1" strike="noStrike">
                <a:solidFill>
                  <a:srgbClr val="000000"/>
                </a:solidFill>
                <a:uFill>
                  <a:solidFill>
                    <a:srgbClr val="ffffff"/>
                  </a:solidFill>
                </a:uFill>
                <a:latin typeface="Proxima Nova"/>
                <a:ea typeface="Proxima Nova"/>
              </a:rPr>
              <a:t>Objective</a:t>
            </a:r>
            <a:endParaRPr b="0" lang="en-IN" sz="1400" spc="-1" strike="noStrike">
              <a:solidFill>
                <a:srgbClr val="000000"/>
              </a:solidFill>
              <a:uFill>
                <a:solidFill>
                  <a:srgbClr val="ffffff"/>
                </a:solidFill>
              </a:uFill>
              <a:latin typeface="Arial"/>
            </a:endParaRPr>
          </a:p>
        </p:txBody>
      </p:sp>
      <p:sp>
        <p:nvSpPr>
          <p:cNvPr id="81" name="TextShape 2"/>
          <p:cNvSpPr txBox="1"/>
          <p:nvPr/>
        </p:nvSpPr>
        <p:spPr>
          <a:xfrm>
            <a:off x="311760" y="1384200"/>
            <a:ext cx="8520120" cy="3184200"/>
          </a:xfrm>
          <a:prstGeom prst="rect">
            <a:avLst/>
          </a:prstGeom>
          <a:noFill/>
          <a:ln>
            <a:noFill/>
          </a:ln>
        </p:spPr>
        <p:txBody>
          <a:bodyPr tIns="91440" bIns="91440"/>
          <a:p>
            <a:pPr marL="457200" indent="-380520">
              <a:lnSpc>
                <a:spcPct val="100000"/>
              </a:lnSpc>
              <a:buClr>
                <a:srgbClr val="616161"/>
              </a:buClr>
              <a:buFont typeface="Arial"/>
              <a:buChar char="●"/>
            </a:pPr>
            <a:r>
              <a:rPr b="0" lang="en-IN" sz="2400" spc="-1" strike="noStrike">
                <a:solidFill>
                  <a:srgbClr val="000000"/>
                </a:solidFill>
                <a:uFill>
                  <a:solidFill>
                    <a:srgbClr val="ffffff"/>
                  </a:solidFill>
                </a:uFill>
                <a:latin typeface="Arial"/>
                <a:ea typeface="Arial"/>
              </a:rPr>
              <a:t>Show the average ‘ghost face’ learned from the dataset</a:t>
            </a:r>
            <a:endParaRPr b="0" lang="en-IN" sz="1400" spc="-1" strike="noStrike">
              <a:solidFill>
                <a:srgbClr val="000000"/>
              </a:solidFill>
              <a:uFill>
                <a:solidFill>
                  <a:srgbClr val="ffffff"/>
                </a:solidFill>
              </a:uFill>
              <a:latin typeface="Arial"/>
            </a:endParaRPr>
          </a:p>
          <a:p>
            <a:pPr marL="457200" indent="-380520">
              <a:lnSpc>
                <a:spcPct val="100000"/>
              </a:lnSpc>
              <a:buClr>
                <a:srgbClr val="000000"/>
              </a:buClr>
              <a:buFont typeface="Arial"/>
              <a:buChar char="●"/>
            </a:pPr>
            <a:r>
              <a:rPr b="0" lang="en-IN" sz="2400" spc="-1" strike="noStrike">
                <a:solidFill>
                  <a:srgbClr val="000000"/>
                </a:solidFill>
                <a:uFill>
                  <a:solidFill>
                    <a:srgbClr val="ffffff"/>
                  </a:solidFill>
                </a:uFill>
                <a:latin typeface="Arial"/>
                <a:ea typeface="Arial"/>
              </a:rPr>
              <a:t>Show the eigen faces for test subjects</a:t>
            </a:r>
            <a:endParaRPr b="0" lang="en-IN" sz="1400" spc="-1" strike="noStrike">
              <a:solidFill>
                <a:srgbClr val="000000"/>
              </a:solidFill>
              <a:uFill>
                <a:solidFill>
                  <a:srgbClr val="ffffff"/>
                </a:solidFill>
              </a:uFill>
              <a:latin typeface="Arial"/>
            </a:endParaRPr>
          </a:p>
          <a:p>
            <a:pPr marL="457200" indent="-380520">
              <a:lnSpc>
                <a:spcPct val="100000"/>
              </a:lnSpc>
              <a:buClr>
                <a:srgbClr val="000000"/>
              </a:buClr>
              <a:buFont typeface="Arial"/>
              <a:buChar char="●"/>
            </a:pPr>
            <a:r>
              <a:rPr b="0" lang="en-IN" sz="2400" spc="-1" strike="noStrike">
                <a:solidFill>
                  <a:srgbClr val="000000"/>
                </a:solidFill>
                <a:uFill>
                  <a:solidFill>
                    <a:srgbClr val="ffffff"/>
                  </a:solidFill>
                </a:uFill>
                <a:latin typeface="Arial"/>
                <a:ea typeface="Arial"/>
              </a:rPr>
              <a:t>Report mean accuracy of recognition</a:t>
            </a:r>
            <a:endParaRPr b="0" lang="en-IN" sz="14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311760" y="444960"/>
            <a:ext cx="8520120" cy="572400"/>
          </a:xfrm>
          <a:prstGeom prst="rect">
            <a:avLst/>
          </a:prstGeom>
          <a:noFill/>
          <a:ln>
            <a:noFill/>
          </a:ln>
        </p:spPr>
        <p:txBody>
          <a:bodyPr tIns="91440" bIns="91440"/>
          <a:p>
            <a:pPr>
              <a:lnSpc>
                <a:spcPct val="100000"/>
              </a:lnSpc>
            </a:pPr>
            <a:r>
              <a:rPr b="1" lang="en-IN" sz="3000" spc="-1" strike="noStrike">
                <a:solidFill>
                  <a:srgbClr val="202729"/>
                </a:solidFill>
                <a:uFill>
                  <a:solidFill>
                    <a:srgbClr val="ffffff"/>
                  </a:solidFill>
                </a:uFill>
                <a:latin typeface="Proxima Nova"/>
                <a:ea typeface="Proxima Nova"/>
              </a:rPr>
              <a:t>Dataset</a:t>
            </a:r>
            <a:endParaRPr b="0" lang="en-IN" sz="1400" spc="-1" strike="noStrike">
              <a:solidFill>
                <a:srgbClr val="000000"/>
              </a:solidFill>
              <a:uFill>
                <a:solidFill>
                  <a:srgbClr val="ffffff"/>
                </a:solidFill>
              </a:uFill>
              <a:latin typeface="Arial"/>
            </a:endParaRPr>
          </a:p>
        </p:txBody>
      </p:sp>
      <p:sp>
        <p:nvSpPr>
          <p:cNvPr id="83" name="TextShape 2"/>
          <p:cNvSpPr txBox="1"/>
          <p:nvPr/>
        </p:nvSpPr>
        <p:spPr>
          <a:xfrm>
            <a:off x="311760" y="1397880"/>
            <a:ext cx="8520120" cy="3170520"/>
          </a:xfrm>
          <a:prstGeom prst="rect">
            <a:avLst/>
          </a:prstGeom>
          <a:noFill/>
          <a:ln>
            <a:noFill/>
          </a:ln>
        </p:spPr>
        <p:txBody>
          <a:bodyPr tIns="91440" bIns="91440"/>
          <a:p>
            <a:pPr marL="457200" indent="-380520">
              <a:lnSpc>
                <a:spcPct val="100000"/>
              </a:lnSpc>
              <a:buClr>
                <a:srgbClr val="000000"/>
              </a:buClr>
              <a:buFont typeface="Arial"/>
              <a:buChar char="●"/>
            </a:pPr>
            <a:r>
              <a:rPr b="0" lang="en-IN" sz="2400" spc="-1" strike="noStrike">
                <a:solidFill>
                  <a:srgbClr val="000000"/>
                </a:solidFill>
                <a:uFill>
                  <a:solidFill>
                    <a:srgbClr val="ffffff"/>
                  </a:solidFill>
                </a:uFill>
                <a:latin typeface="Arial"/>
                <a:ea typeface="Arial"/>
              </a:rPr>
              <a:t>The dataset has 152 persons with 20 images for each person. </a:t>
            </a:r>
            <a:endParaRPr b="0" lang="en-IN" sz="1400" spc="-1" strike="noStrike">
              <a:solidFill>
                <a:srgbClr val="000000"/>
              </a:solidFill>
              <a:uFill>
                <a:solidFill>
                  <a:srgbClr val="ffffff"/>
                </a:solidFill>
              </a:uFill>
              <a:latin typeface="Arial"/>
            </a:endParaRPr>
          </a:p>
          <a:p>
            <a:pPr marL="457200" indent="-380520">
              <a:lnSpc>
                <a:spcPct val="100000"/>
              </a:lnSpc>
              <a:buClr>
                <a:srgbClr val="000000"/>
              </a:buClr>
              <a:buFont typeface="Arial"/>
              <a:buChar char="●"/>
            </a:pPr>
            <a:r>
              <a:rPr b="0" lang="en-IN" sz="2400" spc="-1" strike="noStrike">
                <a:solidFill>
                  <a:srgbClr val="000000"/>
                </a:solidFill>
                <a:uFill>
                  <a:solidFill>
                    <a:srgbClr val="ffffff"/>
                  </a:solidFill>
                </a:uFill>
                <a:latin typeface="Arial"/>
                <a:ea typeface="Arial"/>
              </a:rPr>
              <a:t>Randomly select 15 images from each person for training purpose. </a:t>
            </a:r>
            <a:endParaRPr b="0" lang="en-IN" sz="1400" spc="-1" strike="noStrike">
              <a:solidFill>
                <a:srgbClr val="000000"/>
              </a:solidFill>
              <a:uFill>
                <a:solidFill>
                  <a:srgbClr val="ffffff"/>
                </a:solidFill>
              </a:uFill>
              <a:latin typeface="Arial"/>
            </a:endParaRPr>
          </a:p>
          <a:p>
            <a:pPr marL="457200" indent="-380520">
              <a:lnSpc>
                <a:spcPct val="100000"/>
              </a:lnSpc>
              <a:buClr>
                <a:srgbClr val="000000"/>
              </a:buClr>
              <a:buFont typeface="Arial"/>
              <a:buChar char="●"/>
            </a:pPr>
            <a:r>
              <a:rPr b="0" lang="en-IN" sz="2400" spc="-1" strike="noStrike">
                <a:solidFill>
                  <a:srgbClr val="000000"/>
                </a:solidFill>
                <a:uFill>
                  <a:solidFill>
                    <a:srgbClr val="ffffff"/>
                  </a:solidFill>
                </a:uFill>
                <a:latin typeface="Arial"/>
                <a:ea typeface="Arial"/>
              </a:rPr>
              <a:t>Remaining 5 images will be used for testing.</a:t>
            </a: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311760" y="444960"/>
            <a:ext cx="8520120" cy="572400"/>
          </a:xfrm>
          <a:prstGeom prst="rect">
            <a:avLst/>
          </a:prstGeom>
          <a:noFill/>
          <a:ln>
            <a:noFill/>
          </a:ln>
        </p:spPr>
        <p:txBody>
          <a:bodyPr tIns="91440" bIns="91440"/>
          <a:p>
            <a:pPr>
              <a:lnSpc>
                <a:spcPct val="100000"/>
              </a:lnSpc>
            </a:pPr>
            <a:r>
              <a:rPr b="1" lang="en-IN" sz="3000" spc="-1" strike="noStrike">
                <a:solidFill>
                  <a:srgbClr val="202729"/>
                </a:solidFill>
                <a:uFill>
                  <a:solidFill>
                    <a:srgbClr val="ffffff"/>
                  </a:solidFill>
                </a:uFill>
                <a:latin typeface="Proxima Nova"/>
                <a:ea typeface="Proxima Nova"/>
              </a:rPr>
              <a:t>Theory</a:t>
            </a:r>
            <a:endParaRPr b="0" lang="en-IN" sz="1400" spc="-1" strike="noStrike">
              <a:solidFill>
                <a:srgbClr val="000000"/>
              </a:solidFill>
              <a:uFill>
                <a:solidFill>
                  <a:srgbClr val="ffffff"/>
                </a:solidFill>
              </a:uFill>
              <a:latin typeface="Arial"/>
            </a:endParaRPr>
          </a:p>
        </p:txBody>
      </p:sp>
      <p:sp>
        <p:nvSpPr>
          <p:cNvPr id="85" name="TextShape 2"/>
          <p:cNvSpPr txBox="1"/>
          <p:nvPr/>
        </p:nvSpPr>
        <p:spPr>
          <a:xfrm>
            <a:off x="311760" y="1152360"/>
            <a:ext cx="8520120" cy="3416040"/>
          </a:xfrm>
          <a:prstGeom prst="rect">
            <a:avLst/>
          </a:prstGeom>
          <a:noFill/>
          <a:ln>
            <a:noFill/>
          </a:ln>
        </p:spPr>
        <p:txBody>
          <a:bodyPr tIns="91440" bIns="91440"/>
          <a:p>
            <a:pPr marL="457200" indent="-342720">
              <a:lnSpc>
                <a:spcPct val="100000"/>
              </a:lnSpc>
              <a:buClr>
                <a:srgbClr val="616161"/>
              </a:buClr>
              <a:buFont typeface="Arial"/>
              <a:buChar char="●"/>
            </a:pPr>
            <a:r>
              <a:rPr b="0" lang="en-IN" sz="1800" spc="-1" strike="noStrike">
                <a:solidFill>
                  <a:srgbClr val="000000"/>
                </a:solidFill>
                <a:uFill>
                  <a:solidFill>
                    <a:srgbClr val="ffffff"/>
                  </a:solidFill>
                </a:uFill>
                <a:latin typeface="Arial"/>
                <a:ea typeface="Arial"/>
              </a:rPr>
              <a:t>The basis of the eigenfaces method is the Principal Component Analysis (PCA)</a:t>
            </a:r>
            <a:endParaRPr b="0" lang="en-IN" sz="14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0" lang="en-IN" sz="1800" spc="-1" strike="noStrike">
                <a:solidFill>
                  <a:srgbClr val="000000"/>
                </a:solidFill>
                <a:uFill>
                  <a:solidFill>
                    <a:srgbClr val="ffffff"/>
                  </a:solidFill>
                </a:uFill>
                <a:latin typeface="Arial"/>
                <a:ea typeface="Arial"/>
              </a:rPr>
              <a:t>An objective of PCA is the replacement of correlated vectors of large dimensions with the uncorrelated vectors of smaller dimensions.</a:t>
            </a:r>
            <a:endParaRPr b="0" lang="en-IN" sz="14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0" lang="en-IN" sz="1800" spc="-1" strike="noStrike">
                <a:solidFill>
                  <a:srgbClr val="000000"/>
                </a:solidFill>
                <a:uFill>
                  <a:solidFill>
                    <a:srgbClr val="ffffff"/>
                  </a:solidFill>
                </a:uFill>
                <a:latin typeface="Arial"/>
                <a:ea typeface="Arial"/>
              </a:rPr>
              <a:t>The strategy of the Eigenfaces method consists of </a:t>
            </a:r>
            <a:endParaRPr b="0" lang="en-IN" sz="1400" spc="-1" strike="noStrike">
              <a:solidFill>
                <a:srgbClr val="000000"/>
              </a:solidFill>
              <a:uFill>
                <a:solidFill>
                  <a:srgbClr val="ffffff"/>
                </a:solidFill>
              </a:uFill>
              <a:latin typeface="Arial"/>
            </a:endParaRPr>
          </a:p>
          <a:p>
            <a:pPr lvl="1" marL="914400" indent="-342720">
              <a:lnSpc>
                <a:spcPct val="100000"/>
              </a:lnSpc>
              <a:buClr>
                <a:srgbClr val="000000"/>
              </a:buClr>
              <a:buFont typeface="Arial"/>
              <a:buChar char="○"/>
            </a:pPr>
            <a:r>
              <a:rPr b="0" lang="en-IN" sz="1800" spc="-1" strike="noStrike">
                <a:solidFill>
                  <a:srgbClr val="000000"/>
                </a:solidFill>
                <a:uFill>
                  <a:solidFill>
                    <a:srgbClr val="ffffff"/>
                  </a:solidFill>
                </a:uFill>
                <a:latin typeface="Arial"/>
                <a:ea typeface="Arial"/>
              </a:rPr>
              <a:t>extracting the characteristic features on the face and </a:t>
            </a:r>
            <a:endParaRPr b="0" lang="en-IN" sz="1400" spc="-1" strike="noStrike">
              <a:solidFill>
                <a:srgbClr val="000000"/>
              </a:solidFill>
              <a:uFill>
                <a:solidFill>
                  <a:srgbClr val="ffffff"/>
                </a:solidFill>
              </a:uFill>
              <a:latin typeface="Arial"/>
            </a:endParaRPr>
          </a:p>
          <a:p>
            <a:pPr lvl="1" marL="914400" indent="-342720">
              <a:lnSpc>
                <a:spcPct val="100000"/>
              </a:lnSpc>
              <a:buClr>
                <a:srgbClr val="000000"/>
              </a:buClr>
              <a:buFont typeface="Arial"/>
              <a:buChar char="○"/>
            </a:pPr>
            <a:r>
              <a:rPr b="0" lang="en-IN" sz="1800" spc="-1" strike="noStrike">
                <a:solidFill>
                  <a:srgbClr val="000000"/>
                </a:solidFill>
                <a:uFill>
                  <a:solidFill>
                    <a:srgbClr val="ffffff"/>
                  </a:solidFill>
                </a:uFill>
                <a:latin typeface="Arial"/>
                <a:ea typeface="Arial"/>
              </a:rPr>
              <a:t>representing the face in question as a linear combination of the so called ‘eigenfaces’ obtained from the feature extraction process</a:t>
            </a:r>
            <a:endParaRPr b="0" lang="en-IN" sz="14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311760" y="444960"/>
            <a:ext cx="8520120" cy="572400"/>
          </a:xfrm>
          <a:prstGeom prst="rect">
            <a:avLst/>
          </a:prstGeom>
          <a:noFill/>
          <a:ln>
            <a:noFill/>
          </a:ln>
        </p:spPr>
        <p:txBody>
          <a:bodyPr tIns="91440" bIns="91440"/>
          <a:p>
            <a:pPr>
              <a:lnSpc>
                <a:spcPct val="100000"/>
              </a:lnSpc>
            </a:pPr>
            <a:r>
              <a:rPr b="1" lang="en-IN" sz="3000" spc="-1" strike="noStrike">
                <a:solidFill>
                  <a:srgbClr val="202729"/>
                </a:solidFill>
                <a:uFill>
                  <a:solidFill>
                    <a:srgbClr val="ffffff"/>
                  </a:solidFill>
                </a:uFill>
                <a:latin typeface="Proxima Nova"/>
                <a:ea typeface="Proxima Nova"/>
              </a:rPr>
              <a:t>Theory (Continued)</a:t>
            </a:r>
            <a:endParaRPr b="0" lang="en-IN" sz="1400" spc="-1" strike="noStrike">
              <a:solidFill>
                <a:srgbClr val="000000"/>
              </a:solidFill>
              <a:uFill>
                <a:solidFill>
                  <a:srgbClr val="ffffff"/>
                </a:solidFill>
              </a:uFill>
              <a:latin typeface="Arial"/>
            </a:endParaRPr>
          </a:p>
        </p:txBody>
      </p:sp>
      <p:sp>
        <p:nvSpPr>
          <p:cNvPr id="87" name="TextShape 2"/>
          <p:cNvSpPr txBox="1"/>
          <p:nvPr/>
        </p:nvSpPr>
        <p:spPr>
          <a:xfrm>
            <a:off x="311760" y="1438560"/>
            <a:ext cx="8520120" cy="3129840"/>
          </a:xfrm>
          <a:prstGeom prst="rect">
            <a:avLst/>
          </a:prstGeom>
          <a:noFill/>
          <a:ln>
            <a:noFill/>
          </a:ln>
        </p:spPr>
        <p:txBody>
          <a:bodyPr tIns="91440" bIns="91440"/>
          <a:p>
            <a:pPr marL="457200" indent="-342720">
              <a:lnSpc>
                <a:spcPct val="100000"/>
              </a:lnSpc>
              <a:buClr>
                <a:srgbClr val="616161"/>
              </a:buClr>
              <a:buFont typeface="Arial"/>
              <a:buChar char="●"/>
            </a:pPr>
            <a:r>
              <a:rPr b="0" lang="en-IN" sz="1800" spc="-1" strike="noStrike">
                <a:solidFill>
                  <a:srgbClr val="000000"/>
                </a:solidFill>
                <a:uFill>
                  <a:solidFill>
                    <a:srgbClr val="ffffff"/>
                  </a:solidFill>
                </a:uFill>
                <a:latin typeface="Arial"/>
                <a:ea typeface="Arial"/>
              </a:rPr>
              <a:t>The principal components of the faces in the training set are calculated</a:t>
            </a:r>
            <a:endParaRPr b="0" lang="en-IN" sz="14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0" lang="en-IN" sz="1800" spc="-1" strike="noStrike">
                <a:solidFill>
                  <a:srgbClr val="000000"/>
                </a:solidFill>
                <a:uFill>
                  <a:solidFill>
                    <a:srgbClr val="ffffff"/>
                  </a:solidFill>
                </a:uFill>
                <a:latin typeface="Arial"/>
                <a:ea typeface="Arial"/>
              </a:rPr>
              <a:t>Recognition is achieved using the projection of the face into the space formed by the eigenfaces</a:t>
            </a:r>
            <a:endParaRPr b="0" lang="en-IN" sz="14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0" lang="en-IN" sz="1800" spc="-1" strike="noStrike">
                <a:solidFill>
                  <a:srgbClr val="000000"/>
                </a:solidFill>
                <a:uFill>
                  <a:solidFill>
                    <a:srgbClr val="ffffff"/>
                  </a:solidFill>
                </a:uFill>
                <a:latin typeface="Arial"/>
                <a:ea typeface="Arial"/>
              </a:rPr>
              <a:t>Euclidean distance of the eigenvectors of the eigenfaces and the eigenface of the image under question is calculated.</a:t>
            </a:r>
            <a:endParaRPr b="0" lang="en-IN" sz="14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0" lang="en-IN" sz="1800" spc="-1" strike="noStrike">
                <a:solidFill>
                  <a:srgbClr val="000000"/>
                </a:solidFill>
                <a:uFill>
                  <a:solidFill>
                    <a:srgbClr val="ffffff"/>
                  </a:solidFill>
                </a:uFill>
                <a:latin typeface="Arial"/>
                <a:ea typeface="Arial"/>
              </a:rPr>
              <a:t>If this distance is small enough, the person is identified.</a:t>
            </a:r>
            <a:endParaRPr b="0" lang="en-IN" sz="14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311760" y="444960"/>
            <a:ext cx="8520120" cy="572400"/>
          </a:xfrm>
          <a:prstGeom prst="rect">
            <a:avLst/>
          </a:prstGeom>
          <a:noFill/>
          <a:ln>
            <a:noFill/>
          </a:ln>
        </p:spPr>
        <p:txBody>
          <a:bodyPr tIns="91440" bIns="91440"/>
          <a:p>
            <a:pPr>
              <a:lnSpc>
                <a:spcPct val="115000"/>
              </a:lnSpc>
            </a:pPr>
            <a:r>
              <a:rPr b="1" lang="en-IN" sz="3000" spc="-1" strike="noStrike">
                <a:solidFill>
                  <a:srgbClr val="000000"/>
                </a:solidFill>
                <a:uFill>
                  <a:solidFill>
                    <a:srgbClr val="ffffff"/>
                  </a:solidFill>
                </a:uFill>
                <a:latin typeface="Proxima Nova"/>
                <a:ea typeface="Proxima Nova"/>
              </a:rPr>
              <a:t>Algorithm</a:t>
            </a:r>
            <a:endParaRPr b="0" lang="en-IN" sz="1400" spc="-1" strike="noStrike">
              <a:solidFill>
                <a:srgbClr val="000000"/>
              </a:solidFill>
              <a:uFill>
                <a:solidFill>
                  <a:srgbClr val="ffffff"/>
                </a:solidFill>
              </a:uFill>
              <a:latin typeface="Arial"/>
            </a:endParaRPr>
          </a:p>
        </p:txBody>
      </p:sp>
      <p:sp>
        <p:nvSpPr>
          <p:cNvPr id="89" name="TextShape 2"/>
          <p:cNvSpPr txBox="1"/>
          <p:nvPr/>
        </p:nvSpPr>
        <p:spPr>
          <a:xfrm>
            <a:off x="311760" y="1152360"/>
            <a:ext cx="8520120" cy="3416040"/>
          </a:xfrm>
          <a:prstGeom prst="rect">
            <a:avLst/>
          </a:prstGeom>
          <a:noFill/>
          <a:ln>
            <a:noFill/>
          </a:ln>
        </p:spPr>
        <p:txBody>
          <a:bodyPr tIns="91440" bIns="91440"/>
          <a:p>
            <a:pPr marL="457200" indent="-342720">
              <a:lnSpc>
                <a:spcPct val="100000"/>
              </a:lnSpc>
              <a:buClr>
                <a:srgbClr val="616161"/>
              </a:buClr>
              <a:buFont typeface="Proxima Nova"/>
              <a:buChar char="●"/>
            </a:pPr>
            <a:r>
              <a:rPr b="0" lang="en-IN" sz="1800" spc="-1" strike="noStrike">
                <a:solidFill>
                  <a:srgbClr val="000000"/>
                </a:solidFill>
                <a:uFill>
                  <a:solidFill>
                    <a:srgbClr val="ffffff"/>
                  </a:solidFill>
                </a:uFill>
                <a:latin typeface="Arial"/>
                <a:ea typeface="Arial"/>
              </a:rPr>
              <a:t>First, the training images of dimensions N*N are read and they are converted to N^2*1 dimensions.</a:t>
            </a:r>
            <a:endParaRPr b="0" lang="en-IN" sz="14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0" lang="en-IN" sz="1800" spc="-1" strike="noStrike">
                <a:solidFill>
                  <a:srgbClr val="000000"/>
                </a:solidFill>
                <a:uFill>
                  <a:solidFill>
                    <a:srgbClr val="ffffff"/>
                  </a:solidFill>
                </a:uFill>
                <a:latin typeface="Arial"/>
                <a:ea typeface="Arial"/>
              </a:rPr>
              <a:t>A training set of N2*M dimensions is thus created, where M is the number of sample images.</a:t>
            </a:r>
            <a:endParaRPr b="0" lang="en-IN" sz="14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0" lang="en-IN" sz="1800" spc="-1" strike="noStrike">
                <a:solidFill>
                  <a:srgbClr val="000000"/>
                </a:solidFill>
                <a:uFill>
                  <a:solidFill>
                    <a:srgbClr val="ffffff"/>
                  </a:solidFill>
                </a:uFill>
                <a:latin typeface="Arial"/>
                <a:ea typeface="Arial"/>
              </a:rPr>
              <a:t>The average of the image set is calculated as: </a:t>
            </a: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Arial"/>
              </a:rPr>
              <a:t>            </a:t>
            </a:r>
            <a:endParaRPr b="0" lang="en-IN" sz="14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Arial"/>
              </a:rPr>
              <a:t>        </a:t>
            </a:r>
            <a:endParaRPr b="0" lang="en-IN" sz="14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Arial"/>
              </a:rPr>
              <a:t>        </a:t>
            </a:r>
            <a:r>
              <a:rPr b="0" lang="en-IN" sz="1800" spc="-1" strike="noStrike">
                <a:solidFill>
                  <a:srgbClr val="000000"/>
                </a:solidFill>
                <a:uFill>
                  <a:solidFill>
                    <a:srgbClr val="ffffff"/>
                  </a:solidFill>
                </a:uFill>
                <a:latin typeface="Arial"/>
                <a:ea typeface="Arial"/>
              </a:rPr>
              <a:t>where : average image, M: number of images, i: image vector. </a:t>
            </a: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p:txBody>
      </p:sp>
      <p:pic>
        <p:nvPicPr>
          <p:cNvPr id="90" name="Shape 97" descr=""/>
          <p:cNvPicPr/>
          <p:nvPr/>
        </p:nvPicPr>
        <p:blipFill>
          <a:blip r:embed="rId1"/>
          <a:stretch/>
        </p:blipFill>
        <p:spPr>
          <a:xfrm>
            <a:off x="3498480" y="2845800"/>
            <a:ext cx="2009520" cy="83160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311760" y="173880"/>
            <a:ext cx="8520120" cy="572400"/>
          </a:xfrm>
          <a:prstGeom prst="rect">
            <a:avLst/>
          </a:prstGeom>
          <a:noFill/>
          <a:ln>
            <a:noFill/>
          </a:ln>
        </p:spPr>
        <p:txBody>
          <a:bodyPr tIns="91440" bIns="91440"/>
          <a:p>
            <a:pPr>
              <a:lnSpc>
                <a:spcPct val="115000"/>
              </a:lnSpc>
            </a:pPr>
            <a:r>
              <a:rPr b="1" lang="en-IN" sz="3000" spc="-1" strike="noStrike">
                <a:solidFill>
                  <a:srgbClr val="000000"/>
                </a:solidFill>
                <a:uFill>
                  <a:solidFill>
                    <a:srgbClr val="ffffff"/>
                  </a:solidFill>
                </a:uFill>
                <a:latin typeface="Proxima Nova"/>
                <a:ea typeface="Proxima Nova"/>
              </a:rPr>
              <a:t>Algorithm (continued)</a:t>
            </a:r>
            <a:endParaRPr b="0" lang="en-IN" sz="1400" spc="-1" strike="noStrike">
              <a:solidFill>
                <a:srgbClr val="000000"/>
              </a:solidFill>
              <a:uFill>
                <a:solidFill>
                  <a:srgbClr val="ffffff"/>
                </a:solidFill>
              </a:uFill>
              <a:latin typeface="Arial"/>
            </a:endParaRPr>
          </a:p>
        </p:txBody>
      </p:sp>
      <p:sp>
        <p:nvSpPr>
          <p:cNvPr id="92" name="TextShape 2"/>
          <p:cNvSpPr txBox="1"/>
          <p:nvPr/>
        </p:nvSpPr>
        <p:spPr>
          <a:xfrm>
            <a:off x="311760" y="746280"/>
            <a:ext cx="8520120" cy="3822120"/>
          </a:xfrm>
          <a:prstGeom prst="rect">
            <a:avLst/>
          </a:prstGeom>
          <a:noFill/>
          <a:ln>
            <a:noFill/>
          </a:ln>
        </p:spPr>
        <p:txBody>
          <a:bodyPr tIns="91440" bIns="91440"/>
          <a:p>
            <a:pPr marL="457200" indent="-342720">
              <a:lnSpc>
                <a:spcPct val="100000"/>
              </a:lnSpc>
              <a:buClr>
                <a:srgbClr val="616161"/>
              </a:buClr>
              <a:buFont typeface="Arial"/>
              <a:buChar char="●"/>
            </a:pPr>
            <a:r>
              <a:rPr b="0" lang="en-IN" sz="1800" spc="-1" strike="noStrike">
                <a:solidFill>
                  <a:srgbClr val="000000"/>
                </a:solidFill>
                <a:uFill>
                  <a:solidFill>
                    <a:srgbClr val="ffffff"/>
                  </a:solidFill>
                </a:uFill>
                <a:latin typeface="Arial"/>
                <a:ea typeface="Arial"/>
              </a:rPr>
              <a:t>Average face is calculated and subtracted from each face in the training set. A matrix (A) is formed using the results of the subtraction operation. The difference between each image and the average image is calculated as :</a:t>
            </a: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a:p>
            <a:pPr>
              <a:lnSpc>
                <a:spcPct val="100000"/>
              </a:lnSpc>
            </a:pPr>
            <a:r>
              <a:rPr b="0" lang="en-IN" sz="1800" spc="-1" strike="noStrike">
                <a:solidFill>
                  <a:srgbClr val="616161"/>
                </a:solidFill>
                <a:uFill>
                  <a:solidFill>
                    <a:srgbClr val="ffffff"/>
                  </a:solidFill>
                </a:uFill>
                <a:latin typeface="Arial"/>
                <a:ea typeface="Arial"/>
              </a:rPr>
              <a:t>        </a:t>
            </a:r>
            <a:r>
              <a:rPr b="0" lang="en-IN" sz="1800" spc="-1" strike="noStrike">
                <a:solidFill>
                  <a:srgbClr val="000000"/>
                </a:solidFill>
                <a:uFill>
                  <a:solidFill>
                    <a:srgbClr val="ffffff"/>
                  </a:solidFill>
                </a:uFill>
                <a:latin typeface="Arial"/>
                <a:ea typeface="Arial"/>
              </a:rPr>
              <a:t>Where i is the difference between the image and the average image.</a:t>
            </a:r>
            <a:endParaRPr b="0" lang="en-IN" sz="14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0" lang="en-IN" sz="1800" spc="-1" strike="noStrike">
                <a:solidFill>
                  <a:srgbClr val="000000"/>
                </a:solidFill>
                <a:uFill>
                  <a:solidFill>
                    <a:srgbClr val="ffffff"/>
                  </a:solidFill>
                </a:uFill>
                <a:latin typeface="Arial"/>
                <a:ea typeface="Arial"/>
              </a:rPr>
              <a:t>The matrix obtained by the subtraction operation (A) is multiplied by its transpose and thus covariance matrix C is formed:</a:t>
            </a: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Arial"/>
              </a:rPr>
              <a:t>where A is formed by the difference vectors, i.e.,</a:t>
            </a:r>
            <a:endParaRPr b="0" lang="en-IN" sz="1400" spc="-1" strike="noStrike">
              <a:solidFill>
                <a:srgbClr val="000000"/>
              </a:solidFill>
              <a:uFill>
                <a:solidFill>
                  <a:srgbClr val="ffffff"/>
                </a:solidFill>
              </a:uFill>
              <a:latin typeface="Arial"/>
            </a:endParaRPr>
          </a:p>
          <a:p>
            <a:pPr>
              <a:lnSpc>
                <a:spcPct val="100000"/>
              </a:lnSpc>
            </a:pPr>
            <a:endParaRPr b="0" lang="en-IN" sz="1400" spc="-1" strike="noStrike">
              <a:solidFill>
                <a:srgbClr val="000000"/>
              </a:solidFill>
              <a:uFill>
                <a:solidFill>
                  <a:srgbClr val="ffffff"/>
                </a:solidFill>
              </a:uFill>
              <a:latin typeface="Arial"/>
            </a:endParaRPr>
          </a:p>
        </p:txBody>
      </p:sp>
      <p:pic>
        <p:nvPicPr>
          <p:cNvPr id="93" name="Shape 104" descr=""/>
          <p:cNvPicPr/>
          <p:nvPr/>
        </p:nvPicPr>
        <p:blipFill>
          <a:blip r:embed="rId1"/>
          <a:stretch/>
        </p:blipFill>
        <p:spPr>
          <a:xfrm>
            <a:off x="2866680" y="1840680"/>
            <a:ext cx="3071520" cy="572400"/>
          </a:xfrm>
          <a:prstGeom prst="rect">
            <a:avLst/>
          </a:prstGeom>
          <a:ln>
            <a:noFill/>
          </a:ln>
        </p:spPr>
      </p:pic>
      <p:pic>
        <p:nvPicPr>
          <p:cNvPr id="94" name="Shape 105" descr=""/>
          <p:cNvPicPr/>
          <p:nvPr/>
        </p:nvPicPr>
        <p:blipFill>
          <a:blip r:embed="rId2"/>
          <a:stretch/>
        </p:blipFill>
        <p:spPr>
          <a:xfrm>
            <a:off x="3771720" y="3282840"/>
            <a:ext cx="1071360" cy="503280"/>
          </a:xfrm>
          <a:prstGeom prst="rect">
            <a:avLst/>
          </a:prstGeom>
          <a:ln>
            <a:noFill/>
          </a:ln>
        </p:spPr>
      </p:pic>
      <p:pic>
        <p:nvPicPr>
          <p:cNvPr id="95" name="Shape 106" descr=""/>
          <p:cNvPicPr/>
          <p:nvPr/>
        </p:nvPicPr>
        <p:blipFill>
          <a:blip r:embed="rId3"/>
          <a:stretch/>
        </p:blipFill>
        <p:spPr>
          <a:xfrm>
            <a:off x="3391200" y="4334400"/>
            <a:ext cx="2022480" cy="57240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311760" y="444960"/>
            <a:ext cx="8520120" cy="572400"/>
          </a:xfrm>
          <a:prstGeom prst="rect">
            <a:avLst/>
          </a:prstGeom>
          <a:noFill/>
          <a:ln>
            <a:noFill/>
          </a:ln>
        </p:spPr>
        <p:txBody>
          <a:bodyPr tIns="91440" bIns="91440"/>
          <a:p>
            <a:pPr>
              <a:lnSpc>
                <a:spcPct val="115000"/>
              </a:lnSpc>
            </a:pPr>
            <a:r>
              <a:rPr b="1" lang="en-IN" sz="3000" spc="-1" strike="noStrike">
                <a:solidFill>
                  <a:srgbClr val="000000"/>
                </a:solidFill>
                <a:uFill>
                  <a:solidFill>
                    <a:srgbClr val="ffffff"/>
                  </a:solidFill>
                </a:uFill>
                <a:latin typeface="Proxima Nova"/>
                <a:ea typeface="Proxima Nova"/>
              </a:rPr>
              <a:t>Algorithm (continued)</a:t>
            </a:r>
            <a:r>
              <a:rPr b="1" lang="en-IN" sz="3000" spc="-1" strike="noStrike">
                <a:solidFill>
                  <a:srgbClr val="000000"/>
                </a:solidFill>
                <a:uFill>
                  <a:solidFill>
                    <a:srgbClr val="ffffff"/>
                  </a:solidFill>
                </a:uFill>
                <a:latin typeface="Proxima Nova"/>
                <a:ea typeface="Proxima Nova"/>
              </a:rPr>
              <a:t>
</a:t>
            </a:r>
            <a:endParaRPr b="0" lang="en-IN" sz="1400" spc="-1" strike="noStrike">
              <a:solidFill>
                <a:srgbClr val="000000"/>
              </a:solidFill>
              <a:uFill>
                <a:solidFill>
                  <a:srgbClr val="ffffff"/>
                </a:solidFill>
              </a:uFill>
              <a:latin typeface="Arial"/>
            </a:endParaRPr>
          </a:p>
        </p:txBody>
      </p:sp>
      <p:sp>
        <p:nvSpPr>
          <p:cNvPr id="97" name="TextShape 2"/>
          <p:cNvSpPr txBox="1"/>
          <p:nvPr/>
        </p:nvSpPr>
        <p:spPr>
          <a:xfrm>
            <a:off x="311760" y="1152360"/>
            <a:ext cx="8520120" cy="3416040"/>
          </a:xfrm>
          <a:prstGeom prst="rect">
            <a:avLst/>
          </a:prstGeom>
          <a:noFill/>
          <a:ln>
            <a:noFill/>
          </a:ln>
        </p:spPr>
        <p:txBody>
          <a:bodyPr tIns="91440" bIns="91440"/>
          <a:p>
            <a:pPr marL="457200" indent="-342720">
              <a:lnSpc>
                <a:spcPct val="100000"/>
              </a:lnSpc>
              <a:buClr>
                <a:srgbClr val="616161"/>
              </a:buClr>
              <a:buFont typeface="Arial"/>
              <a:buChar char="●"/>
            </a:pPr>
            <a:r>
              <a:rPr b="0" lang="en-IN" sz="1800" spc="-1" strike="noStrike">
                <a:solidFill>
                  <a:srgbClr val="000000"/>
                </a:solidFill>
                <a:uFill>
                  <a:solidFill>
                    <a:srgbClr val="ffffff"/>
                  </a:solidFill>
                </a:uFill>
                <a:latin typeface="Arial"/>
                <a:ea typeface="Arial"/>
              </a:rPr>
              <a:t>The dimensions of the matrix C is N*N. M images are used to form C. In practice, the dimensions of C is N*M. On the other hand, since the rank of A is M, only M out of N eigenvectors are nonzero.</a:t>
            </a:r>
            <a:endParaRPr b="0" lang="en-IN" sz="14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0" lang="en-IN" sz="1800" spc="-1" strike="noStrike">
                <a:solidFill>
                  <a:srgbClr val="000000"/>
                </a:solidFill>
                <a:uFill>
                  <a:solidFill>
                    <a:srgbClr val="ffffff"/>
                  </a:solidFill>
                </a:uFill>
                <a:latin typeface="Arial"/>
                <a:ea typeface="Arial"/>
              </a:rPr>
              <a:t>The eigenvalues and eigenvectors of the covariance matrix are calculated.</a:t>
            </a:r>
            <a:endParaRPr b="0" lang="en-IN" sz="14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0" lang="en-IN" sz="1800" spc="-1" strike="noStrike">
                <a:solidFill>
                  <a:srgbClr val="000000"/>
                </a:solidFill>
                <a:uFill>
                  <a:solidFill>
                    <a:srgbClr val="ffffff"/>
                  </a:solidFill>
                </a:uFill>
                <a:latin typeface="Arial"/>
                <a:ea typeface="Arial"/>
              </a:rPr>
              <a:t>The group of selected eigenvectors are called the eigenfaces. </a:t>
            </a:r>
            <a:endParaRPr b="0" lang="en-IN" sz="14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0" lang="en-IN" sz="1800" spc="-1" strike="noStrike">
                <a:solidFill>
                  <a:srgbClr val="000000"/>
                </a:solidFill>
                <a:uFill>
                  <a:solidFill>
                    <a:srgbClr val="ffffff"/>
                  </a:solidFill>
                </a:uFill>
                <a:latin typeface="Arial"/>
                <a:ea typeface="Arial"/>
              </a:rPr>
              <a:t>Once the eigenfaces have been obtained, the images in the database are projected into the eigenface space and the weights of the image in that space are stored. </a:t>
            </a:r>
            <a:endParaRPr b="0" lang="en-IN" sz="14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0" lang="en-IN" sz="1800" spc="-1" strike="noStrike">
                <a:solidFill>
                  <a:srgbClr val="000000"/>
                </a:solidFill>
                <a:uFill>
                  <a:solidFill>
                    <a:srgbClr val="ffffff"/>
                  </a:solidFill>
                </a:uFill>
                <a:latin typeface="Arial"/>
                <a:ea typeface="Arial"/>
              </a:rPr>
              <a:t>The eigenface of the image in question is formed. The Euclidean distances between the eigenface of the image and the eigenfaces stored previously are calculated.</a:t>
            </a:r>
            <a:endParaRPr b="0" lang="en-IN" sz="14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2018-10-23T20:28:44Z</dcterms:modified>
  <cp:revision>1</cp:revision>
  <dc:subject/>
  <dc:title/>
</cp:coreProperties>
</file>