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29250" y="2623751"/>
            <a:ext cx="18258750" cy="315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2"/>
              </a:lnSpc>
            </a:pPr>
            <a:r>
              <a:rPr lang="en-US" sz="90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Introduction to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2518348" y="857250"/>
            <a:ext cx="1371225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Azure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2518349" y="3515360"/>
            <a:ext cx="1226651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Microsoft’s cloud platform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Offers Compute, Storage, Networking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Free tier for students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001372" y="857250"/>
            <a:ext cx="1017182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Real-World Uses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4924364" y="3526763"/>
            <a:ext cx="8325843" cy="1805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Startups launch apps fast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Enterprises secure hybrid setups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backups &amp; sharing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215334" y="857250"/>
            <a:ext cx="8129065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Recap &amp; Q/A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3178999" y="3823843"/>
            <a:ext cx="1226651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 = Rent computing via the internet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Types: Public, Private, Hybrid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Models: IaaS, PaaS, SaaS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1325021" y="5104186"/>
            <a:ext cx="6218683" cy="4154114"/>
          </a:xfrm>
          <a:custGeom>
            <a:avLst/>
            <a:gdLst/>
            <a:ahLst/>
            <a:cxnLst/>
            <a:rect l="l" t="t" r="r" b="b"/>
            <a:pathLst>
              <a:path w="6218683" h="4154114">
                <a:moveTo>
                  <a:pt x="0" y="0"/>
                </a:moveTo>
                <a:lnTo>
                  <a:pt x="6218684" y="0"/>
                </a:lnTo>
                <a:lnTo>
                  <a:pt x="6218684" y="4154114"/>
                </a:lnTo>
                <a:lnTo>
                  <a:pt x="0" y="415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3178998" y="1374291"/>
            <a:ext cx="11375201" cy="110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655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Cloud Computing?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148031" y="3351965"/>
            <a:ext cx="9153390" cy="2709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3524" lvl="1" indent="-416762" algn="ctr">
              <a:lnSpc>
                <a:spcPts val="5404"/>
              </a:lnSpc>
              <a:buFont typeface="Arial"/>
              <a:buChar char="•"/>
            </a:pPr>
            <a:r>
              <a:rPr lang="en-US" sz="38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Store, manage &amp; access data online</a:t>
            </a:r>
          </a:p>
          <a:p>
            <a:pPr marL="833524" lvl="1" indent="-416762" algn="just">
              <a:lnSpc>
                <a:spcPts val="5404"/>
              </a:lnSpc>
              <a:buFont typeface="Arial"/>
              <a:buChar char="•"/>
            </a:pPr>
            <a:r>
              <a:rPr lang="en-US" sz="38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physical servers needed</a:t>
            </a:r>
          </a:p>
          <a:p>
            <a:pPr marL="833524" lvl="1" indent="-416762" algn="l">
              <a:lnSpc>
                <a:spcPts val="5404"/>
              </a:lnSpc>
              <a:buFont typeface="Arial"/>
              <a:buChar char="•"/>
            </a:pPr>
            <a:r>
              <a:rPr lang="en-US" sz="38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Like renting IT resources</a:t>
            </a:r>
          </a:p>
          <a:p>
            <a:pPr algn="just">
              <a:lnSpc>
                <a:spcPts val="5404"/>
              </a:lnSpc>
            </a:pPr>
            <a:endParaRPr lang="en-US" sz="386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621446" y="1119359"/>
            <a:ext cx="10856553" cy="1675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3"/>
              </a:lnSpc>
            </a:pPr>
            <a:r>
              <a:rPr lang="en-US" sz="979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Cloud?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015010" y="3720681"/>
            <a:ext cx="9774500" cy="2749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4891" lvl="1" indent="-567445" algn="l">
              <a:lnSpc>
                <a:spcPts val="7359"/>
              </a:lnSpc>
              <a:buFont typeface="Arial"/>
              <a:buChar char="•"/>
            </a:pPr>
            <a:r>
              <a:rPr lang="en-US" sz="5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Pay only for what you use</a:t>
            </a:r>
          </a:p>
          <a:p>
            <a:pPr marL="1134891" lvl="1" indent="-567445" algn="l">
              <a:lnSpc>
                <a:spcPts val="7359"/>
              </a:lnSpc>
              <a:buFont typeface="Arial"/>
              <a:buChar char="•"/>
            </a:pPr>
            <a:r>
              <a:rPr lang="en-US" sz="5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Scale up/down easily</a:t>
            </a:r>
          </a:p>
          <a:p>
            <a:pPr marL="1134891" lvl="1" indent="-567445" algn="just">
              <a:lnSpc>
                <a:spcPts val="7359"/>
              </a:lnSpc>
              <a:buFont typeface="Arial"/>
              <a:buChar char="•"/>
            </a:pPr>
            <a:r>
              <a:rPr lang="en-US" sz="5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Access anywhere, anytime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922242" y="619594"/>
            <a:ext cx="955575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Cloud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973229" y="3676782"/>
            <a:ext cx="12826180" cy="222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0254" lvl="1" indent="-460127" algn="just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Public: Shared for everyone (Azure, AWS)</a:t>
            </a:r>
          </a:p>
          <a:p>
            <a:pPr marL="920254" lvl="1" indent="-460127" algn="l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Private: Dedicated to one company</a:t>
            </a:r>
          </a:p>
          <a:p>
            <a:pPr marL="920254" lvl="1" indent="-460127" algn="l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Hybrid: Best of both worlds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215335" y="786885"/>
            <a:ext cx="871398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Service Models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178999" y="3740359"/>
            <a:ext cx="12446414" cy="227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8940" lvl="1" indent="-469470" algn="l">
              <a:lnSpc>
                <a:spcPts val="6088"/>
              </a:lnSpc>
              <a:buFont typeface="Arial"/>
              <a:buChar char="•"/>
            </a:pPr>
            <a:r>
              <a:rPr lang="en-US" sz="43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IaaS: Rent infrastructure (VMs)</a:t>
            </a:r>
          </a:p>
          <a:p>
            <a:pPr marL="938940" lvl="1" indent="-469470" algn="l">
              <a:lnSpc>
                <a:spcPts val="6088"/>
              </a:lnSpc>
              <a:buFont typeface="Arial"/>
              <a:buChar char="•"/>
            </a:pPr>
            <a:r>
              <a:rPr lang="en-US" sz="43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PaaS: Build without managing servers</a:t>
            </a:r>
          </a:p>
          <a:p>
            <a:pPr marL="938940" lvl="1" indent="-469470" algn="l">
              <a:lnSpc>
                <a:spcPts val="6088"/>
              </a:lnSpc>
              <a:buFont typeface="Arial"/>
              <a:buChar char="•"/>
            </a:pPr>
            <a:r>
              <a:rPr lang="en-US" sz="43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SaaS: Ready-made apps (Gmail, Netflix)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0" y="2145082"/>
            <a:ext cx="17942753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Do You Already Use the Cloud?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14643" y="163132"/>
            <a:ext cx="17144657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Do You Already Use the Cloud?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>
            <a:off x="1481615" y="4757234"/>
            <a:ext cx="3672067" cy="3672067"/>
          </a:xfrm>
          <a:custGeom>
            <a:avLst/>
            <a:gdLst/>
            <a:ahLst/>
            <a:cxnLst/>
            <a:rect l="l" t="t" r="r" b="b"/>
            <a:pathLst>
              <a:path w="3672067" h="3672067">
                <a:moveTo>
                  <a:pt x="0" y="0"/>
                </a:moveTo>
                <a:lnTo>
                  <a:pt x="3672067" y="0"/>
                </a:lnTo>
                <a:lnTo>
                  <a:pt x="3672067" y="3672067"/>
                </a:lnTo>
                <a:lnTo>
                  <a:pt x="0" y="3672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7210941" y="4757234"/>
            <a:ext cx="3672067" cy="3672067"/>
          </a:xfrm>
          <a:custGeom>
            <a:avLst/>
            <a:gdLst/>
            <a:ahLst/>
            <a:cxnLst/>
            <a:rect l="l" t="t" r="r" b="b"/>
            <a:pathLst>
              <a:path w="3672067" h="3672067">
                <a:moveTo>
                  <a:pt x="0" y="0"/>
                </a:moveTo>
                <a:lnTo>
                  <a:pt x="3672067" y="0"/>
                </a:lnTo>
                <a:lnTo>
                  <a:pt x="3672067" y="3672067"/>
                </a:lnTo>
                <a:lnTo>
                  <a:pt x="0" y="3672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2520834" y="4757234"/>
            <a:ext cx="3901571" cy="3672067"/>
          </a:xfrm>
          <a:custGeom>
            <a:avLst/>
            <a:gdLst/>
            <a:ahLst/>
            <a:cxnLst/>
            <a:rect l="l" t="t" r="r" b="b"/>
            <a:pathLst>
              <a:path w="3901571" h="3672067">
                <a:moveTo>
                  <a:pt x="0" y="0"/>
                </a:moveTo>
                <a:lnTo>
                  <a:pt x="3901571" y="0"/>
                </a:lnTo>
                <a:lnTo>
                  <a:pt x="3901571" y="3672067"/>
                </a:lnTo>
                <a:lnTo>
                  <a:pt x="0" y="3672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8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132573" tIns="132573" rIns="132573" bIns="132573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grpSp>
        <p:nvGrpSpPr>
          <p:cNvPr id="37" name="Group 37"/>
          <p:cNvGrpSpPr/>
          <p:nvPr/>
        </p:nvGrpSpPr>
        <p:grpSpPr>
          <a:xfrm>
            <a:off x="11156614" y="2795201"/>
            <a:ext cx="5265791" cy="4696598"/>
            <a:chOff x="0" y="0"/>
            <a:chExt cx="1386875" cy="12369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1309014" y="2947601"/>
            <a:ext cx="5265791" cy="4696598"/>
            <a:chOff x="0" y="0"/>
            <a:chExt cx="1386875" cy="123696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86875" cy="1236964"/>
            </a:xfrm>
            <a:custGeom>
              <a:avLst/>
              <a:gdLst/>
              <a:ahLst/>
              <a:cxnLst/>
              <a:rect l="l" t="t" r="r" b="b"/>
              <a:pathLst>
                <a:path w="1386875" h="1236964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9181104" y="5038245"/>
            <a:ext cx="7241301" cy="4770005"/>
          </a:xfrm>
          <a:custGeom>
            <a:avLst/>
            <a:gdLst/>
            <a:ahLst/>
            <a:cxnLst/>
            <a:rect l="l" t="t" r="r" b="b"/>
            <a:pathLst>
              <a:path w="7241301" h="4770005">
                <a:moveTo>
                  <a:pt x="0" y="0"/>
                </a:moveTo>
                <a:lnTo>
                  <a:pt x="7241301" y="0"/>
                </a:lnTo>
                <a:lnTo>
                  <a:pt x="7241301" y="4770005"/>
                </a:lnTo>
                <a:lnTo>
                  <a:pt x="0" y="4770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874"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3185221" y="89337"/>
            <a:ext cx="1229288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Virtualization Intro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234703" y="1615376"/>
            <a:ext cx="13720063" cy="298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19848" lvl="1" indent="-609924" algn="ctr">
              <a:lnSpc>
                <a:spcPts val="7910"/>
              </a:lnSpc>
              <a:buFont typeface="Arial"/>
              <a:buChar char="•"/>
            </a:pPr>
            <a:r>
              <a:rPr lang="en-US" sz="56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server → Many virtual machines</a:t>
            </a:r>
          </a:p>
          <a:p>
            <a:pPr marL="1219848" lvl="1" indent="-609924" algn="l">
              <a:lnSpc>
                <a:spcPts val="7910"/>
              </a:lnSpc>
              <a:buFont typeface="Arial"/>
              <a:buChar char="•"/>
            </a:pPr>
            <a:r>
              <a:rPr lang="en-US" sz="56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Saves cost &amp; resources</a:t>
            </a:r>
          </a:p>
          <a:p>
            <a:pPr marL="1219848" lvl="1" indent="-609924" algn="l">
              <a:lnSpc>
                <a:spcPts val="7910"/>
              </a:lnSpc>
              <a:buFont typeface="Arial"/>
              <a:buChar char="•"/>
            </a:pPr>
            <a:r>
              <a:rPr lang="en-US" sz="56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Foundation of cloud 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Canva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Modern 3D Technology Pitch Deck Presentation</dc:title>
  <cp:lastModifiedBy>Anshuman Singh</cp:lastModifiedBy>
  <cp:revision>2</cp:revision>
  <dcterms:created xsi:type="dcterms:W3CDTF">2006-08-16T00:00:00Z</dcterms:created>
  <dcterms:modified xsi:type="dcterms:W3CDTF">2025-08-29T21:22:04Z</dcterms:modified>
  <dc:identifier>DAGxet3uCkg</dc:identifier>
</cp:coreProperties>
</file>