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9" r:id="rId3"/>
    <p:sldId id="262" r:id="rId4"/>
    <p:sldId id="274" r:id="rId5"/>
    <p:sldId id="263" r:id="rId6"/>
    <p:sldId id="268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56D77-19F4-4163-9195-41D021500B7D}" v="51" dt="2025-03-19T15:19:47.176"/>
    <p1510:client id="{65E6E268-D0E5-4AA9-B321-7C7B87D4E5EB}" v="188" dt="2025-03-19T19:05:16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7_8CE20DD7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7_8CE20DD7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fixed acidity</c:v>
                </c:pt>
                <c:pt idx="1">
                  <c:v>volatile acidity</c:v>
                </c:pt>
                <c:pt idx="2">
                  <c:v>residual sugar</c:v>
                </c:pt>
                <c:pt idx="3">
                  <c:v>chlorides</c:v>
                </c:pt>
                <c:pt idx="4">
                  <c:v>free sulfur dioxide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7.4</c:v>
                </c:pt>
                <c:pt idx="1">
                  <c:v>0.7</c:v>
                </c:pt>
                <c:pt idx="2">
                  <c:v>1.9</c:v>
                </c:pt>
                <c:pt idx="3">
                  <c:v>4.5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84-4B3D-9FFA-EECA57284D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fixed acidity</c:v>
                </c:pt>
                <c:pt idx="1">
                  <c:v>volatile acidity</c:v>
                </c:pt>
                <c:pt idx="2">
                  <c:v>residual sugar</c:v>
                </c:pt>
                <c:pt idx="3">
                  <c:v>chlorides</c:v>
                </c:pt>
                <c:pt idx="4">
                  <c:v>free sulfur dioxide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7.4</c:v>
                </c:pt>
                <c:pt idx="1">
                  <c:v>0.88</c:v>
                </c:pt>
                <c:pt idx="2">
                  <c:v>2.6</c:v>
                </c:pt>
                <c:pt idx="3">
                  <c:v>2.8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84-4B3D-9FFA-EECA57284D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fixed acidity</c:v>
                </c:pt>
                <c:pt idx="1">
                  <c:v>volatile acidity</c:v>
                </c:pt>
                <c:pt idx="2">
                  <c:v>residual sugar</c:v>
                </c:pt>
                <c:pt idx="3">
                  <c:v>chlorides</c:v>
                </c:pt>
                <c:pt idx="4">
                  <c:v>free sulfur dioxide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7.8</c:v>
                </c:pt>
                <c:pt idx="1">
                  <c:v>0.76</c:v>
                </c:pt>
                <c:pt idx="2">
                  <c:v>3</c:v>
                </c:pt>
                <c:pt idx="3">
                  <c:v>5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84-4B3D-9FFA-EECA57284D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2817536"/>
        <c:axId val="822818976"/>
      </c:barChart>
      <c:catAx>
        <c:axId val="82281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2818976"/>
        <c:crosses val="autoZero"/>
        <c:auto val="1"/>
        <c:lblAlgn val="ctr"/>
        <c:lblOffset val="100"/>
        <c:noMultiLvlLbl val="0"/>
      </c:catAx>
      <c:valAx>
        <c:axId val="82281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2817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FFA-4BBD-A6B3-0A33345E21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FFA-4BBD-A6B3-0A33345E212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FFA-4BBD-A6B3-0A33345E212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FFA-4BBD-A6B3-0A33345E212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FFA-4BBD-A6B3-0A33345E2129}"/>
              </c:ext>
            </c:extLst>
          </c:dPt>
          <c:cat>
            <c:strRef>
              <c:f>Sheet1!$A$2:$A$6</c:f>
              <c:strCache>
                <c:ptCount val="5"/>
                <c:pt idx="0">
                  <c:v>fixed acidity</c:v>
                </c:pt>
                <c:pt idx="1">
                  <c:v>volatile acidity</c:v>
                </c:pt>
                <c:pt idx="2">
                  <c:v>residual sugar</c:v>
                </c:pt>
                <c:pt idx="3">
                  <c:v>chlorides</c:v>
                </c:pt>
                <c:pt idx="4">
                  <c:v>free sulfur dioxide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7.4</c:v>
                </c:pt>
                <c:pt idx="1">
                  <c:v>0.7</c:v>
                </c:pt>
                <c:pt idx="2">
                  <c:v>1.9</c:v>
                </c:pt>
                <c:pt idx="3">
                  <c:v>4.5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13-46A1-B62D-7E8B8F9F41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8FFA-4BBD-A6B3-0A33345E21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8FFA-4BBD-A6B3-0A33345E212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8FFA-4BBD-A6B3-0A33345E212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8FFA-4BBD-A6B3-0A33345E212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8FFA-4BBD-A6B3-0A33345E2129}"/>
              </c:ext>
            </c:extLst>
          </c:dPt>
          <c:cat>
            <c:strRef>
              <c:f>Sheet1!$A$2:$A$6</c:f>
              <c:strCache>
                <c:ptCount val="5"/>
                <c:pt idx="0">
                  <c:v>fixed acidity</c:v>
                </c:pt>
                <c:pt idx="1">
                  <c:v>volatile acidity</c:v>
                </c:pt>
                <c:pt idx="2">
                  <c:v>residual sugar</c:v>
                </c:pt>
                <c:pt idx="3">
                  <c:v>chlorides</c:v>
                </c:pt>
                <c:pt idx="4">
                  <c:v>free sulfur dioxide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7.4</c:v>
                </c:pt>
                <c:pt idx="1">
                  <c:v>0.88</c:v>
                </c:pt>
                <c:pt idx="2">
                  <c:v>2.6</c:v>
                </c:pt>
                <c:pt idx="3">
                  <c:v>2.8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13-46A1-B62D-7E8B8F9F41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8FFA-4BBD-A6B3-0A33345E21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7-8FFA-4BBD-A6B3-0A33345E212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9-8FFA-4BBD-A6B3-0A33345E212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B-8FFA-4BBD-A6B3-0A33345E212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D-8FFA-4BBD-A6B3-0A33345E2129}"/>
              </c:ext>
            </c:extLst>
          </c:dPt>
          <c:cat>
            <c:strRef>
              <c:f>Sheet1!$A$2:$A$6</c:f>
              <c:strCache>
                <c:ptCount val="5"/>
                <c:pt idx="0">
                  <c:v>fixed acidity</c:v>
                </c:pt>
                <c:pt idx="1">
                  <c:v>volatile acidity</c:v>
                </c:pt>
                <c:pt idx="2">
                  <c:v>residual sugar</c:v>
                </c:pt>
                <c:pt idx="3">
                  <c:v>chlorides</c:v>
                </c:pt>
                <c:pt idx="4">
                  <c:v>free sulfur dioxide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7.8</c:v>
                </c:pt>
                <c:pt idx="1">
                  <c:v>0.76</c:v>
                </c:pt>
                <c:pt idx="2">
                  <c:v>3</c:v>
                </c:pt>
                <c:pt idx="3">
                  <c:v>5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13-46A1-B62D-7E8B8F9F4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0AE51E2-DAC1-418E-AF9C-4A079FE9861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85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1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30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009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062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55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3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0AE51E2-DAC1-418E-AF9C-4A079FE9861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503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0AE51E2-DAC1-418E-AF9C-4A079FE9861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60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4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81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19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12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43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86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69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51E2-DAC1-418E-AF9C-4A079FE9861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77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0AE51E2-DAC1-418E-AF9C-4A079FE9861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9C9472-0331-4551-8C64-00AABE3FD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28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0gFUyNr1AZ1V56Ir7xTYM81xHOo6sGQl?usp=shar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DiZDg0YxzfIYQy3qYFsK_-RCgCoHcGQ_/view?usp=sharing" TargetMode="External"/><Relationship Id="rId2" Type="http://schemas.openxmlformats.org/officeDocument/2006/relationships/hyperlink" Target="https://github.com/Bharatdungriyal/python_Basic_projects/blob/main/Untitled1.ipynb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lab.research.google.com/drive/10gFUyNr1AZ1V56Ir7xTYM81xHOo6sGQl?usp=sharing" TargetMode="External"/><Relationship Id="rId4" Type="http://schemas.openxmlformats.org/officeDocument/2006/relationships/hyperlink" Target="https://drive.google.com/file/d/1Xbkq9dEjr4r1_99KcARItMjDyDJQsRdr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B1C1-37AB-1730-1EDF-9A31E483F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52034"/>
            <a:ext cx="7399189" cy="1405463"/>
          </a:xfrm>
        </p:spPr>
        <p:txBody>
          <a:bodyPr/>
          <a:lstStyle/>
          <a:p>
            <a:r>
              <a:rPr lang="en-US" sz="4000" b="1" i="1">
                <a:latin typeface="Algerian" panose="04020705040A02060702" pitchFamily="82" charset="0"/>
              </a:rPr>
              <a:t>Wine Quality Prediction: A Data Science Approach</a:t>
            </a:r>
            <a:endParaRPr lang="en-IN" sz="4000" b="1" i="1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C8A71-C126-3911-A871-C0E0F07CD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558" y="3758945"/>
            <a:ext cx="6892883" cy="1246885"/>
          </a:xfrm>
        </p:spPr>
        <p:txBody>
          <a:bodyPr>
            <a:normAutofit/>
          </a:bodyPr>
          <a:lstStyle/>
          <a:p>
            <a:r>
              <a:rPr lang="en-IN" dirty="0"/>
              <a:t>    </a:t>
            </a:r>
            <a:r>
              <a:rPr lang="en-IN" dirty="0">
                <a:hlinkClick r:id="rId2"/>
              </a:rPr>
              <a:t>CODE (GOOGLE COLAB) </a:t>
            </a:r>
            <a:r>
              <a:rPr lang="en-IN" dirty="0"/>
              <a:t> ctrl +click</a:t>
            </a:r>
          </a:p>
          <a:p>
            <a:endParaRPr lang="en-IN"/>
          </a:p>
          <a:p>
            <a:r>
              <a:rPr lang="en-IN" dirty="0"/>
              <a:t>     </a:t>
            </a:r>
            <a:r>
              <a:rPr lang="en-IN" dirty="0">
                <a:solidFill>
                  <a:schemeClr val="bg1">
                    <a:lumMod val="49000"/>
                  </a:schemeClr>
                </a:solidFill>
              </a:rPr>
              <a:t>  </a:t>
            </a:r>
            <a:r>
              <a:rPr lang="en-IN" u="sng" dirty="0">
                <a:solidFill>
                  <a:schemeClr val="bg1">
                    <a:lumMod val="49000"/>
                  </a:schemeClr>
                </a:solidFill>
              </a:rPr>
              <a:t>DATASETS      </a:t>
            </a:r>
            <a:r>
              <a:rPr lang="en-IN" dirty="0"/>
              <a:t>ctrl+ click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10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F997-2EA0-A82D-EDA3-0874ECA9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600075"/>
            <a:ext cx="2793158" cy="790575"/>
          </a:xfrm>
        </p:spPr>
        <p:txBody>
          <a:bodyPr/>
          <a:lstStyle/>
          <a:p>
            <a:r>
              <a:rPr lang="en-IN" b="1" dirty="0"/>
              <a:t>Problem  Statement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A07240-7509-6426-D3F3-4A0E05829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4" y="1047750"/>
            <a:ext cx="6242685" cy="497738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F467E-3B6D-7A2C-844B-AC1EBAF36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929" y="1862455"/>
            <a:ext cx="4040933" cy="416242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000" dirty="0">
                <a:ea typeface="+mn-lt"/>
                <a:cs typeface="+mn-lt"/>
              </a:rPr>
              <a:t>Wine quality is a crucial factor in the wine industry, affecting consumer preference and market value. Traditionally, wine quality is assessed through human sensory evaluation, which is subjective, time-consuming, and expensive. This project aims to develop a </a:t>
            </a:r>
            <a:r>
              <a:rPr lang="en-US" sz="2000" b="1" dirty="0">
                <a:ea typeface="+mn-lt"/>
                <a:cs typeface="+mn-lt"/>
              </a:rPr>
              <a:t>machine learning model</a:t>
            </a:r>
            <a:r>
              <a:rPr lang="en-US" sz="2000" dirty="0">
                <a:ea typeface="+mn-lt"/>
                <a:cs typeface="+mn-lt"/>
              </a:rPr>
              <a:t> to predict wine quality based on its </a:t>
            </a:r>
            <a:r>
              <a:rPr lang="en-US" sz="2000" b="1" dirty="0">
                <a:ea typeface="+mn-lt"/>
                <a:cs typeface="+mn-lt"/>
              </a:rPr>
              <a:t>chemical properties</a:t>
            </a:r>
            <a:r>
              <a:rPr lang="en-US" sz="2000" dirty="0">
                <a:ea typeface="+mn-lt"/>
                <a:cs typeface="+mn-lt"/>
              </a:rPr>
              <a:t>, such as acidity, alcohol content, pH levels, and sugar concentration.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FABF-AB67-A6EC-CBC2-66C9F7A92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984" y="813816"/>
            <a:ext cx="9729216" cy="5349240"/>
          </a:xfrm>
        </p:spPr>
        <p:txBody>
          <a:bodyPr/>
          <a:lstStyle/>
          <a:p>
            <a:r>
              <a:rPr lang="en-US" sz="2000" b="1" i="1" u="sng">
                <a:solidFill>
                  <a:srgbClr val="92D050"/>
                </a:solidFill>
              </a:rPr>
              <a:t>The attributes commonly used in wine quality prediction are</a:t>
            </a:r>
            <a:r>
              <a:rPr lang="en-US" sz="1200"/>
              <a:t>:</a:t>
            </a:r>
            <a:br>
              <a:rPr lang="en-US" sz="1200"/>
            </a:br>
            <a:br>
              <a:rPr lang="en-US" sz="1600"/>
            </a:br>
            <a:r>
              <a:rPr lang="en-US" sz="1600" b="1"/>
              <a:t>Fixed Acidity:</a:t>
            </a:r>
            <a:r>
              <a:rPr lang="en-US" sz="1600"/>
              <a:t> The amount of non-volatile acids in the wine, primarily tartaric acid.</a:t>
            </a:r>
            <a:br>
              <a:rPr lang="en-US" sz="1600"/>
            </a:br>
            <a:r>
              <a:rPr lang="en-US" sz="1600" b="1"/>
              <a:t>Volatile Acidity:</a:t>
            </a:r>
            <a:r>
              <a:rPr lang="en-US" sz="1600"/>
              <a:t> The amount of acetic acid in the wine, which can give it a vinegar-like taste if present in high amounts.</a:t>
            </a:r>
            <a:br>
              <a:rPr lang="en-US" sz="1600"/>
            </a:br>
            <a:r>
              <a:rPr lang="en-US" sz="1600" b="1"/>
              <a:t>Citric Acid:</a:t>
            </a:r>
            <a:r>
              <a:rPr lang="en-US" sz="1600"/>
              <a:t> A preservative that adds freshness and flavor to wines.</a:t>
            </a:r>
            <a:br>
              <a:rPr lang="en-US" sz="1600"/>
            </a:br>
            <a:r>
              <a:rPr lang="en-US" sz="1600" b="1"/>
              <a:t>Residual Sugar:</a:t>
            </a:r>
            <a:r>
              <a:rPr lang="en-US" sz="1600"/>
              <a:t> The amount of sugar remaining after fermentation.</a:t>
            </a:r>
            <a:br>
              <a:rPr lang="en-US" sz="1600"/>
            </a:br>
            <a:r>
              <a:rPr lang="en-US" sz="1600" b="1"/>
              <a:t>Chlorides:</a:t>
            </a:r>
            <a:r>
              <a:rPr lang="en-US" sz="1600"/>
              <a:t> The amount of salt in the wine.</a:t>
            </a:r>
            <a:br>
              <a:rPr lang="en-US" sz="1600"/>
            </a:br>
            <a:r>
              <a:rPr lang="en-US" sz="1600" b="1"/>
              <a:t>Free Sulfur Dioxide:</a:t>
            </a:r>
            <a:r>
              <a:rPr lang="en-US" sz="1600"/>
              <a:t> A preservative that prevents microbial growth and oxidation.</a:t>
            </a:r>
            <a:br>
              <a:rPr lang="en-US" sz="1600"/>
            </a:br>
            <a:r>
              <a:rPr lang="en-US" sz="1600" b="1"/>
              <a:t>Total Sulfur Dioxide:</a:t>
            </a:r>
            <a:r>
              <a:rPr lang="en-US" sz="1600"/>
              <a:t> The total amount of free and bound forms of sulfur dioxide.</a:t>
            </a:r>
            <a:br>
              <a:rPr lang="en-US" sz="1600"/>
            </a:br>
            <a:r>
              <a:rPr lang="en-US" sz="1600" b="1"/>
              <a:t>Density:</a:t>
            </a:r>
            <a:r>
              <a:rPr lang="en-US" sz="1600"/>
              <a:t> The density of the wine, which is related to its alcohol content and sugar level.</a:t>
            </a:r>
            <a:br>
              <a:rPr lang="en-US" sz="1600"/>
            </a:br>
            <a:r>
              <a:rPr lang="en-US" sz="1600" b="1"/>
              <a:t>pH:</a:t>
            </a:r>
            <a:r>
              <a:rPr lang="en-US" sz="1600"/>
              <a:t> A measure of the acidity or alkalinity of the wine.</a:t>
            </a:r>
            <a:br>
              <a:rPr lang="en-US" sz="1600"/>
            </a:br>
            <a:r>
              <a:rPr lang="en-US" sz="1600" b="1"/>
              <a:t>Sulphates:</a:t>
            </a:r>
            <a:r>
              <a:rPr lang="en-US" sz="1600"/>
              <a:t> A wine additive that contributes to sulfur dioxide levels and acts as an antimicrobial and antioxidant.</a:t>
            </a:r>
            <a:br>
              <a:rPr lang="en-US" sz="2400"/>
            </a:b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71883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diagram of a work flow&#10;&#10;AI-generated content may be incorrect.">
            <a:extLst>
              <a:ext uri="{FF2B5EF4-FFF2-40B4-BE49-F238E27FC236}">
                <a16:creationId xmlns:a16="http://schemas.microsoft.com/office/drawing/2014/main" id="{CB62B441-5626-A99D-4697-BC4C001BB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414" y="1284394"/>
            <a:ext cx="7614340" cy="42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A19A-F282-96A6-F782-AD657D45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54452"/>
            <a:ext cx="9101225" cy="1221828"/>
          </a:xfrm>
        </p:spPr>
        <p:txBody>
          <a:bodyPr/>
          <a:lstStyle/>
          <a:p>
            <a:r>
              <a:rPr lang="en-IN" dirty="0"/>
              <a:t>Data analysis and </a:t>
            </a:r>
            <a:r>
              <a:rPr lang="en-IN" dirty="0">
                <a:ea typeface="+mj-lt"/>
                <a:cs typeface="+mj-lt"/>
              </a:rPr>
              <a:t>visualization :NumPy , Pandas, Matplotlib, Python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6232351-CC31-33CF-23E2-863CC2DC69A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2548122"/>
              </p:ext>
            </p:extLst>
          </p:nvPr>
        </p:nvGraphicFramePr>
        <p:xfrm>
          <a:off x="1155700" y="2603500"/>
          <a:ext cx="48244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39D04AE-CBA8-A2F3-DE8E-7B4C16594B4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4603260"/>
              </p:ext>
            </p:extLst>
          </p:nvPr>
        </p:nvGraphicFramePr>
        <p:xfrm>
          <a:off x="6208713" y="2603500"/>
          <a:ext cx="4824412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362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3F94-79D4-81E2-A766-4D5CB877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C6E890-5412-C7EC-5600-19A1254101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" y="2258568"/>
            <a:ext cx="5413248" cy="4315967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AC5D451-6205-5FCF-793E-DA34B9182D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536" y="2395728"/>
            <a:ext cx="4928616" cy="4014215"/>
          </a:xfrm>
        </p:spPr>
      </p:pic>
    </p:spTree>
    <p:extLst>
      <p:ext uri="{BB962C8B-B14F-4D97-AF65-F5344CB8AC3E}">
        <p14:creationId xmlns:p14="http://schemas.microsoft.com/office/powerpoint/2010/main" val="320371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A02B-664C-96C3-32F6-E88DF3BB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16078"/>
            <a:ext cx="8825658" cy="4326194"/>
          </a:xfrm>
        </p:spPr>
        <p:txBody>
          <a:bodyPr/>
          <a:lstStyle/>
          <a:p>
            <a:endParaRPr lang="en-IN" sz="1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52FC6-432D-4A70-B2E3-0690B4B30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170670"/>
            <a:ext cx="8825658" cy="861420"/>
          </a:xfrm>
        </p:spPr>
        <p:txBody>
          <a:bodyPr>
            <a:noAutofit/>
          </a:bodyPr>
          <a:lstStyle/>
          <a:p>
            <a:r>
              <a:rPr lang="en-IN" sz="5400"/>
              <a:t>Thankyou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F4C93-566A-DD63-A67D-239E50E41C13}"/>
              </a:ext>
            </a:extLst>
          </p:cNvPr>
          <p:cNvSpPr txBox="1"/>
          <p:nvPr/>
        </p:nvSpPr>
        <p:spPr>
          <a:xfrm>
            <a:off x="1892709" y="1287594"/>
            <a:ext cx="643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hlinkClick r:id="rId2"/>
              </a:rPr>
              <a:t> 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C4C82-CCAB-28DC-63F2-D9B1B8F26729}"/>
              </a:ext>
            </a:extLst>
          </p:cNvPr>
          <p:cNvSpPr txBox="1"/>
          <p:nvPr/>
        </p:nvSpPr>
        <p:spPr>
          <a:xfrm>
            <a:off x="1892709" y="2271289"/>
            <a:ext cx="3279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>
                <a:hlinkClick r:id="rId3"/>
              </a:rPr>
              <a:t>Datasets</a:t>
            </a:r>
            <a:endParaRPr lang="en-IN" sz="4000"/>
          </a:p>
        </p:txBody>
      </p:sp>
      <p:sp>
        <p:nvSpPr>
          <p:cNvPr id="8" name="TextBox 7">
            <a:hlinkClick r:id="rId4"/>
            <a:extLst>
              <a:ext uri="{FF2B5EF4-FFF2-40B4-BE49-F238E27FC236}">
                <a16:creationId xmlns:a16="http://schemas.microsoft.com/office/drawing/2014/main" id="{72D67C52-E430-049C-D1A8-C4BBE1E2BC57}"/>
              </a:ext>
            </a:extLst>
          </p:cNvPr>
          <p:cNvSpPr txBox="1"/>
          <p:nvPr/>
        </p:nvSpPr>
        <p:spPr>
          <a:xfrm>
            <a:off x="1971367" y="3251661"/>
            <a:ext cx="287593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200">
                <a:hlinkClick r:id="rId5"/>
              </a:rPr>
              <a:t>colab code</a:t>
            </a:r>
            <a:endParaRPr lang="en-IN" sz="3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F595D0-9462-7B64-BBB9-5CA3BCA9DFCC}"/>
              </a:ext>
            </a:extLst>
          </p:cNvPr>
          <p:cNvSpPr txBox="1"/>
          <p:nvPr/>
        </p:nvSpPr>
        <p:spPr>
          <a:xfrm>
            <a:off x="5638799" y="2964425"/>
            <a:ext cx="30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Ctrl + click to follow link :</a:t>
            </a:r>
          </a:p>
        </p:txBody>
      </p:sp>
    </p:spTree>
    <p:extLst>
      <p:ext uri="{BB962C8B-B14F-4D97-AF65-F5344CB8AC3E}">
        <p14:creationId xmlns:p14="http://schemas.microsoft.com/office/powerpoint/2010/main" val="198290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 Boardroom</vt:lpstr>
      <vt:lpstr>Wine Quality Prediction: A Data Science Approach</vt:lpstr>
      <vt:lpstr>Problem  Statement</vt:lpstr>
      <vt:lpstr>The attributes commonly used in wine quality prediction are:  Fixed Acidity: The amount of non-volatile acids in the wine, primarily tartaric acid. Volatile Acidity: The amount of acetic acid in the wine, which can give it a vinegar-like taste if present in high amounts. Citric Acid: A preservative that adds freshness and flavor to wines. Residual Sugar: The amount of sugar remaining after fermentation. Chlorides: The amount of salt in the wine. Free Sulfur Dioxide: A preservative that prevents microbial growth and oxidation. Total Sulfur Dioxide: The total amount of free and bound forms of sulfur dioxide. Density: The density of the wine, which is related to its alcohol content and sugar level. pH: A measure of the acidity or alkalinity of the wine. Sulphates: A wine additive that contributes to sulfur dioxide levels and acts as an antimicrobial and antioxidant. </vt:lpstr>
      <vt:lpstr>PowerPoint Presentation</vt:lpstr>
      <vt:lpstr>Data analysis and visualization :NumPy , Pandas, Matplotlib, Python</vt:lpstr>
      <vt:lpstr>Data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anshuman kumar</dc:creator>
  <cp:revision>86</cp:revision>
  <dcterms:created xsi:type="dcterms:W3CDTF">2025-01-09T12:26:00Z</dcterms:created>
  <dcterms:modified xsi:type="dcterms:W3CDTF">2025-03-19T19:58:52Z</dcterms:modified>
</cp:coreProperties>
</file>