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Sorts Mill Goudy"/>
      <p:regular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rtsMillGoudy-italic.fntdata"/><Relationship Id="rId14" Type="http://schemas.openxmlformats.org/officeDocument/2006/relationships/font" Target="fonts/SortsMillGoudy-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2107200" y="1096965"/>
            <a:ext cx="7977600" cy="2085696"/>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4800"/>
              <a:buFont typeface="Sorts Mill Goud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3216000" y="3945771"/>
            <a:ext cx="5760000" cy="1832730"/>
          </a:xfrm>
          <a:prstGeom prst="rect">
            <a:avLst/>
          </a:prstGeom>
          <a:noFill/>
          <a:ln>
            <a:noFill/>
          </a:ln>
        </p:spPr>
        <p:txBody>
          <a:bodyPr anchorCtr="0" anchor="t" bIns="45700" lIns="91425" spcFirstLastPara="1" rIns="91425" wrap="square" tIns="45700">
            <a:normAutofit/>
          </a:bodyPr>
          <a:lstStyle>
            <a:lvl1pPr lvl="0" algn="ctr">
              <a:lnSpc>
                <a:spcPct val="125000"/>
              </a:lnSpc>
              <a:spcBef>
                <a:spcPts val="1000"/>
              </a:spcBef>
              <a:spcAft>
                <a:spcPts val="0"/>
              </a:spcAft>
              <a:buSzPts val="2400"/>
              <a:buNone/>
              <a:defRPr i="0" sz="2400"/>
            </a:lvl1pPr>
            <a:lvl2pPr lvl="1" algn="ctr">
              <a:lnSpc>
                <a:spcPct val="150000"/>
              </a:lnSpc>
              <a:spcBef>
                <a:spcPts val="500"/>
              </a:spcBef>
              <a:spcAft>
                <a:spcPts val="0"/>
              </a:spcAft>
              <a:buClr>
                <a:schemeClr val="dk1"/>
              </a:buClr>
              <a:buSzPts val="2000"/>
              <a:buFont typeface="Avenir"/>
              <a:buNone/>
              <a:defRPr sz="2000"/>
            </a:lvl2pPr>
            <a:lvl3pPr lvl="2" algn="ctr">
              <a:lnSpc>
                <a:spcPct val="150000"/>
              </a:lnSpc>
              <a:spcBef>
                <a:spcPts val="500"/>
              </a:spcBef>
              <a:spcAft>
                <a:spcPts val="0"/>
              </a:spcAft>
              <a:buSzPts val="1800"/>
              <a:buNone/>
              <a:defRPr sz="1800"/>
            </a:lvl3pPr>
            <a:lvl4pPr lvl="3" algn="ctr">
              <a:lnSpc>
                <a:spcPct val="150000"/>
              </a:lnSpc>
              <a:spcBef>
                <a:spcPts val="500"/>
              </a:spcBef>
              <a:spcAft>
                <a:spcPts val="0"/>
              </a:spcAft>
              <a:buSzPts val="1600"/>
              <a:buFont typeface="Avenir"/>
              <a:buNone/>
              <a:defRPr sz="1600"/>
            </a:lvl4pPr>
            <a:lvl5pPr lvl="4" algn="ctr">
              <a:lnSpc>
                <a:spcPct val="15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5826000" y="3525773"/>
            <a:ext cx="540000" cy="0"/>
          </a:xfrm>
          <a:prstGeom prst="straightConnector1">
            <a:avLst/>
          </a:prstGeom>
          <a:noFill/>
          <a:ln cap="flat" cmpd="sng" w="12700">
            <a:solidFill>
              <a:srgbClr val="FFFFFF"/>
            </a:solidFill>
            <a:prstDash val="solid"/>
            <a:round/>
            <a:headEnd len="sm" w="sm" type="none"/>
            <a:tailEnd len="sm" w="sm" type="none"/>
          </a:ln>
        </p:spPr>
      </p:cxnSp>
      <p:grpSp>
        <p:nvGrpSpPr>
          <p:cNvPr id="18" name="Google Shape;18;p2"/>
          <p:cNvGrpSpPr/>
          <p:nvPr/>
        </p:nvGrpSpPr>
        <p:grpSpPr>
          <a:xfrm rot="2700000">
            <a:off x="10127693" y="4178240"/>
            <a:ext cx="633413" cy="1862138"/>
            <a:chOff x="5959192" y="333389"/>
            <a:chExt cx="633413" cy="1862138"/>
          </a:xfrm>
        </p:grpSpPr>
        <p:grpSp>
          <p:nvGrpSpPr>
            <p:cNvPr id="19" name="Google Shape;19;p2"/>
            <p:cNvGrpSpPr/>
            <p:nvPr/>
          </p:nvGrpSpPr>
          <p:grpSpPr>
            <a:xfrm>
              <a:off x="5959192" y="333389"/>
              <a:ext cx="633413" cy="1419225"/>
              <a:chOff x="5959192" y="333389"/>
              <a:chExt cx="633413" cy="1419225"/>
            </a:xfrm>
          </p:grpSpPr>
          <p:sp>
            <p:nvSpPr>
              <p:cNvPr id="20" name="Google Shape;20;p2"/>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 name="Google Shape;21;p2"/>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22" name="Google Shape;22;p2"/>
            <p:cNvCxnSpPr/>
            <p:nvPr/>
          </p:nvCxnSpPr>
          <p:spPr>
            <a:xfrm rot="10800000">
              <a:off x="6278280"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4075905" y="-1400579"/>
            <a:ext cx="4040191" cy="10213200"/>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1"/>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2"/>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2"/>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989400" y="1685925"/>
            <a:ext cx="10213200" cy="4040191"/>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990000" y="2305800"/>
            <a:ext cx="4636800" cy="2246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800"/>
              <a:buFont typeface="Sorts Mill Goud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6565250" y="2305800"/>
            <a:ext cx="4636800" cy="2246400"/>
          </a:xfrm>
          <a:prstGeom prst="rect">
            <a:avLst/>
          </a:prstGeom>
          <a:noFill/>
          <a:ln>
            <a:noFill/>
          </a:ln>
        </p:spPr>
        <p:txBody>
          <a:bodyPr anchorCtr="0" anchor="ctr" bIns="45700" lIns="91425" spcFirstLastPara="1" rIns="91425" wrap="square" tIns="45700">
            <a:normAutofit/>
          </a:bodyPr>
          <a:lstStyle>
            <a:lvl1pPr indent="-228600" lvl="0" marL="457200" algn="ctr">
              <a:lnSpc>
                <a:spcPct val="125000"/>
              </a:lnSpc>
              <a:spcBef>
                <a:spcPts val="1000"/>
              </a:spcBef>
              <a:spcAft>
                <a:spcPts val="0"/>
              </a:spcAft>
              <a:buSzPts val="2400"/>
              <a:buNone/>
              <a:defRPr i="1" sz="2400">
                <a:solidFill>
                  <a:schemeClr val="dk1"/>
                </a:solidFill>
              </a:defRPr>
            </a:lvl1pPr>
            <a:lvl2pPr indent="-228600" lvl="1" marL="914400" algn="l">
              <a:lnSpc>
                <a:spcPct val="150000"/>
              </a:lnSpc>
              <a:spcBef>
                <a:spcPts val="500"/>
              </a:spcBef>
              <a:spcAft>
                <a:spcPts val="0"/>
              </a:spcAft>
              <a:buClr>
                <a:srgbClr val="888888"/>
              </a:buClr>
              <a:buSzPts val="2000"/>
              <a:buFont typeface="Avenir"/>
              <a:buNone/>
              <a:defRPr sz="2000">
                <a:solidFill>
                  <a:srgbClr val="888888"/>
                </a:solidFill>
              </a:defRPr>
            </a:lvl2pPr>
            <a:lvl3pPr indent="-228600" lvl="2" marL="1371600" algn="l">
              <a:lnSpc>
                <a:spcPct val="150000"/>
              </a:lnSpc>
              <a:spcBef>
                <a:spcPts val="500"/>
              </a:spcBef>
              <a:spcAft>
                <a:spcPts val="0"/>
              </a:spcAft>
              <a:buSzPts val="1800"/>
              <a:buNone/>
              <a:defRPr sz="1800">
                <a:solidFill>
                  <a:srgbClr val="888888"/>
                </a:solidFill>
              </a:defRPr>
            </a:lvl3pPr>
            <a:lvl4pPr indent="-228600" lvl="3" marL="1828800" algn="l">
              <a:lnSpc>
                <a:spcPct val="150000"/>
              </a:lnSpc>
              <a:spcBef>
                <a:spcPts val="500"/>
              </a:spcBef>
              <a:spcAft>
                <a:spcPts val="0"/>
              </a:spcAft>
              <a:buSzPts val="1600"/>
              <a:buFont typeface="Avenir"/>
              <a:buNone/>
              <a:defRPr sz="1600">
                <a:solidFill>
                  <a:srgbClr val="888888"/>
                </a:solidFill>
              </a:defRPr>
            </a:lvl4pPr>
            <a:lvl5pPr indent="-228600" lvl="4" marL="2286000" algn="l">
              <a:lnSpc>
                <a:spcPct val="15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4"/>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4"/>
          <p:cNvSpPr/>
          <p:nvPr/>
        </p:nvSpPr>
        <p:spPr>
          <a:xfrm>
            <a:off x="1437136" y="649304"/>
            <a:ext cx="340415" cy="340415"/>
          </a:xfrm>
          <a:prstGeom prst="ellipse">
            <a:avLst/>
          </a:pr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36" name="Google Shape;36;p4"/>
          <p:cNvGrpSpPr/>
          <p:nvPr/>
        </p:nvGrpSpPr>
        <p:grpSpPr>
          <a:xfrm rot="10800000">
            <a:off x="1079500" y="976581"/>
            <a:ext cx="924390" cy="1045314"/>
            <a:chOff x="6200905" y="2967038"/>
            <a:chExt cx="924390" cy="1045314"/>
          </a:xfrm>
        </p:grpSpPr>
        <p:grpSp>
          <p:nvGrpSpPr>
            <p:cNvPr id="37" name="Google Shape;37;p4"/>
            <p:cNvGrpSpPr/>
            <p:nvPr/>
          </p:nvGrpSpPr>
          <p:grpSpPr>
            <a:xfrm>
              <a:off x="6808136" y="2967038"/>
              <a:ext cx="317159" cy="932400"/>
              <a:chOff x="6808136" y="2967038"/>
              <a:chExt cx="317159" cy="932400"/>
            </a:xfrm>
          </p:grpSpPr>
          <p:sp>
            <p:nvSpPr>
              <p:cNvPr id="38" name="Google Shape;38;p4"/>
              <p:cNvSpPr/>
              <p:nvPr/>
            </p:nvSpPr>
            <p:spPr>
              <a:xfrm>
                <a:off x="6808136" y="2967038"/>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9" name="Google Shape;39;p4"/>
              <p:cNvSpPr/>
              <p:nvPr/>
            </p:nvSpPr>
            <p:spPr>
              <a:xfrm>
                <a:off x="6967908" y="2967038"/>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40" name="Google Shape;40;p4"/>
              <p:cNvCxnSpPr/>
              <p:nvPr/>
            </p:nvCxnSpPr>
            <p:spPr>
              <a:xfrm rot="10800000">
                <a:off x="6967908" y="2967038"/>
                <a:ext cx="0" cy="932400"/>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41" name="Google Shape;41;p4"/>
            <p:cNvGrpSpPr/>
            <p:nvPr/>
          </p:nvGrpSpPr>
          <p:grpSpPr>
            <a:xfrm flipH="1" rot="-2700000">
              <a:off x="6484111" y="3104366"/>
              <a:ext cx="317159" cy="932400"/>
              <a:chOff x="6808136" y="2967038"/>
              <a:chExt cx="317159" cy="932400"/>
            </a:xfrm>
          </p:grpSpPr>
          <p:sp>
            <p:nvSpPr>
              <p:cNvPr id="42" name="Google Shape;42;p4"/>
              <p:cNvSpPr/>
              <p:nvPr/>
            </p:nvSpPr>
            <p:spPr>
              <a:xfrm>
                <a:off x="6808136" y="2967038"/>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 name="Google Shape;43;p4"/>
              <p:cNvSpPr/>
              <p:nvPr/>
            </p:nvSpPr>
            <p:spPr>
              <a:xfrm>
                <a:off x="6967908" y="2967038"/>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44" name="Google Shape;44;p4"/>
              <p:cNvCxnSpPr/>
              <p:nvPr/>
            </p:nvCxnSpPr>
            <p:spPr>
              <a:xfrm rot="10800000">
                <a:off x="6967908" y="2967038"/>
                <a:ext cx="0" cy="932400"/>
              </a:xfrm>
              <a:prstGeom prst="straightConnector1">
                <a:avLst/>
              </a:prstGeom>
              <a:noFill/>
              <a:ln cap="flat" cmpd="sng" w="12700">
                <a:solidFill>
                  <a:srgbClr val="FFFFFF"/>
                </a:solidFill>
                <a:prstDash val="solid"/>
                <a:miter lim="800000"/>
                <a:headEnd len="med" w="med" type="none"/>
                <a:tailEnd len="med" w="med" type="none"/>
              </a:ln>
            </p:spPr>
          </p:cxnSp>
        </p:grpSp>
      </p:grpSp>
      <p:cxnSp>
        <p:nvCxnSpPr>
          <p:cNvPr id="45" name="Google Shape;45;p4"/>
          <p:cNvCxnSpPr/>
          <p:nvPr/>
        </p:nvCxnSpPr>
        <p:spPr>
          <a:xfrm rot="5400000">
            <a:off x="5826000" y="3429001"/>
            <a:ext cx="540000" cy="0"/>
          </a:xfrm>
          <a:prstGeom prst="straightConnector1">
            <a:avLst/>
          </a:prstGeom>
          <a:noFill/>
          <a:ln cap="flat" cmpd="sng" w="12700">
            <a:solidFill>
              <a:srgbClr val="FFFFF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5"/>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 type="body"/>
          </p:nvPr>
        </p:nvSpPr>
        <p:spPr>
          <a:xfrm>
            <a:off x="989400" y="1685925"/>
            <a:ext cx="4928400" cy="409257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5"/>
          <p:cNvSpPr txBox="1"/>
          <p:nvPr>
            <p:ph idx="2" type="body"/>
          </p:nvPr>
        </p:nvSpPr>
        <p:spPr>
          <a:xfrm>
            <a:off x="6274202" y="1685925"/>
            <a:ext cx="4928400" cy="409257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5"/>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3" name="Shape 53"/>
        <p:cNvGrpSpPr/>
        <p:nvPr/>
      </p:nvGrpSpPr>
      <p:grpSpPr>
        <a:xfrm>
          <a:off x="0" y="0"/>
          <a:ext cx="0" cy="0"/>
          <a:chOff x="0" y="0"/>
          <a:chExt cx="0" cy="0"/>
        </a:xfrm>
      </p:grpSpPr>
      <p:sp>
        <p:nvSpPr>
          <p:cNvPr id="54" name="Google Shape;54;p6"/>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
          <p:cNvSpPr txBox="1"/>
          <p:nvPr>
            <p:ph idx="1" type="body"/>
          </p:nvPr>
        </p:nvSpPr>
        <p:spPr>
          <a:xfrm>
            <a:off x="989399" y="1736732"/>
            <a:ext cx="4928400" cy="661912"/>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SzPts val="1600"/>
              <a:buNone/>
              <a:defRPr b="0" sz="1600" cap="none"/>
            </a:lvl1pPr>
            <a:lvl2pPr indent="-228600" lvl="1" marL="914400" algn="l">
              <a:lnSpc>
                <a:spcPct val="150000"/>
              </a:lnSpc>
              <a:spcBef>
                <a:spcPts val="500"/>
              </a:spcBef>
              <a:spcAft>
                <a:spcPts val="0"/>
              </a:spcAft>
              <a:buClr>
                <a:schemeClr val="dk1"/>
              </a:buClr>
              <a:buSzPts val="2000"/>
              <a:buFont typeface="Avenir"/>
              <a:buNone/>
              <a:defRPr b="1" sz="2000"/>
            </a:lvl2pPr>
            <a:lvl3pPr indent="-228600" lvl="2" marL="1371600" algn="l">
              <a:lnSpc>
                <a:spcPct val="150000"/>
              </a:lnSpc>
              <a:spcBef>
                <a:spcPts val="500"/>
              </a:spcBef>
              <a:spcAft>
                <a:spcPts val="0"/>
              </a:spcAft>
              <a:buSzPts val="1800"/>
              <a:buNone/>
              <a:defRPr b="1" sz="1800"/>
            </a:lvl3pPr>
            <a:lvl4pPr indent="-228600" lvl="3" marL="1828800" algn="l">
              <a:lnSpc>
                <a:spcPct val="150000"/>
              </a:lnSpc>
              <a:spcBef>
                <a:spcPts val="500"/>
              </a:spcBef>
              <a:spcAft>
                <a:spcPts val="0"/>
              </a:spcAft>
              <a:buSzPts val="1600"/>
              <a:buFont typeface="Avenir"/>
              <a:buNone/>
              <a:defRPr b="1" sz="1600"/>
            </a:lvl4pPr>
            <a:lvl5pPr indent="-228600" lvl="4" marL="2286000" algn="l">
              <a:lnSpc>
                <a:spcPct val="15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6"/>
          <p:cNvSpPr txBox="1"/>
          <p:nvPr>
            <p:ph idx="2" type="body"/>
          </p:nvPr>
        </p:nvSpPr>
        <p:spPr>
          <a:xfrm>
            <a:off x="989400" y="2431256"/>
            <a:ext cx="4928400" cy="3347244"/>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6"/>
          <p:cNvSpPr txBox="1"/>
          <p:nvPr>
            <p:ph idx="3" type="body"/>
          </p:nvPr>
        </p:nvSpPr>
        <p:spPr>
          <a:xfrm>
            <a:off x="6274200" y="1736732"/>
            <a:ext cx="4928400" cy="662400"/>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SzPts val="1600"/>
              <a:buNone/>
              <a:defRPr b="0" sz="1600" cap="none"/>
            </a:lvl1pPr>
            <a:lvl2pPr indent="-228600" lvl="1" marL="914400" algn="l">
              <a:lnSpc>
                <a:spcPct val="150000"/>
              </a:lnSpc>
              <a:spcBef>
                <a:spcPts val="500"/>
              </a:spcBef>
              <a:spcAft>
                <a:spcPts val="0"/>
              </a:spcAft>
              <a:buClr>
                <a:schemeClr val="dk1"/>
              </a:buClr>
              <a:buSzPts val="2000"/>
              <a:buFont typeface="Avenir"/>
              <a:buNone/>
              <a:defRPr b="1" sz="2000"/>
            </a:lvl2pPr>
            <a:lvl3pPr indent="-228600" lvl="2" marL="1371600" algn="l">
              <a:lnSpc>
                <a:spcPct val="150000"/>
              </a:lnSpc>
              <a:spcBef>
                <a:spcPts val="500"/>
              </a:spcBef>
              <a:spcAft>
                <a:spcPts val="0"/>
              </a:spcAft>
              <a:buSzPts val="1800"/>
              <a:buNone/>
              <a:defRPr b="1" sz="1800"/>
            </a:lvl3pPr>
            <a:lvl4pPr indent="-228600" lvl="3" marL="1828800" algn="l">
              <a:lnSpc>
                <a:spcPct val="150000"/>
              </a:lnSpc>
              <a:spcBef>
                <a:spcPts val="500"/>
              </a:spcBef>
              <a:spcAft>
                <a:spcPts val="0"/>
              </a:spcAft>
              <a:buSzPts val="1600"/>
              <a:buFont typeface="Avenir"/>
              <a:buNone/>
              <a:defRPr b="1" sz="1600"/>
            </a:lvl4pPr>
            <a:lvl5pPr indent="-228600" lvl="4" marL="2286000" algn="l">
              <a:lnSpc>
                <a:spcPct val="15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6"/>
          <p:cNvSpPr txBox="1"/>
          <p:nvPr>
            <p:ph idx="4" type="body"/>
          </p:nvPr>
        </p:nvSpPr>
        <p:spPr>
          <a:xfrm>
            <a:off x="6274200" y="2431257"/>
            <a:ext cx="4928400" cy="3347244"/>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6"/>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7"/>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8"/>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9"/>
          <p:cNvSpPr txBox="1"/>
          <p:nvPr>
            <p:ph type="title"/>
          </p:nvPr>
        </p:nvSpPr>
        <p:spPr>
          <a:xfrm>
            <a:off x="990001" y="955674"/>
            <a:ext cx="3531600" cy="138499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800"/>
              <a:buFont typeface="Sorts Mill Goudy"/>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5444850" y="882651"/>
            <a:ext cx="5760000" cy="4895849"/>
          </a:xfrm>
          <a:prstGeom prst="rect">
            <a:avLst/>
          </a:prstGeom>
          <a:noFill/>
          <a:ln>
            <a:noFill/>
          </a:ln>
        </p:spPr>
        <p:txBody>
          <a:bodyPr anchorCtr="0" anchor="t" bIns="45700" lIns="91425" spcFirstLastPara="1" rIns="91425" wrap="square" tIns="45700">
            <a:normAutofit/>
          </a:bodyPr>
          <a:lstStyle>
            <a:lvl1pPr indent="-431800" lvl="0" marL="457200" algn="l">
              <a:lnSpc>
                <a:spcPct val="150000"/>
              </a:lnSpc>
              <a:spcBef>
                <a:spcPts val="1000"/>
              </a:spcBef>
              <a:spcAft>
                <a:spcPts val="0"/>
              </a:spcAft>
              <a:buSzPts val="3200"/>
              <a:buChar char="·"/>
              <a:defRPr sz="3200"/>
            </a:lvl1pPr>
            <a:lvl2pPr indent="-228600" lvl="1" marL="914400" algn="l">
              <a:lnSpc>
                <a:spcPct val="150000"/>
              </a:lnSpc>
              <a:spcBef>
                <a:spcPts val="500"/>
              </a:spcBef>
              <a:spcAft>
                <a:spcPts val="0"/>
              </a:spcAft>
              <a:buClr>
                <a:schemeClr val="dk1"/>
              </a:buClr>
              <a:buSzPts val="2800"/>
              <a:buFont typeface="Avenir"/>
              <a:buNone/>
              <a:defRPr sz="2800"/>
            </a:lvl2pPr>
            <a:lvl3pPr indent="-381000" lvl="2" marL="1371600" algn="l">
              <a:lnSpc>
                <a:spcPct val="150000"/>
              </a:lnSpc>
              <a:spcBef>
                <a:spcPts val="500"/>
              </a:spcBef>
              <a:spcAft>
                <a:spcPts val="0"/>
              </a:spcAft>
              <a:buSzPts val="2400"/>
              <a:buChar char="·"/>
              <a:defRPr sz="2400"/>
            </a:lvl3pPr>
            <a:lvl4pPr indent="-228600" lvl="3" marL="1828800" algn="l">
              <a:lnSpc>
                <a:spcPct val="150000"/>
              </a:lnSpc>
              <a:spcBef>
                <a:spcPts val="500"/>
              </a:spcBef>
              <a:spcAft>
                <a:spcPts val="0"/>
              </a:spcAft>
              <a:buSzPts val="2000"/>
              <a:buFont typeface="Avenir"/>
              <a:buNone/>
              <a:defRPr sz="2000"/>
            </a:lvl4pPr>
            <a:lvl5pPr indent="-355600" lvl="4" marL="2286000" algn="l">
              <a:lnSpc>
                <a:spcPct val="15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9"/>
          <p:cNvSpPr txBox="1"/>
          <p:nvPr>
            <p:ph idx="2" type="body"/>
          </p:nvPr>
        </p:nvSpPr>
        <p:spPr>
          <a:xfrm>
            <a:off x="989401" y="2584759"/>
            <a:ext cx="3531600" cy="3193741"/>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SzPts val="2000"/>
              <a:buNone/>
              <a:defRPr sz="2000"/>
            </a:lvl1pPr>
            <a:lvl2pPr indent="-228600" lvl="1" marL="914400" algn="l">
              <a:lnSpc>
                <a:spcPct val="150000"/>
              </a:lnSpc>
              <a:spcBef>
                <a:spcPts val="500"/>
              </a:spcBef>
              <a:spcAft>
                <a:spcPts val="0"/>
              </a:spcAft>
              <a:buClr>
                <a:schemeClr val="dk1"/>
              </a:buClr>
              <a:buSzPts val="1400"/>
              <a:buFont typeface="Avenir"/>
              <a:buNone/>
              <a:defRPr sz="1400"/>
            </a:lvl2pPr>
            <a:lvl3pPr indent="-228600" lvl="2" marL="1371600" algn="l">
              <a:lnSpc>
                <a:spcPct val="150000"/>
              </a:lnSpc>
              <a:spcBef>
                <a:spcPts val="500"/>
              </a:spcBef>
              <a:spcAft>
                <a:spcPts val="0"/>
              </a:spcAft>
              <a:buSzPts val="1200"/>
              <a:buNone/>
              <a:defRPr sz="1200"/>
            </a:lvl3pPr>
            <a:lvl4pPr indent="-228600" lvl="3" marL="1828800" algn="l">
              <a:lnSpc>
                <a:spcPct val="150000"/>
              </a:lnSpc>
              <a:spcBef>
                <a:spcPts val="500"/>
              </a:spcBef>
              <a:spcAft>
                <a:spcPts val="0"/>
              </a:spcAft>
              <a:buSzPts val="1000"/>
              <a:buFont typeface="Avenir"/>
              <a:buNone/>
              <a:defRPr sz="1000"/>
            </a:lvl4pPr>
            <a:lvl5pPr indent="-228600" lvl="4" marL="2286000" algn="l">
              <a:lnSpc>
                <a:spcPct val="15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9"/>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8" name="Google Shape;78;p9"/>
          <p:cNvCxnSpPr/>
          <p:nvPr/>
        </p:nvCxnSpPr>
        <p:spPr>
          <a:xfrm>
            <a:off x="4979988" y="540000"/>
            <a:ext cx="0" cy="5778000"/>
          </a:xfrm>
          <a:prstGeom prst="straightConnector1">
            <a:avLst/>
          </a:prstGeom>
          <a:noFill/>
          <a:ln cap="flat" cmpd="sng" w="12700">
            <a:solidFill>
              <a:srgbClr val="FFFFFF">
                <a:alpha val="40000"/>
              </a:srgbClr>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990000" y="955456"/>
            <a:ext cx="3531600" cy="138499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800"/>
              <a:buFont typeface="Sorts Mill Goudy"/>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p:nvPr>
            <p:ph idx="2" type="pic"/>
          </p:nvPr>
        </p:nvSpPr>
        <p:spPr>
          <a:xfrm>
            <a:off x="5537200" y="540001"/>
            <a:ext cx="6115050" cy="5238500"/>
          </a:xfrm>
          <a:prstGeom prst="rect">
            <a:avLst/>
          </a:prstGeom>
          <a:noFill/>
          <a:ln>
            <a:noFill/>
          </a:ln>
        </p:spPr>
      </p:sp>
      <p:sp>
        <p:nvSpPr>
          <p:cNvPr id="82" name="Google Shape;82;p10"/>
          <p:cNvSpPr txBox="1"/>
          <p:nvPr>
            <p:ph idx="1" type="body"/>
          </p:nvPr>
        </p:nvSpPr>
        <p:spPr>
          <a:xfrm>
            <a:off x="990000" y="2584758"/>
            <a:ext cx="3531600" cy="3284229"/>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SzPts val="2000"/>
              <a:buNone/>
              <a:defRPr sz="2000"/>
            </a:lvl1pPr>
            <a:lvl2pPr indent="-228600" lvl="1" marL="914400" algn="l">
              <a:lnSpc>
                <a:spcPct val="150000"/>
              </a:lnSpc>
              <a:spcBef>
                <a:spcPts val="500"/>
              </a:spcBef>
              <a:spcAft>
                <a:spcPts val="0"/>
              </a:spcAft>
              <a:buClr>
                <a:schemeClr val="dk1"/>
              </a:buClr>
              <a:buSzPts val="1400"/>
              <a:buFont typeface="Avenir"/>
              <a:buNone/>
              <a:defRPr sz="1400"/>
            </a:lvl2pPr>
            <a:lvl3pPr indent="-228600" lvl="2" marL="1371600" algn="l">
              <a:lnSpc>
                <a:spcPct val="150000"/>
              </a:lnSpc>
              <a:spcBef>
                <a:spcPts val="500"/>
              </a:spcBef>
              <a:spcAft>
                <a:spcPts val="0"/>
              </a:spcAft>
              <a:buSzPts val="1200"/>
              <a:buNone/>
              <a:defRPr sz="1200"/>
            </a:lvl3pPr>
            <a:lvl4pPr indent="-228600" lvl="3" marL="1828800" algn="l">
              <a:lnSpc>
                <a:spcPct val="150000"/>
              </a:lnSpc>
              <a:spcBef>
                <a:spcPts val="500"/>
              </a:spcBef>
              <a:spcAft>
                <a:spcPts val="0"/>
              </a:spcAft>
              <a:buSzPts val="1000"/>
              <a:buFont typeface="Avenir"/>
              <a:buNone/>
              <a:defRPr sz="1000"/>
            </a:lvl4pPr>
            <a:lvl5pPr indent="-228600" lvl="4" marL="2286000" algn="l">
              <a:lnSpc>
                <a:spcPct val="15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10"/>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6" name="Google Shape;86;p10"/>
          <p:cNvCxnSpPr/>
          <p:nvPr/>
        </p:nvCxnSpPr>
        <p:spPr>
          <a:xfrm>
            <a:off x="4979988" y="540000"/>
            <a:ext cx="0" cy="5778000"/>
          </a:xfrm>
          <a:prstGeom prst="straightConnector1">
            <a:avLst/>
          </a:prstGeom>
          <a:noFill/>
          <a:ln cap="flat" cmpd="sng" w="12700">
            <a:solidFill>
              <a:srgbClr val="FFFFFF">
                <a:alpha val="40000"/>
              </a:srgbClr>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1"/>
              </a:buClr>
              <a:buSzPts val="3200"/>
              <a:buFont typeface="Sorts Mill Goudy"/>
              <a:buNone/>
              <a:defRPr b="0" i="0" sz="3200" u="none" cap="none" strike="noStrike">
                <a:solidFill>
                  <a:schemeClr val="dk1"/>
                </a:solidFill>
                <a:latin typeface="Sorts Mill Goudy"/>
                <a:ea typeface="Sorts Mill Goudy"/>
                <a:cs typeface="Sorts Mill Goudy"/>
                <a:sym typeface="Sorts Mill Goud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989400" y="1685925"/>
            <a:ext cx="10213200" cy="40401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50000"/>
              </a:lnSpc>
              <a:spcBef>
                <a:spcPts val="1000"/>
              </a:spcBef>
              <a:spcAft>
                <a:spcPts val="0"/>
              </a:spcAft>
              <a:buClr>
                <a:schemeClr val="accent3"/>
              </a:buClr>
              <a:buSzPts val="2000"/>
              <a:buFont typeface="Noto Sans Symbols"/>
              <a:buChar char="·"/>
              <a:defRPr b="0" i="0" sz="2000" u="none" cap="none" strike="noStrike">
                <a:solidFill>
                  <a:schemeClr val="dk1"/>
                </a:solidFill>
                <a:latin typeface="Avenir"/>
                <a:ea typeface="Avenir"/>
                <a:cs typeface="Avenir"/>
                <a:sym typeface="Avenir"/>
              </a:defRPr>
            </a:lvl1pPr>
            <a:lvl2pPr indent="-228600" lvl="1" marL="914400" marR="0" rtl="0" algn="l">
              <a:lnSpc>
                <a:spcPct val="150000"/>
              </a:lnSpc>
              <a:spcBef>
                <a:spcPts val="500"/>
              </a:spcBef>
              <a:spcAft>
                <a:spcPts val="0"/>
              </a:spcAft>
              <a:buClr>
                <a:schemeClr val="dk1"/>
              </a:buClr>
              <a:buSzPts val="2000"/>
              <a:buFont typeface="Avenir"/>
              <a:buNone/>
              <a:defRPr b="0" i="1" sz="2000" u="none" cap="none" strike="noStrike">
                <a:solidFill>
                  <a:schemeClr val="dk1"/>
                </a:solidFill>
                <a:latin typeface="Avenir"/>
                <a:ea typeface="Avenir"/>
                <a:cs typeface="Avenir"/>
                <a:sym typeface="Avenir"/>
              </a:defRPr>
            </a:lvl2pPr>
            <a:lvl3pPr indent="-355600" lvl="2" marL="1371600" marR="0" rtl="0" algn="l">
              <a:lnSpc>
                <a:spcPct val="150000"/>
              </a:lnSpc>
              <a:spcBef>
                <a:spcPts val="500"/>
              </a:spcBef>
              <a:spcAft>
                <a:spcPts val="0"/>
              </a:spcAft>
              <a:buClr>
                <a:schemeClr val="accent3"/>
              </a:buClr>
              <a:buSzPts val="2000"/>
              <a:buFont typeface="Noto Sans Symbols"/>
              <a:buChar char="·"/>
              <a:defRPr b="0" i="0" sz="2000" u="none" cap="none" strike="noStrike">
                <a:solidFill>
                  <a:schemeClr val="dk1"/>
                </a:solidFill>
                <a:latin typeface="Avenir"/>
                <a:ea typeface="Avenir"/>
                <a:cs typeface="Avenir"/>
                <a:sym typeface="Avenir"/>
              </a:defRPr>
            </a:lvl3pPr>
            <a:lvl4pPr indent="-228600" lvl="3" marL="1828800" marR="0" rtl="0" algn="l">
              <a:lnSpc>
                <a:spcPct val="150000"/>
              </a:lnSpc>
              <a:spcBef>
                <a:spcPts val="500"/>
              </a:spcBef>
              <a:spcAft>
                <a:spcPts val="0"/>
              </a:spcAft>
              <a:buClr>
                <a:schemeClr val="accent3"/>
              </a:buClr>
              <a:buSzPts val="2000"/>
              <a:buFont typeface="Avenir"/>
              <a:buNone/>
              <a:defRPr b="0" i="1" sz="2000" u="none" cap="none" strike="noStrike">
                <a:solidFill>
                  <a:schemeClr val="dk1"/>
                </a:solidFill>
                <a:latin typeface="Avenir"/>
                <a:ea typeface="Avenir"/>
                <a:cs typeface="Avenir"/>
                <a:sym typeface="Avenir"/>
              </a:defRPr>
            </a:lvl4pPr>
            <a:lvl5pPr indent="-355600" lvl="4" marL="2286000" marR="0" rtl="0" algn="l">
              <a:lnSpc>
                <a:spcPct val="150000"/>
              </a:lnSpc>
              <a:spcBef>
                <a:spcPts val="500"/>
              </a:spcBef>
              <a:spcAft>
                <a:spcPts val="0"/>
              </a:spcAft>
              <a:buClr>
                <a:schemeClr val="accent3"/>
              </a:buClr>
              <a:buSzPts val="2000"/>
              <a:buFont typeface="Noto Sans Symbols"/>
              <a:buChar char="·"/>
              <a:defRPr b="0" i="0" sz="20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8" name="Google Shape;8;p1"/>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000" u="none" cap="none" strike="noStrike">
                <a:solidFill>
                  <a:schemeClr val="dk1"/>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 name="Google Shape;9;p1"/>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1"/>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1pPr>
            <a:lvl2pPr indent="0" lvl="1"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2pPr>
            <a:lvl3pPr indent="0" lvl="2"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3pPr>
            <a:lvl4pPr indent="0" lvl="3"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4pPr>
            <a:lvl5pPr indent="0" lvl="4"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5pPr>
            <a:lvl6pPr indent="0" lvl="5"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6pPr>
            <a:lvl7pPr indent="0" lvl="6"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7pPr>
            <a:lvl8pPr indent="0" lvl="7"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8pPr>
            <a:lvl9pPr indent="0" lvl="8"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2" name="Shape 102"/>
        <p:cNvGrpSpPr/>
        <p:nvPr/>
      </p:nvGrpSpPr>
      <p:grpSpPr>
        <a:xfrm>
          <a:off x="0" y="0"/>
          <a:ext cx="0" cy="0"/>
          <a:chOff x="0" y="0"/>
          <a:chExt cx="0" cy="0"/>
        </a:xfrm>
      </p:grpSpPr>
      <p:sp>
        <p:nvSpPr>
          <p:cNvPr id="103" name="Google Shape;103;p1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4" name="Google Shape;104;p13"/>
          <p:cNvSpPr txBox="1"/>
          <p:nvPr>
            <p:ph type="ctrTitle"/>
          </p:nvPr>
        </p:nvSpPr>
        <p:spPr>
          <a:xfrm>
            <a:off x="7112369" y="1079500"/>
            <a:ext cx="4078800" cy="21384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Sorts Mill Goudy"/>
              <a:buNone/>
            </a:pPr>
            <a:r>
              <a:rPr lang="en-US"/>
              <a:t>Electric Vehicle Analysis</a:t>
            </a:r>
            <a:endParaRPr/>
          </a:p>
        </p:txBody>
      </p:sp>
      <p:sp>
        <p:nvSpPr>
          <p:cNvPr id="105" name="Google Shape;105;p13"/>
          <p:cNvSpPr txBox="1"/>
          <p:nvPr>
            <p:ph idx="1" type="subTitle"/>
          </p:nvPr>
        </p:nvSpPr>
        <p:spPr>
          <a:xfrm>
            <a:off x="7112369" y="4113213"/>
            <a:ext cx="4078800" cy="1655762"/>
          </a:xfrm>
          <a:prstGeom prst="rect">
            <a:avLst/>
          </a:prstGeom>
          <a:noFill/>
          <a:ln>
            <a:noFill/>
          </a:ln>
        </p:spPr>
        <p:txBody>
          <a:bodyPr anchorCtr="0" anchor="t" bIns="45700" lIns="91425" spcFirstLastPara="1" rIns="91425" wrap="square" tIns="45700">
            <a:normAutofit/>
          </a:bodyPr>
          <a:lstStyle/>
          <a:p>
            <a:pPr indent="0" lvl="0" marL="0" rtl="0" algn="ctr">
              <a:lnSpc>
                <a:spcPct val="125000"/>
              </a:lnSpc>
              <a:spcBef>
                <a:spcPts val="0"/>
              </a:spcBef>
              <a:spcAft>
                <a:spcPts val="0"/>
              </a:spcAft>
              <a:buSzPts val="2400"/>
              <a:buNone/>
            </a:pPr>
            <a:r>
              <a:rPr lang="en-US"/>
              <a:t>Insights into the U.S. Electric Vehicle Market Trends and Adoption</a:t>
            </a:r>
            <a:endParaRPr/>
          </a:p>
        </p:txBody>
      </p:sp>
      <p:pic>
        <p:nvPicPr>
          <p:cNvPr descr="A web of dots connected" id="106" name="Google Shape;106;p13"/>
          <p:cNvPicPr preferRelativeResize="0"/>
          <p:nvPr/>
        </p:nvPicPr>
        <p:blipFill rotWithShape="1">
          <a:blip r:embed="rId3">
            <a:alphaModFix/>
          </a:blip>
          <a:srcRect b="1" l="40480" r="19642" t="0"/>
          <a:stretch/>
        </p:blipFill>
        <p:spPr>
          <a:xfrm>
            <a:off x="20" y="10"/>
            <a:ext cx="6111518" cy="6857990"/>
          </a:xfrm>
          <a:prstGeom prst="rect">
            <a:avLst/>
          </a:prstGeom>
          <a:noFill/>
          <a:ln>
            <a:noFill/>
          </a:ln>
        </p:spPr>
      </p:pic>
      <p:cxnSp>
        <p:nvCxnSpPr>
          <p:cNvPr id="107" name="Google Shape;107;p13"/>
          <p:cNvCxnSpPr/>
          <p:nvPr/>
        </p:nvCxnSpPr>
        <p:spPr>
          <a:xfrm>
            <a:off x="8881769" y="3690871"/>
            <a:ext cx="540000" cy="0"/>
          </a:xfrm>
          <a:prstGeom prst="straightConnector1">
            <a:avLst/>
          </a:prstGeom>
          <a:noFill/>
          <a:ln cap="flat" cmpd="sng" w="12700">
            <a:solidFill>
              <a:srgbClr val="FFFFFF"/>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Sorts Mill Goudy"/>
              <a:buNone/>
            </a:pPr>
            <a:r>
              <a:rPr lang="en-US"/>
              <a:t>Introduction</a:t>
            </a:r>
            <a:endParaRPr/>
          </a:p>
        </p:txBody>
      </p:sp>
      <p:sp>
        <p:nvSpPr>
          <p:cNvPr id="113" name="Google Shape;113;p14"/>
          <p:cNvSpPr txBox="1"/>
          <p:nvPr>
            <p:ph idx="1" type="body"/>
          </p:nvPr>
        </p:nvSpPr>
        <p:spPr>
          <a:xfrm>
            <a:off x="989400" y="1685925"/>
            <a:ext cx="10213200" cy="4040191"/>
          </a:xfrm>
          <a:prstGeom prst="rect">
            <a:avLst/>
          </a:prstGeom>
          <a:noFill/>
          <a:ln>
            <a:noFill/>
          </a:ln>
        </p:spPr>
        <p:txBody>
          <a:bodyPr anchorCtr="0" anchor="t" bIns="45700" lIns="91425" spcFirstLastPara="1" rIns="91425" wrap="square" tIns="45700">
            <a:normAutofit/>
          </a:bodyPr>
          <a:lstStyle/>
          <a:p>
            <a:pPr indent="-360000" lvl="0" marL="360000" rtl="0" algn="just">
              <a:lnSpc>
                <a:spcPct val="150000"/>
              </a:lnSpc>
              <a:spcBef>
                <a:spcPts val="0"/>
              </a:spcBef>
              <a:spcAft>
                <a:spcPts val="0"/>
              </a:spcAft>
              <a:buSzPts val="2000"/>
              <a:buChar char="·"/>
            </a:pPr>
            <a:r>
              <a:rPr lang="en-US"/>
              <a:t>Electric vehicles (EVs) are transforming the automotive industry by providing sustainable alternatives to traditional vehicles. This presentation analyzes the U.S. electric vehicle market, focusing on Battery Electric Vehicles (BEVs) and Plug-in Hybrid Electric Vehicles (PHEVs). Using data from a comprehensive dataset, we will explore key trends, market dynamics, and consumer preferences to inform stakeholders about the current state and future potential of the EV market.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7" name="Shape 117"/>
        <p:cNvGrpSpPr/>
        <p:nvPr/>
      </p:nvGrpSpPr>
      <p:grpSpPr>
        <a:xfrm>
          <a:off x="0" y="0"/>
          <a:ext cx="0" cy="0"/>
          <a:chOff x="0" y="0"/>
          <a:chExt cx="0" cy="0"/>
        </a:xfrm>
      </p:grpSpPr>
      <p:sp>
        <p:nvSpPr>
          <p:cNvPr id="118" name="Google Shape;118;p1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19" name="Google Shape;119;p15"/>
          <p:cNvSpPr txBox="1"/>
          <p:nvPr>
            <p:ph type="title"/>
          </p:nvPr>
        </p:nvSpPr>
        <p:spPr>
          <a:xfrm>
            <a:off x="1080001" y="1079500"/>
            <a:ext cx="3904750" cy="46894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Sorts Mill Goudy"/>
              <a:buNone/>
            </a:pPr>
            <a:r>
              <a:rPr lang="en-US" sz="4800"/>
              <a:t>Objective of the Analysis</a:t>
            </a:r>
            <a:endParaRPr sz="4800"/>
          </a:p>
        </p:txBody>
      </p:sp>
      <p:cxnSp>
        <p:nvCxnSpPr>
          <p:cNvPr id="120" name="Google Shape;120;p15"/>
          <p:cNvCxnSpPr/>
          <p:nvPr/>
        </p:nvCxnSpPr>
        <p:spPr>
          <a:xfrm rot="5400000">
            <a:off x="5826000" y="3429000"/>
            <a:ext cx="540000" cy="0"/>
          </a:xfrm>
          <a:prstGeom prst="straightConnector1">
            <a:avLst/>
          </a:prstGeom>
          <a:noFill/>
          <a:ln cap="flat" cmpd="sng" w="12700">
            <a:solidFill>
              <a:srgbClr val="FFFFFF"/>
            </a:solidFill>
            <a:prstDash val="solid"/>
            <a:round/>
            <a:headEnd len="sm" w="sm" type="none"/>
            <a:tailEnd len="sm" w="sm" type="none"/>
          </a:ln>
        </p:spPr>
      </p:cxnSp>
      <p:grpSp>
        <p:nvGrpSpPr>
          <p:cNvPr id="121" name="Google Shape;121;p15"/>
          <p:cNvGrpSpPr/>
          <p:nvPr/>
        </p:nvGrpSpPr>
        <p:grpSpPr>
          <a:xfrm>
            <a:off x="6656105" y="1448493"/>
            <a:ext cx="4993593" cy="3950157"/>
            <a:chOff x="1306" y="916679"/>
            <a:chExt cx="4993593" cy="3950157"/>
          </a:xfrm>
        </p:grpSpPr>
        <p:sp>
          <p:nvSpPr>
            <p:cNvPr id="122" name="Google Shape;122;p15"/>
            <p:cNvSpPr/>
            <p:nvPr/>
          </p:nvSpPr>
          <p:spPr>
            <a:xfrm>
              <a:off x="291978" y="916679"/>
              <a:ext cx="909281" cy="909281"/>
            </a:xfrm>
            <a:prstGeom prst="round2DiagRect">
              <a:avLst>
                <a:gd fmla="val 29727"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485759" y="1110461"/>
              <a:ext cx="521718" cy="521718"/>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1306" y="2109179"/>
              <a:ext cx="1490624" cy="5962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txBox="1"/>
            <p:nvPr/>
          </p:nvSpPr>
          <p:spPr>
            <a:xfrm>
              <a:off x="1306" y="2109179"/>
              <a:ext cx="1490624" cy="5962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venir"/>
                <a:buNone/>
              </a:pPr>
              <a:r>
                <a:rPr lang="en-US" sz="1200" cap="none">
                  <a:solidFill>
                    <a:schemeClr val="dk1"/>
                  </a:solidFill>
                  <a:latin typeface="Avenir"/>
                  <a:ea typeface="Avenir"/>
                  <a:cs typeface="Avenir"/>
                  <a:sym typeface="Avenir"/>
                </a:rPr>
                <a:t>MARKET LANDSCAPE ASSESSMENT</a:t>
              </a:r>
              <a:endParaRPr sz="1200">
                <a:solidFill>
                  <a:schemeClr val="dk1"/>
                </a:solidFill>
                <a:latin typeface="Avenir"/>
                <a:ea typeface="Avenir"/>
                <a:cs typeface="Avenir"/>
                <a:sym typeface="Avenir"/>
              </a:endParaRPr>
            </a:p>
          </p:txBody>
        </p:sp>
        <p:sp>
          <p:nvSpPr>
            <p:cNvPr id="126" name="Google Shape;126;p15"/>
            <p:cNvSpPr/>
            <p:nvPr/>
          </p:nvSpPr>
          <p:spPr>
            <a:xfrm>
              <a:off x="2043462" y="916679"/>
              <a:ext cx="909281" cy="909281"/>
            </a:xfrm>
            <a:prstGeom prst="round2DiagRect">
              <a:avLst>
                <a:gd fmla="val 29727" name="adj1"/>
                <a:gd fmla="val 0" name="adj2"/>
              </a:avLst>
            </a:prstGeom>
            <a:solidFill>
              <a:srgbClr val="90AA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2237244" y="1110461"/>
              <a:ext cx="521718" cy="521718"/>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1752791" y="2109179"/>
              <a:ext cx="1490624" cy="5962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txBox="1"/>
            <p:nvPr/>
          </p:nvSpPr>
          <p:spPr>
            <a:xfrm>
              <a:off x="1752791" y="2109179"/>
              <a:ext cx="1490624" cy="5962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venir"/>
                <a:buNone/>
              </a:pPr>
              <a:r>
                <a:rPr lang="en-US" sz="1200" cap="none">
                  <a:solidFill>
                    <a:schemeClr val="dk1"/>
                  </a:solidFill>
                  <a:latin typeface="Avenir"/>
                  <a:ea typeface="Avenir"/>
                  <a:cs typeface="Avenir"/>
                  <a:sym typeface="Avenir"/>
                </a:rPr>
                <a:t>ELECTRIC RANGE ANALYSIS</a:t>
              </a:r>
              <a:endParaRPr sz="1200">
                <a:solidFill>
                  <a:schemeClr val="dk1"/>
                </a:solidFill>
                <a:latin typeface="Avenir"/>
                <a:ea typeface="Avenir"/>
                <a:cs typeface="Avenir"/>
                <a:sym typeface="Avenir"/>
              </a:endParaRPr>
            </a:p>
          </p:txBody>
        </p:sp>
        <p:sp>
          <p:nvSpPr>
            <p:cNvPr id="130" name="Google Shape;130;p15"/>
            <p:cNvSpPr/>
            <p:nvPr/>
          </p:nvSpPr>
          <p:spPr>
            <a:xfrm>
              <a:off x="3794947" y="916679"/>
              <a:ext cx="909281" cy="909281"/>
            </a:xfrm>
            <a:prstGeom prst="round2DiagRect">
              <a:avLst>
                <a:gd fmla="val 29727" name="adj1"/>
                <a:gd fmla="val 0" name="adj2"/>
              </a:avLst>
            </a:prstGeom>
            <a:solidFill>
              <a:srgbClr val="66B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3988728" y="1110461"/>
              <a:ext cx="521718" cy="521718"/>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3504275" y="2109179"/>
              <a:ext cx="1490624" cy="5962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txBox="1"/>
            <p:nvPr/>
          </p:nvSpPr>
          <p:spPr>
            <a:xfrm>
              <a:off x="3504275" y="2109179"/>
              <a:ext cx="1490624" cy="5962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venir"/>
                <a:buNone/>
              </a:pPr>
              <a:r>
                <a:rPr lang="en-US" sz="1200" cap="none">
                  <a:solidFill>
                    <a:schemeClr val="dk1"/>
                  </a:solidFill>
                  <a:latin typeface="Avenir"/>
                  <a:ea typeface="Avenir"/>
                  <a:cs typeface="Avenir"/>
                  <a:sym typeface="Avenir"/>
                </a:rPr>
                <a:t>BEV AND PHEV SHARE MARKET</a:t>
              </a:r>
              <a:endParaRPr/>
            </a:p>
          </p:txBody>
        </p:sp>
        <p:sp>
          <p:nvSpPr>
            <p:cNvPr id="134" name="Google Shape;134;p15"/>
            <p:cNvSpPr/>
            <p:nvPr/>
          </p:nvSpPr>
          <p:spPr>
            <a:xfrm>
              <a:off x="1167720" y="3078086"/>
              <a:ext cx="909281" cy="909281"/>
            </a:xfrm>
            <a:prstGeom prst="round2DiagRect">
              <a:avLst>
                <a:gd fmla="val 29727"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361501" y="3271867"/>
              <a:ext cx="521718" cy="521718"/>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877048" y="4270586"/>
              <a:ext cx="1490624" cy="5962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txBox="1"/>
            <p:nvPr/>
          </p:nvSpPr>
          <p:spPr>
            <a:xfrm>
              <a:off x="877048" y="4270586"/>
              <a:ext cx="1490624" cy="5962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venir"/>
                <a:buNone/>
              </a:pPr>
              <a:r>
                <a:rPr lang="en-US" sz="1200" cap="none">
                  <a:solidFill>
                    <a:schemeClr val="dk1"/>
                  </a:solidFill>
                  <a:latin typeface="Avenir"/>
                  <a:ea typeface="Avenir"/>
                  <a:cs typeface="Avenir"/>
                  <a:sym typeface="Avenir"/>
                </a:rPr>
                <a:t>TRENDS BY MODEL YEAR</a:t>
              </a:r>
              <a:endParaRPr/>
            </a:p>
          </p:txBody>
        </p:sp>
        <p:sp>
          <p:nvSpPr>
            <p:cNvPr id="138" name="Google Shape;138;p15"/>
            <p:cNvSpPr/>
            <p:nvPr/>
          </p:nvSpPr>
          <p:spPr>
            <a:xfrm>
              <a:off x="2919205" y="3078086"/>
              <a:ext cx="909281" cy="909281"/>
            </a:xfrm>
            <a:prstGeom prst="round2DiagRect">
              <a:avLst>
                <a:gd fmla="val 29727" name="adj1"/>
                <a:gd fmla="val 0" name="adj2"/>
              </a:avLst>
            </a:prstGeom>
            <a:solidFill>
              <a:srgbClr val="52B2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3112986" y="3271867"/>
              <a:ext cx="521718" cy="521718"/>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2628533" y="4270586"/>
              <a:ext cx="1490624" cy="5962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txBox="1"/>
            <p:nvPr/>
          </p:nvSpPr>
          <p:spPr>
            <a:xfrm>
              <a:off x="2628533" y="4270586"/>
              <a:ext cx="1490624" cy="59625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venir"/>
                <a:buNone/>
              </a:pPr>
              <a:r>
                <a:rPr lang="en-US" sz="1200" cap="none">
                  <a:solidFill>
                    <a:schemeClr val="dk1"/>
                  </a:solidFill>
                  <a:latin typeface="Avenir"/>
                  <a:ea typeface="Avenir"/>
                  <a:cs typeface="Avenir"/>
                  <a:sym typeface="Avenir"/>
                </a:rPr>
                <a:t>MANUFACTURER AND MODEL ANALYSIS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5" name="Shape 145"/>
        <p:cNvGrpSpPr/>
        <p:nvPr/>
      </p:nvGrpSpPr>
      <p:grpSpPr>
        <a:xfrm>
          <a:off x="0" y="0"/>
          <a:ext cx="0" cy="0"/>
          <a:chOff x="0" y="0"/>
          <a:chExt cx="0" cy="0"/>
        </a:xfrm>
      </p:grpSpPr>
      <p:sp>
        <p:nvSpPr>
          <p:cNvPr id="146" name="Google Shape;146;p16"/>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47" name="Google Shape;147;p16"/>
          <p:cNvSpPr txBox="1"/>
          <p:nvPr>
            <p:ph type="title"/>
          </p:nvPr>
        </p:nvSpPr>
        <p:spPr>
          <a:xfrm>
            <a:off x="1080001" y="1079500"/>
            <a:ext cx="3904750" cy="46894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Sorts Mill Goudy"/>
              <a:buNone/>
            </a:pPr>
            <a:r>
              <a:rPr lang="en-US" sz="4800"/>
              <a:t>Dataset Overview</a:t>
            </a:r>
            <a:endParaRPr sz="4800"/>
          </a:p>
        </p:txBody>
      </p:sp>
      <p:cxnSp>
        <p:nvCxnSpPr>
          <p:cNvPr id="148" name="Google Shape;148;p16"/>
          <p:cNvCxnSpPr/>
          <p:nvPr/>
        </p:nvCxnSpPr>
        <p:spPr>
          <a:xfrm rot="5400000">
            <a:off x="5826000" y="3429000"/>
            <a:ext cx="540000" cy="0"/>
          </a:xfrm>
          <a:prstGeom prst="straightConnector1">
            <a:avLst/>
          </a:prstGeom>
          <a:noFill/>
          <a:ln cap="flat" cmpd="sng" w="12700">
            <a:solidFill>
              <a:srgbClr val="FFFFFF"/>
            </a:solidFill>
            <a:prstDash val="solid"/>
            <a:round/>
            <a:headEnd len="sm" w="sm" type="none"/>
            <a:tailEnd len="sm" w="sm" type="none"/>
          </a:ln>
        </p:spPr>
      </p:cxnSp>
      <p:grpSp>
        <p:nvGrpSpPr>
          <p:cNvPr id="149" name="Google Shape;149;p16"/>
          <p:cNvGrpSpPr/>
          <p:nvPr/>
        </p:nvGrpSpPr>
        <p:grpSpPr>
          <a:xfrm>
            <a:off x="6654799" y="532519"/>
            <a:ext cx="4996207" cy="5782104"/>
            <a:chOff x="0" y="705"/>
            <a:chExt cx="4996207" cy="5782104"/>
          </a:xfrm>
        </p:grpSpPr>
        <p:cxnSp>
          <p:nvCxnSpPr>
            <p:cNvPr id="150" name="Google Shape;150;p16"/>
            <p:cNvCxnSpPr/>
            <p:nvPr/>
          </p:nvCxnSpPr>
          <p:spPr>
            <a:xfrm>
              <a:off x="0" y="705"/>
              <a:ext cx="4996207" cy="0"/>
            </a:xfrm>
            <a:prstGeom prst="straightConnector1">
              <a:avLst/>
            </a:prstGeom>
            <a:solidFill>
              <a:schemeClr val="accent2"/>
            </a:solidFill>
            <a:ln cap="flat" cmpd="sng" w="9525">
              <a:solidFill>
                <a:schemeClr val="accent2"/>
              </a:solidFill>
              <a:prstDash val="solid"/>
              <a:round/>
              <a:headEnd len="sm" w="sm" type="none"/>
              <a:tailEnd len="sm" w="sm" type="none"/>
            </a:ln>
          </p:spPr>
        </p:cxnSp>
        <p:sp>
          <p:nvSpPr>
            <p:cNvPr id="151" name="Google Shape;151;p16"/>
            <p:cNvSpPr/>
            <p:nvPr/>
          </p:nvSpPr>
          <p:spPr>
            <a:xfrm>
              <a:off x="0" y="705"/>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nvSpPr>
          <p:spPr>
            <a:xfrm>
              <a:off x="0" y="705"/>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Key Attributes</a:t>
              </a:r>
              <a:r>
                <a:rPr lang="en-US" sz="1300">
                  <a:solidFill>
                    <a:schemeClr val="dk1"/>
                  </a:solidFill>
                  <a:latin typeface="Avenir"/>
                  <a:ea typeface="Avenir"/>
                  <a:cs typeface="Avenir"/>
                  <a:sym typeface="Avenir"/>
                </a:rPr>
                <a:t>:</a:t>
              </a:r>
              <a:endParaRPr/>
            </a:p>
          </p:txBody>
        </p:sp>
        <p:cxnSp>
          <p:nvCxnSpPr>
            <p:cNvPr id="153" name="Google Shape;153;p16"/>
            <p:cNvCxnSpPr/>
            <p:nvPr/>
          </p:nvCxnSpPr>
          <p:spPr>
            <a:xfrm>
              <a:off x="0" y="386179"/>
              <a:ext cx="4996207" cy="0"/>
            </a:xfrm>
            <a:prstGeom prst="straightConnector1">
              <a:avLst/>
            </a:prstGeom>
            <a:solidFill>
              <a:srgbClr val="A9A84F"/>
            </a:solidFill>
            <a:ln cap="flat" cmpd="sng" w="9525">
              <a:solidFill>
                <a:srgbClr val="A9A84F"/>
              </a:solidFill>
              <a:prstDash val="solid"/>
              <a:round/>
              <a:headEnd len="sm" w="sm" type="none"/>
              <a:tailEnd len="sm" w="sm" type="none"/>
            </a:ln>
          </p:spPr>
        </p:cxnSp>
        <p:sp>
          <p:nvSpPr>
            <p:cNvPr id="154" name="Google Shape;154;p16"/>
            <p:cNvSpPr/>
            <p:nvPr/>
          </p:nvSpPr>
          <p:spPr>
            <a:xfrm>
              <a:off x="0" y="386179"/>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txBox="1"/>
            <p:nvPr/>
          </p:nvSpPr>
          <p:spPr>
            <a:xfrm>
              <a:off x="0" y="386179"/>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City</a:t>
              </a:r>
              <a:r>
                <a:rPr lang="en-US" sz="1300">
                  <a:solidFill>
                    <a:schemeClr val="dk1"/>
                  </a:solidFill>
                  <a:latin typeface="Avenir"/>
                  <a:ea typeface="Avenir"/>
                  <a:cs typeface="Avenir"/>
                  <a:sym typeface="Avenir"/>
                </a:rPr>
                <a:t>: Vehicle registration location</a:t>
              </a:r>
              <a:endParaRPr/>
            </a:p>
          </p:txBody>
        </p:sp>
        <p:cxnSp>
          <p:nvCxnSpPr>
            <p:cNvPr id="156" name="Google Shape;156;p16"/>
            <p:cNvCxnSpPr/>
            <p:nvPr/>
          </p:nvCxnSpPr>
          <p:spPr>
            <a:xfrm>
              <a:off x="0" y="771653"/>
              <a:ext cx="4996207" cy="0"/>
            </a:xfrm>
            <a:prstGeom prst="straightConnector1">
              <a:avLst/>
            </a:prstGeom>
            <a:solidFill>
              <a:srgbClr val="A6A951"/>
            </a:solidFill>
            <a:ln cap="flat" cmpd="sng" w="9525">
              <a:solidFill>
                <a:srgbClr val="A6A951"/>
              </a:solidFill>
              <a:prstDash val="solid"/>
              <a:round/>
              <a:headEnd len="sm" w="sm" type="none"/>
              <a:tailEnd len="sm" w="sm" type="none"/>
            </a:ln>
          </p:spPr>
        </p:cxnSp>
        <p:sp>
          <p:nvSpPr>
            <p:cNvPr id="157" name="Google Shape;157;p16"/>
            <p:cNvSpPr/>
            <p:nvPr/>
          </p:nvSpPr>
          <p:spPr>
            <a:xfrm>
              <a:off x="0" y="771653"/>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nvSpPr>
          <p:spPr>
            <a:xfrm>
              <a:off x="0" y="771653"/>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State</a:t>
              </a:r>
              <a:r>
                <a:rPr lang="en-US" sz="1300">
                  <a:solidFill>
                    <a:schemeClr val="dk1"/>
                  </a:solidFill>
                  <a:latin typeface="Avenir"/>
                  <a:ea typeface="Avenir"/>
                  <a:cs typeface="Avenir"/>
                  <a:sym typeface="Avenir"/>
                </a:rPr>
                <a:t>: State of registration</a:t>
              </a:r>
              <a:endParaRPr/>
            </a:p>
          </p:txBody>
        </p:sp>
        <p:cxnSp>
          <p:nvCxnSpPr>
            <p:cNvPr id="159" name="Google Shape;159;p16"/>
            <p:cNvCxnSpPr/>
            <p:nvPr/>
          </p:nvCxnSpPr>
          <p:spPr>
            <a:xfrm>
              <a:off x="0" y="1157126"/>
              <a:ext cx="4996207" cy="0"/>
            </a:xfrm>
            <a:prstGeom prst="straightConnector1">
              <a:avLst/>
            </a:prstGeom>
            <a:solidFill>
              <a:srgbClr val="A5AA51"/>
            </a:solidFill>
            <a:ln cap="flat" cmpd="sng" w="9525">
              <a:solidFill>
                <a:srgbClr val="A5AA51"/>
              </a:solidFill>
              <a:prstDash val="solid"/>
              <a:round/>
              <a:headEnd len="sm" w="sm" type="none"/>
              <a:tailEnd len="sm" w="sm" type="none"/>
            </a:ln>
          </p:spPr>
        </p:cxnSp>
        <p:sp>
          <p:nvSpPr>
            <p:cNvPr id="160" name="Google Shape;160;p16"/>
            <p:cNvSpPr/>
            <p:nvPr/>
          </p:nvSpPr>
          <p:spPr>
            <a:xfrm>
              <a:off x="0" y="1157126"/>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txBox="1"/>
            <p:nvPr/>
          </p:nvSpPr>
          <p:spPr>
            <a:xfrm>
              <a:off x="0" y="1157126"/>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Postal Code</a:t>
              </a:r>
              <a:r>
                <a:rPr lang="en-US" sz="1300">
                  <a:solidFill>
                    <a:schemeClr val="dk1"/>
                  </a:solidFill>
                  <a:latin typeface="Avenir"/>
                  <a:ea typeface="Avenir"/>
                  <a:cs typeface="Avenir"/>
                  <a:sym typeface="Avenir"/>
                </a:rPr>
                <a:t>: Registration postal code</a:t>
              </a:r>
              <a:endParaRPr/>
            </a:p>
          </p:txBody>
        </p:sp>
        <p:cxnSp>
          <p:nvCxnSpPr>
            <p:cNvPr id="162" name="Google Shape;162;p16"/>
            <p:cNvCxnSpPr/>
            <p:nvPr/>
          </p:nvCxnSpPr>
          <p:spPr>
            <a:xfrm>
              <a:off x="0" y="1542600"/>
              <a:ext cx="4996207" cy="0"/>
            </a:xfrm>
            <a:prstGeom prst="straightConnector1">
              <a:avLst/>
            </a:prstGeom>
            <a:solidFill>
              <a:srgbClr val="A3AA53"/>
            </a:solidFill>
            <a:ln cap="flat" cmpd="sng" w="9525">
              <a:solidFill>
                <a:srgbClr val="A3AA53"/>
              </a:solidFill>
              <a:prstDash val="solid"/>
              <a:round/>
              <a:headEnd len="sm" w="sm" type="none"/>
              <a:tailEnd len="sm" w="sm" type="none"/>
            </a:ln>
          </p:spPr>
        </p:cxnSp>
        <p:sp>
          <p:nvSpPr>
            <p:cNvPr id="163" name="Google Shape;163;p16"/>
            <p:cNvSpPr/>
            <p:nvPr/>
          </p:nvSpPr>
          <p:spPr>
            <a:xfrm>
              <a:off x="0" y="1542600"/>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txBox="1"/>
            <p:nvPr/>
          </p:nvSpPr>
          <p:spPr>
            <a:xfrm>
              <a:off x="0" y="1542600"/>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Model Year</a:t>
              </a:r>
              <a:r>
                <a:rPr lang="en-US" sz="1300">
                  <a:solidFill>
                    <a:schemeClr val="dk1"/>
                  </a:solidFill>
                  <a:latin typeface="Avenir"/>
                  <a:ea typeface="Avenir"/>
                  <a:cs typeface="Avenir"/>
                  <a:sym typeface="Avenir"/>
                </a:rPr>
                <a:t>: Year of vehicle manufacture</a:t>
              </a:r>
              <a:endParaRPr/>
            </a:p>
          </p:txBody>
        </p:sp>
        <p:cxnSp>
          <p:nvCxnSpPr>
            <p:cNvPr id="165" name="Google Shape;165;p16"/>
            <p:cNvCxnSpPr/>
            <p:nvPr/>
          </p:nvCxnSpPr>
          <p:spPr>
            <a:xfrm>
              <a:off x="0" y="1928073"/>
              <a:ext cx="4996207" cy="0"/>
            </a:xfrm>
            <a:prstGeom prst="straightConnector1">
              <a:avLst/>
            </a:prstGeom>
            <a:solidFill>
              <a:srgbClr val="9FAB53"/>
            </a:solidFill>
            <a:ln cap="flat" cmpd="sng" w="9525">
              <a:solidFill>
                <a:srgbClr val="9FAB53"/>
              </a:solidFill>
              <a:prstDash val="solid"/>
              <a:round/>
              <a:headEnd len="sm" w="sm" type="none"/>
              <a:tailEnd len="sm" w="sm" type="none"/>
            </a:ln>
          </p:spPr>
        </p:cxnSp>
        <p:sp>
          <p:nvSpPr>
            <p:cNvPr id="166" name="Google Shape;166;p16"/>
            <p:cNvSpPr/>
            <p:nvPr/>
          </p:nvSpPr>
          <p:spPr>
            <a:xfrm>
              <a:off x="0" y="1928073"/>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txBox="1"/>
            <p:nvPr/>
          </p:nvSpPr>
          <p:spPr>
            <a:xfrm>
              <a:off x="0" y="1928073"/>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Make</a:t>
              </a:r>
              <a:r>
                <a:rPr lang="en-US" sz="1300">
                  <a:solidFill>
                    <a:schemeClr val="dk1"/>
                  </a:solidFill>
                  <a:latin typeface="Avenir"/>
                  <a:ea typeface="Avenir"/>
                  <a:cs typeface="Avenir"/>
                  <a:sym typeface="Avenir"/>
                </a:rPr>
                <a:t>: Manufacturer name</a:t>
              </a:r>
              <a:endParaRPr/>
            </a:p>
          </p:txBody>
        </p:sp>
        <p:cxnSp>
          <p:nvCxnSpPr>
            <p:cNvPr id="168" name="Google Shape;168;p16"/>
            <p:cNvCxnSpPr/>
            <p:nvPr/>
          </p:nvCxnSpPr>
          <p:spPr>
            <a:xfrm>
              <a:off x="0" y="2313547"/>
              <a:ext cx="4996207" cy="0"/>
            </a:xfrm>
            <a:prstGeom prst="straightConnector1">
              <a:avLst/>
            </a:prstGeom>
            <a:solidFill>
              <a:srgbClr val="9EAA55"/>
            </a:solidFill>
            <a:ln cap="flat" cmpd="sng" w="9525">
              <a:solidFill>
                <a:srgbClr val="9EAA55"/>
              </a:solidFill>
              <a:prstDash val="solid"/>
              <a:round/>
              <a:headEnd len="sm" w="sm" type="none"/>
              <a:tailEnd len="sm" w="sm" type="none"/>
            </a:ln>
          </p:spPr>
        </p:cxnSp>
        <p:sp>
          <p:nvSpPr>
            <p:cNvPr id="169" name="Google Shape;169;p16"/>
            <p:cNvSpPr/>
            <p:nvPr/>
          </p:nvSpPr>
          <p:spPr>
            <a:xfrm>
              <a:off x="0" y="2313547"/>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txBox="1"/>
            <p:nvPr/>
          </p:nvSpPr>
          <p:spPr>
            <a:xfrm>
              <a:off x="0" y="2313547"/>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Model</a:t>
              </a:r>
              <a:r>
                <a:rPr lang="en-US" sz="1300">
                  <a:solidFill>
                    <a:schemeClr val="dk1"/>
                  </a:solidFill>
                  <a:latin typeface="Avenir"/>
                  <a:ea typeface="Avenir"/>
                  <a:cs typeface="Avenir"/>
                  <a:sym typeface="Avenir"/>
                </a:rPr>
                <a:t>: Specific vehicle model</a:t>
              </a:r>
              <a:endParaRPr/>
            </a:p>
          </p:txBody>
        </p:sp>
        <p:cxnSp>
          <p:nvCxnSpPr>
            <p:cNvPr id="171" name="Google Shape;171;p16"/>
            <p:cNvCxnSpPr/>
            <p:nvPr/>
          </p:nvCxnSpPr>
          <p:spPr>
            <a:xfrm>
              <a:off x="0" y="2699021"/>
              <a:ext cx="4996207" cy="0"/>
            </a:xfrm>
            <a:prstGeom prst="straightConnector1">
              <a:avLst/>
            </a:prstGeom>
            <a:solidFill>
              <a:srgbClr val="9CAB56"/>
            </a:solidFill>
            <a:ln cap="flat" cmpd="sng" w="9525">
              <a:solidFill>
                <a:srgbClr val="9CAB56"/>
              </a:solidFill>
              <a:prstDash val="solid"/>
              <a:round/>
              <a:headEnd len="sm" w="sm" type="none"/>
              <a:tailEnd len="sm" w="sm" type="none"/>
            </a:ln>
          </p:spPr>
        </p:cxnSp>
        <p:sp>
          <p:nvSpPr>
            <p:cNvPr id="172" name="Google Shape;172;p16"/>
            <p:cNvSpPr/>
            <p:nvPr/>
          </p:nvSpPr>
          <p:spPr>
            <a:xfrm>
              <a:off x="0" y="2699021"/>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txBox="1"/>
            <p:nvPr/>
          </p:nvSpPr>
          <p:spPr>
            <a:xfrm>
              <a:off x="0" y="2699021"/>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Electric Vehicle Type</a:t>
              </a:r>
              <a:r>
                <a:rPr lang="en-US" sz="1300">
                  <a:solidFill>
                    <a:schemeClr val="dk1"/>
                  </a:solidFill>
                  <a:latin typeface="Avenir"/>
                  <a:ea typeface="Avenir"/>
                  <a:cs typeface="Avenir"/>
                  <a:sym typeface="Avenir"/>
                </a:rPr>
                <a:t>: Classification (BEV or PHEV)</a:t>
              </a:r>
              <a:endParaRPr/>
            </a:p>
          </p:txBody>
        </p:sp>
        <p:cxnSp>
          <p:nvCxnSpPr>
            <p:cNvPr id="174" name="Google Shape;174;p16"/>
            <p:cNvCxnSpPr/>
            <p:nvPr/>
          </p:nvCxnSpPr>
          <p:spPr>
            <a:xfrm>
              <a:off x="0" y="3084494"/>
              <a:ext cx="4996207" cy="0"/>
            </a:xfrm>
            <a:prstGeom prst="straightConnector1">
              <a:avLst/>
            </a:prstGeom>
            <a:solidFill>
              <a:srgbClr val="99AA58"/>
            </a:solidFill>
            <a:ln cap="flat" cmpd="sng" w="9525">
              <a:solidFill>
                <a:srgbClr val="99AA58"/>
              </a:solidFill>
              <a:prstDash val="solid"/>
              <a:round/>
              <a:headEnd len="sm" w="sm" type="none"/>
              <a:tailEnd len="sm" w="sm" type="none"/>
            </a:ln>
          </p:spPr>
        </p:cxnSp>
        <p:sp>
          <p:nvSpPr>
            <p:cNvPr id="175" name="Google Shape;175;p16"/>
            <p:cNvSpPr/>
            <p:nvPr/>
          </p:nvSpPr>
          <p:spPr>
            <a:xfrm>
              <a:off x="0" y="3084494"/>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txBox="1"/>
            <p:nvPr/>
          </p:nvSpPr>
          <p:spPr>
            <a:xfrm>
              <a:off x="0" y="3084494"/>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CAFV Eligibility</a:t>
              </a:r>
              <a:r>
                <a:rPr lang="en-US" sz="1300">
                  <a:solidFill>
                    <a:schemeClr val="dk1"/>
                  </a:solidFill>
                  <a:latin typeface="Avenir"/>
                  <a:ea typeface="Avenir"/>
                  <a:cs typeface="Avenir"/>
                  <a:sym typeface="Avenir"/>
                </a:rPr>
                <a:t>: Clean Alternative Fuel Vehicle status</a:t>
              </a:r>
              <a:endParaRPr/>
            </a:p>
          </p:txBody>
        </p:sp>
        <p:cxnSp>
          <p:nvCxnSpPr>
            <p:cNvPr id="177" name="Google Shape;177;p16"/>
            <p:cNvCxnSpPr/>
            <p:nvPr/>
          </p:nvCxnSpPr>
          <p:spPr>
            <a:xfrm>
              <a:off x="0" y="3469968"/>
              <a:ext cx="4996207" cy="0"/>
            </a:xfrm>
            <a:prstGeom prst="straightConnector1">
              <a:avLst/>
            </a:prstGeom>
            <a:solidFill>
              <a:srgbClr val="98AA5A"/>
            </a:solidFill>
            <a:ln cap="flat" cmpd="sng" w="9525">
              <a:solidFill>
                <a:srgbClr val="98AA5A"/>
              </a:solidFill>
              <a:prstDash val="solid"/>
              <a:round/>
              <a:headEnd len="sm" w="sm" type="none"/>
              <a:tailEnd len="sm" w="sm" type="none"/>
            </a:ln>
          </p:spPr>
        </p:cxnSp>
        <p:sp>
          <p:nvSpPr>
            <p:cNvPr id="178" name="Google Shape;178;p16"/>
            <p:cNvSpPr/>
            <p:nvPr/>
          </p:nvSpPr>
          <p:spPr>
            <a:xfrm>
              <a:off x="0" y="3469968"/>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txBox="1"/>
            <p:nvPr/>
          </p:nvSpPr>
          <p:spPr>
            <a:xfrm>
              <a:off x="0" y="3469968"/>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Electric Range</a:t>
              </a:r>
              <a:r>
                <a:rPr lang="en-US" sz="1300">
                  <a:solidFill>
                    <a:schemeClr val="dk1"/>
                  </a:solidFill>
                  <a:latin typeface="Avenir"/>
                  <a:ea typeface="Avenir"/>
                  <a:cs typeface="Avenir"/>
                  <a:sym typeface="Avenir"/>
                </a:rPr>
                <a:t>: Distance the vehicle can travel on electric power</a:t>
              </a:r>
              <a:endParaRPr/>
            </a:p>
          </p:txBody>
        </p:sp>
        <p:cxnSp>
          <p:nvCxnSpPr>
            <p:cNvPr id="180" name="Google Shape;180;p16"/>
            <p:cNvCxnSpPr/>
            <p:nvPr/>
          </p:nvCxnSpPr>
          <p:spPr>
            <a:xfrm>
              <a:off x="0" y="3855442"/>
              <a:ext cx="4996207" cy="0"/>
            </a:xfrm>
            <a:prstGeom prst="straightConnector1">
              <a:avLst/>
            </a:prstGeom>
            <a:solidFill>
              <a:srgbClr val="95AA5B"/>
            </a:solidFill>
            <a:ln cap="flat" cmpd="sng" w="9525">
              <a:solidFill>
                <a:srgbClr val="95AA5B"/>
              </a:solidFill>
              <a:prstDash val="solid"/>
              <a:round/>
              <a:headEnd len="sm" w="sm" type="none"/>
              <a:tailEnd len="sm" w="sm" type="none"/>
            </a:ln>
          </p:spPr>
        </p:cxnSp>
        <p:sp>
          <p:nvSpPr>
            <p:cNvPr id="181" name="Google Shape;181;p16"/>
            <p:cNvSpPr/>
            <p:nvPr/>
          </p:nvSpPr>
          <p:spPr>
            <a:xfrm>
              <a:off x="0" y="3855442"/>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txBox="1"/>
            <p:nvPr/>
          </p:nvSpPr>
          <p:spPr>
            <a:xfrm>
              <a:off x="0" y="3855442"/>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Base MSRP</a:t>
              </a:r>
              <a:r>
                <a:rPr lang="en-US" sz="1300">
                  <a:solidFill>
                    <a:schemeClr val="dk1"/>
                  </a:solidFill>
                  <a:latin typeface="Avenir"/>
                  <a:ea typeface="Avenir"/>
                  <a:cs typeface="Avenir"/>
                  <a:sym typeface="Avenir"/>
                </a:rPr>
                <a:t>: Manufacturer's suggested retail price</a:t>
              </a:r>
              <a:endParaRPr/>
            </a:p>
          </p:txBody>
        </p:sp>
        <p:cxnSp>
          <p:nvCxnSpPr>
            <p:cNvPr id="183" name="Google Shape;183;p16"/>
            <p:cNvCxnSpPr/>
            <p:nvPr/>
          </p:nvCxnSpPr>
          <p:spPr>
            <a:xfrm>
              <a:off x="0" y="4240915"/>
              <a:ext cx="4996207" cy="0"/>
            </a:xfrm>
            <a:prstGeom prst="straightConnector1">
              <a:avLst/>
            </a:prstGeom>
            <a:solidFill>
              <a:srgbClr val="94AA5D"/>
            </a:solidFill>
            <a:ln cap="flat" cmpd="sng" w="9525">
              <a:solidFill>
                <a:srgbClr val="94AA5D"/>
              </a:solidFill>
              <a:prstDash val="solid"/>
              <a:round/>
              <a:headEnd len="sm" w="sm" type="none"/>
              <a:tailEnd len="sm" w="sm" type="none"/>
            </a:ln>
          </p:spPr>
        </p:cxnSp>
        <p:sp>
          <p:nvSpPr>
            <p:cNvPr id="184" name="Google Shape;184;p16"/>
            <p:cNvSpPr/>
            <p:nvPr/>
          </p:nvSpPr>
          <p:spPr>
            <a:xfrm>
              <a:off x="0" y="4240915"/>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txBox="1"/>
            <p:nvPr/>
          </p:nvSpPr>
          <p:spPr>
            <a:xfrm>
              <a:off x="0" y="4240915"/>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Legislative District</a:t>
              </a:r>
              <a:r>
                <a:rPr lang="en-US" sz="1300">
                  <a:solidFill>
                    <a:schemeClr val="dk1"/>
                  </a:solidFill>
                  <a:latin typeface="Avenir"/>
                  <a:ea typeface="Avenir"/>
                  <a:cs typeface="Avenir"/>
                  <a:sym typeface="Avenir"/>
                </a:rPr>
                <a:t>: Registration district</a:t>
              </a:r>
              <a:endParaRPr/>
            </a:p>
          </p:txBody>
        </p:sp>
        <p:cxnSp>
          <p:nvCxnSpPr>
            <p:cNvPr id="186" name="Google Shape;186;p16"/>
            <p:cNvCxnSpPr/>
            <p:nvPr/>
          </p:nvCxnSpPr>
          <p:spPr>
            <a:xfrm>
              <a:off x="0" y="4626389"/>
              <a:ext cx="4996207" cy="0"/>
            </a:xfrm>
            <a:prstGeom prst="straightConnector1">
              <a:avLst/>
            </a:prstGeom>
            <a:solidFill>
              <a:srgbClr val="92AA5E"/>
            </a:solidFill>
            <a:ln cap="flat" cmpd="sng" w="9525">
              <a:solidFill>
                <a:srgbClr val="92AA5E"/>
              </a:solidFill>
              <a:prstDash val="solid"/>
              <a:round/>
              <a:headEnd len="sm" w="sm" type="none"/>
              <a:tailEnd len="sm" w="sm" type="none"/>
            </a:ln>
          </p:spPr>
        </p:cxnSp>
        <p:sp>
          <p:nvSpPr>
            <p:cNvPr id="187" name="Google Shape;187;p16"/>
            <p:cNvSpPr/>
            <p:nvPr/>
          </p:nvSpPr>
          <p:spPr>
            <a:xfrm>
              <a:off x="0" y="4626389"/>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txBox="1"/>
            <p:nvPr/>
          </p:nvSpPr>
          <p:spPr>
            <a:xfrm>
              <a:off x="0" y="4626389"/>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DOL Vehicle ID</a:t>
              </a:r>
              <a:r>
                <a:rPr lang="en-US" sz="1300">
                  <a:solidFill>
                    <a:schemeClr val="dk1"/>
                  </a:solidFill>
                  <a:latin typeface="Avenir"/>
                  <a:ea typeface="Avenir"/>
                  <a:cs typeface="Avenir"/>
                  <a:sym typeface="Avenir"/>
                </a:rPr>
                <a:t>: Unique vehicle identifier</a:t>
              </a:r>
              <a:endParaRPr/>
            </a:p>
          </p:txBody>
        </p:sp>
        <p:cxnSp>
          <p:nvCxnSpPr>
            <p:cNvPr id="189" name="Google Shape;189;p16"/>
            <p:cNvCxnSpPr/>
            <p:nvPr/>
          </p:nvCxnSpPr>
          <p:spPr>
            <a:xfrm>
              <a:off x="0" y="5011862"/>
              <a:ext cx="4996207" cy="0"/>
            </a:xfrm>
            <a:prstGeom prst="straightConnector1">
              <a:avLst/>
            </a:prstGeom>
            <a:solidFill>
              <a:srgbClr val="90AA60"/>
            </a:solidFill>
            <a:ln cap="flat" cmpd="sng" w="9525">
              <a:solidFill>
                <a:srgbClr val="90AA60"/>
              </a:solidFill>
              <a:prstDash val="solid"/>
              <a:round/>
              <a:headEnd len="sm" w="sm" type="none"/>
              <a:tailEnd len="sm" w="sm" type="none"/>
            </a:ln>
          </p:spPr>
        </p:cxnSp>
        <p:sp>
          <p:nvSpPr>
            <p:cNvPr id="190" name="Google Shape;190;p16"/>
            <p:cNvSpPr/>
            <p:nvPr/>
          </p:nvSpPr>
          <p:spPr>
            <a:xfrm>
              <a:off x="0" y="5011862"/>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txBox="1"/>
            <p:nvPr/>
          </p:nvSpPr>
          <p:spPr>
            <a:xfrm>
              <a:off x="0" y="5011862"/>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Vehicle Location</a:t>
              </a:r>
              <a:r>
                <a:rPr lang="en-US" sz="1300">
                  <a:solidFill>
                    <a:schemeClr val="dk1"/>
                  </a:solidFill>
                  <a:latin typeface="Avenir"/>
                  <a:ea typeface="Avenir"/>
                  <a:cs typeface="Avenir"/>
                  <a:sym typeface="Avenir"/>
                </a:rPr>
                <a:t>: Physical location of the vehicle</a:t>
              </a:r>
              <a:endParaRPr/>
            </a:p>
          </p:txBody>
        </p:sp>
        <p:cxnSp>
          <p:nvCxnSpPr>
            <p:cNvPr id="192" name="Google Shape;192;p16"/>
            <p:cNvCxnSpPr/>
            <p:nvPr/>
          </p:nvCxnSpPr>
          <p:spPr>
            <a:xfrm>
              <a:off x="0" y="5397336"/>
              <a:ext cx="4996207" cy="0"/>
            </a:xfrm>
            <a:prstGeom prst="straightConnector1">
              <a:avLst/>
            </a:prstGeom>
            <a:solidFill>
              <a:srgbClr val="8FAB61"/>
            </a:solidFill>
            <a:ln cap="flat" cmpd="sng" w="9525">
              <a:solidFill>
                <a:srgbClr val="8FAB61"/>
              </a:solidFill>
              <a:prstDash val="solid"/>
              <a:round/>
              <a:headEnd len="sm" w="sm" type="none"/>
              <a:tailEnd len="sm" w="sm" type="none"/>
            </a:ln>
          </p:spPr>
        </p:cxnSp>
        <p:sp>
          <p:nvSpPr>
            <p:cNvPr id="193" name="Google Shape;193;p16"/>
            <p:cNvSpPr/>
            <p:nvPr/>
          </p:nvSpPr>
          <p:spPr>
            <a:xfrm>
              <a:off x="0" y="5397336"/>
              <a:ext cx="4996207" cy="3854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txBox="1"/>
            <p:nvPr/>
          </p:nvSpPr>
          <p:spPr>
            <a:xfrm>
              <a:off x="0" y="5397336"/>
              <a:ext cx="4996207" cy="385473"/>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Clr>
                  <a:schemeClr val="dk1"/>
                </a:buClr>
                <a:buSzPts val="1300"/>
                <a:buFont typeface="Avenir"/>
                <a:buNone/>
              </a:pPr>
              <a:r>
                <a:rPr b="1" lang="en-US" sz="1300">
                  <a:solidFill>
                    <a:schemeClr val="dk1"/>
                  </a:solidFill>
                  <a:latin typeface="Avenir"/>
                  <a:ea typeface="Avenir"/>
                  <a:cs typeface="Avenir"/>
                  <a:sym typeface="Avenir"/>
                </a:rPr>
                <a:t>Electric Utility</a:t>
              </a:r>
              <a:r>
                <a:rPr b="0" lang="en-US" sz="1300">
                  <a:solidFill>
                    <a:schemeClr val="dk1"/>
                  </a:solidFill>
                  <a:latin typeface="Avenir"/>
                  <a:ea typeface="Avenir"/>
                  <a:cs typeface="Avenir"/>
                  <a:sym typeface="Avenir"/>
                </a:rPr>
                <a:t>: Utility provider information</a:t>
              </a:r>
              <a:endParaRPr sz="1300">
                <a:solidFill>
                  <a:schemeClr val="dk1"/>
                </a:solidFill>
                <a:latin typeface="Avenir"/>
                <a:ea typeface="Avenir"/>
                <a:cs typeface="Avenir"/>
                <a:sym typeface="Aveni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Sorts Mill Goudy"/>
              <a:buNone/>
            </a:pPr>
            <a:r>
              <a:rPr lang="en-US"/>
              <a:t>Methodology</a:t>
            </a:r>
            <a:endParaRPr/>
          </a:p>
        </p:txBody>
      </p:sp>
      <p:grpSp>
        <p:nvGrpSpPr>
          <p:cNvPr id="200" name="Google Shape;200;p17"/>
          <p:cNvGrpSpPr/>
          <p:nvPr/>
        </p:nvGrpSpPr>
        <p:grpSpPr>
          <a:xfrm>
            <a:off x="2080260" y="1685924"/>
            <a:ext cx="8031480" cy="5019675"/>
            <a:chOff x="1091247" y="0"/>
            <a:chExt cx="8031480" cy="5019675"/>
          </a:xfrm>
        </p:grpSpPr>
        <p:sp>
          <p:nvSpPr>
            <p:cNvPr id="201" name="Google Shape;201;p17"/>
            <p:cNvSpPr/>
            <p:nvPr/>
          </p:nvSpPr>
          <p:spPr>
            <a:xfrm>
              <a:off x="1091247" y="0"/>
              <a:ext cx="8031480" cy="5019675"/>
            </a:xfrm>
            <a:custGeom>
              <a:rect b="b" l="l" r="r" t="t"/>
              <a:pathLst>
                <a:path extrusionOk="0" h="120000" w="120000">
                  <a:moveTo>
                    <a:pt x="0" y="120000"/>
                  </a:moveTo>
                  <a:quadBezTo>
                    <a:pt x="20000" y="40000"/>
                    <a:pt x="101250" y="15000"/>
                  </a:quadBezTo>
                  <a:lnTo>
                    <a:pt x="100194" y="0"/>
                  </a:lnTo>
                  <a:lnTo>
                    <a:pt x="120000" y="24000"/>
                  </a:lnTo>
                  <a:lnTo>
                    <a:pt x="104419" y="60000"/>
                  </a:lnTo>
                  <a:lnTo>
                    <a:pt x="103363" y="45000"/>
                  </a:lnTo>
                  <a:quadBezTo>
                    <a:pt x="30000" y="55000"/>
                    <a:pt x="0" y="120000"/>
                  </a:quadBezTo>
                  <a:close/>
                </a:path>
              </a:pathLst>
            </a:custGeom>
            <a:solidFill>
              <a:srgbClr val="EED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1882348" y="3732630"/>
              <a:ext cx="184724" cy="184724"/>
            </a:xfrm>
            <a:prstGeom prst="ellipse">
              <a:avLst/>
            </a:prstGeom>
            <a:solidFill>
              <a:srgbClr val="CF965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1974710" y="3824992"/>
              <a:ext cx="1052123" cy="11946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txBox="1"/>
            <p:nvPr/>
          </p:nvSpPr>
          <p:spPr>
            <a:xfrm>
              <a:off x="1974710" y="3824992"/>
              <a:ext cx="1052123" cy="1194682"/>
            </a:xfrm>
            <a:prstGeom prst="rect">
              <a:avLst/>
            </a:prstGeom>
            <a:noFill/>
            <a:ln>
              <a:noFill/>
            </a:ln>
          </p:spPr>
          <p:txBody>
            <a:bodyPr anchorCtr="0" anchor="t" bIns="0" lIns="97875" spcFirstLastPara="1" rIns="0" wrap="square" tIns="0">
              <a:noAutofit/>
            </a:bodyPr>
            <a:lstStyle/>
            <a:p>
              <a:pPr indent="0" lvl="0" marL="0" marR="0" rtl="0" algn="l">
                <a:lnSpc>
                  <a:spcPct val="90000"/>
                </a:lnSpc>
                <a:spcBef>
                  <a:spcPts val="0"/>
                </a:spcBef>
                <a:spcAft>
                  <a:spcPts val="0"/>
                </a:spcAft>
                <a:buClr>
                  <a:schemeClr val="dk1"/>
                </a:buClr>
                <a:buSzPts val="1600"/>
                <a:buFont typeface="Avenir"/>
                <a:buNone/>
              </a:pPr>
              <a:r>
                <a:rPr lang="en-US" sz="1600">
                  <a:solidFill>
                    <a:schemeClr val="dk1"/>
                  </a:solidFill>
                  <a:latin typeface="Avenir"/>
                  <a:ea typeface="Avenir"/>
                  <a:cs typeface="Avenir"/>
                  <a:sym typeface="Avenir"/>
                </a:rPr>
                <a:t>Data Collection</a:t>
              </a:r>
              <a:endParaRPr sz="1600">
                <a:solidFill>
                  <a:schemeClr val="dk1"/>
                </a:solidFill>
                <a:latin typeface="Avenir"/>
                <a:ea typeface="Avenir"/>
                <a:cs typeface="Avenir"/>
                <a:sym typeface="Avenir"/>
              </a:endParaRPr>
            </a:p>
          </p:txBody>
        </p:sp>
        <p:sp>
          <p:nvSpPr>
            <p:cNvPr id="205" name="Google Shape;205;p17"/>
            <p:cNvSpPr/>
            <p:nvPr/>
          </p:nvSpPr>
          <p:spPr>
            <a:xfrm>
              <a:off x="2882267" y="2771864"/>
              <a:ext cx="289133" cy="289133"/>
            </a:xfrm>
            <a:prstGeom prst="ellipse">
              <a:avLst/>
            </a:prstGeom>
            <a:solidFill>
              <a:srgbClr val="CF965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3026834" y="2916431"/>
              <a:ext cx="1333225" cy="210324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txBox="1"/>
            <p:nvPr/>
          </p:nvSpPr>
          <p:spPr>
            <a:xfrm>
              <a:off x="3026834" y="2916431"/>
              <a:ext cx="1333225" cy="2103243"/>
            </a:xfrm>
            <a:prstGeom prst="rect">
              <a:avLst/>
            </a:prstGeom>
            <a:noFill/>
            <a:ln>
              <a:noFill/>
            </a:ln>
          </p:spPr>
          <p:txBody>
            <a:bodyPr anchorCtr="0" anchor="t" bIns="0" lIns="153200" spcFirstLastPara="1" rIns="0" wrap="square" tIns="0">
              <a:noAutofit/>
            </a:bodyPr>
            <a:lstStyle/>
            <a:p>
              <a:pPr indent="0" lvl="0" marL="0" marR="0" rtl="0" algn="l">
                <a:lnSpc>
                  <a:spcPct val="90000"/>
                </a:lnSpc>
                <a:spcBef>
                  <a:spcPts val="0"/>
                </a:spcBef>
                <a:spcAft>
                  <a:spcPts val="0"/>
                </a:spcAft>
                <a:buClr>
                  <a:schemeClr val="dk1"/>
                </a:buClr>
                <a:buSzPts val="1600"/>
                <a:buFont typeface="Avenir"/>
                <a:buNone/>
              </a:pPr>
              <a:r>
                <a:rPr lang="en-US" sz="1600">
                  <a:solidFill>
                    <a:schemeClr val="dk1"/>
                  </a:solidFill>
                  <a:latin typeface="Avenir"/>
                  <a:ea typeface="Avenir"/>
                  <a:cs typeface="Avenir"/>
                  <a:sym typeface="Avenir"/>
                </a:rPr>
                <a:t>Data Preparation</a:t>
              </a:r>
              <a:endParaRPr sz="1600">
                <a:solidFill>
                  <a:schemeClr val="dk1"/>
                </a:solidFill>
                <a:latin typeface="Avenir"/>
                <a:ea typeface="Avenir"/>
                <a:cs typeface="Avenir"/>
                <a:sym typeface="Avenir"/>
              </a:endParaRPr>
            </a:p>
          </p:txBody>
        </p:sp>
        <p:sp>
          <p:nvSpPr>
            <p:cNvPr id="208" name="Google Shape;208;p17"/>
            <p:cNvSpPr/>
            <p:nvPr/>
          </p:nvSpPr>
          <p:spPr>
            <a:xfrm>
              <a:off x="4167304" y="2005862"/>
              <a:ext cx="385511" cy="385511"/>
            </a:xfrm>
            <a:prstGeom prst="ellipse">
              <a:avLst/>
            </a:prstGeom>
            <a:solidFill>
              <a:srgbClr val="CF965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4360059" y="2198617"/>
              <a:ext cx="1550075" cy="28210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txBox="1"/>
            <p:nvPr/>
          </p:nvSpPr>
          <p:spPr>
            <a:xfrm>
              <a:off x="4360059" y="2198617"/>
              <a:ext cx="1550075" cy="2821057"/>
            </a:xfrm>
            <a:prstGeom prst="rect">
              <a:avLst/>
            </a:prstGeom>
            <a:noFill/>
            <a:ln>
              <a:noFill/>
            </a:ln>
          </p:spPr>
          <p:txBody>
            <a:bodyPr anchorCtr="0" anchor="t" bIns="0" lIns="204250" spcFirstLastPara="1" rIns="0" wrap="square" tIns="0">
              <a:noAutofit/>
            </a:bodyPr>
            <a:lstStyle/>
            <a:p>
              <a:pPr indent="0" lvl="0" marL="0" marR="0" rtl="0" algn="l">
                <a:lnSpc>
                  <a:spcPct val="90000"/>
                </a:lnSpc>
                <a:spcBef>
                  <a:spcPts val="0"/>
                </a:spcBef>
                <a:spcAft>
                  <a:spcPts val="0"/>
                </a:spcAft>
                <a:buClr>
                  <a:schemeClr val="dk1"/>
                </a:buClr>
                <a:buSzPts val="1600"/>
                <a:buFont typeface="Avenir"/>
                <a:buNone/>
              </a:pPr>
              <a:r>
                <a:rPr lang="en-US" sz="1600">
                  <a:solidFill>
                    <a:schemeClr val="dk1"/>
                  </a:solidFill>
                  <a:latin typeface="Avenir"/>
                  <a:ea typeface="Avenir"/>
                  <a:cs typeface="Avenir"/>
                  <a:sym typeface="Avenir"/>
                </a:rPr>
                <a:t>Data Exploration </a:t>
              </a:r>
              <a:endParaRPr sz="1600">
                <a:solidFill>
                  <a:schemeClr val="dk1"/>
                </a:solidFill>
                <a:latin typeface="Avenir"/>
                <a:ea typeface="Avenir"/>
                <a:cs typeface="Avenir"/>
                <a:sym typeface="Avenir"/>
              </a:endParaRPr>
            </a:p>
          </p:txBody>
        </p:sp>
        <p:sp>
          <p:nvSpPr>
            <p:cNvPr id="211" name="Google Shape;211;p17"/>
            <p:cNvSpPr/>
            <p:nvPr/>
          </p:nvSpPr>
          <p:spPr>
            <a:xfrm>
              <a:off x="5661159" y="1407516"/>
              <a:ext cx="497951" cy="497951"/>
            </a:xfrm>
            <a:prstGeom prst="ellipse">
              <a:avLst/>
            </a:prstGeom>
            <a:solidFill>
              <a:srgbClr val="CF965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5910135" y="1656492"/>
              <a:ext cx="1606296" cy="33631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txBox="1"/>
            <p:nvPr/>
          </p:nvSpPr>
          <p:spPr>
            <a:xfrm>
              <a:off x="5910135" y="1656492"/>
              <a:ext cx="1606296" cy="3363182"/>
            </a:xfrm>
            <a:prstGeom prst="rect">
              <a:avLst/>
            </a:prstGeom>
            <a:noFill/>
            <a:ln>
              <a:noFill/>
            </a:ln>
          </p:spPr>
          <p:txBody>
            <a:bodyPr anchorCtr="0" anchor="t" bIns="0" lIns="263850" spcFirstLastPara="1" rIns="0" wrap="square" tIns="0">
              <a:noAutofit/>
            </a:bodyPr>
            <a:lstStyle/>
            <a:p>
              <a:pPr indent="0" lvl="0" marL="0" marR="0" rtl="0" algn="l">
                <a:lnSpc>
                  <a:spcPct val="90000"/>
                </a:lnSpc>
                <a:spcBef>
                  <a:spcPts val="0"/>
                </a:spcBef>
                <a:spcAft>
                  <a:spcPts val="0"/>
                </a:spcAft>
                <a:buClr>
                  <a:schemeClr val="dk1"/>
                </a:buClr>
                <a:buSzPts val="1600"/>
                <a:buFont typeface="Avenir"/>
                <a:buNone/>
              </a:pPr>
              <a:r>
                <a:rPr lang="en-US" sz="1600">
                  <a:solidFill>
                    <a:schemeClr val="dk1"/>
                  </a:solidFill>
                  <a:latin typeface="Avenir"/>
                  <a:ea typeface="Avenir"/>
                  <a:cs typeface="Avenir"/>
                  <a:sym typeface="Avenir"/>
                </a:rPr>
                <a:t>Data Visualization</a:t>
              </a:r>
              <a:endParaRPr sz="1600">
                <a:solidFill>
                  <a:schemeClr val="dk1"/>
                </a:solidFill>
                <a:latin typeface="Avenir"/>
                <a:ea typeface="Avenir"/>
                <a:cs typeface="Avenir"/>
                <a:sym typeface="Avenir"/>
              </a:endParaRPr>
            </a:p>
          </p:txBody>
        </p:sp>
        <p:sp>
          <p:nvSpPr>
            <p:cNvPr id="214" name="Google Shape;214;p17"/>
            <p:cNvSpPr/>
            <p:nvPr/>
          </p:nvSpPr>
          <p:spPr>
            <a:xfrm>
              <a:off x="7199188" y="1007950"/>
              <a:ext cx="634486" cy="634486"/>
            </a:xfrm>
            <a:prstGeom prst="ellipse">
              <a:avLst/>
            </a:prstGeom>
            <a:solidFill>
              <a:srgbClr val="CF9650"/>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7516431" y="1325194"/>
              <a:ext cx="1606296" cy="36944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txBox="1"/>
            <p:nvPr/>
          </p:nvSpPr>
          <p:spPr>
            <a:xfrm>
              <a:off x="7516431" y="1325194"/>
              <a:ext cx="1606296" cy="3694480"/>
            </a:xfrm>
            <a:prstGeom prst="rect">
              <a:avLst/>
            </a:prstGeom>
            <a:noFill/>
            <a:ln>
              <a:noFill/>
            </a:ln>
          </p:spPr>
          <p:txBody>
            <a:bodyPr anchorCtr="0" anchor="t" bIns="0" lIns="336200" spcFirstLastPara="1" rIns="0" wrap="square" tIns="0">
              <a:noAutofit/>
            </a:bodyPr>
            <a:lstStyle/>
            <a:p>
              <a:pPr indent="0" lvl="0" marL="0" marR="0" rtl="0" algn="l">
                <a:lnSpc>
                  <a:spcPct val="90000"/>
                </a:lnSpc>
                <a:spcBef>
                  <a:spcPts val="0"/>
                </a:spcBef>
                <a:spcAft>
                  <a:spcPts val="0"/>
                </a:spcAft>
                <a:buClr>
                  <a:schemeClr val="dk1"/>
                </a:buClr>
                <a:buSzPts val="1600"/>
                <a:buFont typeface="Avenir"/>
                <a:buNone/>
              </a:pPr>
              <a:r>
                <a:rPr lang="en-US" sz="1600">
                  <a:solidFill>
                    <a:schemeClr val="dk1"/>
                  </a:solidFill>
                  <a:latin typeface="Avenir"/>
                  <a:ea typeface="Avenir"/>
                  <a:cs typeface="Avenir"/>
                  <a:sym typeface="Avenir"/>
                </a:rPr>
                <a:t>Analysis and Interpretation </a:t>
              </a:r>
              <a:endParaRPr sz="1600">
                <a:solidFill>
                  <a:schemeClr val="dk1"/>
                </a:solidFill>
                <a:latin typeface="Avenir"/>
                <a:ea typeface="Avenir"/>
                <a:cs typeface="Avenir"/>
                <a:sym typeface="Aveni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0" name="Shape 220"/>
        <p:cNvGrpSpPr/>
        <p:nvPr/>
      </p:nvGrpSpPr>
      <p:grpSpPr>
        <a:xfrm>
          <a:off x="0" y="0"/>
          <a:ext cx="0" cy="0"/>
          <a:chOff x="0" y="0"/>
          <a:chExt cx="0" cy="0"/>
        </a:xfrm>
      </p:grpSpPr>
      <p:sp>
        <p:nvSpPr>
          <p:cNvPr id="221" name="Google Shape;221;p1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22" name="Google Shape;222;p18"/>
          <p:cNvSpPr txBox="1"/>
          <p:nvPr>
            <p:ph type="title"/>
          </p:nvPr>
        </p:nvSpPr>
        <p:spPr>
          <a:xfrm>
            <a:off x="814408" y="2382409"/>
            <a:ext cx="3353399" cy="1366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Sorts Mill Goudy"/>
              <a:buNone/>
            </a:pPr>
            <a:r>
              <a:rPr lang="en-US"/>
              <a:t>Key Performance Indicators (KPIs)</a:t>
            </a:r>
            <a:endParaRPr/>
          </a:p>
        </p:txBody>
      </p:sp>
      <p:cxnSp>
        <p:nvCxnSpPr>
          <p:cNvPr id="223" name="Google Shape;223;p18"/>
          <p:cNvCxnSpPr/>
          <p:nvPr/>
        </p:nvCxnSpPr>
        <p:spPr>
          <a:xfrm>
            <a:off x="4432300" y="540000"/>
            <a:ext cx="0" cy="5778000"/>
          </a:xfrm>
          <a:prstGeom prst="straightConnector1">
            <a:avLst/>
          </a:prstGeom>
          <a:noFill/>
          <a:ln cap="flat" cmpd="sng" w="12700">
            <a:solidFill>
              <a:srgbClr val="FFFFFF"/>
            </a:solidFill>
            <a:prstDash val="solid"/>
            <a:round/>
            <a:headEnd len="sm" w="sm" type="none"/>
            <a:tailEnd len="sm" w="sm" type="none"/>
          </a:ln>
        </p:spPr>
      </p:cxnSp>
      <p:grpSp>
        <p:nvGrpSpPr>
          <p:cNvPr id="224" name="Google Shape;224;p18"/>
          <p:cNvGrpSpPr/>
          <p:nvPr/>
        </p:nvGrpSpPr>
        <p:grpSpPr>
          <a:xfrm>
            <a:off x="4994260" y="537330"/>
            <a:ext cx="6644700" cy="5778000"/>
            <a:chOff x="12045" y="0"/>
            <a:chExt cx="6644700" cy="5778000"/>
          </a:xfrm>
        </p:grpSpPr>
        <p:sp>
          <p:nvSpPr>
            <p:cNvPr id="225" name="Google Shape;225;p18"/>
            <p:cNvSpPr/>
            <p:nvPr/>
          </p:nvSpPr>
          <p:spPr>
            <a:xfrm>
              <a:off x="12045" y="0"/>
              <a:ext cx="5778000" cy="5778000"/>
            </a:xfrm>
            <a:prstGeom prst="triangle">
              <a:avLst>
                <a:gd fmla="val 50000" name="adj"/>
              </a:avLst>
            </a:prstGeom>
            <a:solidFill>
              <a:srgbClr val="CF96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2901045" y="578046"/>
              <a:ext cx="3755700" cy="456484"/>
            </a:xfrm>
            <a:prstGeom prst="roundRect">
              <a:avLst>
                <a:gd fmla="val 16667" name="adj"/>
              </a:avLst>
            </a:prstGeom>
            <a:solidFill>
              <a:schemeClr val="lt1">
                <a:alpha val="89803"/>
              </a:schemeClr>
            </a:solidFill>
            <a:ln cap="flat" cmpd="sng" w="9525">
              <a:solidFill>
                <a:srgbClr val="CF96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txBox="1"/>
            <p:nvPr/>
          </p:nvSpPr>
          <p:spPr>
            <a:xfrm>
              <a:off x="2923329" y="600330"/>
              <a:ext cx="3711132" cy="411916"/>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Avenir"/>
                <a:buNone/>
              </a:pPr>
              <a:r>
                <a:rPr b="1" lang="en-US" sz="1900">
                  <a:solidFill>
                    <a:schemeClr val="dk1"/>
                  </a:solidFill>
                  <a:latin typeface="Avenir"/>
                  <a:ea typeface="Avenir"/>
                  <a:cs typeface="Avenir"/>
                  <a:sym typeface="Avenir"/>
                </a:rPr>
                <a:t>Total Vehicles</a:t>
              </a:r>
              <a:endParaRPr sz="1900">
                <a:solidFill>
                  <a:schemeClr val="dk1"/>
                </a:solidFill>
                <a:latin typeface="Avenir"/>
                <a:ea typeface="Avenir"/>
                <a:cs typeface="Avenir"/>
                <a:sym typeface="Avenir"/>
              </a:endParaRPr>
            </a:p>
          </p:txBody>
        </p:sp>
        <p:sp>
          <p:nvSpPr>
            <p:cNvPr id="228" name="Google Shape;228;p18"/>
            <p:cNvSpPr/>
            <p:nvPr/>
          </p:nvSpPr>
          <p:spPr>
            <a:xfrm>
              <a:off x="2901045" y="1091592"/>
              <a:ext cx="3755700" cy="456484"/>
            </a:xfrm>
            <a:prstGeom prst="roundRect">
              <a:avLst>
                <a:gd fmla="val 16667" name="adj"/>
              </a:avLst>
            </a:prstGeom>
            <a:solidFill>
              <a:schemeClr val="lt1">
                <a:alpha val="89803"/>
              </a:schemeClr>
            </a:solidFill>
            <a:ln cap="flat" cmpd="sng" w="9525">
              <a:solidFill>
                <a:srgbClr val="CF96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txBox="1"/>
            <p:nvPr/>
          </p:nvSpPr>
          <p:spPr>
            <a:xfrm>
              <a:off x="2923329" y="1113876"/>
              <a:ext cx="3711132" cy="411916"/>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Avenir"/>
                <a:buNone/>
              </a:pPr>
              <a:r>
                <a:rPr b="1" lang="en-US" sz="1900">
                  <a:solidFill>
                    <a:schemeClr val="dk1"/>
                  </a:solidFill>
                  <a:latin typeface="Avenir"/>
                  <a:ea typeface="Avenir"/>
                  <a:cs typeface="Avenir"/>
                  <a:sym typeface="Avenir"/>
                </a:rPr>
                <a:t>Average Electric Range</a:t>
              </a:r>
              <a:endParaRPr sz="1900">
                <a:solidFill>
                  <a:schemeClr val="dk1"/>
                </a:solidFill>
                <a:latin typeface="Avenir"/>
                <a:ea typeface="Avenir"/>
                <a:cs typeface="Avenir"/>
                <a:sym typeface="Avenir"/>
              </a:endParaRPr>
            </a:p>
          </p:txBody>
        </p:sp>
        <p:sp>
          <p:nvSpPr>
            <p:cNvPr id="230" name="Google Shape;230;p18"/>
            <p:cNvSpPr/>
            <p:nvPr/>
          </p:nvSpPr>
          <p:spPr>
            <a:xfrm>
              <a:off x="2901045" y="1605137"/>
              <a:ext cx="3755700" cy="456484"/>
            </a:xfrm>
            <a:prstGeom prst="roundRect">
              <a:avLst>
                <a:gd fmla="val 16667" name="adj"/>
              </a:avLst>
            </a:prstGeom>
            <a:solidFill>
              <a:schemeClr val="lt1">
                <a:alpha val="89803"/>
              </a:schemeClr>
            </a:solidFill>
            <a:ln cap="flat" cmpd="sng" w="9525">
              <a:solidFill>
                <a:srgbClr val="CF96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txBox="1"/>
            <p:nvPr/>
          </p:nvSpPr>
          <p:spPr>
            <a:xfrm>
              <a:off x="2923329" y="1627421"/>
              <a:ext cx="3711132" cy="411916"/>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Avenir"/>
                <a:buNone/>
              </a:pPr>
              <a:r>
                <a:rPr b="1" lang="en-US" sz="1900">
                  <a:solidFill>
                    <a:schemeClr val="dk1"/>
                  </a:solidFill>
                  <a:latin typeface="Avenir"/>
                  <a:ea typeface="Avenir"/>
                  <a:cs typeface="Avenir"/>
                  <a:sym typeface="Avenir"/>
                </a:rPr>
                <a:t>Total BEV Vehicles</a:t>
              </a:r>
              <a:endParaRPr sz="1900">
                <a:solidFill>
                  <a:schemeClr val="dk1"/>
                </a:solidFill>
                <a:latin typeface="Avenir"/>
                <a:ea typeface="Avenir"/>
                <a:cs typeface="Avenir"/>
                <a:sym typeface="Avenir"/>
              </a:endParaRPr>
            </a:p>
          </p:txBody>
        </p:sp>
        <p:sp>
          <p:nvSpPr>
            <p:cNvPr id="232" name="Google Shape;232;p18"/>
            <p:cNvSpPr/>
            <p:nvPr/>
          </p:nvSpPr>
          <p:spPr>
            <a:xfrm>
              <a:off x="2901045" y="2118682"/>
              <a:ext cx="3755700" cy="456484"/>
            </a:xfrm>
            <a:prstGeom prst="roundRect">
              <a:avLst>
                <a:gd fmla="val 16667" name="adj"/>
              </a:avLst>
            </a:prstGeom>
            <a:solidFill>
              <a:schemeClr val="lt1">
                <a:alpha val="89803"/>
              </a:schemeClr>
            </a:solidFill>
            <a:ln cap="flat" cmpd="sng" w="9525">
              <a:solidFill>
                <a:srgbClr val="CF96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txBox="1"/>
            <p:nvPr/>
          </p:nvSpPr>
          <p:spPr>
            <a:xfrm>
              <a:off x="2923329" y="2140966"/>
              <a:ext cx="3711132" cy="411916"/>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Avenir"/>
                <a:buNone/>
              </a:pPr>
              <a:r>
                <a:rPr b="1" lang="en-US" sz="1900">
                  <a:solidFill>
                    <a:schemeClr val="dk1"/>
                  </a:solidFill>
                  <a:latin typeface="Avenir"/>
                  <a:ea typeface="Avenir"/>
                  <a:cs typeface="Avenir"/>
                  <a:sym typeface="Avenir"/>
                </a:rPr>
                <a:t>Total PHEV Vehicles</a:t>
              </a:r>
              <a:endParaRPr sz="1900">
                <a:solidFill>
                  <a:schemeClr val="dk1"/>
                </a:solidFill>
                <a:latin typeface="Avenir"/>
                <a:ea typeface="Avenir"/>
                <a:cs typeface="Avenir"/>
                <a:sym typeface="Avenir"/>
              </a:endParaRPr>
            </a:p>
          </p:txBody>
        </p:sp>
        <p:sp>
          <p:nvSpPr>
            <p:cNvPr id="234" name="Google Shape;234;p18"/>
            <p:cNvSpPr/>
            <p:nvPr/>
          </p:nvSpPr>
          <p:spPr>
            <a:xfrm>
              <a:off x="2901045" y="2632227"/>
              <a:ext cx="3755700" cy="456484"/>
            </a:xfrm>
            <a:prstGeom prst="roundRect">
              <a:avLst>
                <a:gd fmla="val 16667" name="adj"/>
              </a:avLst>
            </a:prstGeom>
            <a:solidFill>
              <a:schemeClr val="lt1">
                <a:alpha val="89803"/>
              </a:schemeClr>
            </a:solidFill>
            <a:ln cap="flat" cmpd="sng" w="9525">
              <a:solidFill>
                <a:srgbClr val="CF96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txBox="1"/>
            <p:nvPr/>
          </p:nvSpPr>
          <p:spPr>
            <a:xfrm>
              <a:off x="2923329" y="2654511"/>
              <a:ext cx="3711132" cy="411916"/>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Avenir"/>
                <a:buNone/>
              </a:pPr>
              <a:r>
                <a:rPr b="1" lang="en-US" sz="1900">
                  <a:solidFill>
                    <a:schemeClr val="dk1"/>
                  </a:solidFill>
                  <a:latin typeface="Avenir"/>
                  <a:ea typeface="Avenir"/>
                  <a:cs typeface="Avenir"/>
                  <a:sym typeface="Avenir"/>
                </a:rPr>
                <a:t>Vehicles by Model Year</a:t>
              </a:r>
              <a:endParaRPr sz="1900">
                <a:solidFill>
                  <a:schemeClr val="dk1"/>
                </a:solidFill>
                <a:latin typeface="Avenir"/>
                <a:ea typeface="Avenir"/>
                <a:cs typeface="Avenir"/>
                <a:sym typeface="Avenir"/>
              </a:endParaRPr>
            </a:p>
          </p:txBody>
        </p:sp>
        <p:sp>
          <p:nvSpPr>
            <p:cNvPr id="236" name="Google Shape;236;p18"/>
            <p:cNvSpPr/>
            <p:nvPr/>
          </p:nvSpPr>
          <p:spPr>
            <a:xfrm>
              <a:off x="2901045" y="3145772"/>
              <a:ext cx="3755700" cy="456484"/>
            </a:xfrm>
            <a:prstGeom prst="roundRect">
              <a:avLst>
                <a:gd fmla="val 16667" name="adj"/>
              </a:avLst>
            </a:prstGeom>
            <a:solidFill>
              <a:schemeClr val="lt1">
                <a:alpha val="89803"/>
              </a:schemeClr>
            </a:solidFill>
            <a:ln cap="flat" cmpd="sng" w="9525">
              <a:solidFill>
                <a:srgbClr val="CF96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nvSpPr>
          <p:spPr>
            <a:xfrm>
              <a:off x="2923329" y="3168056"/>
              <a:ext cx="3711132" cy="411916"/>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Avenir"/>
                <a:buNone/>
              </a:pPr>
              <a:r>
                <a:rPr b="1" lang="en-US" sz="1900">
                  <a:solidFill>
                    <a:schemeClr val="dk1"/>
                  </a:solidFill>
                  <a:latin typeface="Avenir"/>
                  <a:ea typeface="Avenir"/>
                  <a:cs typeface="Avenir"/>
                  <a:sym typeface="Avenir"/>
                </a:rPr>
                <a:t>Vehicles by State</a:t>
              </a:r>
              <a:endParaRPr sz="1900">
                <a:solidFill>
                  <a:schemeClr val="dk1"/>
                </a:solidFill>
                <a:latin typeface="Avenir"/>
                <a:ea typeface="Avenir"/>
                <a:cs typeface="Avenir"/>
                <a:sym typeface="Avenir"/>
              </a:endParaRPr>
            </a:p>
          </p:txBody>
        </p:sp>
        <p:sp>
          <p:nvSpPr>
            <p:cNvPr id="238" name="Google Shape;238;p18"/>
            <p:cNvSpPr/>
            <p:nvPr/>
          </p:nvSpPr>
          <p:spPr>
            <a:xfrm>
              <a:off x="2901045" y="3659317"/>
              <a:ext cx="3755700" cy="456484"/>
            </a:xfrm>
            <a:prstGeom prst="roundRect">
              <a:avLst>
                <a:gd fmla="val 16667" name="adj"/>
              </a:avLst>
            </a:prstGeom>
            <a:solidFill>
              <a:schemeClr val="lt1">
                <a:alpha val="89803"/>
              </a:schemeClr>
            </a:solidFill>
            <a:ln cap="flat" cmpd="sng" w="9525">
              <a:solidFill>
                <a:srgbClr val="CF96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txBox="1"/>
            <p:nvPr/>
          </p:nvSpPr>
          <p:spPr>
            <a:xfrm>
              <a:off x="2923329" y="3681601"/>
              <a:ext cx="3711132" cy="411916"/>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Avenir"/>
                <a:buNone/>
              </a:pPr>
              <a:r>
                <a:rPr b="1" lang="en-US" sz="1900">
                  <a:solidFill>
                    <a:schemeClr val="dk1"/>
                  </a:solidFill>
                  <a:latin typeface="Avenir"/>
                  <a:ea typeface="Avenir"/>
                  <a:cs typeface="Avenir"/>
                  <a:sym typeface="Avenir"/>
                </a:rPr>
                <a:t>Top 10 Manufacturers</a:t>
              </a:r>
              <a:endParaRPr sz="1900">
                <a:solidFill>
                  <a:schemeClr val="dk1"/>
                </a:solidFill>
                <a:latin typeface="Avenir"/>
                <a:ea typeface="Avenir"/>
                <a:cs typeface="Avenir"/>
                <a:sym typeface="Avenir"/>
              </a:endParaRPr>
            </a:p>
          </p:txBody>
        </p:sp>
        <p:sp>
          <p:nvSpPr>
            <p:cNvPr id="240" name="Google Shape;240;p18"/>
            <p:cNvSpPr/>
            <p:nvPr/>
          </p:nvSpPr>
          <p:spPr>
            <a:xfrm>
              <a:off x="2901045" y="4172862"/>
              <a:ext cx="3755700" cy="456484"/>
            </a:xfrm>
            <a:prstGeom prst="roundRect">
              <a:avLst>
                <a:gd fmla="val 16667" name="adj"/>
              </a:avLst>
            </a:prstGeom>
            <a:solidFill>
              <a:schemeClr val="lt1">
                <a:alpha val="89803"/>
              </a:schemeClr>
            </a:solidFill>
            <a:ln cap="flat" cmpd="sng" w="9525">
              <a:solidFill>
                <a:srgbClr val="CF96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txBox="1"/>
            <p:nvPr/>
          </p:nvSpPr>
          <p:spPr>
            <a:xfrm>
              <a:off x="2923329" y="4195146"/>
              <a:ext cx="3711132" cy="411916"/>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Avenir"/>
                <a:buNone/>
              </a:pPr>
              <a:r>
                <a:rPr b="1" lang="en-US" sz="1900">
                  <a:solidFill>
                    <a:schemeClr val="dk1"/>
                  </a:solidFill>
                  <a:latin typeface="Avenir"/>
                  <a:ea typeface="Avenir"/>
                  <a:cs typeface="Avenir"/>
                  <a:sym typeface="Avenir"/>
                </a:rPr>
                <a:t>CAFV Eligibility</a:t>
              </a:r>
              <a:endParaRPr sz="1900">
                <a:solidFill>
                  <a:schemeClr val="dk1"/>
                </a:solidFill>
                <a:latin typeface="Avenir"/>
                <a:ea typeface="Avenir"/>
                <a:cs typeface="Avenir"/>
                <a:sym typeface="Avenir"/>
              </a:endParaRPr>
            </a:p>
          </p:txBody>
        </p:sp>
        <p:sp>
          <p:nvSpPr>
            <p:cNvPr id="242" name="Google Shape;242;p18"/>
            <p:cNvSpPr/>
            <p:nvPr/>
          </p:nvSpPr>
          <p:spPr>
            <a:xfrm>
              <a:off x="2901045" y="4686407"/>
              <a:ext cx="3755700" cy="456484"/>
            </a:xfrm>
            <a:prstGeom prst="roundRect">
              <a:avLst>
                <a:gd fmla="val 16667" name="adj"/>
              </a:avLst>
            </a:prstGeom>
            <a:solidFill>
              <a:schemeClr val="lt1">
                <a:alpha val="89803"/>
              </a:schemeClr>
            </a:solidFill>
            <a:ln cap="flat" cmpd="sng" w="9525">
              <a:solidFill>
                <a:srgbClr val="CF96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txBox="1"/>
            <p:nvPr/>
          </p:nvSpPr>
          <p:spPr>
            <a:xfrm>
              <a:off x="2923329" y="4708691"/>
              <a:ext cx="3711132" cy="411916"/>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Avenir"/>
                <a:buNone/>
              </a:pPr>
              <a:r>
                <a:rPr b="1" lang="en-US" sz="1900">
                  <a:solidFill>
                    <a:schemeClr val="dk1"/>
                  </a:solidFill>
                  <a:latin typeface="Avenir"/>
                  <a:ea typeface="Avenir"/>
                  <a:cs typeface="Avenir"/>
                  <a:sym typeface="Avenir"/>
                </a:rPr>
                <a:t>Top 10 Vehicle Models</a:t>
              </a:r>
              <a:endParaRPr sz="1900">
                <a:solidFill>
                  <a:schemeClr val="dk1"/>
                </a:solidFill>
                <a:latin typeface="Avenir"/>
                <a:ea typeface="Avenir"/>
                <a:cs typeface="Avenir"/>
                <a:sym typeface="Aveni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843096" y="239841"/>
            <a:ext cx="3079680" cy="55568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Sorts Mill Goudy"/>
              <a:buNone/>
            </a:pPr>
            <a:r>
              <a:rPr lang="en-US"/>
              <a:t>Analysis Report</a:t>
            </a:r>
            <a:endParaRPr/>
          </a:p>
        </p:txBody>
      </p:sp>
      <p:pic>
        <p:nvPicPr>
          <p:cNvPr id="249" name="Google Shape;249;p19"/>
          <p:cNvPicPr preferRelativeResize="0"/>
          <p:nvPr>
            <p:ph idx="1" type="body"/>
          </p:nvPr>
        </p:nvPicPr>
        <p:blipFill rotWithShape="1">
          <a:blip r:embed="rId3">
            <a:alphaModFix/>
          </a:blip>
          <a:srcRect b="0" l="0" r="0" t="0"/>
          <a:stretch/>
        </p:blipFill>
        <p:spPr>
          <a:xfrm>
            <a:off x="843096" y="928048"/>
            <a:ext cx="10405872" cy="57737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3" name="Shape 253"/>
        <p:cNvGrpSpPr/>
        <p:nvPr/>
      </p:nvGrpSpPr>
      <p:grpSpPr>
        <a:xfrm>
          <a:off x="0" y="0"/>
          <a:ext cx="0" cy="0"/>
          <a:chOff x="0" y="0"/>
          <a:chExt cx="0" cy="0"/>
        </a:xfrm>
      </p:grpSpPr>
      <p:sp>
        <p:nvSpPr>
          <p:cNvPr id="254" name="Google Shape;254;p2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55" name="Google Shape;255;p20"/>
          <p:cNvSpPr txBox="1"/>
          <p:nvPr>
            <p:ph type="title"/>
          </p:nvPr>
        </p:nvSpPr>
        <p:spPr>
          <a:xfrm>
            <a:off x="230312" y="3095625"/>
            <a:ext cx="4170238" cy="50607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Sorts Mill Goudy"/>
              <a:buNone/>
            </a:pPr>
            <a:r>
              <a:rPr lang="en-US"/>
              <a:t>Conclusion</a:t>
            </a:r>
            <a:endParaRPr/>
          </a:p>
        </p:txBody>
      </p:sp>
      <p:cxnSp>
        <p:nvCxnSpPr>
          <p:cNvPr id="256" name="Google Shape;256;p20"/>
          <p:cNvCxnSpPr/>
          <p:nvPr/>
        </p:nvCxnSpPr>
        <p:spPr>
          <a:xfrm>
            <a:off x="7757986" y="1964598"/>
            <a:ext cx="540000" cy="0"/>
          </a:xfrm>
          <a:prstGeom prst="straightConnector1">
            <a:avLst/>
          </a:prstGeom>
          <a:noFill/>
          <a:ln cap="flat" cmpd="sng" w="12700">
            <a:solidFill>
              <a:srgbClr val="FFFFFF"/>
            </a:solidFill>
            <a:prstDash val="solid"/>
            <a:round/>
            <a:headEnd len="sm" w="sm" type="none"/>
            <a:tailEnd len="sm" w="sm" type="none"/>
          </a:ln>
        </p:spPr>
      </p:cxnSp>
      <p:sp>
        <p:nvSpPr>
          <p:cNvPr id="257" name="Google Shape;257;p20"/>
          <p:cNvSpPr txBox="1"/>
          <p:nvPr>
            <p:ph idx="1" type="body"/>
          </p:nvPr>
        </p:nvSpPr>
        <p:spPr>
          <a:xfrm>
            <a:off x="4632452" y="937093"/>
            <a:ext cx="7007098" cy="4825532"/>
          </a:xfrm>
          <a:prstGeom prst="rect">
            <a:avLst/>
          </a:prstGeom>
          <a:noFill/>
          <a:ln>
            <a:noFill/>
          </a:ln>
        </p:spPr>
        <p:txBody>
          <a:bodyPr anchorCtr="0" anchor="t" bIns="45700" lIns="91425" spcFirstLastPara="1" rIns="91425" wrap="square" tIns="45700">
            <a:normAutofit/>
          </a:bodyPr>
          <a:lstStyle/>
          <a:p>
            <a:pPr indent="0" lvl="0" marL="0" marR="0" rtl="0" algn="just">
              <a:lnSpc>
                <a:spcPct val="140000"/>
              </a:lnSpc>
              <a:spcBef>
                <a:spcPts val="0"/>
              </a:spcBef>
              <a:spcAft>
                <a:spcPts val="0"/>
              </a:spcAft>
              <a:buClr>
                <a:schemeClr val="dk1"/>
              </a:buClr>
              <a:buSzPts val="1400"/>
              <a:buFont typeface="Avenir"/>
              <a:buNone/>
            </a:pPr>
            <a:r>
              <a:t/>
            </a:r>
            <a:endParaRPr b="0" i="0" sz="1400" u="none" cap="none" strike="noStrike">
              <a:latin typeface="Avenir"/>
              <a:ea typeface="Avenir"/>
              <a:cs typeface="Avenir"/>
              <a:sym typeface="Avenir"/>
            </a:endParaRPr>
          </a:p>
          <a:p>
            <a:pPr indent="-360000" lvl="0" marL="360000" rtl="0" algn="just">
              <a:lnSpc>
                <a:spcPct val="140000"/>
              </a:lnSpc>
              <a:spcBef>
                <a:spcPts val="600"/>
              </a:spcBef>
              <a:spcAft>
                <a:spcPts val="0"/>
              </a:spcAft>
              <a:buClr>
                <a:schemeClr val="dk1"/>
              </a:buClr>
              <a:buSzPts val="1400"/>
              <a:buChar char="·"/>
            </a:pPr>
            <a:r>
              <a:rPr b="0" i="0" lang="en-US" sz="1400" u="none" cap="none" strike="noStrike">
                <a:latin typeface="Avenir"/>
                <a:ea typeface="Avenir"/>
                <a:cs typeface="Avenir"/>
                <a:sym typeface="Avenir"/>
              </a:rPr>
              <a:t>The analysis reveals significant growth in the U.S. electric vehicle market, with BEVs leading in adoption.</a:t>
            </a:r>
            <a:endParaRPr/>
          </a:p>
          <a:p>
            <a:pPr indent="-360000" lvl="0" marL="360000" rtl="0" algn="just">
              <a:lnSpc>
                <a:spcPct val="140000"/>
              </a:lnSpc>
              <a:spcBef>
                <a:spcPts val="600"/>
              </a:spcBef>
              <a:spcAft>
                <a:spcPts val="0"/>
              </a:spcAft>
              <a:buClr>
                <a:schemeClr val="dk1"/>
              </a:buClr>
              <a:buSzPts val="1400"/>
              <a:buChar char="·"/>
            </a:pPr>
            <a:r>
              <a:rPr b="0" i="0" lang="en-US" sz="1400" u="none" cap="none" strike="noStrike">
                <a:latin typeface="Avenir"/>
                <a:ea typeface="Avenir"/>
                <a:cs typeface="Avenir"/>
                <a:sym typeface="Avenir"/>
              </a:rPr>
              <a:t>Key insights include:</a:t>
            </a:r>
            <a:endParaRPr/>
          </a:p>
          <a:p>
            <a:pPr indent="-360000" lvl="0" marL="360000" rtl="0" algn="just">
              <a:lnSpc>
                <a:spcPct val="140000"/>
              </a:lnSpc>
              <a:spcBef>
                <a:spcPts val="600"/>
              </a:spcBef>
              <a:spcAft>
                <a:spcPts val="0"/>
              </a:spcAft>
              <a:buClr>
                <a:schemeClr val="dk1"/>
              </a:buClr>
              <a:buSzPts val="1400"/>
              <a:buChar char="·"/>
            </a:pPr>
            <a:r>
              <a:rPr b="0" i="0" lang="en-US" sz="1400" u="none" cap="none" strike="noStrike">
                <a:latin typeface="Avenir"/>
                <a:ea typeface="Avenir"/>
                <a:cs typeface="Avenir"/>
                <a:sym typeface="Avenir"/>
              </a:rPr>
              <a:t>High total vehicle counts indicate a shift towards sustainable transportation.</a:t>
            </a:r>
            <a:endParaRPr/>
          </a:p>
          <a:p>
            <a:pPr indent="-360000" lvl="0" marL="360000" rtl="0" algn="just">
              <a:lnSpc>
                <a:spcPct val="140000"/>
              </a:lnSpc>
              <a:spcBef>
                <a:spcPts val="600"/>
              </a:spcBef>
              <a:spcAft>
                <a:spcPts val="0"/>
              </a:spcAft>
              <a:buClr>
                <a:schemeClr val="dk1"/>
              </a:buClr>
              <a:buSzPts val="1400"/>
              <a:buChar char="·"/>
            </a:pPr>
            <a:r>
              <a:rPr b="0" i="0" lang="en-US" sz="1400" u="none" cap="none" strike="noStrike">
                <a:latin typeface="Avenir"/>
                <a:ea typeface="Avenir"/>
                <a:cs typeface="Avenir"/>
                <a:sym typeface="Avenir"/>
              </a:rPr>
              <a:t>Advancements in technology reflected in an impressive average electric range.</a:t>
            </a:r>
            <a:endParaRPr/>
          </a:p>
          <a:p>
            <a:pPr indent="-360000" lvl="0" marL="360000" rtl="0" algn="just">
              <a:lnSpc>
                <a:spcPct val="140000"/>
              </a:lnSpc>
              <a:spcBef>
                <a:spcPts val="600"/>
              </a:spcBef>
              <a:spcAft>
                <a:spcPts val="0"/>
              </a:spcAft>
              <a:buClr>
                <a:schemeClr val="dk1"/>
              </a:buClr>
              <a:buSzPts val="1400"/>
              <a:buChar char="·"/>
            </a:pPr>
            <a:r>
              <a:rPr b="0" i="0" lang="en-US" sz="1400" u="none" cap="none" strike="noStrike">
                <a:latin typeface="Avenir"/>
                <a:ea typeface="Avenir"/>
                <a:cs typeface="Avenir"/>
                <a:sym typeface="Avenir"/>
              </a:rPr>
              <a:t>Geographic trends show varying adoption rates across states.</a:t>
            </a:r>
            <a:endParaRPr/>
          </a:p>
          <a:p>
            <a:pPr indent="-360000" lvl="0" marL="360000" rtl="0" algn="just">
              <a:lnSpc>
                <a:spcPct val="140000"/>
              </a:lnSpc>
              <a:spcBef>
                <a:spcPts val="600"/>
              </a:spcBef>
              <a:spcAft>
                <a:spcPts val="0"/>
              </a:spcAft>
              <a:buClr>
                <a:schemeClr val="dk1"/>
              </a:buClr>
              <a:buSzPts val="1400"/>
              <a:buChar char="·"/>
            </a:pPr>
            <a:r>
              <a:rPr b="0" i="0" lang="en-US" sz="1400" u="none" cap="none" strike="noStrike">
                <a:latin typeface="Avenir"/>
                <a:ea typeface="Avenir"/>
                <a:cs typeface="Avenir"/>
                <a:sym typeface="Avenir"/>
              </a:rPr>
              <a:t>The findings offer valuable guidance for stakeholders, highlighting the need for continued innovation and investment in electric vehicle technology to meet rising consumer demand and promote sustainability.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1" name="Shape 261"/>
        <p:cNvGrpSpPr/>
        <p:nvPr/>
      </p:nvGrpSpPr>
      <p:grpSpPr>
        <a:xfrm>
          <a:off x="0" y="0"/>
          <a:ext cx="0" cy="0"/>
          <a:chOff x="0" y="0"/>
          <a:chExt cx="0" cy="0"/>
        </a:xfrm>
      </p:grpSpPr>
      <p:cxnSp>
        <p:nvCxnSpPr>
          <p:cNvPr id="262" name="Google Shape;262;p21"/>
          <p:cNvCxnSpPr/>
          <p:nvPr/>
        </p:nvCxnSpPr>
        <p:spPr>
          <a:xfrm>
            <a:off x="5826000" y="3525773"/>
            <a:ext cx="540000" cy="0"/>
          </a:xfrm>
          <a:prstGeom prst="straightConnector1">
            <a:avLst/>
          </a:prstGeom>
          <a:noFill/>
          <a:ln cap="flat" cmpd="sng" w="12700">
            <a:solidFill>
              <a:srgbClr val="FFFFFF"/>
            </a:solidFill>
            <a:prstDash val="solid"/>
            <a:round/>
            <a:headEnd len="sm" w="sm" type="none"/>
            <a:tailEnd len="sm" w="sm" type="none"/>
          </a:ln>
        </p:spPr>
      </p:cxnSp>
      <p:grpSp>
        <p:nvGrpSpPr>
          <p:cNvPr id="263" name="Google Shape;263;p21"/>
          <p:cNvGrpSpPr/>
          <p:nvPr/>
        </p:nvGrpSpPr>
        <p:grpSpPr>
          <a:xfrm rot="2700000">
            <a:off x="10127693" y="4178240"/>
            <a:ext cx="633413" cy="1862138"/>
            <a:chOff x="5959192" y="333389"/>
            <a:chExt cx="633413" cy="1862138"/>
          </a:xfrm>
        </p:grpSpPr>
        <p:grpSp>
          <p:nvGrpSpPr>
            <p:cNvPr id="264" name="Google Shape;264;p21"/>
            <p:cNvGrpSpPr/>
            <p:nvPr/>
          </p:nvGrpSpPr>
          <p:grpSpPr>
            <a:xfrm>
              <a:off x="5959192" y="333389"/>
              <a:ext cx="633413" cy="1419225"/>
              <a:chOff x="5959192" y="333389"/>
              <a:chExt cx="633413" cy="1419225"/>
            </a:xfrm>
          </p:grpSpPr>
          <p:sp>
            <p:nvSpPr>
              <p:cNvPr id="265" name="Google Shape;265;p21"/>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6" name="Google Shape;266;p21"/>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267" name="Google Shape;267;p21"/>
            <p:cNvCxnSpPr/>
            <p:nvPr/>
          </p:nvCxnSpPr>
          <p:spPr>
            <a:xfrm rot="10800000">
              <a:off x="6278280"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sp>
        <p:nvSpPr>
          <p:cNvPr id="268" name="Google Shape;268;p2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69" name="Google Shape;269;p21"/>
          <p:cNvSpPr txBox="1"/>
          <p:nvPr>
            <p:ph type="title"/>
          </p:nvPr>
        </p:nvSpPr>
        <p:spPr>
          <a:xfrm>
            <a:off x="3777600" y="1079500"/>
            <a:ext cx="4636800" cy="21384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Sorts Mill Goudy"/>
              <a:buNone/>
            </a:pPr>
            <a:r>
              <a:rPr lang="en-US" sz="4800"/>
              <a:t>Thank you</a:t>
            </a:r>
            <a:endParaRPr/>
          </a:p>
        </p:txBody>
      </p:sp>
      <p:grpSp>
        <p:nvGrpSpPr>
          <p:cNvPr id="270" name="Google Shape;270;p21"/>
          <p:cNvGrpSpPr/>
          <p:nvPr/>
        </p:nvGrpSpPr>
        <p:grpSpPr>
          <a:xfrm>
            <a:off x="427582" y="82444"/>
            <a:ext cx="4000245" cy="6298989"/>
            <a:chOff x="426848" y="82444"/>
            <a:chExt cx="4000245" cy="6298989"/>
          </a:xfrm>
        </p:grpSpPr>
        <p:grpSp>
          <p:nvGrpSpPr>
            <p:cNvPr id="271" name="Google Shape;271;p21"/>
            <p:cNvGrpSpPr/>
            <p:nvPr/>
          </p:nvGrpSpPr>
          <p:grpSpPr>
            <a:xfrm rot="2700000">
              <a:off x="710054" y="399231"/>
              <a:ext cx="317159" cy="932400"/>
              <a:chOff x="6376988" y="280988"/>
              <a:chExt cx="633413" cy="1862138"/>
            </a:xfrm>
          </p:grpSpPr>
          <p:sp>
            <p:nvSpPr>
              <p:cNvPr id="272" name="Google Shape;272;p21"/>
              <p:cNvSpPr/>
              <p:nvPr/>
            </p:nvSpPr>
            <p:spPr>
              <a:xfrm>
                <a:off x="6376988" y="280988"/>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3" name="Google Shape;273;p21"/>
              <p:cNvSpPr/>
              <p:nvPr/>
            </p:nvSpPr>
            <p:spPr>
              <a:xfrm>
                <a:off x="6696076" y="280988"/>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274" name="Google Shape;274;p21"/>
              <p:cNvCxnSpPr/>
              <p:nvPr/>
            </p:nvCxnSpPr>
            <p:spPr>
              <a:xfrm rot="10800000">
                <a:off x="6696076" y="280988"/>
                <a:ext cx="0" cy="1862138"/>
              </a:xfrm>
              <a:prstGeom prst="straightConnector1">
                <a:avLst/>
              </a:prstGeom>
              <a:noFill/>
              <a:ln cap="flat" cmpd="sng" w="12700">
                <a:solidFill>
                  <a:srgbClr val="FFFFFF"/>
                </a:solidFill>
                <a:prstDash val="solid"/>
                <a:miter lim="800000"/>
                <a:headEnd len="med" w="med" type="none"/>
                <a:tailEnd len="med" w="med" type="none"/>
              </a:ln>
            </p:spPr>
          </p:cxnSp>
        </p:grpSp>
        <p:sp>
          <p:nvSpPr>
            <p:cNvPr id="275" name="Google Shape;275;p21"/>
            <p:cNvSpPr/>
            <p:nvPr/>
          </p:nvSpPr>
          <p:spPr>
            <a:xfrm rot="10800000">
              <a:off x="1333586" y="839438"/>
              <a:ext cx="340415" cy="340415"/>
            </a:xfrm>
            <a:prstGeom prst="ellipse">
              <a:avLst/>
            </a:pr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276" name="Google Shape;276;p21"/>
            <p:cNvGrpSpPr/>
            <p:nvPr/>
          </p:nvGrpSpPr>
          <p:grpSpPr>
            <a:xfrm rot="-8100000">
              <a:off x="1714927" y="382628"/>
              <a:ext cx="1785984" cy="2261968"/>
              <a:chOff x="3125006" y="3120856"/>
              <a:chExt cx="1785984" cy="2261968"/>
            </a:xfrm>
          </p:grpSpPr>
          <p:grpSp>
            <p:nvGrpSpPr>
              <p:cNvPr id="277" name="Google Shape;277;p21"/>
              <p:cNvGrpSpPr/>
              <p:nvPr/>
            </p:nvGrpSpPr>
            <p:grpSpPr>
              <a:xfrm>
                <a:off x="3136819" y="3120856"/>
                <a:ext cx="1760933" cy="2261968"/>
                <a:chOff x="4749017" y="2945157"/>
                <a:chExt cx="1760933" cy="2261968"/>
              </a:xfrm>
            </p:grpSpPr>
            <p:cxnSp>
              <p:nvCxnSpPr>
                <p:cNvPr id="278" name="Google Shape;278;p21"/>
                <p:cNvCxnSpPr/>
                <p:nvPr/>
              </p:nvCxnSpPr>
              <p:spPr>
                <a:xfrm>
                  <a:off x="5630197" y="2998646"/>
                  <a:ext cx="0" cy="2208479"/>
                </a:xfrm>
                <a:prstGeom prst="straightConnector1">
                  <a:avLst/>
                </a:prstGeom>
                <a:noFill/>
                <a:ln cap="flat" cmpd="sng" w="12700">
                  <a:solidFill>
                    <a:srgbClr val="FFFFFF"/>
                  </a:solidFill>
                  <a:prstDash val="solid"/>
                  <a:round/>
                  <a:headEnd len="sm" w="sm" type="none"/>
                  <a:tailEnd len="sm" w="sm" type="none"/>
                </a:ln>
              </p:spPr>
            </p:cxnSp>
            <p:cxnSp>
              <p:nvCxnSpPr>
                <p:cNvPr id="279" name="Google Shape;279;p21"/>
                <p:cNvCxnSpPr/>
                <p:nvPr/>
              </p:nvCxnSpPr>
              <p:spPr>
                <a:xfrm>
                  <a:off x="4749017" y="4416771"/>
                  <a:ext cx="1760933" cy="0"/>
                </a:xfrm>
                <a:prstGeom prst="straightConnector1">
                  <a:avLst/>
                </a:prstGeom>
                <a:noFill/>
                <a:ln cap="flat" cmpd="sng" w="12700">
                  <a:solidFill>
                    <a:srgbClr val="FFFFFF"/>
                  </a:solidFill>
                  <a:prstDash val="solid"/>
                  <a:round/>
                  <a:headEnd len="sm" w="sm" type="none"/>
                  <a:tailEnd len="sm" w="sm" type="none"/>
                </a:ln>
              </p:spPr>
            </p:cxnSp>
            <p:sp>
              <p:nvSpPr>
                <p:cNvPr id="280" name="Google Shape;280;p21"/>
                <p:cNvSpPr/>
                <p:nvPr/>
              </p:nvSpPr>
              <p:spPr>
                <a:xfrm rot="-8100000">
                  <a:off x="5136242" y="3224252"/>
                  <a:ext cx="987915" cy="987915"/>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81" name="Google Shape;281;p21"/>
                <p:cNvSpPr/>
                <p:nvPr/>
              </p:nvSpPr>
              <p:spPr>
                <a:xfrm rot="-8100000">
                  <a:off x="5327037" y="3070731"/>
                  <a:ext cx="606323" cy="606323"/>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282" name="Google Shape;282;p21"/>
              <p:cNvGrpSpPr/>
              <p:nvPr/>
            </p:nvGrpSpPr>
            <p:grpSpPr>
              <a:xfrm>
                <a:off x="3125006" y="3171595"/>
                <a:ext cx="1785984" cy="1799739"/>
                <a:chOff x="6879836" y="3516901"/>
                <a:chExt cx="1785984" cy="1799739"/>
              </a:xfrm>
            </p:grpSpPr>
            <p:sp>
              <p:nvSpPr>
                <p:cNvPr id="283" name="Google Shape;283;p21"/>
                <p:cNvSpPr/>
                <p:nvPr/>
              </p:nvSpPr>
              <p:spPr>
                <a:xfrm>
                  <a:off x="6879836" y="3521665"/>
                  <a:ext cx="892801" cy="1794975"/>
                </a:xfrm>
                <a:custGeom>
                  <a:rect b="b" l="l" r="r" t="t"/>
                  <a:pathLst>
                    <a:path extrusionOk="0" h="1794975" w="892801">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4" name="Google Shape;284;p21"/>
                <p:cNvSpPr/>
                <p:nvPr/>
              </p:nvSpPr>
              <p:spPr>
                <a:xfrm>
                  <a:off x="7772637" y="3516901"/>
                  <a:ext cx="893183" cy="1795123"/>
                </a:xfrm>
                <a:custGeom>
                  <a:rect b="b" l="l" r="r" t="t"/>
                  <a:pathLst>
                    <a:path extrusionOk="0" h="1795123" w="89318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grpSp>
          <p:nvGrpSpPr>
            <p:cNvPr id="285" name="Google Shape;285;p21"/>
            <p:cNvGrpSpPr/>
            <p:nvPr/>
          </p:nvGrpSpPr>
          <p:grpSpPr>
            <a:xfrm>
              <a:off x="540000" y="2480400"/>
              <a:ext cx="2457450" cy="3838575"/>
              <a:chOff x="587376" y="280988"/>
              <a:chExt cx="2457450" cy="3838575"/>
            </a:xfrm>
          </p:grpSpPr>
          <p:sp>
            <p:nvSpPr>
              <p:cNvPr id="286" name="Google Shape;286;p21"/>
              <p:cNvSpPr/>
              <p:nvPr/>
            </p:nvSpPr>
            <p:spPr>
              <a:xfrm>
                <a:off x="1816101" y="1443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7" name="Google Shape;287;p21"/>
              <p:cNvSpPr/>
              <p:nvPr/>
            </p:nvSpPr>
            <p:spPr>
              <a:xfrm>
                <a:off x="1816101" y="2205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8" name="Google Shape;288;p21"/>
              <p:cNvSpPr/>
              <p:nvPr/>
            </p:nvSpPr>
            <p:spPr>
              <a:xfrm>
                <a:off x="587376" y="1443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9" name="Google Shape;289;p21"/>
              <p:cNvSpPr/>
              <p:nvPr/>
            </p:nvSpPr>
            <p:spPr>
              <a:xfrm>
                <a:off x="587376" y="2205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0" name="Google Shape;290;p21"/>
              <p:cNvSpPr/>
              <p:nvPr/>
            </p:nvSpPr>
            <p:spPr>
              <a:xfrm>
                <a:off x="587376" y="2967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1" name="Google Shape;291;p21"/>
              <p:cNvSpPr/>
              <p:nvPr/>
            </p:nvSpPr>
            <p:spPr>
              <a:xfrm>
                <a:off x="1816101" y="2967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2" name="Google Shape;292;p21"/>
              <p:cNvSpPr/>
              <p:nvPr/>
            </p:nvSpPr>
            <p:spPr>
              <a:xfrm>
                <a:off x="1816101" y="280988"/>
                <a:ext cx="319088" cy="1419225"/>
              </a:xfrm>
              <a:custGeom>
                <a:rect b="b" l="l" r="r" t="t"/>
                <a:pathLst>
                  <a:path extrusionOk="0" h="298" w="67">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 name="Google Shape;293;p21"/>
              <p:cNvSpPr/>
              <p:nvPr/>
            </p:nvSpPr>
            <p:spPr>
              <a:xfrm>
                <a:off x="1497013" y="280988"/>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4" name="Google Shape;294;p21"/>
              <p:cNvSpPr/>
              <p:nvPr/>
            </p:nvSpPr>
            <p:spPr>
              <a:xfrm>
                <a:off x="587376" y="1390651"/>
                <a:ext cx="1228725" cy="761999"/>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5" name="Google Shape;295;p21"/>
              <p:cNvSpPr/>
              <p:nvPr/>
            </p:nvSpPr>
            <p:spPr>
              <a:xfrm>
                <a:off x="1816101" y="1362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6" name="Google Shape;296;p21"/>
              <p:cNvSpPr/>
              <p:nvPr/>
            </p:nvSpPr>
            <p:spPr>
              <a:xfrm>
                <a:off x="587376" y="2124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7" name="Google Shape;297;p21"/>
              <p:cNvSpPr/>
              <p:nvPr/>
            </p:nvSpPr>
            <p:spPr>
              <a:xfrm>
                <a:off x="1816101" y="2124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8" name="Google Shape;298;p21"/>
              <p:cNvSpPr/>
              <p:nvPr/>
            </p:nvSpPr>
            <p:spPr>
              <a:xfrm>
                <a:off x="587376" y="2886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9" name="Google Shape;299;p21"/>
              <p:cNvSpPr/>
              <p:nvPr/>
            </p:nvSpPr>
            <p:spPr>
              <a:xfrm>
                <a:off x="1816101" y="2886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300" name="Google Shape;300;p21"/>
              <p:cNvGrpSpPr/>
              <p:nvPr/>
            </p:nvGrpSpPr>
            <p:grpSpPr>
              <a:xfrm>
                <a:off x="587376" y="280988"/>
                <a:ext cx="2457450" cy="3838575"/>
                <a:chOff x="587376" y="280988"/>
                <a:chExt cx="2457450" cy="3838575"/>
              </a:xfrm>
            </p:grpSpPr>
            <p:cxnSp>
              <p:nvCxnSpPr>
                <p:cNvPr id="301" name="Google Shape;301;p21"/>
                <p:cNvCxnSpPr/>
                <p:nvPr/>
              </p:nvCxnSpPr>
              <p:spPr>
                <a:xfrm>
                  <a:off x="587376"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02" name="Google Shape;302;p21"/>
                <p:cNvCxnSpPr/>
                <p:nvPr/>
              </p:nvCxnSpPr>
              <p:spPr>
                <a:xfrm flipH="1" rot="10800000">
                  <a:off x="1816101"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03" name="Google Shape;303;p21"/>
                <p:cNvCxnSpPr/>
                <p:nvPr/>
              </p:nvCxnSpPr>
              <p:spPr>
                <a:xfrm rot="10800000">
                  <a:off x="1816101" y="280988"/>
                  <a:ext cx="0" cy="3838575"/>
                </a:xfrm>
                <a:prstGeom prst="straightConnector1">
                  <a:avLst/>
                </a:prstGeom>
                <a:noFill/>
                <a:ln cap="flat" cmpd="sng" w="12700">
                  <a:solidFill>
                    <a:srgbClr val="FFFFFF"/>
                  </a:solidFill>
                  <a:prstDash val="solid"/>
                  <a:miter lim="800000"/>
                  <a:headEnd len="med" w="med" type="none"/>
                  <a:tailEnd len="med" w="med" type="none"/>
                </a:ln>
              </p:spPr>
            </p:cxnSp>
            <p:cxnSp>
              <p:nvCxnSpPr>
                <p:cNvPr id="304" name="Google Shape;304;p21"/>
                <p:cNvCxnSpPr/>
                <p:nvPr/>
              </p:nvCxnSpPr>
              <p:spPr>
                <a:xfrm>
                  <a:off x="587376"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05" name="Google Shape;305;p21"/>
                <p:cNvCxnSpPr/>
                <p:nvPr/>
              </p:nvCxnSpPr>
              <p:spPr>
                <a:xfrm flipH="1" rot="10800000">
                  <a:off x="1816101"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06" name="Google Shape;306;p21"/>
                <p:cNvCxnSpPr/>
                <p:nvPr/>
              </p:nvCxnSpPr>
              <p:spPr>
                <a:xfrm>
                  <a:off x="587376" y="2967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07" name="Google Shape;307;p21"/>
                <p:cNvCxnSpPr/>
                <p:nvPr/>
              </p:nvCxnSpPr>
              <p:spPr>
                <a:xfrm flipH="1" rot="10800000">
                  <a:off x="1816101" y="2967038"/>
                  <a:ext cx="1228725" cy="709613"/>
                </a:xfrm>
                <a:prstGeom prst="straightConnector1">
                  <a:avLst/>
                </a:prstGeom>
                <a:noFill/>
                <a:ln cap="rnd" cmpd="sng" w="12700">
                  <a:solidFill>
                    <a:srgbClr val="FFFFFF"/>
                  </a:solidFill>
                  <a:prstDash val="solid"/>
                  <a:miter lim="800000"/>
                  <a:headEnd len="med" w="med" type="none"/>
                  <a:tailEnd len="med" w="med" type="none"/>
                </a:ln>
              </p:spPr>
            </p:cxnSp>
          </p:grpSp>
        </p:grpSp>
        <p:sp>
          <p:nvSpPr>
            <p:cNvPr id="308" name="Google Shape;308;p21"/>
            <p:cNvSpPr/>
            <p:nvPr/>
          </p:nvSpPr>
          <p:spPr>
            <a:xfrm rot="10800000">
              <a:off x="2742320" y="5778888"/>
              <a:ext cx="340415" cy="340415"/>
            </a:xfrm>
            <a:prstGeom prst="ellipse">
              <a:avLst/>
            </a:pr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309" name="Google Shape;309;p21"/>
            <p:cNvGrpSpPr/>
            <p:nvPr/>
          </p:nvGrpSpPr>
          <p:grpSpPr>
            <a:xfrm rot="10800000">
              <a:off x="2305927" y="2386872"/>
              <a:ext cx="924389" cy="1045314"/>
              <a:chOff x="6200906" y="2967038"/>
              <a:chExt cx="924389" cy="1045314"/>
            </a:xfrm>
          </p:grpSpPr>
          <p:grpSp>
            <p:nvGrpSpPr>
              <p:cNvPr id="310" name="Google Shape;310;p21"/>
              <p:cNvGrpSpPr/>
              <p:nvPr/>
            </p:nvGrpSpPr>
            <p:grpSpPr>
              <a:xfrm>
                <a:off x="6808136" y="2967038"/>
                <a:ext cx="317159" cy="932400"/>
                <a:chOff x="6808136" y="2967038"/>
                <a:chExt cx="317159" cy="932400"/>
              </a:xfrm>
            </p:grpSpPr>
            <p:sp>
              <p:nvSpPr>
                <p:cNvPr id="311" name="Google Shape;311;p21"/>
                <p:cNvSpPr/>
                <p:nvPr/>
              </p:nvSpPr>
              <p:spPr>
                <a:xfrm>
                  <a:off x="6808136" y="2967038"/>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2" name="Google Shape;312;p21"/>
                <p:cNvSpPr/>
                <p:nvPr/>
              </p:nvSpPr>
              <p:spPr>
                <a:xfrm>
                  <a:off x="6967908" y="2967038"/>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313" name="Google Shape;313;p21"/>
                <p:cNvCxnSpPr/>
                <p:nvPr/>
              </p:nvCxnSpPr>
              <p:spPr>
                <a:xfrm rot="10800000">
                  <a:off x="6967908" y="2967038"/>
                  <a:ext cx="0" cy="932400"/>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314" name="Google Shape;314;p21"/>
              <p:cNvGrpSpPr/>
              <p:nvPr/>
            </p:nvGrpSpPr>
            <p:grpSpPr>
              <a:xfrm flipH="1" rot="-2700000">
                <a:off x="6484112" y="3104366"/>
                <a:ext cx="317159" cy="932400"/>
                <a:chOff x="6808136" y="2967038"/>
                <a:chExt cx="317159" cy="932400"/>
              </a:xfrm>
            </p:grpSpPr>
            <p:sp>
              <p:nvSpPr>
                <p:cNvPr id="315" name="Google Shape;315;p21"/>
                <p:cNvSpPr/>
                <p:nvPr/>
              </p:nvSpPr>
              <p:spPr>
                <a:xfrm>
                  <a:off x="6808136" y="2967038"/>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6" name="Google Shape;316;p21"/>
                <p:cNvSpPr/>
                <p:nvPr/>
              </p:nvSpPr>
              <p:spPr>
                <a:xfrm>
                  <a:off x="6967908" y="2967038"/>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317" name="Google Shape;317;p21"/>
                <p:cNvCxnSpPr/>
                <p:nvPr/>
              </p:nvCxnSpPr>
              <p:spPr>
                <a:xfrm rot="10800000">
                  <a:off x="6967908" y="2967038"/>
                  <a:ext cx="0" cy="932400"/>
                </a:xfrm>
                <a:prstGeom prst="straightConnector1">
                  <a:avLst/>
                </a:prstGeom>
                <a:noFill/>
                <a:ln cap="flat" cmpd="sng" w="12700">
                  <a:solidFill>
                    <a:srgbClr val="FFFFFF"/>
                  </a:solidFill>
                  <a:prstDash val="solid"/>
                  <a:miter lim="800000"/>
                  <a:headEnd len="med" w="med" type="none"/>
                  <a:tailEnd len="med" w="med" type="none"/>
                </a:ln>
              </p:spPr>
            </p:cxnSp>
          </p:grpSp>
        </p:grpSp>
        <p:grpSp>
          <p:nvGrpSpPr>
            <p:cNvPr id="318" name="Google Shape;318;p21"/>
            <p:cNvGrpSpPr/>
            <p:nvPr/>
          </p:nvGrpSpPr>
          <p:grpSpPr>
            <a:xfrm>
              <a:off x="2975658" y="4929999"/>
              <a:ext cx="1451434" cy="1451434"/>
              <a:chOff x="2975658" y="4929999"/>
              <a:chExt cx="1451434" cy="1451434"/>
            </a:xfrm>
          </p:grpSpPr>
          <p:grpSp>
            <p:nvGrpSpPr>
              <p:cNvPr id="319" name="Google Shape;319;p21"/>
              <p:cNvGrpSpPr/>
              <p:nvPr/>
            </p:nvGrpSpPr>
            <p:grpSpPr>
              <a:xfrm rot="-2700000">
                <a:off x="3384669" y="4946104"/>
                <a:ext cx="633413" cy="1419225"/>
                <a:chOff x="5959192" y="333389"/>
                <a:chExt cx="633413" cy="1419225"/>
              </a:xfrm>
            </p:grpSpPr>
            <p:sp>
              <p:nvSpPr>
                <p:cNvPr id="320" name="Google Shape;320;p21"/>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1" name="Google Shape;321;p21"/>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322" name="Google Shape;322;p21"/>
              <p:cNvCxnSpPr/>
              <p:nvPr/>
            </p:nvCxnSpPr>
            <p:spPr>
              <a:xfrm rot="10800000">
                <a:off x="3774042" y="4915016"/>
                <a:ext cx="0" cy="1620000"/>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323" name="Google Shape;323;p21"/>
            <p:cNvGrpSpPr/>
            <p:nvPr/>
          </p:nvGrpSpPr>
          <p:grpSpPr>
            <a:xfrm rot="10800000">
              <a:off x="540013" y="1046180"/>
              <a:ext cx="903599" cy="2160000"/>
              <a:chOff x="9057947" y="3423463"/>
              <a:chExt cx="903599" cy="2160000"/>
            </a:xfrm>
          </p:grpSpPr>
          <p:grpSp>
            <p:nvGrpSpPr>
              <p:cNvPr id="324" name="Google Shape;324;p21"/>
              <p:cNvGrpSpPr/>
              <p:nvPr/>
            </p:nvGrpSpPr>
            <p:grpSpPr>
              <a:xfrm>
                <a:off x="9057947" y="3432856"/>
                <a:ext cx="903599" cy="1872461"/>
                <a:chOff x="10538626" y="3165838"/>
                <a:chExt cx="936000" cy="1939601"/>
              </a:xfrm>
            </p:grpSpPr>
            <p:sp>
              <p:nvSpPr>
                <p:cNvPr id="325" name="Google Shape;325;p21"/>
                <p:cNvSpPr/>
                <p:nvPr/>
              </p:nvSpPr>
              <p:spPr>
                <a:xfrm>
                  <a:off x="10538626" y="3183996"/>
                  <a:ext cx="453600" cy="1920288"/>
                </a:xfrm>
                <a:custGeom>
                  <a:rect b="b" l="l" r="r" t="t"/>
                  <a:pathLst>
                    <a:path extrusionOk="0" h="1920288" w="453600">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 name="Google Shape;326;p21"/>
                <p:cNvSpPr/>
                <p:nvPr/>
              </p:nvSpPr>
              <p:spPr>
                <a:xfrm>
                  <a:off x="10992226" y="3165838"/>
                  <a:ext cx="482400" cy="1939601"/>
                </a:xfrm>
                <a:custGeom>
                  <a:rect b="b" l="l" r="r" t="t"/>
                  <a:pathLst>
                    <a:path extrusionOk="0" h="1939601" w="482400">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nvGrpSpPr>
              <p:cNvPr id="327" name="Google Shape;327;p21"/>
              <p:cNvGrpSpPr/>
              <p:nvPr/>
            </p:nvGrpSpPr>
            <p:grpSpPr>
              <a:xfrm>
                <a:off x="9086595" y="3423463"/>
                <a:ext cx="844464" cy="2160000"/>
                <a:chOff x="9086595" y="3423463"/>
                <a:chExt cx="844464" cy="2160000"/>
              </a:xfrm>
            </p:grpSpPr>
            <p:cxnSp>
              <p:nvCxnSpPr>
                <p:cNvPr id="328" name="Google Shape;328;p21"/>
                <p:cNvCxnSpPr/>
                <p:nvPr/>
              </p:nvCxnSpPr>
              <p:spPr>
                <a:xfrm>
                  <a:off x="9508827" y="3423463"/>
                  <a:ext cx="0" cy="2160000"/>
                </a:xfrm>
                <a:prstGeom prst="straightConnector1">
                  <a:avLst/>
                </a:prstGeom>
                <a:noFill/>
                <a:ln cap="flat" cmpd="sng" w="12700">
                  <a:solidFill>
                    <a:srgbClr val="FFFFFF"/>
                  </a:solidFill>
                  <a:prstDash val="solid"/>
                  <a:round/>
                  <a:headEnd len="sm" w="sm" type="none"/>
                  <a:tailEnd len="sm" w="sm" type="none"/>
                </a:ln>
              </p:spPr>
            </p:cxnSp>
            <p:sp>
              <p:nvSpPr>
                <p:cNvPr id="329" name="Google Shape;329;p21"/>
                <p:cNvSpPr/>
                <p:nvPr/>
              </p:nvSpPr>
              <p:spPr>
                <a:xfrm rot="2700000">
                  <a:off x="9210264" y="4162845"/>
                  <a:ext cx="597126" cy="597126"/>
                </a:xfrm>
                <a:custGeom>
                  <a:rect b="b" l="l" r="r" t="t"/>
                  <a:pathLst>
                    <a:path extrusionOk="0" h="1239398" w="1239398">
                      <a:moveTo>
                        <a:pt x="1239398" y="0"/>
                      </a:moveTo>
                      <a:lnTo>
                        <a:pt x="1239398" y="1239398"/>
                      </a:lnTo>
                      <a:lnTo>
                        <a:pt x="0" y="1239398"/>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30" name="Google Shape;330;p21"/>
                <p:cNvSpPr/>
                <p:nvPr/>
              </p:nvSpPr>
              <p:spPr>
                <a:xfrm rot="2700000">
                  <a:off x="9297710" y="3747070"/>
                  <a:ext cx="422234" cy="422234"/>
                </a:xfrm>
                <a:custGeom>
                  <a:rect b="b" l="l" r="r" t="t"/>
                  <a:pathLst>
                    <a:path extrusionOk="0" h="1239398" w="1239398">
                      <a:moveTo>
                        <a:pt x="1239398" y="0"/>
                      </a:moveTo>
                      <a:lnTo>
                        <a:pt x="1239398" y="1239398"/>
                      </a:lnTo>
                      <a:lnTo>
                        <a:pt x="0" y="1239398"/>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grpSp>
      <p:cxnSp>
        <p:nvCxnSpPr>
          <p:cNvPr id="331" name="Google Shape;331;p21"/>
          <p:cNvCxnSpPr/>
          <p:nvPr/>
        </p:nvCxnSpPr>
        <p:spPr>
          <a:xfrm>
            <a:off x="5826000" y="3690871"/>
            <a:ext cx="540000" cy="0"/>
          </a:xfrm>
          <a:prstGeom prst="straightConnector1">
            <a:avLst/>
          </a:prstGeom>
          <a:noFill/>
          <a:ln cap="flat" cmpd="sng" w="12700">
            <a:solidFill>
              <a:srgbClr val="FFFFFF"/>
            </a:solidFill>
            <a:prstDash val="solid"/>
            <a:round/>
            <a:headEnd len="sm" w="sm" type="none"/>
            <a:tailEnd len="sm" w="sm" type="none"/>
          </a:ln>
        </p:spPr>
      </p:cxnSp>
      <p:grpSp>
        <p:nvGrpSpPr>
          <p:cNvPr id="332" name="Google Shape;332;p21"/>
          <p:cNvGrpSpPr/>
          <p:nvPr/>
        </p:nvGrpSpPr>
        <p:grpSpPr>
          <a:xfrm flipH="1">
            <a:off x="7764173" y="82444"/>
            <a:ext cx="4000245" cy="6298989"/>
            <a:chOff x="426848" y="82444"/>
            <a:chExt cx="4000245" cy="6298989"/>
          </a:xfrm>
        </p:grpSpPr>
        <p:grpSp>
          <p:nvGrpSpPr>
            <p:cNvPr id="333" name="Google Shape;333;p21"/>
            <p:cNvGrpSpPr/>
            <p:nvPr/>
          </p:nvGrpSpPr>
          <p:grpSpPr>
            <a:xfrm rot="2700000">
              <a:off x="710054" y="399231"/>
              <a:ext cx="317159" cy="932400"/>
              <a:chOff x="6376988" y="280988"/>
              <a:chExt cx="633413" cy="1862138"/>
            </a:xfrm>
          </p:grpSpPr>
          <p:sp>
            <p:nvSpPr>
              <p:cNvPr id="334" name="Google Shape;334;p21"/>
              <p:cNvSpPr/>
              <p:nvPr/>
            </p:nvSpPr>
            <p:spPr>
              <a:xfrm>
                <a:off x="6376988" y="280988"/>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 name="Google Shape;335;p21"/>
              <p:cNvSpPr/>
              <p:nvPr/>
            </p:nvSpPr>
            <p:spPr>
              <a:xfrm>
                <a:off x="6696076" y="280988"/>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336" name="Google Shape;336;p21"/>
              <p:cNvCxnSpPr/>
              <p:nvPr/>
            </p:nvCxnSpPr>
            <p:spPr>
              <a:xfrm rot="10800000">
                <a:off x="6696076" y="280988"/>
                <a:ext cx="0" cy="1862138"/>
              </a:xfrm>
              <a:prstGeom prst="straightConnector1">
                <a:avLst/>
              </a:prstGeom>
              <a:noFill/>
              <a:ln cap="flat" cmpd="sng" w="12700">
                <a:solidFill>
                  <a:srgbClr val="FFFFFF"/>
                </a:solidFill>
                <a:prstDash val="solid"/>
                <a:miter lim="800000"/>
                <a:headEnd len="med" w="med" type="none"/>
                <a:tailEnd len="med" w="med" type="none"/>
              </a:ln>
            </p:spPr>
          </p:cxnSp>
        </p:grpSp>
        <p:sp>
          <p:nvSpPr>
            <p:cNvPr id="337" name="Google Shape;337;p21"/>
            <p:cNvSpPr/>
            <p:nvPr/>
          </p:nvSpPr>
          <p:spPr>
            <a:xfrm rot="10800000">
              <a:off x="1333586" y="839438"/>
              <a:ext cx="340415" cy="340415"/>
            </a:xfrm>
            <a:prstGeom prst="ellipse">
              <a:avLst/>
            </a:pr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338" name="Google Shape;338;p21"/>
            <p:cNvGrpSpPr/>
            <p:nvPr/>
          </p:nvGrpSpPr>
          <p:grpSpPr>
            <a:xfrm rot="-8100000">
              <a:off x="1714927" y="382628"/>
              <a:ext cx="1785984" cy="2261968"/>
              <a:chOff x="3125006" y="3120856"/>
              <a:chExt cx="1785984" cy="2261968"/>
            </a:xfrm>
          </p:grpSpPr>
          <p:grpSp>
            <p:nvGrpSpPr>
              <p:cNvPr id="339" name="Google Shape;339;p21"/>
              <p:cNvGrpSpPr/>
              <p:nvPr/>
            </p:nvGrpSpPr>
            <p:grpSpPr>
              <a:xfrm>
                <a:off x="3136819" y="3120856"/>
                <a:ext cx="1760933" cy="2261968"/>
                <a:chOff x="4749017" y="2945157"/>
                <a:chExt cx="1760933" cy="2261968"/>
              </a:xfrm>
            </p:grpSpPr>
            <p:cxnSp>
              <p:nvCxnSpPr>
                <p:cNvPr id="340" name="Google Shape;340;p21"/>
                <p:cNvCxnSpPr/>
                <p:nvPr/>
              </p:nvCxnSpPr>
              <p:spPr>
                <a:xfrm>
                  <a:off x="5630197" y="2998646"/>
                  <a:ext cx="0" cy="2208479"/>
                </a:xfrm>
                <a:prstGeom prst="straightConnector1">
                  <a:avLst/>
                </a:prstGeom>
                <a:noFill/>
                <a:ln cap="flat" cmpd="sng" w="12700">
                  <a:solidFill>
                    <a:srgbClr val="FFFFFF"/>
                  </a:solidFill>
                  <a:prstDash val="solid"/>
                  <a:round/>
                  <a:headEnd len="sm" w="sm" type="none"/>
                  <a:tailEnd len="sm" w="sm" type="none"/>
                </a:ln>
              </p:spPr>
            </p:cxnSp>
            <p:cxnSp>
              <p:nvCxnSpPr>
                <p:cNvPr id="341" name="Google Shape;341;p21"/>
                <p:cNvCxnSpPr/>
                <p:nvPr/>
              </p:nvCxnSpPr>
              <p:spPr>
                <a:xfrm>
                  <a:off x="4749017" y="4416771"/>
                  <a:ext cx="1760933" cy="0"/>
                </a:xfrm>
                <a:prstGeom prst="straightConnector1">
                  <a:avLst/>
                </a:prstGeom>
                <a:noFill/>
                <a:ln cap="flat" cmpd="sng" w="12700">
                  <a:solidFill>
                    <a:srgbClr val="FFFFFF"/>
                  </a:solidFill>
                  <a:prstDash val="solid"/>
                  <a:round/>
                  <a:headEnd len="sm" w="sm" type="none"/>
                  <a:tailEnd len="sm" w="sm" type="none"/>
                </a:ln>
              </p:spPr>
            </p:cxnSp>
            <p:sp>
              <p:nvSpPr>
                <p:cNvPr id="342" name="Google Shape;342;p21"/>
                <p:cNvSpPr/>
                <p:nvPr/>
              </p:nvSpPr>
              <p:spPr>
                <a:xfrm rot="-8100000">
                  <a:off x="5136242" y="3224252"/>
                  <a:ext cx="987915" cy="987915"/>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43" name="Google Shape;343;p21"/>
                <p:cNvSpPr/>
                <p:nvPr/>
              </p:nvSpPr>
              <p:spPr>
                <a:xfrm rot="-8100000">
                  <a:off x="5327037" y="3070731"/>
                  <a:ext cx="606323" cy="606323"/>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344" name="Google Shape;344;p21"/>
              <p:cNvGrpSpPr/>
              <p:nvPr/>
            </p:nvGrpSpPr>
            <p:grpSpPr>
              <a:xfrm>
                <a:off x="3125006" y="3171595"/>
                <a:ext cx="1785984" cy="1799739"/>
                <a:chOff x="6879836" y="3516901"/>
                <a:chExt cx="1785984" cy="1799739"/>
              </a:xfrm>
            </p:grpSpPr>
            <p:sp>
              <p:nvSpPr>
                <p:cNvPr id="345" name="Google Shape;345;p21"/>
                <p:cNvSpPr/>
                <p:nvPr/>
              </p:nvSpPr>
              <p:spPr>
                <a:xfrm>
                  <a:off x="6879836" y="3521665"/>
                  <a:ext cx="892801" cy="1794975"/>
                </a:xfrm>
                <a:custGeom>
                  <a:rect b="b" l="l" r="r" t="t"/>
                  <a:pathLst>
                    <a:path extrusionOk="0" h="1794975" w="892801">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6" name="Google Shape;346;p21"/>
                <p:cNvSpPr/>
                <p:nvPr/>
              </p:nvSpPr>
              <p:spPr>
                <a:xfrm>
                  <a:off x="7772637" y="3516901"/>
                  <a:ext cx="893183" cy="1795123"/>
                </a:xfrm>
                <a:custGeom>
                  <a:rect b="b" l="l" r="r" t="t"/>
                  <a:pathLst>
                    <a:path extrusionOk="0" h="1795123" w="89318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grpSp>
          <p:nvGrpSpPr>
            <p:cNvPr id="347" name="Google Shape;347;p21"/>
            <p:cNvGrpSpPr/>
            <p:nvPr/>
          </p:nvGrpSpPr>
          <p:grpSpPr>
            <a:xfrm>
              <a:off x="540000" y="2480400"/>
              <a:ext cx="2457450" cy="3838575"/>
              <a:chOff x="587376" y="280988"/>
              <a:chExt cx="2457450" cy="3838575"/>
            </a:xfrm>
          </p:grpSpPr>
          <p:sp>
            <p:nvSpPr>
              <p:cNvPr id="348" name="Google Shape;348;p21"/>
              <p:cNvSpPr/>
              <p:nvPr/>
            </p:nvSpPr>
            <p:spPr>
              <a:xfrm>
                <a:off x="1816101" y="1443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9" name="Google Shape;349;p21"/>
              <p:cNvSpPr/>
              <p:nvPr/>
            </p:nvSpPr>
            <p:spPr>
              <a:xfrm>
                <a:off x="1816101" y="2205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0" name="Google Shape;350;p21"/>
              <p:cNvSpPr/>
              <p:nvPr/>
            </p:nvSpPr>
            <p:spPr>
              <a:xfrm>
                <a:off x="587376" y="1443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1" name="Google Shape;351;p21"/>
              <p:cNvSpPr/>
              <p:nvPr/>
            </p:nvSpPr>
            <p:spPr>
              <a:xfrm>
                <a:off x="587376" y="2205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2" name="Google Shape;352;p21"/>
              <p:cNvSpPr/>
              <p:nvPr/>
            </p:nvSpPr>
            <p:spPr>
              <a:xfrm>
                <a:off x="587376" y="2967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 name="Google Shape;353;p21"/>
              <p:cNvSpPr/>
              <p:nvPr/>
            </p:nvSpPr>
            <p:spPr>
              <a:xfrm>
                <a:off x="1816101" y="2967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4" name="Google Shape;354;p21"/>
              <p:cNvSpPr/>
              <p:nvPr/>
            </p:nvSpPr>
            <p:spPr>
              <a:xfrm>
                <a:off x="1816101" y="280988"/>
                <a:ext cx="319088" cy="1419225"/>
              </a:xfrm>
              <a:custGeom>
                <a:rect b="b" l="l" r="r" t="t"/>
                <a:pathLst>
                  <a:path extrusionOk="0" h="298" w="67">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5" name="Google Shape;355;p21"/>
              <p:cNvSpPr/>
              <p:nvPr/>
            </p:nvSpPr>
            <p:spPr>
              <a:xfrm>
                <a:off x="1497013" y="280988"/>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6" name="Google Shape;356;p21"/>
              <p:cNvSpPr/>
              <p:nvPr/>
            </p:nvSpPr>
            <p:spPr>
              <a:xfrm>
                <a:off x="587376" y="1390651"/>
                <a:ext cx="1228725" cy="761999"/>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 name="Google Shape;357;p21"/>
              <p:cNvSpPr/>
              <p:nvPr/>
            </p:nvSpPr>
            <p:spPr>
              <a:xfrm>
                <a:off x="1816101" y="1362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8" name="Google Shape;358;p21"/>
              <p:cNvSpPr/>
              <p:nvPr/>
            </p:nvSpPr>
            <p:spPr>
              <a:xfrm>
                <a:off x="587376" y="2124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9" name="Google Shape;359;p21"/>
              <p:cNvSpPr/>
              <p:nvPr/>
            </p:nvSpPr>
            <p:spPr>
              <a:xfrm>
                <a:off x="1816101" y="2124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0" name="Google Shape;360;p21"/>
              <p:cNvSpPr/>
              <p:nvPr/>
            </p:nvSpPr>
            <p:spPr>
              <a:xfrm>
                <a:off x="587376" y="2886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 name="Google Shape;361;p21"/>
              <p:cNvSpPr/>
              <p:nvPr/>
            </p:nvSpPr>
            <p:spPr>
              <a:xfrm>
                <a:off x="1816101" y="2886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362" name="Google Shape;362;p21"/>
              <p:cNvGrpSpPr/>
              <p:nvPr/>
            </p:nvGrpSpPr>
            <p:grpSpPr>
              <a:xfrm>
                <a:off x="587376" y="280988"/>
                <a:ext cx="2457450" cy="3838575"/>
                <a:chOff x="587376" y="280988"/>
                <a:chExt cx="2457450" cy="3838575"/>
              </a:xfrm>
            </p:grpSpPr>
            <p:cxnSp>
              <p:nvCxnSpPr>
                <p:cNvPr id="363" name="Google Shape;363;p21"/>
                <p:cNvCxnSpPr/>
                <p:nvPr/>
              </p:nvCxnSpPr>
              <p:spPr>
                <a:xfrm>
                  <a:off x="587376"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64" name="Google Shape;364;p21"/>
                <p:cNvCxnSpPr/>
                <p:nvPr/>
              </p:nvCxnSpPr>
              <p:spPr>
                <a:xfrm flipH="1" rot="10800000">
                  <a:off x="1816101"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65" name="Google Shape;365;p21"/>
                <p:cNvCxnSpPr/>
                <p:nvPr/>
              </p:nvCxnSpPr>
              <p:spPr>
                <a:xfrm rot="10800000">
                  <a:off x="1816101" y="280988"/>
                  <a:ext cx="0" cy="3838575"/>
                </a:xfrm>
                <a:prstGeom prst="straightConnector1">
                  <a:avLst/>
                </a:prstGeom>
                <a:noFill/>
                <a:ln cap="flat" cmpd="sng" w="12700">
                  <a:solidFill>
                    <a:srgbClr val="FFFFFF"/>
                  </a:solidFill>
                  <a:prstDash val="solid"/>
                  <a:miter lim="800000"/>
                  <a:headEnd len="med" w="med" type="none"/>
                  <a:tailEnd len="med" w="med" type="none"/>
                </a:ln>
              </p:spPr>
            </p:cxnSp>
            <p:cxnSp>
              <p:nvCxnSpPr>
                <p:cNvPr id="366" name="Google Shape;366;p21"/>
                <p:cNvCxnSpPr/>
                <p:nvPr/>
              </p:nvCxnSpPr>
              <p:spPr>
                <a:xfrm>
                  <a:off x="587376"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67" name="Google Shape;367;p21"/>
                <p:cNvCxnSpPr/>
                <p:nvPr/>
              </p:nvCxnSpPr>
              <p:spPr>
                <a:xfrm flipH="1" rot="10800000">
                  <a:off x="1816101"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68" name="Google Shape;368;p21"/>
                <p:cNvCxnSpPr/>
                <p:nvPr/>
              </p:nvCxnSpPr>
              <p:spPr>
                <a:xfrm>
                  <a:off x="587376" y="2967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69" name="Google Shape;369;p21"/>
                <p:cNvCxnSpPr/>
                <p:nvPr/>
              </p:nvCxnSpPr>
              <p:spPr>
                <a:xfrm flipH="1" rot="10800000">
                  <a:off x="1816101" y="2967038"/>
                  <a:ext cx="1228725" cy="709613"/>
                </a:xfrm>
                <a:prstGeom prst="straightConnector1">
                  <a:avLst/>
                </a:prstGeom>
                <a:noFill/>
                <a:ln cap="rnd" cmpd="sng" w="12700">
                  <a:solidFill>
                    <a:srgbClr val="FFFFFF"/>
                  </a:solidFill>
                  <a:prstDash val="solid"/>
                  <a:miter lim="800000"/>
                  <a:headEnd len="med" w="med" type="none"/>
                  <a:tailEnd len="med" w="med" type="none"/>
                </a:ln>
              </p:spPr>
            </p:cxnSp>
          </p:grpSp>
        </p:grpSp>
        <p:sp>
          <p:nvSpPr>
            <p:cNvPr id="370" name="Google Shape;370;p21"/>
            <p:cNvSpPr/>
            <p:nvPr/>
          </p:nvSpPr>
          <p:spPr>
            <a:xfrm rot="10800000">
              <a:off x="2742320" y="5778888"/>
              <a:ext cx="340415" cy="340415"/>
            </a:xfrm>
            <a:prstGeom prst="ellipse">
              <a:avLst/>
            </a:pr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371" name="Google Shape;371;p21"/>
            <p:cNvGrpSpPr/>
            <p:nvPr/>
          </p:nvGrpSpPr>
          <p:grpSpPr>
            <a:xfrm rot="10800000">
              <a:off x="2305927" y="2386872"/>
              <a:ext cx="924389" cy="1045314"/>
              <a:chOff x="6200906" y="2967038"/>
              <a:chExt cx="924389" cy="1045314"/>
            </a:xfrm>
          </p:grpSpPr>
          <p:grpSp>
            <p:nvGrpSpPr>
              <p:cNvPr id="372" name="Google Shape;372;p21"/>
              <p:cNvGrpSpPr/>
              <p:nvPr/>
            </p:nvGrpSpPr>
            <p:grpSpPr>
              <a:xfrm>
                <a:off x="6808136" y="2967038"/>
                <a:ext cx="317159" cy="932400"/>
                <a:chOff x="6808136" y="2967038"/>
                <a:chExt cx="317159" cy="932400"/>
              </a:xfrm>
            </p:grpSpPr>
            <p:sp>
              <p:nvSpPr>
                <p:cNvPr id="373" name="Google Shape;373;p21"/>
                <p:cNvSpPr/>
                <p:nvPr/>
              </p:nvSpPr>
              <p:spPr>
                <a:xfrm>
                  <a:off x="6808136" y="2967038"/>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4" name="Google Shape;374;p21"/>
                <p:cNvSpPr/>
                <p:nvPr/>
              </p:nvSpPr>
              <p:spPr>
                <a:xfrm>
                  <a:off x="6967908" y="2967038"/>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375" name="Google Shape;375;p21"/>
                <p:cNvCxnSpPr/>
                <p:nvPr/>
              </p:nvCxnSpPr>
              <p:spPr>
                <a:xfrm rot="10800000">
                  <a:off x="6967908" y="2967038"/>
                  <a:ext cx="0" cy="932400"/>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376" name="Google Shape;376;p21"/>
              <p:cNvGrpSpPr/>
              <p:nvPr/>
            </p:nvGrpSpPr>
            <p:grpSpPr>
              <a:xfrm flipH="1" rot="-2700000">
                <a:off x="6484112" y="3104366"/>
                <a:ext cx="317159" cy="932400"/>
                <a:chOff x="6808136" y="2967038"/>
                <a:chExt cx="317159" cy="932400"/>
              </a:xfrm>
            </p:grpSpPr>
            <p:sp>
              <p:nvSpPr>
                <p:cNvPr id="377" name="Google Shape;377;p21"/>
                <p:cNvSpPr/>
                <p:nvPr/>
              </p:nvSpPr>
              <p:spPr>
                <a:xfrm>
                  <a:off x="6808136" y="2967038"/>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8" name="Google Shape;378;p21"/>
                <p:cNvSpPr/>
                <p:nvPr/>
              </p:nvSpPr>
              <p:spPr>
                <a:xfrm>
                  <a:off x="6967908" y="2967038"/>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379" name="Google Shape;379;p21"/>
                <p:cNvCxnSpPr/>
                <p:nvPr/>
              </p:nvCxnSpPr>
              <p:spPr>
                <a:xfrm rot="10800000">
                  <a:off x="6967908" y="2967038"/>
                  <a:ext cx="0" cy="932400"/>
                </a:xfrm>
                <a:prstGeom prst="straightConnector1">
                  <a:avLst/>
                </a:prstGeom>
                <a:noFill/>
                <a:ln cap="flat" cmpd="sng" w="12700">
                  <a:solidFill>
                    <a:srgbClr val="FFFFFF"/>
                  </a:solidFill>
                  <a:prstDash val="solid"/>
                  <a:miter lim="800000"/>
                  <a:headEnd len="med" w="med" type="none"/>
                  <a:tailEnd len="med" w="med" type="none"/>
                </a:ln>
              </p:spPr>
            </p:cxnSp>
          </p:grpSp>
        </p:grpSp>
        <p:grpSp>
          <p:nvGrpSpPr>
            <p:cNvPr id="380" name="Google Shape;380;p21"/>
            <p:cNvGrpSpPr/>
            <p:nvPr/>
          </p:nvGrpSpPr>
          <p:grpSpPr>
            <a:xfrm>
              <a:off x="2975658" y="4929999"/>
              <a:ext cx="1451434" cy="1451434"/>
              <a:chOff x="2975658" y="4929999"/>
              <a:chExt cx="1451434" cy="1451434"/>
            </a:xfrm>
          </p:grpSpPr>
          <p:grpSp>
            <p:nvGrpSpPr>
              <p:cNvPr id="381" name="Google Shape;381;p21"/>
              <p:cNvGrpSpPr/>
              <p:nvPr/>
            </p:nvGrpSpPr>
            <p:grpSpPr>
              <a:xfrm rot="-2700000">
                <a:off x="3384669" y="4946104"/>
                <a:ext cx="633413" cy="1419225"/>
                <a:chOff x="5959192" y="333389"/>
                <a:chExt cx="633413" cy="1419225"/>
              </a:xfrm>
            </p:grpSpPr>
            <p:sp>
              <p:nvSpPr>
                <p:cNvPr id="382" name="Google Shape;382;p21"/>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 name="Google Shape;383;p21"/>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384" name="Google Shape;384;p21"/>
              <p:cNvCxnSpPr/>
              <p:nvPr/>
            </p:nvCxnSpPr>
            <p:spPr>
              <a:xfrm rot="10800000">
                <a:off x="3774042" y="4915016"/>
                <a:ext cx="0" cy="1620000"/>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385" name="Google Shape;385;p21"/>
            <p:cNvGrpSpPr/>
            <p:nvPr/>
          </p:nvGrpSpPr>
          <p:grpSpPr>
            <a:xfrm rot="10800000">
              <a:off x="540013" y="1046180"/>
              <a:ext cx="903599" cy="2160000"/>
              <a:chOff x="9057947" y="3423463"/>
              <a:chExt cx="903599" cy="2160000"/>
            </a:xfrm>
          </p:grpSpPr>
          <p:grpSp>
            <p:nvGrpSpPr>
              <p:cNvPr id="386" name="Google Shape;386;p21"/>
              <p:cNvGrpSpPr/>
              <p:nvPr/>
            </p:nvGrpSpPr>
            <p:grpSpPr>
              <a:xfrm>
                <a:off x="9057947" y="3432856"/>
                <a:ext cx="903599" cy="1872461"/>
                <a:chOff x="10538626" y="3165838"/>
                <a:chExt cx="936000" cy="1939601"/>
              </a:xfrm>
            </p:grpSpPr>
            <p:sp>
              <p:nvSpPr>
                <p:cNvPr id="387" name="Google Shape;387;p21"/>
                <p:cNvSpPr/>
                <p:nvPr/>
              </p:nvSpPr>
              <p:spPr>
                <a:xfrm>
                  <a:off x="10538626" y="3183996"/>
                  <a:ext cx="453600" cy="1920288"/>
                </a:xfrm>
                <a:custGeom>
                  <a:rect b="b" l="l" r="r" t="t"/>
                  <a:pathLst>
                    <a:path extrusionOk="0" h="1920288" w="453600">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8" name="Google Shape;388;p21"/>
                <p:cNvSpPr/>
                <p:nvPr/>
              </p:nvSpPr>
              <p:spPr>
                <a:xfrm>
                  <a:off x="10992226" y="3165838"/>
                  <a:ext cx="482400" cy="1939601"/>
                </a:xfrm>
                <a:custGeom>
                  <a:rect b="b" l="l" r="r" t="t"/>
                  <a:pathLst>
                    <a:path extrusionOk="0" h="1939601" w="482400">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nvGrpSpPr>
              <p:cNvPr id="389" name="Google Shape;389;p21"/>
              <p:cNvGrpSpPr/>
              <p:nvPr/>
            </p:nvGrpSpPr>
            <p:grpSpPr>
              <a:xfrm>
                <a:off x="9086595" y="3423463"/>
                <a:ext cx="844464" cy="2160000"/>
                <a:chOff x="9086595" y="3423463"/>
                <a:chExt cx="844464" cy="2160000"/>
              </a:xfrm>
            </p:grpSpPr>
            <p:cxnSp>
              <p:nvCxnSpPr>
                <p:cNvPr id="390" name="Google Shape;390;p21"/>
                <p:cNvCxnSpPr/>
                <p:nvPr/>
              </p:nvCxnSpPr>
              <p:spPr>
                <a:xfrm>
                  <a:off x="9508827" y="3423463"/>
                  <a:ext cx="0" cy="2160000"/>
                </a:xfrm>
                <a:prstGeom prst="straightConnector1">
                  <a:avLst/>
                </a:prstGeom>
                <a:noFill/>
                <a:ln cap="flat" cmpd="sng" w="12700">
                  <a:solidFill>
                    <a:srgbClr val="FFFFFF"/>
                  </a:solidFill>
                  <a:prstDash val="solid"/>
                  <a:round/>
                  <a:headEnd len="sm" w="sm" type="none"/>
                  <a:tailEnd len="sm" w="sm" type="none"/>
                </a:ln>
              </p:spPr>
            </p:cxnSp>
            <p:sp>
              <p:nvSpPr>
                <p:cNvPr id="391" name="Google Shape;391;p21"/>
                <p:cNvSpPr/>
                <p:nvPr/>
              </p:nvSpPr>
              <p:spPr>
                <a:xfrm rot="2700000">
                  <a:off x="9210264" y="4162845"/>
                  <a:ext cx="597126" cy="597126"/>
                </a:xfrm>
                <a:custGeom>
                  <a:rect b="b" l="l" r="r" t="t"/>
                  <a:pathLst>
                    <a:path extrusionOk="0" h="1239398" w="1239398">
                      <a:moveTo>
                        <a:pt x="1239398" y="0"/>
                      </a:moveTo>
                      <a:lnTo>
                        <a:pt x="1239398" y="1239398"/>
                      </a:lnTo>
                      <a:lnTo>
                        <a:pt x="0" y="1239398"/>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92" name="Google Shape;392;p21"/>
                <p:cNvSpPr/>
                <p:nvPr/>
              </p:nvSpPr>
              <p:spPr>
                <a:xfrm rot="2700000">
                  <a:off x="9297710" y="3747070"/>
                  <a:ext cx="422234" cy="422234"/>
                </a:xfrm>
                <a:custGeom>
                  <a:rect b="b" l="l" r="r" t="t"/>
                  <a:pathLst>
                    <a:path extrusionOk="0" h="1239398" w="1239398">
                      <a:moveTo>
                        <a:pt x="1239398" y="0"/>
                      </a:moveTo>
                      <a:lnTo>
                        <a:pt x="1239398" y="1239398"/>
                      </a:lnTo>
                      <a:lnTo>
                        <a:pt x="0" y="1239398"/>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osty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