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76" r:id="rId1"/>
  </p:sldMasterIdLst>
  <p:notesMasterIdLst>
    <p:notesMasterId r:id="rId28"/>
  </p:notesMasterIdLst>
  <p:sldIdLst>
    <p:sldId id="256" r:id="rId2"/>
    <p:sldId id="266" r:id="rId3"/>
    <p:sldId id="267" r:id="rId4"/>
    <p:sldId id="257" r:id="rId5"/>
    <p:sldId id="285" r:id="rId6"/>
    <p:sldId id="258" r:id="rId7"/>
    <p:sldId id="265" r:id="rId8"/>
    <p:sldId id="286" r:id="rId9"/>
    <p:sldId id="259" r:id="rId10"/>
    <p:sldId id="260" r:id="rId11"/>
    <p:sldId id="287" r:id="rId12"/>
    <p:sldId id="261" r:id="rId13"/>
    <p:sldId id="262" r:id="rId14"/>
    <p:sldId id="291" r:id="rId15"/>
    <p:sldId id="288" r:id="rId16"/>
    <p:sldId id="264" r:id="rId17"/>
    <p:sldId id="279" r:id="rId18"/>
    <p:sldId id="289" r:id="rId19"/>
    <p:sldId id="283" r:id="rId20"/>
    <p:sldId id="268" r:id="rId21"/>
    <p:sldId id="290" r:id="rId22"/>
    <p:sldId id="282" r:id="rId23"/>
    <p:sldId id="270" r:id="rId24"/>
    <p:sldId id="276" r:id="rId25"/>
    <p:sldId id="277" r:id="rId26"/>
    <p:sldId id="284" r:id="rId27"/>
  </p:sldIdLst>
  <p:sldSz cx="12192000" cy="6858000"/>
  <p:notesSz cx="6858000" cy="9144000"/>
  <p:embeddedFontLst>
    <p:embeddedFont>
      <p:font typeface="Century Gothic" panose="020B0502020202020204" pitchFamily="34" charset="0"/>
      <p:regular r:id="rId29"/>
      <p:bold r:id="rId30"/>
      <p:italic r:id="rId31"/>
      <p:boldItalic r:id="rId32"/>
    </p:embeddedFont>
    <p:embeddedFont>
      <p:font typeface="Gill Sans MT" panose="020B0502020104020203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jqSStVuBZuH/H/dXZF0hogvhi7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AAEE4-C261-4EA8-9C41-403AA1C17E21}">
  <a:tblStyle styleId="{0F2AAEE4-C261-4EA8-9C41-403AA1C17E21}" styleName="Table_0">
    <a:wholeTbl>
      <a:tcTxStyle b="off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799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29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05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69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1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66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72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02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55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5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4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9691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83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eb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1022980" y="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 sz="6000" dirty="0"/>
              <a:t>Soft-Sensor Design for Sulphur Recovery Unit </a:t>
            </a:r>
            <a:endParaRPr sz="6000" dirty="0"/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 dirty="0"/>
              <a:t> </a:t>
            </a:r>
            <a:endParaRPr dirty="0"/>
          </a:p>
        </p:txBody>
      </p:sp>
      <p:sp>
        <p:nvSpPr>
          <p:cNvPr id="149" name="Google Shape;149;p1"/>
          <p:cNvSpPr txBox="1"/>
          <p:nvPr/>
        </p:nvSpPr>
        <p:spPr>
          <a:xfrm>
            <a:off x="7202078" y="5312260"/>
            <a:ext cx="480639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 dirty="0">
                <a:latin typeface="Century Gothic"/>
                <a:ea typeface="Century Gothic"/>
                <a:cs typeface="Century Gothic"/>
                <a:sym typeface="Century Gothic"/>
              </a:rPr>
              <a:t>Anshuman Gupta – 2022CHB1043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>
                <a:latin typeface="Century Gothic"/>
                <a:ea typeface="Century Gothic"/>
                <a:cs typeface="Century Gothic"/>
                <a:sym typeface="Century Gothic"/>
              </a:rPr>
              <a:t>Manavaditya</a:t>
            </a:r>
            <a:r>
              <a:rPr lang="en-IN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IN" sz="1800" dirty="0">
                <a:latin typeface="Century Gothic"/>
                <a:ea typeface="Century Gothic"/>
                <a:cs typeface="Century Gothic"/>
                <a:sym typeface="Century Gothic"/>
              </a:rPr>
              <a:t> – 2022CHB1051</a:t>
            </a:r>
            <a:endParaRPr sz="18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endParaRPr dirty="0"/>
          </a:p>
        </p:txBody>
      </p:sp>
      <p:graphicFrame>
        <p:nvGraphicFramePr>
          <p:cNvPr id="178" name="Google Shape;178;p5"/>
          <p:cNvGraphicFramePr/>
          <p:nvPr>
            <p:extLst>
              <p:ext uri="{D42A27DB-BD31-4B8C-83A1-F6EECF244321}">
                <p14:modId xmlns:p14="http://schemas.microsoft.com/office/powerpoint/2010/main" val="1108366294"/>
              </p:ext>
            </p:extLst>
          </p:nvPr>
        </p:nvGraphicFramePr>
        <p:xfrm>
          <a:off x="1311869" y="1934109"/>
          <a:ext cx="8128000" cy="2123490"/>
        </p:xfrm>
        <a:graphic>
          <a:graphicData uri="http://schemas.openxmlformats.org/drawingml/2006/table">
            <a:tbl>
              <a:tblPr firstRow="1" bandRow="1">
                <a:noFill/>
                <a:tableStyleId>{0F2AAEE4-C261-4EA8-9C41-403AA1C17E21}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Predictive Performance</a:t>
                      </a:r>
                      <a:endParaRPr sz="1800" dirty="0"/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Values</a:t>
                      </a:r>
                      <a:endParaRPr sz="1800"/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Sum of squared errors (SSE)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0.5601041200034349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IN" sz="18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0.2548958931543456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Akaike Information Criterion (AIC)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-23866.173012749052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Bayesian Information Criterion (BIC)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-23836.48078499323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AD7D6EF-27A5-8387-80A8-8F458C7DA6BB}"/>
              </a:ext>
            </a:extLst>
          </p:cNvPr>
          <p:cNvSpPr txBox="1"/>
          <p:nvPr/>
        </p:nvSpPr>
        <p:spPr>
          <a:xfrm>
            <a:off x="2582944" y="678935"/>
            <a:ext cx="6108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Lasso Regression – Out 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4E49C-B8A4-DDEB-52A6-D8052526D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7955"/>
            <a:ext cx="12192000" cy="24762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D1F7-D79C-BD02-1BE1-FE85C70C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Polynomial</a:t>
            </a:r>
            <a:r>
              <a:rPr lang="en-IN" sz="3200" dirty="0"/>
              <a:t> Regression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84C5532-F709-5357-7221-41D3B5104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288" y="2016124"/>
            <a:ext cx="8068917" cy="3839243"/>
          </a:xfrm>
        </p:spPr>
      </p:pic>
    </p:spTree>
    <p:extLst>
      <p:ext uri="{BB962C8B-B14F-4D97-AF65-F5344CB8AC3E}">
        <p14:creationId xmlns:p14="http://schemas.microsoft.com/office/powerpoint/2010/main" val="141213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endParaRPr dirty="0"/>
          </a:p>
        </p:txBody>
      </p:sp>
      <p:graphicFrame>
        <p:nvGraphicFramePr>
          <p:cNvPr id="185" name="Google Shape;185;p6"/>
          <p:cNvGraphicFramePr/>
          <p:nvPr>
            <p:extLst>
              <p:ext uri="{D42A27DB-BD31-4B8C-83A1-F6EECF244321}">
                <p14:modId xmlns:p14="http://schemas.microsoft.com/office/powerpoint/2010/main" val="278103476"/>
              </p:ext>
            </p:extLst>
          </p:nvPr>
        </p:nvGraphicFramePr>
        <p:xfrm>
          <a:off x="2375870" y="2002441"/>
          <a:ext cx="6633525" cy="1854250"/>
        </p:xfrm>
        <a:graphic>
          <a:graphicData uri="http://schemas.openxmlformats.org/drawingml/2006/table">
            <a:tbl>
              <a:tblPr firstRow="1" bandRow="1">
                <a:noFill/>
                <a:tableStyleId>{0F2AAEE4-C261-4EA8-9C41-403AA1C17E21}</a:tableStyleId>
              </a:tblPr>
              <a:tblGrid>
                <a:gridCol w="44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Predictive Performance</a:t>
                      </a:r>
                      <a:endParaRPr sz="1800" dirty="0"/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Values</a:t>
                      </a:r>
                      <a:endParaRPr sz="1800"/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Sum of squared errors (SSE)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0.26149008578646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IN" sz="18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0.68629487368048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Akaike Information Criterion (AIC)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-26001.291902005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Bayesian Information Criterion (BIC)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dirty="0">
                          <a:solidFill>
                            <a:schemeClr val="tx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25971.599674249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7" name="Google Shape;187;p6"/>
          <p:cNvSpPr txBox="1"/>
          <p:nvPr/>
        </p:nvSpPr>
        <p:spPr>
          <a:xfrm>
            <a:off x="457200" y="1253828"/>
            <a:ext cx="420129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8B7F29-E30B-132B-B532-26668598AD6A}"/>
              </a:ext>
            </a:extLst>
          </p:cNvPr>
          <p:cNvSpPr txBox="1"/>
          <p:nvPr/>
        </p:nvSpPr>
        <p:spPr>
          <a:xfrm>
            <a:off x="684212" y="494269"/>
            <a:ext cx="86985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Polynomial Regression – Out 1 @ n=6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82000-FD3E-D29E-793E-88835D65B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2705"/>
            <a:ext cx="12192000" cy="20134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endParaRPr dirty="0"/>
          </a:p>
        </p:txBody>
      </p:sp>
      <p:graphicFrame>
        <p:nvGraphicFramePr>
          <p:cNvPr id="194" name="Google Shape;194;p7"/>
          <p:cNvGraphicFramePr/>
          <p:nvPr>
            <p:extLst>
              <p:ext uri="{D42A27DB-BD31-4B8C-83A1-F6EECF244321}">
                <p14:modId xmlns:p14="http://schemas.microsoft.com/office/powerpoint/2010/main" val="1410858419"/>
              </p:ext>
            </p:extLst>
          </p:nvPr>
        </p:nvGraphicFramePr>
        <p:xfrm>
          <a:off x="2236303" y="2085345"/>
          <a:ext cx="6633525" cy="1854250"/>
        </p:xfrm>
        <a:graphic>
          <a:graphicData uri="http://schemas.openxmlformats.org/drawingml/2006/table">
            <a:tbl>
              <a:tblPr firstRow="1" bandRow="1">
                <a:noFill/>
                <a:tableStyleId>{0F2AAEE4-C261-4EA8-9C41-403AA1C17E21}</a:tableStyleId>
              </a:tblPr>
              <a:tblGrid>
                <a:gridCol w="44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Predictive Performance</a:t>
                      </a:r>
                      <a:endParaRPr sz="1800"/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Values</a:t>
                      </a:r>
                      <a:endParaRPr sz="1800"/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Sum of squared errors (SSE)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0.43445834838273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IN" sz="18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0.42204192386342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Akaike Information Criterion (AIC)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dirty="0">
                          <a:solidFill>
                            <a:schemeClr val="tx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-24578.198405237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Bayesian Information Criterion (BIC)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-24548.50617748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BD09E2-E5DD-1988-829D-1DC074E68E60}"/>
              </a:ext>
            </a:extLst>
          </p:cNvPr>
          <p:cNvSpPr txBox="1"/>
          <p:nvPr/>
        </p:nvSpPr>
        <p:spPr>
          <a:xfrm>
            <a:off x="1941094" y="571213"/>
            <a:ext cx="76666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Polynomial Regression – Out 2 @ n=6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3E0AE-757F-52A8-2227-14149DF02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989770"/>
            <a:ext cx="11247120" cy="28682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B3C2-ACF0-A953-1533-CFD22FF7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BAB49-3371-C835-C438-EBB18CAF94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903479"/>
              </p:ext>
            </p:extLst>
          </p:nvPr>
        </p:nvGraphicFramePr>
        <p:xfrm>
          <a:off x="2912882" y="1979629"/>
          <a:ext cx="5797485" cy="4073856"/>
        </p:xfrm>
        <a:graphic>
          <a:graphicData uri="http://schemas.openxmlformats.org/drawingml/2006/table">
            <a:tbl>
              <a:tblPr>
                <a:tableStyleId>{0F2AAEE4-C261-4EA8-9C41-403AA1C17E21}</a:tableStyleId>
              </a:tblPr>
              <a:tblGrid>
                <a:gridCol w="1932495">
                  <a:extLst>
                    <a:ext uri="{9D8B030D-6E8A-4147-A177-3AD203B41FA5}">
                      <a16:colId xmlns:a16="http://schemas.microsoft.com/office/drawing/2014/main" val="858555765"/>
                    </a:ext>
                  </a:extLst>
                </a:gridCol>
                <a:gridCol w="1932495">
                  <a:extLst>
                    <a:ext uri="{9D8B030D-6E8A-4147-A177-3AD203B41FA5}">
                      <a16:colId xmlns:a16="http://schemas.microsoft.com/office/drawing/2014/main" val="190259528"/>
                    </a:ext>
                  </a:extLst>
                </a:gridCol>
                <a:gridCol w="1932495">
                  <a:extLst>
                    <a:ext uri="{9D8B030D-6E8A-4147-A177-3AD203B41FA5}">
                      <a16:colId xmlns:a16="http://schemas.microsoft.com/office/drawing/2014/main" val="2090758928"/>
                    </a:ext>
                  </a:extLst>
                </a:gridCol>
              </a:tblGrid>
              <a:tr h="50923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            N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R2 OUT 1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R2 OUT 2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8821624"/>
                  </a:ext>
                </a:extLst>
              </a:tr>
              <a:tr h="509232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0.53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0.28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4342377"/>
                  </a:ext>
                </a:extLst>
              </a:tr>
              <a:tr h="509232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0.58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0.319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1707193"/>
                  </a:ext>
                </a:extLst>
              </a:tr>
              <a:tr h="509232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0.62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0.35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8852582"/>
                  </a:ext>
                </a:extLst>
              </a:tr>
              <a:tr h="509232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0.66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0.41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4688062"/>
                  </a:ext>
                </a:extLst>
              </a:tr>
              <a:tr h="509232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0.68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0.42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8266504"/>
                  </a:ext>
                </a:extLst>
              </a:tr>
              <a:tr h="509232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0.66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solidFill>
                            <a:schemeClr val="tx1"/>
                          </a:solidFill>
                          <a:effectLst/>
                        </a:rPr>
                        <a:t>0.36</a:t>
                      </a:r>
                      <a:endParaRPr lang="en-IN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958433"/>
                  </a:ext>
                </a:extLst>
              </a:tr>
              <a:tr h="509232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0.28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       Absurd</a:t>
                      </a:r>
                      <a:endParaRPr lang="en-IN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1486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365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3119-B502-EE04-6A0D-9DF48DDD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B14831-458B-B60D-DFD6-DC9B3838C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453" y="1853754"/>
            <a:ext cx="7982490" cy="4037356"/>
          </a:xfrm>
        </p:spPr>
      </p:pic>
    </p:spTree>
    <p:extLst>
      <p:ext uri="{BB962C8B-B14F-4D97-AF65-F5344CB8AC3E}">
        <p14:creationId xmlns:p14="http://schemas.microsoft.com/office/powerpoint/2010/main" val="84403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>
            <a:spLocks noGrp="1"/>
          </p:cNvSpPr>
          <p:nvPr>
            <p:ph type="title"/>
          </p:nvPr>
        </p:nvSpPr>
        <p:spPr>
          <a:xfrm>
            <a:off x="353880" y="141633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PCA + PCR Out 1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42F4E2-89DA-1DA5-570B-B28C17084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035233"/>
              </p:ext>
            </p:extLst>
          </p:nvPr>
        </p:nvGraphicFramePr>
        <p:xfrm>
          <a:off x="1650068" y="1967797"/>
          <a:ext cx="6633525" cy="1854250"/>
        </p:xfrm>
        <a:graphic>
          <a:graphicData uri="http://schemas.openxmlformats.org/drawingml/2006/table">
            <a:tbl>
              <a:tblPr firstRow="1" bandRow="1">
                <a:noFill/>
                <a:tableStyleId>{0F2AAEE4-C261-4EA8-9C41-403AA1C17E21}</a:tableStyleId>
              </a:tblPr>
              <a:tblGrid>
                <a:gridCol w="4452550">
                  <a:extLst>
                    <a:ext uri="{9D8B030D-6E8A-4147-A177-3AD203B41FA5}">
                      <a16:colId xmlns:a16="http://schemas.microsoft.com/office/drawing/2014/main" val="334233124"/>
                    </a:ext>
                  </a:extLst>
                </a:gridCol>
                <a:gridCol w="2180975">
                  <a:extLst>
                    <a:ext uri="{9D8B030D-6E8A-4147-A177-3AD203B41FA5}">
                      <a16:colId xmlns:a16="http://schemas.microsoft.com/office/drawing/2014/main" val="3930737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Predictive Performance</a:t>
                      </a:r>
                      <a:endParaRPr sz="1800" dirty="0"/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Values</a:t>
                      </a:r>
                      <a:endParaRPr sz="1800"/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133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Mean of squared errors (MSE)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0.68961238440764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411005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IN" sz="18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0.2261019590707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0789681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Akaike Information Criterion (AIC)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-16082.915851825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28909683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Bayesian Information Criterion (BIC)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-16065.033834000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5461659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C523A89-2E26-E6BE-1C04-79B9B7FED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02698"/>
            <a:ext cx="12192000" cy="295530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>
            <a:spLocks noGrp="1"/>
          </p:cNvSpPr>
          <p:nvPr>
            <p:ph type="title"/>
          </p:nvPr>
        </p:nvSpPr>
        <p:spPr>
          <a:xfrm>
            <a:off x="353880" y="141633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PCA + PCR Out 2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42F4E2-89DA-1DA5-570B-B28C17084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450179"/>
              </p:ext>
            </p:extLst>
          </p:nvPr>
        </p:nvGraphicFramePr>
        <p:xfrm>
          <a:off x="1650068" y="1967797"/>
          <a:ext cx="6633525" cy="1854250"/>
        </p:xfrm>
        <a:graphic>
          <a:graphicData uri="http://schemas.openxmlformats.org/drawingml/2006/table">
            <a:tbl>
              <a:tblPr firstRow="1" bandRow="1">
                <a:noFill/>
                <a:tableStyleId>{0F2AAEE4-C261-4EA8-9C41-403AA1C17E21}</a:tableStyleId>
              </a:tblPr>
              <a:tblGrid>
                <a:gridCol w="4452550">
                  <a:extLst>
                    <a:ext uri="{9D8B030D-6E8A-4147-A177-3AD203B41FA5}">
                      <a16:colId xmlns:a16="http://schemas.microsoft.com/office/drawing/2014/main" val="334233124"/>
                    </a:ext>
                  </a:extLst>
                </a:gridCol>
                <a:gridCol w="2180975">
                  <a:extLst>
                    <a:ext uri="{9D8B030D-6E8A-4147-A177-3AD203B41FA5}">
                      <a16:colId xmlns:a16="http://schemas.microsoft.com/office/drawing/2014/main" val="3930737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Predictive Performance</a:t>
                      </a:r>
                      <a:endParaRPr sz="1800" dirty="0"/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Values</a:t>
                      </a:r>
                      <a:endParaRPr sz="1800"/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133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Mean of squared errors (SSE)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0.3401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411005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IN" sz="18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0.5926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0789681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Akaike Information Criterion (AIC)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-27673.961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28909683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Bayesian Information Criterion (BIC)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-27629.553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5461659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4473FA3-6FB5-0DED-3C2B-C0AE9CEAB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988" y="3986930"/>
            <a:ext cx="12257987" cy="285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6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9F99-D02D-1236-6AEE-567CBDCF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0F6500-F560-616E-8AD8-EFA5C8E58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097" y="2146837"/>
            <a:ext cx="9825315" cy="3034763"/>
          </a:xfrm>
        </p:spPr>
      </p:pic>
    </p:spTree>
    <p:extLst>
      <p:ext uri="{BB962C8B-B14F-4D97-AF65-F5344CB8AC3E}">
        <p14:creationId xmlns:p14="http://schemas.microsoft.com/office/powerpoint/2010/main" val="592056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0E7F-D5BB-2DFB-6FEF-C4FD8982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– Out 1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0166B-42E2-0C29-A6BE-33B28E219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AC6225-C7F2-BE77-4D66-788AF0E9C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418755"/>
              </p:ext>
            </p:extLst>
          </p:nvPr>
        </p:nvGraphicFramePr>
        <p:xfrm>
          <a:off x="1207008" y="2052918"/>
          <a:ext cx="6633525" cy="1854250"/>
        </p:xfrm>
        <a:graphic>
          <a:graphicData uri="http://schemas.openxmlformats.org/drawingml/2006/table">
            <a:tbl>
              <a:tblPr firstRow="1" bandRow="1">
                <a:noFill/>
                <a:tableStyleId>{0F2AAEE4-C261-4EA8-9C41-403AA1C17E21}</a:tableStyleId>
              </a:tblPr>
              <a:tblGrid>
                <a:gridCol w="4452550">
                  <a:extLst>
                    <a:ext uri="{9D8B030D-6E8A-4147-A177-3AD203B41FA5}">
                      <a16:colId xmlns:a16="http://schemas.microsoft.com/office/drawing/2014/main" val="334233124"/>
                    </a:ext>
                  </a:extLst>
                </a:gridCol>
                <a:gridCol w="2180975">
                  <a:extLst>
                    <a:ext uri="{9D8B030D-6E8A-4147-A177-3AD203B41FA5}">
                      <a16:colId xmlns:a16="http://schemas.microsoft.com/office/drawing/2014/main" val="3930737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</a:t>
                      </a:r>
                      <a:r>
                        <a:rPr lang="en-IN" sz="1800" dirty="0"/>
                        <a:t>umber Of </a:t>
                      </a:r>
                      <a:r>
                        <a:rPr lang="en-IN" sz="1800" dirty="0" err="1"/>
                        <a:t>Epocs</a:t>
                      </a:r>
                      <a:endParaRPr sz="1800" dirty="0"/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R</a:t>
                      </a:r>
                      <a:r>
                        <a:rPr lang="en-IN" sz="1800" baseline="30000" dirty="0"/>
                        <a:t>2</a:t>
                      </a:r>
                      <a:endParaRPr lang="en-IN" sz="1800" dirty="0"/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133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250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0.542703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411005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0.567545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0789681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750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0.592752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28909683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0.599645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54616593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EA6D966-D2F8-685E-2578-467E1156F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2" y="4309026"/>
            <a:ext cx="12192000" cy="254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D9CC-CFF6-39DD-3241-DA803427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Process/System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5DDE1-BF3C-8A65-E329-6D7AD7F64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b="1" dirty="0"/>
              <a:t>Objective</a:t>
            </a:r>
            <a:r>
              <a:rPr lang="en-US" dirty="0"/>
              <a:t> :</a:t>
            </a:r>
          </a:p>
          <a:p>
            <a:r>
              <a:rPr lang="en-US" dirty="0"/>
              <a:t>Develop Soft Sensors (SSs) for estimating H2S and SO2 in a  Sicilian refinery's Sulfur Recovery Unit (SRU) tail stream.</a:t>
            </a:r>
          </a:p>
          <a:p>
            <a:r>
              <a:rPr lang="en-US" dirty="0"/>
              <a:t> ● </a:t>
            </a:r>
            <a:r>
              <a:rPr lang="en-US" sz="2400" b="1" dirty="0"/>
              <a:t>SRU Configuration</a:t>
            </a:r>
            <a:r>
              <a:rPr lang="en-US" dirty="0"/>
              <a:t>: </a:t>
            </a:r>
          </a:p>
          <a:p>
            <a:r>
              <a:rPr lang="en-US" dirty="0"/>
              <a:t>The SRU processes MEA and SWS gas, extracting sulfur via H2S partial oxidation with air (AIR_MEA), supplemented by regulated airflow (AIR_MEA_2).</a:t>
            </a:r>
          </a:p>
          <a:p>
            <a:r>
              <a:rPr lang="en-US" dirty="0"/>
              <a:t> ● </a:t>
            </a:r>
            <a:r>
              <a:rPr lang="en-US" sz="2400" b="1" dirty="0"/>
              <a:t>Process Monitoring</a:t>
            </a:r>
            <a:r>
              <a:rPr lang="en-US" dirty="0"/>
              <a:t>: </a:t>
            </a:r>
          </a:p>
          <a:p>
            <a:r>
              <a:rPr lang="en-US" dirty="0"/>
              <a:t>Currently, an online analyzer measures H2S, SO2 concentrations, and ½H2S: 2½SO2 ratio for performance monitoring and air-to-feed ratio control. SSs are essential for redundancy and fault detection during maintenance.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906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0E7F-D5BB-2DFB-6FEF-C4FD8982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– Out 2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3CE952-AC3D-350C-2FBE-C86D15A30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96" y="4302193"/>
            <a:ext cx="12070204" cy="255580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AC6225-C7F2-BE77-4D66-788AF0E9C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96227"/>
              </p:ext>
            </p:extLst>
          </p:nvPr>
        </p:nvGraphicFramePr>
        <p:xfrm>
          <a:off x="1207008" y="2052918"/>
          <a:ext cx="6633525" cy="1854250"/>
        </p:xfrm>
        <a:graphic>
          <a:graphicData uri="http://schemas.openxmlformats.org/drawingml/2006/table">
            <a:tbl>
              <a:tblPr firstRow="1" bandRow="1">
                <a:noFill/>
                <a:tableStyleId>{0F2AAEE4-C261-4EA8-9C41-403AA1C17E21}</a:tableStyleId>
              </a:tblPr>
              <a:tblGrid>
                <a:gridCol w="4452550">
                  <a:extLst>
                    <a:ext uri="{9D8B030D-6E8A-4147-A177-3AD203B41FA5}">
                      <a16:colId xmlns:a16="http://schemas.microsoft.com/office/drawing/2014/main" val="334233124"/>
                    </a:ext>
                  </a:extLst>
                </a:gridCol>
                <a:gridCol w="2180975">
                  <a:extLst>
                    <a:ext uri="{9D8B030D-6E8A-4147-A177-3AD203B41FA5}">
                      <a16:colId xmlns:a16="http://schemas.microsoft.com/office/drawing/2014/main" val="3930737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N</a:t>
                      </a:r>
                      <a:r>
                        <a:rPr lang="en-IN" sz="1800" dirty="0"/>
                        <a:t>umber Of </a:t>
                      </a:r>
                      <a:r>
                        <a:rPr lang="en-IN" sz="1800" dirty="0" err="1"/>
                        <a:t>Epocs</a:t>
                      </a:r>
                      <a:endParaRPr sz="1800" dirty="0"/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R</a:t>
                      </a:r>
                      <a:r>
                        <a:rPr lang="en-IN" sz="1800" baseline="30000" dirty="0"/>
                        <a:t>2</a:t>
                      </a:r>
                      <a:endParaRPr lang="en-IN" sz="1800" dirty="0"/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133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250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0.528324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411005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0.556115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0789681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750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0.580552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28909683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0.586577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546165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144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2E0B-6FA6-2AF2-F87F-F0D1E002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– NEAREST NEIGHBOURS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D55256-3AB8-2E6C-0B37-05E85F8BC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227" y="1853754"/>
            <a:ext cx="6111686" cy="4037356"/>
          </a:xfrm>
        </p:spPr>
      </p:pic>
    </p:spTree>
    <p:extLst>
      <p:ext uri="{BB962C8B-B14F-4D97-AF65-F5344CB8AC3E}">
        <p14:creationId xmlns:p14="http://schemas.microsoft.com/office/powerpoint/2010/main" val="2317070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FC76-FD59-A22A-EB33-0E024CFC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05847" cy="1400530"/>
          </a:xfrm>
        </p:spPr>
        <p:txBody>
          <a:bodyPr/>
          <a:lstStyle/>
          <a:p>
            <a:r>
              <a:rPr lang="en-US" dirty="0"/>
              <a:t>PCA Based Linear After k-NN:   Out 1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3BA8B0-1BBE-5079-DB73-30D7F9AF4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76" y="4215589"/>
            <a:ext cx="12120924" cy="2978856"/>
          </a:xfr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C53979-A685-EFA6-A716-B26E2E068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52619"/>
              </p:ext>
            </p:extLst>
          </p:nvPr>
        </p:nvGraphicFramePr>
        <p:xfrm>
          <a:off x="1285895" y="1039861"/>
          <a:ext cx="6633525" cy="2909347"/>
        </p:xfrm>
        <a:graphic>
          <a:graphicData uri="http://schemas.openxmlformats.org/drawingml/2006/table">
            <a:tbl>
              <a:tblPr firstRow="1" bandRow="1">
                <a:noFill/>
                <a:tableStyleId>{0F2AAEE4-C261-4EA8-9C41-403AA1C17E21}</a:tableStyleId>
              </a:tblPr>
              <a:tblGrid>
                <a:gridCol w="4452550">
                  <a:extLst>
                    <a:ext uri="{9D8B030D-6E8A-4147-A177-3AD203B41FA5}">
                      <a16:colId xmlns:a16="http://schemas.microsoft.com/office/drawing/2014/main" val="334233124"/>
                    </a:ext>
                  </a:extLst>
                </a:gridCol>
                <a:gridCol w="2180975">
                  <a:extLst>
                    <a:ext uri="{9D8B030D-6E8A-4147-A177-3AD203B41FA5}">
                      <a16:colId xmlns:a16="http://schemas.microsoft.com/office/drawing/2014/main" val="3930737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Predictive Performance</a:t>
                      </a:r>
                      <a:endParaRPr sz="1800" dirty="0"/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Values</a:t>
                      </a:r>
                      <a:endParaRPr sz="1800" dirty="0"/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133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Mean of squared errors (MSE)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0.2458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411005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IN" sz="18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0.7051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078968102"/>
                  </a:ext>
                </a:extLst>
              </a:tr>
              <a:tr h="115670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Akaike Information Criterion (AIC)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-18226.902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28909683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Bayesian Information Criterion (BIC)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-18206.087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546165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180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FC76-FD59-A22A-EB33-0E024CFC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05847" cy="1400530"/>
          </a:xfrm>
        </p:spPr>
        <p:txBody>
          <a:bodyPr/>
          <a:lstStyle/>
          <a:p>
            <a:r>
              <a:rPr lang="en-US" dirty="0"/>
              <a:t>PCA Based Linear After k-NN:   Out 2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F76E9A-F182-D117-D9EF-7D7EF6502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4861818"/>
            <a:ext cx="12192000" cy="1996182"/>
          </a:xfr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C53979-A685-EFA6-A716-B26E2E068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187792"/>
              </p:ext>
            </p:extLst>
          </p:nvPr>
        </p:nvGraphicFramePr>
        <p:xfrm>
          <a:off x="1430275" y="1477883"/>
          <a:ext cx="6633525" cy="2909347"/>
        </p:xfrm>
        <a:graphic>
          <a:graphicData uri="http://schemas.openxmlformats.org/drawingml/2006/table">
            <a:tbl>
              <a:tblPr firstRow="1" bandRow="1">
                <a:noFill/>
                <a:tableStyleId>{0F2AAEE4-C261-4EA8-9C41-403AA1C17E21}</a:tableStyleId>
              </a:tblPr>
              <a:tblGrid>
                <a:gridCol w="4452550">
                  <a:extLst>
                    <a:ext uri="{9D8B030D-6E8A-4147-A177-3AD203B41FA5}">
                      <a16:colId xmlns:a16="http://schemas.microsoft.com/office/drawing/2014/main" val="334233124"/>
                    </a:ext>
                  </a:extLst>
                </a:gridCol>
                <a:gridCol w="2180975">
                  <a:extLst>
                    <a:ext uri="{9D8B030D-6E8A-4147-A177-3AD203B41FA5}">
                      <a16:colId xmlns:a16="http://schemas.microsoft.com/office/drawing/2014/main" val="3930737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Predictive Performance</a:t>
                      </a:r>
                      <a:endParaRPr sz="1800" dirty="0"/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Values</a:t>
                      </a:r>
                      <a:endParaRPr sz="1800" dirty="0"/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133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Mean of squared errors (MSE)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0.61206151899319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411005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IN" sz="18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0.32312657344341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078968102"/>
                  </a:ext>
                </a:extLst>
              </a:tr>
              <a:tr h="115670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Akaike Information Criterion (AIC)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-16082.915851825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28909683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Bayesian Information Criterion (BIC)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-16065.033834000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546165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676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2BC6-6A1A-FE66-6896-E9088DD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Polynomial after k-NN:  Out 1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B570FF-4904-9C28-D921-AA9AC7F5A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167" y="4106332"/>
            <a:ext cx="12268167" cy="2941339"/>
          </a:xfr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8F40DF-0476-3708-9ACD-EB730A60F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273796"/>
              </p:ext>
            </p:extLst>
          </p:nvPr>
        </p:nvGraphicFramePr>
        <p:xfrm>
          <a:off x="1103312" y="2052918"/>
          <a:ext cx="6633525" cy="1854250"/>
        </p:xfrm>
        <a:graphic>
          <a:graphicData uri="http://schemas.openxmlformats.org/drawingml/2006/table">
            <a:tbl>
              <a:tblPr firstRow="1" bandRow="1">
                <a:noFill/>
                <a:tableStyleId>{0F2AAEE4-C261-4EA8-9C41-403AA1C17E21}</a:tableStyleId>
              </a:tblPr>
              <a:tblGrid>
                <a:gridCol w="4452550">
                  <a:extLst>
                    <a:ext uri="{9D8B030D-6E8A-4147-A177-3AD203B41FA5}">
                      <a16:colId xmlns:a16="http://schemas.microsoft.com/office/drawing/2014/main" val="334233124"/>
                    </a:ext>
                  </a:extLst>
                </a:gridCol>
                <a:gridCol w="2180975">
                  <a:extLst>
                    <a:ext uri="{9D8B030D-6E8A-4147-A177-3AD203B41FA5}">
                      <a16:colId xmlns:a16="http://schemas.microsoft.com/office/drawing/2014/main" val="3930737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Predictive Performance</a:t>
                      </a:r>
                      <a:endParaRPr sz="1800" dirty="0"/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Values</a:t>
                      </a:r>
                      <a:endParaRPr sz="1800"/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133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Mean of squared errors (MSE)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0.2551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411005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IN" sz="1800" baseline="30000">
                          <a:solidFill>
                            <a:schemeClr val="tx1"/>
                          </a:solidFill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0.694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0789681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Akaike Information Criterion (AIC)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-18120.245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28909683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Bayesian Information Criterion (BIC)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-18102.429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546165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687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2706-26C0-D8B2-9895-D1377B83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after k-NN:  Out 2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4C1DFB-A4AB-73C9-89D9-CC00E2954E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286081"/>
              </p:ext>
            </p:extLst>
          </p:nvPr>
        </p:nvGraphicFramePr>
        <p:xfrm>
          <a:off x="1103313" y="2052638"/>
          <a:ext cx="6633525" cy="1854250"/>
        </p:xfrm>
        <a:graphic>
          <a:graphicData uri="http://schemas.openxmlformats.org/drawingml/2006/table">
            <a:tbl>
              <a:tblPr firstRow="1" bandRow="1">
                <a:noFill/>
                <a:tableStyleId>{0F2AAEE4-C261-4EA8-9C41-403AA1C17E21}</a:tableStyleId>
              </a:tblPr>
              <a:tblGrid>
                <a:gridCol w="4452550">
                  <a:extLst>
                    <a:ext uri="{9D8B030D-6E8A-4147-A177-3AD203B41FA5}">
                      <a16:colId xmlns:a16="http://schemas.microsoft.com/office/drawing/2014/main" val="334233124"/>
                    </a:ext>
                  </a:extLst>
                </a:gridCol>
                <a:gridCol w="2180975">
                  <a:extLst>
                    <a:ext uri="{9D8B030D-6E8A-4147-A177-3AD203B41FA5}">
                      <a16:colId xmlns:a16="http://schemas.microsoft.com/office/drawing/2014/main" val="3930737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Predictive Performance</a:t>
                      </a:r>
                      <a:endParaRPr sz="1800" dirty="0"/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Values</a:t>
                      </a:r>
                      <a:endParaRPr sz="1800"/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133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Mean of squared errors (MSE)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0.53774660845421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411005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IN" sz="18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0.4053107764684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0789681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Akaike Information Criterion (AIC)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-16453.906189049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28909683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Bayesian Information Criterion (BIC)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-16436.024171224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54616593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CBEC6C9-1A73-7F2F-321F-1115655B7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84142"/>
            <a:ext cx="12192000" cy="187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57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75C46-656D-0663-21E4-674B1462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DF7186C-D698-2163-F5B4-2F581D6E4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140941"/>
              </p:ext>
            </p:extLst>
          </p:nvPr>
        </p:nvGraphicFramePr>
        <p:xfrm>
          <a:off x="1913641" y="1932495"/>
          <a:ext cx="7268065" cy="3440785"/>
        </p:xfrm>
        <a:graphic>
          <a:graphicData uri="http://schemas.openxmlformats.org/drawingml/2006/table">
            <a:tbl>
              <a:tblPr>
                <a:tableStyleId>{0F2AAEE4-C261-4EA8-9C41-403AA1C17E21}</a:tableStyleId>
              </a:tblPr>
              <a:tblGrid>
                <a:gridCol w="4420170">
                  <a:extLst>
                    <a:ext uri="{9D8B030D-6E8A-4147-A177-3AD203B41FA5}">
                      <a16:colId xmlns:a16="http://schemas.microsoft.com/office/drawing/2014/main" val="1516160513"/>
                    </a:ext>
                  </a:extLst>
                </a:gridCol>
                <a:gridCol w="1424449">
                  <a:extLst>
                    <a:ext uri="{9D8B030D-6E8A-4147-A177-3AD203B41FA5}">
                      <a16:colId xmlns:a16="http://schemas.microsoft.com/office/drawing/2014/main" val="1367535373"/>
                    </a:ext>
                  </a:extLst>
                </a:gridCol>
                <a:gridCol w="1423446">
                  <a:extLst>
                    <a:ext uri="{9D8B030D-6E8A-4147-A177-3AD203B41FA5}">
                      <a16:colId xmlns:a16="http://schemas.microsoft.com/office/drawing/2014/main" val="758848024"/>
                    </a:ext>
                  </a:extLst>
                </a:gridCol>
              </a:tblGrid>
              <a:tr h="60013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IN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206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R2-Out 1</a:t>
                      </a:r>
                      <a:endParaRPr lang="en-IN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206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R2-Out 2</a:t>
                      </a:r>
                      <a:endParaRPr lang="en-IN" sz="2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206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612300"/>
                  </a:ext>
                </a:extLst>
              </a:tr>
              <a:tr h="320073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8451680"/>
                  </a:ext>
                </a:extLst>
              </a:tr>
              <a:tr h="32007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Multi Linear Regression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0.51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0.25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2878049"/>
                  </a:ext>
                </a:extLst>
              </a:tr>
              <a:tr h="32007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Lasso Regression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0.35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0.25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3448060"/>
                  </a:ext>
                </a:extLst>
              </a:tr>
              <a:tr h="32007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Polynomial Regression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0.68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0.42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2771127"/>
                  </a:ext>
                </a:extLst>
              </a:tr>
              <a:tr h="32007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PCA + PCR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0.22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0.57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3170069"/>
                  </a:ext>
                </a:extLst>
              </a:tr>
              <a:tr h="32007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LSTM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0.59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0.58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3213818"/>
                  </a:ext>
                </a:extLst>
              </a:tr>
              <a:tr h="600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PCA based Linear after k-NN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0.71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solidFill>
                            <a:schemeClr val="tx1"/>
                          </a:solidFill>
                          <a:effectLst/>
                        </a:rPr>
                        <a:t>0.32</a:t>
                      </a:r>
                      <a:endParaRPr lang="en-IN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4242211"/>
                  </a:ext>
                </a:extLst>
              </a:tr>
              <a:tr h="32007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Polynomial after k-NN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0.69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0.4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4761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30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8E22-44CC-CDD0-AF17-13E33AA0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Dimensionality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59D30-C3A3-A677-CFBB-E2F40A5FD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5 input variables and 2 output variables as depicted below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92061-810D-0D2D-AD36-EC79A7977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2" y="2903934"/>
            <a:ext cx="11726944" cy="378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5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>
            <a:spLocks noGrp="1"/>
          </p:cNvSpPr>
          <p:nvPr>
            <p:ph type="title"/>
          </p:nvPr>
        </p:nvSpPr>
        <p:spPr>
          <a:xfrm>
            <a:off x="1085734" y="451123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IN" sz="5400" dirty="0"/>
              <a:t>Algorithms Applied </a:t>
            </a:r>
            <a:endParaRPr sz="5400" dirty="0"/>
          </a:p>
        </p:txBody>
      </p:sp>
      <p:sp>
        <p:nvSpPr>
          <p:cNvPr id="156" name="Google Shape;156;p2"/>
          <p:cNvSpPr txBox="1">
            <a:spLocks noGrp="1"/>
          </p:cNvSpPr>
          <p:nvPr>
            <p:ph idx="1"/>
          </p:nvPr>
        </p:nvSpPr>
        <p:spPr>
          <a:xfrm>
            <a:off x="724373" y="2211396"/>
            <a:ext cx="5125482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IN" sz="2800" dirty="0"/>
              <a:t>Multi-Linear Regression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IN" sz="2800" dirty="0"/>
              <a:t>Lasso Regression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IN" sz="2800" dirty="0"/>
              <a:t>Polynomial regression </a:t>
            </a:r>
            <a:endParaRPr sz="28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IN" sz="2800" dirty="0"/>
              <a:t>PCA (Principal Component Analysis) + PCR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IN" sz="2800" dirty="0"/>
              <a:t>LSTM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IN" sz="2800" dirty="0"/>
              <a:t>k-NN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endParaRPr lang="en-IN" sz="28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endParaRPr lang="en-IN" sz="28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I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C7FA-087A-E337-4771-103A8A3F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Multi-Linear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892293-B27A-7B9B-6EB3-2E348C15B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128026"/>
            <a:ext cx="9604375" cy="3225835"/>
          </a:xfrm>
        </p:spPr>
      </p:pic>
    </p:spTree>
    <p:extLst>
      <p:ext uri="{BB962C8B-B14F-4D97-AF65-F5344CB8AC3E}">
        <p14:creationId xmlns:p14="http://schemas.microsoft.com/office/powerpoint/2010/main" val="284516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>
            <a:spLocks noGrp="1"/>
          </p:cNvSpPr>
          <p:nvPr>
            <p:ph type="title"/>
          </p:nvPr>
        </p:nvSpPr>
        <p:spPr>
          <a:xfrm>
            <a:off x="797334" y="305244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 dirty="0"/>
              <a:t>Multi-Linear Regression – Out 1 </a:t>
            </a:r>
            <a:endParaRPr dirty="0"/>
          </a:p>
        </p:txBody>
      </p:sp>
      <p:graphicFrame>
        <p:nvGraphicFramePr>
          <p:cNvPr id="163" name="Google Shape;163;p3"/>
          <p:cNvGraphicFramePr/>
          <p:nvPr>
            <p:extLst>
              <p:ext uri="{D42A27DB-BD31-4B8C-83A1-F6EECF244321}">
                <p14:modId xmlns:p14="http://schemas.microsoft.com/office/powerpoint/2010/main" val="3690323615"/>
              </p:ext>
            </p:extLst>
          </p:nvPr>
        </p:nvGraphicFramePr>
        <p:xfrm>
          <a:off x="1256991" y="1068204"/>
          <a:ext cx="8995725" cy="1854250"/>
        </p:xfrm>
        <a:graphic>
          <a:graphicData uri="http://schemas.openxmlformats.org/drawingml/2006/table">
            <a:tbl>
              <a:tblPr firstRow="1" bandRow="1">
                <a:noFill/>
                <a:tableStyleId>{0F2AAEE4-C261-4EA8-9C41-403AA1C17E21}</a:tableStyleId>
              </a:tblPr>
              <a:tblGrid>
                <a:gridCol w="461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1"/>
                          </a:solidFill>
                        </a:rPr>
                        <a:t>Predictive Performance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</a:rPr>
                        <a:t>Values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Sum of squared errors (SSE)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0.41361865245537066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IN" sz="1800" baseline="30000">
                          <a:solidFill>
                            <a:schemeClr val="tx1"/>
                          </a:solidFill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0.5037888674579554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Akaike Information Criterion (AIC)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dirty="0">
                          <a:solidFill>
                            <a:schemeClr val="tx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-24715.98171766948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Bayesian Information Criterion (BIC)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dirty="0">
                          <a:solidFill>
                            <a:schemeClr val="tx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-24686.28948991366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4" name="Google Shape;164;p3"/>
          <p:cNvGraphicFramePr/>
          <p:nvPr>
            <p:extLst>
              <p:ext uri="{D42A27DB-BD31-4B8C-83A1-F6EECF244321}">
                <p14:modId xmlns:p14="http://schemas.microsoft.com/office/powerpoint/2010/main" val="800341236"/>
              </p:ext>
            </p:extLst>
          </p:nvPr>
        </p:nvGraphicFramePr>
        <p:xfrm>
          <a:off x="69132" y="2922454"/>
          <a:ext cx="12122868" cy="1254790"/>
        </p:xfrm>
        <a:graphic>
          <a:graphicData uri="http://schemas.openxmlformats.org/drawingml/2006/table">
            <a:tbl>
              <a:tblPr firstRow="1" bandRow="1">
                <a:noFill/>
                <a:tableStyleId>{0F2AAEE4-C261-4EA8-9C41-403AA1C17E21}</a:tableStyleId>
              </a:tblPr>
              <a:tblGrid>
                <a:gridCol w="2020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0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0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04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204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</a:rPr>
                        <a:t>Coefficients </a:t>
                      </a: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IN" sz="1800" baseline="-25000">
                          <a:solidFill>
                            <a:schemeClr val="tx1"/>
                          </a:solidFill>
                        </a:rPr>
                        <a:t>0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IN" sz="18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IN" sz="1800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IN" sz="1800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IN" sz="1800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IN" sz="1800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-0.0104704597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0.13687528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0.15691683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0.32220493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0.03659179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0.23094313]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6EDEBA4-6425-E70A-33C0-F60B75FE2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23966"/>
            <a:ext cx="12192000" cy="24629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1FB202-9A42-39A6-4D5C-D731D7D1069E}"/>
              </a:ext>
            </a:extLst>
          </p:cNvPr>
          <p:cNvSpPr txBox="1"/>
          <p:nvPr/>
        </p:nvSpPr>
        <p:spPr>
          <a:xfrm>
            <a:off x="3431357" y="267820"/>
            <a:ext cx="61085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Multi-Linear Regression – Out 2 </a:t>
            </a:r>
          </a:p>
        </p:txBody>
      </p:sp>
      <p:graphicFrame>
        <p:nvGraphicFramePr>
          <p:cNvPr id="4" name="Google Shape;163;p3">
            <a:extLst>
              <a:ext uri="{FF2B5EF4-FFF2-40B4-BE49-F238E27FC236}">
                <a16:creationId xmlns:a16="http://schemas.microsoft.com/office/drawing/2014/main" id="{624A3307-E0DF-A267-53FC-5ED3307CAF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5216088"/>
              </p:ext>
            </p:extLst>
          </p:nvPr>
        </p:nvGraphicFramePr>
        <p:xfrm>
          <a:off x="1256991" y="1068204"/>
          <a:ext cx="8995725" cy="2123490"/>
        </p:xfrm>
        <a:graphic>
          <a:graphicData uri="http://schemas.openxmlformats.org/drawingml/2006/table">
            <a:tbl>
              <a:tblPr firstRow="1" bandRow="1">
                <a:noFill/>
                <a:tableStyleId>{0F2AAEE4-C261-4EA8-9C41-403AA1C17E21}</a:tableStyleId>
              </a:tblPr>
              <a:tblGrid>
                <a:gridCol w="461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solidFill>
                            <a:schemeClr val="bg1"/>
                          </a:solidFill>
                        </a:rPr>
                        <a:t>Predictive Performance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bg1"/>
                          </a:solidFill>
                        </a:rPr>
                        <a:t>Values</a:t>
                      </a: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Sum of squared errors (SSE)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0.5601043573394964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IN" sz="1800" baseline="30000">
                          <a:solidFill>
                            <a:schemeClr val="tx1"/>
                          </a:solidFill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0.2548955774272017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Akaike Information Criterion (AIC)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dirty="0">
                          <a:solidFill>
                            <a:schemeClr val="tx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-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23866.171825018384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Bayesian Information Criterion (BIC)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-23836.47959726256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Google Shape;164;p3">
            <a:extLst>
              <a:ext uri="{FF2B5EF4-FFF2-40B4-BE49-F238E27FC236}">
                <a16:creationId xmlns:a16="http://schemas.microsoft.com/office/drawing/2014/main" id="{ABE11439-E93F-8DD7-44D3-E314B73E19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7890166"/>
              </p:ext>
            </p:extLst>
          </p:nvPr>
        </p:nvGraphicFramePr>
        <p:xfrm>
          <a:off x="0" y="3429000"/>
          <a:ext cx="12782748" cy="1254790"/>
        </p:xfrm>
        <a:graphic>
          <a:graphicData uri="http://schemas.openxmlformats.org/drawingml/2006/table">
            <a:tbl>
              <a:tblPr firstRow="1" bandRow="1">
                <a:noFill/>
                <a:tableStyleId>{0F2AAEE4-C261-4EA8-9C41-403AA1C17E21}</a:tableStyleId>
              </a:tblPr>
              <a:tblGrid>
                <a:gridCol w="2130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0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04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04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800" b="1" dirty="0">
                          <a:solidFill>
                            <a:schemeClr val="tx1"/>
                          </a:solidFill>
                        </a:rPr>
                        <a:t>Coefficients </a:t>
                      </a: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IN" sz="1800" baseline="-25000">
                          <a:solidFill>
                            <a:schemeClr val="tx1"/>
                          </a:solidFill>
                        </a:rPr>
                        <a:t>0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IN" sz="1800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IN" sz="1800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IN" sz="1800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IN" sz="1800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IN" sz="1800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-0.0115011454075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-0.3867676 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-0.18602322 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0.73015269 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0.40109 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0.04611731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A494AAF-36E8-4F0A-C92C-A124A1D4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83790"/>
            <a:ext cx="12192000" cy="217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3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BBD0B2-8160-C776-77A0-D74D74845A73}"/>
              </a:ext>
            </a:extLst>
          </p:cNvPr>
          <p:cNvSpPr txBox="1"/>
          <p:nvPr/>
        </p:nvSpPr>
        <p:spPr>
          <a:xfrm>
            <a:off x="827202" y="187693"/>
            <a:ext cx="6103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Lasso Regression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360C4-7987-A7D1-3060-6BE4235C9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5" y="1083321"/>
            <a:ext cx="9538942" cy="502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7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>
            <a:spLocks noGrp="1"/>
          </p:cNvSpPr>
          <p:nvPr>
            <p:ph type="title"/>
          </p:nvPr>
        </p:nvSpPr>
        <p:spPr>
          <a:xfrm>
            <a:off x="1042431" y="304978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IN" dirty="0"/>
              <a:t>Lasso Regression – Out 1 </a:t>
            </a:r>
            <a:endParaRPr dirty="0"/>
          </a:p>
        </p:txBody>
      </p:sp>
      <p:graphicFrame>
        <p:nvGraphicFramePr>
          <p:cNvPr id="170" name="Google Shape;170;p4"/>
          <p:cNvGraphicFramePr/>
          <p:nvPr>
            <p:extLst>
              <p:ext uri="{D42A27DB-BD31-4B8C-83A1-F6EECF244321}">
                <p14:modId xmlns:p14="http://schemas.microsoft.com/office/powerpoint/2010/main" val="2953980815"/>
              </p:ext>
            </p:extLst>
          </p:nvPr>
        </p:nvGraphicFramePr>
        <p:xfrm>
          <a:off x="1449441" y="1090664"/>
          <a:ext cx="8516550" cy="1854250"/>
        </p:xfrm>
        <a:graphic>
          <a:graphicData uri="http://schemas.openxmlformats.org/drawingml/2006/table">
            <a:tbl>
              <a:tblPr firstRow="1" bandRow="1">
                <a:noFill/>
                <a:tableStyleId>{0F2AAEE4-C261-4EA8-9C41-403AA1C17E21}</a:tableStyleId>
              </a:tblPr>
              <a:tblGrid>
                <a:gridCol w="44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Predictive Performance</a:t>
                      </a:r>
                      <a:endParaRPr sz="1800" dirty="0"/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Values</a:t>
                      </a:r>
                      <a:endParaRPr sz="1800"/>
                    </a:p>
                  </a:txBody>
                  <a:tcPr marL="91450" marR="91450" marT="45725" marB="45725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Sum of squared errors (SSE)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0.537005716614197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IN" sz="18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0.35576354392906684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Akaike Information Criterion (AIC)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-23984.218428916567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Bayesian Information Criterion (BIC)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Century Gothic"/>
                          <a:ea typeface="Century Gothic"/>
                          <a:cs typeface="Century Gothic"/>
                        </a:rPr>
                        <a:t>-23954.526201160745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D595950-82CF-3F64-96A6-3926BA691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3086"/>
            <a:ext cx="12192000" cy="29449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319</TotalTime>
  <Words>733</Words>
  <Application>Microsoft Office PowerPoint</Application>
  <PresentationFormat>Widescreen</PresentationFormat>
  <Paragraphs>262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Century Gothic</vt:lpstr>
      <vt:lpstr>Arial</vt:lpstr>
      <vt:lpstr>Calibri</vt:lpstr>
      <vt:lpstr>Gill Sans MT</vt:lpstr>
      <vt:lpstr>Gallery</vt:lpstr>
      <vt:lpstr>Soft-Sensor Design for Sulphur Recovery Unit </vt:lpstr>
      <vt:lpstr>Description of the Process/System Details</vt:lpstr>
      <vt:lpstr>Dimensionality of the problem</vt:lpstr>
      <vt:lpstr>Algorithms Applied </vt:lpstr>
      <vt:lpstr>Multi-Linear Regression</vt:lpstr>
      <vt:lpstr>Multi-Linear Regression – Out 1 </vt:lpstr>
      <vt:lpstr>PowerPoint Presentation</vt:lpstr>
      <vt:lpstr>PowerPoint Presentation</vt:lpstr>
      <vt:lpstr>Lasso Regression – Out 1 </vt:lpstr>
      <vt:lpstr>PowerPoint Presentation</vt:lpstr>
      <vt:lpstr>Polynomial Regression</vt:lpstr>
      <vt:lpstr>PowerPoint Presentation</vt:lpstr>
      <vt:lpstr>PowerPoint Presentation</vt:lpstr>
      <vt:lpstr>PowerPoint Presentation</vt:lpstr>
      <vt:lpstr>PCA</vt:lpstr>
      <vt:lpstr>PCA + PCR Out 1</vt:lpstr>
      <vt:lpstr>PCA + PCR Out 2</vt:lpstr>
      <vt:lpstr>LSTM</vt:lpstr>
      <vt:lpstr>LSTM – Out 1</vt:lpstr>
      <vt:lpstr>LSTM – Out 2</vt:lpstr>
      <vt:lpstr>K – NEAREST NEIGHBOURS</vt:lpstr>
      <vt:lpstr>PCA Based Linear After k-NN:   Out 1</vt:lpstr>
      <vt:lpstr>PCA Based Linear After k-NN:   Out 2</vt:lpstr>
      <vt:lpstr> Polynomial after k-NN:  Out 1</vt:lpstr>
      <vt:lpstr>Polynomial after k-NN:  Out 2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SRU</dc:title>
  <dc:creator>Microsoft account</dc:creator>
  <cp:lastModifiedBy>Anshuman Gupta</cp:lastModifiedBy>
  <cp:revision>7</cp:revision>
  <dcterms:created xsi:type="dcterms:W3CDTF">2024-04-06T15:52:33Z</dcterms:created>
  <dcterms:modified xsi:type="dcterms:W3CDTF">2024-05-09T23:12:19Z</dcterms:modified>
</cp:coreProperties>
</file>