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1" r:id="rId1"/>
  </p:sldMasterIdLst>
  <p:notesMasterIdLst>
    <p:notesMasterId r:id="rId6"/>
  </p:notesMasterIdLst>
  <p:sldIdLst>
    <p:sldId id="499" r:id="rId2"/>
    <p:sldId id="348" r:id="rId3"/>
    <p:sldId id="526" r:id="rId4"/>
    <p:sldId id="525"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Century Gothic" panose="020B0502020202020204" pitchFamily="34" charset="0"/>
      <p:regular r:id="rId11"/>
      <p:bold r:id="rId12"/>
    </p:embeddedFont>
    <p:embeddedFont>
      <p:font typeface="Wingdings 3" panose="05040102010807070707" pitchFamily="18" charset="2"/>
      <p:regular r:id="rId13"/>
    </p:embeddedFont>
  </p:embeddedFontLst>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shuman Kher" initials="AK" lastIdx="0" clrIdx="0">
    <p:extLst>
      <p:ext uri="{19B8F6BF-5375-455C-9EA6-DF929625EA0E}">
        <p15:presenceInfo xmlns:p15="http://schemas.microsoft.com/office/powerpoint/2012/main" userId="e5a3d70548afbe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font" Target="fonts/font4.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2727E-76EE-40F0-8250-02F684BF3F59}" type="datetimeFigureOut">
              <a:rPr lang="en-IN" smtClean="0"/>
              <a:t>10-02-2019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EEFAEF-7F73-4AA4-9D1A-7ED22CF84A8C}" type="slidenum">
              <a:rPr lang="en-IN" smtClean="0"/>
              <a:t>‹#›</a:t>
            </a:fld>
            <a:endParaRPr lang="en-IN"/>
          </a:p>
        </p:txBody>
      </p:sp>
    </p:spTree>
    <p:extLst>
      <p:ext uri="{BB962C8B-B14F-4D97-AF65-F5344CB8AC3E}">
        <p14:creationId xmlns:p14="http://schemas.microsoft.com/office/powerpoint/2010/main" val="1145237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E4026F-ADF6-4C25-AB0B-85BB429D7934}" type="slidenum">
              <a:rPr kumimoji="0" lang="fr-FR"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6417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80A2EA-EBC0-4440-87C1-E383FDF74103}"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3D877-224E-4E14-8679-49978B492B72}"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95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3180A2EA-EBC0-4440-87C1-E383FDF74103}" type="datetimeFigureOut">
              <a:rPr lang="en-IN" smtClean="0"/>
              <a:t>10-02-2019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73D877-224E-4E14-8679-49978B492B72}" type="slidenum">
              <a:rPr lang="en-IN" smtClean="0"/>
              <a:t>‹#›</a:t>
            </a:fld>
            <a:endParaRPr lang="en-IN"/>
          </a:p>
        </p:txBody>
      </p:sp>
    </p:spTree>
    <p:extLst>
      <p:ext uri="{BB962C8B-B14F-4D97-AF65-F5344CB8AC3E}">
        <p14:creationId xmlns:p14="http://schemas.microsoft.com/office/powerpoint/2010/main" val="3041233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80A2EA-EBC0-4440-87C1-E383FDF74103}"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3D877-224E-4E14-8679-49978B492B72}" type="slidenum">
              <a:rPr lang="en-IN" smtClean="0"/>
              <a:t>‹#›</a:t>
            </a:fld>
            <a:endParaRPr lang="en-IN"/>
          </a:p>
        </p:txBody>
      </p:sp>
    </p:spTree>
    <p:extLst>
      <p:ext uri="{BB962C8B-B14F-4D97-AF65-F5344CB8AC3E}">
        <p14:creationId xmlns:p14="http://schemas.microsoft.com/office/powerpoint/2010/main" val="191550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80A2EA-EBC0-4440-87C1-E383FDF74103}"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3D877-224E-4E14-8679-49978B492B72}"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27763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80A2EA-EBC0-4440-87C1-E383FDF74103}"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3D877-224E-4E14-8679-49978B492B72}" type="slidenum">
              <a:rPr lang="en-IN" smtClean="0"/>
              <a:t>‹#›</a:t>
            </a:fld>
            <a:endParaRPr lang="en-IN"/>
          </a:p>
        </p:txBody>
      </p:sp>
    </p:spTree>
    <p:extLst>
      <p:ext uri="{BB962C8B-B14F-4D97-AF65-F5344CB8AC3E}">
        <p14:creationId xmlns:p14="http://schemas.microsoft.com/office/powerpoint/2010/main" val="1308833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80A2EA-EBC0-4440-87C1-E383FDF74103}"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3D877-224E-4E14-8679-49978B492B72}"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04574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80A2EA-EBC0-4440-87C1-E383FDF74103}"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3D877-224E-4E14-8679-49978B492B72}" type="slidenum">
              <a:rPr lang="en-IN" smtClean="0"/>
              <a:t>‹#›</a:t>
            </a:fld>
            <a:endParaRPr lang="en-IN"/>
          </a:p>
        </p:txBody>
      </p:sp>
    </p:spTree>
    <p:extLst>
      <p:ext uri="{BB962C8B-B14F-4D97-AF65-F5344CB8AC3E}">
        <p14:creationId xmlns:p14="http://schemas.microsoft.com/office/powerpoint/2010/main" val="3083734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80A2EA-EBC0-4440-87C1-E383FDF74103}"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3D877-224E-4E14-8679-49978B492B72}" type="slidenum">
              <a:rPr lang="en-IN" smtClean="0"/>
              <a:t>‹#›</a:t>
            </a:fld>
            <a:endParaRPr lang="en-IN"/>
          </a:p>
        </p:txBody>
      </p:sp>
    </p:spTree>
    <p:extLst>
      <p:ext uri="{BB962C8B-B14F-4D97-AF65-F5344CB8AC3E}">
        <p14:creationId xmlns:p14="http://schemas.microsoft.com/office/powerpoint/2010/main" val="4216423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80A2EA-EBC0-4440-87C1-E383FDF74103}"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3D877-224E-4E14-8679-49978B492B72}" type="slidenum">
              <a:rPr lang="en-IN" smtClean="0"/>
              <a:t>‹#›</a:t>
            </a:fld>
            <a:endParaRPr lang="en-IN"/>
          </a:p>
        </p:txBody>
      </p:sp>
    </p:spTree>
    <p:extLst>
      <p:ext uri="{BB962C8B-B14F-4D97-AF65-F5344CB8AC3E}">
        <p14:creationId xmlns:p14="http://schemas.microsoft.com/office/powerpoint/2010/main" val="8105168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03F0E-7A18-4BE8-BB62-3B9C9D441DF7}" type="datetimeFigureOut">
              <a:rPr lang="fr-FR" smtClean="0">
                <a:solidFill>
                  <a:prstClr val="black">
                    <a:tint val="75000"/>
                  </a:prstClr>
                </a:solidFill>
              </a:rPr>
              <a:pPr/>
              <a:t>10/02/2019</a:t>
            </a:fld>
            <a:endParaRPr lang="fr-FR">
              <a:solidFill>
                <a:prstClr val="black">
                  <a:tint val="75000"/>
                </a:prstClr>
              </a:solidFill>
            </a:endParaRPr>
          </a:p>
        </p:txBody>
      </p:sp>
      <p:sp>
        <p:nvSpPr>
          <p:cNvPr id="3" name="Footer Placeholder 2"/>
          <p:cNvSpPr>
            <a:spLocks noGrp="1"/>
          </p:cNvSpPr>
          <p:nvPr>
            <p:ph type="ftr" sz="quarter" idx="11"/>
          </p:nvPr>
        </p:nvSpPr>
        <p:spPr/>
        <p:txBody>
          <a:bodyPr/>
          <a:lstStyle/>
          <a:p>
            <a:endParaRPr lang="fr-FR">
              <a:solidFill>
                <a:prstClr val="black">
                  <a:tint val="75000"/>
                </a:prstClr>
              </a:solidFill>
            </a:endParaRPr>
          </a:p>
        </p:txBody>
      </p:sp>
      <p:sp>
        <p:nvSpPr>
          <p:cNvPr id="4" name="Slide Number Placeholder 3"/>
          <p:cNvSpPr>
            <a:spLocks noGrp="1"/>
          </p:cNvSpPr>
          <p:nvPr>
            <p:ph type="sldNum" sz="quarter" idx="12"/>
          </p:nvPr>
        </p:nvSpPr>
        <p:spPr/>
        <p:txBody>
          <a:bodyPr/>
          <a:lstStyle/>
          <a:p>
            <a:fld id="{D4854BEA-D865-4B20-9659-51FC551EF132}" type="slidenum">
              <a:rPr lang="fr-FR" smtClean="0">
                <a:solidFill>
                  <a:prstClr val="black">
                    <a:tint val="75000"/>
                  </a:prstClr>
                </a:solidFill>
              </a:rPr>
              <a:pPr/>
              <a:t>‹#›</a:t>
            </a:fld>
            <a:endParaRPr lang="fr-FR">
              <a:solidFill>
                <a:prstClr val="black">
                  <a:tint val="75000"/>
                </a:prstClr>
              </a:solidFill>
            </a:endParaRPr>
          </a:p>
        </p:txBody>
      </p:sp>
      <p:sp>
        <p:nvSpPr>
          <p:cNvPr id="5" name="Title 1"/>
          <p:cNvSpPr>
            <a:spLocks noGrp="1"/>
          </p:cNvSpPr>
          <p:nvPr>
            <p:ph type="title"/>
          </p:nvPr>
        </p:nvSpPr>
        <p:spPr>
          <a:xfrm>
            <a:off x="609600" y="274638"/>
            <a:ext cx="10972800" cy="706090"/>
          </a:xfrm>
          <a:noFill/>
          <a:ln>
            <a:noFill/>
          </a:ln>
        </p:spPr>
        <p:txBody>
          <a:bodyPr>
            <a:normAutofit/>
          </a:bodyPr>
          <a:lstStyle>
            <a:lvl1pPr algn="l">
              <a:defRPr sz="3200">
                <a:solidFill>
                  <a:srgbClr val="FF0000"/>
                </a:solidFill>
              </a:defRPr>
            </a:lvl1pPr>
          </a:lstStyle>
          <a:p>
            <a:r>
              <a:rPr lang="en-US" dirty="0"/>
              <a:t>Click to edit Master title style</a:t>
            </a:r>
            <a:endParaRPr lang="fr-FR" dirty="0"/>
          </a:p>
        </p:txBody>
      </p:sp>
    </p:spTree>
    <p:extLst>
      <p:ext uri="{BB962C8B-B14F-4D97-AF65-F5344CB8AC3E}">
        <p14:creationId xmlns:p14="http://schemas.microsoft.com/office/powerpoint/2010/main" val="1635957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80A2EA-EBC0-4440-87C1-E383FDF74103}"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3D877-224E-4E14-8679-49978B492B72}" type="slidenum">
              <a:rPr lang="en-IN" smtClean="0"/>
              <a:t>‹#›</a:t>
            </a:fld>
            <a:endParaRPr lang="en-IN"/>
          </a:p>
        </p:txBody>
      </p:sp>
    </p:spTree>
    <p:extLst>
      <p:ext uri="{BB962C8B-B14F-4D97-AF65-F5344CB8AC3E}">
        <p14:creationId xmlns:p14="http://schemas.microsoft.com/office/powerpoint/2010/main" val="3646930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80A2EA-EBC0-4440-87C1-E383FDF74103}"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3D877-224E-4E14-8679-49978B492B72}" type="slidenum">
              <a:rPr lang="en-IN" smtClean="0"/>
              <a:t>‹#›</a:t>
            </a:fld>
            <a:endParaRPr lang="en-IN"/>
          </a:p>
        </p:txBody>
      </p:sp>
    </p:spTree>
    <p:extLst>
      <p:ext uri="{BB962C8B-B14F-4D97-AF65-F5344CB8AC3E}">
        <p14:creationId xmlns:p14="http://schemas.microsoft.com/office/powerpoint/2010/main" val="210703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80A2EA-EBC0-4440-87C1-E383FDF74103}" type="datetimeFigureOut">
              <a:rPr lang="en-IN" smtClean="0"/>
              <a:t>10-02-2019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3D877-224E-4E14-8679-49978B492B72}" type="slidenum">
              <a:rPr lang="en-IN" smtClean="0"/>
              <a:t>‹#›</a:t>
            </a:fld>
            <a:endParaRPr lang="en-IN"/>
          </a:p>
        </p:txBody>
      </p:sp>
    </p:spTree>
    <p:extLst>
      <p:ext uri="{BB962C8B-B14F-4D97-AF65-F5344CB8AC3E}">
        <p14:creationId xmlns:p14="http://schemas.microsoft.com/office/powerpoint/2010/main" val="340321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80A2EA-EBC0-4440-87C1-E383FDF74103}" type="datetimeFigureOut">
              <a:rPr lang="en-IN" smtClean="0"/>
              <a:t>10-02-2019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73D877-224E-4E14-8679-49978B492B72}" type="slidenum">
              <a:rPr lang="en-IN" smtClean="0"/>
              <a:t>‹#›</a:t>
            </a:fld>
            <a:endParaRPr lang="en-IN"/>
          </a:p>
        </p:txBody>
      </p:sp>
    </p:spTree>
    <p:extLst>
      <p:ext uri="{BB962C8B-B14F-4D97-AF65-F5344CB8AC3E}">
        <p14:creationId xmlns:p14="http://schemas.microsoft.com/office/powerpoint/2010/main" val="119893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80A2EA-EBC0-4440-87C1-E383FDF74103}" type="datetimeFigureOut">
              <a:rPr lang="en-IN" smtClean="0"/>
              <a:t>10-02-2019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73D877-224E-4E14-8679-49978B492B72}" type="slidenum">
              <a:rPr lang="en-IN" smtClean="0"/>
              <a:t>‹#›</a:t>
            </a:fld>
            <a:endParaRPr lang="en-IN"/>
          </a:p>
        </p:txBody>
      </p:sp>
    </p:spTree>
    <p:extLst>
      <p:ext uri="{BB962C8B-B14F-4D97-AF65-F5344CB8AC3E}">
        <p14:creationId xmlns:p14="http://schemas.microsoft.com/office/powerpoint/2010/main" val="274082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0A2EA-EBC0-4440-87C1-E383FDF74103}" type="datetimeFigureOut">
              <a:rPr lang="en-IN" smtClean="0"/>
              <a:t>10-02-2019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73D877-224E-4E14-8679-49978B492B72}" type="slidenum">
              <a:rPr lang="en-IN" smtClean="0"/>
              <a:t>‹#›</a:t>
            </a:fld>
            <a:endParaRPr lang="en-IN"/>
          </a:p>
        </p:txBody>
      </p:sp>
    </p:spTree>
    <p:extLst>
      <p:ext uri="{BB962C8B-B14F-4D97-AF65-F5344CB8AC3E}">
        <p14:creationId xmlns:p14="http://schemas.microsoft.com/office/powerpoint/2010/main" val="4032765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80A2EA-EBC0-4440-87C1-E383FDF74103}" type="datetimeFigureOut">
              <a:rPr lang="en-IN" smtClean="0"/>
              <a:t>10-02-2019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3D877-224E-4E14-8679-49978B492B72}" type="slidenum">
              <a:rPr lang="en-IN" smtClean="0"/>
              <a:t>‹#›</a:t>
            </a:fld>
            <a:endParaRPr lang="en-IN"/>
          </a:p>
        </p:txBody>
      </p:sp>
    </p:spTree>
    <p:extLst>
      <p:ext uri="{BB962C8B-B14F-4D97-AF65-F5344CB8AC3E}">
        <p14:creationId xmlns:p14="http://schemas.microsoft.com/office/powerpoint/2010/main" val="58857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80A2EA-EBC0-4440-87C1-E383FDF74103}" type="datetimeFigureOut">
              <a:rPr lang="en-IN" smtClean="0"/>
              <a:t>10-02-2019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3D877-224E-4E14-8679-49978B492B72}" type="slidenum">
              <a:rPr lang="en-IN" smtClean="0"/>
              <a:t>‹#›</a:t>
            </a:fld>
            <a:endParaRPr lang="en-IN"/>
          </a:p>
        </p:txBody>
      </p:sp>
    </p:spTree>
    <p:extLst>
      <p:ext uri="{BB962C8B-B14F-4D97-AF65-F5344CB8AC3E}">
        <p14:creationId xmlns:p14="http://schemas.microsoft.com/office/powerpoint/2010/main" val="59346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180A2EA-EBC0-4440-87C1-E383FDF74103}" type="datetimeFigureOut">
              <a:rPr lang="en-IN" smtClean="0"/>
              <a:t>10-02-2019</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073D877-224E-4E14-8679-49978B492B72}" type="slidenum">
              <a:rPr lang="en-IN" smtClean="0"/>
              <a:t>‹#›</a:t>
            </a:fld>
            <a:endParaRPr lang="en-IN"/>
          </a:p>
        </p:txBody>
      </p:sp>
    </p:spTree>
    <p:extLst>
      <p:ext uri="{BB962C8B-B14F-4D97-AF65-F5344CB8AC3E}">
        <p14:creationId xmlns:p14="http://schemas.microsoft.com/office/powerpoint/2010/main" val="1513741847"/>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http://frombulator.com/tag/growth/" TargetMode="Externa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jpg"/><Relationship Id="rId5" Type="http://schemas.openxmlformats.org/officeDocument/2006/relationships/hyperlink" Target="http://www.toolperstartup.com/2015/12/16/analytics-toolkit-com-potenzia-google-analytics/"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hyperlink" Target="http://commons.wikimedia.org/wiki/category:symbol_socio" TargetMode="Externa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image" Target="../media/image6.png"/><Relationship Id="rId5" Type="http://schemas.openxmlformats.org/officeDocument/2006/relationships/tags" Target="../tags/tag8.xml"/><Relationship Id="rId10" Type="http://schemas.openxmlformats.org/officeDocument/2006/relationships/slideLayout" Target="../slideLayouts/slideLayout2.xml"/><Relationship Id="rId4" Type="http://schemas.openxmlformats.org/officeDocument/2006/relationships/tags" Target="../tags/tag7.xml"/><Relationship Id="rId9"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901823" y="1101378"/>
            <a:ext cx="8763000" cy="1155700"/>
            <a:chOff x="901823" y="1774478"/>
            <a:chExt cx="8763000" cy="1155700"/>
          </a:xfrm>
          <a:effectLst>
            <a:glow>
              <a:schemeClr val="bg1"/>
            </a:glow>
          </a:effectLst>
        </p:grpSpPr>
        <p:sp>
          <p:nvSpPr>
            <p:cNvPr id="15" name="Rounded Rectangle 5">
              <a:extLst>
                <a:ext uri="{FF2B5EF4-FFF2-40B4-BE49-F238E27FC236}">
                  <a16:creationId xmlns:a16="http://schemas.microsoft.com/office/drawing/2014/main" id="{4D36D26C-295A-4265-90FA-A5F120713075}"/>
                </a:ext>
              </a:extLst>
            </p:cNvPr>
            <p:cNvSpPr/>
            <p:nvPr/>
          </p:nvSpPr>
          <p:spPr>
            <a:xfrm>
              <a:off x="901823" y="1774478"/>
              <a:ext cx="8763000" cy="1155700"/>
            </a:xfrm>
            <a:prstGeom prst="roundRect">
              <a:avLst>
                <a:gd name="adj" fmla="val 50000"/>
              </a:avLst>
            </a:prstGeom>
            <a:noFill/>
            <a:ln w="12700">
              <a:solidFill>
                <a:schemeClr val="bg1"/>
              </a:solidFill>
            </a:ln>
            <a:effectLst>
              <a:glow rad="508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0" tIns="45720" rIns="91440" bIns="45720" numCol="1" spcCol="0" rtlCol="0" fromWordArt="0" anchor="ctr" anchorCtr="0" forceAA="0" compatLnSpc="1">
              <a:prstTxWarp prst="textNoShape">
                <a:avLst/>
              </a:prstTxWarp>
              <a:noAutofit/>
            </a:bodyPr>
            <a:lstStyle/>
            <a:p>
              <a:pPr>
                <a:defRPr/>
              </a:pPr>
              <a:endParaRPr lang="en-US" sz="2800" b="1" dirty="0"/>
            </a:p>
            <a:p>
              <a:pPr>
                <a:defRPr/>
              </a:pPr>
              <a:r>
                <a:rPr lang="en-US" sz="2000" b="1" dirty="0"/>
                <a:t>A group of 4 friends have come together and started a small band.</a:t>
              </a:r>
              <a:r>
                <a:rPr lang="en-US" sz="20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85000"/>
                  </a:prstClr>
                </a:solidFill>
                <a:effectLst/>
                <a:uLnTx/>
                <a:uFillTx/>
                <a:latin typeface="Calibri"/>
                <a:ea typeface="+mn-ea"/>
                <a:cs typeface="+mn-cs"/>
              </a:endParaRPr>
            </a:p>
          </p:txBody>
        </p:sp>
        <p:sp>
          <p:nvSpPr>
            <p:cNvPr id="16" name="Oval 15">
              <a:extLst>
                <a:ext uri="{FF2B5EF4-FFF2-40B4-BE49-F238E27FC236}">
                  <a16:creationId xmlns:a16="http://schemas.microsoft.com/office/drawing/2014/main" id="{F76A8CAF-8043-4A9B-BD78-B1F776DA3F3B}"/>
                </a:ext>
              </a:extLst>
            </p:cNvPr>
            <p:cNvSpPr/>
            <p:nvPr/>
          </p:nvSpPr>
          <p:spPr>
            <a:xfrm>
              <a:off x="1041523" y="1895128"/>
              <a:ext cx="914400" cy="914400"/>
            </a:xfrm>
            <a:prstGeom prst="ellipse">
              <a:avLst/>
            </a:prstGeom>
            <a:noFill/>
            <a:ln w="12700">
              <a:solidFill>
                <a:schemeClr val="bg1"/>
              </a:solidFill>
            </a:ln>
            <a:effectLst>
              <a:glow rad="508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chemeClr val="tx1"/>
                  </a:solidFill>
                  <a:effectLst/>
                  <a:uLnTx/>
                  <a:uFillTx/>
                  <a:latin typeface="Calibri"/>
                  <a:ea typeface="+mn-ea"/>
                  <a:cs typeface="+mn-cs"/>
                </a:rPr>
                <a:t>1</a:t>
              </a:r>
            </a:p>
          </p:txBody>
        </p:sp>
      </p:grpSp>
      <p:grpSp>
        <p:nvGrpSpPr>
          <p:cNvPr id="8" name="Group 7"/>
          <p:cNvGrpSpPr/>
          <p:nvPr/>
        </p:nvGrpSpPr>
        <p:grpSpPr>
          <a:xfrm>
            <a:off x="901823" y="2302954"/>
            <a:ext cx="8763000" cy="1155700"/>
            <a:chOff x="990600" y="2755900"/>
            <a:chExt cx="8763000" cy="1155700"/>
          </a:xfrm>
          <a:effectLst>
            <a:glow>
              <a:schemeClr val="bg1"/>
            </a:glow>
          </a:effectLst>
        </p:grpSpPr>
        <p:sp>
          <p:nvSpPr>
            <p:cNvPr id="9" name="Rounded Rectangle 8"/>
            <p:cNvSpPr/>
            <p:nvPr/>
          </p:nvSpPr>
          <p:spPr>
            <a:xfrm>
              <a:off x="990600" y="2755900"/>
              <a:ext cx="8763000" cy="1155700"/>
            </a:xfrm>
            <a:prstGeom prst="roundRect">
              <a:avLst>
                <a:gd name="adj" fmla="val 50000"/>
              </a:avLst>
            </a:prstGeom>
            <a:noFill/>
            <a:ln w="12700">
              <a:solidFill>
                <a:schemeClr val="bg1"/>
              </a:solidFill>
            </a:ln>
            <a:effectLst>
              <a:glow rad="508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0" tIns="45720" rIns="91440" bIns="45720" numCol="1" spcCol="0" rtlCol="0" fromWordArt="0" anchor="ctr" anchorCtr="0" forceAA="0" compatLnSpc="1">
              <a:prstTxWarp prst="textNoShape">
                <a:avLst/>
              </a:prstTxWarp>
              <a:noAutofit/>
            </a:bodyPr>
            <a:lstStyle/>
            <a:p>
              <a:r>
                <a:rPr lang="en-US" sz="2000" b="1" dirty="0">
                  <a:solidFill>
                    <a:schemeClr val="tx1"/>
                  </a:solidFill>
                </a:rPr>
                <a:t>They are now looking to setup a small music cafe in a locale where people will be able to come and watch them perform or record music.</a:t>
              </a:r>
              <a:r>
                <a:rPr lang="en-US" sz="2000" b="1" dirty="0">
                  <a:solidFill>
                    <a:schemeClr val="bg1"/>
                  </a:solidFill>
                </a:rPr>
                <a:t> </a:t>
              </a:r>
            </a:p>
          </p:txBody>
        </p:sp>
        <p:sp>
          <p:nvSpPr>
            <p:cNvPr id="10" name="Oval 9"/>
            <p:cNvSpPr/>
            <p:nvPr/>
          </p:nvSpPr>
          <p:spPr>
            <a:xfrm>
              <a:off x="1130300" y="2876550"/>
              <a:ext cx="914400" cy="914400"/>
            </a:xfrm>
            <a:prstGeom prst="ellipse">
              <a:avLst/>
            </a:prstGeom>
            <a:noFill/>
            <a:ln w="12700">
              <a:solidFill>
                <a:schemeClr val="bg1"/>
              </a:solidFill>
            </a:ln>
            <a:effectLst>
              <a:glow rad="508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Calibri"/>
                  <a:ea typeface="+mn-ea"/>
                  <a:cs typeface="+mn-cs"/>
                </a:rPr>
                <a:t>2</a:t>
              </a:r>
            </a:p>
          </p:txBody>
        </p:sp>
      </p:grpSp>
      <p:grpSp>
        <p:nvGrpSpPr>
          <p:cNvPr id="11" name="Group 10"/>
          <p:cNvGrpSpPr/>
          <p:nvPr/>
        </p:nvGrpSpPr>
        <p:grpSpPr>
          <a:xfrm>
            <a:off x="970502" y="3728529"/>
            <a:ext cx="8763000" cy="1155700"/>
            <a:chOff x="990600" y="2755900"/>
            <a:chExt cx="8763000" cy="1155700"/>
          </a:xfrm>
          <a:effectLst>
            <a:glow>
              <a:schemeClr val="bg1"/>
            </a:glow>
          </a:effectLst>
        </p:grpSpPr>
        <p:sp>
          <p:nvSpPr>
            <p:cNvPr id="12" name="Rounded Rectangle 11"/>
            <p:cNvSpPr/>
            <p:nvPr/>
          </p:nvSpPr>
          <p:spPr>
            <a:xfrm>
              <a:off x="990600" y="2755900"/>
              <a:ext cx="8763000" cy="1155700"/>
            </a:xfrm>
            <a:prstGeom prst="roundRect">
              <a:avLst>
                <a:gd name="adj" fmla="val 50000"/>
              </a:avLst>
            </a:prstGeom>
            <a:noFill/>
            <a:ln w="12700">
              <a:solidFill>
                <a:schemeClr val="bg1"/>
              </a:solidFill>
            </a:ln>
            <a:effectLst>
              <a:glow rad="508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0" tIns="45720" rIns="91440" bIns="45720" numCol="1" spcCol="0" rtlCol="0" fromWordArt="0" anchor="ctr" anchorCtr="0" forceAA="0" compatLnSpc="1">
              <a:prstTxWarp prst="textNoShape">
                <a:avLst/>
              </a:prstTxWarp>
              <a:noAutofit/>
            </a:bodyPr>
            <a:lstStyle/>
            <a:p>
              <a:pPr>
                <a:defRPr/>
              </a:pPr>
              <a:r>
                <a:rPr lang="en-US" sz="2000" b="1" dirty="0"/>
                <a:t>The music café has to be in a place where people of all ages conglomerate. </a:t>
              </a:r>
            </a:p>
          </p:txBody>
        </p:sp>
        <p:sp>
          <p:nvSpPr>
            <p:cNvPr id="13" name="Oval 12"/>
            <p:cNvSpPr/>
            <p:nvPr/>
          </p:nvSpPr>
          <p:spPr>
            <a:xfrm>
              <a:off x="1130300" y="2876550"/>
              <a:ext cx="914400" cy="914400"/>
            </a:xfrm>
            <a:prstGeom prst="ellipse">
              <a:avLst/>
            </a:prstGeom>
            <a:noFill/>
            <a:ln w="12700">
              <a:solidFill>
                <a:schemeClr val="bg1"/>
              </a:solidFill>
            </a:ln>
            <a:effectLst>
              <a:glow rad="508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chemeClr val="tx1"/>
                  </a:solidFill>
                  <a:effectLst/>
                  <a:uLnTx/>
                  <a:uFillTx/>
                  <a:latin typeface="Calibri"/>
                  <a:ea typeface="+mn-ea"/>
                  <a:cs typeface="+mn-cs"/>
                </a:rPr>
                <a:t>3</a:t>
              </a:r>
            </a:p>
          </p:txBody>
        </p:sp>
      </p:grpSp>
      <p:sp>
        <p:nvSpPr>
          <p:cNvPr id="2" name="Title 1"/>
          <p:cNvSpPr>
            <a:spLocks noGrp="1"/>
          </p:cNvSpPr>
          <p:nvPr>
            <p:ph type="title"/>
          </p:nvPr>
        </p:nvSpPr>
        <p:spPr/>
        <p:txBody>
          <a:bodyPr/>
          <a:lstStyle/>
          <a:p>
            <a:r>
              <a:rPr lang="en-US" dirty="0">
                <a:solidFill>
                  <a:schemeClr val="tx1"/>
                </a:solidFill>
              </a:rPr>
              <a:t>Introduction</a:t>
            </a:r>
          </a:p>
        </p:txBody>
      </p:sp>
    </p:spTree>
    <p:custDataLst>
      <p:tags r:id="rId1"/>
    </p:custDataLst>
    <p:extLst>
      <p:ext uri="{BB962C8B-B14F-4D97-AF65-F5344CB8AC3E}">
        <p14:creationId xmlns:p14="http://schemas.microsoft.com/office/powerpoint/2010/main" val="346304920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609600" y="274637"/>
            <a:ext cx="10972800" cy="706091"/>
          </a:xfrm>
        </p:spPr>
        <p:txBody>
          <a:bodyPr vert="horz" lIns="91440" tIns="45720" rIns="91440" bIns="45720" rtlCol="0" anchor="ctr">
            <a:normAutofit/>
          </a:bodyPr>
          <a:lstStyle/>
          <a:p>
            <a:r>
              <a:rPr lang="en-US" dirty="0"/>
              <a:t>The Data Science Method</a:t>
            </a:r>
            <a:endParaRPr lang="en-US" dirty="0">
              <a:solidFill>
                <a:srgbClr val="FF0000"/>
              </a:solidFill>
              <a:latin typeface="+mn-lt"/>
            </a:endParaRPr>
          </a:p>
        </p:txBody>
      </p:sp>
      <p:sp>
        <p:nvSpPr>
          <p:cNvPr id="11" name="ShapeNameChangedByPowerUser1"/>
          <p:cNvSpPr/>
          <p:nvPr/>
        </p:nvSpPr>
        <p:spPr>
          <a:xfrm>
            <a:off x="6363308" y="1405889"/>
            <a:ext cx="4742174" cy="2217846"/>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9DD9"/>
                </a:solidFill>
                <a:effectLst/>
                <a:uLnTx/>
                <a:uFillTx/>
                <a:latin typeface="Calibri"/>
                <a:ea typeface="+mn-ea"/>
                <a:cs typeface="+mn-cs"/>
              </a:rPr>
              <a:t>How it solves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0" noProof="0" dirty="0">
              <a:ln>
                <a:noFill/>
              </a:ln>
              <a:solidFill>
                <a:prstClr val="black"/>
              </a:solidFill>
              <a:effectLst/>
              <a:uLnTx/>
              <a:uFillTx/>
              <a:latin typeface="Calibri"/>
              <a:ea typeface="+mn-ea"/>
              <a:cs typeface="+mn-cs"/>
            </a:endParaRPr>
          </a:p>
          <a:p>
            <a:pPr marL="285750" lvl="0" indent="-285750">
              <a:buFont typeface="Arial" panose="020B0604020202020204" pitchFamily="34" charset="0"/>
              <a:buChar char="•"/>
              <a:defRPr/>
            </a:pPr>
            <a:r>
              <a:rPr lang="en-US" sz="1400" dirty="0">
                <a:solidFill>
                  <a:schemeClr val="tx1"/>
                </a:solidFill>
              </a:rPr>
              <a:t>The foursquare data gives a neighborhood wise location of key areas of interest in a city such as a park, hotel, airport, café, coffee shops, restaurants etc.</a:t>
            </a:r>
          </a:p>
          <a:p>
            <a:pPr marL="285750" lvl="0" indent="-285750">
              <a:buFont typeface="Arial" panose="020B0604020202020204" pitchFamily="34" charset="0"/>
              <a:buChar char="•"/>
              <a:defRPr/>
            </a:pPr>
            <a:r>
              <a:rPr lang="en-US" sz="1400" dirty="0">
                <a:solidFill>
                  <a:schemeClr val="tx1"/>
                </a:solidFill>
              </a:rPr>
              <a:t>he music band by the name of Wonders would like their cafe to be in an area where people hang out often and pass their time, the data leverage from foursquare will have this information.</a:t>
            </a:r>
            <a:endParaRPr kumimoji="0" lang="en-US" sz="1400" b="0" i="1" u="none" strike="noStrike" kern="0" cap="none" spc="0" normalizeH="0" baseline="0" noProof="0" dirty="0">
              <a:ln>
                <a:noFill/>
              </a:ln>
              <a:solidFill>
                <a:schemeClr val="tx1"/>
              </a:solidFill>
              <a:effectLst/>
              <a:uLnTx/>
              <a:uFillTx/>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0" noProof="0" dirty="0">
              <a:ln>
                <a:noFill/>
              </a:ln>
              <a:solidFill>
                <a:prstClr val="black"/>
              </a:solidFill>
              <a:effectLst/>
              <a:uLnTx/>
              <a:uFillTx/>
              <a:latin typeface="Calibri"/>
              <a:ea typeface="+mn-ea"/>
              <a:cs typeface="+mn-cs"/>
            </a:endParaRPr>
          </a:p>
        </p:txBody>
      </p:sp>
      <p:sp>
        <p:nvSpPr>
          <p:cNvPr id="14" name="ShapeNameChangedByPowerUser2"/>
          <p:cNvSpPr/>
          <p:nvPr/>
        </p:nvSpPr>
        <p:spPr>
          <a:xfrm>
            <a:off x="1370809" y="1405889"/>
            <a:ext cx="4742174" cy="2217846"/>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F6FC6"/>
                </a:solidFill>
                <a:effectLst/>
                <a:uLnTx/>
                <a:uFillTx/>
                <a:latin typeface="Calibri"/>
                <a:ea typeface="+mn-ea"/>
                <a:cs typeface="+mn-cs"/>
              </a:rPr>
              <a:t>Data Description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0" noProof="0" dirty="0">
              <a:ln>
                <a:noFill/>
              </a:ln>
              <a:solidFill>
                <a:prstClr val="black"/>
              </a:solidFill>
              <a:effectLst/>
              <a:uLnTx/>
              <a:uFillTx/>
              <a:latin typeface="Calibri"/>
              <a:ea typeface="+mn-ea"/>
              <a:cs typeface="+mn-cs"/>
            </a:endParaRPr>
          </a:p>
          <a:p>
            <a:pPr marL="285750" lvl="0" indent="-285750">
              <a:buFont typeface="Arial" panose="020B0604020202020204" pitchFamily="34" charset="0"/>
              <a:buChar char="•"/>
              <a:defRPr/>
            </a:pPr>
            <a:r>
              <a:rPr lang="en-US" sz="1400" dirty="0">
                <a:solidFill>
                  <a:schemeClr val="tx1"/>
                </a:solidFill>
              </a:rPr>
              <a:t>The neighborhoods data has been pulled from the Wikipedia page provided</a:t>
            </a:r>
          </a:p>
          <a:p>
            <a:pPr marL="285750" indent="-285750">
              <a:buFont typeface="Arial" panose="020B0604020202020204" pitchFamily="34" charset="0"/>
              <a:buChar char="•"/>
              <a:defRPr/>
            </a:pPr>
            <a:r>
              <a:rPr lang="en-US" sz="1400" dirty="0">
                <a:solidFill>
                  <a:schemeClr val="tx1"/>
                </a:solidFill>
              </a:rPr>
              <a:t>All the data including the latitude and longitude was made available with the course material itself.</a:t>
            </a:r>
          </a:p>
          <a:p>
            <a:pPr marL="285750" indent="-285750">
              <a:buFont typeface="Arial" panose="020B0604020202020204" pitchFamily="34" charset="0"/>
              <a:buChar char="•"/>
              <a:defRPr/>
            </a:pPr>
            <a:r>
              <a:rPr lang="en-US" sz="1400" dirty="0">
                <a:solidFill>
                  <a:schemeClr val="tx1"/>
                </a:solidFill>
              </a:rPr>
              <a:t>Neighborhood data enabled superimposing the neighborhoods in ‘Etobicoke’. The foursquare API data helped in location venues. </a:t>
            </a:r>
            <a:endParaRPr lang="en-IN" sz="1400" dirty="0">
              <a:solidFill>
                <a:schemeClr val="tx1"/>
              </a:solidFill>
            </a:endParaRPr>
          </a:p>
          <a:p>
            <a:pPr marL="285750" indent="-285750">
              <a:buFont typeface="Arial" panose="020B0604020202020204" pitchFamily="34" charset="0"/>
              <a:buChar char="•"/>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prstClr val="black"/>
                </a:solidFill>
                <a:effectLst/>
                <a:uLnTx/>
                <a:uFillTx/>
                <a:latin typeface="Calibri"/>
                <a:ea typeface="+mn-ea"/>
                <a:cs typeface="+mn-cs"/>
              </a:rPr>
              <a:t>                                </a:t>
            </a:r>
          </a:p>
        </p:txBody>
      </p:sp>
      <p:sp>
        <p:nvSpPr>
          <p:cNvPr id="3" name="Rectangle 2"/>
          <p:cNvSpPr/>
          <p:nvPr/>
        </p:nvSpPr>
        <p:spPr>
          <a:xfrm>
            <a:off x="1379246" y="1376995"/>
            <a:ext cx="612000" cy="612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prstClr val="white"/>
                </a:solidFill>
                <a:effectLst/>
                <a:uLnTx/>
                <a:uFillTx/>
                <a:latin typeface="Calibri"/>
                <a:ea typeface="+mn-ea"/>
                <a:cs typeface="+mn-cs"/>
              </a:rPr>
              <a:t>?</a:t>
            </a:r>
          </a:p>
        </p:txBody>
      </p:sp>
      <p:sp>
        <p:nvSpPr>
          <p:cNvPr id="36" name="Rectangle 35"/>
          <p:cNvSpPr/>
          <p:nvPr/>
        </p:nvSpPr>
        <p:spPr>
          <a:xfrm>
            <a:off x="6363308" y="1376995"/>
            <a:ext cx="612000" cy="612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57" name="Étoile à 5 branches 16"/>
          <p:cNvSpPr>
            <a:spLocks noChangeAspect="1"/>
          </p:cNvSpPr>
          <p:nvPr/>
        </p:nvSpPr>
        <p:spPr>
          <a:xfrm>
            <a:off x="6443550" y="1425918"/>
            <a:ext cx="458182" cy="458131"/>
          </a:xfrm>
          <a:prstGeom prst="star5">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9" name="ShapeNameChangedByPowerUser2">
            <a:extLst>
              <a:ext uri="{FF2B5EF4-FFF2-40B4-BE49-F238E27FC236}">
                <a16:creationId xmlns:a16="http://schemas.microsoft.com/office/drawing/2014/main" id="{6B93EDC6-DFC4-4BA7-A18E-81268679F458}"/>
              </a:ext>
            </a:extLst>
          </p:cNvPr>
          <p:cNvSpPr/>
          <p:nvPr/>
        </p:nvSpPr>
        <p:spPr>
          <a:xfrm>
            <a:off x="1353826" y="3883520"/>
            <a:ext cx="4742174" cy="2217846"/>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F6FC6"/>
                </a:solidFill>
                <a:effectLst/>
                <a:uLnTx/>
                <a:uFillTx/>
                <a:latin typeface="Calibri"/>
                <a:ea typeface="+mn-ea"/>
                <a:cs typeface="+mn-cs"/>
              </a:rPr>
              <a:t>Explore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1" u="none" strike="noStrike" kern="0" cap="none" spc="0" normalizeH="0" baseline="0" noProof="0" dirty="0">
              <a:ln>
                <a:noFill/>
              </a:ln>
              <a:solidFill>
                <a:schemeClr val="tx1"/>
              </a:solidFill>
              <a:effectLst/>
              <a:uLnTx/>
              <a:uFillTx/>
              <a:latin typeface="Calibri"/>
              <a:ea typeface="+mn-ea"/>
              <a:cs typeface="+mn-cs"/>
            </a:endParaRPr>
          </a:p>
          <a:p>
            <a:pPr marL="285750" lvl="0" indent="-285750">
              <a:buFont typeface="Arial" panose="020B0604020202020204" pitchFamily="34" charset="0"/>
              <a:buChar char="•"/>
              <a:defRPr/>
            </a:pPr>
            <a:r>
              <a:rPr lang="en-IN" sz="1400" dirty="0">
                <a:solidFill>
                  <a:schemeClr val="tx1"/>
                </a:solidFill>
              </a:rPr>
              <a:t>All neighbourhoods were explored by means of K-means algorithm. </a:t>
            </a:r>
          </a:p>
          <a:p>
            <a:pPr marL="285750" lvl="0" indent="-285750">
              <a:buFont typeface="Arial" panose="020B0604020202020204" pitchFamily="34" charset="0"/>
              <a:buChar char="•"/>
              <a:defRPr/>
            </a:pPr>
            <a:r>
              <a:rPr lang="en-IN" sz="1400" dirty="0">
                <a:solidFill>
                  <a:schemeClr val="tx1"/>
                </a:solidFill>
              </a:rPr>
              <a:t>The algorithm enabled an easy search of neighbour hoods which have high level of commercial and business outlets. In this case Cluster 0</a:t>
            </a: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prstClr val="black"/>
                </a:solidFill>
                <a:effectLst/>
                <a:uLnTx/>
                <a:uFillTx/>
                <a:latin typeface="Calibri"/>
                <a:ea typeface="+mn-ea"/>
                <a:cs typeface="+mn-cs"/>
              </a:rPr>
              <a:t>                                </a:t>
            </a:r>
          </a:p>
        </p:txBody>
      </p:sp>
      <p:pic>
        <p:nvPicPr>
          <p:cNvPr id="9" name="Picture 8">
            <a:extLst>
              <a:ext uri="{FF2B5EF4-FFF2-40B4-BE49-F238E27FC236}">
                <a16:creationId xmlns:a16="http://schemas.microsoft.com/office/drawing/2014/main" id="{7BEFDEBC-387C-4FE1-863F-AC22ED1820F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53053" y="3850228"/>
            <a:ext cx="620437" cy="620437"/>
          </a:xfrm>
          <a:prstGeom prst="rect">
            <a:avLst/>
          </a:prstGeom>
        </p:spPr>
      </p:pic>
      <p:sp>
        <p:nvSpPr>
          <p:cNvPr id="33" name="ShapeNameChangedByPowerUser2">
            <a:extLst>
              <a:ext uri="{FF2B5EF4-FFF2-40B4-BE49-F238E27FC236}">
                <a16:creationId xmlns:a16="http://schemas.microsoft.com/office/drawing/2014/main" id="{9ABABF2F-6874-4922-8723-2E84437973A8}"/>
              </a:ext>
            </a:extLst>
          </p:cNvPr>
          <p:cNvSpPr/>
          <p:nvPr/>
        </p:nvSpPr>
        <p:spPr>
          <a:xfrm>
            <a:off x="6362324" y="3956018"/>
            <a:ext cx="4742174" cy="2217846"/>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F6FC6"/>
                </a:solidFill>
                <a:effectLst/>
                <a:uLnTx/>
                <a:uFillTx/>
                <a:latin typeface="Calibri"/>
                <a:ea typeface="+mn-ea"/>
                <a:cs typeface="+mn-cs"/>
              </a:rPr>
              <a:t>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1" u="none" strike="noStrike" kern="0" cap="none" spc="0" normalizeH="0" baseline="0" noProof="0" dirty="0">
              <a:ln>
                <a:noFill/>
              </a:ln>
              <a:solidFill>
                <a:schemeClr val="tx1"/>
              </a:solidFill>
              <a:effectLst/>
              <a:uLnTx/>
              <a:uFillTx/>
              <a:latin typeface="Calibri"/>
              <a:ea typeface="+mn-ea"/>
              <a:cs typeface="+mn-cs"/>
            </a:endParaRPr>
          </a:p>
          <a:p>
            <a:pPr marL="285750" lvl="0" indent="-285750">
              <a:buFont typeface="Arial" panose="020B0604020202020204" pitchFamily="34" charset="0"/>
              <a:buChar char="•"/>
              <a:defRPr/>
            </a:pPr>
            <a:r>
              <a:rPr lang="en-IN" sz="1400" dirty="0">
                <a:solidFill>
                  <a:schemeClr val="tx1"/>
                </a:solidFill>
              </a:rPr>
              <a:t>Cluster 0 was narrowed down as the most suitable</a:t>
            </a:r>
          </a:p>
          <a:p>
            <a:pPr marL="285750" lvl="0" indent="-285750">
              <a:buFont typeface="Arial" panose="020B0604020202020204" pitchFamily="34" charset="0"/>
              <a:buChar char="•"/>
              <a:defRPr/>
            </a:pPr>
            <a:r>
              <a:rPr lang="en-IN" sz="1400" dirty="0">
                <a:solidFill>
                  <a:schemeClr val="tx1"/>
                </a:solidFill>
              </a:rPr>
              <a:t>Data from foursquare suggested that cluster zero was the most happening spot and had a popular rating</a:t>
            </a:r>
          </a:p>
          <a:p>
            <a:pPr marL="285750" lvl="0" indent="-285750">
              <a:buFont typeface="Arial" panose="020B0604020202020204" pitchFamily="34" charset="0"/>
              <a:buChar char="•"/>
              <a:defRPr/>
            </a:pPr>
            <a:r>
              <a:rPr lang="en-US" sz="1400" dirty="0">
                <a:solidFill>
                  <a:schemeClr val="tx1"/>
                </a:solidFill>
              </a:rPr>
              <a:t>Alderwood</a:t>
            </a:r>
            <a:r>
              <a:rPr lang="en-IN" sz="1400" dirty="0">
                <a:solidFill>
                  <a:schemeClr val="tx1"/>
                </a:solidFill>
              </a:rPr>
              <a:t>, was selected as the prime choice for a music café since no cafes were present there</a:t>
            </a: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prstClr val="black"/>
                </a:solidFill>
                <a:effectLst/>
                <a:uLnTx/>
                <a:uFillTx/>
                <a:latin typeface="Calibri"/>
                <a:ea typeface="+mn-ea"/>
                <a:cs typeface="+mn-cs"/>
              </a:rPr>
              <a:t>                                </a:t>
            </a:r>
          </a:p>
        </p:txBody>
      </p:sp>
      <p:pic>
        <p:nvPicPr>
          <p:cNvPr id="23" name="Picture 22">
            <a:extLst>
              <a:ext uri="{FF2B5EF4-FFF2-40B4-BE49-F238E27FC236}">
                <a16:creationId xmlns:a16="http://schemas.microsoft.com/office/drawing/2014/main" id="{8FC2DDCB-486E-4610-BC19-B8C45AA1B186}"/>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352330" y="3885737"/>
            <a:ext cx="620437" cy="620437"/>
          </a:xfrm>
          <a:prstGeom prst="rect">
            <a:avLst/>
          </a:prstGeom>
        </p:spPr>
      </p:pic>
      <p:sp>
        <p:nvSpPr>
          <p:cNvPr id="25" name="TextBox 24">
            <a:extLst>
              <a:ext uri="{FF2B5EF4-FFF2-40B4-BE49-F238E27FC236}">
                <a16:creationId xmlns:a16="http://schemas.microsoft.com/office/drawing/2014/main" id="{73E9ED43-2F7C-4249-BDC9-E86394CE4730}"/>
              </a:ext>
            </a:extLst>
          </p:cNvPr>
          <p:cNvSpPr txBox="1"/>
          <p:nvPr/>
        </p:nvSpPr>
        <p:spPr>
          <a:xfrm>
            <a:off x="6604986" y="6321481"/>
            <a:ext cx="3346882" cy="369332"/>
          </a:xfrm>
          <a:prstGeom prst="rect">
            <a:avLst/>
          </a:prstGeom>
          <a:noFill/>
        </p:spPr>
        <p:txBody>
          <a:bodyPr wrap="square" rtlCol="0">
            <a:spAutoFit/>
          </a:bodyPr>
          <a:lstStyle/>
          <a:p>
            <a:r>
              <a:rPr lang="en-US" dirty="0"/>
              <a:t>Continued…</a:t>
            </a:r>
            <a:endParaRPr lang="en-IN" dirty="0"/>
          </a:p>
        </p:txBody>
      </p:sp>
    </p:spTree>
    <p:custDataLst>
      <p:tags r:id="rId1"/>
    </p:custDataLst>
    <p:extLst>
      <p:ext uri="{BB962C8B-B14F-4D97-AF65-F5344CB8AC3E}">
        <p14:creationId xmlns:p14="http://schemas.microsoft.com/office/powerpoint/2010/main" val="22716569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2B0D2-BE79-45DD-B8BF-9FA9434E4AB5}"/>
              </a:ext>
            </a:extLst>
          </p:cNvPr>
          <p:cNvSpPr>
            <a:spLocks noGrp="1"/>
          </p:cNvSpPr>
          <p:nvPr>
            <p:ph type="title"/>
          </p:nvPr>
        </p:nvSpPr>
        <p:spPr>
          <a:xfrm>
            <a:off x="0" y="-7736"/>
            <a:ext cx="5726097" cy="682440"/>
          </a:xfrm>
        </p:spPr>
        <p:txBody>
          <a:bodyPr>
            <a:normAutofit/>
          </a:bodyPr>
          <a:lstStyle/>
          <a:p>
            <a:pPr algn="just"/>
            <a:r>
              <a:rPr lang="en-US" sz="1600" dirty="0"/>
              <a:t>Neighborhoods of Etobicoke</a:t>
            </a:r>
            <a:endParaRPr lang="en-IN" sz="1600" dirty="0"/>
          </a:p>
        </p:txBody>
      </p:sp>
      <p:pic>
        <p:nvPicPr>
          <p:cNvPr id="5" name="Content Placeholder 4">
            <a:extLst>
              <a:ext uri="{FF2B5EF4-FFF2-40B4-BE49-F238E27FC236}">
                <a16:creationId xmlns:a16="http://schemas.microsoft.com/office/drawing/2014/main" id="{A047D431-1BD8-4B51-85F9-D807EAA738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37" y="520609"/>
            <a:ext cx="5915169" cy="3039339"/>
          </a:xfrm>
        </p:spPr>
      </p:pic>
      <p:sp>
        <p:nvSpPr>
          <p:cNvPr id="6" name="Title 1">
            <a:extLst>
              <a:ext uri="{FF2B5EF4-FFF2-40B4-BE49-F238E27FC236}">
                <a16:creationId xmlns:a16="http://schemas.microsoft.com/office/drawing/2014/main" id="{49E25561-8927-41E8-BCBB-99237849C27A}"/>
              </a:ext>
            </a:extLst>
          </p:cNvPr>
          <p:cNvSpPr txBox="1">
            <a:spLocks/>
          </p:cNvSpPr>
          <p:nvPr/>
        </p:nvSpPr>
        <p:spPr>
          <a:xfrm>
            <a:off x="6186415" y="1"/>
            <a:ext cx="6096000" cy="6747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600" dirty="0"/>
              <a:t>K-means cluster -cluster neighborhoods of Etobicoke</a:t>
            </a:r>
            <a:endParaRPr lang="en-IN" sz="1600" dirty="0"/>
          </a:p>
        </p:txBody>
      </p:sp>
      <p:pic>
        <p:nvPicPr>
          <p:cNvPr id="8" name="Picture 7">
            <a:extLst>
              <a:ext uri="{FF2B5EF4-FFF2-40B4-BE49-F238E27FC236}">
                <a16:creationId xmlns:a16="http://schemas.microsoft.com/office/drawing/2014/main" id="{A74EE25F-A2AB-4381-9BAF-6EA514427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296" y="520611"/>
            <a:ext cx="5527653" cy="3039339"/>
          </a:xfrm>
          <a:prstGeom prst="rect">
            <a:avLst/>
          </a:prstGeom>
        </p:spPr>
      </p:pic>
      <p:sp>
        <p:nvSpPr>
          <p:cNvPr id="9" name="Title 1">
            <a:extLst>
              <a:ext uri="{FF2B5EF4-FFF2-40B4-BE49-F238E27FC236}">
                <a16:creationId xmlns:a16="http://schemas.microsoft.com/office/drawing/2014/main" id="{343636E5-8563-4EA8-A6E9-65DE81CE30F4}"/>
              </a:ext>
            </a:extLst>
          </p:cNvPr>
          <p:cNvSpPr txBox="1">
            <a:spLocks/>
          </p:cNvSpPr>
          <p:nvPr/>
        </p:nvSpPr>
        <p:spPr>
          <a:xfrm>
            <a:off x="152400" y="3660229"/>
            <a:ext cx="5726097" cy="6824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600" dirty="0"/>
              <a:t>Alderwood neighborhood Venues</a:t>
            </a:r>
            <a:endParaRPr lang="en-IN" sz="1600" dirty="0"/>
          </a:p>
        </p:txBody>
      </p:sp>
      <p:pic>
        <p:nvPicPr>
          <p:cNvPr id="11" name="Picture 10">
            <a:extLst>
              <a:ext uri="{FF2B5EF4-FFF2-40B4-BE49-F238E27FC236}">
                <a16:creationId xmlns:a16="http://schemas.microsoft.com/office/drawing/2014/main" id="{F2E8AB8E-EE38-47BB-8EBB-0C409331EE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80" y="4298279"/>
            <a:ext cx="5915169" cy="2515331"/>
          </a:xfrm>
          <a:prstGeom prst="rect">
            <a:avLst/>
          </a:prstGeom>
        </p:spPr>
      </p:pic>
      <p:sp>
        <p:nvSpPr>
          <p:cNvPr id="12" name="TextBox 11">
            <a:extLst>
              <a:ext uri="{FF2B5EF4-FFF2-40B4-BE49-F238E27FC236}">
                <a16:creationId xmlns:a16="http://schemas.microsoft.com/office/drawing/2014/main" id="{8E4F29A2-35DE-4728-853C-0C0AF54E69FA}"/>
              </a:ext>
            </a:extLst>
          </p:cNvPr>
          <p:cNvSpPr txBox="1"/>
          <p:nvPr/>
        </p:nvSpPr>
        <p:spPr>
          <a:xfrm>
            <a:off x="6658252" y="4039340"/>
            <a:ext cx="3764132" cy="1477328"/>
          </a:xfrm>
          <a:prstGeom prst="rect">
            <a:avLst/>
          </a:prstGeom>
          <a:noFill/>
        </p:spPr>
        <p:txBody>
          <a:bodyPr wrap="square" rtlCol="0">
            <a:spAutoFit/>
          </a:bodyPr>
          <a:lstStyle/>
          <a:p>
            <a:pPr marL="342900" indent="-342900">
              <a:buAutoNum type="arabicParenR"/>
            </a:pPr>
            <a:r>
              <a:rPr lang="en-US" dirty="0"/>
              <a:t>Red- Cluster 0</a:t>
            </a:r>
          </a:p>
          <a:p>
            <a:pPr marL="342900" indent="-342900">
              <a:buAutoNum type="arabicParenR"/>
            </a:pPr>
            <a:r>
              <a:rPr lang="en-US" dirty="0"/>
              <a:t>Light blue- Cluster 2</a:t>
            </a:r>
          </a:p>
          <a:p>
            <a:pPr marL="342900" indent="-342900">
              <a:buAutoNum type="arabicParenR"/>
            </a:pPr>
            <a:r>
              <a:rPr lang="en-US" dirty="0"/>
              <a:t>Purple- Cluster 1</a:t>
            </a:r>
          </a:p>
          <a:p>
            <a:pPr marL="342900" indent="-342900">
              <a:buAutoNum type="arabicParenR"/>
            </a:pPr>
            <a:r>
              <a:rPr lang="en-US" dirty="0"/>
              <a:t>Light Brown- Cluster 3</a:t>
            </a:r>
          </a:p>
          <a:p>
            <a:endParaRPr lang="en-IN" dirty="0"/>
          </a:p>
        </p:txBody>
      </p:sp>
    </p:spTree>
    <p:extLst>
      <p:ext uri="{BB962C8B-B14F-4D97-AF65-F5344CB8AC3E}">
        <p14:creationId xmlns:p14="http://schemas.microsoft.com/office/powerpoint/2010/main" val="24383427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02871" y="49154"/>
            <a:ext cx="8534400" cy="1507067"/>
          </a:xfrm>
        </p:spPr>
        <p:txBody>
          <a:bodyPr/>
          <a:lstStyle/>
          <a:p>
            <a:r>
              <a:rPr lang="en-US" dirty="0"/>
              <a:t>              Discuss and Conclude</a:t>
            </a:r>
          </a:p>
        </p:txBody>
      </p:sp>
      <p:sp>
        <p:nvSpPr>
          <p:cNvPr id="3" name="Oval 2">
            <a:extLst>
              <a:ext uri="{FF2B5EF4-FFF2-40B4-BE49-F238E27FC236}">
                <a16:creationId xmlns:a16="http://schemas.microsoft.com/office/drawing/2014/main" id="{40315E68-164B-4F08-866E-9916C4C6540F}"/>
              </a:ext>
            </a:extLst>
          </p:cNvPr>
          <p:cNvSpPr>
            <a:spLocks noChangeAspect="1"/>
          </p:cNvSpPr>
          <p:nvPr/>
        </p:nvSpPr>
        <p:spPr>
          <a:xfrm>
            <a:off x="1200558" y="1696455"/>
            <a:ext cx="2521134" cy="2521134"/>
          </a:xfrm>
          <a:prstGeom prst="ellipse">
            <a:avLst/>
          </a:prstGeom>
          <a:solidFill>
            <a:schemeClr val="tx2"/>
          </a:solidFill>
          <a:ln>
            <a:solidFill>
              <a:schemeClr val="bg1"/>
            </a:solidFill>
          </a:ln>
          <a:scene3d>
            <a:camera prst="isometricTopUp"/>
            <a:lightRig rig="threePt" dir="t"/>
          </a:scene3d>
          <a:sp3d extrusionH="381000"/>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nvGrpSpPr>
          <p:cNvPr id="17" name="POWER_USER_ID_ICONS_Big_Idea">
            <a:extLst>
              <a:ext uri="{FF2B5EF4-FFF2-40B4-BE49-F238E27FC236}">
                <a16:creationId xmlns:a16="http://schemas.microsoft.com/office/drawing/2014/main" id="{0344B393-66C0-44F6-A157-5808655FF29C}"/>
              </a:ext>
            </a:extLst>
          </p:cNvPr>
          <p:cNvGrpSpPr>
            <a:grpSpLocks noChangeAspect="1"/>
          </p:cNvGrpSpPr>
          <p:nvPr>
            <p:custDataLst>
              <p:tags r:id="rId2"/>
            </p:custDataLst>
          </p:nvPr>
        </p:nvGrpSpPr>
        <p:grpSpPr bwMode="auto">
          <a:xfrm>
            <a:off x="5657371" y="2557222"/>
            <a:ext cx="759673" cy="799599"/>
            <a:chOff x="3544" y="-299"/>
            <a:chExt cx="4110" cy="4326"/>
          </a:xfrm>
          <a:solidFill>
            <a:schemeClr val="bg1"/>
          </a:solidFill>
        </p:grpSpPr>
        <p:sp>
          <p:nvSpPr>
            <p:cNvPr id="18" name="Freeform 1368">
              <a:extLst>
                <a:ext uri="{FF2B5EF4-FFF2-40B4-BE49-F238E27FC236}">
                  <a16:creationId xmlns:a16="http://schemas.microsoft.com/office/drawing/2014/main" id="{F712B0DE-EFE9-45AA-94BC-2F07AEAEE9BA}"/>
                </a:ext>
              </a:extLst>
            </p:cNvPr>
            <p:cNvSpPr>
              <a:spLocks noEditPoints="1"/>
            </p:cNvSpPr>
            <p:nvPr/>
          </p:nvSpPr>
          <p:spPr bwMode="auto">
            <a:xfrm>
              <a:off x="4897" y="1236"/>
              <a:ext cx="393" cy="372"/>
            </a:xfrm>
            <a:custGeom>
              <a:avLst/>
              <a:gdLst>
                <a:gd name="T0" fmla="*/ 59 w 116"/>
                <a:gd name="T1" fmla="*/ 110 h 110"/>
                <a:gd name="T2" fmla="*/ 3 w 116"/>
                <a:gd name="T3" fmla="*/ 76 h 110"/>
                <a:gd name="T4" fmla="*/ 0 w 116"/>
                <a:gd name="T5" fmla="*/ 71 h 110"/>
                <a:gd name="T6" fmla="*/ 0 w 116"/>
                <a:gd name="T7" fmla="*/ 0 h 110"/>
                <a:gd name="T8" fmla="*/ 116 w 116"/>
                <a:gd name="T9" fmla="*/ 0 h 110"/>
                <a:gd name="T10" fmla="*/ 116 w 116"/>
                <a:gd name="T11" fmla="*/ 77 h 110"/>
                <a:gd name="T12" fmla="*/ 113 w 116"/>
                <a:gd name="T13" fmla="*/ 82 h 110"/>
                <a:gd name="T14" fmla="*/ 59 w 116"/>
                <a:gd name="T15" fmla="*/ 110 h 110"/>
                <a:gd name="T16" fmla="*/ 35 w 116"/>
                <a:gd name="T17" fmla="*/ 60 h 110"/>
                <a:gd name="T18" fmla="*/ 59 w 116"/>
                <a:gd name="T19" fmla="*/ 75 h 110"/>
                <a:gd name="T20" fmla="*/ 82 w 116"/>
                <a:gd name="T21" fmla="*/ 64 h 110"/>
                <a:gd name="T22" fmla="*/ 82 w 116"/>
                <a:gd name="T23" fmla="*/ 34 h 110"/>
                <a:gd name="T24" fmla="*/ 35 w 116"/>
                <a:gd name="T25" fmla="*/ 34 h 110"/>
                <a:gd name="T26" fmla="*/ 35 w 116"/>
                <a:gd name="T27"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10">
                  <a:moveTo>
                    <a:pt x="59" y="110"/>
                  </a:moveTo>
                  <a:cubicBezTo>
                    <a:pt x="38" y="110"/>
                    <a:pt x="19" y="99"/>
                    <a:pt x="3" y="76"/>
                  </a:cubicBezTo>
                  <a:lnTo>
                    <a:pt x="0" y="71"/>
                  </a:lnTo>
                  <a:lnTo>
                    <a:pt x="0" y="0"/>
                  </a:lnTo>
                  <a:lnTo>
                    <a:pt x="116" y="0"/>
                  </a:lnTo>
                  <a:lnTo>
                    <a:pt x="116" y="77"/>
                  </a:lnTo>
                  <a:lnTo>
                    <a:pt x="113" y="82"/>
                  </a:lnTo>
                  <a:cubicBezTo>
                    <a:pt x="110" y="85"/>
                    <a:pt x="90" y="110"/>
                    <a:pt x="59" y="110"/>
                  </a:cubicBezTo>
                  <a:close/>
                  <a:moveTo>
                    <a:pt x="35" y="60"/>
                  </a:moveTo>
                  <a:cubicBezTo>
                    <a:pt x="43" y="70"/>
                    <a:pt x="51" y="75"/>
                    <a:pt x="59" y="75"/>
                  </a:cubicBezTo>
                  <a:cubicBezTo>
                    <a:pt x="68" y="75"/>
                    <a:pt x="76" y="69"/>
                    <a:pt x="82" y="64"/>
                  </a:cubicBezTo>
                  <a:lnTo>
                    <a:pt x="82" y="34"/>
                  </a:lnTo>
                  <a:lnTo>
                    <a:pt x="35" y="34"/>
                  </a:lnTo>
                  <a:lnTo>
                    <a:pt x="35" y="6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19" name="Freeform 1369">
              <a:extLst>
                <a:ext uri="{FF2B5EF4-FFF2-40B4-BE49-F238E27FC236}">
                  <a16:creationId xmlns:a16="http://schemas.microsoft.com/office/drawing/2014/main" id="{35912320-5E67-4AF0-A650-E504456C330B}"/>
                </a:ext>
              </a:extLst>
            </p:cNvPr>
            <p:cNvSpPr>
              <a:spLocks/>
            </p:cNvSpPr>
            <p:nvPr/>
          </p:nvSpPr>
          <p:spPr bwMode="auto">
            <a:xfrm>
              <a:off x="6551" y="558"/>
              <a:ext cx="318" cy="678"/>
            </a:xfrm>
            <a:custGeom>
              <a:avLst/>
              <a:gdLst>
                <a:gd name="T0" fmla="*/ 74 w 94"/>
                <a:gd name="T1" fmla="*/ 182 h 200"/>
                <a:gd name="T2" fmla="*/ 23 w 94"/>
                <a:gd name="T3" fmla="*/ 34 h 200"/>
                <a:gd name="T4" fmla="*/ 49 w 94"/>
                <a:gd name="T5" fmla="*/ 26 h 200"/>
                <a:gd name="T6" fmla="*/ 93 w 94"/>
                <a:gd name="T7" fmla="*/ 159 h 200"/>
                <a:gd name="T8" fmla="*/ 74 w 94"/>
                <a:gd name="T9" fmla="*/ 182 h 200"/>
              </a:gdLst>
              <a:ahLst/>
              <a:cxnLst>
                <a:cxn ang="0">
                  <a:pos x="T0" y="T1"/>
                </a:cxn>
                <a:cxn ang="0">
                  <a:pos x="T2" y="T3"/>
                </a:cxn>
                <a:cxn ang="0">
                  <a:pos x="T4" y="T5"/>
                </a:cxn>
                <a:cxn ang="0">
                  <a:pos x="T6" y="T7"/>
                </a:cxn>
                <a:cxn ang="0">
                  <a:pos x="T8" y="T9"/>
                </a:cxn>
              </a:cxnLst>
              <a:rect l="0" t="0" r="r" b="b"/>
              <a:pathLst>
                <a:path w="94" h="200">
                  <a:moveTo>
                    <a:pt x="74" y="182"/>
                  </a:moveTo>
                  <a:cubicBezTo>
                    <a:pt x="53" y="149"/>
                    <a:pt x="65" y="95"/>
                    <a:pt x="23" y="34"/>
                  </a:cubicBezTo>
                  <a:cubicBezTo>
                    <a:pt x="0" y="0"/>
                    <a:pt x="37" y="8"/>
                    <a:pt x="49" y="26"/>
                  </a:cubicBezTo>
                  <a:cubicBezTo>
                    <a:pt x="64" y="49"/>
                    <a:pt x="88" y="125"/>
                    <a:pt x="93" y="159"/>
                  </a:cubicBezTo>
                  <a:cubicBezTo>
                    <a:pt x="94" y="167"/>
                    <a:pt x="86" y="200"/>
                    <a:pt x="74" y="18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0" name="Freeform 1370">
              <a:extLst>
                <a:ext uri="{FF2B5EF4-FFF2-40B4-BE49-F238E27FC236}">
                  <a16:creationId xmlns:a16="http://schemas.microsoft.com/office/drawing/2014/main" id="{D290A570-D5ED-432A-BFD3-A7A3B5734519}"/>
                </a:ext>
              </a:extLst>
            </p:cNvPr>
            <p:cNvSpPr>
              <a:spLocks/>
            </p:cNvSpPr>
            <p:nvPr/>
          </p:nvSpPr>
          <p:spPr bwMode="auto">
            <a:xfrm>
              <a:off x="6694" y="334"/>
              <a:ext cx="253" cy="678"/>
            </a:xfrm>
            <a:custGeom>
              <a:avLst/>
              <a:gdLst>
                <a:gd name="T0" fmla="*/ 57 w 75"/>
                <a:gd name="T1" fmla="*/ 181 h 200"/>
                <a:gd name="T2" fmla="*/ 19 w 75"/>
                <a:gd name="T3" fmla="*/ 36 h 200"/>
                <a:gd name="T4" fmla="*/ 45 w 75"/>
                <a:gd name="T5" fmla="*/ 32 h 200"/>
                <a:gd name="T6" fmla="*/ 75 w 75"/>
                <a:gd name="T7" fmla="*/ 169 h 200"/>
                <a:gd name="T8" fmla="*/ 57 w 75"/>
                <a:gd name="T9" fmla="*/ 181 h 200"/>
              </a:gdLst>
              <a:ahLst/>
              <a:cxnLst>
                <a:cxn ang="0">
                  <a:pos x="T0" y="T1"/>
                </a:cxn>
                <a:cxn ang="0">
                  <a:pos x="T2" y="T3"/>
                </a:cxn>
                <a:cxn ang="0">
                  <a:pos x="T4" y="T5"/>
                </a:cxn>
                <a:cxn ang="0">
                  <a:pos x="T6" y="T7"/>
                </a:cxn>
                <a:cxn ang="0">
                  <a:pos x="T8" y="T9"/>
                </a:cxn>
              </a:cxnLst>
              <a:rect l="0" t="0" r="r" b="b"/>
              <a:pathLst>
                <a:path w="75" h="200">
                  <a:moveTo>
                    <a:pt x="57" y="181"/>
                  </a:moveTo>
                  <a:cubicBezTo>
                    <a:pt x="40" y="146"/>
                    <a:pt x="54" y="102"/>
                    <a:pt x="19" y="36"/>
                  </a:cubicBezTo>
                  <a:cubicBezTo>
                    <a:pt x="0" y="0"/>
                    <a:pt x="36" y="13"/>
                    <a:pt x="45" y="32"/>
                  </a:cubicBezTo>
                  <a:cubicBezTo>
                    <a:pt x="58" y="56"/>
                    <a:pt x="74" y="134"/>
                    <a:pt x="75" y="169"/>
                  </a:cubicBezTo>
                  <a:cubicBezTo>
                    <a:pt x="75" y="177"/>
                    <a:pt x="67" y="200"/>
                    <a:pt x="57" y="18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1" name="Freeform 1371">
              <a:extLst>
                <a:ext uri="{FF2B5EF4-FFF2-40B4-BE49-F238E27FC236}">
                  <a16:creationId xmlns:a16="http://schemas.microsoft.com/office/drawing/2014/main" id="{119A639F-95E0-4E7F-956B-86DB43F53A11}"/>
                </a:ext>
              </a:extLst>
            </p:cNvPr>
            <p:cNvSpPr>
              <a:spLocks/>
            </p:cNvSpPr>
            <p:nvPr/>
          </p:nvSpPr>
          <p:spPr bwMode="auto">
            <a:xfrm>
              <a:off x="6149" y="-299"/>
              <a:ext cx="1492" cy="1030"/>
            </a:xfrm>
            <a:custGeom>
              <a:avLst/>
              <a:gdLst>
                <a:gd name="T0" fmla="*/ 364 w 441"/>
                <a:gd name="T1" fmla="*/ 93 h 304"/>
                <a:gd name="T2" fmla="*/ 247 w 441"/>
                <a:gd name="T3" fmla="*/ 44 h 304"/>
                <a:gd name="T4" fmla="*/ 147 w 441"/>
                <a:gd name="T5" fmla="*/ 83 h 304"/>
                <a:gd name="T6" fmla="*/ 99 w 441"/>
                <a:gd name="T7" fmla="*/ 162 h 304"/>
                <a:gd name="T8" fmla="*/ 110 w 441"/>
                <a:gd name="T9" fmla="*/ 295 h 304"/>
                <a:gd name="T10" fmla="*/ 112 w 441"/>
                <a:gd name="T11" fmla="*/ 257 h 304"/>
                <a:gd name="T12" fmla="*/ 106 w 441"/>
                <a:gd name="T13" fmla="*/ 187 h 304"/>
                <a:gd name="T14" fmla="*/ 112 w 441"/>
                <a:gd name="T15" fmla="*/ 181 h 304"/>
                <a:gd name="T16" fmla="*/ 125 w 441"/>
                <a:gd name="T17" fmla="*/ 154 h 304"/>
                <a:gd name="T18" fmla="*/ 144 w 441"/>
                <a:gd name="T19" fmla="*/ 104 h 304"/>
                <a:gd name="T20" fmla="*/ 144 w 441"/>
                <a:gd name="T21" fmla="*/ 105 h 304"/>
                <a:gd name="T22" fmla="*/ 177 w 441"/>
                <a:gd name="T23" fmla="*/ 94 h 304"/>
                <a:gd name="T24" fmla="*/ 225 w 441"/>
                <a:gd name="T25" fmla="*/ 62 h 304"/>
                <a:gd name="T26" fmla="*/ 264 w 441"/>
                <a:gd name="T27" fmla="*/ 77 h 304"/>
                <a:gd name="T28" fmla="*/ 336 w 441"/>
                <a:gd name="T29" fmla="*/ 104 h 304"/>
                <a:gd name="T30" fmla="*/ 365 w 441"/>
                <a:gd name="T31" fmla="*/ 120 h 304"/>
                <a:gd name="T32" fmla="*/ 365 w 441"/>
                <a:gd name="T33" fmla="*/ 115 h 304"/>
                <a:gd name="T34" fmla="*/ 385 w 441"/>
                <a:gd name="T35" fmla="*/ 167 h 304"/>
                <a:gd name="T36" fmla="*/ 382 w 441"/>
                <a:gd name="T37" fmla="*/ 172 h 304"/>
                <a:gd name="T38" fmla="*/ 363 w 441"/>
                <a:gd name="T39" fmla="*/ 162 h 304"/>
                <a:gd name="T40" fmla="*/ 365 w 441"/>
                <a:gd name="T41" fmla="*/ 190 h 304"/>
                <a:gd name="T42" fmla="*/ 360 w 441"/>
                <a:gd name="T43" fmla="*/ 255 h 304"/>
                <a:gd name="T44" fmla="*/ 361 w 441"/>
                <a:gd name="T45" fmla="*/ 290 h 304"/>
                <a:gd name="T46" fmla="*/ 405 w 441"/>
                <a:gd name="T47" fmla="*/ 190 h 304"/>
                <a:gd name="T48" fmla="*/ 364 w 441"/>
                <a:gd name="T49" fmla="*/ 9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1" h="304">
                  <a:moveTo>
                    <a:pt x="364" y="93"/>
                  </a:moveTo>
                  <a:cubicBezTo>
                    <a:pt x="355" y="11"/>
                    <a:pt x="285" y="22"/>
                    <a:pt x="247" y="44"/>
                  </a:cubicBezTo>
                  <a:cubicBezTo>
                    <a:pt x="193" y="0"/>
                    <a:pt x="157" y="47"/>
                    <a:pt x="147" y="83"/>
                  </a:cubicBezTo>
                  <a:cubicBezTo>
                    <a:pt x="81" y="83"/>
                    <a:pt x="85" y="133"/>
                    <a:pt x="99" y="162"/>
                  </a:cubicBezTo>
                  <a:cubicBezTo>
                    <a:pt x="0" y="209"/>
                    <a:pt x="79" y="285"/>
                    <a:pt x="110" y="295"/>
                  </a:cubicBezTo>
                  <a:cubicBezTo>
                    <a:pt x="142" y="304"/>
                    <a:pt x="130" y="262"/>
                    <a:pt x="112" y="257"/>
                  </a:cubicBezTo>
                  <a:cubicBezTo>
                    <a:pt x="93" y="251"/>
                    <a:pt x="71" y="218"/>
                    <a:pt x="106" y="187"/>
                  </a:cubicBezTo>
                  <a:cubicBezTo>
                    <a:pt x="109" y="185"/>
                    <a:pt x="111" y="183"/>
                    <a:pt x="112" y="181"/>
                  </a:cubicBezTo>
                  <a:cubicBezTo>
                    <a:pt x="130" y="195"/>
                    <a:pt x="135" y="164"/>
                    <a:pt x="125" y="154"/>
                  </a:cubicBezTo>
                  <a:cubicBezTo>
                    <a:pt x="114" y="144"/>
                    <a:pt x="110" y="113"/>
                    <a:pt x="144" y="104"/>
                  </a:cubicBezTo>
                  <a:cubicBezTo>
                    <a:pt x="144" y="104"/>
                    <a:pt x="144" y="104"/>
                    <a:pt x="144" y="105"/>
                  </a:cubicBezTo>
                  <a:cubicBezTo>
                    <a:pt x="145" y="135"/>
                    <a:pt x="178" y="112"/>
                    <a:pt x="177" y="94"/>
                  </a:cubicBezTo>
                  <a:cubicBezTo>
                    <a:pt x="176" y="78"/>
                    <a:pt x="194" y="53"/>
                    <a:pt x="225" y="62"/>
                  </a:cubicBezTo>
                  <a:cubicBezTo>
                    <a:pt x="207" y="86"/>
                    <a:pt x="251" y="93"/>
                    <a:pt x="264" y="77"/>
                  </a:cubicBezTo>
                  <a:cubicBezTo>
                    <a:pt x="278" y="61"/>
                    <a:pt x="322" y="55"/>
                    <a:pt x="336" y="104"/>
                  </a:cubicBezTo>
                  <a:cubicBezTo>
                    <a:pt x="351" y="153"/>
                    <a:pt x="365" y="128"/>
                    <a:pt x="365" y="120"/>
                  </a:cubicBezTo>
                  <a:cubicBezTo>
                    <a:pt x="365" y="118"/>
                    <a:pt x="365" y="117"/>
                    <a:pt x="365" y="115"/>
                  </a:cubicBezTo>
                  <a:cubicBezTo>
                    <a:pt x="399" y="125"/>
                    <a:pt x="396" y="157"/>
                    <a:pt x="385" y="167"/>
                  </a:cubicBezTo>
                  <a:cubicBezTo>
                    <a:pt x="384" y="169"/>
                    <a:pt x="383" y="170"/>
                    <a:pt x="382" y="172"/>
                  </a:cubicBezTo>
                  <a:cubicBezTo>
                    <a:pt x="376" y="168"/>
                    <a:pt x="370" y="165"/>
                    <a:pt x="363" y="162"/>
                  </a:cubicBezTo>
                  <a:cubicBezTo>
                    <a:pt x="356" y="159"/>
                    <a:pt x="332" y="161"/>
                    <a:pt x="365" y="190"/>
                  </a:cubicBezTo>
                  <a:cubicBezTo>
                    <a:pt x="397" y="218"/>
                    <a:pt x="377" y="250"/>
                    <a:pt x="360" y="255"/>
                  </a:cubicBezTo>
                  <a:cubicBezTo>
                    <a:pt x="342" y="260"/>
                    <a:pt x="331" y="299"/>
                    <a:pt x="361" y="290"/>
                  </a:cubicBezTo>
                  <a:cubicBezTo>
                    <a:pt x="385" y="283"/>
                    <a:pt x="441" y="232"/>
                    <a:pt x="405" y="190"/>
                  </a:cubicBezTo>
                  <a:cubicBezTo>
                    <a:pt x="423" y="165"/>
                    <a:pt x="441" y="94"/>
                    <a:pt x="364" y="9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2" name="Freeform 1372">
              <a:extLst>
                <a:ext uri="{FF2B5EF4-FFF2-40B4-BE49-F238E27FC236}">
                  <a16:creationId xmlns:a16="http://schemas.microsoft.com/office/drawing/2014/main" id="{41B8837A-7865-4673-88F0-7F6FC77AE57D}"/>
                </a:ext>
              </a:extLst>
            </p:cNvPr>
            <p:cNvSpPr>
              <a:spLocks noEditPoints="1"/>
            </p:cNvSpPr>
            <p:nvPr/>
          </p:nvSpPr>
          <p:spPr bwMode="auto">
            <a:xfrm>
              <a:off x="4934" y="2"/>
              <a:ext cx="910" cy="875"/>
            </a:xfrm>
            <a:custGeom>
              <a:avLst/>
              <a:gdLst>
                <a:gd name="T0" fmla="*/ 266 w 269"/>
                <a:gd name="T1" fmla="*/ 108 h 258"/>
                <a:gd name="T2" fmla="*/ 235 w 269"/>
                <a:gd name="T3" fmla="*/ 69 h 258"/>
                <a:gd name="T4" fmla="*/ 93 w 269"/>
                <a:gd name="T5" fmla="*/ 20 h 258"/>
                <a:gd name="T6" fmla="*/ 28 w 269"/>
                <a:gd name="T7" fmla="*/ 74 h 258"/>
                <a:gd name="T8" fmla="*/ 4 w 269"/>
                <a:gd name="T9" fmla="*/ 108 h 258"/>
                <a:gd name="T10" fmla="*/ 27 w 269"/>
                <a:gd name="T11" fmla="*/ 181 h 258"/>
                <a:gd name="T12" fmla="*/ 175 w 269"/>
                <a:gd name="T13" fmla="*/ 241 h 258"/>
                <a:gd name="T14" fmla="*/ 243 w 269"/>
                <a:gd name="T15" fmla="*/ 178 h 258"/>
                <a:gd name="T16" fmla="*/ 266 w 269"/>
                <a:gd name="T17" fmla="*/ 108 h 258"/>
                <a:gd name="T18" fmla="*/ 202 w 269"/>
                <a:gd name="T19" fmla="*/ 168 h 258"/>
                <a:gd name="T20" fmla="*/ 146 w 269"/>
                <a:gd name="T21" fmla="*/ 148 h 258"/>
                <a:gd name="T22" fmla="*/ 133 w 269"/>
                <a:gd name="T23" fmla="*/ 143 h 258"/>
                <a:gd name="T24" fmla="*/ 121 w 269"/>
                <a:gd name="T25" fmla="*/ 148 h 258"/>
                <a:gd name="T26" fmla="*/ 66 w 269"/>
                <a:gd name="T27" fmla="*/ 168 h 258"/>
                <a:gd name="T28" fmla="*/ 38 w 269"/>
                <a:gd name="T29" fmla="*/ 113 h 258"/>
                <a:gd name="T30" fmla="*/ 135 w 269"/>
                <a:gd name="T31" fmla="*/ 85 h 258"/>
                <a:gd name="T32" fmla="*/ 232 w 269"/>
                <a:gd name="T33" fmla="*/ 113 h 258"/>
                <a:gd name="T34" fmla="*/ 202 w 269"/>
                <a:gd name="T35" fmla="*/ 16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9" h="258">
                  <a:moveTo>
                    <a:pt x="266" y="108"/>
                  </a:moveTo>
                  <a:cubicBezTo>
                    <a:pt x="263" y="90"/>
                    <a:pt x="251" y="78"/>
                    <a:pt x="235" y="69"/>
                  </a:cubicBezTo>
                  <a:cubicBezTo>
                    <a:pt x="207" y="22"/>
                    <a:pt x="150" y="0"/>
                    <a:pt x="93" y="20"/>
                  </a:cubicBezTo>
                  <a:cubicBezTo>
                    <a:pt x="62" y="31"/>
                    <a:pt x="40" y="50"/>
                    <a:pt x="28" y="74"/>
                  </a:cubicBezTo>
                  <a:cubicBezTo>
                    <a:pt x="15" y="82"/>
                    <a:pt x="6" y="93"/>
                    <a:pt x="4" y="108"/>
                  </a:cubicBezTo>
                  <a:cubicBezTo>
                    <a:pt x="0" y="133"/>
                    <a:pt x="10" y="161"/>
                    <a:pt x="27" y="181"/>
                  </a:cubicBezTo>
                  <a:cubicBezTo>
                    <a:pt x="54" y="235"/>
                    <a:pt x="123" y="258"/>
                    <a:pt x="175" y="241"/>
                  </a:cubicBezTo>
                  <a:cubicBezTo>
                    <a:pt x="208" y="231"/>
                    <a:pt x="232" y="207"/>
                    <a:pt x="243" y="178"/>
                  </a:cubicBezTo>
                  <a:cubicBezTo>
                    <a:pt x="260" y="158"/>
                    <a:pt x="269" y="132"/>
                    <a:pt x="266" y="108"/>
                  </a:cubicBezTo>
                  <a:close/>
                  <a:moveTo>
                    <a:pt x="202" y="168"/>
                  </a:moveTo>
                  <a:cubicBezTo>
                    <a:pt x="181" y="178"/>
                    <a:pt x="160" y="163"/>
                    <a:pt x="146" y="148"/>
                  </a:cubicBezTo>
                  <a:cubicBezTo>
                    <a:pt x="143" y="145"/>
                    <a:pt x="138" y="143"/>
                    <a:pt x="133" y="143"/>
                  </a:cubicBezTo>
                  <a:cubicBezTo>
                    <a:pt x="129" y="143"/>
                    <a:pt x="124" y="145"/>
                    <a:pt x="121" y="148"/>
                  </a:cubicBezTo>
                  <a:cubicBezTo>
                    <a:pt x="107" y="163"/>
                    <a:pt x="86" y="178"/>
                    <a:pt x="66" y="168"/>
                  </a:cubicBezTo>
                  <a:cubicBezTo>
                    <a:pt x="47" y="159"/>
                    <a:pt x="35" y="131"/>
                    <a:pt x="38" y="113"/>
                  </a:cubicBezTo>
                  <a:cubicBezTo>
                    <a:pt x="40" y="96"/>
                    <a:pt x="88" y="86"/>
                    <a:pt x="135" y="85"/>
                  </a:cubicBezTo>
                  <a:cubicBezTo>
                    <a:pt x="182" y="86"/>
                    <a:pt x="229" y="96"/>
                    <a:pt x="232" y="113"/>
                  </a:cubicBezTo>
                  <a:cubicBezTo>
                    <a:pt x="234" y="131"/>
                    <a:pt x="222" y="158"/>
                    <a:pt x="202" y="16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3" name="Freeform 1373">
              <a:extLst>
                <a:ext uri="{FF2B5EF4-FFF2-40B4-BE49-F238E27FC236}">
                  <a16:creationId xmlns:a16="http://schemas.microsoft.com/office/drawing/2014/main" id="{70EFF64B-85B0-4E6F-9082-79B0C0DC55F5}"/>
                </a:ext>
              </a:extLst>
            </p:cNvPr>
            <p:cNvSpPr>
              <a:spLocks noEditPoints="1"/>
            </p:cNvSpPr>
            <p:nvPr/>
          </p:nvSpPr>
          <p:spPr bwMode="auto">
            <a:xfrm>
              <a:off x="6078" y="-160"/>
              <a:ext cx="358" cy="359"/>
            </a:xfrm>
            <a:custGeom>
              <a:avLst/>
              <a:gdLst>
                <a:gd name="T0" fmla="*/ 53 w 106"/>
                <a:gd name="T1" fmla="*/ 106 h 106"/>
                <a:gd name="T2" fmla="*/ 0 w 106"/>
                <a:gd name="T3" fmla="*/ 53 h 106"/>
                <a:gd name="T4" fmla="*/ 53 w 106"/>
                <a:gd name="T5" fmla="*/ 0 h 106"/>
                <a:gd name="T6" fmla="*/ 106 w 106"/>
                <a:gd name="T7" fmla="*/ 53 h 106"/>
                <a:gd name="T8" fmla="*/ 53 w 106"/>
                <a:gd name="T9" fmla="*/ 106 h 106"/>
                <a:gd name="T10" fmla="*/ 53 w 106"/>
                <a:gd name="T11" fmla="*/ 35 h 106"/>
                <a:gd name="T12" fmla="*/ 35 w 106"/>
                <a:gd name="T13" fmla="*/ 53 h 106"/>
                <a:gd name="T14" fmla="*/ 53 w 106"/>
                <a:gd name="T15" fmla="*/ 71 h 106"/>
                <a:gd name="T16" fmla="*/ 71 w 106"/>
                <a:gd name="T17" fmla="*/ 53 h 106"/>
                <a:gd name="T18" fmla="*/ 53 w 106"/>
                <a:gd name="T19" fmla="*/ 3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6">
                  <a:moveTo>
                    <a:pt x="53" y="106"/>
                  </a:moveTo>
                  <a:cubicBezTo>
                    <a:pt x="24" y="106"/>
                    <a:pt x="0" y="82"/>
                    <a:pt x="0" y="53"/>
                  </a:cubicBezTo>
                  <a:cubicBezTo>
                    <a:pt x="0" y="24"/>
                    <a:pt x="24" y="0"/>
                    <a:pt x="53" y="0"/>
                  </a:cubicBezTo>
                  <a:cubicBezTo>
                    <a:pt x="82" y="0"/>
                    <a:pt x="106" y="24"/>
                    <a:pt x="106" y="53"/>
                  </a:cubicBezTo>
                  <a:cubicBezTo>
                    <a:pt x="106" y="82"/>
                    <a:pt x="82" y="106"/>
                    <a:pt x="53" y="106"/>
                  </a:cubicBezTo>
                  <a:close/>
                  <a:moveTo>
                    <a:pt x="53" y="35"/>
                  </a:moveTo>
                  <a:cubicBezTo>
                    <a:pt x="43" y="35"/>
                    <a:pt x="35" y="43"/>
                    <a:pt x="35" y="53"/>
                  </a:cubicBezTo>
                  <a:cubicBezTo>
                    <a:pt x="35" y="63"/>
                    <a:pt x="43" y="71"/>
                    <a:pt x="53" y="71"/>
                  </a:cubicBezTo>
                  <a:cubicBezTo>
                    <a:pt x="63" y="71"/>
                    <a:pt x="71" y="63"/>
                    <a:pt x="71" y="53"/>
                  </a:cubicBezTo>
                  <a:cubicBezTo>
                    <a:pt x="71" y="43"/>
                    <a:pt x="63" y="35"/>
                    <a:pt x="53" y="3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4" name="Freeform 1374">
              <a:extLst>
                <a:ext uri="{FF2B5EF4-FFF2-40B4-BE49-F238E27FC236}">
                  <a16:creationId xmlns:a16="http://schemas.microsoft.com/office/drawing/2014/main" id="{2126C246-72D0-4DF2-8E7A-BC9594F16451}"/>
                </a:ext>
              </a:extLst>
            </p:cNvPr>
            <p:cNvSpPr>
              <a:spLocks noEditPoints="1"/>
            </p:cNvSpPr>
            <p:nvPr/>
          </p:nvSpPr>
          <p:spPr bwMode="auto">
            <a:xfrm>
              <a:off x="6998" y="558"/>
              <a:ext cx="369" cy="678"/>
            </a:xfrm>
            <a:custGeom>
              <a:avLst/>
              <a:gdLst>
                <a:gd name="T0" fmla="*/ 56 w 109"/>
                <a:gd name="T1" fmla="*/ 66 h 200"/>
                <a:gd name="T2" fmla="*/ 54 w 109"/>
                <a:gd name="T3" fmla="*/ 66 h 200"/>
                <a:gd name="T4" fmla="*/ 71 w 109"/>
                <a:gd name="T5" fmla="*/ 34 h 200"/>
                <a:gd name="T6" fmla="*/ 46 w 109"/>
                <a:gd name="T7" fmla="*/ 26 h 200"/>
                <a:gd name="T8" fmla="*/ 23 w 109"/>
                <a:gd name="T9" fmla="*/ 77 h 200"/>
                <a:gd name="T10" fmla="*/ 4 w 109"/>
                <a:gd name="T11" fmla="*/ 118 h 200"/>
                <a:gd name="T12" fmla="*/ 6 w 109"/>
                <a:gd name="T13" fmla="*/ 134 h 200"/>
                <a:gd name="T14" fmla="*/ 1 w 109"/>
                <a:gd name="T15" fmla="*/ 159 h 200"/>
                <a:gd name="T16" fmla="*/ 20 w 109"/>
                <a:gd name="T17" fmla="*/ 182 h 200"/>
                <a:gd name="T18" fmla="*/ 29 w 109"/>
                <a:gd name="T19" fmla="*/ 163 h 200"/>
                <a:gd name="T20" fmla="*/ 56 w 109"/>
                <a:gd name="T21" fmla="*/ 171 h 200"/>
                <a:gd name="T22" fmla="*/ 109 w 109"/>
                <a:gd name="T23" fmla="*/ 118 h 200"/>
                <a:gd name="T24" fmla="*/ 56 w 109"/>
                <a:gd name="T25" fmla="*/ 66 h 200"/>
                <a:gd name="T26" fmla="*/ 56 w 109"/>
                <a:gd name="T27" fmla="*/ 136 h 200"/>
                <a:gd name="T28" fmla="*/ 38 w 109"/>
                <a:gd name="T29" fmla="*/ 118 h 200"/>
                <a:gd name="T30" fmla="*/ 56 w 109"/>
                <a:gd name="T31" fmla="*/ 100 h 200"/>
                <a:gd name="T32" fmla="*/ 74 w 109"/>
                <a:gd name="T33" fmla="*/ 118 h 200"/>
                <a:gd name="T34" fmla="*/ 56 w 109"/>
                <a:gd name="T35" fmla="*/ 13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200">
                  <a:moveTo>
                    <a:pt x="56" y="66"/>
                  </a:moveTo>
                  <a:cubicBezTo>
                    <a:pt x="55" y="66"/>
                    <a:pt x="55" y="66"/>
                    <a:pt x="54" y="66"/>
                  </a:cubicBezTo>
                  <a:cubicBezTo>
                    <a:pt x="58" y="55"/>
                    <a:pt x="64" y="45"/>
                    <a:pt x="71" y="34"/>
                  </a:cubicBezTo>
                  <a:cubicBezTo>
                    <a:pt x="95" y="0"/>
                    <a:pt x="57" y="8"/>
                    <a:pt x="46" y="26"/>
                  </a:cubicBezTo>
                  <a:cubicBezTo>
                    <a:pt x="39" y="36"/>
                    <a:pt x="31" y="56"/>
                    <a:pt x="23" y="77"/>
                  </a:cubicBezTo>
                  <a:cubicBezTo>
                    <a:pt x="11" y="87"/>
                    <a:pt x="4" y="102"/>
                    <a:pt x="4" y="118"/>
                  </a:cubicBezTo>
                  <a:cubicBezTo>
                    <a:pt x="4" y="124"/>
                    <a:pt x="5" y="129"/>
                    <a:pt x="6" y="134"/>
                  </a:cubicBezTo>
                  <a:cubicBezTo>
                    <a:pt x="4" y="144"/>
                    <a:pt x="2" y="152"/>
                    <a:pt x="1" y="159"/>
                  </a:cubicBezTo>
                  <a:cubicBezTo>
                    <a:pt x="0" y="167"/>
                    <a:pt x="8" y="200"/>
                    <a:pt x="20" y="182"/>
                  </a:cubicBezTo>
                  <a:cubicBezTo>
                    <a:pt x="24" y="176"/>
                    <a:pt x="26" y="170"/>
                    <a:pt x="29" y="163"/>
                  </a:cubicBezTo>
                  <a:cubicBezTo>
                    <a:pt x="37" y="168"/>
                    <a:pt x="46" y="171"/>
                    <a:pt x="56" y="171"/>
                  </a:cubicBezTo>
                  <a:cubicBezTo>
                    <a:pt x="85" y="171"/>
                    <a:pt x="109" y="147"/>
                    <a:pt x="109" y="118"/>
                  </a:cubicBezTo>
                  <a:cubicBezTo>
                    <a:pt x="109" y="89"/>
                    <a:pt x="85" y="66"/>
                    <a:pt x="56" y="66"/>
                  </a:cubicBezTo>
                  <a:close/>
                  <a:moveTo>
                    <a:pt x="56" y="136"/>
                  </a:moveTo>
                  <a:cubicBezTo>
                    <a:pt x="46" y="136"/>
                    <a:pt x="38" y="128"/>
                    <a:pt x="38" y="118"/>
                  </a:cubicBezTo>
                  <a:cubicBezTo>
                    <a:pt x="38" y="108"/>
                    <a:pt x="46" y="100"/>
                    <a:pt x="56" y="100"/>
                  </a:cubicBezTo>
                  <a:cubicBezTo>
                    <a:pt x="66" y="100"/>
                    <a:pt x="74" y="108"/>
                    <a:pt x="74" y="118"/>
                  </a:cubicBezTo>
                  <a:cubicBezTo>
                    <a:pt x="74" y="128"/>
                    <a:pt x="66" y="136"/>
                    <a:pt x="56" y="13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5" name="Freeform 1375">
              <a:extLst>
                <a:ext uri="{FF2B5EF4-FFF2-40B4-BE49-F238E27FC236}">
                  <a16:creationId xmlns:a16="http://schemas.microsoft.com/office/drawing/2014/main" id="{54F1A062-CA94-41F3-9DAE-99B8D6FE1425}"/>
                </a:ext>
              </a:extLst>
            </p:cNvPr>
            <p:cNvSpPr>
              <a:spLocks noEditPoints="1"/>
            </p:cNvSpPr>
            <p:nvPr/>
          </p:nvSpPr>
          <p:spPr bwMode="auto">
            <a:xfrm>
              <a:off x="6930" y="67"/>
              <a:ext cx="356" cy="738"/>
            </a:xfrm>
            <a:custGeom>
              <a:avLst/>
              <a:gdLst>
                <a:gd name="T0" fmla="*/ 52 w 105"/>
                <a:gd name="T1" fmla="*/ 0 h 218"/>
                <a:gd name="T2" fmla="*/ 0 w 105"/>
                <a:gd name="T3" fmla="*/ 53 h 218"/>
                <a:gd name="T4" fmla="*/ 26 w 105"/>
                <a:gd name="T5" fmla="*/ 99 h 218"/>
                <a:gd name="T6" fmla="*/ 17 w 105"/>
                <a:gd name="T7" fmla="*/ 188 h 218"/>
                <a:gd name="T8" fmla="*/ 34 w 105"/>
                <a:gd name="T9" fmla="*/ 204 h 218"/>
                <a:gd name="T10" fmla="*/ 48 w 105"/>
                <a:gd name="T11" fmla="*/ 106 h 218"/>
                <a:gd name="T12" fmla="*/ 52 w 105"/>
                <a:gd name="T13" fmla="*/ 106 h 218"/>
                <a:gd name="T14" fmla="*/ 105 w 105"/>
                <a:gd name="T15" fmla="*/ 53 h 218"/>
                <a:gd name="T16" fmla="*/ 52 w 105"/>
                <a:gd name="T17" fmla="*/ 0 h 218"/>
                <a:gd name="T18" fmla="*/ 37 w 105"/>
                <a:gd name="T19" fmla="*/ 62 h 218"/>
                <a:gd name="T20" fmla="*/ 34 w 105"/>
                <a:gd name="T21" fmla="*/ 53 h 218"/>
                <a:gd name="T22" fmla="*/ 52 w 105"/>
                <a:gd name="T23" fmla="*/ 35 h 218"/>
                <a:gd name="T24" fmla="*/ 61 w 105"/>
                <a:gd name="T25" fmla="*/ 37 h 218"/>
                <a:gd name="T26" fmla="*/ 70 w 105"/>
                <a:gd name="T27" fmla="*/ 51 h 218"/>
                <a:gd name="T28" fmla="*/ 71 w 105"/>
                <a:gd name="T29" fmla="*/ 53 h 218"/>
                <a:gd name="T30" fmla="*/ 62 w 105"/>
                <a:gd name="T31" fmla="*/ 68 h 218"/>
                <a:gd name="T32" fmla="*/ 52 w 105"/>
                <a:gd name="T33" fmla="*/ 71 h 218"/>
                <a:gd name="T34" fmla="*/ 37 w 105"/>
                <a:gd name="T35" fmla="*/ 62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 h="218">
                  <a:moveTo>
                    <a:pt x="52" y="0"/>
                  </a:moveTo>
                  <a:cubicBezTo>
                    <a:pt x="23" y="0"/>
                    <a:pt x="0" y="24"/>
                    <a:pt x="0" y="53"/>
                  </a:cubicBezTo>
                  <a:cubicBezTo>
                    <a:pt x="0" y="73"/>
                    <a:pt x="10" y="90"/>
                    <a:pt x="26" y="99"/>
                  </a:cubicBezTo>
                  <a:cubicBezTo>
                    <a:pt x="20" y="129"/>
                    <a:pt x="17" y="166"/>
                    <a:pt x="17" y="188"/>
                  </a:cubicBezTo>
                  <a:cubicBezTo>
                    <a:pt x="16" y="203"/>
                    <a:pt x="28" y="218"/>
                    <a:pt x="34" y="204"/>
                  </a:cubicBezTo>
                  <a:cubicBezTo>
                    <a:pt x="45" y="176"/>
                    <a:pt x="37" y="147"/>
                    <a:pt x="48" y="106"/>
                  </a:cubicBezTo>
                  <a:cubicBezTo>
                    <a:pt x="49" y="106"/>
                    <a:pt x="51" y="106"/>
                    <a:pt x="52" y="106"/>
                  </a:cubicBezTo>
                  <a:cubicBezTo>
                    <a:pt x="82" y="106"/>
                    <a:pt x="105" y="82"/>
                    <a:pt x="105" y="53"/>
                  </a:cubicBezTo>
                  <a:cubicBezTo>
                    <a:pt x="105" y="24"/>
                    <a:pt x="82" y="0"/>
                    <a:pt x="52" y="0"/>
                  </a:cubicBezTo>
                  <a:close/>
                  <a:moveTo>
                    <a:pt x="37" y="62"/>
                  </a:moveTo>
                  <a:cubicBezTo>
                    <a:pt x="35" y="59"/>
                    <a:pt x="34" y="56"/>
                    <a:pt x="34" y="53"/>
                  </a:cubicBezTo>
                  <a:cubicBezTo>
                    <a:pt x="34" y="43"/>
                    <a:pt x="42" y="35"/>
                    <a:pt x="52" y="35"/>
                  </a:cubicBezTo>
                  <a:cubicBezTo>
                    <a:pt x="55" y="35"/>
                    <a:pt x="58" y="36"/>
                    <a:pt x="61" y="37"/>
                  </a:cubicBezTo>
                  <a:cubicBezTo>
                    <a:pt x="66" y="40"/>
                    <a:pt x="69" y="45"/>
                    <a:pt x="70" y="51"/>
                  </a:cubicBezTo>
                  <a:cubicBezTo>
                    <a:pt x="70" y="52"/>
                    <a:pt x="71" y="52"/>
                    <a:pt x="71" y="53"/>
                  </a:cubicBezTo>
                  <a:cubicBezTo>
                    <a:pt x="71" y="60"/>
                    <a:pt x="67" y="65"/>
                    <a:pt x="62" y="68"/>
                  </a:cubicBezTo>
                  <a:cubicBezTo>
                    <a:pt x="59" y="70"/>
                    <a:pt x="56" y="71"/>
                    <a:pt x="52" y="71"/>
                  </a:cubicBezTo>
                  <a:cubicBezTo>
                    <a:pt x="45" y="71"/>
                    <a:pt x="40" y="67"/>
                    <a:pt x="37" y="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6" name="Freeform 1376">
              <a:extLst>
                <a:ext uri="{FF2B5EF4-FFF2-40B4-BE49-F238E27FC236}">
                  <a16:creationId xmlns:a16="http://schemas.microsoft.com/office/drawing/2014/main" id="{74031B39-600D-4D6D-A9CF-F63C953BC433}"/>
                </a:ext>
              </a:extLst>
            </p:cNvPr>
            <p:cNvSpPr>
              <a:spLocks noEditPoints="1"/>
            </p:cNvSpPr>
            <p:nvPr/>
          </p:nvSpPr>
          <p:spPr bwMode="auto">
            <a:xfrm>
              <a:off x="3544" y="-279"/>
              <a:ext cx="4110" cy="4306"/>
            </a:xfrm>
            <a:custGeom>
              <a:avLst/>
              <a:gdLst>
                <a:gd name="T0" fmla="*/ 728 w 1215"/>
                <a:gd name="T1" fmla="*/ 718 h 1271"/>
                <a:gd name="T2" fmla="*/ 841 w 1215"/>
                <a:gd name="T3" fmla="*/ 668 h 1271"/>
                <a:gd name="T4" fmla="*/ 884 w 1215"/>
                <a:gd name="T5" fmla="*/ 679 h 1271"/>
                <a:gd name="T6" fmla="*/ 999 w 1215"/>
                <a:gd name="T7" fmla="*/ 688 h 1271"/>
                <a:gd name="T8" fmla="*/ 1103 w 1215"/>
                <a:gd name="T9" fmla="*/ 688 h 1271"/>
                <a:gd name="T10" fmla="*/ 1118 w 1215"/>
                <a:gd name="T11" fmla="*/ 662 h 1271"/>
                <a:gd name="T12" fmla="*/ 1059 w 1215"/>
                <a:gd name="T13" fmla="*/ 512 h 1271"/>
                <a:gd name="T14" fmla="*/ 1095 w 1215"/>
                <a:gd name="T15" fmla="*/ 494 h 1271"/>
                <a:gd name="T16" fmla="*/ 922 w 1215"/>
                <a:gd name="T17" fmla="*/ 477 h 1271"/>
                <a:gd name="T18" fmla="*/ 922 w 1215"/>
                <a:gd name="T19" fmla="*/ 512 h 1271"/>
                <a:gd name="T20" fmla="*/ 943 w 1215"/>
                <a:gd name="T21" fmla="*/ 533 h 1271"/>
                <a:gd name="T22" fmla="*/ 881 w 1215"/>
                <a:gd name="T23" fmla="*/ 546 h 1271"/>
                <a:gd name="T24" fmla="*/ 584 w 1215"/>
                <a:gd name="T25" fmla="*/ 345 h 1271"/>
                <a:gd name="T26" fmla="*/ 486 w 1215"/>
                <a:gd name="T27" fmla="*/ 349 h 1271"/>
                <a:gd name="T28" fmla="*/ 306 w 1215"/>
                <a:gd name="T29" fmla="*/ 113 h 1271"/>
                <a:gd name="T30" fmla="*/ 284 w 1215"/>
                <a:gd name="T31" fmla="*/ 98 h 1271"/>
                <a:gd name="T32" fmla="*/ 194 w 1215"/>
                <a:gd name="T33" fmla="*/ 168 h 1271"/>
                <a:gd name="T34" fmla="*/ 181 w 1215"/>
                <a:gd name="T35" fmla="*/ 189 h 1271"/>
                <a:gd name="T36" fmla="*/ 366 w 1215"/>
                <a:gd name="T37" fmla="*/ 601 h 1271"/>
                <a:gd name="T38" fmla="*/ 52 w 1215"/>
                <a:gd name="T39" fmla="*/ 718 h 1271"/>
                <a:gd name="T40" fmla="*/ 52 w 1215"/>
                <a:gd name="T41" fmla="*/ 822 h 1271"/>
                <a:gd name="T42" fmla="*/ 111 w 1215"/>
                <a:gd name="T43" fmla="*/ 1270 h 1271"/>
                <a:gd name="T44" fmla="*/ 215 w 1215"/>
                <a:gd name="T45" fmla="*/ 822 h 1271"/>
                <a:gd name="T46" fmla="*/ 346 w 1215"/>
                <a:gd name="T47" fmla="*/ 1063 h 1271"/>
                <a:gd name="T48" fmla="*/ 363 w 1215"/>
                <a:gd name="T49" fmla="*/ 1081 h 1271"/>
                <a:gd name="T50" fmla="*/ 406 w 1215"/>
                <a:gd name="T51" fmla="*/ 1197 h 1271"/>
                <a:gd name="T52" fmla="*/ 382 w 1215"/>
                <a:gd name="T53" fmla="*/ 1268 h 1271"/>
                <a:gd name="T54" fmla="*/ 520 w 1215"/>
                <a:gd name="T55" fmla="*/ 1081 h 1271"/>
                <a:gd name="T56" fmla="*/ 589 w 1215"/>
                <a:gd name="T57" fmla="*/ 1242 h 1271"/>
                <a:gd name="T58" fmla="*/ 751 w 1215"/>
                <a:gd name="T59" fmla="*/ 1225 h 1271"/>
                <a:gd name="T60" fmla="*/ 671 w 1215"/>
                <a:gd name="T61" fmla="*/ 1081 h 1271"/>
                <a:gd name="T62" fmla="*/ 763 w 1215"/>
                <a:gd name="T63" fmla="*/ 1075 h 1271"/>
                <a:gd name="T64" fmla="*/ 740 w 1215"/>
                <a:gd name="T65" fmla="*/ 822 h 1271"/>
                <a:gd name="T66" fmla="*/ 1016 w 1215"/>
                <a:gd name="T67" fmla="*/ 1270 h 1271"/>
                <a:gd name="T68" fmla="*/ 1120 w 1215"/>
                <a:gd name="T69" fmla="*/ 822 h 1271"/>
                <a:gd name="T70" fmla="*/ 1215 w 1215"/>
                <a:gd name="T71" fmla="*/ 770 h 1271"/>
                <a:gd name="T72" fmla="*/ 978 w 1215"/>
                <a:gd name="T73" fmla="*/ 563 h 1271"/>
                <a:gd name="T74" fmla="*/ 1025 w 1215"/>
                <a:gd name="T75" fmla="*/ 512 h 1271"/>
                <a:gd name="T76" fmla="*/ 1025 w 1215"/>
                <a:gd name="T77" fmla="*/ 565 h 1271"/>
                <a:gd name="T78" fmla="*/ 978 w 1215"/>
                <a:gd name="T79" fmla="*/ 563 h 1271"/>
                <a:gd name="T80" fmla="*/ 755 w 1215"/>
                <a:gd name="T81" fmla="*/ 479 h 1271"/>
                <a:gd name="T82" fmla="*/ 930 w 1215"/>
                <a:gd name="T83" fmla="*/ 574 h 1271"/>
                <a:gd name="T84" fmla="*/ 841 w 1215"/>
                <a:gd name="T85" fmla="*/ 634 h 1271"/>
                <a:gd name="T86" fmla="*/ 684 w 1215"/>
                <a:gd name="T87" fmla="*/ 497 h 1271"/>
                <a:gd name="T88" fmla="*/ 693 w 1215"/>
                <a:gd name="T89" fmla="*/ 718 h 1271"/>
                <a:gd name="T90" fmla="*/ 563 w 1215"/>
                <a:gd name="T91" fmla="*/ 380 h 1271"/>
                <a:gd name="T92" fmla="*/ 365 w 1215"/>
                <a:gd name="T93" fmla="*/ 470 h 1271"/>
                <a:gd name="T94" fmla="*/ 275 w 1215"/>
                <a:gd name="T95" fmla="*/ 147 h 1271"/>
                <a:gd name="T96" fmla="*/ 486 w 1215"/>
                <a:gd name="T97" fmla="*/ 384 h 1271"/>
                <a:gd name="T98" fmla="*/ 528 w 1215"/>
                <a:gd name="T99" fmla="*/ 718 h 1271"/>
                <a:gd name="T100" fmla="*/ 401 w 1215"/>
                <a:gd name="T101" fmla="*/ 601 h 1271"/>
                <a:gd name="T102" fmla="*/ 382 w 1215"/>
                <a:gd name="T103" fmla="*/ 1046 h 1271"/>
                <a:gd name="T104" fmla="*/ 528 w 1215"/>
                <a:gd name="T105" fmla="*/ 822 h 1271"/>
                <a:gd name="T106" fmla="*/ 382 w 1215"/>
                <a:gd name="T107" fmla="*/ 1046 h 1271"/>
                <a:gd name="T108" fmla="*/ 563 w 1215"/>
                <a:gd name="T109" fmla="*/ 822 h 1271"/>
                <a:gd name="T110" fmla="*/ 731 w 1215"/>
                <a:gd name="T111" fmla="*/ 104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5" h="1271">
                  <a:moveTo>
                    <a:pt x="1163" y="718"/>
                  </a:moveTo>
                  <a:lnTo>
                    <a:pt x="728" y="718"/>
                  </a:lnTo>
                  <a:lnTo>
                    <a:pt x="716" y="615"/>
                  </a:lnTo>
                  <a:cubicBezTo>
                    <a:pt x="755" y="660"/>
                    <a:pt x="807" y="668"/>
                    <a:pt x="841" y="668"/>
                  </a:cubicBezTo>
                  <a:cubicBezTo>
                    <a:pt x="856" y="668"/>
                    <a:pt x="871" y="667"/>
                    <a:pt x="883" y="664"/>
                  </a:cubicBezTo>
                  <a:cubicBezTo>
                    <a:pt x="881" y="669"/>
                    <a:pt x="882" y="674"/>
                    <a:pt x="884" y="679"/>
                  </a:cubicBezTo>
                  <a:cubicBezTo>
                    <a:pt x="887" y="684"/>
                    <a:pt x="893" y="688"/>
                    <a:pt x="899" y="688"/>
                  </a:cubicBezTo>
                  <a:lnTo>
                    <a:pt x="999" y="688"/>
                  </a:lnTo>
                  <a:lnTo>
                    <a:pt x="1004" y="688"/>
                  </a:lnTo>
                  <a:lnTo>
                    <a:pt x="1103" y="688"/>
                  </a:lnTo>
                  <a:cubicBezTo>
                    <a:pt x="1109" y="688"/>
                    <a:pt x="1115" y="684"/>
                    <a:pt x="1118" y="679"/>
                  </a:cubicBezTo>
                  <a:cubicBezTo>
                    <a:pt x="1121" y="674"/>
                    <a:pt x="1121" y="667"/>
                    <a:pt x="1118" y="662"/>
                  </a:cubicBezTo>
                  <a:lnTo>
                    <a:pt x="1059" y="558"/>
                  </a:lnTo>
                  <a:lnTo>
                    <a:pt x="1059" y="512"/>
                  </a:lnTo>
                  <a:lnTo>
                    <a:pt x="1077" y="512"/>
                  </a:lnTo>
                  <a:cubicBezTo>
                    <a:pt x="1087" y="512"/>
                    <a:pt x="1095" y="504"/>
                    <a:pt x="1095" y="494"/>
                  </a:cubicBezTo>
                  <a:cubicBezTo>
                    <a:pt x="1095" y="485"/>
                    <a:pt x="1087" y="477"/>
                    <a:pt x="1077" y="477"/>
                  </a:cubicBezTo>
                  <a:lnTo>
                    <a:pt x="922" y="477"/>
                  </a:lnTo>
                  <a:cubicBezTo>
                    <a:pt x="913" y="477"/>
                    <a:pt x="905" y="485"/>
                    <a:pt x="905" y="494"/>
                  </a:cubicBezTo>
                  <a:cubicBezTo>
                    <a:pt x="905" y="504"/>
                    <a:pt x="913" y="512"/>
                    <a:pt x="922" y="512"/>
                  </a:cubicBezTo>
                  <a:lnTo>
                    <a:pt x="943" y="512"/>
                  </a:lnTo>
                  <a:lnTo>
                    <a:pt x="943" y="533"/>
                  </a:lnTo>
                  <a:cubicBezTo>
                    <a:pt x="943" y="533"/>
                    <a:pt x="943" y="533"/>
                    <a:pt x="943" y="533"/>
                  </a:cubicBezTo>
                  <a:cubicBezTo>
                    <a:pt x="933" y="537"/>
                    <a:pt x="908" y="546"/>
                    <a:pt x="881" y="546"/>
                  </a:cubicBezTo>
                  <a:cubicBezTo>
                    <a:pt x="833" y="546"/>
                    <a:pt x="803" y="521"/>
                    <a:pt x="789" y="470"/>
                  </a:cubicBezTo>
                  <a:cubicBezTo>
                    <a:pt x="765" y="384"/>
                    <a:pt x="667" y="349"/>
                    <a:pt x="584" y="345"/>
                  </a:cubicBezTo>
                  <a:cubicBezTo>
                    <a:pt x="572" y="345"/>
                    <a:pt x="556" y="346"/>
                    <a:pt x="538" y="347"/>
                  </a:cubicBezTo>
                  <a:cubicBezTo>
                    <a:pt x="522" y="348"/>
                    <a:pt x="503" y="349"/>
                    <a:pt x="486" y="349"/>
                  </a:cubicBezTo>
                  <a:cubicBezTo>
                    <a:pt x="451" y="349"/>
                    <a:pt x="439" y="344"/>
                    <a:pt x="434" y="341"/>
                  </a:cubicBezTo>
                  <a:cubicBezTo>
                    <a:pt x="380" y="297"/>
                    <a:pt x="319" y="247"/>
                    <a:pt x="306" y="113"/>
                  </a:cubicBezTo>
                  <a:cubicBezTo>
                    <a:pt x="305" y="106"/>
                    <a:pt x="301" y="101"/>
                    <a:pt x="295" y="98"/>
                  </a:cubicBezTo>
                  <a:cubicBezTo>
                    <a:pt x="292" y="97"/>
                    <a:pt x="288" y="97"/>
                    <a:pt x="284" y="98"/>
                  </a:cubicBezTo>
                  <a:cubicBezTo>
                    <a:pt x="275" y="15"/>
                    <a:pt x="181" y="0"/>
                    <a:pt x="188" y="87"/>
                  </a:cubicBezTo>
                  <a:cubicBezTo>
                    <a:pt x="195" y="156"/>
                    <a:pt x="192" y="162"/>
                    <a:pt x="194" y="168"/>
                  </a:cubicBezTo>
                  <a:lnTo>
                    <a:pt x="188" y="173"/>
                  </a:lnTo>
                  <a:cubicBezTo>
                    <a:pt x="183" y="177"/>
                    <a:pt x="181" y="183"/>
                    <a:pt x="181" y="189"/>
                  </a:cubicBezTo>
                  <a:cubicBezTo>
                    <a:pt x="182" y="196"/>
                    <a:pt x="203" y="358"/>
                    <a:pt x="340" y="494"/>
                  </a:cubicBezTo>
                  <a:cubicBezTo>
                    <a:pt x="352" y="506"/>
                    <a:pt x="366" y="534"/>
                    <a:pt x="366" y="601"/>
                  </a:cubicBezTo>
                  <a:cubicBezTo>
                    <a:pt x="366" y="626"/>
                    <a:pt x="364" y="673"/>
                    <a:pt x="362" y="718"/>
                  </a:cubicBezTo>
                  <a:lnTo>
                    <a:pt x="52" y="718"/>
                  </a:lnTo>
                  <a:cubicBezTo>
                    <a:pt x="23" y="718"/>
                    <a:pt x="0" y="742"/>
                    <a:pt x="0" y="770"/>
                  </a:cubicBezTo>
                  <a:cubicBezTo>
                    <a:pt x="0" y="799"/>
                    <a:pt x="23" y="822"/>
                    <a:pt x="52" y="822"/>
                  </a:cubicBezTo>
                  <a:lnTo>
                    <a:pt x="111" y="822"/>
                  </a:lnTo>
                  <a:lnTo>
                    <a:pt x="111" y="1270"/>
                  </a:lnTo>
                  <a:lnTo>
                    <a:pt x="215" y="1270"/>
                  </a:lnTo>
                  <a:lnTo>
                    <a:pt x="215" y="822"/>
                  </a:lnTo>
                  <a:lnTo>
                    <a:pt x="358" y="822"/>
                  </a:lnTo>
                  <a:cubicBezTo>
                    <a:pt x="353" y="942"/>
                    <a:pt x="346" y="1061"/>
                    <a:pt x="346" y="1063"/>
                  </a:cubicBezTo>
                  <a:cubicBezTo>
                    <a:pt x="346" y="1067"/>
                    <a:pt x="348" y="1072"/>
                    <a:pt x="351" y="1075"/>
                  </a:cubicBezTo>
                  <a:cubicBezTo>
                    <a:pt x="354" y="1079"/>
                    <a:pt x="359" y="1081"/>
                    <a:pt x="363" y="1081"/>
                  </a:cubicBezTo>
                  <a:lnTo>
                    <a:pt x="424" y="1081"/>
                  </a:lnTo>
                  <a:cubicBezTo>
                    <a:pt x="425" y="1180"/>
                    <a:pt x="428" y="1184"/>
                    <a:pt x="406" y="1197"/>
                  </a:cubicBezTo>
                  <a:cubicBezTo>
                    <a:pt x="382" y="1212"/>
                    <a:pt x="355" y="1211"/>
                    <a:pt x="344" y="1225"/>
                  </a:cubicBezTo>
                  <a:cubicBezTo>
                    <a:pt x="336" y="1237"/>
                    <a:pt x="342" y="1265"/>
                    <a:pt x="382" y="1268"/>
                  </a:cubicBezTo>
                  <a:cubicBezTo>
                    <a:pt x="422" y="1271"/>
                    <a:pt x="489" y="1270"/>
                    <a:pt x="506" y="1242"/>
                  </a:cubicBezTo>
                  <a:cubicBezTo>
                    <a:pt x="521" y="1216"/>
                    <a:pt x="521" y="1124"/>
                    <a:pt x="520" y="1081"/>
                  </a:cubicBezTo>
                  <a:lnTo>
                    <a:pt x="575" y="1081"/>
                  </a:lnTo>
                  <a:cubicBezTo>
                    <a:pt x="574" y="1124"/>
                    <a:pt x="574" y="1216"/>
                    <a:pt x="589" y="1242"/>
                  </a:cubicBezTo>
                  <a:cubicBezTo>
                    <a:pt x="606" y="1270"/>
                    <a:pt x="673" y="1271"/>
                    <a:pt x="713" y="1268"/>
                  </a:cubicBezTo>
                  <a:cubicBezTo>
                    <a:pt x="753" y="1265"/>
                    <a:pt x="759" y="1237"/>
                    <a:pt x="751" y="1225"/>
                  </a:cubicBezTo>
                  <a:cubicBezTo>
                    <a:pt x="740" y="1211"/>
                    <a:pt x="713" y="1212"/>
                    <a:pt x="689" y="1197"/>
                  </a:cubicBezTo>
                  <a:cubicBezTo>
                    <a:pt x="667" y="1184"/>
                    <a:pt x="670" y="1180"/>
                    <a:pt x="671" y="1081"/>
                  </a:cubicBezTo>
                  <a:lnTo>
                    <a:pt x="750" y="1081"/>
                  </a:lnTo>
                  <a:cubicBezTo>
                    <a:pt x="755" y="1081"/>
                    <a:pt x="760" y="1079"/>
                    <a:pt x="763" y="1075"/>
                  </a:cubicBezTo>
                  <a:cubicBezTo>
                    <a:pt x="766" y="1071"/>
                    <a:pt x="768" y="1067"/>
                    <a:pt x="767" y="1062"/>
                  </a:cubicBezTo>
                  <a:lnTo>
                    <a:pt x="740" y="822"/>
                  </a:lnTo>
                  <a:lnTo>
                    <a:pt x="1016" y="822"/>
                  </a:lnTo>
                  <a:lnTo>
                    <a:pt x="1016" y="1270"/>
                  </a:lnTo>
                  <a:lnTo>
                    <a:pt x="1120" y="1270"/>
                  </a:lnTo>
                  <a:lnTo>
                    <a:pt x="1120" y="822"/>
                  </a:lnTo>
                  <a:lnTo>
                    <a:pt x="1163" y="822"/>
                  </a:lnTo>
                  <a:cubicBezTo>
                    <a:pt x="1192" y="822"/>
                    <a:pt x="1215" y="799"/>
                    <a:pt x="1215" y="770"/>
                  </a:cubicBezTo>
                  <a:cubicBezTo>
                    <a:pt x="1215" y="742"/>
                    <a:pt x="1192" y="718"/>
                    <a:pt x="1163" y="718"/>
                  </a:cubicBezTo>
                  <a:close/>
                  <a:moveTo>
                    <a:pt x="978" y="563"/>
                  </a:moveTo>
                  <a:lnTo>
                    <a:pt x="978" y="512"/>
                  </a:lnTo>
                  <a:lnTo>
                    <a:pt x="1025" y="512"/>
                  </a:lnTo>
                  <a:lnTo>
                    <a:pt x="1025" y="563"/>
                  </a:lnTo>
                  <a:cubicBezTo>
                    <a:pt x="1025" y="564"/>
                    <a:pt x="1025" y="564"/>
                    <a:pt x="1025" y="565"/>
                  </a:cubicBezTo>
                  <a:lnTo>
                    <a:pt x="978" y="565"/>
                  </a:lnTo>
                  <a:cubicBezTo>
                    <a:pt x="978" y="564"/>
                    <a:pt x="978" y="564"/>
                    <a:pt x="978" y="563"/>
                  </a:cubicBezTo>
                  <a:close/>
                  <a:moveTo>
                    <a:pt x="582" y="380"/>
                  </a:moveTo>
                  <a:cubicBezTo>
                    <a:pt x="607" y="381"/>
                    <a:pt x="731" y="391"/>
                    <a:pt x="755" y="479"/>
                  </a:cubicBezTo>
                  <a:cubicBezTo>
                    <a:pt x="774" y="545"/>
                    <a:pt x="818" y="580"/>
                    <a:pt x="881" y="580"/>
                  </a:cubicBezTo>
                  <a:cubicBezTo>
                    <a:pt x="899" y="580"/>
                    <a:pt x="916" y="577"/>
                    <a:pt x="930" y="574"/>
                  </a:cubicBezTo>
                  <a:cubicBezTo>
                    <a:pt x="924" y="588"/>
                    <a:pt x="915" y="606"/>
                    <a:pt x="906" y="623"/>
                  </a:cubicBezTo>
                  <a:cubicBezTo>
                    <a:pt x="895" y="627"/>
                    <a:pt x="870" y="634"/>
                    <a:pt x="841" y="634"/>
                  </a:cubicBezTo>
                  <a:cubicBezTo>
                    <a:pt x="768" y="634"/>
                    <a:pt x="722" y="592"/>
                    <a:pt x="704" y="510"/>
                  </a:cubicBezTo>
                  <a:cubicBezTo>
                    <a:pt x="702" y="501"/>
                    <a:pt x="693" y="495"/>
                    <a:pt x="684" y="497"/>
                  </a:cubicBezTo>
                  <a:cubicBezTo>
                    <a:pt x="675" y="498"/>
                    <a:pt x="669" y="507"/>
                    <a:pt x="670" y="516"/>
                  </a:cubicBezTo>
                  <a:lnTo>
                    <a:pt x="693" y="718"/>
                  </a:lnTo>
                  <a:lnTo>
                    <a:pt x="563" y="718"/>
                  </a:lnTo>
                  <a:lnTo>
                    <a:pt x="563" y="380"/>
                  </a:lnTo>
                  <a:cubicBezTo>
                    <a:pt x="571" y="380"/>
                    <a:pt x="577" y="380"/>
                    <a:pt x="582" y="380"/>
                  </a:cubicBezTo>
                  <a:close/>
                  <a:moveTo>
                    <a:pt x="365" y="470"/>
                  </a:moveTo>
                  <a:cubicBezTo>
                    <a:pt x="255" y="360"/>
                    <a:pt x="224" y="229"/>
                    <a:pt x="217" y="194"/>
                  </a:cubicBezTo>
                  <a:lnTo>
                    <a:pt x="275" y="147"/>
                  </a:lnTo>
                  <a:cubicBezTo>
                    <a:pt x="296" y="273"/>
                    <a:pt x="360" y="325"/>
                    <a:pt x="413" y="367"/>
                  </a:cubicBezTo>
                  <a:cubicBezTo>
                    <a:pt x="427" y="379"/>
                    <a:pt x="449" y="384"/>
                    <a:pt x="486" y="384"/>
                  </a:cubicBezTo>
                  <a:cubicBezTo>
                    <a:pt x="500" y="384"/>
                    <a:pt x="515" y="383"/>
                    <a:pt x="528" y="382"/>
                  </a:cubicBezTo>
                  <a:lnTo>
                    <a:pt x="528" y="718"/>
                  </a:lnTo>
                  <a:lnTo>
                    <a:pt x="397" y="718"/>
                  </a:lnTo>
                  <a:cubicBezTo>
                    <a:pt x="399" y="673"/>
                    <a:pt x="400" y="626"/>
                    <a:pt x="401" y="601"/>
                  </a:cubicBezTo>
                  <a:cubicBezTo>
                    <a:pt x="401" y="538"/>
                    <a:pt x="389" y="494"/>
                    <a:pt x="365" y="470"/>
                  </a:cubicBezTo>
                  <a:close/>
                  <a:moveTo>
                    <a:pt x="382" y="1046"/>
                  </a:moveTo>
                  <a:cubicBezTo>
                    <a:pt x="384" y="1008"/>
                    <a:pt x="389" y="916"/>
                    <a:pt x="393" y="822"/>
                  </a:cubicBezTo>
                  <a:lnTo>
                    <a:pt x="528" y="822"/>
                  </a:lnTo>
                  <a:lnTo>
                    <a:pt x="528" y="1046"/>
                  </a:lnTo>
                  <a:lnTo>
                    <a:pt x="382" y="1046"/>
                  </a:lnTo>
                  <a:close/>
                  <a:moveTo>
                    <a:pt x="563" y="1046"/>
                  </a:moveTo>
                  <a:lnTo>
                    <a:pt x="563" y="822"/>
                  </a:lnTo>
                  <a:lnTo>
                    <a:pt x="705" y="822"/>
                  </a:lnTo>
                  <a:lnTo>
                    <a:pt x="731" y="1046"/>
                  </a:lnTo>
                  <a:lnTo>
                    <a:pt x="563" y="104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grpSp>
      <p:sp>
        <p:nvSpPr>
          <p:cNvPr id="9" name="Oval 8">
            <a:extLst>
              <a:ext uri="{FF2B5EF4-FFF2-40B4-BE49-F238E27FC236}">
                <a16:creationId xmlns:a16="http://schemas.microsoft.com/office/drawing/2014/main" id="{40315E68-164B-4F08-866E-9916C4C6540F}"/>
              </a:ext>
            </a:extLst>
          </p:cNvPr>
          <p:cNvSpPr>
            <a:spLocks noChangeAspect="1"/>
          </p:cNvSpPr>
          <p:nvPr/>
        </p:nvSpPr>
        <p:spPr>
          <a:xfrm>
            <a:off x="8352724" y="1696455"/>
            <a:ext cx="2521134" cy="2521134"/>
          </a:xfrm>
          <a:prstGeom prst="ellipse">
            <a:avLst/>
          </a:prstGeom>
          <a:solidFill>
            <a:schemeClr val="accent2"/>
          </a:solidFill>
          <a:ln>
            <a:solidFill>
              <a:schemeClr val="bg1"/>
            </a:solidFill>
          </a:ln>
          <a:scene3d>
            <a:camera prst="isometricTopUp"/>
            <a:lightRig rig="threePt" dir="t"/>
          </a:scene3d>
          <a:sp3d extrusionH="381000"/>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nvGrpSpPr>
          <p:cNvPr id="27" name="POWER_USER_ID_ICONS_Gavel">
            <a:extLst>
              <a:ext uri="{FF2B5EF4-FFF2-40B4-BE49-F238E27FC236}">
                <a16:creationId xmlns:a16="http://schemas.microsoft.com/office/drawing/2014/main" id="{145E7EA4-1720-4461-BAB9-C9F58E0AEBD6}"/>
              </a:ext>
            </a:extLst>
          </p:cNvPr>
          <p:cNvGrpSpPr>
            <a:grpSpLocks noChangeAspect="1"/>
          </p:cNvGrpSpPr>
          <p:nvPr>
            <p:custDataLst>
              <p:tags r:id="rId3"/>
            </p:custDataLst>
          </p:nvPr>
        </p:nvGrpSpPr>
        <p:grpSpPr>
          <a:xfrm>
            <a:off x="9180133" y="2608309"/>
            <a:ext cx="866316" cy="701121"/>
            <a:chOff x="-1958181" y="55563"/>
            <a:chExt cx="715963" cy="579438"/>
          </a:xfrm>
          <a:solidFill>
            <a:schemeClr val="bg1"/>
          </a:solidFill>
        </p:grpSpPr>
        <p:sp>
          <p:nvSpPr>
            <p:cNvPr id="28" name="POWER_USER_ID_ICONS_Gavel">
              <a:extLst>
                <a:ext uri="{FF2B5EF4-FFF2-40B4-BE49-F238E27FC236}">
                  <a16:creationId xmlns:a16="http://schemas.microsoft.com/office/drawing/2014/main" id="{680D03A2-8A5B-4C96-97BA-FE4359F1E072}"/>
                </a:ext>
              </a:extLst>
            </p:cNvPr>
            <p:cNvSpPr>
              <a:spLocks noChangeArrowheads="1"/>
            </p:cNvSpPr>
            <p:nvPr>
              <p:custDataLst>
                <p:tags r:id="rId4"/>
              </p:custDataLst>
            </p:nvPr>
          </p:nvSpPr>
          <p:spPr bwMode="auto">
            <a:xfrm>
              <a:off x="-1532731" y="560388"/>
              <a:ext cx="209550" cy="74613"/>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9" name="POWER_USER_ID_ICONS_Gavel">
              <a:extLst>
                <a:ext uri="{FF2B5EF4-FFF2-40B4-BE49-F238E27FC236}">
                  <a16:creationId xmlns:a16="http://schemas.microsoft.com/office/drawing/2014/main" id="{7E4B8452-652E-4979-B6F2-78D4943A0550}"/>
                </a:ext>
              </a:extLst>
            </p:cNvPr>
            <p:cNvSpPr>
              <a:spLocks noChangeArrowheads="1"/>
            </p:cNvSpPr>
            <p:nvPr>
              <p:custDataLst>
                <p:tags r:id="rId5"/>
              </p:custDataLst>
            </p:nvPr>
          </p:nvSpPr>
          <p:spPr bwMode="auto">
            <a:xfrm>
              <a:off x="-1643856" y="604838"/>
              <a:ext cx="401638" cy="30163"/>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0" name="POWER_USER_ID_ICONS_Gavel">
              <a:extLst>
                <a:ext uri="{FF2B5EF4-FFF2-40B4-BE49-F238E27FC236}">
                  <a16:creationId xmlns:a16="http://schemas.microsoft.com/office/drawing/2014/main" id="{A5770109-2C7C-4D7F-9547-8E89BABD4740}"/>
                </a:ext>
              </a:extLst>
            </p:cNvPr>
            <p:cNvSpPr>
              <a:spLocks/>
            </p:cNvSpPr>
            <p:nvPr>
              <p:custDataLst>
                <p:tags r:id="rId6"/>
              </p:custDataLst>
            </p:nvPr>
          </p:nvSpPr>
          <p:spPr bwMode="auto">
            <a:xfrm>
              <a:off x="-1593056" y="176213"/>
              <a:ext cx="152400" cy="161925"/>
            </a:xfrm>
            <a:custGeom>
              <a:avLst/>
              <a:gdLst>
                <a:gd name="T0" fmla="*/ 222 w 257"/>
                <a:gd name="T1" fmla="*/ 90 h 270"/>
                <a:gd name="T2" fmla="*/ 156 w 257"/>
                <a:gd name="T3" fmla="*/ 0 h 270"/>
                <a:gd name="T4" fmla="*/ 0 w 257"/>
                <a:gd name="T5" fmla="*/ 86 h 270"/>
                <a:gd name="T6" fmla="*/ 39 w 257"/>
                <a:gd name="T7" fmla="*/ 192 h 270"/>
                <a:gd name="T8" fmla="*/ 94 w 257"/>
                <a:gd name="T9" fmla="*/ 270 h 270"/>
                <a:gd name="T10" fmla="*/ 257 w 257"/>
                <a:gd name="T11" fmla="*/ 180 h 270"/>
                <a:gd name="T12" fmla="*/ 222 w 257"/>
                <a:gd name="T13" fmla="*/ 90 h 270"/>
              </a:gdLst>
              <a:ahLst/>
              <a:cxnLst>
                <a:cxn ang="0">
                  <a:pos x="T0" y="T1"/>
                </a:cxn>
                <a:cxn ang="0">
                  <a:pos x="T2" y="T3"/>
                </a:cxn>
                <a:cxn ang="0">
                  <a:pos x="T4" y="T5"/>
                </a:cxn>
                <a:cxn ang="0">
                  <a:pos x="T6" y="T7"/>
                </a:cxn>
                <a:cxn ang="0">
                  <a:pos x="T8" y="T9"/>
                </a:cxn>
                <a:cxn ang="0">
                  <a:pos x="T10" y="T11"/>
                </a:cxn>
                <a:cxn ang="0">
                  <a:pos x="T12" y="T13"/>
                </a:cxn>
              </a:cxnLst>
              <a:rect l="0" t="0" r="r" b="b"/>
              <a:pathLst>
                <a:path w="257" h="270">
                  <a:moveTo>
                    <a:pt x="222" y="90"/>
                  </a:moveTo>
                  <a:cubicBezTo>
                    <a:pt x="203" y="54"/>
                    <a:pt x="180" y="23"/>
                    <a:pt x="156" y="0"/>
                  </a:cubicBezTo>
                  <a:lnTo>
                    <a:pt x="0" y="86"/>
                  </a:lnTo>
                  <a:cubicBezTo>
                    <a:pt x="7" y="119"/>
                    <a:pt x="20" y="156"/>
                    <a:pt x="39" y="192"/>
                  </a:cubicBezTo>
                  <a:cubicBezTo>
                    <a:pt x="55" y="222"/>
                    <a:pt x="74" y="249"/>
                    <a:pt x="94" y="270"/>
                  </a:cubicBezTo>
                  <a:lnTo>
                    <a:pt x="257" y="180"/>
                  </a:lnTo>
                  <a:cubicBezTo>
                    <a:pt x="250" y="151"/>
                    <a:pt x="238" y="121"/>
                    <a:pt x="222" y="90"/>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1" name="POWER_USER_ID_ICONS_Gavel">
              <a:extLst>
                <a:ext uri="{FF2B5EF4-FFF2-40B4-BE49-F238E27FC236}">
                  <a16:creationId xmlns:a16="http://schemas.microsoft.com/office/drawing/2014/main" id="{41B836E5-83CC-4390-851E-991DD2631C78}"/>
                </a:ext>
              </a:extLst>
            </p:cNvPr>
            <p:cNvSpPr>
              <a:spLocks/>
            </p:cNvSpPr>
            <p:nvPr>
              <p:custDataLst>
                <p:tags r:id="rId7"/>
              </p:custDataLst>
            </p:nvPr>
          </p:nvSpPr>
          <p:spPr bwMode="auto">
            <a:xfrm>
              <a:off x="-1575594" y="273050"/>
              <a:ext cx="231775" cy="184150"/>
            </a:xfrm>
            <a:custGeom>
              <a:avLst/>
              <a:gdLst>
                <a:gd name="T0" fmla="*/ 376 w 388"/>
                <a:gd name="T1" fmla="*/ 96 h 309"/>
                <a:gd name="T2" fmla="*/ 341 w 388"/>
                <a:gd name="T3" fmla="*/ 31 h 309"/>
                <a:gd name="T4" fmla="*/ 278 w 388"/>
                <a:gd name="T5" fmla="*/ 12 h 309"/>
                <a:gd name="T6" fmla="*/ 31 w 388"/>
                <a:gd name="T7" fmla="*/ 149 h 309"/>
                <a:gd name="T8" fmla="*/ 12 w 388"/>
                <a:gd name="T9" fmla="*/ 213 h 309"/>
                <a:gd name="T10" fmla="*/ 47 w 388"/>
                <a:gd name="T11" fmla="*/ 278 h 309"/>
                <a:gd name="T12" fmla="*/ 110 w 388"/>
                <a:gd name="T13" fmla="*/ 297 h 309"/>
                <a:gd name="T14" fmla="*/ 357 w 388"/>
                <a:gd name="T15" fmla="*/ 160 h 309"/>
                <a:gd name="T16" fmla="*/ 376 w 388"/>
                <a:gd name="T17" fmla="*/ 96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8" h="309">
                  <a:moveTo>
                    <a:pt x="376" y="96"/>
                  </a:moveTo>
                  <a:lnTo>
                    <a:pt x="341" y="31"/>
                  </a:lnTo>
                  <a:cubicBezTo>
                    <a:pt x="328" y="8"/>
                    <a:pt x="300" y="0"/>
                    <a:pt x="278" y="12"/>
                  </a:cubicBezTo>
                  <a:lnTo>
                    <a:pt x="31" y="149"/>
                  </a:lnTo>
                  <a:cubicBezTo>
                    <a:pt x="8" y="161"/>
                    <a:pt x="0" y="190"/>
                    <a:pt x="12" y="213"/>
                  </a:cubicBezTo>
                  <a:lnTo>
                    <a:pt x="47" y="278"/>
                  </a:lnTo>
                  <a:cubicBezTo>
                    <a:pt x="60" y="301"/>
                    <a:pt x="88" y="309"/>
                    <a:pt x="110" y="297"/>
                  </a:cubicBezTo>
                  <a:lnTo>
                    <a:pt x="357" y="160"/>
                  </a:lnTo>
                  <a:cubicBezTo>
                    <a:pt x="380" y="148"/>
                    <a:pt x="388" y="119"/>
                    <a:pt x="376" y="96"/>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2" name="POWER_USER_ID_ICONS_Gavel">
              <a:extLst>
                <a:ext uri="{FF2B5EF4-FFF2-40B4-BE49-F238E27FC236}">
                  <a16:creationId xmlns:a16="http://schemas.microsoft.com/office/drawing/2014/main" id="{6428F433-8580-460C-990E-C66AF70DEF79}"/>
                </a:ext>
              </a:extLst>
            </p:cNvPr>
            <p:cNvSpPr>
              <a:spLocks/>
            </p:cNvSpPr>
            <p:nvPr>
              <p:custDataLst>
                <p:tags r:id="rId8"/>
              </p:custDataLst>
            </p:nvPr>
          </p:nvSpPr>
          <p:spPr bwMode="auto">
            <a:xfrm>
              <a:off x="-1958181" y="268288"/>
              <a:ext cx="396875" cy="231775"/>
            </a:xfrm>
            <a:custGeom>
              <a:avLst/>
              <a:gdLst>
                <a:gd name="T0" fmla="*/ 11 w 666"/>
                <a:gd name="T1" fmla="*/ 361 h 388"/>
                <a:gd name="T2" fmla="*/ 56 w 666"/>
                <a:gd name="T3" fmla="*/ 381 h 388"/>
                <a:gd name="T4" fmla="*/ 648 w 666"/>
                <a:gd name="T5" fmla="*/ 75 h 388"/>
                <a:gd name="T6" fmla="*/ 655 w 666"/>
                <a:gd name="T7" fmla="*/ 29 h 388"/>
                <a:gd name="T8" fmla="*/ 654 w 666"/>
                <a:gd name="T9" fmla="*/ 27 h 388"/>
                <a:gd name="T10" fmla="*/ 609 w 666"/>
                <a:gd name="T11" fmla="*/ 8 h 388"/>
                <a:gd name="T12" fmla="*/ 17 w 666"/>
                <a:gd name="T13" fmla="*/ 313 h 388"/>
                <a:gd name="T14" fmla="*/ 10 w 666"/>
                <a:gd name="T15" fmla="*/ 360 h 388"/>
                <a:gd name="T16" fmla="*/ 11 w 666"/>
                <a:gd name="T17" fmla="*/ 361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6" h="388">
                  <a:moveTo>
                    <a:pt x="11" y="361"/>
                  </a:moveTo>
                  <a:cubicBezTo>
                    <a:pt x="21" y="379"/>
                    <a:pt x="42" y="388"/>
                    <a:pt x="56" y="381"/>
                  </a:cubicBezTo>
                  <a:lnTo>
                    <a:pt x="648" y="75"/>
                  </a:lnTo>
                  <a:cubicBezTo>
                    <a:pt x="663" y="68"/>
                    <a:pt x="666" y="47"/>
                    <a:pt x="655" y="29"/>
                  </a:cubicBezTo>
                  <a:lnTo>
                    <a:pt x="654" y="27"/>
                  </a:lnTo>
                  <a:cubicBezTo>
                    <a:pt x="644" y="9"/>
                    <a:pt x="624" y="0"/>
                    <a:pt x="609" y="8"/>
                  </a:cubicBezTo>
                  <a:lnTo>
                    <a:pt x="17" y="313"/>
                  </a:lnTo>
                  <a:cubicBezTo>
                    <a:pt x="3" y="320"/>
                    <a:pt x="0" y="341"/>
                    <a:pt x="10" y="360"/>
                  </a:cubicBezTo>
                  <a:lnTo>
                    <a:pt x="11" y="361"/>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3" name="POWER_USER_ID_ICONS_Gavel">
              <a:extLst>
                <a:ext uri="{FF2B5EF4-FFF2-40B4-BE49-F238E27FC236}">
                  <a16:creationId xmlns:a16="http://schemas.microsoft.com/office/drawing/2014/main" id="{A3F3CC6A-FB65-40F6-9B8F-5EF796823723}"/>
                </a:ext>
              </a:extLst>
            </p:cNvPr>
            <p:cNvSpPr>
              <a:spLocks/>
            </p:cNvSpPr>
            <p:nvPr>
              <p:custDataLst>
                <p:tags r:id="rId9"/>
              </p:custDataLst>
            </p:nvPr>
          </p:nvSpPr>
          <p:spPr bwMode="auto">
            <a:xfrm>
              <a:off x="-1696244" y="55563"/>
              <a:ext cx="231775" cy="185738"/>
            </a:xfrm>
            <a:custGeom>
              <a:avLst/>
              <a:gdLst>
                <a:gd name="T0" fmla="*/ 12 w 388"/>
                <a:gd name="T1" fmla="*/ 213 h 310"/>
                <a:gd name="T2" fmla="*/ 30 w 388"/>
                <a:gd name="T3" fmla="*/ 150 h 310"/>
                <a:gd name="T4" fmla="*/ 277 w 388"/>
                <a:gd name="T5" fmla="*/ 13 h 310"/>
                <a:gd name="T6" fmla="*/ 340 w 388"/>
                <a:gd name="T7" fmla="*/ 31 h 310"/>
                <a:gd name="T8" fmla="*/ 375 w 388"/>
                <a:gd name="T9" fmla="*/ 97 h 310"/>
                <a:gd name="T10" fmla="*/ 357 w 388"/>
                <a:gd name="T11" fmla="*/ 161 h 310"/>
                <a:gd name="T12" fmla="*/ 110 w 388"/>
                <a:gd name="T13" fmla="*/ 298 h 310"/>
                <a:gd name="T14" fmla="*/ 47 w 388"/>
                <a:gd name="T15" fmla="*/ 279 h 310"/>
                <a:gd name="T16" fmla="*/ 12 w 388"/>
                <a:gd name="T17" fmla="*/ 213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8" h="310">
                  <a:moveTo>
                    <a:pt x="12" y="213"/>
                  </a:moveTo>
                  <a:cubicBezTo>
                    <a:pt x="0" y="191"/>
                    <a:pt x="8" y="162"/>
                    <a:pt x="30" y="150"/>
                  </a:cubicBezTo>
                  <a:lnTo>
                    <a:pt x="277" y="13"/>
                  </a:lnTo>
                  <a:cubicBezTo>
                    <a:pt x="300" y="0"/>
                    <a:pt x="328" y="9"/>
                    <a:pt x="340" y="31"/>
                  </a:cubicBezTo>
                  <a:lnTo>
                    <a:pt x="375" y="97"/>
                  </a:lnTo>
                  <a:cubicBezTo>
                    <a:pt x="388" y="120"/>
                    <a:pt x="379" y="148"/>
                    <a:pt x="357" y="161"/>
                  </a:cubicBezTo>
                  <a:lnTo>
                    <a:pt x="110" y="298"/>
                  </a:lnTo>
                  <a:cubicBezTo>
                    <a:pt x="87" y="310"/>
                    <a:pt x="59" y="302"/>
                    <a:pt x="47" y="279"/>
                  </a:cubicBezTo>
                  <a:lnTo>
                    <a:pt x="12" y="21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grpSp>
      <p:sp>
        <p:nvSpPr>
          <p:cNvPr id="35" name="TextBox 34">
            <a:extLst>
              <a:ext uri="{FF2B5EF4-FFF2-40B4-BE49-F238E27FC236}">
                <a16:creationId xmlns:a16="http://schemas.microsoft.com/office/drawing/2014/main" id="{75A6EC1B-DCD7-4094-9779-51D9164DBF8E}"/>
              </a:ext>
            </a:extLst>
          </p:cNvPr>
          <p:cNvSpPr txBox="1"/>
          <p:nvPr/>
        </p:nvSpPr>
        <p:spPr>
          <a:xfrm>
            <a:off x="1693144" y="1540012"/>
            <a:ext cx="152317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04617B"/>
                </a:solidFill>
                <a:effectLst/>
                <a:uLnTx/>
                <a:uFillTx/>
                <a:latin typeface="Calibri"/>
                <a:ea typeface="+mn-ea"/>
                <a:cs typeface="+mn-cs"/>
              </a:rPr>
              <a:t>Discussion</a:t>
            </a:r>
          </a:p>
        </p:txBody>
      </p:sp>
      <p:sp>
        <p:nvSpPr>
          <p:cNvPr id="36" name="TextBox 35">
            <a:extLst>
              <a:ext uri="{FF2B5EF4-FFF2-40B4-BE49-F238E27FC236}">
                <a16:creationId xmlns:a16="http://schemas.microsoft.com/office/drawing/2014/main" id="{A27730AF-67FE-4CA7-A3AD-8EA2D25FCCF8}"/>
              </a:ext>
            </a:extLst>
          </p:cNvPr>
          <p:cNvSpPr txBox="1"/>
          <p:nvPr/>
        </p:nvSpPr>
        <p:spPr>
          <a:xfrm>
            <a:off x="1090728" y="4460113"/>
            <a:ext cx="3587804" cy="1169551"/>
          </a:xfrm>
          <a:prstGeom prst="rect">
            <a:avLst/>
          </a:prstGeom>
          <a:noFill/>
        </p:spPr>
        <p:txBody>
          <a:bodyPr wrap="square" rtlCol="0">
            <a:spAutoFit/>
          </a:bodyPr>
          <a:lstStyle/>
          <a:p>
            <a:r>
              <a:rPr lang="en-US" sz="1400" dirty="0"/>
              <a:t>Cluster 3 has a baseball filed which also means it’s a large public gathering spot, conversely it has fewer number of eateries as compared to cluster 0. A good location thus for either a pizza place or foreign cuisine.</a:t>
            </a:r>
            <a:endParaRPr lang="en-IN" sz="1400" dirty="0"/>
          </a:p>
        </p:txBody>
      </p:sp>
      <p:sp>
        <p:nvSpPr>
          <p:cNvPr id="41" name="TextBox 40">
            <a:extLst>
              <a:ext uri="{FF2B5EF4-FFF2-40B4-BE49-F238E27FC236}">
                <a16:creationId xmlns:a16="http://schemas.microsoft.com/office/drawing/2014/main" id="{A27730AF-67FE-4CA7-A3AD-8EA2D25FCCF8}"/>
              </a:ext>
            </a:extLst>
          </p:cNvPr>
          <p:cNvSpPr txBox="1"/>
          <p:nvPr/>
        </p:nvSpPr>
        <p:spPr>
          <a:xfrm>
            <a:off x="5584055" y="4142357"/>
            <a:ext cx="6350493" cy="2492990"/>
          </a:xfrm>
          <a:prstGeom prst="rect">
            <a:avLst/>
          </a:prstGeom>
          <a:noFill/>
        </p:spPr>
        <p:txBody>
          <a:bodyPr wrap="square" rtlCol="0">
            <a:spAutoFit/>
          </a:bodyPr>
          <a:lstStyle/>
          <a:p>
            <a:pPr marL="800100" lvl="1" indent="-342900" algn="just">
              <a:buFont typeface="+mj-lt"/>
              <a:buAutoNum type="arabicPeriod"/>
              <a:defRPr/>
            </a:pPr>
            <a:r>
              <a:rPr lang="en-US" sz="1400" dirty="0"/>
              <a:t>Cluster analysis reveals that a large number of neighborhoods are cluster into single cluster having common features</a:t>
            </a:r>
          </a:p>
          <a:p>
            <a:pPr marL="800100" lvl="1" indent="-342900" algn="just">
              <a:buFont typeface="+mj-lt"/>
              <a:buAutoNum type="arabicPeriod"/>
              <a:defRPr/>
            </a:pPr>
            <a:r>
              <a:rPr lang="en-US" sz="1400" dirty="0"/>
              <a:t>One can infer the likes and dislikes of the majority of the population in the city of Etobicoke from the K-means analysis. </a:t>
            </a:r>
          </a:p>
          <a:p>
            <a:pPr marL="800100" lvl="1" indent="-342900" algn="just">
              <a:buFont typeface="+mj-lt"/>
              <a:buAutoNum type="arabicPeriod"/>
              <a:defRPr/>
            </a:pPr>
            <a:r>
              <a:rPr lang="en-US" sz="1400" dirty="0"/>
              <a:t>This can be narrowed down right to neighborhood as well by leveraging the data from Foursquare. </a:t>
            </a:r>
          </a:p>
          <a:p>
            <a:pPr marL="800100" lvl="1" indent="-342900" algn="just">
              <a:buFont typeface="+mj-lt"/>
              <a:buAutoNum type="arabicPeriod"/>
              <a:defRPr/>
            </a:pPr>
            <a:r>
              <a:rPr lang="en-US" sz="1400" dirty="0"/>
              <a:t>Using similar such datasets, it is easy to infer the tastes of a certain section of the population, further any new startup can also leverage this type of data to start a new business and gain quick traction and revenue as well. </a:t>
            </a:r>
            <a:endParaRPr lang="en-IN" sz="1400" dirty="0"/>
          </a:p>
          <a:p>
            <a:pPr lvl="1" algn="just">
              <a:defRPr/>
            </a:pPr>
            <a:endParaRPr kumimoji="0" lang="en-US" sz="1600" b="0" i="0" u="none" strike="noStrike" kern="0" cap="none" spc="0" normalizeH="0" baseline="0" noProof="0" dirty="0">
              <a:ln>
                <a:noFill/>
              </a:ln>
              <a:solidFill>
                <a:prstClr val="black"/>
              </a:solidFill>
              <a:effectLst/>
              <a:uLnTx/>
              <a:uFillTx/>
              <a:latin typeface="Calibri"/>
              <a:ea typeface="+mn-ea"/>
              <a:cs typeface="+mn-cs"/>
            </a:endParaRPr>
          </a:p>
        </p:txBody>
      </p:sp>
      <p:sp>
        <p:nvSpPr>
          <p:cNvPr id="43" name="TextBox 42">
            <a:extLst>
              <a:ext uri="{FF2B5EF4-FFF2-40B4-BE49-F238E27FC236}">
                <a16:creationId xmlns:a16="http://schemas.microsoft.com/office/drawing/2014/main" id="{75A6EC1B-DCD7-4094-9779-51D9164DBF8E}"/>
              </a:ext>
            </a:extLst>
          </p:cNvPr>
          <p:cNvSpPr txBox="1"/>
          <p:nvPr/>
        </p:nvSpPr>
        <p:spPr>
          <a:xfrm>
            <a:off x="8949235" y="1540012"/>
            <a:ext cx="1576072"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009DD9"/>
                </a:solidFill>
                <a:effectLst/>
                <a:uLnTx/>
                <a:uFillTx/>
                <a:latin typeface="Calibri"/>
                <a:ea typeface="+mn-ea"/>
                <a:cs typeface="+mn-cs"/>
              </a:rPr>
              <a:t>Conclusion</a:t>
            </a:r>
          </a:p>
        </p:txBody>
      </p:sp>
      <p:pic>
        <p:nvPicPr>
          <p:cNvPr id="11" name="Picture 10">
            <a:extLst>
              <a:ext uri="{FF2B5EF4-FFF2-40B4-BE49-F238E27FC236}">
                <a16:creationId xmlns:a16="http://schemas.microsoft.com/office/drawing/2014/main" id="{E928A97A-6441-49B1-A89E-AD24D4AF5A74}"/>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1997726" y="2516319"/>
            <a:ext cx="833497" cy="840502"/>
          </a:xfrm>
          <a:prstGeom prst="rect">
            <a:avLst/>
          </a:prstGeom>
        </p:spPr>
      </p:pic>
    </p:spTree>
    <p:custDataLst>
      <p:tags r:id="rId1"/>
    </p:custDataLst>
    <p:extLst>
      <p:ext uri="{BB962C8B-B14F-4D97-AF65-F5344CB8AC3E}">
        <p14:creationId xmlns:p14="http://schemas.microsoft.com/office/powerpoint/2010/main" val="2774169197"/>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POWER_USER_PPT_AGENDA_PRESENTATION_COLOR_TAG" val="#4472C4"/>
  <p:tag name="POWER_USER_PPT_AGENDA_PRESENTATION_DIVIDERS_CHECKED_TAG" val="0"/>
  <p:tag name="POWER_USER_PPT_AGENDA_PRESENTATION_TABLE_OF_CONTENT_CHECKED_TAG" val="1"/>
  <p:tag name="POWER_USER_PPT_AGENDA_PRESENTATION_SHOULD_CREATE_TABLE_OF_CONTENT_TAG" val="0"/>
  <p:tag name="POWER_USER_PPT_AGENDA_PRESENTATION_SHOW_SLIDE_NUMBERS_CHECKED_TAG" val="1"/>
  <p:tag name="POWER_USER_PPT_AGENDA_PRESENTATION_SHOW_SECTION_NUMBERS_CHECKED_TAG" val="1"/>
  <p:tag name="POWER_USER_PPT_AGENDA_PRESENTATION_SHOW_BREADSCRUMBS_CHECKED_TAG" val="0"/>
</p:tagLst>
</file>

<file path=ppt/tags/tag10.xml><?xml version="1.0" encoding="utf-8"?>
<p:tagLst xmlns:a="http://schemas.openxmlformats.org/drawingml/2006/main" xmlns:r="http://schemas.openxmlformats.org/officeDocument/2006/relationships" xmlns:p="http://schemas.openxmlformats.org/presentationml/2006/main">
  <p:tag name="POWER_USER_TAGS_ICONS" val="gavel_POWER_USER_SEPARATOR_ICONS_court_POWER_USER_SEPARATOR_ICONS_hammer_POWER_USER_SEPARATOR_ICONS_judge_POWER_USER_SEPARATOR_ICONS_justice_POWER_USER_SEPARATOR_ICONS_law_POWER_USER_SEPARATOR_ICONS_trial"/>
</p:tagLst>
</file>

<file path=ppt/tags/tag11.xml><?xml version="1.0" encoding="utf-8"?>
<p:tagLst xmlns:a="http://schemas.openxmlformats.org/drawingml/2006/main" xmlns:r="http://schemas.openxmlformats.org/officeDocument/2006/relationships" xmlns:p="http://schemas.openxmlformats.org/presentationml/2006/main">
  <p:tag name="POWER_USER_TAGS_ICONS" val="gavel_POWER_USER_SEPARATOR_ICONS_court_POWER_USER_SEPARATOR_ICONS_hammer_POWER_USER_SEPARATOR_ICONS_judge_POWER_USER_SEPARATOR_ICONS_justice_POWER_USER_SEPARATOR_ICONS_law_POWER_USER_SEPARATOR_ICONS_trial"/>
</p:tagLst>
</file>

<file path=ppt/tags/tag12.xml><?xml version="1.0" encoding="utf-8"?>
<p:tagLst xmlns:a="http://schemas.openxmlformats.org/drawingml/2006/main" xmlns:r="http://schemas.openxmlformats.org/officeDocument/2006/relationships" xmlns:p="http://schemas.openxmlformats.org/presentationml/2006/main">
  <p:tag name="POWER_USER_TAGS_ICONS" val="gavel_POWER_USER_SEPARATOR_ICONS_court_POWER_USER_SEPARATOR_ICONS_hammer_POWER_USER_SEPARATOR_ICONS_judge_POWER_USER_SEPARATOR_ICONS_justice_POWER_USER_SEPARATOR_ICONS_law_POWER_USER_SEPARATOR_ICONS_trial"/>
</p:tagLst>
</file>

<file path=ppt/tags/tag2.xml><?xml version="1.0" encoding="utf-8"?>
<p:tagLst xmlns:a="http://schemas.openxmlformats.org/drawingml/2006/main" xmlns:r="http://schemas.openxmlformats.org/officeDocument/2006/relationships" xmlns:p="http://schemas.openxmlformats.org/presentationml/2006/main">
  <p:tag name="POWER_USER_ID_TEMPLATES" val="Agenda_1"/>
</p:tagLst>
</file>

<file path=ppt/tags/tag3.xml><?xml version="1.0" encoding="utf-8"?>
<p:tagLst xmlns:a="http://schemas.openxmlformats.org/drawingml/2006/main" xmlns:r="http://schemas.openxmlformats.org/officeDocument/2006/relationships" xmlns:p="http://schemas.openxmlformats.org/presentationml/2006/main">
  <p:tag name="POWER_USER_ID_TEMPLATES" val="BCG_Matrix"/>
</p:tagLst>
</file>

<file path=ppt/tags/tag4.xml><?xml version="1.0" encoding="utf-8"?>
<p:tagLst xmlns:a="http://schemas.openxmlformats.org/drawingml/2006/main" xmlns:r="http://schemas.openxmlformats.org/officeDocument/2006/relationships" xmlns:p="http://schemas.openxmlformats.org/presentationml/2006/main">
  <p:tag name="POWER_USER_ID_TEMPLATES" val="Icons_in_circles_9"/>
</p:tagLst>
</file>

<file path=ppt/tags/tag5.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6.xml><?xml version="1.0" encoding="utf-8"?>
<p:tagLst xmlns:a="http://schemas.openxmlformats.org/drawingml/2006/main" xmlns:r="http://schemas.openxmlformats.org/officeDocument/2006/relationships" xmlns:p="http://schemas.openxmlformats.org/presentationml/2006/main">
  <p:tag name="POWER_USER_TAGS_ICONS" val="gavel_POWER_USER_SEPARATOR_ICONS_court_POWER_USER_SEPARATOR_ICONS_hammer_POWER_USER_SEPARATOR_ICONS_judge_POWER_USER_SEPARATOR_ICONS_justice_POWER_USER_SEPARATOR_ICONS_law_POWER_USER_SEPARATOR_ICONS_trial"/>
</p:tagLst>
</file>

<file path=ppt/tags/tag7.xml><?xml version="1.0" encoding="utf-8"?>
<p:tagLst xmlns:a="http://schemas.openxmlformats.org/drawingml/2006/main" xmlns:r="http://schemas.openxmlformats.org/officeDocument/2006/relationships" xmlns:p="http://schemas.openxmlformats.org/presentationml/2006/main">
  <p:tag name="POWER_USER_TAGS_ICONS" val="gavel_POWER_USER_SEPARATOR_ICONS_court_POWER_USER_SEPARATOR_ICONS_hammer_POWER_USER_SEPARATOR_ICONS_judge_POWER_USER_SEPARATOR_ICONS_justice_POWER_USER_SEPARATOR_ICONS_law_POWER_USER_SEPARATOR_ICONS_trial"/>
</p:tagLst>
</file>

<file path=ppt/tags/tag8.xml><?xml version="1.0" encoding="utf-8"?>
<p:tagLst xmlns:a="http://schemas.openxmlformats.org/drawingml/2006/main" xmlns:r="http://schemas.openxmlformats.org/officeDocument/2006/relationships" xmlns:p="http://schemas.openxmlformats.org/presentationml/2006/main">
  <p:tag name="POWER_USER_TAGS_ICONS" val="gavel_POWER_USER_SEPARATOR_ICONS_court_POWER_USER_SEPARATOR_ICONS_hammer_POWER_USER_SEPARATOR_ICONS_judge_POWER_USER_SEPARATOR_ICONS_justice_POWER_USER_SEPARATOR_ICONS_law_POWER_USER_SEPARATOR_ICONS_trial"/>
</p:tagLst>
</file>

<file path=ppt/tags/tag9.xml><?xml version="1.0" encoding="utf-8"?>
<p:tagLst xmlns:a="http://schemas.openxmlformats.org/drawingml/2006/main" xmlns:r="http://schemas.openxmlformats.org/officeDocument/2006/relationships" xmlns:p="http://schemas.openxmlformats.org/presentationml/2006/main">
  <p:tag name="POWER_USER_TAGS_ICONS" val="gavel_POWER_USER_SEPARATOR_ICONS_court_POWER_USER_SEPARATOR_ICONS_hammer_POWER_USER_SEPARATOR_ICONS_judge_POWER_USER_SEPARATOR_ICONS_justice_POWER_USER_SEPARATOR_ICONS_law_POWER_USER_SEPARATOR_ICONS_trial"/>
</p:tagLst>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455</Words>
  <Application>Microsoft Office PowerPoint</Application>
  <PresentationFormat>Widescreen</PresentationFormat>
  <Paragraphs>49</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Wingdings 3</vt:lpstr>
      <vt:lpstr>Century Gothic</vt:lpstr>
      <vt:lpstr>Slice</vt:lpstr>
      <vt:lpstr>Introduction</vt:lpstr>
      <vt:lpstr>The Data Science Method</vt:lpstr>
      <vt:lpstr>Neighborhoods of Etobicoke</vt:lpstr>
      <vt:lpstr>              Discuss and Conclude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Anshuman Kher</dc:creator>
  <cp:lastModifiedBy>Anshuman Kher</cp:lastModifiedBy>
  <cp:revision>19</cp:revision>
  <dcterms:created xsi:type="dcterms:W3CDTF">2019-02-10T06:01:17Z</dcterms:created>
  <dcterms:modified xsi:type="dcterms:W3CDTF">2019-02-10T07:11:49Z</dcterms:modified>
</cp:coreProperties>
</file>