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066680" y="4114080"/>
            <a:ext cx="100580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2080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467600" y="210312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7868520" y="210312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66680" y="411408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467600" y="411408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7868520" y="411408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2080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100580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066680" y="4114080"/>
            <a:ext cx="100580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2080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467600" y="210312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7868520" y="210312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1066680" y="411408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467600" y="411408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7868520" y="411408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080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100580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48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rgbClr val="ffffff"/>
          </a:solidFill>
          <a:ln w="6480">
            <a:noFill/>
          </a:ln>
          <a:effectLst>
            <a:outerShdw algn="ctr" blurRad="50800" rotWithShape="0">
              <a:srgbClr val="000000">
                <a:alpha val="66000"/>
              </a:srgbClr>
            </a:outerShdw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cap="sq" w="648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5249880" y="1267560"/>
            <a:ext cx="1691640" cy="615960"/>
            <a:chOff x="5249880" y="1267560"/>
            <a:chExt cx="1691640" cy="615960"/>
          </a:xfrm>
        </p:grpSpPr>
        <p:sp>
          <p:nvSpPr>
            <p:cNvPr id="8" name="Line 9"/>
            <p:cNvSpPr/>
            <p:nvPr/>
          </p:nvSpPr>
          <p:spPr>
            <a:xfrm>
              <a:off x="524988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694152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5249880" y="1883520"/>
              <a:ext cx="1691640" cy="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1629000" y="2244960"/>
            <a:ext cx="8933400" cy="2436840"/>
          </a:xfrm>
          <a:prstGeom prst="rect">
            <a:avLst/>
          </a:prstGeom>
        </p:spPr>
        <p:txBody>
          <a:bodyPr anchor="ctr">
            <a:normAutofit fontScale="85000"/>
          </a:bodyPr>
          <a:p>
            <a:pPr algn="ctr">
              <a:lnSpc>
                <a:spcPct val="83000"/>
              </a:lnSpc>
            </a:pPr>
            <a:r>
              <a:rPr b="0" lang="en-US" sz="6800" spc="-100" strike="noStrike" cap="all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6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5318640" y="1341360"/>
            <a:ext cx="1554120" cy="4852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fld id="{08E769CC-C455-49F2-9352-5752BA276F11}" type="datetime1">
              <a:rPr b="0" lang="en-US" sz="1300" spc="-1" strike="noStrike">
                <a:solidFill>
                  <a:srgbClr val="ffffff"/>
                </a:solidFill>
                <a:latin typeface="Century Gothic"/>
              </a:rPr>
              <a:t>10/05/2021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ftr"/>
          </p:nvPr>
        </p:nvSpPr>
        <p:spPr>
          <a:xfrm>
            <a:off x="1629000" y="5177520"/>
            <a:ext cx="5729760" cy="22824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sldNum"/>
          </p:nvPr>
        </p:nvSpPr>
        <p:spPr>
          <a:xfrm>
            <a:off x="8606880" y="5177520"/>
            <a:ext cx="1955520" cy="2282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DEC8BBF-2B5F-4A5C-89E2-C06E2D8C2E0D}" type="slidenum">
              <a:rPr b="0" lang="en-US" sz="800" spc="-1" strike="noStrike">
                <a:solidFill>
                  <a:srgbClr val="5c5c5c"/>
                </a:solidFill>
                <a:latin typeface="Century Gothic"/>
              </a:rPr>
              <a:t>&lt;number&gt;</a:t>
            </a:fld>
            <a:endParaRPr b="0" lang="en-IN" sz="800" spc="-1" strike="noStrike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" name="CustomShape 3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48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500" spc="-1" strike="noStrike">
                <a:solidFill>
                  <a:srgbClr val="000000"/>
                </a:solidFill>
                <a:latin typeface="Century Gothic"/>
              </a:rPr>
              <a:t>Click to edit Master text styles</a:t>
            </a:r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3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300" spc="-1" strike="noStrike">
              <a:solidFill>
                <a:srgbClr val="000000"/>
              </a:solidFill>
              <a:latin typeface="Century Gothic"/>
            </a:endParaRPr>
          </a:p>
          <a:p>
            <a:pPr lvl="2" marL="73152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Century Gothic"/>
            </a:endParaRPr>
          </a:p>
          <a:p>
            <a:pPr lvl="3" marL="100584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Century Gothic"/>
            </a:endParaRPr>
          </a:p>
          <a:p>
            <a:pPr lvl="4" marL="128016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dt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94685F8-AC49-4B4C-BB8C-F28D372CAAED}" type="datetime1">
              <a:rPr b="0" lang="en-US" sz="800" spc="-1" strike="noStrike">
                <a:solidFill>
                  <a:srgbClr val="404040"/>
                </a:solidFill>
                <a:latin typeface="Century Gothic"/>
              </a:rPr>
              <a:t>10/05/2021</a:t>
            </a:fld>
            <a:endParaRPr b="0" lang="en-IN" sz="800" spc="-1" strike="noStrike">
              <a:latin typeface="Times New Roman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ftr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sldNum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03AC8A3-CBE0-4B5A-A81E-BBA9CB8F8421}" type="slidenum">
              <a:rPr b="0" lang="en-US" sz="800" spc="-1" strike="noStrike">
                <a:solidFill>
                  <a:srgbClr val="404040"/>
                </a:solidFill>
                <a:latin typeface="Century Gothic"/>
              </a:rPr>
              <a:t>&lt;number&gt;</a:t>
            </a:fld>
            <a:endParaRPr b="0" lang="en-IN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5" descr="abstract image"/>
          <p:cNvPicPr/>
          <p:nvPr/>
        </p:nvPicPr>
        <p:blipFill>
          <a:blip r:embed="rId1"/>
          <a:stretch/>
        </p:blipFill>
        <p:spPr>
          <a:xfrm>
            <a:off x="576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5695200" y="1808640"/>
            <a:ext cx="5452200" cy="32407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5861160" y="1974960"/>
            <a:ext cx="5120280" cy="2907360"/>
          </a:xfrm>
          <a:prstGeom prst="rect">
            <a:avLst/>
          </a:prstGeom>
          <a:noFill/>
          <a:ln cap="sq" w="6480">
            <a:solidFill>
              <a:schemeClr val="tx1"/>
            </a:solidFill>
            <a:miter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" name="TextShape 3"/>
          <p:cNvSpPr txBox="1"/>
          <p:nvPr/>
        </p:nvSpPr>
        <p:spPr>
          <a:xfrm>
            <a:off x="6033960" y="2355480"/>
            <a:ext cx="4774680" cy="1630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83000"/>
              </a:lnSpc>
            </a:pPr>
            <a:r>
              <a:rPr b="0" lang="en-US" sz="4400" spc="-100" strike="noStrike" cap="all">
                <a:solidFill>
                  <a:srgbClr val="ffffff"/>
                </a:solidFill>
                <a:latin typeface="Century Gothic"/>
              </a:rPr>
              <a:t>Machine learning</a:t>
            </a:r>
            <a:endParaRPr b="0" lang="en-US" sz="4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6033960" y="3996000"/>
            <a:ext cx="4774680" cy="559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7000"/>
          </a:bodyPr>
          <a:p>
            <a:pPr algn="ctr">
              <a:lnSpc>
                <a:spcPct val="11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800" spc="77" strike="noStrike">
                <a:solidFill>
                  <a:srgbClr val="ffffff"/>
                </a:solidFill>
                <a:latin typeface="Century Gothic"/>
              </a:rPr>
              <a:t>ANSHUMAN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800" spc="77" strike="noStrike">
                <a:solidFill>
                  <a:srgbClr val="ffffff"/>
                </a:solidFill>
                <a:latin typeface="Century Gothic"/>
              </a:rPr>
              <a:t>1901037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81680" y="873000"/>
            <a:ext cx="11026080" cy="1679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292929"/>
                </a:solidFill>
                <a:latin typeface="fell"/>
              </a:rPr>
              <a:t>A Case Study on </a:t>
            </a:r>
            <a:br/>
            <a:r>
              <a:rPr b="0" i="1" lang="en-US" sz="3200" spc="-1" strike="noStrike">
                <a:solidFill>
                  <a:srgbClr val="292929"/>
                </a:solidFill>
                <a:latin typeface="fell"/>
              </a:rPr>
              <a:t>Face Position Detection using ML Algorithms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846520" y="2941920"/>
            <a:ext cx="8961480" cy="20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USES :-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           </a:t>
            </a: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Head pose estimation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           </a:t>
            </a: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Driving performance evaluation</a:t>
            </a:r>
            <a:br/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Related Topics :-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           </a:t>
            </a: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Logistic Regression(output is discrete  and 3 classes are possible)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           </a:t>
            </a: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Haar-cascades(</a:t>
            </a:r>
            <a:r>
              <a:rPr b="1" lang="en-US" sz="18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Rapid Object Detection using openCV</a:t>
            </a: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9040" y="138960"/>
            <a:ext cx="1137096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IN" sz="4000" spc="-1" strike="noStrike">
                <a:solidFill>
                  <a:srgbClr val="262626"/>
                </a:solidFill>
                <a:latin typeface="Century Gothic"/>
              </a:rPr>
              <a:t>Literature Survey</a:t>
            </a:r>
            <a:br/>
            <a:r>
              <a:rPr b="0" lang="en-IN" sz="1200" spc="-1" strike="noStrike">
                <a:solidFill>
                  <a:srgbClr val="262626"/>
                </a:solidFill>
                <a:latin typeface="Century Gothic"/>
              </a:rPr>
              <a:t>Reference : </a:t>
            </a:r>
            <a:r>
              <a:rPr b="0" i="1" lang="en-IN" sz="1200" spc="-1" strike="noStrike">
                <a:solidFill>
                  <a:srgbClr val="000000"/>
                </a:solidFill>
                <a:latin typeface="Century Gothic"/>
              </a:rPr>
              <a:t>https</a:t>
            </a:r>
            <a:r>
              <a:rPr b="0" i="1" lang="en-IN" sz="12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://ieeexplore.ieee.org/search/searchresult.jsp?newsearch=true&amp;queryText=face%20detection%20using%20ml%20algorithm</a:t>
            </a:r>
            <a:endParaRPr b="0" lang="en-US" sz="1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17760" y="1510200"/>
            <a:ext cx="10942560" cy="477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15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A Fast Face Detection Method for JPEG Image</a:t>
            </a:r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  <a:p>
            <a:pPr lvl="1" marL="56016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11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According to analyzing the feature of face image, the </a:t>
            </a:r>
            <a:r>
              <a:rPr b="0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combination of reconstruction of </a:t>
            </a:r>
            <a:r>
              <a:rPr b="1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low resolution image</a:t>
            </a:r>
            <a:r>
              <a:rPr b="0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 in the compressed </a:t>
            </a:r>
            <a:r>
              <a:rPr b="0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domain and face detection in the </a:t>
            </a:r>
            <a:r>
              <a:rPr b="1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pixel domain method</a:t>
            </a:r>
            <a:r>
              <a:rPr b="0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 is proposed.</a:t>
            </a:r>
            <a:endParaRPr b="0" lang="en-US" sz="1300" spc="-1" strike="noStrike">
              <a:solidFill>
                <a:srgbClr val="000000"/>
              </a:solidFill>
              <a:latin typeface="Century Gothic"/>
            </a:endParaRPr>
          </a:p>
          <a:p>
            <a:pPr lvl="1" marL="56016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The proposed paper achieves </a:t>
            </a:r>
            <a:r>
              <a:rPr b="1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higher detection speed</a:t>
            </a:r>
            <a:r>
              <a:rPr b="0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 and closely detection accuracy.</a:t>
            </a:r>
            <a:endParaRPr b="0" lang="en-US" sz="1300" spc="-1" strike="noStrike">
              <a:solidFill>
                <a:srgbClr val="000000"/>
              </a:solidFill>
              <a:latin typeface="Century Gothic"/>
            </a:endParaRPr>
          </a:p>
          <a:p>
            <a:pPr marL="285840" indent="-2854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15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Rapid Face Detection and Annotation with Loosely Face Geometry</a:t>
            </a:r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  <a:p>
            <a:pPr lvl="1" marL="560160" indent="-2854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If someone is looking at inappropriate angle then what?</a:t>
            </a:r>
            <a:endParaRPr b="0" lang="en-US" sz="1300" spc="-1" strike="noStrike">
              <a:solidFill>
                <a:srgbClr val="000000"/>
              </a:solidFill>
              <a:latin typeface="Century Gothic"/>
            </a:endParaRPr>
          </a:p>
          <a:p>
            <a:pPr lvl="1" marL="560160" indent="-2854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This paper focus on face detection with varying degree of </a:t>
            </a:r>
            <a:r>
              <a:rPr b="1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face occlusion</a:t>
            </a:r>
            <a:r>
              <a:rPr b="0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(hiding face).</a:t>
            </a:r>
            <a:endParaRPr b="0" lang="en-US" sz="1300" spc="-1" strike="noStrike">
              <a:solidFill>
                <a:srgbClr val="000000"/>
              </a:solidFill>
              <a:latin typeface="Century Gothic"/>
            </a:endParaRPr>
          </a:p>
          <a:p>
            <a:pPr lvl="1" marL="560160" indent="-2854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This algorithm aims to automatically detect face components individually and it starts from mostly </a:t>
            </a:r>
            <a:r>
              <a:rPr b="1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un-occluded face</a:t>
            </a:r>
            <a:r>
              <a:rPr b="0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component called </a:t>
            </a:r>
            <a:r>
              <a:rPr b="1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Nose</a:t>
            </a:r>
            <a:r>
              <a:rPr b="0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.</a:t>
            </a:r>
            <a:endParaRPr b="0" lang="en-US" sz="1300" spc="-1" strike="noStrike">
              <a:solidFill>
                <a:srgbClr val="000000"/>
              </a:solidFill>
              <a:latin typeface="Century Gothic"/>
            </a:endParaRPr>
          </a:p>
          <a:p>
            <a:pPr marL="285840" indent="-2854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15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Face Movement Detection Using Template Matching</a:t>
            </a:r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  <a:p>
            <a:pPr lvl="1" marL="560160" indent="-2854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Purposed about face detection use template matching method on </a:t>
            </a:r>
            <a:r>
              <a:rPr b="1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movement face</a:t>
            </a:r>
            <a:r>
              <a:rPr b="0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.</a:t>
            </a:r>
            <a:endParaRPr b="0" lang="en-US" sz="1300" spc="-1" strike="noStrike">
              <a:solidFill>
                <a:srgbClr val="000000"/>
              </a:solidFill>
              <a:latin typeface="Century Gothic"/>
            </a:endParaRPr>
          </a:p>
          <a:p>
            <a:pPr lvl="1" marL="560160" indent="-2854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This technique used is to determine the face region by separating the skin region to</a:t>
            </a:r>
            <a:r>
              <a:rPr b="1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 non-skin region</a:t>
            </a:r>
            <a:r>
              <a:rPr b="0" lang="en-IN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.</a:t>
            </a:r>
            <a:endParaRPr b="0" lang="en-US" sz="1300" spc="-1" strike="noStrike">
              <a:solidFill>
                <a:srgbClr val="000000"/>
              </a:solidFill>
              <a:latin typeface="Century Gothic"/>
            </a:endParaRPr>
          </a:p>
          <a:p>
            <a:pPr marL="28584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Courier New"/>
              <a:buChar char="o"/>
            </a:pPr>
            <a:r>
              <a:rPr b="0" lang="en-IN" sz="17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Methodologies</a:t>
            </a:r>
            <a:endParaRPr b="0" lang="en-US" sz="1700" spc="-1" strike="noStrike">
              <a:solidFill>
                <a:srgbClr val="000000"/>
              </a:solidFill>
              <a:latin typeface="Century Gothic"/>
            </a:endParaRPr>
          </a:p>
          <a:p>
            <a:pPr lvl="2" marL="834480" indent="-2854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Courier New"/>
              <a:buChar char="o"/>
            </a:pPr>
            <a:r>
              <a:rPr b="0" lang="en-IN" sz="14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Linear Regression :- Output is not continuous, so can't use it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2" marL="834480" indent="-2854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Courier New"/>
              <a:buChar char="o"/>
            </a:pPr>
            <a:r>
              <a:rPr b="0" lang="en-IN" sz="14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Logistic Regression:- Yes,we can use because Output belongs to class 0,1,2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2" marL="834480" indent="-2854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Courier New"/>
              <a:buChar char="o"/>
            </a:pPr>
            <a:r>
              <a:rPr b="0" lang="en-IN" sz="14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Aartificial neural network(ANN) :-We have exact math models, so no need to implement ANN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2" marL="834480" indent="-2854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Haar-cascades(BEST) :- Give more accurate result and identifing the pattern perfectly using OpenCV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9747000" y="3672000"/>
            <a:ext cx="1989000" cy="138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76240" y="465840"/>
            <a:ext cx="10251720" cy="1008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IN" sz="4000" spc="-1" strike="noStrike">
                <a:solidFill>
                  <a:srgbClr val="262626"/>
                </a:solidFill>
                <a:latin typeface="Century Gothic"/>
              </a:rPr>
              <a:t>Dataset Analysis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066680" y="1762920"/>
            <a:ext cx="10058040" cy="4624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5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A reduced feature set for driver head pose estimation.</a:t>
            </a:r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5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The given dataset contains images(or frames) of men and women while driving car in real scenarios. </a:t>
            </a:r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5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It is composed of 606 samples of 640×480 pixels each.</a:t>
            </a:r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5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A set of labels assigning each image into 3 possible gaze direction classes are given. </a:t>
            </a:r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The first class is the looking-right class and contains the head angles between -45º and -30º. </a:t>
            </a:r>
            <a:endParaRPr b="0" lang="en-US" sz="13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The second one is the frontal class and contains the head angles between -15º and 15º. </a:t>
            </a:r>
            <a:endParaRPr b="0" lang="en-US" sz="13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3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The last one is the looking-left class and contains the head angles between 30º and 45º. </a:t>
            </a:r>
            <a:endParaRPr b="0" lang="en-US" sz="1300" spc="-1" strike="noStrike">
              <a:solidFill>
                <a:srgbClr val="000000"/>
              </a:solidFill>
              <a:latin typeface="Century Gothic"/>
            </a:endParaRPr>
          </a:p>
          <a:p>
            <a:endParaRPr b="0" lang="en-US" sz="13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08" name="Picture 6" descr=""/>
          <p:cNvPicPr/>
          <p:nvPr/>
        </p:nvPicPr>
        <p:blipFill>
          <a:blip r:embed="rId1"/>
          <a:stretch/>
        </p:blipFill>
        <p:spPr>
          <a:xfrm>
            <a:off x="723960" y="4201560"/>
            <a:ext cx="2388960" cy="2019240"/>
          </a:xfrm>
          <a:prstGeom prst="rect">
            <a:avLst/>
          </a:prstGeom>
          <a:ln>
            <a:noFill/>
          </a:ln>
        </p:spPr>
      </p:pic>
      <p:pic>
        <p:nvPicPr>
          <p:cNvPr id="109" name="Picture 7" descr=""/>
          <p:cNvPicPr/>
          <p:nvPr/>
        </p:nvPicPr>
        <p:blipFill>
          <a:blip r:embed="rId2"/>
          <a:stretch/>
        </p:blipFill>
        <p:spPr>
          <a:xfrm>
            <a:off x="3663000" y="4235400"/>
            <a:ext cx="2116800" cy="1937880"/>
          </a:xfrm>
          <a:prstGeom prst="rect">
            <a:avLst/>
          </a:prstGeom>
          <a:ln>
            <a:noFill/>
          </a:ln>
        </p:spPr>
      </p:pic>
      <p:pic>
        <p:nvPicPr>
          <p:cNvPr id="110" name="Picture 9" descr=""/>
          <p:cNvPicPr/>
          <p:nvPr/>
        </p:nvPicPr>
        <p:blipFill>
          <a:blip r:embed="rId3"/>
          <a:stretch/>
        </p:blipFill>
        <p:spPr>
          <a:xfrm>
            <a:off x="6683760" y="4198320"/>
            <a:ext cx="2035440" cy="2026080"/>
          </a:xfrm>
          <a:prstGeom prst="rect">
            <a:avLst/>
          </a:prstGeom>
          <a:ln>
            <a:noFill/>
          </a:ln>
        </p:spPr>
      </p:pic>
      <p:pic>
        <p:nvPicPr>
          <p:cNvPr id="111" name="Picture 10" descr=""/>
          <p:cNvPicPr/>
          <p:nvPr/>
        </p:nvPicPr>
        <p:blipFill>
          <a:blip r:embed="rId4"/>
          <a:stretch/>
        </p:blipFill>
        <p:spPr>
          <a:xfrm>
            <a:off x="9527760" y="4191480"/>
            <a:ext cx="1940040" cy="202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917280" y="43128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000" spc="-1" strike="noStrike">
                <a:solidFill>
                  <a:srgbClr val="262626"/>
                </a:solidFill>
                <a:latin typeface="Century Gothic"/>
              </a:rPr>
              <a:t>Features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617760" y="1787760"/>
            <a:ext cx="11092320" cy="4466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drivPoints.txt contains the ground truth in table's format, where the dataset have the follow information: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fileName       :: Image's name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subject          :: Person's ID number 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imgNum        :: Frame's number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label              :: [0/1/2] (head pose class that corresponding to [lr/f/lf], respectively) 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ang                :: [-45, -30/ -15 0 15/ 30 15] (head pose angle)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[xF yF wF hF]  ::  face position 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[xRE yRE]        ::  rigth eye position 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[xLE yL]           :: left eye position 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[xN yN]           :: Nose position 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[xRM yRM]      :: rigth corner of mouth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[xLM yLM]       :: left corner of mouth  </a:t>
            </a:r>
            <a:r>
              <a:rPr b="0" lang="en-US" sz="14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 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So these are the feature from which we have to give the output , wheather there is a face (belongs to class 0,1,2)or not 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{EF241CA6-11ED-4ACC-940A-1B85CE653B64}tf78438558_win32</Template>
  <TotalTime>59</TotalTime>
  <Application>LibreOffice/6.4.7.2$Linux_X86_64 LibreOffice_project/40$Build-2</Application>
  <Words>509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2021-10-04T04:01:03Z</dcterms:created>
  <dc:creator>Yashraj Singh Rathore</dc:creator>
  <dc:description/>
  <dc:language>en-IN</dc:language>
  <cp:lastModifiedBy/>
  <dcterms:modified xsi:type="dcterms:W3CDTF">2021-10-05T13:50:12Z</dcterms:modified>
  <cp:revision>306</cp:revision>
  <dc:subject/>
  <dc:title>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