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18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c3599813_2_6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1c3599813_2_6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014e6799_0_4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2014e6799_0_4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bbcf10d49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fbbcf10d49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bcf10d49_0_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fbbcf10d49_0_8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bcf10d49_0_1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bbcf10d49_0_18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bbcf10d49_0_2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fbbcf10d49_0_2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bcf10d49_0_3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fbbcf10d49_0_3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bbcf10d49_0_6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fbbcf10d49_0_6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bbcf10d49_0_5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fbbcf10d49_0_5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2014e6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2014e6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c3599813_2_12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1c3599813_2_12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1c3599813_2_13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01c3599813_2_133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014e6799_0_1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2014e6799_0_1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c3599813_0_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1c3599813_0_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c3599813_2_13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1c3599813_2_139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1c3599813_2_14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01c3599813_2_14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2014e6799_0_4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02014e6799_0_4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2014e6799_0_3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2014e6799_0_3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800010" y="1577340"/>
            <a:ext cx="754353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00010" y="1577340"/>
            <a:ext cx="754353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80001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6560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800010" y="481950"/>
            <a:ext cx="754353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80001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66560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80001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0001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6560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66560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80001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6560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800010" y="3085560"/>
            <a:ext cx="754353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800010" y="1577340"/>
            <a:ext cx="754353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800010" y="3085560"/>
            <a:ext cx="754353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80001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66560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80001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4" type="body"/>
          </p:nvPr>
        </p:nvSpPr>
        <p:spPr>
          <a:xfrm>
            <a:off x="466560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800010" y="157734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3350700" y="157734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5901390" y="157734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800010" y="308556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5" type="body"/>
          </p:nvPr>
        </p:nvSpPr>
        <p:spPr>
          <a:xfrm>
            <a:off x="3350700" y="308556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6" type="body"/>
          </p:nvPr>
        </p:nvSpPr>
        <p:spPr>
          <a:xfrm>
            <a:off x="5901390" y="308556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800010" y="1577340"/>
            <a:ext cx="754353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800010" y="1577340"/>
            <a:ext cx="754353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80001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466560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idx="1" type="subTitle"/>
          </p:nvPr>
        </p:nvSpPr>
        <p:spPr>
          <a:xfrm>
            <a:off x="800010" y="481950"/>
            <a:ext cx="754353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80001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466560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3" type="body"/>
          </p:nvPr>
        </p:nvSpPr>
        <p:spPr>
          <a:xfrm>
            <a:off x="80001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800010" y="1577340"/>
            <a:ext cx="368118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466560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3" type="body"/>
          </p:nvPr>
        </p:nvSpPr>
        <p:spPr>
          <a:xfrm>
            <a:off x="466560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>
            <a:off x="80001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2" type="body"/>
          </p:nvPr>
        </p:nvSpPr>
        <p:spPr>
          <a:xfrm>
            <a:off x="466560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3" type="body"/>
          </p:nvPr>
        </p:nvSpPr>
        <p:spPr>
          <a:xfrm>
            <a:off x="800010" y="3085560"/>
            <a:ext cx="754353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800010" y="1577340"/>
            <a:ext cx="754353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800010" y="3085560"/>
            <a:ext cx="754353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80001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2" type="body"/>
          </p:nvPr>
        </p:nvSpPr>
        <p:spPr>
          <a:xfrm>
            <a:off x="4665600" y="157734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3" type="body"/>
          </p:nvPr>
        </p:nvSpPr>
        <p:spPr>
          <a:xfrm>
            <a:off x="80001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4" type="body"/>
          </p:nvPr>
        </p:nvSpPr>
        <p:spPr>
          <a:xfrm>
            <a:off x="4665600" y="3085560"/>
            <a:ext cx="368118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800010" y="157734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2" type="body"/>
          </p:nvPr>
        </p:nvSpPr>
        <p:spPr>
          <a:xfrm>
            <a:off x="3350700" y="157734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3" type="body"/>
          </p:nvPr>
        </p:nvSpPr>
        <p:spPr>
          <a:xfrm>
            <a:off x="5901390" y="157734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4" type="body"/>
          </p:nvPr>
        </p:nvSpPr>
        <p:spPr>
          <a:xfrm>
            <a:off x="800010" y="308556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5" type="body"/>
          </p:nvPr>
        </p:nvSpPr>
        <p:spPr>
          <a:xfrm>
            <a:off x="3350700" y="308556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6" type="body"/>
          </p:nvPr>
        </p:nvSpPr>
        <p:spPr>
          <a:xfrm>
            <a:off x="5901390" y="3085560"/>
            <a:ext cx="242892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980910" y="950670"/>
            <a:ext cx="7182000" cy="32308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085940" y="1058670"/>
            <a:ext cx="6971940" cy="302589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851820" y="950670"/>
            <a:ext cx="1439910" cy="548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937410" y="950670"/>
            <a:ext cx="1268730" cy="461970"/>
            <a:chOff x="5249880" y="1267560"/>
            <a:chExt cx="1691640" cy="615960"/>
          </a:xfrm>
        </p:grpSpPr>
        <p:cxnSp>
          <p:nvCxnSpPr>
            <p:cNvPr id="56" name="Google Shape;56;p13"/>
            <p:cNvCxnSpPr/>
            <p:nvPr/>
          </p:nvCxnSpPr>
          <p:spPr>
            <a:xfrm>
              <a:off x="5249880" y="1267560"/>
              <a:ext cx="0" cy="61272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941520" y="1267560"/>
              <a:ext cx="0" cy="61272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5249880" y="1883520"/>
              <a:ext cx="169164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1221750" y="1683720"/>
            <a:ext cx="6700050" cy="1827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3988980" y="1006020"/>
            <a:ext cx="1165590" cy="3639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221750" y="3883140"/>
            <a:ext cx="4297320" cy="1711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455160" y="3883140"/>
            <a:ext cx="1466640" cy="1711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5C5C5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176040" y="178200"/>
            <a:ext cx="8791740" cy="478656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278910" y="281070"/>
            <a:ext cx="8586000" cy="4580820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800010" y="48195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800010" y="1577340"/>
            <a:ext cx="7543530" cy="28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8" name="Google Shape;118;p26"/>
          <p:cNvSpPr txBox="1"/>
          <p:nvPr>
            <p:ph idx="10" type="dt"/>
          </p:nvPr>
        </p:nvSpPr>
        <p:spPr>
          <a:xfrm>
            <a:off x="5442660" y="4526280"/>
            <a:ext cx="2169450" cy="2740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800010" y="4526280"/>
            <a:ext cx="4362120" cy="2740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7715250" y="4526280"/>
            <a:ext cx="628290" cy="2740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eeexplore.ieee.org/search/searchresult.jsp?newsearch=true&amp;queryText=face%20detection%20using%20ml%20algorithm" TargetMode="External"/><Relationship Id="rId4" Type="http://schemas.openxmlformats.org/officeDocument/2006/relationships/hyperlink" Target="https://scikit-learn.org/stable/modules/generated/sklearn.model_selection.KFold.html" TargetMode="External"/><Relationship Id="rId9" Type="http://schemas.openxmlformats.org/officeDocument/2006/relationships/hyperlink" Target="https://cs231n.github.io/python-numpy-tutorial/" TargetMode="External"/><Relationship Id="rId5" Type="http://schemas.openxmlformats.org/officeDocument/2006/relationships/hyperlink" Target="https://ieeexplore.ieee.org/abstract/document/840634/" TargetMode="External"/><Relationship Id="rId6" Type="http://schemas.openxmlformats.org/officeDocument/2006/relationships/hyperlink" Target="https://pythonhosted.org/facereclib/references.html" TargetMode="External"/><Relationship Id="rId7" Type="http://schemas.openxmlformats.org/officeDocument/2006/relationships/hyperlink" Target="https://www.ini.rub.de/PEOPLE/wiskott/Bibliographies/FaceRecognition.html" TargetMode="External"/><Relationship Id="rId8" Type="http://schemas.openxmlformats.org/officeDocument/2006/relationships/hyperlink" Target="https://scikit-learn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73" name="Google Shape;1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" y="0"/>
            <a:ext cx="914382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9"/>
          <p:cNvSpPr/>
          <p:nvPr/>
        </p:nvSpPr>
        <p:spPr>
          <a:xfrm>
            <a:off x="4271400" y="1356480"/>
            <a:ext cx="4089150" cy="243054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9"/>
          <p:cNvSpPr/>
          <p:nvPr/>
        </p:nvSpPr>
        <p:spPr>
          <a:xfrm>
            <a:off x="4395870" y="1481220"/>
            <a:ext cx="3840210" cy="2180520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9"/>
          <p:cNvSpPr txBox="1"/>
          <p:nvPr/>
        </p:nvSpPr>
        <p:spPr>
          <a:xfrm>
            <a:off x="4525470" y="1766610"/>
            <a:ext cx="3581010" cy="1222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Anshuman</a:t>
            </a:r>
            <a:endParaRPr sz="3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1901037</a:t>
            </a:r>
            <a:r>
              <a:rPr b="0" i="0" lang="en" sz="3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39"/>
          <p:cNvSpPr txBox="1"/>
          <p:nvPr/>
        </p:nvSpPr>
        <p:spPr>
          <a:xfrm>
            <a:off x="4525470" y="2997000"/>
            <a:ext cx="3581010" cy="419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7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ANSHUMAN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1901037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463325" y="504426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Google Shape;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00" y="504425"/>
            <a:ext cx="4616276" cy="25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8"/>
          <p:cNvSpPr txBox="1"/>
          <p:nvPr/>
        </p:nvSpPr>
        <p:spPr>
          <a:xfrm>
            <a:off x="5336450" y="934450"/>
            <a:ext cx="300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Fold 1 : (getting best result)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 : 91.34%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Accuracy   : 94.21%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Precision : 0.98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Recall      : 0.48</a:t>
            </a:r>
            <a:endParaRPr/>
          </a:p>
        </p:txBody>
      </p:sp>
      <p:sp>
        <p:nvSpPr>
          <p:cNvPr id="245" name="Google Shape;245;p48"/>
          <p:cNvSpPr txBox="1"/>
          <p:nvPr/>
        </p:nvSpPr>
        <p:spPr>
          <a:xfrm>
            <a:off x="1697950" y="3416825"/>
            <a:ext cx="44736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Average </a:t>
            </a:r>
            <a:r>
              <a:rPr lang="en" sz="1500"/>
              <a:t>Training Accuracy : 0.9146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Average Testing Accuracy   :  0.9124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46" name="Google Shape;24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00" y="1632925"/>
            <a:ext cx="1764150" cy="13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56" y="3067900"/>
            <a:ext cx="2722678" cy="13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/>
        </p:nvSpPr>
        <p:spPr>
          <a:xfrm>
            <a:off x="470325" y="480126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600">
                <a:latin typeface="Century Gothic"/>
                <a:ea typeface="Century Gothic"/>
                <a:cs typeface="Century Gothic"/>
                <a:sym typeface="Century Gothic"/>
              </a:rPr>
              <a:t>2.	Sigmoid (Logistic ) Neurons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49"/>
          <p:cNvSpPr txBox="1"/>
          <p:nvPr/>
        </p:nvSpPr>
        <p:spPr>
          <a:xfrm>
            <a:off x="1019800" y="1187975"/>
            <a:ext cx="596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User-Define Function </a:t>
            </a:r>
            <a:r>
              <a:rPr lang="en"/>
              <a:t>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Log Loss Function : </a:t>
            </a:r>
            <a:r>
              <a:rPr b="1" lang="en"/>
              <a:t>Cost Function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Y Function : For particular class Y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Train-Model           : For </a:t>
            </a:r>
            <a:r>
              <a:rPr b="1" lang="en"/>
              <a:t>train the model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Accuracy		  :   (TP + TN) / (TP + FP + TN + FN)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Precision               :   (TP) / (TP + FP)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Recall                    :   (TP) / (TP + FN)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PrintMatrix             : To </a:t>
            </a:r>
            <a:r>
              <a:rPr b="1" lang="en"/>
              <a:t>show result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/>
          <p:nvPr/>
        </p:nvSpPr>
        <p:spPr>
          <a:xfrm>
            <a:off x="1019800" y="1187975"/>
            <a:ext cx="59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25" y="563225"/>
            <a:ext cx="4094551" cy="20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475" y="2703450"/>
            <a:ext cx="3779921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0"/>
          <p:cNvSpPr txBox="1"/>
          <p:nvPr/>
        </p:nvSpPr>
        <p:spPr>
          <a:xfrm>
            <a:off x="5030300" y="621200"/>
            <a:ext cx="3669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Sample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Accuracy      : </a:t>
            </a:r>
            <a:r>
              <a:rPr b="1" lang="en"/>
              <a:t>90.43</a:t>
            </a:r>
            <a:r>
              <a:rPr lang="en"/>
              <a:t>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Precision : 58.33%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Precision : 57.21% 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947525" y="3170700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 </a:t>
            </a:r>
            <a:r>
              <a:rPr lang="en">
                <a:solidFill>
                  <a:schemeClr val="dk1"/>
                </a:solidFill>
              </a:rPr>
              <a:t>Sample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Accuracy      : </a:t>
            </a:r>
            <a:r>
              <a:rPr b="1" lang="en">
                <a:solidFill>
                  <a:schemeClr val="dk1"/>
                </a:solidFill>
              </a:rPr>
              <a:t>93.73</a:t>
            </a:r>
            <a:r>
              <a:rPr lang="en">
                <a:solidFill>
                  <a:schemeClr val="dk1"/>
                </a:solidFill>
              </a:rPr>
              <a:t>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Average Precision : 42.33%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Average Precision : 49.61%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/>
        </p:nvSpPr>
        <p:spPr>
          <a:xfrm>
            <a:off x="470325" y="480126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600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lang="en" sz="1600">
                <a:latin typeface="Century Gothic"/>
                <a:ea typeface="Century Gothic"/>
                <a:cs typeface="Century Gothic"/>
                <a:sym typeface="Century Gothic"/>
              </a:rPr>
              <a:t>.	SLP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71" y="933646"/>
            <a:ext cx="4518624" cy="26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1294825" y="3592800"/>
            <a:ext cx="677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: After around 180 epoch, values get saturated</a:t>
            </a:r>
            <a:br>
              <a:rPr lang="en"/>
            </a:br>
            <a:r>
              <a:rPr b="1" lang="en"/>
              <a:t>Best Hyperparameter</a:t>
            </a:r>
            <a:r>
              <a:rPr lang="en"/>
              <a:t> founded Experimentally</a:t>
            </a:r>
            <a:br>
              <a:rPr lang="en"/>
            </a:br>
            <a:br>
              <a:rPr lang="en"/>
            </a:br>
            <a:r>
              <a:rPr lang="en"/>
              <a:t>Error  : e^-6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: 0.1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/>
        </p:nvSpPr>
        <p:spPr>
          <a:xfrm>
            <a:off x="470325" y="480126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5" name="Google Shape;2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0125"/>
            <a:ext cx="4060540" cy="23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25" y="2265950"/>
            <a:ext cx="3410950" cy="23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/>
        </p:nvSpPr>
        <p:spPr>
          <a:xfrm>
            <a:off x="930425" y="654325"/>
            <a:ext cx="325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Training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 : 90.10%</a:t>
            </a:r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4974775" y="3457150"/>
            <a:ext cx="325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Test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 : 90.76%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463325" y="504426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5444125" y="1879825"/>
            <a:ext cx="300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Fold 0 : (getting result)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 : 90.70%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Accuracy   : 87.70%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Precision : 0.877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Recall      : 1.0</a:t>
            </a:r>
            <a:endParaRPr/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613" y="1813289"/>
            <a:ext cx="1570275" cy="136090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/>
        </p:nvSpPr>
        <p:spPr>
          <a:xfrm>
            <a:off x="463325" y="411825"/>
            <a:ext cx="31473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	MLP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inbuilt function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00" y="1618957"/>
            <a:ext cx="4402826" cy="20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587" y="2412000"/>
            <a:ext cx="2026350" cy="12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/>
        </p:nvSpPr>
        <p:spPr>
          <a:xfrm>
            <a:off x="463325" y="504426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54"/>
          <p:cNvSpPr txBox="1"/>
          <p:nvPr/>
        </p:nvSpPr>
        <p:spPr>
          <a:xfrm>
            <a:off x="5596525" y="1575025"/>
            <a:ext cx="300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 : 89.89%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Accuracy   : 90.90%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Precision : 0.90909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Recall      : 1.0</a:t>
            </a:r>
            <a:endParaRPr/>
          </a:p>
        </p:txBody>
      </p:sp>
      <p:sp>
        <p:nvSpPr>
          <p:cNvPr id="295" name="Google Shape;295;p54"/>
          <p:cNvSpPr txBox="1"/>
          <p:nvPr/>
        </p:nvSpPr>
        <p:spPr>
          <a:xfrm>
            <a:off x="1697950" y="3416825"/>
            <a:ext cx="44736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Average </a:t>
            </a:r>
            <a:r>
              <a:rPr lang="en" sz="1300"/>
              <a:t>Training Accuracy 0.894642395641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Average Tesing Accuracy 0.89444657874466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725" y="1397525"/>
            <a:ext cx="1764150" cy="13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30" y="1029525"/>
            <a:ext cx="4840476" cy="22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725" y="1819614"/>
            <a:ext cx="1570275" cy="136090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4"/>
          <p:cNvSpPr txBox="1"/>
          <p:nvPr/>
        </p:nvSpPr>
        <p:spPr>
          <a:xfrm>
            <a:off x="748175" y="504425"/>
            <a:ext cx="28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best result for Fold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/>
        </p:nvSpPr>
        <p:spPr>
          <a:xfrm>
            <a:off x="504750" y="478651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55"/>
          <p:cNvSpPr txBox="1"/>
          <p:nvPr/>
        </p:nvSpPr>
        <p:spPr>
          <a:xfrm>
            <a:off x="463325" y="411825"/>
            <a:ext cx="36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 Analysis and Conclusion</a:t>
            </a:r>
            <a:endParaRPr/>
          </a:p>
        </p:txBody>
      </p:sp>
      <p:sp>
        <p:nvSpPr>
          <p:cNvPr id="306" name="Google Shape;306;p55"/>
          <p:cNvSpPr txBox="1"/>
          <p:nvPr/>
        </p:nvSpPr>
        <p:spPr>
          <a:xfrm>
            <a:off x="748200" y="1085025"/>
            <a:ext cx="7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5"/>
          <p:cNvSpPr txBox="1"/>
          <p:nvPr/>
        </p:nvSpPr>
        <p:spPr>
          <a:xfrm>
            <a:off x="847575" y="985625"/>
            <a:ext cx="71727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Comparing the result of all possible algorithm implemented in this project,     </a:t>
            </a:r>
            <a:r>
              <a:rPr b="1" lang="en" sz="1500"/>
              <a:t>Logistic Regression</a:t>
            </a:r>
            <a:r>
              <a:rPr lang="en" sz="1500"/>
              <a:t> with K-fold perform better than other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As this is the classification problem and we have exact Math model for </a:t>
            </a:r>
            <a:r>
              <a:rPr lang="en" sz="1500"/>
              <a:t>comparing</a:t>
            </a:r>
            <a:r>
              <a:rPr lang="en" sz="1500"/>
              <a:t> the result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Our work is to just make proper decision boundaries and LR is suited best for those type of problem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Artificial neural network(ANN) use used for those </a:t>
            </a:r>
            <a:r>
              <a:rPr lang="en" sz="1500"/>
              <a:t>problem</a:t>
            </a:r>
            <a:r>
              <a:rPr lang="en" sz="1500"/>
              <a:t> where we don’t have exact math model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Best Training Accuracy : 91%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Best Testing Accuracy  :  94%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/>
        </p:nvSpPr>
        <p:spPr>
          <a:xfrm>
            <a:off x="3007600" y="646225"/>
            <a:ext cx="295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</a:t>
            </a:r>
            <a:r>
              <a:rPr b="1" lang="en" sz="1900"/>
              <a:t>eferences</a:t>
            </a:r>
            <a:endParaRPr b="1" sz="1900"/>
          </a:p>
        </p:txBody>
      </p:sp>
      <p:sp>
        <p:nvSpPr>
          <p:cNvPr id="313" name="Google Shape;313;p56"/>
          <p:cNvSpPr txBox="1"/>
          <p:nvPr/>
        </p:nvSpPr>
        <p:spPr>
          <a:xfrm>
            <a:off x="516275" y="1340900"/>
            <a:ext cx="82992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https://ieeexplore.ieee.org/search/searchresult.jsp?newsearch=true&amp;queryText=face%20detection%20using%20ml%20algorithm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https://scikit-learn.org/stable/modules/generated/sklearn.model_selection.KFold.html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https://ieeexplore.ieee.org/abstract/document/840634/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https://pythonhosted.org/facereclib/references.html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https://www.ini.rub.de/PEOPLE/wiskott/Bibliographies/FaceRecognition.html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https://cs231n.github.io/python-numpy-tutorial/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https://github.com/ageitgey/face_recognition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56"/>
          <p:cNvSpPr txBox="1"/>
          <p:nvPr/>
        </p:nvSpPr>
        <p:spPr>
          <a:xfrm>
            <a:off x="5875125" y="4017075"/>
            <a:ext cx="23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5" name="Google Shape;315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90856" y="3903163"/>
            <a:ext cx="672100" cy="57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361260" y="428575"/>
            <a:ext cx="82695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 Case Study on </a:t>
            </a:r>
            <a:br>
              <a:rPr b="0" i="0" lang="en" sz="1400" u="none" cap="none" strike="noStrike"/>
            </a:br>
            <a:r>
              <a:rPr b="0" i="1" lang="en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Face Position Detection using ML Algorithms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40"/>
          <p:cNvSpPr/>
          <p:nvPr/>
        </p:nvSpPr>
        <p:spPr>
          <a:xfrm>
            <a:off x="1262500" y="1744800"/>
            <a:ext cx="6721200" cy="30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entury Gothic"/>
                <a:ea typeface="Century Gothic"/>
                <a:cs typeface="Century Gothic"/>
                <a:sym typeface="Century Gothic"/>
              </a:rPr>
              <a:t>Problem Definition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:-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Predict the class level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(i.e. Left side, right side or in-front) of the face</a:t>
            </a:r>
            <a:br>
              <a:rPr lang="en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i="1" lang="en">
                <a:latin typeface="Century Gothic"/>
                <a:ea typeface="Century Gothic"/>
                <a:cs typeface="Century Gothic"/>
                <a:sym typeface="Century Gothic"/>
              </a:rPr>
              <a:t>More Details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:: We are </a:t>
            </a: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given the coordinates of various face’s part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of the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face   (like eyes, nose, mouth etc) and by this, we have to </a:t>
            </a: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predict the face direction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either it is on left side or right side or infront.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entury Gothic"/>
                <a:ea typeface="Century Gothic"/>
                <a:cs typeface="Century Gothic"/>
                <a:sym typeface="Century Gothic"/>
              </a:rPr>
              <a:t>Uses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:-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 pose estimation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Driving performance evaluation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381780" y="104220"/>
            <a:ext cx="852822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Survey 01</a:t>
            </a:r>
            <a:br>
              <a:rPr b="0" i="0" lang="en" sz="1400" u="none" cap="none" strike="noStrike"/>
            </a:b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463320" y="1132650"/>
            <a:ext cx="8206920" cy="35810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15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</a:pPr>
            <a:r>
              <a:rPr b="0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Fast Face Detection Method for JPEG Image</a:t>
            </a:r>
            <a:endParaRPr b="0" i="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By-The First Research Institute of Ministry of Public Security, Beijing, China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entury Gothic"/>
              <a:buChar char="◦"/>
            </a:pPr>
            <a:r>
              <a:rPr lang="en" sz="1300">
                <a:latin typeface="Century Gothic"/>
                <a:ea typeface="Century Gothic"/>
                <a:cs typeface="Century Gothic"/>
                <a:sym typeface="Century Gothic"/>
              </a:rPr>
              <a:t>Face detection is a key technology of </a:t>
            </a:r>
            <a:r>
              <a:rPr b="1" lang="en" sz="1300">
                <a:latin typeface="Century Gothic"/>
                <a:ea typeface="Century Gothic"/>
                <a:cs typeface="Century Gothic"/>
                <a:sym typeface="Century Gothic"/>
              </a:rPr>
              <a:t>face recognition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rtl="0" algn="l">
              <a:spcBef>
                <a:spcPts val="400"/>
              </a:spcBef>
              <a:spcAft>
                <a:spcPts val="0"/>
              </a:spcAft>
              <a:buSzPts val="1300"/>
              <a:buFont typeface="Century Gothic"/>
              <a:buChar char="◦"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According to </a:t>
            </a: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 the feature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face image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combination of </a:t>
            </a: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reconstruction the low resolution image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the </a:t>
            </a: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compressed domain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face detection in the </a:t>
            </a: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pixel domain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method is proposed.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proposed paper achieves </a:t>
            </a:r>
            <a:r>
              <a:rPr b="1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higher detection speed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closely detection accuracy.</a:t>
            </a:r>
            <a:endParaRPr b="0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/>
        </p:nvSpPr>
        <p:spPr>
          <a:xfrm>
            <a:off x="381780" y="104220"/>
            <a:ext cx="8528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Survey 02</a:t>
            </a:r>
            <a:br>
              <a:rPr b="0" i="0" lang="en" sz="1400" u="none" cap="none" strike="noStrike"/>
            </a:b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2"/>
          <p:cNvSpPr txBox="1"/>
          <p:nvPr/>
        </p:nvSpPr>
        <p:spPr>
          <a:xfrm>
            <a:off x="463320" y="1132650"/>
            <a:ext cx="82068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0" marL="2159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Rapid Face Detection and Annotation with Loosely Face Geometry</a:t>
            </a:r>
            <a:endParaRPr b="0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00">
                <a:latin typeface="Century Gothic"/>
                <a:ea typeface="Century Gothic"/>
                <a:cs typeface="Century Gothic"/>
                <a:sym typeface="Century Gothic"/>
              </a:rPr>
              <a:t>By : Dept. of Computer Science and Applications Gandhigram Rural Institute - DU, INDIA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someone is looking at </a:t>
            </a:r>
            <a:r>
              <a:rPr b="1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inappropriate angle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then what?</a:t>
            </a:r>
            <a:endParaRPr b="0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paper focus on </a:t>
            </a:r>
            <a:r>
              <a:rPr b="1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 detection with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varying degree of </a:t>
            </a:r>
            <a:r>
              <a:rPr b="1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 occlusion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(hiding face).</a:t>
            </a:r>
            <a:endParaRPr b="0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</a:pP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algorithm aims to automatically detect face components individually and it starts from mostly </a:t>
            </a:r>
            <a:r>
              <a:rPr b="1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un-occluded face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component called </a:t>
            </a:r>
            <a:r>
              <a:rPr b="1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Nose</a:t>
            </a:r>
            <a:r>
              <a:rPr b="0" i="0" lang="en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381780" y="104220"/>
            <a:ext cx="8528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Survey 03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463320" y="1132650"/>
            <a:ext cx="82068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34950" lvl="0" marL="2159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b="0" i="0" lang="en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 Movement Detection Using Template Matching</a:t>
            </a:r>
            <a:endParaRPr b="0" i="0" sz="15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By : Intelligence System Research Group Faculty of CS Universitas Sriwijaya Palembang, Indonesia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</a:pPr>
            <a:r>
              <a:rPr b="0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Purposed about face detection use </a:t>
            </a:r>
            <a:r>
              <a:rPr b="1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 matching method </a:t>
            </a:r>
            <a:r>
              <a:rPr b="0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b="1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movement face</a:t>
            </a:r>
            <a:r>
              <a:rPr b="0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</a:pPr>
            <a:r>
              <a:rPr b="0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technique used is to determine the face region by </a:t>
            </a:r>
            <a:r>
              <a:rPr b="1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separating the skin</a:t>
            </a:r>
            <a:r>
              <a:rPr b="0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region to</a:t>
            </a:r>
            <a:r>
              <a:rPr b="1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non-skin region</a:t>
            </a:r>
            <a:r>
              <a:rPr b="0" i="0" lang="en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913" y="2505700"/>
            <a:ext cx="2966172" cy="20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/>
        </p:nvSpPr>
        <p:spPr>
          <a:xfrm>
            <a:off x="657180" y="349380"/>
            <a:ext cx="768879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Analysis</a:t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800010" y="1322190"/>
            <a:ext cx="7543530" cy="34686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39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</a:pP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reduced feature set for </a:t>
            </a:r>
            <a:r>
              <a:rPr b="1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driver head pose estimation</a:t>
            </a: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1397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</a:pP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given dataset contains images(or frames) of men and women while driving car in real scenarios. 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1397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</a:pP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composed of </a:t>
            </a:r>
            <a:r>
              <a:rPr b="1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606 samples</a:t>
            </a: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640×480 pixels each.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1397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</a:pP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set of labels assigning each image into </a:t>
            </a:r>
            <a:r>
              <a:rPr b="1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possible gaze direction</a:t>
            </a: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classes are given. 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Garamond"/>
              <a:buChar char="◦"/>
            </a:pP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Class 1</a:t>
            </a: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b="0" i="0" lang="en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class is the looking-right class and contains the head angles between -45º and -30º. 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Garamond"/>
              <a:buChar char="◦"/>
            </a:pP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Class 2 </a:t>
            </a: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0" i="0" lang="en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second one is the frontal class and contains the head angles between -15º and 15º. 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Garamond"/>
              <a:buChar char="◦"/>
            </a:pP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Class 3</a:t>
            </a: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b="0" i="0" lang="en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last one is the looking-left class and con</a:t>
            </a: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 angles between 30º</a:t>
            </a:r>
            <a:r>
              <a:rPr b="0" i="0" lang="en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tains the head and 45º. 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45" y="3151308"/>
            <a:ext cx="1791720" cy="151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7250" y="3176550"/>
            <a:ext cx="1587600" cy="145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2820" y="3148740"/>
            <a:ext cx="1526580" cy="151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5820" y="3143610"/>
            <a:ext cx="1455030" cy="1519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4"/>
          <p:cNvSpPr txBox="1"/>
          <p:nvPr/>
        </p:nvSpPr>
        <p:spPr>
          <a:xfrm>
            <a:off x="886950" y="4211475"/>
            <a:ext cx="9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Class 3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3152550" y="4211475"/>
            <a:ext cx="9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 3</a:t>
            </a:r>
            <a:endParaRPr b="1" sz="1200"/>
          </a:p>
        </p:txBody>
      </p:sp>
      <p:sp>
        <p:nvSpPr>
          <p:cNvPr id="215" name="Google Shape;215;p44"/>
          <p:cNvSpPr txBox="1"/>
          <p:nvPr/>
        </p:nvSpPr>
        <p:spPr>
          <a:xfrm>
            <a:off x="5321300" y="4211475"/>
            <a:ext cx="9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 1</a:t>
            </a:r>
            <a:endParaRPr b="1" sz="1200"/>
          </a:p>
        </p:txBody>
      </p:sp>
      <p:sp>
        <p:nvSpPr>
          <p:cNvPr id="216" name="Google Shape;216;p44"/>
          <p:cNvSpPr txBox="1"/>
          <p:nvPr/>
        </p:nvSpPr>
        <p:spPr>
          <a:xfrm>
            <a:off x="7145813" y="4260650"/>
            <a:ext cx="90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Class 2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/>
        </p:nvSpPr>
        <p:spPr>
          <a:xfrm>
            <a:off x="687960" y="323460"/>
            <a:ext cx="7543530" cy="102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Description</a:t>
            </a:r>
            <a:endParaRPr b="0" sz="30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45"/>
          <p:cNvSpPr txBox="1"/>
          <p:nvPr/>
        </p:nvSpPr>
        <p:spPr>
          <a:xfrm>
            <a:off x="463320" y="1340820"/>
            <a:ext cx="8319240" cy="33498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1000"/>
          </a:bodyPr>
          <a:lstStyle/>
          <a:p>
            <a:pPr indent="-145542" lvl="0" marL="139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1" lang="en" sz="1200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drivPoints.txt </a:t>
            </a:r>
            <a:r>
              <a:rPr b="0" lang="en" sz="1200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the ground truth in table's format, where the </a:t>
            </a:r>
            <a:r>
              <a:rPr b="1" lang="en" sz="1200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have the follow information</a:t>
            </a:r>
            <a:r>
              <a:rPr b="0" lang="en" sz="1200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sz="12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fileName       :: Image's name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subject          :: Person's ID number 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imgNum        :: Frame's number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              :: [0/1/2] (head pose class that corresponding to [lr/f/lf], respectively) 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                :: [-45, -30/ -15 0 15/ 30 15] (head pose angle)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[xF yF wF hF]  ::  </a:t>
            </a:r>
            <a:r>
              <a:rPr b="1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 position 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[xRE yRE]        ::  </a:t>
            </a:r>
            <a:r>
              <a:rPr b="1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rigth eye position 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[xLE yL]           :: </a:t>
            </a:r>
            <a:r>
              <a:rPr b="1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eye position 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[xN yN]           :: </a:t>
            </a:r>
            <a:r>
              <a:rPr b="1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Nose position 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[xRM yRM]      ::</a:t>
            </a:r>
            <a:r>
              <a:rPr b="1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rigth corner of mouth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2841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[xLM yLM]       :: </a:t>
            </a:r>
            <a:r>
              <a:rPr b="1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corner of mouth  </a:t>
            </a:r>
            <a:r>
              <a:rPr b="0" i="0" lang="en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45542" lvl="0" marL="1397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b="0" lang="en" sz="1200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these are the feature from which we have to give the output , wheather there is a face (belongs to class 0,1,2)or not </a:t>
            </a:r>
            <a:endParaRPr b="0" sz="12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/>
        </p:nvSpPr>
        <p:spPr>
          <a:xfrm>
            <a:off x="572185" y="1729235"/>
            <a:ext cx="7543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 and Observation</a:t>
            </a:r>
            <a:endParaRPr sz="30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46"/>
          <p:cNvSpPr txBox="1"/>
          <p:nvPr/>
        </p:nvSpPr>
        <p:spPr>
          <a:xfrm>
            <a:off x="463320" y="1340820"/>
            <a:ext cx="8319300" cy="3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463325" y="504426"/>
            <a:ext cx="8319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en" sz="1600">
                <a:latin typeface="Century Gothic"/>
                <a:ea typeface="Century Gothic"/>
                <a:cs typeface="Century Gothic"/>
                <a:sym typeface="Century Gothic"/>
              </a:rPr>
              <a:t>Multi-Class Logistic Regression using k-fold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47"/>
          <p:cNvSpPr txBox="1"/>
          <p:nvPr/>
        </p:nvSpPr>
        <p:spPr>
          <a:xfrm>
            <a:off x="920650" y="975775"/>
            <a:ext cx="57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Used : </a:t>
            </a:r>
            <a:endParaRPr/>
          </a:p>
        </p:txBody>
      </p:sp>
      <p:pic>
        <p:nvPicPr>
          <p:cNvPr id="235" name="Google Shape;2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69" y="975769"/>
            <a:ext cx="3738312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7"/>
          <p:cNvSpPr txBox="1"/>
          <p:nvPr/>
        </p:nvSpPr>
        <p:spPr>
          <a:xfrm>
            <a:off x="1061225" y="2927325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Used :</a:t>
            </a:r>
            <a:endParaRPr/>
          </a:p>
        </p:txBody>
      </p:sp>
      <p:pic>
        <p:nvPicPr>
          <p:cNvPr id="237" name="Google Shape;2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075" y="2833700"/>
            <a:ext cx="3738300" cy="142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