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7"/>
  </p:notesMasterIdLst>
  <p:sldIdLst>
    <p:sldId id="335" r:id="rId5"/>
    <p:sldId id="351" r:id="rId6"/>
    <p:sldId id="343"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2" autoAdjust="0"/>
    <p:restoredTop sz="96327" autoAdjust="0"/>
  </p:normalViewPr>
  <p:slideViewPr>
    <p:cSldViewPr snapToGrid="0">
      <p:cViewPr varScale="1">
        <p:scale>
          <a:sx n="156" d="100"/>
          <a:sy n="156" d="100"/>
        </p:scale>
        <p:origin x="208" y="432"/>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GB"/>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GB"/>
              <a:t>Click to edit Master title style</a:t>
            </a:r>
            <a:endParaRPr lang="en-US" dirty="0"/>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GB"/>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GB"/>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GB"/>
              <a:t>Click to edit Master title style</a:t>
            </a:r>
            <a:endParaRPr lang="en-US" dirty="0"/>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GB"/>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GB"/>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GB"/>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GB"/>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GB"/>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GB"/>
              <a:t>Click to edit Master title style</a:t>
            </a:r>
            <a:endParaRPr lang="en-US" dirty="0"/>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GB"/>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GB"/>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GB"/>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GB"/>
              <a:t>Click to edit Master title style</a:t>
            </a:r>
            <a:endParaRPr lang="en-US" dirty="0"/>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GB"/>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GB"/>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GB"/>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GB"/>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GB"/>
              <a:t>Click icon to add picture</a:t>
            </a:r>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GB"/>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GB"/>
              <a:t>Click to edit Master title style</a:t>
            </a:r>
            <a:endParaRPr lang="en-US" dirty="0"/>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endParaRPr lang="en-US" dirty="0"/>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GB"/>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GB"/>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GB"/>
              <a:t>Click icon to add picture</a:t>
            </a:r>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r>
              <a:rPr lang="en-GB"/>
              <a:t>Click icon to add picture</a:t>
            </a:r>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GB"/>
              <a:t>Click to edit Master title style</a:t>
            </a:r>
            <a:endParaRPr lang="en-US" dirty="0"/>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GB"/>
              <a:t>Click icon to add chart</a:t>
            </a:r>
            <a:endParaRPr lang="en-US" dirty="0"/>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GB"/>
              <a:t>Click icon to add table</a:t>
            </a:r>
            <a:endParaRPr lang="en-US" dirty="0"/>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GB"/>
              <a:t>Click to edit Master title style</a:t>
            </a:r>
            <a:endParaRPr lang="en-US" dirty="0"/>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GB"/>
              <a:t>Click icon to add picture</a:t>
            </a:r>
            <a:endParaRPr lang="en-US" dirty="0"/>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GB"/>
              <a:t>Click icon to add picture</a:t>
            </a:r>
            <a:endParaRPr lang="en-US" dirty="0"/>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GB"/>
              <a:t>Click icon to add picture</a:t>
            </a:r>
            <a:endParaRPr lang="en-US" dirty="0"/>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GB"/>
              <a:t>Click icon to add picture</a:t>
            </a:r>
            <a:endParaRPr lang="en-US" dirty="0"/>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GB"/>
              <a:t>Click to edit Master title style</a:t>
            </a:r>
            <a:endParaRPr lang="en-US" dirty="0"/>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GB"/>
              <a:t>Click to edit Master title style</a:t>
            </a:r>
            <a:endParaRPr lang="en-US" dirty="0"/>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GB"/>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GB"/>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GB"/>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GB"/>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GB"/>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GB"/>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GB"/>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GB"/>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p:txBody>
          <a:bodyPr/>
          <a:lstStyle/>
          <a:p>
            <a:pPr algn="l"/>
            <a:r>
              <a:rPr lang="en-IN" b="1" i="0" dirty="0">
                <a:solidFill>
                  <a:srgbClr val="1A202C"/>
                </a:solidFill>
                <a:effectLst/>
                <a:latin typeface="circular"/>
              </a:rPr>
              <a:t>Lending Club Case Study</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b="1" dirty="0"/>
              <a:t>Anshuman Biswal</a:t>
            </a:r>
            <a:r>
              <a:rPr lang="en-US" dirty="0"/>
              <a:t>      </a:t>
            </a:r>
            <a:r>
              <a:rPr lang="en-US" b="1" dirty="0"/>
              <a:t>Abhijit Kumar Manna </a:t>
            </a:r>
            <a:r>
              <a:rPr lang="en-US" dirty="0"/>
              <a:t>October  11, 2023 </a:t>
            </a:r>
          </a:p>
          <a:p>
            <a:endParaRPr lang="en-US" dirty="0"/>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5518404" cy="3568696"/>
          </a:xfrm>
        </p:spPr>
        <p:txBody>
          <a:bodyPr/>
          <a:lstStyle/>
          <a:p>
            <a:pPr marL="285750" indent="-285750">
              <a:buFont typeface="Arial" panose="020B0604020202020204" pitchFamily="34" charset="0"/>
              <a:buChar char="•"/>
            </a:pPr>
            <a:r>
              <a:rPr lang="en-US" dirty="0"/>
              <a:t>Most of the borrower’s Annual incomes are in the range of 60000- 80000 </a:t>
            </a:r>
          </a:p>
          <a:p>
            <a:pPr marL="285750" indent="-285750">
              <a:buFont typeface="Arial" panose="020B0604020202020204" pitchFamily="34" charset="0"/>
              <a:buChar char="•"/>
            </a:pPr>
            <a:r>
              <a:rPr lang="en-US" dirty="0"/>
              <a:t>Annual income increases by employment length</a:t>
            </a:r>
          </a:p>
          <a:p>
            <a:pPr marL="285750" indent="-285750">
              <a:buFont typeface="Arial" panose="020B0604020202020204" pitchFamily="34" charset="0"/>
              <a:buChar char="•"/>
            </a:pPr>
            <a:r>
              <a:rPr lang="en-US" dirty="0"/>
              <a:t>The loan amount also increases with an increase in </a:t>
            </a:r>
            <a:r>
              <a:rPr lang="en-US" dirty="0" err="1"/>
              <a:t>annual_inc</a:t>
            </a:r>
            <a:r>
              <a:rPr lang="en-US" dirty="0"/>
              <a:t> and also the installment increases with </a:t>
            </a:r>
            <a:r>
              <a:rPr lang="en-US" dirty="0" err="1"/>
              <a:t>annual_inc</a:t>
            </a:r>
            <a:endParaRPr lang="en-US" dirty="0"/>
          </a:p>
          <a:p>
            <a:pPr marL="285750" indent="-285750">
              <a:buFont typeface="Arial" panose="020B0604020202020204" pitchFamily="34" charset="0"/>
              <a:buChar char="•"/>
            </a:pPr>
            <a:r>
              <a:rPr lang="en-US" dirty="0"/>
              <a:t>Most of the Loan amounts are in the range of 5000 – 10000</a:t>
            </a:r>
          </a:p>
          <a:p>
            <a:pPr marL="285750" indent="-285750">
              <a:buFont typeface="Arial" panose="020B0604020202020204" pitchFamily="34" charset="0"/>
              <a:buChar char="•"/>
            </a:pPr>
            <a:r>
              <a:rPr lang="en-US" dirty="0"/>
              <a:t>Most of the  Interest Rates on loans are in the range of 12% - 15%</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10</a:t>
            </a:fld>
            <a:endParaRPr lang="en-US"/>
          </a:p>
        </p:txBody>
      </p:sp>
      <p:pic>
        <p:nvPicPr>
          <p:cNvPr id="3074" name="Picture 2" descr="Observation of the Accounts Receivable">
            <a:extLst>
              <a:ext uri="{FF2B5EF4-FFF2-40B4-BE49-F238E27FC236}">
                <a16:creationId xmlns:a16="http://schemas.microsoft.com/office/drawing/2014/main" id="{238904C5-CD36-A2CA-ED8C-DDF5FAF5B0C0}"/>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6567" r="165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8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5518404" cy="1261869"/>
          </a:xfrm>
        </p:spPr>
        <p:txBody>
          <a:bodyPr/>
          <a:lstStyle/>
          <a:p>
            <a:pPr marL="285750" indent="-285750">
              <a:buFont typeface="Arial" panose="020B0604020202020204" pitchFamily="34" charset="0"/>
              <a:buChar char="•"/>
            </a:pPr>
            <a:r>
              <a:rPr lang="en-US" sz="3200" dirty="0"/>
              <a:t>It is observed that Mortgage and Rent homeowners contribute towards the defaulter</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11</a:t>
            </a:fld>
            <a:endParaRPr lang="en-US"/>
          </a:p>
        </p:txBody>
      </p:sp>
      <p:sp>
        <p:nvSpPr>
          <p:cNvPr id="4" name="Picture Placeholder 3">
            <a:extLst>
              <a:ext uri="{FF2B5EF4-FFF2-40B4-BE49-F238E27FC236}">
                <a16:creationId xmlns:a16="http://schemas.microsoft.com/office/drawing/2014/main" id="{09085EBA-A518-45AE-89C7-23379769B3D2}"/>
              </a:ext>
            </a:extLst>
          </p:cNvPr>
          <p:cNvSpPr>
            <a:spLocks noGrp="1"/>
          </p:cNvSpPr>
          <p:nvPr>
            <p:ph type="pic" sz="quarter" idx="10"/>
          </p:nvPr>
        </p:nvSpPr>
        <p:spPr/>
        <p:txBody>
          <a:bodyPr/>
          <a:lstStyle/>
          <a:p>
            <a:endParaRPr lang="en-US"/>
          </a:p>
        </p:txBody>
      </p:sp>
      <p:pic>
        <p:nvPicPr>
          <p:cNvPr id="5" name="Picture 4">
            <a:extLst>
              <a:ext uri="{FF2B5EF4-FFF2-40B4-BE49-F238E27FC236}">
                <a16:creationId xmlns:a16="http://schemas.microsoft.com/office/drawing/2014/main" id="{0022AF71-233B-2140-227F-1C64DCF60E1B}"/>
              </a:ext>
            </a:extLst>
          </p:cNvPr>
          <p:cNvPicPr>
            <a:picLocks noChangeAspect="1"/>
          </p:cNvPicPr>
          <p:nvPr/>
        </p:nvPicPr>
        <p:blipFill>
          <a:blip r:embed="rId2"/>
          <a:stretch>
            <a:fillRect/>
          </a:stretch>
        </p:blipFill>
        <p:spPr>
          <a:xfrm>
            <a:off x="7354824" y="990600"/>
            <a:ext cx="4820574" cy="3654552"/>
          </a:xfrm>
          <a:prstGeom prst="rect">
            <a:avLst/>
          </a:prstGeom>
        </p:spPr>
      </p:pic>
    </p:spTree>
    <p:extLst>
      <p:ext uri="{BB962C8B-B14F-4D97-AF65-F5344CB8AC3E}">
        <p14:creationId xmlns:p14="http://schemas.microsoft.com/office/powerpoint/2010/main" val="206883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65276" y="186757"/>
            <a:ext cx="4876800" cy="645284"/>
          </a:xfrm>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870204" y="5748528"/>
            <a:ext cx="10623296" cy="1261869"/>
          </a:xfrm>
        </p:spPr>
        <p:txBody>
          <a:bodyPr/>
          <a:lstStyle/>
          <a:p>
            <a:pPr marL="285750" indent="-285750">
              <a:buFont typeface="Arial" panose="020B0604020202020204" pitchFamily="34" charset="0"/>
              <a:buChar char="•"/>
            </a:pPr>
            <a:r>
              <a:rPr lang="en-US" dirty="0"/>
              <a:t>Most of the loans were taken for the purpose of debt consolidation &amp; paying credit card bill.</a:t>
            </a:r>
          </a:p>
          <a:p>
            <a:pPr marL="285750" indent="-285750">
              <a:buFont typeface="Arial" panose="020B0604020202020204" pitchFamily="34" charset="0"/>
              <a:buChar char="•"/>
            </a:pPr>
            <a:r>
              <a:rPr lang="en-US" dirty="0"/>
              <a:t>Number of charged off count also high too for these loans.</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12</a:t>
            </a:fld>
            <a:endParaRPr lang="en-US"/>
          </a:p>
        </p:txBody>
      </p:sp>
      <p:pic>
        <p:nvPicPr>
          <p:cNvPr id="6" name="Picture 5">
            <a:extLst>
              <a:ext uri="{FF2B5EF4-FFF2-40B4-BE49-F238E27FC236}">
                <a16:creationId xmlns:a16="http://schemas.microsoft.com/office/drawing/2014/main" id="{7240DB7C-2F97-9B6B-0841-E7EF0389E9B2}"/>
              </a:ext>
            </a:extLst>
          </p:cNvPr>
          <p:cNvPicPr>
            <a:picLocks noChangeAspect="1"/>
          </p:cNvPicPr>
          <p:nvPr/>
        </p:nvPicPr>
        <p:blipFill>
          <a:blip r:embed="rId2"/>
          <a:stretch>
            <a:fillRect/>
          </a:stretch>
        </p:blipFill>
        <p:spPr>
          <a:xfrm>
            <a:off x="26090" y="832042"/>
            <a:ext cx="9117910" cy="4757928"/>
          </a:xfrm>
          <a:prstGeom prst="rect">
            <a:avLst/>
          </a:prstGeom>
        </p:spPr>
      </p:pic>
    </p:spTree>
    <p:extLst>
      <p:ext uri="{BB962C8B-B14F-4D97-AF65-F5344CB8AC3E}">
        <p14:creationId xmlns:p14="http://schemas.microsoft.com/office/powerpoint/2010/main" val="382694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65276" y="186757"/>
            <a:ext cx="4876800" cy="645284"/>
          </a:xfrm>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870204" y="5565648"/>
            <a:ext cx="10623296" cy="1261869"/>
          </a:xfrm>
        </p:spPr>
        <p:txBody>
          <a:bodyPr/>
          <a:lstStyle/>
          <a:p>
            <a:pPr marL="285750" indent="-285750">
              <a:buFont typeface="Arial" panose="020B0604020202020204" pitchFamily="34" charset="0"/>
              <a:buChar char="•"/>
            </a:pPr>
            <a:r>
              <a:rPr lang="en-US" dirty="0"/>
              <a:t>Most of the applicants stay in rented home or mortgaged their home. Applicant numbers are high from these categories so charged off is high too.</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13</a:t>
            </a:fld>
            <a:endParaRPr lang="en-US"/>
          </a:p>
        </p:txBody>
      </p:sp>
      <p:pic>
        <p:nvPicPr>
          <p:cNvPr id="4" name="Picture 3">
            <a:extLst>
              <a:ext uri="{FF2B5EF4-FFF2-40B4-BE49-F238E27FC236}">
                <a16:creationId xmlns:a16="http://schemas.microsoft.com/office/drawing/2014/main" id="{84E5EC6E-E74F-3706-0CDF-53556E413465}"/>
              </a:ext>
            </a:extLst>
          </p:cNvPr>
          <p:cNvPicPr>
            <a:picLocks noChangeAspect="1"/>
          </p:cNvPicPr>
          <p:nvPr/>
        </p:nvPicPr>
        <p:blipFill>
          <a:blip r:embed="rId2"/>
          <a:stretch>
            <a:fillRect/>
          </a:stretch>
        </p:blipFill>
        <p:spPr>
          <a:xfrm>
            <a:off x="356616" y="832041"/>
            <a:ext cx="9275064" cy="4390426"/>
          </a:xfrm>
          <a:prstGeom prst="rect">
            <a:avLst/>
          </a:prstGeom>
        </p:spPr>
      </p:pic>
    </p:spTree>
    <p:extLst>
      <p:ext uri="{BB962C8B-B14F-4D97-AF65-F5344CB8AC3E}">
        <p14:creationId xmlns:p14="http://schemas.microsoft.com/office/powerpoint/2010/main" val="1196305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65276" y="186757"/>
            <a:ext cx="4876800" cy="645284"/>
          </a:xfrm>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870204" y="5565648"/>
            <a:ext cx="10623296" cy="1261869"/>
          </a:xfrm>
        </p:spPr>
        <p:txBody>
          <a:bodyPr/>
          <a:lstStyle/>
          <a:p>
            <a:pPr marL="285750" indent="-285750">
              <a:buFont typeface="Arial" panose="020B0604020202020204" pitchFamily="34" charset="0"/>
              <a:buChar char="•"/>
            </a:pPr>
            <a:r>
              <a:rPr lang="en-US" dirty="0"/>
              <a:t>Those who had taken a loan to repay in 36 months had more % of the number of applicants getting charged off as compared to applicants who had taken a loan for 60 months.</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14</a:t>
            </a:fld>
            <a:endParaRPr lang="en-US"/>
          </a:p>
        </p:txBody>
      </p:sp>
      <p:pic>
        <p:nvPicPr>
          <p:cNvPr id="5" name="Picture 4">
            <a:extLst>
              <a:ext uri="{FF2B5EF4-FFF2-40B4-BE49-F238E27FC236}">
                <a16:creationId xmlns:a16="http://schemas.microsoft.com/office/drawing/2014/main" id="{5209A904-4869-087D-2C6F-F8E8C33CCE57}"/>
              </a:ext>
            </a:extLst>
          </p:cNvPr>
          <p:cNvPicPr>
            <a:picLocks noChangeAspect="1"/>
          </p:cNvPicPr>
          <p:nvPr/>
        </p:nvPicPr>
        <p:blipFill>
          <a:blip r:embed="rId2"/>
          <a:stretch>
            <a:fillRect/>
          </a:stretch>
        </p:blipFill>
        <p:spPr>
          <a:xfrm>
            <a:off x="661416" y="832041"/>
            <a:ext cx="7772400" cy="4126088"/>
          </a:xfrm>
          <a:prstGeom prst="rect">
            <a:avLst/>
          </a:prstGeom>
        </p:spPr>
      </p:pic>
    </p:spTree>
    <p:extLst>
      <p:ext uri="{BB962C8B-B14F-4D97-AF65-F5344CB8AC3E}">
        <p14:creationId xmlns:p14="http://schemas.microsoft.com/office/powerpoint/2010/main" val="257408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65276" y="186757"/>
            <a:ext cx="4876800" cy="645284"/>
          </a:xfrm>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870204" y="5565648"/>
            <a:ext cx="10623296" cy="1261869"/>
          </a:xfrm>
        </p:spPr>
        <p:txBody>
          <a:bodyPr/>
          <a:lstStyle/>
          <a:p>
            <a:pPr marL="285750" indent="-285750">
              <a:buFont typeface="Arial" panose="020B0604020202020204" pitchFamily="34" charset="0"/>
              <a:buChar char="•"/>
            </a:pPr>
            <a:r>
              <a:rPr lang="en-US" dirty="0"/>
              <a:t>Charged off is seen more when the interest rates are between 13-17% and 9-13%</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15</a:t>
            </a:fld>
            <a:endParaRPr lang="en-US"/>
          </a:p>
        </p:txBody>
      </p:sp>
      <p:pic>
        <p:nvPicPr>
          <p:cNvPr id="4" name="Picture 3">
            <a:extLst>
              <a:ext uri="{FF2B5EF4-FFF2-40B4-BE49-F238E27FC236}">
                <a16:creationId xmlns:a16="http://schemas.microsoft.com/office/drawing/2014/main" id="{0B1D5BC0-2BD0-770E-E2EC-461ED3F3DF97}"/>
              </a:ext>
            </a:extLst>
          </p:cNvPr>
          <p:cNvPicPr>
            <a:picLocks noChangeAspect="1"/>
          </p:cNvPicPr>
          <p:nvPr/>
        </p:nvPicPr>
        <p:blipFill>
          <a:blip r:embed="rId2"/>
          <a:stretch>
            <a:fillRect/>
          </a:stretch>
        </p:blipFill>
        <p:spPr>
          <a:xfrm>
            <a:off x="740229" y="992258"/>
            <a:ext cx="7772400" cy="3714154"/>
          </a:xfrm>
          <a:prstGeom prst="rect">
            <a:avLst/>
          </a:prstGeom>
        </p:spPr>
      </p:pic>
    </p:spTree>
    <p:extLst>
      <p:ext uri="{BB962C8B-B14F-4D97-AF65-F5344CB8AC3E}">
        <p14:creationId xmlns:p14="http://schemas.microsoft.com/office/powerpoint/2010/main" val="141618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65276" y="186757"/>
            <a:ext cx="4876800" cy="645284"/>
          </a:xfrm>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870204" y="5565648"/>
            <a:ext cx="10623296" cy="1261869"/>
          </a:xfrm>
        </p:spPr>
        <p:txBody>
          <a:bodyPr/>
          <a:lstStyle/>
          <a:p>
            <a:pPr marL="285750" indent="-285750">
              <a:buFont typeface="Arial" panose="020B0604020202020204" pitchFamily="34" charset="0"/>
              <a:buChar char="•"/>
            </a:pPr>
            <a:r>
              <a:rPr lang="en-US" dirty="0"/>
              <a:t>Charged off is more for people with work experience 10 years or with people with experience of 1 year</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16</a:t>
            </a:fld>
            <a:endParaRPr lang="en-US"/>
          </a:p>
        </p:txBody>
      </p:sp>
      <p:pic>
        <p:nvPicPr>
          <p:cNvPr id="5" name="Picture 4">
            <a:extLst>
              <a:ext uri="{FF2B5EF4-FFF2-40B4-BE49-F238E27FC236}">
                <a16:creationId xmlns:a16="http://schemas.microsoft.com/office/drawing/2014/main" id="{2EDD47E1-D9A1-E651-7CEC-14F4E2BDF27F}"/>
              </a:ext>
            </a:extLst>
          </p:cNvPr>
          <p:cNvPicPr>
            <a:picLocks noChangeAspect="1"/>
          </p:cNvPicPr>
          <p:nvPr/>
        </p:nvPicPr>
        <p:blipFill>
          <a:blip r:embed="rId2"/>
          <a:stretch>
            <a:fillRect/>
          </a:stretch>
        </p:blipFill>
        <p:spPr>
          <a:xfrm>
            <a:off x="563154" y="1025081"/>
            <a:ext cx="7772400" cy="3726356"/>
          </a:xfrm>
          <a:prstGeom prst="rect">
            <a:avLst/>
          </a:prstGeom>
        </p:spPr>
      </p:pic>
    </p:spTree>
    <p:extLst>
      <p:ext uri="{BB962C8B-B14F-4D97-AF65-F5344CB8AC3E}">
        <p14:creationId xmlns:p14="http://schemas.microsoft.com/office/powerpoint/2010/main" val="324401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65276" y="186757"/>
            <a:ext cx="4876800" cy="645284"/>
          </a:xfrm>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870204" y="5565648"/>
            <a:ext cx="10623296" cy="1261869"/>
          </a:xfrm>
        </p:spPr>
        <p:txBody>
          <a:bodyPr/>
          <a:lstStyle/>
          <a:p>
            <a:pPr marL="285750" indent="-285750">
              <a:buFont typeface="Arial" panose="020B0604020202020204" pitchFamily="34" charset="0"/>
              <a:buChar char="•"/>
            </a:pPr>
            <a:r>
              <a:rPr lang="en-US" dirty="0"/>
              <a:t>charged off is seen more when the open acc groups  (The number of open credit lines in the borrower's credit file) is between 2-10</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17</a:t>
            </a:fld>
            <a:endParaRPr lang="en-US"/>
          </a:p>
        </p:txBody>
      </p:sp>
      <p:pic>
        <p:nvPicPr>
          <p:cNvPr id="4" name="Picture 3">
            <a:extLst>
              <a:ext uri="{FF2B5EF4-FFF2-40B4-BE49-F238E27FC236}">
                <a16:creationId xmlns:a16="http://schemas.microsoft.com/office/drawing/2014/main" id="{CF042BA9-32B0-0F85-2BDE-4114F4F460DB}"/>
              </a:ext>
            </a:extLst>
          </p:cNvPr>
          <p:cNvPicPr>
            <a:picLocks noChangeAspect="1"/>
          </p:cNvPicPr>
          <p:nvPr/>
        </p:nvPicPr>
        <p:blipFill>
          <a:blip r:embed="rId2"/>
          <a:stretch>
            <a:fillRect/>
          </a:stretch>
        </p:blipFill>
        <p:spPr>
          <a:xfrm>
            <a:off x="598533" y="920803"/>
            <a:ext cx="7772400" cy="4009827"/>
          </a:xfrm>
          <a:prstGeom prst="rect">
            <a:avLst/>
          </a:prstGeom>
        </p:spPr>
      </p:pic>
    </p:spTree>
    <p:extLst>
      <p:ext uri="{BB962C8B-B14F-4D97-AF65-F5344CB8AC3E}">
        <p14:creationId xmlns:p14="http://schemas.microsoft.com/office/powerpoint/2010/main" val="83736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65276" y="186757"/>
            <a:ext cx="4876800" cy="645284"/>
          </a:xfrm>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870204" y="5565648"/>
            <a:ext cx="10623296" cy="1261869"/>
          </a:xfrm>
        </p:spPr>
        <p:txBody>
          <a:bodyPr/>
          <a:lstStyle/>
          <a:p>
            <a:pPr marL="285750" indent="-285750">
              <a:buFont typeface="Arial" panose="020B0604020202020204" pitchFamily="34" charset="0"/>
              <a:buChar char="•"/>
            </a:pPr>
            <a:r>
              <a:rPr lang="en-US" dirty="0"/>
              <a:t>charged off is seen more when the </a:t>
            </a:r>
            <a:r>
              <a:rPr lang="en-US" dirty="0" err="1"/>
              <a:t>total_acc</a:t>
            </a:r>
            <a:r>
              <a:rPr lang="en-US" dirty="0"/>
              <a:t>  (The total number of credit lines currently in the borrower's credit file) is between 2-20 and then 20-37</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18</a:t>
            </a:fld>
            <a:endParaRPr lang="en-US"/>
          </a:p>
        </p:txBody>
      </p:sp>
      <p:pic>
        <p:nvPicPr>
          <p:cNvPr id="5" name="Picture 4">
            <a:extLst>
              <a:ext uri="{FF2B5EF4-FFF2-40B4-BE49-F238E27FC236}">
                <a16:creationId xmlns:a16="http://schemas.microsoft.com/office/drawing/2014/main" id="{327624A7-C0DB-F8F8-DAB4-46126A09502C}"/>
              </a:ext>
            </a:extLst>
          </p:cNvPr>
          <p:cNvPicPr>
            <a:picLocks noChangeAspect="1"/>
          </p:cNvPicPr>
          <p:nvPr/>
        </p:nvPicPr>
        <p:blipFill>
          <a:blip r:embed="rId2"/>
          <a:stretch>
            <a:fillRect/>
          </a:stretch>
        </p:blipFill>
        <p:spPr>
          <a:xfrm>
            <a:off x="537573" y="1007239"/>
            <a:ext cx="7772400" cy="3766544"/>
          </a:xfrm>
          <a:prstGeom prst="rect">
            <a:avLst/>
          </a:prstGeom>
        </p:spPr>
      </p:pic>
    </p:spTree>
    <p:extLst>
      <p:ext uri="{BB962C8B-B14F-4D97-AF65-F5344CB8AC3E}">
        <p14:creationId xmlns:p14="http://schemas.microsoft.com/office/powerpoint/2010/main" val="3530691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65276" y="186757"/>
            <a:ext cx="4876800" cy="645284"/>
          </a:xfrm>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784352" y="5328884"/>
            <a:ext cx="10623296" cy="1261869"/>
          </a:xfrm>
        </p:spPr>
        <p:txBody>
          <a:bodyPr/>
          <a:lstStyle/>
          <a:p>
            <a:pPr marL="285750" indent="-285750">
              <a:buFont typeface="Arial" panose="020B0604020202020204" pitchFamily="34" charset="0"/>
              <a:buChar char="•"/>
            </a:pPr>
            <a:r>
              <a:rPr lang="en-US" dirty="0"/>
              <a:t>charged off is seen more when the annual </a:t>
            </a:r>
            <a:r>
              <a:rPr lang="en-US" dirty="0" err="1"/>
              <a:t>inc</a:t>
            </a:r>
            <a:r>
              <a:rPr lang="en-US" dirty="0"/>
              <a:t> is between 3k to 58k. More defaulters are seen in the </a:t>
            </a:r>
            <a:r>
              <a:rPr lang="en-US" dirty="0" err="1"/>
              <a:t>annula</a:t>
            </a:r>
            <a:r>
              <a:rPr lang="en-US" dirty="0"/>
              <a:t> income between 3K - 31K</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19</a:t>
            </a:fld>
            <a:endParaRPr lang="en-US"/>
          </a:p>
        </p:txBody>
      </p:sp>
      <p:pic>
        <p:nvPicPr>
          <p:cNvPr id="4" name="Picture 3">
            <a:extLst>
              <a:ext uri="{FF2B5EF4-FFF2-40B4-BE49-F238E27FC236}">
                <a16:creationId xmlns:a16="http://schemas.microsoft.com/office/drawing/2014/main" id="{625236CA-2CFE-79F3-1513-7A6552DB049D}"/>
              </a:ext>
            </a:extLst>
          </p:cNvPr>
          <p:cNvPicPr>
            <a:picLocks noChangeAspect="1"/>
          </p:cNvPicPr>
          <p:nvPr/>
        </p:nvPicPr>
        <p:blipFill>
          <a:blip r:embed="rId2"/>
          <a:stretch>
            <a:fillRect/>
          </a:stretch>
        </p:blipFill>
        <p:spPr>
          <a:xfrm>
            <a:off x="569141" y="1088519"/>
            <a:ext cx="7772400" cy="3728720"/>
          </a:xfrm>
          <a:prstGeom prst="rect">
            <a:avLst/>
          </a:prstGeom>
        </p:spPr>
      </p:pic>
    </p:spTree>
    <p:extLst>
      <p:ext uri="{BB962C8B-B14F-4D97-AF65-F5344CB8AC3E}">
        <p14:creationId xmlns:p14="http://schemas.microsoft.com/office/powerpoint/2010/main" val="332590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p:txBody>
          <a:bodyPr/>
          <a:lstStyle/>
          <a:p>
            <a:pPr>
              <a:lnSpc>
                <a:spcPct val="110000"/>
              </a:lnSpc>
            </a:pPr>
            <a:r>
              <a:rPr lang="en-US" b="1" dirty="0">
                <a:cs typeface="Calibri"/>
              </a:rPr>
              <a:t>01. </a:t>
            </a:r>
            <a:r>
              <a:rPr lang="en-US" dirty="0">
                <a:cs typeface="Calibri"/>
              </a:rPr>
              <a:t>Problem Statement</a:t>
            </a:r>
          </a:p>
          <a:p>
            <a:pPr>
              <a:lnSpc>
                <a:spcPct val="110000"/>
              </a:lnSpc>
            </a:pPr>
            <a:r>
              <a:rPr lang="en-US" b="1" dirty="0">
                <a:cs typeface="Calibri"/>
              </a:rPr>
              <a:t>02. </a:t>
            </a:r>
            <a:r>
              <a:rPr lang="en-US" dirty="0">
                <a:cs typeface="Calibri"/>
              </a:rPr>
              <a:t>Analysis Approach</a:t>
            </a:r>
          </a:p>
          <a:p>
            <a:pPr>
              <a:lnSpc>
                <a:spcPct val="110000"/>
              </a:lnSpc>
            </a:pPr>
            <a:r>
              <a:rPr lang="en-US" b="1" dirty="0">
                <a:cs typeface="Calibri"/>
              </a:rPr>
              <a:t>03. </a:t>
            </a:r>
            <a:r>
              <a:rPr lang="en-US" dirty="0">
                <a:cs typeface="Calibri"/>
              </a:rPr>
              <a:t>Summary</a:t>
            </a:r>
          </a:p>
          <a:p>
            <a:pPr>
              <a:lnSpc>
                <a:spcPct val="110000"/>
              </a:lnSpc>
            </a:pPr>
            <a:endParaRPr lang="en-US" dirty="0"/>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23AB3FA8-4599-46DB-9C0B-749220AC2384}"/>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a:t>
            </a:fld>
            <a:endParaRPr lang="en-US"/>
          </a:p>
        </p:txBody>
      </p:sp>
    </p:spTree>
    <p:extLst>
      <p:ext uri="{BB962C8B-B14F-4D97-AF65-F5344CB8AC3E}">
        <p14:creationId xmlns:p14="http://schemas.microsoft.com/office/powerpoint/2010/main" val="73857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More defaulters are seen when the application is not verified and also for verified application</a:t>
            </a:r>
          </a:p>
        </p:txBody>
      </p:sp>
      <p:pic>
        <p:nvPicPr>
          <p:cNvPr id="5" name="Picture 4" descr="A graph of a bar graph&#10;&#10;Description automatically generated with medium confidence">
            <a:extLst>
              <a:ext uri="{FF2B5EF4-FFF2-40B4-BE49-F238E27FC236}">
                <a16:creationId xmlns:a16="http://schemas.microsoft.com/office/drawing/2014/main" id="{73BE9D86-6779-0833-70D0-32E7AECAF81A}"/>
              </a:ext>
            </a:extLst>
          </p:cNvPr>
          <p:cNvPicPr>
            <a:picLocks noChangeAspect="1"/>
          </p:cNvPicPr>
          <p:nvPr/>
        </p:nvPicPr>
        <p:blipFill>
          <a:blip r:embed="rId2"/>
          <a:stretch>
            <a:fillRect/>
          </a:stretch>
        </p:blipFill>
        <p:spPr>
          <a:xfrm>
            <a:off x="7354824" y="1728269"/>
            <a:ext cx="4837176" cy="3361837"/>
          </a:xfrm>
          <a:prstGeom prst="rect">
            <a:avLst/>
          </a:prstGeom>
          <a:noFill/>
        </p:spPr>
      </p:pic>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20</a:t>
            </a:fld>
            <a:endParaRPr lang="en-US" sz="600"/>
          </a:p>
        </p:txBody>
      </p:sp>
    </p:spTree>
    <p:extLst>
      <p:ext uri="{BB962C8B-B14F-4D97-AF65-F5344CB8AC3E}">
        <p14:creationId xmlns:p14="http://schemas.microsoft.com/office/powerpoint/2010/main" val="1940821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More defaulters are seen when the inquiries in last 6 months is between 0-3</a:t>
            </a:r>
          </a:p>
        </p:txBody>
      </p:sp>
      <p:pic>
        <p:nvPicPr>
          <p:cNvPr id="4" name="Picture 3" descr="A graph with different colored bars&#10;&#10;Description automatically generated">
            <a:extLst>
              <a:ext uri="{FF2B5EF4-FFF2-40B4-BE49-F238E27FC236}">
                <a16:creationId xmlns:a16="http://schemas.microsoft.com/office/drawing/2014/main" id="{B51C369E-B8F8-B441-7B4B-99F117AF1A71}"/>
              </a:ext>
            </a:extLst>
          </p:cNvPr>
          <p:cNvPicPr>
            <a:picLocks noChangeAspect="1"/>
          </p:cNvPicPr>
          <p:nvPr/>
        </p:nvPicPr>
        <p:blipFill>
          <a:blip r:embed="rId2"/>
          <a:stretch>
            <a:fillRect/>
          </a:stretch>
        </p:blipFill>
        <p:spPr>
          <a:xfrm>
            <a:off x="7354824" y="1782688"/>
            <a:ext cx="4837176" cy="3253000"/>
          </a:xfrm>
          <a:prstGeom prst="rect">
            <a:avLst/>
          </a:prstGeom>
          <a:noFill/>
        </p:spPr>
      </p:pic>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21</a:t>
            </a:fld>
            <a:endParaRPr lang="en-US" sz="600"/>
          </a:p>
        </p:txBody>
      </p:sp>
    </p:spTree>
    <p:extLst>
      <p:ext uri="{BB962C8B-B14F-4D97-AF65-F5344CB8AC3E}">
        <p14:creationId xmlns:p14="http://schemas.microsoft.com/office/powerpoint/2010/main" val="4285252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More defaulters are seen when the  Number of derogatory public records is 0</a:t>
            </a:r>
          </a:p>
        </p:txBody>
      </p:sp>
      <p:pic>
        <p:nvPicPr>
          <p:cNvPr id="5" name="Picture 4" descr="A bar graph with a bar and a bar&#10;&#10;Description automatically generated">
            <a:extLst>
              <a:ext uri="{FF2B5EF4-FFF2-40B4-BE49-F238E27FC236}">
                <a16:creationId xmlns:a16="http://schemas.microsoft.com/office/drawing/2014/main" id="{4E53DB51-75BF-5E2B-FED7-377CF2A82125}"/>
              </a:ext>
            </a:extLst>
          </p:cNvPr>
          <p:cNvPicPr>
            <a:picLocks noChangeAspect="1"/>
          </p:cNvPicPr>
          <p:nvPr/>
        </p:nvPicPr>
        <p:blipFill>
          <a:blip r:embed="rId2"/>
          <a:stretch>
            <a:fillRect/>
          </a:stretch>
        </p:blipFill>
        <p:spPr>
          <a:xfrm>
            <a:off x="7354824" y="1655712"/>
            <a:ext cx="4837176" cy="3506952"/>
          </a:xfrm>
          <a:prstGeom prst="rect">
            <a:avLst/>
          </a:prstGeom>
          <a:noFill/>
        </p:spPr>
      </p:pic>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22</a:t>
            </a:fld>
            <a:endParaRPr lang="en-US" sz="600"/>
          </a:p>
        </p:txBody>
      </p:sp>
    </p:spTree>
    <p:extLst>
      <p:ext uri="{BB962C8B-B14F-4D97-AF65-F5344CB8AC3E}">
        <p14:creationId xmlns:p14="http://schemas.microsoft.com/office/powerpoint/2010/main" val="1087658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6257107" y="999068"/>
            <a:ext cx="4876800" cy="645284"/>
          </a:xfrm>
        </p:spPr>
        <p:txBody>
          <a:bodyPr anchor="b">
            <a:normAutofit/>
          </a:bodyPr>
          <a:lstStyle/>
          <a:p>
            <a:r>
              <a:rPr lang="en-US" dirty="0"/>
              <a:t>Observations</a:t>
            </a:r>
          </a:p>
        </p:txBody>
      </p:sp>
      <p:pic>
        <p:nvPicPr>
          <p:cNvPr id="4" name="Picture 3" descr="A graph with different colored bars&#10;&#10;Description automatically generated">
            <a:extLst>
              <a:ext uri="{FF2B5EF4-FFF2-40B4-BE49-F238E27FC236}">
                <a16:creationId xmlns:a16="http://schemas.microsoft.com/office/drawing/2014/main" id="{6E6BCDC8-A89C-96A8-2F23-2FA50CBD2B2C}"/>
              </a:ext>
            </a:extLst>
          </p:cNvPr>
          <p:cNvPicPr>
            <a:picLocks noChangeAspect="1"/>
          </p:cNvPicPr>
          <p:nvPr/>
        </p:nvPicPr>
        <p:blipFill>
          <a:blip r:embed="rId2"/>
          <a:stretch>
            <a:fillRect/>
          </a:stretch>
        </p:blipFill>
        <p:spPr>
          <a:xfrm>
            <a:off x="7377581" y="2286003"/>
            <a:ext cx="2635851" cy="2332729"/>
          </a:xfrm>
          <a:prstGeom prst="rect">
            <a:avLst/>
          </a:prstGeom>
          <a:noFill/>
        </p:spPr>
      </p:pic>
      <p:pic>
        <p:nvPicPr>
          <p:cNvPr id="6" name="Picture 5" descr="A graph of different colored bars&#10;&#10;Description automatically generated">
            <a:extLst>
              <a:ext uri="{FF2B5EF4-FFF2-40B4-BE49-F238E27FC236}">
                <a16:creationId xmlns:a16="http://schemas.microsoft.com/office/drawing/2014/main" id="{8D0C7251-7617-81F6-762E-A91C34ABE267}"/>
              </a:ext>
            </a:extLst>
          </p:cNvPr>
          <p:cNvPicPr>
            <a:picLocks noChangeAspect="1"/>
          </p:cNvPicPr>
          <p:nvPr/>
        </p:nvPicPr>
        <p:blipFill>
          <a:blip r:embed="rId3"/>
          <a:stretch>
            <a:fillRect/>
          </a:stretch>
        </p:blipFill>
        <p:spPr>
          <a:xfrm>
            <a:off x="0" y="1214320"/>
            <a:ext cx="4837176" cy="4389735"/>
          </a:xfrm>
          <a:prstGeom prst="rect">
            <a:avLst/>
          </a:prstGeom>
          <a:noFill/>
        </p:spPr>
      </p:pic>
      <p:sp>
        <p:nvSpPr>
          <p:cNvPr id="3" name="Content Placeholder 2">
            <a:extLst>
              <a:ext uri="{FF2B5EF4-FFF2-40B4-BE49-F238E27FC236}">
                <a16:creationId xmlns:a16="http://schemas.microsoft.com/office/drawing/2014/main" id="{9E7EC0C1-ABFB-1692-C445-8400F1581A0F}"/>
              </a:ext>
            </a:extLst>
          </p:cNvPr>
          <p:cNvSpPr>
            <a:spLocks noGrp="1"/>
          </p:cNvSpPr>
          <p:nvPr>
            <p:ph sz="quarter" idx="12"/>
          </p:nvPr>
        </p:nvSpPr>
        <p:spPr>
          <a:xfrm>
            <a:off x="6257107" y="4659581"/>
            <a:ext cx="4876800" cy="827087"/>
          </a:xfrm>
        </p:spPr>
        <p:txBody>
          <a:bodyPr anchor="t">
            <a:normAutofit/>
          </a:bodyPr>
          <a:lstStyle/>
          <a:p>
            <a:pPr marL="285750" indent="-285750">
              <a:buFont typeface="Arial" panose="020B0604020202020204" pitchFamily="34" charset="0"/>
              <a:buChar char="•"/>
            </a:pPr>
            <a:r>
              <a:rPr lang="en-US" dirty="0"/>
              <a:t>Charged off is seen more in dec 2011</a:t>
            </a:r>
          </a:p>
        </p:txBody>
      </p:sp>
      <p:sp>
        <p:nvSpPr>
          <p:cNvPr id="22" name="Date Placeholder 5">
            <a:extLst>
              <a:ext uri="{FF2B5EF4-FFF2-40B4-BE49-F238E27FC236}">
                <a16:creationId xmlns:a16="http://schemas.microsoft.com/office/drawing/2014/main" id="{81AE3A7B-C5E4-1AD8-8296-C0D8C1EC22F9}"/>
              </a:ext>
            </a:extLst>
          </p:cNvPr>
          <p:cNvSpPr>
            <a:spLocks noGrp="1"/>
          </p:cNvSpPr>
          <p:nvPr>
            <p:ph type="dt" sz="half" idx="13"/>
          </p:nvPr>
        </p:nvSpPr>
        <p:spPr>
          <a:xfrm>
            <a:off x="9830818" y="6292334"/>
            <a:ext cx="1522982" cy="182880"/>
          </a:xfrm>
        </p:spPr>
        <p:txBody>
          <a:bodyPr/>
          <a:lstStyle/>
          <a:p>
            <a:pPr>
              <a:spcAft>
                <a:spcPts val="600"/>
              </a:spcAft>
            </a:pPr>
            <a:r>
              <a:rPr lang="en-US"/>
              <a:t>September 3, 20XX </a:t>
            </a:r>
          </a:p>
        </p:txBody>
      </p:sp>
      <p:sp>
        <p:nvSpPr>
          <p:cNvPr id="23" name="Footer Placeholder 6">
            <a:extLst>
              <a:ext uri="{FF2B5EF4-FFF2-40B4-BE49-F238E27FC236}">
                <a16:creationId xmlns:a16="http://schemas.microsoft.com/office/drawing/2014/main" id="{14CF4D7F-01D7-57D8-E07A-5FDBCBE7A3F3}"/>
              </a:ext>
            </a:extLst>
          </p:cNvPr>
          <p:cNvSpPr>
            <a:spLocks noGrp="1"/>
          </p:cNvSpPr>
          <p:nvPr>
            <p:ph type="ftr" sz="quarter" idx="14"/>
          </p:nvPr>
        </p:nvSpPr>
        <p:spPr>
          <a:xfrm>
            <a:off x="8298180" y="6294120"/>
            <a:ext cx="1462788" cy="182880"/>
          </a:xfrm>
        </p:spPr>
        <p:txBody>
          <a:bodyPr/>
          <a:lstStyle/>
          <a:p>
            <a:pPr>
              <a:spcAft>
                <a:spcPts val="600"/>
              </a:spcAft>
            </a:pPr>
            <a:r>
              <a:rPr lang="en-US">
                <a:solidFill>
                  <a:schemeClr val="bg1"/>
                </a:solidFill>
              </a:rPr>
              <a:t>Annual Review</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5"/>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23</a:t>
            </a:fld>
            <a:endParaRPr lang="en-US" sz="600"/>
          </a:p>
        </p:txBody>
      </p:sp>
    </p:spTree>
    <p:extLst>
      <p:ext uri="{BB962C8B-B14F-4D97-AF65-F5344CB8AC3E}">
        <p14:creationId xmlns:p14="http://schemas.microsoft.com/office/powerpoint/2010/main" val="758536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More defaulters are seen for 145-274 installment group</a:t>
            </a:r>
          </a:p>
        </p:txBody>
      </p:sp>
      <p:pic>
        <p:nvPicPr>
          <p:cNvPr id="4" name="Picture 3" descr="A graph showing different colored bars&#10;&#10;Description automatically generated">
            <a:extLst>
              <a:ext uri="{FF2B5EF4-FFF2-40B4-BE49-F238E27FC236}">
                <a16:creationId xmlns:a16="http://schemas.microsoft.com/office/drawing/2014/main" id="{143DA682-09D4-FC17-42DE-86A0899E72EC}"/>
              </a:ext>
            </a:extLst>
          </p:cNvPr>
          <p:cNvPicPr>
            <a:picLocks noChangeAspect="1"/>
          </p:cNvPicPr>
          <p:nvPr/>
        </p:nvPicPr>
        <p:blipFill>
          <a:blip r:embed="rId2"/>
          <a:stretch>
            <a:fillRect/>
          </a:stretch>
        </p:blipFill>
        <p:spPr>
          <a:xfrm>
            <a:off x="6330351" y="2248265"/>
            <a:ext cx="5861649" cy="2813591"/>
          </a:xfrm>
          <a:prstGeom prst="rect">
            <a:avLst/>
          </a:prstGeom>
          <a:noFill/>
        </p:spPr>
      </p:pic>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24</a:t>
            </a:fld>
            <a:endParaRPr lang="en-US" sz="600"/>
          </a:p>
        </p:txBody>
      </p:sp>
    </p:spTree>
    <p:extLst>
      <p:ext uri="{BB962C8B-B14F-4D97-AF65-F5344CB8AC3E}">
        <p14:creationId xmlns:p14="http://schemas.microsoft.com/office/powerpoint/2010/main" val="1141752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More defaulters are seen for </a:t>
            </a:r>
            <a:r>
              <a:rPr lang="en-US" dirty="0" err="1"/>
              <a:t>funded_amt_inv</a:t>
            </a:r>
            <a:r>
              <a:rPr lang="en-US" dirty="0"/>
              <a:t> amount between 5k-10k</a:t>
            </a:r>
          </a:p>
        </p:txBody>
      </p:sp>
      <p:pic>
        <p:nvPicPr>
          <p:cNvPr id="5" name="Picture 4">
            <a:extLst>
              <a:ext uri="{FF2B5EF4-FFF2-40B4-BE49-F238E27FC236}">
                <a16:creationId xmlns:a16="http://schemas.microsoft.com/office/drawing/2014/main" id="{73EEC53C-F6DB-62D3-BA87-AE869F6AAB87}"/>
              </a:ext>
            </a:extLst>
          </p:cNvPr>
          <p:cNvPicPr>
            <a:picLocks noChangeAspect="1"/>
          </p:cNvPicPr>
          <p:nvPr/>
        </p:nvPicPr>
        <p:blipFill>
          <a:blip r:embed="rId2"/>
          <a:stretch>
            <a:fillRect/>
          </a:stretch>
        </p:blipFill>
        <p:spPr>
          <a:xfrm>
            <a:off x="6115721" y="1644353"/>
            <a:ext cx="6076279" cy="2931804"/>
          </a:xfrm>
          <a:prstGeom prst="rect">
            <a:avLst/>
          </a:prstGeom>
          <a:noFill/>
        </p:spPr>
      </p:pic>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25</a:t>
            </a:fld>
            <a:endParaRPr lang="en-US" sz="600"/>
          </a:p>
        </p:txBody>
      </p:sp>
    </p:spTree>
    <p:extLst>
      <p:ext uri="{BB962C8B-B14F-4D97-AF65-F5344CB8AC3E}">
        <p14:creationId xmlns:p14="http://schemas.microsoft.com/office/powerpoint/2010/main" val="1738429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more defaulters are seen for 5k-10k loan amount</a:t>
            </a:r>
          </a:p>
        </p:txBody>
      </p:sp>
      <p:pic>
        <p:nvPicPr>
          <p:cNvPr id="4" name="Picture 3" descr="A graph with different colored bars&#10;&#10;Description automatically generated">
            <a:extLst>
              <a:ext uri="{FF2B5EF4-FFF2-40B4-BE49-F238E27FC236}">
                <a16:creationId xmlns:a16="http://schemas.microsoft.com/office/drawing/2014/main" id="{85662B32-32CD-19E4-EC8D-6EEB813CAF3C}"/>
              </a:ext>
            </a:extLst>
          </p:cNvPr>
          <p:cNvPicPr>
            <a:picLocks noChangeAspect="1"/>
          </p:cNvPicPr>
          <p:nvPr/>
        </p:nvPicPr>
        <p:blipFill>
          <a:blip r:embed="rId2"/>
          <a:stretch>
            <a:fillRect/>
          </a:stretch>
        </p:blipFill>
        <p:spPr>
          <a:xfrm>
            <a:off x="7354824" y="2260359"/>
            <a:ext cx="4837176" cy="2297658"/>
          </a:xfrm>
          <a:prstGeom prst="rect">
            <a:avLst/>
          </a:prstGeom>
          <a:noFill/>
        </p:spPr>
      </p:pic>
      <p:sp>
        <p:nvSpPr>
          <p:cNvPr id="12" name="Date Placeholder 4">
            <a:extLst>
              <a:ext uri="{FF2B5EF4-FFF2-40B4-BE49-F238E27FC236}">
                <a16:creationId xmlns:a16="http://schemas.microsoft.com/office/drawing/2014/main" id="{60A6027D-ABF8-EB53-1676-A3D70E4BA4C0}"/>
              </a:ext>
            </a:extLst>
          </p:cNvPr>
          <p:cNvSpPr>
            <a:spLocks noGrp="1"/>
          </p:cNvSpPr>
          <p:nvPr>
            <p:ph type="dt" sz="half" idx="11"/>
          </p:nvPr>
        </p:nvSpPr>
        <p:spPr>
          <a:xfrm>
            <a:off x="9830818" y="6292334"/>
            <a:ext cx="1522982" cy="182880"/>
          </a:xfrm>
        </p:spPr>
        <p:txBody>
          <a:bodyPr/>
          <a:lstStyle/>
          <a:p>
            <a:pPr>
              <a:spcAft>
                <a:spcPts val="600"/>
              </a:spcAft>
            </a:pPr>
            <a:r>
              <a:rPr lang="en-US"/>
              <a:t>September 3, 20XX </a:t>
            </a:r>
          </a:p>
        </p:txBody>
      </p:sp>
      <p:sp>
        <p:nvSpPr>
          <p:cNvPr id="14" name="Footer Placeholder 5">
            <a:extLst>
              <a:ext uri="{FF2B5EF4-FFF2-40B4-BE49-F238E27FC236}">
                <a16:creationId xmlns:a16="http://schemas.microsoft.com/office/drawing/2014/main" id="{3D85E3BE-BEB2-E086-3F48-C1E78B41A279}"/>
              </a:ext>
            </a:extLst>
          </p:cNvPr>
          <p:cNvSpPr>
            <a:spLocks noGrp="1"/>
          </p:cNvSpPr>
          <p:nvPr>
            <p:ph type="ftr" sz="quarter" idx="12"/>
          </p:nvPr>
        </p:nvSpPr>
        <p:spPr>
          <a:xfrm>
            <a:off x="8298180" y="6294120"/>
            <a:ext cx="1462788" cy="182880"/>
          </a:xfrm>
        </p:spPr>
        <p:txBody>
          <a:bodyPr/>
          <a:lstStyle/>
          <a:p>
            <a:pPr>
              <a:spcAft>
                <a:spcPts val="600"/>
              </a:spcAft>
            </a:pPr>
            <a:r>
              <a:rPr lang="en-US">
                <a:solidFill>
                  <a:schemeClr val="bg1"/>
                </a:solidFill>
              </a:rPr>
              <a:t>Annual Review</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26</a:t>
            </a:fld>
            <a:endParaRPr lang="en-US" sz="600"/>
          </a:p>
        </p:txBody>
      </p:sp>
    </p:spTree>
    <p:extLst>
      <p:ext uri="{BB962C8B-B14F-4D97-AF65-F5344CB8AC3E}">
        <p14:creationId xmlns:p14="http://schemas.microsoft.com/office/powerpoint/2010/main" val="809202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more defaulters are seen for 12-18 </a:t>
            </a:r>
            <a:r>
              <a:rPr lang="en-US" dirty="0" err="1"/>
              <a:t>dti</a:t>
            </a:r>
            <a:r>
              <a:rPr lang="en-US" dirty="0"/>
              <a:t> group, however more defaulters  are seen from 6-24 </a:t>
            </a:r>
            <a:r>
              <a:rPr lang="en-US" dirty="0" err="1"/>
              <a:t>dti</a:t>
            </a:r>
            <a:r>
              <a:rPr lang="en-US" dirty="0"/>
              <a:t> with 12-18 </a:t>
            </a:r>
            <a:r>
              <a:rPr lang="en-US" dirty="0" err="1"/>
              <a:t>dti</a:t>
            </a:r>
            <a:r>
              <a:rPr lang="en-US" dirty="0"/>
              <a:t> is the highest.</a:t>
            </a:r>
          </a:p>
        </p:txBody>
      </p:sp>
      <p:pic>
        <p:nvPicPr>
          <p:cNvPr id="5" name="Picture 4" descr="A graph with different colored bars&#10;&#10;Description automatically generated">
            <a:extLst>
              <a:ext uri="{FF2B5EF4-FFF2-40B4-BE49-F238E27FC236}">
                <a16:creationId xmlns:a16="http://schemas.microsoft.com/office/drawing/2014/main" id="{21EC0276-97C0-9010-72D4-FFBCE79ED282}"/>
              </a:ext>
            </a:extLst>
          </p:cNvPr>
          <p:cNvPicPr>
            <a:picLocks noChangeAspect="1"/>
          </p:cNvPicPr>
          <p:nvPr/>
        </p:nvPicPr>
        <p:blipFill>
          <a:blip r:embed="rId2"/>
          <a:stretch>
            <a:fillRect/>
          </a:stretch>
        </p:blipFill>
        <p:spPr>
          <a:xfrm>
            <a:off x="5930119" y="2266405"/>
            <a:ext cx="6261881" cy="2958738"/>
          </a:xfrm>
          <a:prstGeom prst="rect">
            <a:avLst/>
          </a:prstGeom>
          <a:noFill/>
        </p:spPr>
      </p:pic>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27</a:t>
            </a:fld>
            <a:endParaRPr lang="en-US" sz="600"/>
          </a:p>
        </p:txBody>
      </p:sp>
    </p:spTree>
    <p:extLst>
      <p:ext uri="{BB962C8B-B14F-4D97-AF65-F5344CB8AC3E}">
        <p14:creationId xmlns:p14="http://schemas.microsoft.com/office/powerpoint/2010/main" val="928952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Grade "F" and "G" have very high chances of charged </a:t>
            </a:r>
            <a:r>
              <a:rPr lang="en-US" dirty="0" err="1"/>
              <a:t>off.Chances</a:t>
            </a:r>
            <a:r>
              <a:rPr lang="en-US" dirty="0"/>
              <a:t> of charged of is increasing with grade moving from "A" towards "G"</a:t>
            </a:r>
          </a:p>
        </p:txBody>
      </p:sp>
      <p:pic>
        <p:nvPicPr>
          <p:cNvPr id="4" name="Picture 3" descr="A graph of different colored bars&#10;&#10;Description automatically generated">
            <a:extLst>
              <a:ext uri="{FF2B5EF4-FFF2-40B4-BE49-F238E27FC236}">
                <a16:creationId xmlns:a16="http://schemas.microsoft.com/office/drawing/2014/main" id="{89615855-A903-2B48-A82A-8DF50FB332D2}"/>
              </a:ext>
            </a:extLst>
          </p:cNvPr>
          <p:cNvPicPr>
            <a:picLocks noChangeAspect="1"/>
          </p:cNvPicPr>
          <p:nvPr/>
        </p:nvPicPr>
        <p:blipFill>
          <a:blip r:embed="rId2"/>
          <a:stretch>
            <a:fillRect/>
          </a:stretch>
        </p:blipFill>
        <p:spPr>
          <a:xfrm>
            <a:off x="7354824" y="1933849"/>
            <a:ext cx="4837176" cy="2950677"/>
          </a:xfrm>
          <a:prstGeom prst="rect">
            <a:avLst/>
          </a:prstGeom>
          <a:noFill/>
        </p:spPr>
      </p:pic>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28</a:t>
            </a:fld>
            <a:endParaRPr lang="en-US" sz="600"/>
          </a:p>
        </p:txBody>
      </p:sp>
    </p:spTree>
    <p:extLst>
      <p:ext uri="{BB962C8B-B14F-4D97-AF65-F5344CB8AC3E}">
        <p14:creationId xmlns:p14="http://schemas.microsoft.com/office/powerpoint/2010/main" val="3820504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charge off is seen more in </a:t>
            </a:r>
            <a:r>
              <a:rPr lang="en-US" dirty="0" err="1"/>
              <a:t>home_improvement</a:t>
            </a:r>
            <a:r>
              <a:rPr lang="en-US" dirty="0"/>
              <a:t> and house and these people had low income in that purpose than the people who fully paid</a:t>
            </a:r>
          </a:p>
          <a:p>
            <a:pPr marL="285750" indent="-285750">
              <a:buFont typeface="Arial" panose="020B0604020202020204" pitchFamily="34" charset="0"/>
              <a:buChar char="•"/>
            </a:pPr>
            <a:r>
              <a:rPr lang="en-US" dirty="0"/>
              <a:t>Applicants with higher salary mostly applied loans for "</a:t>
            </a:r>
            <a:r>
              <a:rPr lang="en-US" dirty="0" err="1"/>
              <a:t>home_improvment</a:t>
            </a:r>
            <a:r>
              <a:rPr lang="en-US" dirty="0"/>
              <a:t>", "house", "renewable_energy","</a:t>
            </a:r>
            <a:r>
              <a:rPr lang="en-US" dirty="0" err="1"/>
              <a:t>credit_card</a:t>
            </a:r>
            <a:r>
              <a:rPr lang="en-US" dirty="0"/>
              <a:t>" and "</a:t>
            </a:r>
            <a:r>
              <a:rPr lang="en-US" dirty="0" err="1"/>
              <a:t>small_businesses</a:t>
            </a:r>
            <a:r>
              <a:rPr lang="en-US" dirty="0"/>
              <a:t>"</a:t>
            </a:r>
          </a:p>
        </p:txBody>
      </p:sp>
      <p:pic>
        <p:nvPicPr>
          <p:cNvPr id="5" name="Picture 4" descr="A graph of a graph with numbers and a bar chart&#10;&#10;Description automatically generated with medium confidence">
            <a:extLst>
              <a:ext uri="{FF2B5EF4-FFF2-40B4-BE49-F238E27FC236}">
                <a16:creationId xmlns:a16="http://schemas.microsoft.com/office/drawing/2014/main" id="{CA577C01-7BD7-74C6-A6A6-6F6BA693853C}"/>
              </a:ext>
            </a:extLst>
          </p:cNvPr>
          <p:cNvPicPr>
            <a:picLocks noChangeAspect="1"/>
          </p:cNvPicPr>
          <p:nvPr/>
        </p:nvPicPr>
        <p:blipFill>
          <a:blip r:embed="rId2"/>
          <a:stretch>
            <a:fillRect/>
          </a:stretch>
        </p:blipFill>
        <p:spPr>
          <a:xfrm>
            <a:off x="6522898" y="1365481"/>
            <a:ext cx="5669102" cy="4790389"/>
          </a:xfrm>
          <a:prstGeom prst="rect">
            <a:avLst/>
          </a:prstGeom>
          <a:noFill/>
        </p:spPr>
      </p:pic>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29</a:t>
            </a:fld>
            <a:endParaRPr lang="en-US" sz="600"/>
          </a:p>
        </p:txBody>
      </p:sp>
    </p:spTree>
    <p:extLst>
      <p:ext uri="{BB962C8B-B14F-4D97-AF65-F5344CB8AC3E}">
        <p14:creationId xmlns:p14="http://schemas.microsoft.com/office/powerpoint/2010/main" val="3785791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417444" y="2286003"/>
            <a:ext cx="5478117" cy="3568696"/>
          </a:xfrm>
        </p:spPr>
        <p:txBody>
          <a:bodyPr/>
          <a:lstStyle/>
          <a:p>
            <a:pPr algn="l"/>
            <a:r>
              <a:rPr lang="en-IN" b="0" i="0" dirty="0">
                <a:solidFill>
                  <a:srgbClr val="091E42"/>
                </a:solidFill>
                <a:effectLst/>
                <a:latin typeface="freight-text-pro"/>
              </a:rPr>
              <a:t>This company is the largest online loan marketplace, facilitating personal loans, business loans, and financing of medical procedures. Borrowers can easily access lower-interest-rate loans through a fast online interface. </a:t>
            </a:r>
          </a:p>
          <a:p>
            <a:pPr algn="l"/>
            <a:r>
              <a:rPr lang="en-IN" b="0" i="0" dirty="0">
                <a:solidFill>
                  <a:srgbClr val="091E42"/>
                </a:solidFill>
                <a:effectLst/>
                <a:latin typeface="freight-text-pro"/>
              </a:rPr>
              <a:t>Like most other lending companies, lending loans to ‘risky’ applicants is the largest source of financial loss (called credit loss). Credit loss is the amount of money lost by the lender when the borrower refuses to pay or runs away with the money owed. In other words, borrowers who </a:t>
            </a:r>
            <a:r>
              <a:rPr lang="en-IN" b="1" i="0" dirty="0">
                <a:solidFill>
                  <a:srgbClr val="091E42"/>
                </a:solidFill>
                <a:effectLst/>
                <a:latin typeface="freight-text-pro"/>
              </a:rPr>
              <a:t>default</a:t>
            </a:r>
            <a:r>
              <a:rPr lang="en-IN" b="0" i="0" dirty="0">
                <a:solidFill>
                  <a:srgbClr val="091E42"/>
                </a:solidFill>
                <a:effectLst/>
                <a:latin typeface="freight-text-pro"/>
              </a:rPr>
              <a:t> cause the largest amount of loss to the lenders. In this case, the customers labelled as 'charged-off' are the 'defaulters'. </a:t>
            </a:r>
          </a:p>
          <a:p>
            <a:pPr algn="l" rtl="0"/>
            <a:r>
              <a:rPr lang="en-IN" b="0" i="0" dirty="0">
                <a:solidFill>
                  <a:srgbClr val="091E42"/>
                </a:solidFill>
                <a:effectLst/>
                <a:latin typeface="freight-text-pro"/>
              </a:rPr>
              <a:t> If one is able to identify these risky loan applicants, then such loans can be reduced thereby cutting down the amount of credit loss.</a:t>
            </a:r>
          </a:p>
          <a:p>
            <a:r>
              <a:rPr lang="en-US" dirty="0"/>
              <a:t>.</a:t>
            </a:r>
          </a:p>
          <a:p>
            <a:endParaRPr lang="en-US" dirty="0"/>
          </a:p>
        </p:txBody>
      </p:sp>
      <p:pic>
        <p:nvPicPr>
          <p:cNvPr id="11" name="Picture Placeholder 10" descr="Paper Boats">
            <a:extLst>
              <a:ext uri="{FF2B5EF4-FFF2-40B4-BE49-F238E27FC236}">
                <a16:creationId xmlns:a16="http://schemas.microsoft.com/office/drawing/2014/main" id="{30FDF0A1-337F-4901-B663-86681B2274C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3</a:t>
            </a:fld>
            <a:endParaRPr lang="en-US"/>
          </a:p>
        </p:txBody>
      </p:sp>
    </p:spTree>
    <p:extLst>
      <p:ext uri="{BB962C8B-B14F-4D97-AF65-F5344CB8AC3E}">
        <p14:creationId xmlns:p14="http://schemas.microsoft.com/office/powerpoint/2010/main" val="4017832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charged off is seen high for </a:t>
            </a:r>
            <a:r>
              <a:rPr lang="en-US" dirty="0" err="1"/>
              <a:t>mortage</a:t>
            </a:r>
            <a:r>
              <a:rPr lang="en-US" dirty="0"/>
              <a:t> </a:t>
            </a:r>
            <a:r>
              <a:rPr lang="en-US" dirty="0" err="1"/>
              <a:t>home_ownership</a:t>
            </a:r>
            <a:r>
              <a:rPr lang="en-US" dirty="0"/>
              <a:t> with lower annual income</a:t>
            </a:r>
          </a:p>
        </p:txBody>
      </p:sp>
      <p:pic>
        <p:nvPicPr>
          <p:cNvPr id="4" name="Picture 3">
            <a:extLst>
              <a:ext uri="{FF2B5EF4-FFF2-40B4-BE49-F238E27FC236}">
                <a16:creationId xmlns:a16="http://schemas.microsoft.com/office/drawing/2014/main" id="{E5EDE711-2BF7-2534-A96C-A8F0478FCE09}"/>
              </a:ext>
            </a:extLst>
          </p:cNvPr>
          <p:cNvPicPr>
            <a:picLocks noChangeAspect="1"/>
          </p:cNvPicPr>
          <p:nvPr/>
        </p:nvPicPr>
        <p:blipFill>
          <a:blip r:embed="rId2"/>
          <a:stretch>
            <a:fillRect/>
          </a:stretch>
        </p:blipFill>
        <p:spPr>
          <a:xfrm>
            <a:off x="7354824" y="1389667"/>
            <a:ext cx="4837176" cy="4039041"/>
          </a:xfrm>
          <a:prstGeom prst="rect">
            <a:avLst/>
          </a:prstGeom>
          <a:noFill/>
        </p:spPr>
      </p:pic>
      <p:sp>
        <p:nvSpPr>
          <p:cNvPr id="12" name="Date Placeholder 4">
            <a:extLst>
              <a:ext uri="{FF2B5EF4-FFF2-40B4-BE49-F238E27FC236}">
                <a16:creationId xmlns:a16="http://schemas.microsoft.com/office/drawing/2014/main" id="{97D3757D-BA83-675E-61A5-4B7118B82C40}"/>
              </a:ext>
            </a:extLst>
          </p:cNvPr>
          <p:cNvSpPr>
            <a:spLocks noGrp="1"/>
          </p:cNvSpPr>
          <p:nvPr>
            <p:ph type="dt" sz="half" idx="11"/>
          </p:nvPr>
        </p:nvSpPr>
        <p:spPr>
          <a:xfrm>
            <a:off x="9830818" y="6292334"/>
            <a:ext cx="1522982" cy="182880"/>
          </a:xfrm>
        </p:spPr>
        <p:txBody>
          <a:bodyPr/>
          <a:lstStyle/>
          <a:p>
            <a:pPr>
              <a:spcAft>
                <a:spcPts val="600"/>
              </a:spcAft>
            </a:pPr>
            <a:r>
              <a:rPr lang="en-US"/>
              <a:t>September 3, 20XX </a:t>
            </a:r>
          </a:p>
        </p:txBody>
      </p:sp>
      <p:sp>
        <p:nvSpPr>
          <p:cNvPr id="14" name="Footer Placeholder 5">
            <a:extLst>
              <a:ext uri="{FF2B5EF4-FFF2-40B4-BE49-F238E27FC236}">
                <a16:creationId xmlns:a16="http://schemas.microsoft.com/office/drawing/2014/main" id="{02DD9AAB-4B50-0C65-DFAA-C65300F07865}"/>
              </a:ext>
            </a:extLst>
          </p:cNvPr>
          <p:cNvSpPr>
            <a:spLocks noGrp="1"/>
          </p:cNvSpPr>
          <p:nvPr>
            <p:ph type="ftr" sz="quarter" idx="12"/>
          </p:nvPr>
        </p:nvSpPr>
        <p:spPr>
          <a:xfrm>
            <a:off x="8298180" y="6294120"/>
            <a:ext cx="1462788" cy="182880"/>
          </a:xfrm>
        </p:spPr>
        <p:txBody>
          <a:bodyPr/>
          <a:lstStyle/>
          <a:p>
            <a:pPr>
              <a:spcAft>
                <a:spcPts val="600"/>
              </a:spcAft>
            </a:pPr>
            <a:r>
              <a:rPr lang="en-US">
                <a:solidFill>
                  <a:schemeClr val="bg1"/>
                </a:solidFill>
              </a:rPr>
              <a:t>Annual Review</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30</a:t>
            </a:fld>
            <a:endParaRPr lang="en-US" sz="600"/>
          </a:p>
        </p:txBody>
      </p:sp>
    </p:spTree>
    <p:extLst>
      <p:ext uri="{BB962C8B-B14F-4D97-AF65-F5344CB8AC3E}">
        <p14:creationId xmlns:p14="http://schemas.microsoft.com/office/powerpoint/2010/main" val="2513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Across all the income groups, the defaulters are those who took higher loan amount</a:t>
            </a:r>
          </a:p>
        </p:txBody>
      </p:sp>
      <p:pic>
        <p:nvPicPr>
          <p:cNvPr id="5" name="Picture 4" descr="A graph of a graph of the amount of money&#10;&#10;Description automatically generated with medium confidence">
            <a:extLst>
              <a:ext uri="{FF2B5EF4-FFF2-40B4-BE49-F238E27FC236}">
                <a16:creationId xmlns:a16="http://schemas.microsoft.com/office/drawing/2014/main" id="{15AEFC03-85A6-BE55-800F-729B15D123B3}"/>
              </a:ext>
            </a:extLst>
          </p:cNvPr>
          <p:cNvPicPr>
            <a:picLocks noChangeAspect="1"/>
          </p:cNvPicPr>
          <p:nvPr/>
        </p:nvPicPr>
        <p:blipFill>
          <a:blip r:embed="rId2"/>
          <a:stretch>
            <a:fillRect/>
          </a:stretch>
        </p:blipFill>
        <p:spPr>
          <a:xfrm>
            <a:off x="7354824" y="1153855"/>
            <a:ext cx="4837176" cy="4510666"/>
          </a:xfrm>
          <a:prstGeom prst="rect">
            <a:avLst/>
          </a:prstGeom>
          <a:noFill/>
        </p:spPr>
      </p:pic>
      <p:sp>
        <p:nvSpPr>
          <p:cNvPr id="12" name="Date Placeholder 4">
            <a:extLst>
              <a:ext uri="{FF2B5EF4-FFF2-40B4-BE49-F238E27FC236}">
                <a16:creationId xmlns:a16="http://schemas.microsoft.com/office/drawing/2014/main" id="{97D3757D-BA83-675E-61A5-4B7118B82C40}"/>
              </a:ext>
            </a:extLst>
          </p:cNvPr>
          <p:cNvSpPr>
            <a:spLocks noGrp="1"/>
          </p:cNvSpPr>
          <p:nvPr>
            <p:ph type="dt" sz="half" idx="11"/>
          </p:nvPr>
        </p:nvSpPr>
        <p:spPr>
          <a:xfrm>
            <a:off x="9830818" y="6292334"/>
            <a:ext cx="1522982" cy="182880"/>
          </a:xfrm>
        </p:spPr>
        <p:txBody>
          <a:bodyPr anchor="ctr">
            <a:normAutofit/>
          </a:bodyPr>
          <a:lstStyle/>
          <a:p>
            <a:pPr>
              <a:lnSpc>
                <a:spcPct val="90000"/>
              </a:lnSpc>
              <a:spcAft>
                <a:spcPts val="600"/>
              </a:spcAft>
            </a:pPr>
            <a:r>
              <a:rPr lang="en-US" sz="600"/>
              <a:t>September 3, 20XX </a:t>
            </a:r>
          </a:p>
        </p:txBody>
      </p:sp>
      <p:sp>
        <p:nvSpPr>
          <p:cNvPr id="14" name="Footer Placeholder 5">
            <a:extLst>
              <a:ext uri="{FF2B5EF4-FFF2-40B4-BE49-F238E27FC236}">
                <a16:creationId xmlns:a16="http://schemas.microsoft.com/office/drawing/2014/main" id="{02DD9AAB-4B50-0C65-DFAA-C65300F07865}"/>
              </a:ext>
            </a:extLst>
          </p:cNvPr>
          <p:cNvSpPr>
            <a:spLocks noGrp="1"/>
          </p:cNvSpPr>
          <p:nvPr>
            <p:ph type="ftr" sz="quarter" idx="12"/>
          </p:nvPr>
        </p:nvSpPr>
        <p:spPr>
          <a:xfrm>
            <a:off x="8298180" y="6294120"/>
            <a:ext cx="1462788" cy="182880"/>
          </a:xfrm>
        </p:spPr>
        <p:txBody>
          <a:bodyPr anchor="ctr">
            <a:normAutofit/>
          </a:bodyPr>
          <a:lstStyle/>
          <a:p>
            <a:pPr>
              <a:lnSpc>
                <a:spcPct val="90000"/>
              </a:lnSpc>
              <a:spcAft>
                <a:spcPts val="600"/>
              </a:spcAft>
            </a:pPr>
            <a:r>
              <a:rPr lang="en-US" sz="600"/>
              <a:t>Annual Review</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31</a:t>
            </a:fld>
            <a:endParaRPr lang="en-US" sz="600"/>
          </a:p>
        </p:txBody>
      </p:sp>
    </p:spTree>
    <p:extLst>
      <p:ext uri="{BB962C8B-B14F-4D97-AF65-F5344CB8AC3E}">
        <p14:creationId xmlns:p14="http://schemas.microsoft.com/office/powerpoint/2010/main" val="2934356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a:xfrm>
            <a:off x="1028700" y="999068"/>
            <a:ext cx="4876800" cy="645284"/>
          </a:xfrm>
        </p:spPr>
        <p:txBody>
          <a:bodyPr anchor="b">
            <a:normAutofit/>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4876800" cy="3568696"/>
          </a:xfrm>
        </p:spPr>
        <p:txBody>
          <a:bodyPr>
            <a:normAutofit/>
          </a:bodyPr>
          <a:lstStyle/>
          <a:p>
            <a:pPr marL="285750" indent="-285750">
              <a:buFont typeface="Arial" panose="020B0604020202020204" pitchFamily="34" charset="0"/>
              <a:buChar char="•"/>
            </a:pPr>
            <a:r>
              <a:rPr lang="en-US" dirty="0"/>
              <a:t>across all the interest rate the charge off is higher for </a:t>
            </a:r>
            <a:r>
              <a:rPr lang="en-US" dirty="0" err="1"/>
              <a:t>lowe</a:t>
            </a:r>
            <a:r>
              <a:rPr lang="en-US" dirty="0"/>
              <a:t> annual </a:t>
            </a:r>
            <a:r>
              <a:rPr lang="en-US" dirty="0" err="1"/>
              <a:t>inc</a:t>
            </a:r>
            <a:r>
              <a:rPr lang="en-US"/>
              <a:t> and is most charge off is seen in interest rate of 21-24%</a:t>
            </a:r>
            <a:endParaRPr lang="en-US" dirty="0"/>
          </a:p>
        </p:txBody>
      </p:sp>
      <p:pic>
        <p:nvPicPr>
          <p:cNvPr id="4" name="Picture 3" descr="A graph of different colored bars&#10;&#10;Description automatically generated">
            <a:extLst>
              <a:ext uri="{FF2B5EF4-FFF2-40B4-BE49-F238E27FC236}">
                <a16:creationId xmlns:a16="http://schemas.microsoft.com/office/drawing/2014/main" id="{3A38F8D1-300C-C853-BEBE-4247F19086F7}"/>
              </a:ext>
            </a:extLst>
          </p:cNvPr>
          <p:cNvPicPr>
            <a:picLocks noChangeAspect="1"/>
          </p:cNvPicPr>
          <p:nvPr/>
        </p:nvPicPr>
        <p:blipFill>
          <a:blip r:embed="rId2"/>
          <a:stretch>
            <a:fillRect/>
          </a:stretch>
        </p:blipFill>
        <p:spPr>
          <a:xfrm>
            <a:off x="7354824" y="1190134"/>
            <a:ext cx="4837176" cy="4438108"/>
          </a:xfrm>
          <a:prstGeom prst="rect">
            <a:avLst/>
          </a:prstGeom>
          <a:noFill/>
        </p:spPr>
      </p:pic>
      <p:sp>
        <p:nvSpPr>
          <p:cNvPr id="12" name="Date Placeholder 4">
            <a:extLst>
              <a:ext uri="{FF2B5EF4-FFF2-40B4-BE49-F238E27FC236}">
                <a16:creationId xmlns:a16="http://schemas.microsoft.com/office/drawing/2014/main" id="{97D3757D-BA83-675E-61A5-4B7118B82C40}"/>
              </a:ext>
            </a:extLst>
          </p:cNvPr>
          <p:cNvSpPr>
            <a:spLocks noGrp="1"/>
          </p:cNvSpPr>
          <p:nvPr>
            <p:ph type="dt" sz="half" idx="11"/>
          </p:nvPr>
        </p:nvSpPr>
        <p:spPr>
          <a:xfrm>
            <a:off x="9830818" y="6292334"/>
            <a:ext cx="1522982" cy="182880"/>
          </a:xfrm>
        </p:spPr>
        <p:txBody>
          <a:bodyPr anchor="ctr">
            <a:normAutofit/>
          </a:bodyPr>
          <a:lstStyle/>
          <a:p>
            <a:pPr>
              <a:lnSpc>
                <a:spcPct val="90000"/>
              </a:lnSpc>
              <a:spcAft>
                <a:spcPts val="600"/>
              </a:spcAft>
            </a:pPr>
            <a:r>
              <a:rPr lang="en-US" sz="600"/>
              <a:t>September 3, 20XX </a:t>
            </a:r>
          </a:p>
        </p:txBody>
      </p:sp>
      <p:sp>
        <p:nvSpPr>
          <p:cNvPr id="14" name="Footer Placeholder 5">
            <a:extLst>
              <a:ext uri="{FF2B5EF4-FFF2-40B4-BE49-F238E27FC236}">
                <a16:creationId xmlns:a16="http://schemas.microsoft.com/office/drawing/2014/main" id="{02DD9AAB-4B50-0C65-DFAA-C65300F07865}"/>
              </a:ext>
            </a:extLst>
          </p:cNvPr>
          <p:cNvSpPr>
            <a:spLocks noGrp="1"/>
          </p:cNvSpPr>
          <p:nvPr>
            <p:ph type="ftr" sz="quarter" idx="12"/>
          </p:nvPr>
        </p:nvSpPr>
        <p:spPr>
          <a:xfrm>
            <a:off x="8298180" y="6294120"/>
            <a:ext cx="1462788" cy="182880"/>
          </a:xfrm>
        </p:spPr>
        <p:txBody>
          <a:bodyPr anchor="ctr">
            <a:normAutofit/>
          </a:bodyPr>
          <a:lstStyle/>
          <a:p>
            <a:pPr>
              <a:lnSpc>
                <a:spcPct val="90000"/>
              </a:lnSpc>
              <a:spcAft>
                <a:spcPts val="600"/>
              </a:spcAft>
            </a:pPr>
            <a:r>
              <a:rPr lang="en-US" sz="600"/>
              <a:t>Annual Review</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32</a:t>
            </a:fld>
            <a:endParaRPr lang="en-US" sz="600"/>
          </a:p>
        </p:txBody>
      </p:sp>
    </p:spTree>
    <p:extLst>
      <p:ext uri="{BB962C8B-B14F-4D97-AF65-F5344CB8AC3E}">
        <p14:creationId xmlns:p14="http://schemas.microsoft.com/office/powerpoint/2010/main" val="406934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Business Objective</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417444" y="2286003"/>
            <a:ext cx="5478117" cy="3568696"/>
          </a:xfrm>
        </p:spPr>
        <p:txBody>
          <a:bodyPr/>
          <a:lstStyle/>
          <a:p>
            <a:pPr algn="l" rtl="0"/>
            <a:r>
              <a:rPr lang="en-IN" dirty="0">
                <a:solidFill>
                  <a:srgbClr val="091E42"/>
                </a:solidFill>
                <a:latin typeface="freight-text-pro"/>
              </a:rPr>
              <a:t>To be a</a:t>
            </a:r>
            <a:r>
              <a:rPr lang="en-IN" b="0" i="0" dirty="0">
                <a:solidFill>
                  <a:srgbClr val="091E42"/>
                </a:solidFill>
                <a:effectLst/>
                <a:latin typeface="freight-text-pro"/>
              </a:rPr>
              <a:t>ble to identify these risky loan applicants, then such loans can be reduced thereby cutting down the amount of credit loss. Identification of such applicant's using EDA is the aim of this case study.</a:t>
            </a:r>
          </a:p>
          <a:p>
            <a:pPr algn="l" rtl="0"/>
            <a:r>
              <a:rPr lang="en-IN" b="0" i="0" dirty="0">
                <a:solidFill>
                  <a:srgbClr val="091E42"/>
                </a:solidFill>
                <a:effectLst/>
                <a:latin typeface="freight-text-pro"/>
              </a:rPr>
              <a:t> </a:t>
            </a:r>
          </a:p>
          <a:p>
            <a:pPr algn="l" rtl="0"/>
            <a:r>
              <a:rPr lang="en-IN" b="0" i="0" dirty="0">
                <a:solidFill>
                  <a:srgbClr val="091E42"/>
                </a:solidFill>
                <a:effectLst/>
                <a:latin typeface="freight-text-pro"/>
              </a:rPr>
              <a:t>In other words, the company wants to understand the </a:t>
            </a:r>
            <a:r>
              <a:rPr lang="en-IN" b="1" i="0" dirty="0">
                <a:solidFill>
                  <a:srgbClr val="091E42"/>
                </a:solidFill>
                <a:effectLst/>
                <a:latin typeface="freight-text-pro"/>
              </a:rPr>
              <a:t>driving factors (or driver variables) </a:t>
            </a:r>
            <a:r>
              <a:rPr lang="en-IN" b="0" i="0" dirty="0">
                <a:solidFill>
                  <a:srgbClr val="091E42"/>
                </a:solidFill>
                <a:effectLst/>
                <a:latin typeface="freight-text-pro"/>
              </a:rPr>
              <a:t>behind loan default, i.e., the variables which are strong indicators of default.  The company can utilise this knowledge for its portfolio and risk assessment. </a:t>
            </a:r>
          </a:p>
          <a:p>
            <a:br>
              <a:rPr lang="en-IN" dirty="0"/>
            </a:br>
            <a:endParaRPr lang="en-US" dirty="0"/>
          </a:p>
        </p:txBody>
      </p:sp>
      <p:pic>
        <p:nvPicPr>
          <p:cNvPr id="11" name="Picture Placeholder 10" descr="Paper Boats">
            <a:extLst>
              <a:ext uri="{FF2B5EF4-FFF2-40B4-BE49-F238E27FC236}">
                <a16:creationId xmlns:a16="http://schemas.microsoft.com/office/drawing/2014/main" id="{30FDF0A1-337F-4901-B663-86681B2274C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4</a:t>
            </a:fld>
            <a:endParaRPr lang="en-US"/>
          </a:p>
        </p:txBody>
      </p:sp>
    </p:spTree>
    <p:extLst>
      <p:ext uri="{BB962C8B-B14F-4D97-AF65-F5344CB8AC3E}">
        <p14:creationId xmlns:p14="http://schemas.microsoft.com/office/powerpoint/2010/main" val="232214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25CD-997C-FB7F-2FEA-38F045A5381E}"/>
              </a:ext>
            </a:extLst>
          </p:cNvPr>
          <p:cNvSpPr>
            <a:spLocks noGrp="1"/>
          </p:cNvSpPr>
          <p:nvPr>
            <p:ph type="title"/>
          </p:nvPr>
        </p:nvSpPr>
        <p:spPr>
          <a:xfrm>
            <a:off x="1028700" y="999068"/>
            <a:ext cx="5628132" cy="645284"/>
          </a:xfrm>
        </p:spPr>
        <p:txBody>
          <a:bodyPr/>
          <a:lstStyle/>
          <a:p>
            <a:r>
              <a:rPr lang="en-US" dirty="0"/>
              <a:t>Analysis Approach</a:t>
            </a:r>
          </a:p>
        </p:txBody>
      </p:sp>
      <p:sp>
        <p:nvSpPr>
          <p:cNvPr id="3" name="Content Placeholder 2">
            <a:extLst>
              <a:ext uri="{FF2B5EF4-FFF2-40B4-BE49-F238E27FC236}">
                <a16:creationId xmlns:a16="http://schemas.microsoft.com/office/drawing/2014/main" id="{7ADC1089-291C-6CD9-EAB9-B06153506D8C}"/>
              </a:ext>
            </a:extLst>
          </p:cNvPr>
          <p:cNvSpPr>
            <a:spLocks noGrp="1"/>
          </p:cNvSpPr>
          <p:nvPr>
            <p:ph sz="half" idx="1"/>
          </p:nvPr>
        </p:nvSpPr>
        <p:spPr/>
        <p:txBody>
          <a:bodyPr/>
          <a:lstStyle/>
          <a:p>
            <a:pPr marL="342900" indent="-342900">
              <a:buFont typeface="+mj-lt"/>
              <a:buAutoNum type="arabicPeriod"/>
            </a:pPr>
            <a:r>
              <a:rPr lang="en-US" sz="1800" dirty="0">
                <a:solidFill>
                  <a:schemeClr val="bg1"/>
                </a:solidFill>
              </a:rPr>
              <a:t>Data cleaning</a:t>
            </a:r>
          </a:p>
          <a:p>
            <a:pPr marL="342900" indent="-342900">
              <a:buFont typeface="+mj-lt"/>
              <a:buAutoNum type="arabicPeriod"/>
            </a:pPr>
            <a:r>
              <a:rPr lang="en-US" sz="1800" dirty="0">
                <a:solidFill>
                  <a:schemeClr val="bg1"/>
                </a:solidFill>
              </a:rPr>
              <a:t>Univariate analysis</a:t>
            </a:r>
          </a:p>
          <a:p>
            <a:pPr marL="342900" indent="-342900">
              <a:buFont typeface="+mj-lt"/>
              <a:buAutoNum type="arabicPeriod"/>
            </a:pPr>
            <a:r>
              <a:rPr lang="en-US" sz="1800" dirty="0">
                <a:solidFill>
                  <a:schemeClr val="bg1"/>
                </a:solidFill>
              </a:rPr>
              <a:t>Segmented univariate analysis</a:t>
            </a:r>
          </a:p>
          <a:p>
            <a:pPr marL="342900" indent="-342900">
              <a:buFont typeface="+mj-lt"/>
              <a:buAutoNum type="arabicPeriod"/>
            </a:pPr>
            <a:r>
              <a:rPr lang="en-US" sz="1800" dirty="0">
                <a:solidFill>
                  <a:schemeClr val="bg1"/>
                </a:solidFill>
              </a:rPr>
              <a:t>Bivariate analysis</a:t>
            </a:r>
          </a:p>
          <a:p>
            <a:pPr marL="342900" indent="-342900">
              <a:buFont typeface="+mj-lt"/>
              <a:buAutoNum type="arabicPeriod"/>
            </a:pPr>
            <a:endParaRPr lang="en-US" sz="1800" dirty="0"/>
          </a:p>
          <a:p>
            <a:endParaRPr lang="en-US" dirty="0"/>
          </a:p>
        </p:txBody>
      </p:sp>
      <p:sp>
        <p:nvSpPr>
          <p:cNvPr id="7" name="Slide Number Placeholder 6">
            <a:extLst>
              <a:ext uri="{FF2B5EF4-FFF2-40B4-BE49-F238E27FC236}">
                <a16:creationId xmlns:a16="http://schemas.microsoft.com/office/drawing/2014/main" id="{B38EC320-C656-E762-30A6-0DECB0FCB2B5}"/>
              </a:ext>
            </a:extLst>
          </p:cNvPr>
          <p:cNvSpPr>
            <a:spLocks noGrp="1"/>
          </p:cNvSpPr>
          <p:nvPr>
            <p:ph type="sldNum" sz="quarter" idx="13"/>
          </p:nvPr>
        </p:nvSpPr>
        <p:spPr/>
        <p:txBody>
          <a:bodyPr/>
          <a:lstStyle/>
          <a:p>
            <a:fld id="{7782931A-7D25-4B4B-9464-57AE418934A3}" type="slidenum">
              <a:rPr lang="en-US" smtClean="0"/>
              <a:pPr/>
              <a:t>5</a:t>
            </a:fld>
            <a:endParaRPr lang="en-US"/>
          </a:p>
        </p:txBody>
      </p:sp>
      <p:pic>
        <p:nvPicPr>
          <p:cNvPr id="8" name="Picture Placeholder 4" descr="image of ladders against a wall.">
            <a:extLst>
              <a:ext uri="{FF2B5EF4-FFF2-40B4-BE49-F238E27FC236}">
                <a16:creationId xmlns:a16="http://schemas.microsoft.com/office/drawing/2014/main" id="{1C539CE0-BDF3-82D3-7ABA-6FFB24A2C178}"/>
              </a:ext>
            </a:extLst>
          </p:cNvPr>
          <p:cNvPicPr>
            <a:picLocks noGrp="1" noChangeAspect="1"/>
          </p:cNvPicPr>
          <p:nvPr>
            <p:ph type="pic" sz="quarter" idx="10"/>
          </p:nvPr>
        </p:nvPicPr>
        <p:blipFill>
          <a:blip r:embed="rId2">
            <a:grayscl/>
            <a:extLst>
              <a:ext uri="{BEBA8EAE-BF5A-486C-A8C5-ECC9F3942E4B}">
                <a14:imgProps xmlns:a14="http://schemas.microsoft.com/office/drawing/2010/main">
                  <a14:imgLayer r:embed="rId3">
                    <a14:imgEffect>
                      <a14:colorTemperature colorTemp="1500"/>
                    </a14:imgEffect>
                    <a14:imgEffect>
                      <a14:saturation sat="21000"/>
                    </a14:imgEffect>
                  </a14:imgLayer>
                </a14:imgProps>
              </a:ex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54062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5E20-600C-2B13-81CF-7581D39C4393}"/>
              </a:ext>
            </a:extLst>
          </p:cNvPr>
          <p:cNvSpPr>
            <a:spLocks noGrp="1"/>
          </p:cNvSpPr>
          <p:nvPr>
            <p:ph type="title"/>
          </p:nvPr>
        </p:nvSpPr>
        <p:spPr/>
        <p:txBody>
          <a:bodyPr/>
          <a:lstStyle/>
          <a:p>
            <a:r>
              <a:rPr lang="en-US" dirty="0"/>
              <a:t>Date Cleaning</a:t>
            </a:r>
          </a:p>
        </p:txBody>
      </p:sp>
      <p:sp>
        <p:nvSpPr>
          <p:cNvPr id="3" name="Content Placeholder 2">
            <a:extLst>
              <a:ext uri="{FF2B5EF4-FFF2-40B4-BE49-F238E27FC236}">
                <a16:creationId xmlns:a16="http://schemas.microsoft.com/office/drawing/2014/main" id="{5F9346FF-A556-AEBE-6F59-2CC9F7BDE837}"/>
              </a:ext>
            </a:extLst>
          </p:cNvPr>
          <p:cNvSpPr>
            <a:spLocks noGrp="1"/>
          </p:cNvSpPr>
          <p:nvPr>
            <p:ph sz="half" idx="1"/>
          </p:nvPr>
        </p:nvSpPr>
        <p:spPr/>
        <p:txBody>
          <a:bodyPr/>
          <a:lstStyle/>
          <a:p>
            <a:pPr marL="342900" indent="-342900">
              <a:buAutoNum type="arabicPeriod"/>
            </a:pPr>
            <a:r>
              <a:rPr lang="en-US" dirty="0"/>
              <a:t>Removed the duplicate values</a:t>
            </a:r>
          </a:p>
          <a:p>
            <a:pPr marL="342900" indent="-342900">
              <a:buAutoNum type="arabicPeriod"/>
            </a:pPr>
            <a:r>
              <a:rPr lang="en-US" dirty="0"/>
              <a:t>Cleaned data with null values</a:t>
            </a:r>
          </a:p>
          <a:p>
            <a:pPr marL="342900" indent="-342900">
              <a:buAutoNum type="arabicPeriod"/>
            </a:pPr>
            <a:r>
              <a:rPr lang="en-US" dirty="0"/>
              <a:t>Removed columns which had only single values in all the rows</a:t>
            </a:r>
          </a:p>
          <a:p>
            <a:pPr marL="342900" indent="-342900">
              <a:buFont typeface="Arial" panose="020B0604020202020204" pitchFamily="34" charset="0"/>
              <a:buAutoNum type="arabicPeriod"/>
            </a:pPr>
            <a:r>
              <a:rPr lang="en-US" dirty="0"/>
              <a:t>Removed certain columns which did not add any value for defaulter analysis</a:t>
            </a:r>
          </a:p>
          <a:p>
            <a:pPr marL="342900" indent="-342900">
              <a:buFont typeface="Arial" panose="020B0604020202020204" pitchFamily="34" charset="0"/>
              <a:buAutoNum type="arabicPeriod"/>
            </a:pPr>
            <a:r>
              <a:rPr lang="en-US" dirty="0"/>
              <a:t>To find out if the current user would default or not, we do not need the data of users whose loan is currently running. So we removed the rows with loan status as current</a:t>
            </a:r>
          </a:p>
          <a:p>
            <a:pPr marL="342900" indent="-342900">
              <a:buFont typeface="Arial" panose="020B0604020202020204" pitchFamily="34" charset="0"/>
              <a:buAutoNum type="arabicPeriod"/>
            </a:pPr>
            <a:endParaRPr lang="en-US" dirty="0"/>
          </a:p>
        </p:txBody>
      </p:sp>
      <p:sp>
        <p:nvSpPr>
          <p:cNvPr id="7" name="Slide Number Placeholder 6">
            <a:extLst>
              <a:ext uri="{FF2B5EF4-FFF2-40B4-BE49-F238E27FC236}">
                <a16:creationId xmlns:a16="http://schemas.microsoft.com/office/drawing/2014/main" id="{D3B29CE6-1BD5-B800-3172-885618D39279}"/>
              </a:ext>
            </a:extLst>
          </p:cNvPr>
          <p:cNvSpPr>
            <a:spLocks noGrp="1"/>
          </p:cNvSpPr>
          <p:nvPr>
            <p:ph type="sldNum" sz="quarter" idx="13"/>
          </p:nvPr>
        </p:nvSpPr>
        <p:spPr/>
        <p:txBody>
          <a:bodyPr/>
          <a:lstStyle/>
          <a:p>
            <a:fld id="{7782931A-7D25-4B4B-9464-57AE418934A3}" type="slidenum">
              <a:rPr lang="en-US" smtClean="0"/>
              <a:pPr/>
              <a:t>6</a:t>
            </a:fld>
            <a:endParaRPr lang="en-US"/>
          </a:p>
        </p:txBody>
      </p:sp>
      <p:pic>
        <p:nvPicPr>
          <p:cNvPr id="1026" name="Picture 2" descr="Step 1 Data Cleansing And Mining - Data Cleaning Icon Png, Transparent Png  , Transparent Png Image - PNGitem">
            <a:extLst>
              <a:ext uri="{FF2B5EF4-FFF2-40B4-BE49-F238E27FC236}">
                <a16:creationId xmlns:a16="http://schemas.microsoft.com/office/drawing/2014/main" id="{4B8CA9F7-A494-BE9B-0F89-744BEB2B473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9186" r="918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462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5E20-600C-2B13-81CF-7581D39C4393}"/>
              </a:ext>
            </a:extLst>
          </p:cNvPr>
          <p:cNvSpPr>
            <a:spLocks noGrp="1"/>
          </p:cNvSpPr>
          <p:nvPr>
            <p:ph type="title"/>
          </p:nvPr>
        </p:nvSpPr>
        <p:spPr/>
        <p:txBody>
          <a:bodyPr/>
          <a:lstStyle/>
          <a:p>
            <a:r>
              <a:rPr lang="en-US" dirty="0"/>
              <a:t>Date Cleaning</a:t>
            </a:r>
          </a:p>
        </p:txBody>
      </p:sp>
      <p:sp>
        <p:nvSpPr>
          <p:cNvPr id="3" name="Content Placeholder 2">
            <a:extLst>
              <a:ext uri="{FF2B5EF4-FFF2-40B4-BE49-F238E27FC236}">
                <a16:creationId xmlns:a16="http://schemas.microsoft.com/office/drawing/2014/main" id="{5F9346FF-A556-AEBE-6F59-2CC9F7BDE837}"/>
              </a:ext>
            </a:extLst>
          </p:cNvPr>
          <p:cNvSpPr>
            <a:spLocks noGrp="1"/>
          </p:cNvSpPr>
          <p:nvPr>
            <p:ph sz="half" idx="1"/>
          </p:nvPr>
        </p:nvSpPr>
        <p:spPr/>
        <p:txBody>
          <a:bodyPr/>
          <a:lstStyle/>
          <a:p>
            <a:pPr marL="342900" indent="-342900">
              <a:buFont typeface="+mj-lt"/>
              <a:buAutoNum type="arabicPeriod" startAt="6"/>
            </a:pPr>
            <a:r>
              <a:rPr lang="en-US" dirty="0"/>
              <a:t>Made the term and </a:t>
            </a:r>
            <a:r>
              <a:rPr lang="en-US" dirty="0" err="1"/>
              <a:t>emp_length</a:t>
            </a:r>
            <a:r>
              <a:rPr lang="en-US" dirty="0"/>
              <a:t> column to have only numbers.</a:t>
            </a:r>
          </a:p>
          <a:p>
            <a:pPr marL="342900" indent="-342900">
              <a:buAutoNum type="arabicPeriod" startAt="6"/>
            </a:pPr>
            <a:r>
              <a:rPr lang="en-US" dirty="0"/>
              <a:t>Removed % sign from </a:t>
            </a:r>
            <a:r>
              <a:rPr lang="en-US" dirty="0" err="1"/>
              <a:t>int_rate</a:t>
            </a:r>
            <a:r>
              <a:rPr lang="en-US" dirty="0"/>
              <a:t> and </a:t>
            </a:r>
            <a:r>
              <a:rPr lang="en-US" dirty="0" err="1"/>
              <a:t>revol_utlil</a:t>
            </a:r>
            <a:r>
              <a:rPr lang="en-US" dirty="0"/>
              <a:t> column</a:t>
            </a:r>
          </a:p>
          <a:p>
            <a:pPr marL="342900" indent="-342900">
              <a:buAutoNum type="arabicPeriod" startAt="6"/>
            </a:pPr>
            <a:r>
              <a:rPr lang="en-US" dirty="0"/>
              <a:t>Converted '</a:t>
            </a:r>
            <a:r>
              <a:rPr lang="en-US" dirty="0" err="1"/>
              <a:t>loan_amnt</a:t>
            </a:r>
            <a:r>
              <a:rPr lang="en-US" dirty="0"/>
              <a:t>’, '</a:t>
            </a:r>
            <a:r>
              <a:rPr lang="en-US" dirty="0" err="1"/>
              <a:t>int_rate</a:t>
            </a:r>
            <a:r>
              <a:rPr lang="en-US" dirty="0"/>
              <a:t>’, '</a:t>
            </a:r>
            <a:r>
              <a:rPr lang="en-US" dirty="0" err="1"/>
              <a:t>emp_length</a:t>
            </a:r>
            <a:r>
              <a:rPr lang="en-US" dirty="0"/>
              <a:t>’ to numeric data type</a:t>
            </a:r>
          </a:p>
          <a:p>
            <a:endParaRPr lang="en-US" dirty="0"/>
          </a:p>
          <a:p>
            <a:pPr marL="342900" indent="-342900">
              <a:buFont typeface="Arial" panose="020B0604020202020204" pitchFamily="34" charset="0"/>
              <a:buAutoNum type="arabicPeriod" startAt="6"/>
            </a:pPr>
            <a:endParaRPr lang="en-US" dirty="0"/>
          </a:p>
        </p:txBody>
      </p:sp>
      <p:sp>
        <p:nvSpPr>
          <p:cNvPr id="7" name="Slide Number Placeholder 6">
            <a:extLst>
              <a:ext uri="{FF2B5EF4-FFF2-40B4-BE49-F238E27FC236}">
                <a16:creationId xmlns:a16="http://schemas.microsoft.com/office/drawing/2014/main" id="{D3B29CE6-1BD5-B800-3172-885618D39279}"/>
              </a:ext>
            </a:extLst>
          </p:cNvPr>
          <p:cNvSpPr>
            <a:spLocks noGrp="1"/>
          </p:cNvSpPr>
          <p:nvPr>
            <p:ph type="sldNum" sz="quarter" idx="13"/>
          </p:nvPr>
        </p:nvSpPr>
        <p:spPr/>
        <p:txBody>
          <a:bodyPr/>
          <a:lstStyle/>
          <a:p>
            <a:fld id="{7782931A-7D25-4B4B-9464-57AE418934A3}" type="slidenum">
              <a:rPr lang="en-US" smtClean="0"/>
              <a:pPr/>
              <a:t>7</a:t>
            </a:fld>
            <a:endParaRPr lang="en-US"/>
          </a:p>
        </p:txBody>
      </p:sp>
      <p:pic>
        <p:nvPicPr>
          <p:cNvPr id="1026" name="Picture 2" descr="Step 1 Data Cleansing And Mining - Data Cleaning Icon Png, Transparent Png  , Transparent Png Image - PNGitem">
            <a:extLst>
              <a:ext uri="{FF2B5EF4-FFF2-40B4-BE49-F238E27FC236}">
                <a16:creationId xmlns:a16="http://schemas.microsoft.com/office/drawing/2014/main" id="{4B8CA9F7-A494-BE9B-0F89-744BEB2B473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9186" r="918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23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5518404" cy="3568696"/>
          </a:xfrm>
        </p:spPr>
        <p:txBody>
          <a:bodyPr/>
          <a:lstStyle/>
          <a:p>
            <a:pPr marL="285750" indent="-285750">
              <a:buFont typeface="Arial" panose="020B0604020202020204" pitchFamily="34" charset="0"/>
              <a:buChar char="•"/>
            </a:pPr>
            <a:r>
              <a:rPr lang="en-US" dirty="0"/>
              <a:t>Around 85% is fully paid and 15% is charged off</a:t>
            </a:r>
          </a:p>
          <a:p>
            <a:pPr marL="285750" indent="-285750">
              <a:buFont typeface="Arial" panose="020B0604020202020204" pitchFamily="34" charset="0"/>
              <a:buChar char="•"/>
            </a:pPr>
            <a:r>
              <a:rPr lang="en-US" dirty="0"/>
              <a:t>Most of the loans were taken for debt consolidation(47%) and Credit card bill payments. Other is also one of the main areas where loans were taken.</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8</a:t>
            </a:fld>
            <a:endParaRPr lang="en-US"/>
          </a:p>
        </p:txBody>
      </p:sp>
      <p:pic>
        <p:nvPicPr>
          <p:cNvPr id="3074" name="Picture 2" descr="Observation of the Accounts Receivable">
            <a:extLst>
              <a:ext uri="{FF2B5EF4-FFF2-40B4-BE49-F238E27FC236}">
                <a16:creationId xmlns:a16="http://schemas.microsoft.com/office/drawing/2014/main" id="{238904C5-CD36-A2CA-ED8C-DDF5FAF5B0C0}"/>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6567" r="165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03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6507-4040-0D78-7068-DC25029D5667}"/>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9E7EC0C1-ABFB-1692-C445-8400F1581A0F}"/>
              </a:ext>
            </a:extLst>
          </p:cNvPr>
          <p:cNvSpPr>
            <a:spLocks noGrp="1"/>
          </p:cNvSpPr>
          <p:nvPr>
            <p:ph sz="half" idx="1"/>
          </p:nvPr>
        </p:nvSpPr>
        <p:spPr>
          <a:xfrm>
            <a:off x="1028700" y="2286003"/>
            <a:ext cx="5518404" cy="3568696"/>
          </a:xfrm>
        </p:spPr>
        <p:txBody>
          <a:bodyPr/>
          <a:lstStyle/>
          <a:p>
            <a:pPr marL="285750" indent="-285750">
              <a:buFont typeface="Arial" panose="020B0604020202020204" pitchFamily="34" charset="0"/>
              <a:buChar char="•"/>
            </a:pPr>
            <a:r>
              <a:rPr lang="en-US" dirty="0"/>
              <a:t>When Annual income is low then </a:t>
            </a:r>
            <a:r>
              <a:rPr lang="en-US" dirty="0" err="1"/>
              <a:t>dti</a:t>
            </a:r>
            <a:r>
              <a:rPr lang="en-US" dirty="0"/>
              <a:t> is high and vice versa</a:t>
            </a:r>
          </a:p>
          <a:p>
            <a:pPr marL="285750" indent="-285750">
              <a:buFont typeface="Arial" panose="020B0604020202020204" pitchFamily="34" charset="0"/>
              <a:buChar char="•"/>
            </a:pPr>
            <a:r>
              <a:rPr lang="en-US" dirty="0"/>
              <a:t>Annual income increases by employment length</a:t>
            </a:r>
          </a:p>
          <a:p>
            <a:pPr marL="285750" indent="-285750">
              <a:buFont typeface="Arial" panose="020B0604020202020204" pitchFamily="34" charset="0"/>
              <a:buChar char="•"/>
            </a:pPr>
            <a:r>
              <a:rPr lang="en-US" dirty="0"/>
              <a:t>The loan amount also increases with an increase in </a:t>
            </a:r>
            <a:r>
              <a:rPr lang="en-US" dirty="0" err="1"/>
              <a:t>annual_inc</a:t>
            </a:r>
            <a:r>
              <a:rPr lang="en-US" dirty="0"/>
              <a:t> and also the installment increases with </a:t>
            </a:r>
            <a:r>
              <a:rPr lang="en-US" dirty="0" err="1"/>
              <a:t>annual_inc</a:t>
            </a:r>
            <a:endParaRPr lang="en-US" dirty="0"/>
          </a:p>
          <a:p>
            <a:pPr marL="285750" indent="-285750">
              <a:buFont typeface="Arial" panose="020B0604020202020204" pitchFamily="34" charset="0"/>
              <a:buChar char="•"/>
            </a:pPr>
            <a:r>
              <a:rPr lang="en-US" dirty="0"/>
              <a:t>Most of the Loan amounts are in the range of 5000 – 10000</a:t>
            </a:r>
          </a:p>
          <a:p>
            <a:pPr marL="285750" indent="-285750">
              <a:buFont typeface="Arial" panose="020B0604020202020204" pitchFamily="34" charset="0"/>
              <a:buChar char="•"/>
            </a:pPr>
            <a:r>
              <a:rPr lang="en-US" dirty="0"/>
              <a:t>Most of the  Interest Rates on loans are in range of 12% - 15%</a:t>
            </a:r>
          </a:p>
        </p:txBody>
      </p:sp>
      <p:sp>
        <p:nvSpPr>
          <p:cNvPr id="7" name="Slide Number Placeholder 6">
            <a:extLst>
              <a:ext uri="{FF2B5EF4-FFF2-40B4-BE49-F238E27FC236}">
                <a16:creationId xmlns:a16="http://schemas.microsoft.com/office/drawing/2014/main" id="{0881B11A-A935-4139-9CC8-B6FF96F33B1E}"/>
              </a:ext>
            </a:extLst>
          </p:cNvPr>
          <p:cNvSpPr>
            <a:spLocks noGrp="1"/>
          </p:cNvSpPr>
          <p:nvPr>
            <p:ph type="sldNum" sz="quarter" idx="13"/>
          </p:nvPr>
        </p:nvSpPr>
        <p:spPr/>
        <p:txBody>
          <a:bodyPr/>
          <a:lstStyle/>
          <a:p>
            <a:fld id="{7782931A-7D25-4B4B-9464-57AE418934A3}" type="slidenum">
              <a:rPr lang="en-US" smtClean="0"/>
              <a:pPr/>
              <a:t>9</a:t>
            </a:fld>
            <a:endParaRPr lang="en-US"/>
          </a:p>
        </p:txBody>
      </p:sp>
      <p:pic>
        <p:nvPicPr>
          <p:cNvPr id="3074" name="Picture 2" descr="Observation of the Accounts Receivable">
            <a:extLst>
              <a:ext uri="{FF2B5EF4-FFF2-40B4-BE49-F238E27FC236}">
                <a16:creationId xmlns:a16="http://schemas.microsoft.com/office/drawing/2014/main" id="{238904C5-CD36-A2CA-ED8C-DDF5FAF5B0C0}"/>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6567" r="165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8932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potx" id="{F3EA0D10-81D8-413D-A4CA-F5D1D5CC8037}" vid="{9BA86A48-81B4-441C-9F07-EEAF91A8F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3.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Theme1</Template>
  <TotalTime>115</TotalTime>
  <Words>1141</Words>
  <Application>Microsoft Macintosh PowerPoint</Application>
  <PresentationFormat>Widescreen</PresentationFormat>
  <Paragraphs>139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Nova</vt:lpstr>
      <vt:lpstr>Calibri</vt:lpstr>
      <vt:lpstr>circular</vt:lpstr>
      <vt:lpstr>freight-text-pro</vt:lpstr>
      <vt:lpstr>Wingdings</vt:lpstr>
      <vt:lpstr>Theme1</vt:lpstr>
      <vt:lpstr>Lending Club Case Study</vt:lpstr>
      <vt:lpstr>Agenda</vt:lpstr>
      <vt:lpstr>Problem Statement</vt:lpstr>
      <vt:lpstr>Business Objective</vt:lpstr>
      <vt:lpstr>Analysis Approach</vt:lpstr>
      <vt:lpstr>Date Cleaning</vt:lpstr>
      <vt:lpstr>Date Cleaning</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Anshuman Biswal</dc:creator>
  <cp:lastModifiedBy>Anshuman Biswal</cp:lastModifiedBy>
  <cp:revision>29</cp:revision>
  <dcterms:created xsi:type="dcterms:W3CDTF">2023-10-11T06:48:02Z</dcterms:created>
  <dcterms:modified xsi:type="dcterms:W3CDTF">2023-10-11T08:58:15Z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