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73" r:id="rId3"/>
    <p:sldId id="271" r:id="rId4"/>
    <p:sldId id="268"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6A22F-6F84-45AD-AB12-D8576909448C}" v="15" dt="2018-12-15T09:47:05.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man Dash" userId="a65cc4427f66d3ea" providerId="LiveId" clId="{AD46A22F-6F84-45AD-AB12-D8576909448C}"/>
    <pc:docChg chg="undo custSel addSld delSld modSld sldOrd">
      <pc:chgData name="Anshuman Dash" userId="a65cc4427f66d3ea" providerId="LiveId" clId="{AD46A22F-6F84-45AD-AB12-D8576909448C}" dt="2018-12-15T09:50:09.146" v="274" actId="6549"/>
      <pc:docMkLst>
        <pc:docMk/>
      </pc:docMkLst>
      <pc:sldChg chg="modSp">
        <pc:chgData name="Anshuman Dash" userId="a65cc4427f66d3ea" providerId="LiveId" clId="{AD46A22F-6F84-45AD-AB12-D8576909448C}" dt="2018-12-15T09:50:09.146" v="274" actId="6549"/>
        <pc:sldMkLst>
          <pc:docMk/>
          <pc:sldMk cId="257234468" sldId="259"/>
        </pc:sldMkLst>
        <pc:spChg chg="mod">
          <ac:chgData name="Anshuman Dash" userId="a65cc4427f66d3ea" providerId="LiveId" clId="{AD46A22F-6F84-45AD-AB12-D8576909448C}" dt="2018-12-15T09:49:43.285" v="256" actId="20577"/>
          <ac:spMkLst>
            <pc:docMk/>
            <pc:sldMk cId="257234468" sldId="259"/>
            <ac:spMk id="2" creationId="{17FB1285-EC6D-4E94-BD48-4C325D64C1ED}"/>
          </ac:spMkLst>
        </pc:spChg>
        <pc:spChg chg="mod">
          <ac:chgData name="Anshuman Dash" userId="a65cc4427f66d3ea" providerId="LiveId" clId="{AD46A22F-6F84-45AD-AB12-D8576909448C}" dt="2018-12-15T09:50:09.146" v="274" actId="6549"/>
          <ac:spMkLst>
            <pc:docMk/>
            <pc:sldMk cId="257234468" sldId="259"/>
            <ac:spMk id="3" creationId="{06F1CEDA-31C6-493A-9510-61A3725BCC61}"/>
          </ac:spMkLst>
        </pc:spChg>
      </pc:sldChg>
      <pc:sldChg chg="addSp modSp">
        <pc:chgData name="Anshuman Dash" userId="a65cc4427f66d3ea" providerId="LiveId" clId="{AD46A22F-6F84-45AD-AB12-D8576909448C}" dt="2018-12-15T09:47:14.111" v="195" actId="5793"/>
        <pc:sldMkLst>
          <pc:docMk/>
          <pc:sldMk cId="3525693791" sldId="264"/>
        </pc:sldMkLst>
        <pc:spChg chg="add mod">
          <ac:chgData name="Anshuman Dash" userId="a65cc4427f66d3ea" providerId="LiveId" clId="{AD46A22F-6F84-45AD-AB12-D8576909448C}" dt="2018-12-15T09:47:14.111" v="195" actId="5793"/>
          <ac:spMkLst>
            <pc:docMk/>
            <pc:sldMk cId="3525693791" sldId="264"/>
            <ac:spMk id="7" creationId="{5BBFB44D-A26A-4661-A2C8-C91929F48D1B}"/>
          </ac:spMkLst>
        </pc:spChg>
      </pc:sldChg>
      <pc:sldChg chg="modSp">
        <pc:chgData name="Anshuman Dash" userId="a65cc4427f66d3ea" providerId="LiveId" clId="{AD46A22F-6F84-45AD-AB12-D8576909448C}" dt="2018-12-15T09:32:14.854" v="108" actId="6549"/>
        <pc:sldMkLst>
          <pc:docMk/>
          <pc:sldMk cId="4165487482" sldId="268"/>
        </pc:sldMkLst>
        <pc:spChg chg="mod">
          <ac:chgData name="Anshuman Dash" userId="a65cc4427f66d3ea" providerId="LiveId" clId="{AD46A22F-6F84-45AD-AB12-D8576909448C}" dt="2018-12-15T09:32:03.311" v="104" actId="20577"/>
          <ac:spMkLst>
            <pc:docMk/>
            <pc:sldMk cId="4165487482" sldId="268"/>
            <ac:spMk id="2" creationId="{00000000-0000-0000-0000-000000000000}"/>
          </ac:spMkLst>
        </pc:spChg>
        <pc:spChg chg="mod">
          <ac:chgData name="Anshuman Dash" userId="a65cc4427f66d3ea" providerId="LiveId" clId="{AD46A22F-6F84-45AD-AB12-D8576909448C}" dt="2018-12-15T09:32:14.854" v="108" actId="6549"/>
          <ac:spMkLst>
            <pc:docMk/>
            <pc:sldMk cId="4165487482" sldId="268"/>
            <ac:spMk id="3" creationId="{00000000-0000-0000-0000-000000000000}"/>
          </ac:spMkLst>
        </pc:spChg>
      </pc:sldChg>
      <pc:sldChg chg="addSp delSp modSp add del ord">
        <pc:chgData name="Anshuman Dash" userId="a65cc4427f66d3ea" providerId="LiveId" clId="{AD46A22F-6F84-45AD-AB12-D8576909448C}" dt="2018-12-15T09:38:45.284" v="164" actId="2696"/>
        <pc:sldMkLst>
          <pc:docMk/>
          <pc:sldMk cId="2212586191" sldId="272"/>
        </pc:sldMkLst>
        <pc:spChg chg="del mod">
          <ac:chgData name="Anshuman Dash" userId="a65cc4427f66d3ea" providerId="LiveId" clId="{AD46A22F-6F84-45AD-AB12-D8576909448C}" dt="2018-12-15T09:29:58.678" v="24" actId="478"/>
          <ac:spMkLst>
            <pc:docMk/>
            <pc:sldMk cId="2212586191" sldId="272"/>
            <ac:spMk id="2" creationId="{E14E1BF7-ED3E-45E7-BA1D-EFEEFD72DBFC}"/>
          </ac:spMkLst>
        </pc:spChg>
        <pc:spChg chg="mod">
          <ac:chgData name="Anshuman Dash" userId="a65cc4427f66d3ea" providerId="LiveId" clId="{AD46A22F-6F84-45AD-AB12-D8576909448C}" dt="2018-12-15T09:31:58.666" v="103" actId="20577"/>
          <ac:spMkLst>
            <pc:docMk/>
            <pc:sldMk cId="2212586191" sldId="272"/>
            <ac:spMk id="3" creationId="{8CA6A529-D9FF-4446-A738-006B9868129E}"/>
          </ac:spMkLst>
        </pc:spChg>
        <pc:spChg chg="add del mod">
          <ac:chgData name="Anshuman Dash" userId="a65cc4427f66d3ea" providerId="LiveId" clId="{AD46A22F-6F84-45AD-AB12-D8576909448C}" dt="2018-12-15T09:30:01.140" v="26" actId="478"/>
          <ac:spMkLst>
            <pc:docMk/>
            <pc:sldMk cId="2212586191" sldId="272"/>
            <ac:spMk id="7" creationId="{55C03F03-F506-457B-A04B-AA012346B5C3}"/>
          </ac:spMkLst>
        </pc:spChg>
        <pc:spChg chg="add mod">
          <ac:chgData name="Anshuman Dash" userId="a65cc4427f66d3ea" providerId="LiveId" clId="{AD46A22F-6F84-45AD-AB12-D8576909448C}" dt="2018-12-15T09:31:01.666" v="55" actId="20577"/>
          <ac:spMkLst>
            <pc:docMk/>
            <pc:sldMk cId="2212586191" sldId="272"/>
            <ac:spMk id="8" creationId="{4EF6AF8A-9679-4011-A103-5562CC565CF5}"/>
          </ac:spMkLst>
        </pc:spChg>
      </pc:sldChg>
      <pc:sldChg chg="delSp modSp add">
        <pc:chgData name="Anshuman Dash" userId="a65cc4427f66d3ea" providerId="LiveId" clId="{AD46A22F-6F84-45AD-AB12-D8576909448C}" dt="2018-12-15T09:42:07.717" v="185" actId="20577"/>
        <pc:sldMkLst>
          <pc:docMk/>
          <pc:sldMk cId="1160368914" sldId="273"/>
        </pc:sldMkLst>
        <pc:spChg chg="mod">
          <ac:chgData name="Anshuman Dash" userId="a65cc4427f66d3ea" providerId="LiveId" clId="{AD46A22F-6F84-45AD-AB12-D8576909448C}" dt="2018-12-15T09:42:07.717" v="185" actId="20577"/>
          <ac:spMkLst>
            <pc:docMk/>
            <pc:sldMk cId="1160368914" sldId="273"/>
            <ac:spMk id="3" creationId="{00000000-0000-0000-0000-000000000000}"/>
          </ac:spMkLst>
        </pc:spChg>
        <pc:spChg chg="del">
          <ac:chgData name="Anshuman Dash" userId="a65cc4427f66d3ea" providerId="LiveId" clId="{AD46A22F-6F84-45AD-AB12-D8576909448C}" dt="2018-12-15T09:37:31.499" v="112" actId="478"/>
          <ac:spMkLst>
            <pc:docMk/>
            <pc:sldMk cId="1160368914" sldId="273"/>
            <ac:spMk id="6" creationId="{00000000-0000-0000-0000-000000000000}"/>
          </ac:spMkLst>
        </pc:spChg>
        <pc:spChg chg="mod">
          <ac:chgData name="Anshuman Dash" userId="a65cc4427f66d3ea" providerId="LiveId" clId="{AD46A22F-6F84-45AD-AB12-D8576909448C}" dt="2018-12-15T09:37:34.476" v="114" actId="27636"/>
          <ac:spMkLst>
            <pc:docMk/>
            <pc:sldMk cId="1160368914" sldId="273"/>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668-19AC-4E17-8A62-7ABDD247971A}" type="slidenum">
              <a:rPr lang="en-US" smtClean="0"/>
              <a:t>1</a:t>
            </a:fld>
            <a:endParaRPr lang="en-US"/>
          </a:p>
        </p:txBody>
      </p:sp>
    </p:spTree>
    <p:extLst>
      <p:ext uri="{BB962C8B-B14F-4D97-AF65-F5344CB8AC3E}">
        <p14:creationId xmlns:p14="http://schemas.microsoft.com/office/powerpoint/2010/main" val="323187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9</a:t>
            </a:fld>
            <a:endParaRPr lang="en-US"/>
          </a:p>
        </p:txBody>
      </p:sp>
    </p:spTree>
    <p:extLst>
      <p:ext uri="{BB962C8B-B14F-4D97-AF65-F5344CB8AC3E}">
        <p14:creationId xmlns:p14="http://schemas.microsoft.com/office/powerpoint/2010/main" val="50129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a:extLst>
              <a:ext uri="{FF2B5EF4-FFF2-40B4-BE49-F238E27FC236}">
                <a16:creationId xmlns:a16="http://schemas.microsoft.com/office/drawing/2014/main" id="{63947F1A-DB12-49F5-B32A-25CDC37A828A}"/>
              </a:ext>
            </a:extLst>
          </p:cNvPr>
          <p:cNvSpPr>
            <a:spLocks noGrp="1"/>
          </p:cNvSpPr>
          <p:nvPr>
            <p:ph type="ftr" sz="quarter" idx="3"/>
          </p:nvPr>
        </p:nvSpPr>
        <p:spPr>
          <a:xfrm>
            <a:off x="7239000" y="6357385"/>
            <a:ext cx="4114800" cy="365125"/>
          </a:xfrm>
        </p:spPr>
        <p:txBody>
          <a:bodyPr/>
          <a:lstStyle/>
          <a:p>
            <a:r>
              <a:rPr lang="en-US"/>
              <a:t>Supply Chain Analytics – Group 5</a:t>
            </a:r>
            <a:endParaRPr lang="en-US" dirty="0"/>
          </a:p>
        </p:txBody>
      </p:sp>
      <p:sp>
        <p:nvSpPr>
          <p:cNvPr id="7" name="Date Placeholder 3">
            <a:extLst>
              <a:ext uri="{FF2B5EF4-FFF2-40B4-BE49-F238E27FC236}">
                <a16:creationId xmlns:a16="http://schemas.microsoft.com/office/drawing/2014/main" id="{C117F288-23DC-4D20-B85A-61E626512597}"/>
              </a:ext>
            </a:extLst>
          </p:cNvPr>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15/12/2018</a:t>
            </a:r>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Supply Chain Analytics – Group 5</a:t>
            </a:r>
            <a:endParaRPr lang="en-US" dirty="0"/>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a:t>15/12/2018</a:t>
            </a:r>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Supply Chain Analytics – Group 5</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1285-EC6D-4E94-BD48-4C325D64C1ED}"/>
              </a:ext>
            </a:extLst>
          </p:cNvPr>
          <p:cNvSpPr>
            <a:spLocks noGrp="1"/>
          </p:cNvSpPr>
          <p:nvPr>
            <p:ph type="ctrTitle"/>
          </p:nvPr>
        </p:nvSpPr>
        <p:spPr/>
        <p:txBody>
          <a:bodyPr>
            <a:normAutofit/>
          </a:bodyPr>
          <a:lstStyle/>
          <a:p>
            <a:r>
              <a:rPr lang="en-IN" sz="5400" b="1" i="1" dirty="0"/>
              <a:t>Supply Chain Analytics</a:t>
            </a:r>
            <a:br>
              <a:rPr lang="en-IN" sz="5400" b="1" i="1" dirty="0"/>
            </a:br>
            <a:r>
              <a:rPr lang="en-IN" sz="4400" b="1" i="1" dirty="0"/>
              <a:t>Case Study for ABC Ltd</a:t>
            </a:r>
            <a:br>
              <a:rPr lang="en-IN" sz="4400" b="1" i="1" dirty="0"/>
            </a:br>
            <a:br>
              <a:rPr lang="en-IN" sz="4400" b="1" i="1" dirty="0"/>
            </a:br>
            <a:r>
              <a:rPr lang="en-IN" sz="2400" b="1" i="1" dirty="0"/>
              <a:t>Absolute Analytics Solutions</a:t>
            </a:r>
            <a:endParaRPr lang="en-IN" sz="5400" b="1" i="1" dirty="0"/>
          </a:p>
        </p:txBody>
      </p:sp>
      <p:sp>
        <p:nvSpPr>
          <p:cNvPr id="3" name="Subtitle 2">
            <a:extLst>
              <a:ext uri="{FF2B5EF4-FFF2-40B4-BE49-F238E27FC236}">
                <a16:creationId xmlns:a16="http://schemas.microsoft.com/office/drawing/2014/main" id="{06F1CEDA-31C6-493A-9510-61A3725BCC61}"/>
              </a:ext>
            </a:extLst>
          </p:cNvPr>
          <p:cNvSpPr>
            <a:spLocks noGrp="1"/>
          </p:cNvSpPr>
          <p:nvPr>
            <p:ph type="subTitle" idx="1"/>
          </p:nvPr>
        </p:nvSpPr>
        <p:spPr>
          <a:xfrm>
            <a:off x="1524000" y="3602037"/>
            <a:ext cx="9144000" cy="2387599"/>
          </a:xfrm>
        </p:spPr>
        <p:txBody>
          <a:bodyPr>
            <a:normAutofit/>
          </a:bodyPr>
          <a:lstStyle/>
          <a:p>
            <a:pPr algn="r"/>
            <a:r>
              <a:rPr lang="en-IN" b="1" dirty="0"/>
              <a:t>Consultants</a:t>
            </a:r>
          </a:p>
          <a:p>
            <a:pPr algn="r"/>
            <a:r>
              <a:rPr lang="en-IN" dirty="0"/>
              <a:t>Anshuman</a:t>
            </a:r>
          </a:p>
          <a:p>
            <a:pPr algn="r"/>
            <a:r>
              <a:rPr lang="en-IN" dirty="0" err="1"/>
              <a:t>Vijaykumar</a:t>
            </a:r>
            <a:endParaRPr lang="en-IN" dirty="0"/>
          </a:p>
          <a:p>
            <a:pPr algn="r"/>
            <a:r>
              <a:rPr lang="en-IN" dirty="0"/>
              <a:t>Shravani</a:t>
            </a:r>
          </a:p>
          <a:p>
            <a:pPr algn="r"/>
            <a:r>
              <a:rPr lang="en-IN" dirty="0"/>
              <a:t>Sachin</a:t>
            </a:r>
          </a:p>
        </p:txBody>
      </p:sp>
      <p:sp>
        <p:nvSpPr>
          <p:cNvPr id="5" name="Footer Placeholder 4">
            <a:extLst>
              <a:ext uri="{FF2B5EF4-FFF2-40B4-BE49-F238E27FC236}">
                <a16:creationId xmlns:a16="http://schemas.microsoft.com/office/drawing/2014/main" id="{18EB3DBC-D068-4FED-9532-EBC0551A494B}"/>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6" name="Date Placeholder 3">
            <a:extLst>
              <a:ext uri="{FF2B5EF4-FFF2-40B4-BE49-F238E27FC236}">
                <a16:creationId xmlns:a16="http://schemas.microsoft.com/office/drawing/2014/main" id="{A2F36691-9E72-49ED-8F9B-089C5ADF7692}"/>
              </a:ext>
            </a:extLst>
          </p:cNvPr>
          <p:cNvSpPr>
            <a:spLocks noGrp="1"/>
          </p:cNvSpPr>
          <p:nvPr>
            <p:ph type="dt" sz="half" idx="2"/>
          </p:nvPr>
        </p:nvSpPr>
        <p:spPr>
          <a:xfrm>
            <a:off x="838200" y="6339439"/>
            <a:ext cx="2743200" cy="365125"/>
          </a:xfrm>
        </p:spPr>
        <p:txBody>
          <a:bodyPr/>
          <a:lstStyle/>
          <a:p>
            <a:r>
              <a:rPr lang="en-US"/>
              <a:t>15/12/2018</a:t>
            </a:r>
            <a:endParaRPr lang="en-US" dirty="0"/>
          </a:p>
        </p:txBody>
      </p:sp>
    </p:spTree>
    <p:extLst>
      <p:ext uri="{BB962C8B-B14F-4D97-AF65-F5344CB8AC3E}">
        <p14:creationId xmlns:p14="http://schemas.microsoft.com/office/powerpoint/2010/main" val="25723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A690A0-5A0C-4D01-9D2E-965C2DFF86AF}"/>
              </a:ext>
            </a:extLst>
          </p:cNvPr>
          <p:cNvPicPr>
            <a:picLocks noChangeAspect="1"/>
          </p:cNvPicPr>
          <p:nvPr/>
        </p:nvPicPr>
        <p:blipFill>
          <a:blip r:embed="rId2"/>
          <a:stretch>
            <a:fillRect/>
          </a:stretch>
        </p:blipFill>
        <p:spPr>
          <a:xfrm>
            <a:off x="495484" y="794923"/>
            <a:ext cx="5075757" cy="5268153"/>
          </a:xfrm>
          <a:prstGeom prst="rect">
            <a:avLst/>
          </a:prstGeom>
        </p:spPr>
      </p:pic>
      <p:sp>
        <p:nvSpPr>
          <p:cNvPr id="3" name="Title 1">
            <a:extLst>
              <a:ext uri="{FF2B5EF4-FFF2-40B4-BE49-F238E27FC236}">
                <a16:creationId xmlns:a16="http://schemas.microsoft.com/office/drawing/2014/main" id="{C1A6BDFB-AC4A-4A80-A7C4-A50A8A08D853}"/>
              </a:ext>
            </a:extLst>
          </p:cNvPr>
          <p:cNvSpPr txBox="1">
            <a:spLocks/>
          </p:cNvSpPr>
          <p:nvPr/>
        </p:nvSpPr>
        <p:spPr>
          <a:xfrm>
            <a:off x="838200" y="198872"/>
            <a:ext cx="10515600" cy="54927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i="1" dirty="0"/>
              <a:t>2. Packaging Costs</a:t>
            </a:r>
          </a:p>
        </p:txBody>
      </p:sp>
      <p:sp>
        <p:nvSpPr>
          <p:cNvPr id="4" name="TextBox 3">
            <a:extLst>
              <a:ext uri="{FF2B5EF4-FFF2-40B4-BE49-F238E27FC236}">
                <a16:creationId xmlns:a16="http://schemas.microsoft.com/office/drawing/2014/main" id="{7B4582D3-7D4F-47AD-AECD-53369534E8D4}"/>
              </a:ext>
            </a:extLst>
          </p:cNvPr>
          <p:cNvSpPr txBox="1"/>
          <p:nvPr/>
        </p:nvSpPr>
        <p:spPr>
          <a:xfrm>
            <a:off x="6093555" y="847897"/>
            <a:ext cx="5710518" cy="4524315"/>
          </a:xfrm>
          <a:prstGeom prst="rect">
            <a:avLst/>
          </a:prstGeom>
          <a:noFill/>
        </p:spPr>
        <p:txBody>
          <a:bodyPr wrap="square" rtlCol="0">
            <a:spAutoFit/>
          </a:bodyPr>
          <a:lstStyle/>
          <a:p>
            <a:r>
              <a:rPr lang="en-IN" b="1" dirty="0"/>
              <a:t>Looking at the Packaging Costs across Plants: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Packaging Costs are much higher in </a:t>
            </a:r>
            <a:r>
              <a:rPr lang="en-IN" dirty="0">
                <a:solidFill>
                  <a:srgbClr val="FF0000"/>
                </a:solidFill>
              </a:rPr>
              <a:t>PLFR</a:t>
            </a:r>
            <a:r>
              <a:rPr lang="en-IN" dirty="0"/>
              <a:t>, </a:t>
            </a:r>
            <a:r>
              <a:rPr lang="en-IN" dirty="0">
                <a:solidFill>
                  <a:srgbClr val="FF0000"/>
                </a:solidFill>
              </a:rPr>
              <a:t>PLSA</a:t>
            </a:r>
            <a:r>
              <a:rPr lang="en-IN" dirty="0"/>
              <a:t> followed by </a:t>
            </a:r>
            <a:r>
              <a:rPr lang="en-IN" dirty="0">
                <a:solidFill>
                  <a:schemeClr val="accent2">
                    <a:lumMod val="60000"/>
                    <a:lumOff val="40000"/>
                  </a:schemeClr>
                </a:solidFill>
              </a:rPr>
              <a:t>PLAU.</a:t>
            </a:r>
          </a:p>
          <a:p>
            <a:pPr marL="285750" indent="-285750">
              <a:buFont typeface="Arial" panose="020B0604020202020204" pitchFamily="34" charset="0"/>
              <a:buChar char="•"/>
            </a:pPr>
            <a:r>
              <a:rPr lang="en-IN" dirty="0"/>
              <a:t>Packaging Costs are much cheaper in </a:t>
            </a:r>
            <a:r>
              <a:rPr lang="en-IN" dirty="0">
                <a:solidFill>
                  <a:srgbClr val="00B050"/>
                </a:solidFill>
              </a:rPr>
              <a:t>PLCH</a:t>
            </a:r>
            <a:r>
              <a:rPr lang="en-IN" dirty="0"/>
              <a:t> and </a:t>
            </a:r>
            <a:r>
              <a:rPr lang="en-IN" dirty="0">
                <a:solidFill>
                  <a:srgbClr val="00B050"/>
                </a:solidFill>
              </a:rPr>
              <a:t>PLIN.</a:t>
            </a:r>
          </a:p>
          <a:p>
            <a:pPr marL="285750" indent="-285750">
              <a:buFont typeface="Arial" panose="020B0604020202020204" pitchFamily="34" charset="0"/>
              <a:buChar char="•"/>
            </a:pPr>
            <a:endParaRPr lang="en-IN" dirty="0">
              <a:solidFill>
                <a:srgbClr val="00B050"/>
              </a:solidFill>
            </a:endParaRPr>
          </a:p>
          <a:p>
            <a:pPr marL="285750" indent="-285750">
              <a:buFont typeface="Arial" panose="020B0604020202020204" pitchFamily="34" charset="0"/>
              <a:buChar char="•"/>
            </a:pPr>
            <a:endParaRPr lang="en-IN" dirty="0">
              <a:solidFill>
                <a:srgbClr val="00B050"/>
              </a:solidFill>
            </a:endParaRPr>
          </a:p>
          <a:p>
            <a:pPr marL="285750" indent="-285750">
              <a:buFont typeface="Arial" panose="020B0604020202020204" pitchFamily="34" charset="0"/>
              <a:buChar char="•"/>
            </a:pPr>
            <a:r>
              <a:rPr lang="en-IN" dirty="0"/>
              <a:t>We can consider shipping of Packaging material from China &amp; Indonesia to other Regions – NA, Europe, Australia, South Africa.</a:t>
            </a:r>
          </a:p>
          <a:p>
            <a:pPr marL="285750" indent="-285750">
              <a:buFont typeface="Arial" panose="020B0604020202020204" pitchFamily="34" charset="0"/>
              <a:buChar char="•"/>
            </a:pPr>
            <a:r>
              <a:rPr lang="en-IN" dirty="0"/>
              <a:t>This might involve identifying new suppliers from China and Indonesia who can provide Packaging material at the same or lesser cost.</a:t>
            </a:r>
          </a:p>
          <a:p>
            <a:pPr marL="285750" indent="-285750">
              <a:buFont typeface="Arial" panose="020B0604020202020204" pitchFamily="34" charset="0"/>
              <a:buChar char="•"/>
            </a:pPr>
            <a:endParaRPr lang="en-IN" dirty="0"/>
          </a:p>
          <a:p>
            <a:pPr marL="342900" indent="-342900">
              <a:buAutoNum type="arabicPeriod"/>
            </a:pPr>
            <a:r>
              <a:rPr lang="en-IN" dirty="0"/>
              <a:t>Indonesia </a:t>
            </a:r>
            <a:r>
              <a:rPr lang="en-IN" dirty="0">
                <a:sym typeface="Wingdings" panose="05000000000000000000" pitchFamily="2" charset="2"/>
              </a:rPr>
              <a:t>(Ship) Australia</a:t>
            </a:r>
          </a:p>
          <a:p>
            <a:pPr marL="342900" indent="-342900">
              <a:buAutoNum type="arabicPeriod"/>
            </a:pPr>
            <a:r>
              <a:rPr lang="en-IN" dirty="0">
                <a:sym typeface="Wingdings" panose="05000000000000000000" pitchFamily="2" charset="2"/>
              </a:rPr>
              <a:t>China (Ship)  South Africa, Europe, NA</a:t>
            </a:r>
            <a:endParaRPr lang="en-IN" dirty="0"/>
          </a:p>
        </p:txBody>
      </p:sp>
      <p:sp>
        <p:nvSpPr>
          <p:cNvPr id="5" name="Footer Placeholder 4">
            <a:extLst>
              <a:ext uri="{FF2B5EF4-FFF2-40B4-BE49-F238E27FC236}">
                <a16:creationId xmlns:a16="http://schemas.microsoft.com/office/drawing/2014/main" id="{F31612E3-8198-4C04-999A-6D31DFF80706}"/>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6" name="Date Placeholder 3">
            <a:extLst>
              <a:ext uri="{FF2B5EF4-FFF2-40B4-BE49-F238E27FC236}">
                <a16:creationId xmlns:a16="http://schemas.microsoft.com/office/drawing/2014/main" id="{5A7BDDF3-C4EF-446C-8B15-DDAE19C89A8E}"/>
              </a:ext>
            </a:extLst>
          </p:cNvPr>
          <p:cNvSpPr>
            <a:spLocks noGrp="1"/>
          </p:cNvSpPr>
          <p:nvPr>
            <p:ph type="dt" sz="half" idx="2"/>
          </p:nvPr>
        </p:nvSpPr>
        <p:spPr>
          <a:xfrm>
            <a:off x="838200" y="6339439"/>
            <a:ext cx="2743200" cy="365125"/>
          </a:xfrm>
        </p:spPr>
        <p:txBody>
          <a:bodyPr/>
          <a:lstStyle/>
          <a:p>
            <a:r>
              <a:rPr lang="en-US"/>
              <a:t>15/12/2018</a:t>
            </a:r>
            <a:endParaRPr lang="en-US" dirty="0"/>
          </a:p>
        </p:txBody>
      </p:sp>
    </p:spTree>
    <p:extLst>
      <p:ext uri="{BB962C8B-B14F-4D97-AF65-F5344CB8AC3E}">
        <p14:creationId xmlns:p14="http://schemas.microsoft.com/office/powerpoint/2010/main" val="129955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D156CA-51AE-4E4A-8BBD-56D4B784A841}"/>
              </a:ext>
            </a:extLst>
          </p:cNvPr>
          <p:cNvPicPr>
            <a:picLocks noChangeAspect="1"/>
          </p:cNvPicPr>
          <p:nvPr/>
        </p:nvPicPr>
        <p:blipFill>
          <a:blip r:embed="rId2"/>
          <a:stretch>
            <a:fillRect/>
          </a:stretch>
        </p:blipFill>
        <p:spPr>
          <a:xfrm>
            <a:off x="242882" y="756459"/>
            <a:ext cx="4602495" cy="5394549"/>
          </a:xfrm>
          <a:prstGeom prst="rect">
            <a:avLst/>
          </a:prstGeom>
        </p:spPr>
      </p:pic>
      <p:sp>
        <p:nvSpPr>
          <p:cNvPr id="3" name="Title 1">
            <a:extLst>
              <a:ext uri="{FF2B5EF4-FFF2-40B4-BE49-F238E27FC236}">
                <a16:creationId xmlns:a16="http://schemas.microsoft.com/office/drawing/2014/main" id="{131738D4-F4D0-425C-86C8-84E8ADC77ACF}"/>
              </a:ext>
            </a:extLst>
          </p:cNvPr>
          <p:cNvSpPr txBox="1">
            <a:spLocks/>
          </p:cNvSpPr>
          <p:nvPr/>
        </p:nvSpPr>
        <p:spPr>
          <a:xfrm>
            <a:off x="838200" y="198872"/>
            <a:ext cx="10515600" cy="54927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i="1" dirty="0"/>
              <a:t>3. Indirect Material Procurement Costs</a:t>
            </a:r>
          </a:p>
        </p:txBody>
      </p:sp>
      <p:pic>
        <p:nvPicPr>
          <p:cNvPr id="4" name="Picture 3">
            <a:extLst>
              <a:ext uri="{FF2B5EF4-FFF2-40B4-BE49-F238E27FC236}">
                <a16:creationId xmlns:a16="http://schemas.microsoft.com/office/drawing/2014/main" id="{C9FDF06F-ADA3-4A31-AAF7-C34C8F111BB3}"/>
              </a:ext>
            </a:extLst>
          </p:cNvPr>
          <p:cNvPicPr>
            <a:picLocks noChangeAspect="1"/>
          </p:cNvPicPr>
          <p:nvPr/>
        </p:nvPicPr>
        <p:blipFill>
          <a:blip r:embed="rId3"/>
          <a:stretch>
            <a:fillRect/>
          </a:stretch>
        </p:blipFill>
        <p:spPr>
          <a:xfrm>
            <a:off x="5448566" y="1094163"/>
            <a:ext cx="6619875" cy="1943100"/>
          </a:xfrm>
          <a:prstGeom prst="rect">
            <a:avLst/>
          </a:prstGeom>
        </p:spPr>
      </p:pic>
      <p:sp>
        <p:nvSpPr>
          <p:cNvPr id="5" name="TextBox 4">
            <a:extLst>
              <a:ext uri="{FF2B5EF4-FFF2-40B4-BE49-F238E27FC236}">
                <a16:creationId xmlns:a16="http://schemas.microsoft.com/office/drawing/2014/main" id="{CA95F865-0509-4CD6-9023-05A80FAF6C4C}"/>
              </a:ext>
            </a:extLst>
          </p:cNvPr>
          <p:cNvSpPr txBox="1"/>
          <p:nvPr/>
        </p:nvSpPr>
        <p:spPr>
          <a:xfrm>
            <a:off x="4763193" y="3150524"/>
            <a:ext cx="7082443" cy="2862322"/>
          </a:xfrm>
          <a:prstGeom prst="rect">
            <a:avLst/>
          </a:prstGeom>
          <a:noFill/>
        </p:spPr>
        <p:txBody>
          <a:bodyPr wrap="square" rtlCol="0">
            <a:spAutoFit/>
          </a:bodyPr>
          <a:lstStyle/>
          <a:p>
            <a:r>
              <a:rPr lang="en-IN" sz="1600" b="1" dirty="0"/>
              <a:t>Maintenance Costs:</a:t>
            </a:r>
          </a:p>
          <a:p>
            <a:pPr marL="342900" indent="-342900">
              <a:buAutoNum type="arabicPeriod"/>
            </a:pPr>
            <a:r>
              <a:rPr lang="en-IN" sz="1600" dirty="0"/>
              <a:t>Europe and NA with 3 plants each has very high Maintenance Costs. </a:t>
            </a:r>
            <a:r>
              <a:rPr lang="en-IN" sz="1600" b="1" dirty="0">
                <a:solidFill>
                  <a:srgbClr val="FF0000"/>
                </a:solidFill>
              </a:rPr>
              <a:t>Europe</a:t>
            </a:r>
            <a:r>
              <a:rPr lang="en-IN" sz="1600" dirty="0"/>
              <a:t> has 0.1 Mn $ costs higher than NA.</a:t>
            </a:r>
          </a:p>
          <a:p>
            <a:pPr marL="342900" indent="-342900">
              <a:buAutoNum type="arabicPeriod"/>
            </a:pPr>
            <a:r>
              <a:rPr lang="en-IN" sz="1600" b="1" dirty="0">
                <a:solidFill>
                  <a:srgbClr val="FFC000"/>
                </a:solidFill>
              </a:rPr>
              <a:t>APAC</a:t>
            </a:r>
            <a:r>
              <a:rPr lang="en-IN" sz="1600" dirty="0"/>
              <a:t> with only 2 plants has higher costs than NA.</a:t>
            </a:r>
          </a:p>
          <a:p>
            <a:r>
              <a:rPr lang="en-IN" sz="1600" b="1" dirty="0"/>
              <a:t>Stationary</a:t>
            </a:r>
            <a:r>
              <a:rPr lang="en-IN" sz="1600" dirty="0"/>
              <a:t>:</a:t>
            </a:r>
          </a:p>
          <a:p>
            <a:pPr marL="342900" indent="-342900">
              <a:buAutoNum type="arabicPeriod"/>
            </a:pPr>
            <a:r>
              <a:rPr lang="en-IN" sz="1600" dirty="0"/>
              <a:t>Europe and APAC regions have highest Stationery Costs.</a:t>
            </a:r>
          </a:p>
          <a:p>
            <a:r>
              <a:rPr lang="en-IN" sz="1600" dirty="0"/>
              <a:t>       </a:t>
            </a:r>
            <a:r>
              <a:rPr lang="en-IN" sz="1600" b="1" dirty="0">
                <a:solidFill>
                  <a:srgbClr val="FF0000"/>
                </a:solidFill>
              </a:rPr>
              <a:t>Europe</a:t>
            </a:r>
            <a:r>
              <a:rPr lang="en-IN" sz="1600" dirty="0"/>
              <a:t> has 0.1 Mn $ costs higher than NA.</a:t>
            </a:r>
          </a:p>
          <a:p>
            <a:r>
              <a:rPr lang="en-IN" sz="1600" b="1" dirty="0">
                <a:solidFill>
                  <a:srgbClr val="FF0000"/>
                </a:solidFill>
              </a:rPr>
              <a:t>2. APAC</a:t>
            </a:r>
            <a:r>
              <a:rPr lang="en-IN" sz="1600" dirty="0"/>
              <a:t> with only 2 plants has higher Stationery costs than NA.</a:t>
            </a:r>
          </a:p>
          <a:p>
            <a:r>
              <a:rPr lang="en-IN" sz="1600" dirty="0"/>
              <a:t>3. </a:t>
            </a:r>
            <a:r>
              <a:rPr lang="en-IN" sz="1600" b="1" dirty="0">
                <a:solidFill>
                  <a:srgbClr val="FF0000"/>
                </a:solidFill>
              </a:rPr>
              <a:t>Africa</a:t>
            </a:r>
            <a:r>
              <a:rPr lang="en-IN" sz="1600" dirty="0"/>
              <a:t> with only one plant has very high Stationery Costs</a:t>
            </a:r>
          </a:p>
          <a:p>
            <a:endParaRPr lang="en-IN" dirty="0"/>
          </a:p>
          <a:p>
            <a:endParaRPr lang="en-IN" dirty="0"/>
          </a:p>
        </p:txBody>
      </p:sp>
      <p:sp>
        <p:nvSpPr>
          <p:cNvPr id="6" name="Footer Placeholder 4">
            <a:extLst>
              <a:ext uri="{FF2B5EF4-FFF2-40B4-BE49-F238E27FC236}">
                <a16:creationId xmlns:a16="http://schemas.microsoft.com/office/drawing/2014/main" id="{C3E04F52-B71B-421C-A54E-9B58C4F08289}"/>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7" name="Date Placeholder 3">
            <a:extLst>
              <a:ext uri="{FF2B5EF4-FFF2-40B4-BE49-F238E27FC236}">
                <a16:creationId xmlns:a16="http://schemas.microsoft.com/office/drawing/2014/main" id="{90514B79-624B-4D53-9F51-1785FACCD590}"/>
              </a:ext>
            </a:extLst>
          </p:cNvPr>
          <p:cNvSpPr>
            <a:spLocks noGrp="1"/>
          </p:cNvSpPr>
          <p:nvPr>
            <p:ph type="dt" sz="half" idx="2"/>
          </p:nvPr>
        </p:nvSpPr>
        <p:spPr>
          <a:xfrm>
            <a:off x="838200" y="6339439"/>
            <a:ext cx="2743200" cy="365125"/>
          </a:xfrm>
        </p:spPr>
        <p:txBody>
          <a:bodyPr/>
          <a:lstStyle/>
          <a:p>
            <a:r>
              <a:rPr lang="en-US"/>
              <a:t>15/12/2018</a:t>
            </a:r>
            <a:endParaRPr lang="en-US" dirty="0"/>
          </a:p>
        </p:txBody>
      </p:sp>
    </p:spTree>
    <p:extLst>
      <p:ext uri="{BB962C8B-B14F-4D97-AF65-F5344CB8AC3E}">
        <p14:creationId xmlns:p14="http://schemas.microsoft.com/office/powerpoint/2010/main" val="409918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B546280-A8B3-4A0D-827F-CF948F59E2C8}"/>
              </a:ext>
            </a:extLst>
          </p:cNvPr>
          <p:cNvSpPr txBox="1">
            <a:spLocks/>
          </p:cNvSpPr>
          <p:nvPr/>
        </p:nvSpPr>
        <p:spPr>
          <a:xfrm>
            <a:off x="838200" y="198872"/>
            <a:ext cx="10515600" cy="54927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i="1" dirty="0"/>
              <a:t>3. Indirect Material Procurement Costs</a:t>
            </a:r>
          </a:p>
        </p:txBody>
      </p:sp>
      <p:sp>
        <p:nvSpPr>
          <p:cNvPr id="5" name="TextBox 4">
            <a:extLst>
              <a:ext uri="{FF2B5EF4-FFF2-40B4-BE49-F238E27FC236}">
                <a16:creationId xmlns:a16="http://schemas.microsoft.com/office/drawing/2014/main" id="{67669374-000B-41FE-AA8B-C98B973FCA66}"/>
              </a:ext>
            </a:extLst>
          </p:cNvPr>
          <p:cNvSpPr txBox="1"/>
          <p:nvPr/>
        </p:nvSpPr>
        <p:spPr>
          <a:xfrm>
            <a:off x="6525491" y="3429000"/>
            <a:ext cx="4921135" cy="2554545"/>
          </a:xfrm>
          <a:prstGeom prst="rect">
            <a:avLst/>
          </a:prstGeom>
          <a:noFill/>
        </p:spPr>
        <p:txBody>
          <a:bodyPr wrap="square" rtlCol="0">
            <a:spAutoFit/>
          </a:bodyPr>
          <a:lstStyle/>
          <a:p>
            <a:r>
              <a:rPr lang="en-IN" sz="1600" dirty="0"/>
              <a:t>Comparing the findings from previous slide with the number of employees.</a:t>
            </a:r>
          </a:p>
          <a:p>
            <a:pPr marL="342900" indent="-342900">
              <a:buAutoNum type="arabicPeriod"/>
            </a:pPr>
            <a:r>
              <a:rPr lang="en-IN" sz="1600" b="1" dirty="0">
                <a:solidFill>
                  <a:srgbClr val="FF0000"/>
                </a:solidFill>
              </a:rPr>
              <a:t>Africa</a:t>
            </a:r>
            <a:r>
              <a:rPr lang="en-IN" sz="1600" dirty="0"/>
              <a:t> &amp; </a:t>
            </a:r>
            <a:r>
              <a:rPr lang="en-IN" sz="1600" b="1" dirty="0">
                <a:solidFill>
                  <a:srgbClr val="FF0000"/>
                </a:solidFill>
              </a:rPr>
              <a:t>APAC</a:t>
            </a:r>
            <a:r>
              <a:rPr lang="en-IN" sz="1600" dirty="0"/>
              <a:t> both have very high Stationery Costs.</a:t>
            </a:r>
          </a:p>
          <a:p>
            <a:pPr marL="342900" indent="-342900">
              <a:buAutoNum type="arabicPeriod"/>
            </a:pPr>
            <a:r>
              <a:rPr lang="en-IN" sz="1600" b="1" dirty="0">
                <a:solidFill>
                  <a:srgbClr val="FFC000"/>
                </a:solidFill>
              </a:rPr>
              <a:t>Europe</a:t>
            </a:r>
            <a:r>
              <a:rPr lang="en-IN" sz="1600" dirty="0"/>
              <a:t> has lesser employees than NA, but has higher Stationery Costs than NA.</a:t>
            </a:r>
          </a:p>
          <a:p>
            <a:pPr marL="342900" indent="-342900">
              <a:buAutoNum type="arabicPeriod"/>
            </a:pPr>
            <a:r>
              <a:rPr lang="en-IN" sz="1600" b="1" dirty="0">
                <a:solidFill>
                  <a:srgbClr val="FFC000"/>
                </a:solidFill>
              </a:rPr>
              <a:t>China’s</a:t>
            </a:r>
            <a:r>
              <a:rPr lang="en-IN" sz="1600" dirty="0"/>
              <a:t> costs are also high compared to NA</a:t>
            </a:r>
          </a:p>
          <a:p>
            <a:pPr marL="342900" indent="-342900">
              <a:buAutoNum type="arabicPeriod"/>
            </a:pPr>
            <a:r>
              <a:rPr lang="en-IN" sz="1600" dirty="0"/>
              <a:t>NA Region is managing the Stationery Costs well.</a:t>
            </a:r>
          </a:p>
          <a:p>
            <a:pPr marL="342900" indent="-342900">
              <a:buAutoNum type="arabicPeriod"/>
            </a:pPr>
            <a:endParaRPr lang="en-IN" sz="1600" dirty="0"/>
          </a:p>
          <a:p>
            <a:r>
              <a:rPr lang="en-IN" sz="1600" dirty="0"/>
              <a:t>There is definitely scope to regulate the costs of Stationery in Africa, APAC, Europe and China Regions. </a:t>
            </a:r>
            <a:endParaRPr lang="en-IN" dirty="0"/>
          </a:p>
        </p:txBody>
      </p:sp>
      <p:pic>
        <p:nvPicPr>
          <p:cNvPr id="6" name="Picture 5">
            <a:extLst>
              <a:ext uri="{FF2B5EF4-FFF2-40B4-BE49-F238E27FC236}">
                <a16:creationId xmlns:a16="http://schemas.microsoft.com/office/drawing/2014/main" id="{D5D43BF3-5DBE-4DC3-8521-A383C831FBCC}"/>
              </a:ext>
            </a:extLst>
          </p:cNvPr>
          <p:cNvPicPr>
            <a:picLocks noChangeAspect="1"/>
          </p:cNvPicPr>
          <p:nvPr/>
        </p:nvPicPr>
        <p:blipFill>
          <a:blip r:embed="rId2"/>
          <a:stretch>
            <a:fillRect/>
          </a:stretch>
        </p:blipFill>
        <p:spPr>
          <a:xfrm>
            <a:off x="341757" y="996001"/>
            <a:ext cx="5546893" cy="5056163"/>
          </a:xfrm>
          <a:prstGeom prst="rect">
            <a:avLst/>
          </a:prstGeom>
        </p:spPr>
      </p:pic>
      <p:pic>
        <p:nvPicPr>
          <p:cNvPr id="7" name="Picture 6">
            <a:extLst>
              <a:ext uri="{FF2B5EF4-FFF2-40B4-BE49-F238E27FC236}">
                <a16:creationId xmlns:a16="http://schemas.microsoft.com/office/drawing/2014/main" id="{32BFB62B-171E-4A10-BDEB-2F1BC0F18B13}"/>
              </a:ext>
            </a:extLst>
          </p:cNvPr>
          <p:cNvPicPr>
            <a:picLocks noChangeAspect="1"/>
          </p:cNvPicPr>
          <p:nvPr/>
        </p:nvPicPr>
        <p:blipFill>
          <a:blip r:embed="rId3"/>
          <a:stretch>
            <a:fillRect/>
          </a:stretch>
        </p:blipFill>
        <p:spPr>
          <a:xfrm>
            <a:off x="6303351" y="1567034"/>
            <a:ext cx="1838325" cy="847725"/>
          </a:xfrm>
          <a:prstGeom prst="rect">
            <a:avLst/>
          </a:prstGeom>
        </p:spPr>
      </p:pic>
      <p:sp>
        <p:nvSpPr>
          <p:cNvPr id="8" name="Footer Placeholder 4">
            <a:extLst>
              <a:ext uri="{FF2B5EF4-FFF2-40B4-BE49-F238E27FC236}">
                <a16:creationId xmlns:a16="http://schemas.microsoft.com/office/drawing/2014/main" id="{CFE2275F-FFDA-4FE9-9678-9152C1F3453C}"/>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9" name="Date Placeholder 3">
            <a:extLst>
              <a:ext uri="{FF2B5EF4-FFF2-40B4-BE49-F238E27FC236}">
                <a16:creationId xmlns:a16="http://schemas.microsoft.com/office/drawing/2014/main" id="{DF7707D7-3337-4FDE-82DF-4C5D908F73CB}"/>
              </a:ext>
            </a:extLst>
          </p:cNvPr>
          <p:cNvSpPr>
            <a:spLocks noGrp="1"/>
          </p:cNvSpPr>
          <p:nvPr>
            <p:ph type="dt" sz="half" idx="2"/>
          </p:nvPr>
        </p:nvSpPr>
        <p:spPr>
          <a:xfrm>
            <a:off x="838200" y="6339439"/>
            <a:ext cx="2743200" cy="365125"/>
          </a:xfrm>
        </p:spPr>
        <p:txBody>
          <a:bodyPr/>
          <a:lstStyle/>
          <a:p>
            <a:r>
              <a:rPr lang="en-US"/>
              <a:t>15/12/2018</a:t>
            </a:r>
            <a:endParaRPr lang="en-US" dirty="0"/>
          </a:p>
        </p:txBody>
      </p:sp>
    </p:spTree>
    <p:extLst>
      <p:ext uri="{BB962C8B-B14F-4D97-AF65-F5344CB8AC3E}">
        <p14:creationId xmlns:p14="http://schemas.microsoft.com/office/powerpoint/2010/main" val="12731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15/12/2018</a:t>
            </a:r>
            <a:endParaRPr lang="en-US" dirty="0"/>
          </a:p>
        </p:txBody>
      </p:sp>
      <p:sp>
        <p:nvSpPr>
          <p:cNvPr id="3" name="Footer Placeholder 2"/>
          <p:cNvSpPr>
            <a:spLocks noGrp="1"/>
          </p:cNvSpPr>
          <p:nvPr>
            <p:ph type="ftr" sz="quarter" idx="3"/>
          </p:nvPr>
        </p:nvSpPr>
        <p:spPr/>
        <p:txBody>
          <a:bodyPr/>
          <a:lstStyle/>
          <a:p>
            <a:r>
              <a:rPr lang="en-US"/>
              <a:t>Supply Chain Analytics – Group 5</a:t>
            </a:r>
            <a:endParaRPr lang="en-US" dirty="0"/>
          </a:p>
        </p:txBody>
      </p:sp>
      <p:sp>
        <p:nvSpPr>
          <p:cNvPr id="4" name="TextBox 3"/>
          <p:cNvSpPr txBox="1"/>
          <p:nvPr/>
        </p:nvSpPr>
        <p:spPr>
          <a:xfrm>
            <a:off x="966651" y="1062446"/>
            <a:ext cx="9779726" cy="3416320"/>
          </a:xfrm>
          <a:prstGeom prst="rect">
            <a:avLst/>
          </a:prstGeom>
          <a:noFill/>
        </p:spPr>
        <p:txBody>
          <a:bodyPr wrap="square" rtlCol="0">
            <a:spAutoFit/>
          </a:bodyPr>
          <a:lstStyle/>
          <a:p>
            <a:r>
              <a:rPr lang="en-US" b="1" dirty="0"/>
              <a:t>Recommendations:</a:t>
            </a:r>
          </a:p>
          <a:p>
            <a:endParaRPr lang="en-US" dirty="0"/>
          </a:p>
          <a:p>
            <a:pPr marL="285750" indent="-285750">
              <a:buFont typeface="Arial" panose="020B0604020202020204" pitchFamily="34" charset="0"/>
              <a:buChar char="•"/>
            </a:pPr>
            <a:r>
              <a:rPr lang="en-US" dirty="0"/>
              <a:t>Since Indonesia is the largest producer of Coconut and Palm Oil, we can recommend to manufacture Wild Rancher and Tiger soaps in same country and ship to others (Nearer Regions), same for Alexa which can be produced in Europe.</a:t>
            </a:r>
          </a:p>
          <a:p>
            <a:pPr marL="285750" indent="-285750">
              <a:buFont typeface="Arial" panose="020B0604020202020204" pitchFamily="34" charset="0"/>
              <a:buChar char="•"/>
            </a:pPr>
            <a:r>
              <a:rPr lang="en-US" dirty="0"/>
              <a:t>Also Considering the lower packaging cost in Indonesia and china.</a:t>
            </a:r>
          </a:p>
          <a:p>
            <a:pPr marL="285750" indent="-285750">
              <a:buFont typeface="Arial" panose="020B0604020202020204" pitchFamily="34" charset="0"/>
              <a:buChar char="•"/>
            </a:pPr>
            <a:r>
              <a:rPr lang="en-US" dirty="0"/>
              <a:t>We can also export olive oil from Spain(Europe) to other manufacturing plants across the world and get Palm oil and Coconut oil back.</a:t>
            </a:r>
          </a:p>
          <a:p>
            <a:endParaRPr lang="en-US" dirty="0"/>
          </a:p>
          <a:p>
            <a:r>
              <a:rPr lang="en-US" dirty="0"/>
              <a:t>  </a:t>
            </a:r>
          </a:p>
          <a:p>
            <a:endParaRPr lang="en-US" dirty="0"/>
          </a:p>
          <a:p>
            <a:endParaRPr lang="en-US" dirty="0"/>
          </a:p>
        </p:txBody>
      </p:sp>
    </p:spTree>
    <p:extLst>
      <p:ext uri="{BB962C8B-B14F-4D97-AF65-F5344CB8AC3E}">
        <p14:creationId xmlns:p14="http://schemas.microsoft.com/office/powerpoint/2010/main" val="45742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89960" cy="375104"/>
          </a:xfrm>
        </p:spPr>
        <p:txBody>
          <a:bodyPr>
            <a:noAutofit/>
          </a:bodyPr>
          <a:lstStyle/>
          <a:p>
            <a:r>
              <a:rPr lang="en-US" sz="2800" dirty="0"/>
              <a:t>Introduction:</a:t>
            </a:r>
          </a:p>
        </p:txBody>
      </p:sp>
      <p:sp>
        <p:nvSpPr>
          <p:cNvPr id="3" name="Content Placeholder 2"/>
          <p:cNvSpPr>
            <a:spLocks noGrp="1"/>
          </p:cNvSpPr>
          <p:nvPr>
            <p:ph idx="1"/>
          </p:nvPr>
        </p:nvSpPr>
        <p:spPr>
          <a:xfrm>
            <a:off x="838200" y="980894"/>
            <a:ext cx="10515600" cy="5165382"/>
          </a:xfrm>
        </p:spPr>
        <p:txBody>
          <a:bodyPr>
            <a:normAutofit/>
          </a:bodyPr>
          <a:lstStyle/>
          <a:p>
            <a:pPr marL="0" indent="0">
              <a:buNone/>
            </a:pPr>
            <a:r>
              <a:rPr lang="en-US" sz="1800" dirty="0"/>
              <a:t>ABC Ltd. is the worlds largest manufacturer of bathing soaps. Its HQ located in Milwaukee, WI, USA and have 10 Manufacturing units WW.</a:t>
            </a:r>
            <a:endParaRPr lang="en-IN" sz="1800" dirty="0"/>
          </a:p>
          <a:p>
            <a:pPr marL="0" indent="0">
              <a:buNone/>
            </a:pPr>
            <a:r>
              <a:rPr lang="en-US" sz="1800" dirty="0"/>
              <a:t>ABC produces 3 different varieties of bathing soaps</a:t>
            </a:r>
          </a:p>
          <a:p>
            <a:r>
              <a:rPr lang="en-US" sz="1800" dirty="0"/>
              <a:t>Tigers for Kids </a:t>
            </a:r>
          </a:p>
          <a:p>
            <a:r>
              <a:rPr lang="en-US" sz="1800" dirty="0"/>
              <a:t>Alexa for women </a:t>
            </a:r>
          </a:p>
          <a:p>
            <a:r>
              <a:rPr lang="en-US" sz="1800" dirty="0"/>
              <a:t>Wild Rancher for Men</a:t>
            </a:r>
          </a:p>
          <a:p>
            <a:pPr marL="0" indent="0">
              <a:buNone/>
            </a:pPr>
            <a:r>
              <a:rPr lang="en-US" sz="1800" dirty="0"/>
              <a:t>Problem Statement</a:t>
            </a:r>
          </a:p>
          <a:p>
            <a:r>
              <a:rPr lang="en-US" sz="1800" dirty="0"/>
              <a:t>At the end of Dec 2016, the CEO realized that the growth rates have been less than satisfying but the more deeper concerns were with the margins.</a:t>
            </a:r>
          </a:p>
          <a:p>
            <a:pPr marL="0" indent="0">
              <a:buNone/>
            </a:pPr>
            <a:r>
              <a:rPr lang="en-US" sz="1800" dirty="0"/>
              <a:t>Goal</a:t>
            </a:r>
          </a:p>
          <a:p>
            <a:r>
              <a:rPr lang="en-US" sz="1800" dirty="0">
                <a:solidFill>
                  <a:prstClr val="black"/>
                </a:solidFill>
              </a:rPr>
              <a:t>Improve Margins/Profitability by reducing input costs</a:t>
            </a:r>
            <a:endParaRPr lang="en-US" sz="1800" dirty="0"/>
          </a:p>
          <a:p>
            <a:r>
              <a:rPr lang="en-US" sz="1800" dirty="0"/>
              <a:t>To improve reach and be competitive in market without change in pricing</a:t>
            </a:r>
          </a:p>
          <a:p>
            <a:r>
              <a:rPr lang="en-US" sz="1800" dirty="0"/>
              <a:t>To ease the existing process working with Vendors</a:t>
            </a:r>
            <a:endParaRPr lang="en-IN" dirty="0"/>
          </a:p>
          <a:p>
            <a:endParaRPr lang="en-US" dirty="0"/>
          </a:p>
        </p:txBody>
      </p:sp>
      <p:sp>
        <p:nvSpPr>
          <p:cNvPr id="4" name="Date Placeholder 3"/>
          <p:cNvSpPr>
            <a:spLocks noGrp="1"/>
          </p:cNvSpPr>
          <p:nvPr>
            <p:ph type="dt" sz="half" idx="2"/>
          </p:nvPr>
        </p:nvSpPr>
        <p:spPr/>
        <p:txBody>
          <a:bodyPr/>
          <a:lstStyle/>
          <a:p>
            <a:r>
              <a:rPr lang="en-US"/>
              <a:t>15/12/2018</a:t>
            </a:r>
            <a:endParaRPr lang="en-US" dirty="0"/>
          </a:p>
        </p:txBody>
      </p:sp>
      <p:sp>
        <p:nvSpPr>
          <p:cNvPr id="5" name="Footer Placeholder 4"/>
          <p:cNvSpPr>
            <a:spLocks noGrp="1"/>
          </p:cNvSpPr>
          <p:nvPr>
            <p:ph type="ftr" sz="quarter" idx="3"/>
          </p:nvPr>
        </p:nvSpPr>
        <p:spPr/>
        <p:txBody>
          <a:bodyPr/>
          <a:lstStyle/>
          <a:p>
            <a:r>
              <a:rPr lang="en-US"/>
              <a:t>Supply Chain Analytics – Group 5</a:t>
            </a:r>
            <a:endParaRPr lang="en-US" dirty="0"/>
          </a:p>
        </p:txBody>
      </p:sp>
      <p:sp>
        <p:nvSpPr>
          <p:cNvPr id="7" name="Content Placeholder 2"/>
          <p:cNvSpPr txBox="1">
            <a:spLocks/>
          </p:cNvSpPr>
          <p:nvPr/>
        </p:nvSpPr>
        <p:spPr>
          <a:xfrm>
            <a:off x="838200" y="4585841"/>
            <a:ext cx="10515600" cy="1000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16036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81BA2B-3958-4B89-870F-49CF7C0685CF}"/>
              </a:ext>
            </a:extLst>
          </p:cNvPr>
          <p:cNvSpPr>
            <a:spLocks noGrp="1"/>
          </p:cNvSpPr>
          <p:nvPr>
            <p:ph type="dt" sz="half" idx="2"/>
          </p:nvPr>
        </p:nvSpPr>
        <p:spPr/>
        <p:txBody>
          <a:bodyPr/>
          <a:lstStyle/>
          <a:p>
            <a:r>
              <a:rPr lang="en-US"/>
              <a:t>15/12/2018</a:t>
            </a:r>
            <a:endParaRPr lang="en-US" dirty="0"/>
          </a:p>
        </p:txBody>
      </p:sp>
      <p:sp>
        <p:nvSpPr>
          <p:cNvPr id="5" name="Footer Placeholder 4">
            <a:extLst>
              <a:ext uri="{FF2B5EF4-FFF2-40B4-BE49-F238E27FC236}">
                <a16:creationId xmlns:a16="http://schemas.microsoft.com/office/drawing/2014/main" id="{2A525E17-CA3D-44BE-9BBD-083E40A0C722}"/>
              </a:ext>
            </a:extLst>
          </p:cNvPr>
          <p:cNvSpPr>
            <a:spLocks noGrp="1"/>
          </p:cNvSpPr>
          <p:nvPr>
            <p:ph type="ftr" sz="quarter" idx="3"/>
          </p:nvPr>
        </p:nvSpPr>
        <p:spPr/>
        <p:txBody>
          <a:bodyPr/>
          <a:lstStyle/>
          <a:p>
            <a:r>
              <a:rPr lang="en-US"/>
              <a:t>Supply Chain Analytics – Group 5</a:t>
            </a:r>
            <a:endParaRPr lang="en-US" dirty="0"/>
          </a:p>
        </p:txBody>
      </p:sp>
      <p:sp>
        <p:nvSpPr>
          <p:cNvPr id="6" name="Title 1">
            <a:extLst>
              <a:ext uri="{FF2B5EF4-FFF2-40B4-BE49-F238E27FC236}">
                <a16:creationId xmlns:a16="http://schemas.microsoft.com/office/drawing/2014/main" id="{29ECC8EB-B027-42E4-846F-7B869E85BD6D}"/>
              </a:ext>
            </a:extLst>
          </p:cNvPr>
          <p:cNvSpPr txBox="1">
            <a:spLocks/>
          </p:cNvSpPr>
          <p:nvPr/>
        </p:nvSpPr>
        <p:spPr>
          <a:xfrm>
            <a:off x="838200" y="198872"/>
            <a:ext cx="10515600" cy="5492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3600" dirty="0"/>
              <a:t>Current Analysis</a:t>
            </a:r>
            <a:endParaRPr lang="en-IN" sz="3600" i="1" dirty="0"/>
          </a:p>
        </p:txBody>
      </p:sp>
      <p:graphicFrame>
        <p:nvGraphicFramePr>
          <p:cNvPr id="7" name="Content Placeholder 6">
            <a:extLst>
              <a:ext uri="{FF2B5EF4-FFF2-40B4-BE49-F238E27FC236}">
                <a16:creationId xmlns:a16="http://schemas.microsoft.com/office/drawing/2014/main" id="{497425FD-FD9F-4885-BF94-4B72F6A0B959}"/>
              </a:ext>
            </a:extLst>
          </p:cNvPr>
          <p:cNvGraphicFramePr>
            <a:graphicFrameLocks noGrp="1"/>
          </p:cNvGraphicFramePr>
          <p:nvPr>
            <p:ph idx="1"/>
            <p:extLst>
              <p:ext uri="{D42A27DB-BD31-4B8C-83A1-F6EECF244321}">
                <p14:modId xmlns:p14="http://schemas.microsoft.com/office/powerpoint/2010/main" val="2623925692"/>
              </p:ext>
            </p:extLst>
          </p:nvPr>
        </p:nvGraphicFramePr>
        <p:xfrm>
          <a:off x="947524" y="974967"/>
          <a:ext cx="8215328" cy="1287465"/>
        </p:xfrm>
        <a:graphic>
          <a:graphicData uri="http://schemas.openxmlformats.org/drawingml/2006/table">
            <a:tbl>
              <a:tblPr/>
              <a:tblGrid>
                <a:gridCol w="1842002">
                  <a:extLst>
                    <a:ext uri="{9D8B030D-6E8A-4147-A177-3AD203B41FA5}">
                      <a16:colId xmlns:a16="http://schemas.microsoft.com/office/drawing/2014/main" val="1975139150"/>
                    </a:ext>
                  </a:extLst>
                </a:gridCol>
                <a:gridCol w="1215721">
                  <a:extLst>
                    <a:ext uri="{9D8B030D-6E8A-4147-A177-3AD203B41FA5}">
                      <a16:colId xmlns:a16="http://schemas.microsoft.com/office/drawing/2014/main" val="2136002658"/>
                    </a:ext>
                  </a:extLst>
                </a:gridCol>
                <a:gridCol w="1031521">
                  <a:extLst>
                    <a:ext uri="{9D8B030D-6E8A-4147-A177-3AD203B41FA5}">
                      <a16:colId xmlns:a16="http://schemas.microsoft.com/office/drawing/2014/main" val="2691275462"/>
                    </a:ext>
                  </a:extLst>
                </a:gridCol>
                <a:gridCol w="1031521">
                  <a:extLst>
                    <a:ext uri="{9D8B030D-6E8A-4147-A177-3AD203B41FA5}">
                      <a16:colId xmlns:a16="http://schemas.microsoft.com/office/drawing/2014/main" val="1664457212"/>
                    </a:ext>
                  </a:extLst>
                </a:gridCol>
                <a:gridCol w="1031521">
                  <a:extLst>
                    <a:ext uri="{9D8B030D-6E8A-4147-A177-3AD203B41FA5}">
                      <a16:colId xmlns:a16="http://schemas.microsoft.com/office/drawing/2014/main" val="1511717473"/>
                    </a:ext>
                  </a:extLst>
                </a:gridCol>
                <a:gridCol w="1031521">
                  <a:extLst>
                    <a:ext uri="{9D8B030D-6E8A-4147-A177-3AD203B41FA5}">
                      <a16:colId xmlns:a16="http://schemas.microsoft.com/office/drawing/2014/main" val="4052869745"/>
                    </a:ext>
                  </a:extLst>
                </a:gridCol>
                <a:gridCol w="1031521">
                  <a:extLst>
                    <a:ext uri="{9D8B030D-6E8A-4147-A177-3AD203B41FA5}">
                      <a16:colId xmlns:a16="http://schemas.microsoft.com/office/drawing/2014/main" val="2491884338"/>
                    </a:ext>
                  </a:extLst>
                </a:gridCol>
              </a:tblGrid>
              <a:tr h="235615">
                <a:tc gridSpan="7">
                  <a:txBody>
                    <a:bodyPr/>
                    <a:lstStyle/>
                    <a:p>
                      <a:pPr algn="l" fontAlgn="ctr"/>
                      <a:r>
                        <a:rPr lang="en-US" sz="1400" b="0" i="0" u="none" strike="noStrike" dirty="0">
                          <a:solidFill>
                            <a:srgbClr val="000000"/>
                          </a:solidFill>
                          <a:effectLst/>
                          <a:latin typeface="Calibri" panose="020F0502020204030204" pitchFamily="34" charset="0"/>
                        </a:rPr>
                        <a:t>Historical revenue Numbers in Bn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pPr algn="l" fontAlgn="b"/>
                      <a:endParaRPr lang="en-IN"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r" fontAlgn="b"/>
                      <a:endParaRPr lang="en-IN"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234183"/>
                  </a:ext>
                </a:extLst>
              </a:tr>
              <a:tr h="210370">
                <a:tc>
                  <a:txBody>
                    <a:bodyPr/>
                    <a:lstStyle/>
                    <a:p>
                      <a:pPr algn="ctr" fontAlgn="ctr"/>
                      <a:r>
                        <a:rPr lang="en-IN" sz="1200" b="1" i="0" u="none" strike="noStrike">
                          <a:solidFill>
                            <a:srgbClr val="000000"/>
                          </a:solidFill>
                          <a:effectLst/>
                          <a:latin typeface="Calibri" panose="020F0502020204030204" pitchFamily="34" charset="0"/>
                        </a:rPr>
                        <a:t>Year\Units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solidFill>
                            <a:srgbClr val="000000"/>
                          </a:solidFill>
                          <a:effectLst/>
                          <a:latin typeface="Calibri" panose="020F0502020204030204" pitchFamily="34" charset="0"/>
                        </a:rPr>
                        <a:t>USA (NA &amp;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1" i="0" u="none" strike="noStrike">
                          <a:solidFill>
                            <a:srgbClr val="000000"/>
                          </a:solidFill>
                          <a:effectLst/>
                          <a:latin typeface="Calibri" panose="020F0502020204030204" pitchFamily="34" charset="0"/>
                        </a:rPr>
                        <a:t>Europe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1" i="0" u="none" strike="noStrike">
                          <a:solidFill>
                            <a:srgbClr val="000000"/>
                          </a:solidFill>
                          <a:effectLst/>
                          <a:latin typeface="Calibri" panose="020F0502020204030204" pitchFamily="34" charset="0"/>
                        </a:rPr>
                        <a:t>China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1" i="0" u="none" strike="noStrike">
                          <a:solidFill>
                            <a:srgbClr val="000000"/>
                          </a:solidFill>
                          <a:effectLst/>
                          <a:latin typeface="Calibri" panose="020F0502020204030204" pitchFamily="34" charset="0"/>
                        </a:rPr>
                        <a:t>ISA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1" i="0" u="none" strike="noStrike">
                          <a:solidFill>
                            <a:srgbClr val="000000"/>
                          </a:solidFill>
                          <a:effectLst/>
                          <a:latin typeface="Calibri" panose="020F0502020204030204" pitchFamily="34" charset="0"/>
                        </a:rPr>
                        <a:t>APAC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1" i="0" u="none" strike="noStrike">
                          <a:solidFill>
                            <a:srgbClr val="000000"/>
                          </a:solidFill>
                          <a:effectLst/>
                          <a:latin typeface="Calibri" panose="020F0502020204030204" pitchFamily="34" charset="0"/>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135774"/>
                  </a:ext>
                </a:extLst>
              </a:tr>
              <a:tr h="210370">
                <a:tc>
                  <a:txBody>
                    <a:bodyPr/>
                    <a:lstStyle/>
                    <a:p>
                      <a:pPr algn="ctr" fontAlgn="ctr"/>
                      <a:r>
                        <a:rPr lang="en-IN" sz="1200" b="1" i="0" u="none" strike="noStrike" dirty="0">
                          <a:solidFill>
                            <a:srgbClr val="000000"/>
                          </a:solidFill>
                          <a:effectLst/>
                          <a:latin typeface="Calibri" panose="020F0502020204030204" pitchFamily="34" charset="0"/>
                        </a:rPr>
                        <a:t>2013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3977"/>
                  </a:ext>
                </a:extLst>
              </a:tr>
              <a:tr h="210370">
                <a:tc>
                  <a:txBody>
                    <a:bodyPr/>
                    <a:lstStyle/>
                    <a:p>
                      <a:pPr algn="ctr" fontAlgn="ctr"/>
                      <a:r>
                        <a:rPr lang="en-IN" sz="1200" b="1" i="0" u="none" strike="noStrike">
                          <a:solidFill>
                            <a:srgbClr val="000000"/>
                          </a:solidFill>
                          <a:effectLst/>
                          <a:latin typeface="Calibri" panose="020F0502020204030204" pitchFamily="34" charset="0"/>
                        </a:rPr>
                        <a:t>2014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7956813"/>
                  </a:ext>
                </a:extLst>
              </a:tr>
              <a:tr h="210370">
                <a:tc>
                  <a:txBody>
                    <a:bodyPr/>
                    <a:lstStyle/>
                    <a:p>
                      <a:pPr algn="ctr" fontAlgn="ctr"/>
                      <a:r>
                        <a:rPr lang="en-IN" sz="1200" b="1" i="0" u="none" strike="noStrike" dirty="0">
                          <a:solidFill>
                            <a:srgbClr val="000000"/>
                          </a:solidFill>
                          <a:effectLst/>
                          <a:latin typeface="Calibri" panose="020F0502020204030204" pitchFamily="34" charset="0"/>
                        </a:rPr>
                        <a:t>2015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521315"/>
                  </a:ext>
                </a:extLst>
              </a:tr>
              <a:tr h="210370">
                <a:tc>
                  <a:txBody>
                    <a:bodyPr/>
                    <a:lstStyle/>
                    <a:p>
                      <a:pPr algn="ctr" fontAlgn="ctr"/>
                      <a:r>
                        <a:rPr lang="en-IN" sz="1200" b="1" i="0" u="none" strike="noStrike" dirty="0">
                          <a:solidFill>
                            <a:srgbClr val="000000"/>
                          </a:solidFill>
                          <a:effectLst/>
                          <a:latin typeface="Calibri" panose="020F0502020204030204" pitchFamily="34" charset="0"/>
                        </a:rPr>
                        <a:t>2016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5281079"/>
                  </a:ext>
                </a:extLst>
              </a:tr>
            </a:tbl>
          </a:graphicData>
        </a:graphic>
      </p:graphicFrame>
      <p:graphicFrame>
        <p:nvGraphicFramePr>
          <p:cNvPr id="8" name="Table 7">
            <a:extLst>
              <a:ext uri="{FF2B5EF4-FFF2-40B4-BE49-F238E27FC236}">
                <a16:creationId xmlns:a16="http://schemas.microsoft.com/office/drawing/2014/main" id="{831B31A7-2C3F-4DBB-9327-D49E1D2F8B96}"/>
              </a:ext>
            </a:extLst>
          </p:cNvPr>
          <p:cNvGraphicFramePr>
            <a:graphicFrameLocks noGrp="1"/>
          </p:cNvGraphicFramePr>
          <p:nvPr>
            <p:extLst>
              <p:ext uri="{D42A27DB-BD31-4B8C-83A1-F6EECF244321}">
                <p14:modId xmlns:p14="http://schemas.microsoft.com/office/powerpoint/2010/main" val="2132645951"/>
              </p:ext>
            </p:extLst>
          </p:nvPr>
        </p:nvGraphicFramePr>
        <p:xfrm>
          <a:off x="947523" y="2585655"/>
          <a:ext cx="8215327" cy="1248462"/>
        </p:xfrm>
        <a:graphic>
          <a:graphicData uri="http://schemas.openxmlformats.org/drawingml/2006/table">
            <a:tbl>
              <a:tblPr/>
              <a:tblGrid>
                <a:gridCol w="1848346">
                  <a:extLst>
                    <a:ext uri="{9D8B030D-6E8A-4147-A177-3AD203B41FA5}">
                      <a16:colId xmlns:a16="http://schemas.microsoft.com/office/drawing/2014/main" val="126912003"/>
                    </a:ext>
                  </a:extLst>
                </a:gridCol>
                <a:gridCol w="1214511">
                  <a:extLst>
                    <a:ext uri="{9D8B030D-6E8A-4147-A177-3AD203B41FA5}">
                      <a16:colId xmlns:a16="http://schemas.microsoft.com/office/drawing/2014/main" val="2456718897"/>
                    </a:ext>
                  </a:extLst>
                </a:gridCol>
                <a:gridCol w="1030494">
                  <a:extLst>
                    <a:ext uri="{9D8B030D-6E8A-4147-A177-3AD203B41FA5}">
                      <a16:colId xmlns:a16="http://schemas.microsoft.com/office/drawing/2014/main" val="1426126436"/>
                    </a:ext>
                  </a:extLst>
                </a:gridCol>
                <a:gridCol w="1030494">
                  <a:extLst>
                    <a:ext uri="{9D8B030D-6E8A-4147-A177-3AD203B41FA5}">
                      <a16:colId xmlns:a16="http://schemas.microsoft.com/office/drawing/2014/main" val="146400648"/>
                    </a:ext>
                  </a:extLst>
                </a:gridCol>
                <a:gridCol w="1030494">
                  <a:extLst>
                    <a:ext uri="{9D8B030D-6E8A-4147-A177-3AD203B41FA5}">
                      <a16:colId xmlns:a16="http://schemas.microsoft.com/office/drawing/2014/main" val="931382687"/>
                    </a:ext>
                  </a:extLst>
                </a:gridCol>
                <a:gridCol w="1030494">
                  <a:extLst>
                    <a:ext uri="{9D8B030D-6E8A-4147-A177-3AD203B41FA5}">
                      <a16:colId xmlns:a16="http://schemas.microsoft.com/office/drawing/2014/main" val="365190004"/>
                    </a:ext>
                  </a:extLst>
                </a:gridCol>
                <a:gridCol w="1030494">
                  <a:extLst>
                    <a:ext uri="{9D8B030D-6E8A-4147-A177-3AD203B41FA5}">
                      <a16:colId xmlns:a16="http://schemas.microsoft.com/office/drawing/2014/main" val="2943709123"/>
                    </a:ext>
                  </a:extLst>
                </a:gridCol>
              </a:tblGrid>
              <a:tr h="197511">
                <a:tc>
                  <a:txBody>
                    <a:bodyPr/>
                    <a:lstStyle/>
                    <a:p>
                      <a:pPr algn="ctr" fontAlgn="ctr"/>
                      <a:r>
                        <a:rPr lang="en-IN" sz="1400" b="0" i="0" u="none" strike="noStrike" dirty="0">
                          <a:solidFill>
                            <a:srgbClr val="000000"/>
                          </a:solidFill>
                          <a:effectLst/>
                          <a:latin typeface="Calibri" panose="020F0502020204030204" pitchFamily="34" charset="0"/>
                        </a:rPr>
                        <a:t>Growth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IN" sz="1400" b="0" i="0" u="none" strike="noStrike">
                        <a:solidFill>
                          <a:srgbClr val="000000"/>
                        </a:solidFill>
                        <a:effectLst/>
                        <a:latin typeface="Calibri" panose="020F050202020403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530908"/>
                  </a:ext>
                </a:extLst>
              </a:tr>
              <a:tr h="395022">
                <a:tc>
                  <a:txBody>
                    <a:bodyPr/>
                    <a:lstStyle/>
                    <a:p>
                      <a:pPr algn="ctr" fontAlgn="ctr"/>
                      <a:r>
                        <a:rPr lang="en-IN" sz="1400" b="1" i="0" u="none" strike="noStrike" dirty="0">
                          <a:solidFill>
                            <a:srgbClr val="000000"/>
                          </a:solidFill>
                          <a:effectLst/>
                          <a:latin typeface="Calibri" panose="020F0502020204030204" pitchFamily="34" charset="0"/>
                        </a:rPr>
                        <a:t>Year\Units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Calibri" panose="020F0502020204030204" pitchFamily="34" charset="0"/>
                        </a:rPr>
                        <a:t>USA (NA &amp;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Europe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China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ISA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APAC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0448748"/>
                  </a:ext>
                </a:extLst>
              </a:tr>
              <a:tr h="197511">
                <a:tc>
                  <a:txBody>
                    <a:bodyPr/>
                    <a:lstStyle/>
                    <a:p>
                      <a:pPr algn="ctr" fontAlgn="ctr"/>
                      <a:r>
                        <a:rPr lang="en-IN" sz="1400" b="1" i="0" u="none" strike="noStrike">
                          <a:solidFill>
                            <a:srgbClr val="000000"/>
                          </a:solidFill>
                          <a:effectLst/>
                          <a:latin typeface="Calibri" panose="020F0502020204030204" pitchFamily="34" charset="0"/>
                        </a:rPr>
                        <a:t>2014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Calibri" panose="020F0502020204030204" pitchFamily="34" charset="0"/>
                        </a:rPr>
                        <a:t>4.17%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25.00%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11.11%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89894"/>
                  </a:ext>
                </a:extLst>
              </a:tr>
              <a:tr h="197511">
                <a:tc>
                  <a:txBody>
                    <a:bodyPr/>
                    <a:lstStyle/>
                    <a:p>
                      <a:pPr algn="ctr" fontAlgn="ctr"/>
                      <a:r>
                        <a:rPr lang="en-IN" sz="1400" b="1" i="0" u="none" strike="noStrike">
                          <a:solidFill>
                            <a:srgbClr val="000000"/>
                          </a:solidFill>
                          <a:effectLst/>
                          <a:latin typeface="Calibri" panose="020F0502020204030204" pitchFamily="34" charset="0"/>
                        </a:rPr>
                        <a:t>2015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Calibri" panose="020F0502020204030204" pitchFamily="34" charset="0"/>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33.33%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25.00%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151794"/>
                  </a:ext>
                </a:extLst>
              </a:tr>
              <a:tr h="197511">
                <a:tc>
                  <a:txBody>
                    <a:bodyPr/>
                    <a:lstStyle/>
                    <a:p>
                      <a:pPr algn="ctr" fontAlgn="ctr"/>
                      <a:r>
                        <a:rPr lang="en-IN" sz="1400" b="1" i="0" u="none" strike="noStrike">
                          <a:solidFill>
                            <a:srgbClr val="000000"/>
                          </a:solidFill>
                          <a:effectLst/>
                          <a:latin typeface="Calibri" panose="020F0502020204030204" pitchFamily="34" charset="0"/>
                        </a:rPr>
                        <a:t>2016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Calibri" panose="020F0502020204030204" pitchFamily="34" charset="0"/>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28.57%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6223455"/>
                  </a:ext>
                </a:extLst>
              </a:tr>
            </a:tbl>
          </a:graphicData>
        </a:graphic>
      </p:graphicFrame>
      <p:graphicFrame>
        <p:nvGraphicFramePr>
          <p:cNvPr id="9" name="Table 8">
            <a:extLst>
              <a:ext uri="{FF2B5EF4-FFF2-40B4-BE49-F238E27FC236}">
                <a16:creationId xmlns:a16="http://schemas.microsoft.com/office/drawing/2014/main" id="{A2B7E78F-D54A-47EF-A684-7D993B890940}"/>
              </a:ext>
            </a:extLst>
          </p:cNvPr>
          <p:cNvGraphicFramePr>
            <a:graphicFrameLocks noGrp="1"/>
          </p:cNvGraphicFramePr>
          <p:nvPr>
            <p:extLst>
              <p:ext uri="{D42A27DB-BD31-4B8C-83A1-F6EECF244321}">
                <p14:modId xmlns:p14="http://schemas.microsoft.com/office/powerpoint/2010/main" val="913596987"/>
              </p:ext>
            </p:extLst>
          </p:nvPr>
        </p:nvGraphicFramePr>
        <p:xfrm>
          <a:off x="947522" y="4291070"/>
          <a:ext cx="8215327" cy="1378603"/>
        </p:xfrm>
        <a:graphic>
          <a:graphicData uri="http://schemas.openxmlformats.org/drawingml/2006/table">
            <a:tbl>
              <a:tblPr/>
              <a:tblGrid>
                <a:gridCol w="1842001">
                  <a:extLst>
                    <a:ext uri="{9D8B030D-6E8A-4147-A177-3AD203B41FA5}">
                      <a16:colId xmlns:a16="http://schemas.microsoft.com/office/drawing/2014/main" val="113900755"/>
                    </a:ext>
                  </a:extLst>
                </a:gridCol>
                <a:gridCol w="1215721">
                  <a:extLst>
                    <a:ext uri="{9D8B030D-6E8A-4147-A177-3AD203B41FA5}">
                      <a16:colId xmlns:a16="http://schemas.microsoft.com/office/drawing/2014/main" val="832427088"/>
                    </a:ext>
                  </a:extLst>
                </a:gridCol>
                <a:gridCol w="1031521">
                  <a:extLst>
                    <a:ext uri="{9D8B030D-6E8A-4147-A177-3AD203B41FA5}">
                      <a16:colId xmlns:a16="http://schemas.microsoft.com/office/drawing/2014/main" val="1401639510"/>
                    </a:ext>
                  </a:extLst>
                </a:gridCol>
                <a:gridCol w="1031521">
                  <a:extLst>
                    <a:ext uri="{9D8B030D-6E8A-4147-A177-3AD203B41FA5}">
                      <a16:colId xmlns:a16="http://schemas.microsoft.com/office/drawing/2014/main" val="1212154858"/>
                    </a:ext>
                  </a:extLst>
                </a:gridCol>
                <a:gridCol w="1031521">
                  <a:extLst>
                    <a:ext uri="{9D8B030D-6E8A-4147-A177-3AD203B41FA5}">
                      <a16:colId xmlns:a16="http://schemas.microsoft.com/office/drawing/2014/main" val="2434027253"/>
                    </a:ext>
                  </a:extLst>
                </a:gridCol>
                <a:gridCol w="1031521">
                  <a:extLst>
                    <a:ext uri="{9D8B030D-6E8A-4147-A177-3AD203B41FA5}">
                      <a16:colId xmlns:a16="http://schemas.microsoft.com/office/drawing/2014/main" val="3151496612"/>
                    </a:ext>
                  </a:extLst>
                </a:gridCol>
                <a:gridCol w="1031521">
                  <a:extLst>
                    <a:ext uri="{9D8B030D-6E8A-4147-A177-3AD203B41FA5}">
                      <a16:colId xmlns:a16="http://schemas.microsoft.com/office/drawing/2014/main" val="802962991"/>
                    </a:ext>
                  </a:extLst>
                </a:gridCol>
              </a:tblGrid>
              <a:tr h="311803">
                <a:tc gridSpan="7">
                  <a:txBody>
                    <a:bodyPr/>
                    <a:lstStyle/>
                    <a:p>
                      <a:pPr algn="l" fontAlgn="ctr"/>
                      <a:r>
                        <a:rPr lang="en-US" sz="1400" b="0" i="0" u="none" strike="noStrike" dirty="0">
                          <a:solidFill>
                            <a:srgbClr val="000000"/>
                          </a:solidFill>
                          <a:effectLst/>
                          <a:latin typeface="Calibri" panose="020F0502020204030204" pitchFamily="34" charset="0"/>
                        </a:rPr>
                        <a:t>Revenue of soap Brands per region for 2016 in BN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pPr algn="l" fontAlgn="b"/>
                      <a:endParaRPr lang="en-IN"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771114"/>
                  </a:ext>
                </a:extLst>
              </a:tr>
              <a:tr h="190500">
                <a:tc>
                  <a:txBody>
                    <a:bodyPr/>
                    <a:lstStyle/>
                    <a:p>
                      <a:pPr algn="ctr" fontAlgn="ctr"/>
                      <a:r>
                        <a:rPr lang="en-IN" sz="1400" b="1" i="0" u="none" strike="noStrike">
                          <a:solidFill>
                            <a:srgbClr val="000000"/>
                          </a:solidFill>
                          <a:effectLst/>
                          <a:latin typeface="Calibri" panose="020F0502020204030204" pitchFamily="34" charset="0"/>
                        </a:rPr>
                        <a:t>Year\Units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Calibri" panose="020F0502020204030204" pitchFamily="34" charset="0"/>
                        </a:rPr>
                        <a:t>USA (NA &amp;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Europe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China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ISA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APAC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517569"/>
                  </a:ext>
                </a:extLst>
              </a:tr>
              <a:tr h="190500">
                <a:tc>
                  <a:txBody>
                    <a:bodyPr/>
                    <a:lstStyle/>
                    <a:p>
                      <a:pPr algn="ctr" fontAlgn="ctr"/>
                      <a:r>
                        <a:rPr lang="en-IN" sz="1400" b="1" i="0" u="none" strike="noStrike">
                          <a:solidFill>
                            <a:srgbClr val="000000"/>
                          </a:solidFill>
                          <a:effectLst/>
                          <a:latin typeface="Calibri" panose="020F0502020204030204" pitchFamily="34" charset="0"/>
                        </a:rPr>
                        <a:t>Tiger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Calibri" panose="020F05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0.11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746808"/>
                  </a:ext>
                </a:extLst>
              </a:tr>
              <a:tr h="190500">
                <a:tc>
                  <a:txBody>
                    <a:bodyPr/>
                    <a:lstStyle/>
                    <a:p>
                      <a:pPr algn="ctr" fontAlgn="ctr"/>
                      <a:r>
                        <a:rPr lang="en-IN" sz="1400" b="1" i="0" u="none" strike="noStrike">
                          <a:solidFill>
                            <a:srgbClr val="000000"/>
                          </a:solidFill>
                          <a:effectLst/>
                          <a:latin typeface="Calibri" panose="020F0502020204030204" pitchFamily="34" charset="0"/>
                        </a:rPr>
                        <a:t>Alexa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226005"/>
                  </a:ext>
                </a:extLst>
              </a:tr>
              <a:tr h="190500">
                <a:tc>
                  <a:txBody>
                    <a:bodyPr/>
                    <a:lstStyle/>
                    <a:p>
                      <a:pPr algn="ctr" fontAlgn="ctr"/>
                      <a:r>
                        <a:rPr lang="en-IN" sz="1400" b="1" i="0" u="none" strike="noStrike">
                          <a:solidFill>
                            <a:srgbClr val="000000"/>
                          </a:solidFill>
                          <a:effectLst/>
                          <a:latin typeface="Calibri" panose="020F0502020204030204" pitchFamily="34" charset="0"/>
                        </a:rPr>
                        <a:t>Wild Rancher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1.26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818823"/>
                  </a:ext>
                </a:extLst>
              </a:tr>
              <a:tr h="190500">
                <a:tc>
                  <a:txBody>
                    <a:bodyPr/>
                    <a:lstStyle/>
                    <a:p>
                      <a:pPr algn="ctr" fontAlgn="ctr"/>
                      <a:r>
                        <a:rPr lang="en-IN" sz="1400" b="1" i="0" u="none" strike="noStrike">
                          <a:solidFill>
                            <a:srgbClr val="000000"/>
                          </a:solidFill>
                          <a:effectLst/>
                          <a:latin typeface="Calibri" panose="020F050202020403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0.05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0.05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149737"/>
                  </a:ext>
                </a:extLst>
              </a:tr>
            </a:tbl>
          </a:graphicData>
        </a:graphic>
      </p:graphicFrame>
    </p:spTree>
    <p:extLst>
      <p:ext uri="{BB962C8B-B14F-4D97-AF65-F5344CB8AC3E}">
        <p14:creationId xmlns:p14="http://schemas.microsoft.com/office/powerpoint/2010/main" val="36440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VED Analysis</a:t>
            </a:r>
          </a:p>
        </p:txBody>
      </p:sp>
      <p:sp>
        <p:nvSpPr>
          <p:cNvPr id="3" name="Content Placeholder 2"/>
          <p:cNvSpPr>
            <a:spLocks noGrp="1"/>
          </p:cNvSpPr>
          <p:nvPr>
            <p:ph idx="1"/>
          </p:nvPr>
        </p:nvSpPr>
        <p:spPr/>
        <p:txBody>
          <a:bodyPr>
            <a:normAutofit/>
          </a:bodyPr>
          <a:lstStyle/>
          <a:p>
            <a:r>
              <a:rPr lang="en-US" dirty="0"/>
              <a:t>Vital - Oil </a:t>
            </a:r>
          </a:p>
          <a:p>
            <a:r>
              <a:rPr lang="en-US" dirty="0"/>
              <a:t>Essential - </a:t>
            </a:r>
            <a:r>
              <a:rPr lang="en-IN" dirty="0"/>
              <a:t>Abrasive, Potassium Hydroxide</a:t>
            </a:r>
          </a:p>
          <a:p>
            <a:r>
              <a:rPr lang="en-US" dirty="0"/>
              <a:t>Desirable - </a:t>
            </a:r>
            <a:r>
              <a:rPr lang="en-IN" dirty="0"/>
              <a:t>Fragrances &amp; Perfumes</a:t>
            </a:r>
          </a:p>
          <a:p>
            <a:endParaRPr lang="en-IN" dirty="0"/>
          </a:p>
          <a:p>
            <a:r>
              <a:rPr lang="en-IN" dirty="0"/>
              <a:t>As per our observation, we consider Vital ingredient i.e. oil and find possible ways to save the cost.</a:t>
            </a:r>
          </a:p>
          <a:p>
            <a:endParaRPr lang="en-IN" dirty="0"/>
          </a:p>
          <a:p>
            <a:endParaRPr lang="en-IN" dirty="0"/>
          </a:p>
          <a:p>
            <a:endParaRPr lang="en-IN" dirty="0"/>
          </a:p>
          <a:p>
            <a:endParaRPr lang="en-US" dirty="0"/>
          </a:p>
        </p:txBody>
      </p:sp>
      <p:sp>
        <p:nvSpPr>
          <p:cNvPr id="4" name="Date Placeholder 3"/>
          <p:cNvSpPr>
            <a:spLocks noGrp="1"/>
          </p:cNvSpPr>
          <p:nvPr>
            <p:ph type="dt" sz="half" idx="2"/>
          </p:nvPr>
        </p:nvSpPr>
        <p:spPr/>
        <p:txBody>
          <a:bodyPr/>
          <a:lstStyle/>
          <a:p>
            <a:r>
              <a:rPr lang="en-US"/>
              <a:t>15/12/2018</a:t>
            </a:r>
            <a:endParaRPr lang="en-US" dirty="0"/>
          </a:p>
        </p:txBody>
      </p:sp>
      <p:sp>
        <p:nvSpPr>
          <p:cNvPr id="5" name="Footer Placeholder 4"/>
          <p:cNvSpPr>
            <a:spLocks noGrp="1"/>
          </p:cNvSpPr>
          <p:nvPr>
            <p:ph type="ftr" sz="quarter" idx="3"/>
          </p:nvPr>
        </p:nvSpPr>
        <p:spPr/>
        <p:txBody>
          <a:bodyPr/>
          <a:lstStyle/>
          <a:p>
            <a:r>
              <a:rPr lang="en-US"/>
              <a:t>Supply Chain Analytics – Group 5</a:t>
            </a:r>
            <a:endParaRPr lang="en-US" dirty="0"/>
          </a:p>
        </p:txBody>
      </p:sp>
    </p:spTree>
    <p:extLst>
      <p:ext uri="{BB962C8B-B14F-4D97-AF65-F5344CB8AC3E}">
        <p14:creationId xmlns:p14="http://schemas.microsoft.com/office/powerpoint/2010/main" val="416548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A40E-4705-4C7A-877F-B386BA80ECF7}"/>
              </a:ext>
            </a:extLst>
          </p:cNvPr>
          <p:cNvSpPr>
            <a:spLocks noGrp="1"/>
          </p:cNvSpPr>
          <p:nvPr>
            <p:ph type="title"/>
          </p:nvPr>
        </p:nvSpPr>
        <p:spPr>
          <a:xfrm>
            <a:off x="838200" y="198872"/>
            <a:ext cx="10515600" cy="549273"/>
          </a:xfrm>
        </p:spPr>
        <p:txBody>
          <a:bodyPr>
            <a:noAutofit/>
          </a:bodyPr>
          <a:lstStyle/>
          <a:p>
            <a:r>
              <a:rPr lang="en-IN" sz="3600" i="1" dirty="0"/>
              <a:t>1. Reduce Procurement Costs</a:t>
            </a:r>
          </a:p>
        </p:txBody>
      </p:sp>
      <p:pic>
        <p:nvPicPr>
          <p:cNvPr id="4" name="Picture 3">
            <a:extLst>
              <a:ext uri="{FF2B5EF4-FFF2-40B4-BE49-F238E27FC236}">
                <a16:creationId xmlns:a16="http://schemas.microsoft.com/office/drawing/2014/main" id="{A88A765B-A635-463B-B14B-47FDE2623036}"/>
              </a:ext>
            </a:extLst>
          </p:cNvPr>
          <p:cNvPicPr>
            <a:picLocks noChangeAspect="1"/>
          </p:cNvPicPr>
          <p:nvPr/>
        </p:nvPicPr>
        <p:blipFill>
          <a:blip r:embed="rId2"/>
          <a:stretch>
            <a:fillRect/>
          </a:stretch>
        </p:blipFill>
        <p:spPr>
          <a:xfrm>
            <a:off x="343311" y="696419"/>
            <a:ext cx="5840673" cy="5366876"/>
          </a:xfrm>
          <a:prstGeom prst="rect">
            <a:avLst/>
          </a:prstGeom>
        </p:spPr>
      </p:pic>
      <p:sp>
        <p:nvSpPr>
          <p:cNvPr id="5" name="TextBox 4">
            <a:extLst>
              <a:ext uri="{FF2B5EF4-FFF2-40B4-BE49-F238E27FC236}">
                <a16:creationId xmlns:a16="http://schemas.microsoft.com/office/drawing/2014/main" id="{B1F81239-8793-45C0-9577-50E323F0DB6A}"/>
              </a:ext>
            </a:extLst>
          </p:cNvPr>
          <p:cNvSpPr txBox="1"/>
          <p:nvPr/>
        </p:nvSpPr>
        <p:spPr>
          <a:xfrm>
            <a:off x="6724996" y="998162"/>
            <a:ext cx="5019999" cy="923330"/>
          </a:xfrm>
          <a:prstGeom prst="rect">
            <a:avLst/>
          </a:prstGeom>
          <a:noFill/>
        </p:spPr>
        <p:txBody>
          <a:bodyPr wrap="square" rtlCol="0">
            <a:spAutoFit/>
          </a:bodyPr>
          <a:lstStyle/>
          <a:p>
            <a:r>
              <a:rPr lang="en-IN" dirty="0"/>
              <a:t>From the Bar Chart we can notice that some plants are paying more than average for the same raw material.</a:t>
            </a:r>
          </a:p>
        </p:txBody>
      </p:sp>
      <p:graphicFrame>
        <p:nvGraphicFramePr>
          <p:cNvPr id="6" name="Table 5">
            <a:extLst>
              <a:ext uri="{FF2B5EF4-FFF2-40B4-BE49-F238E27FC236}">
                <a16:creationId xmlns:a16="http://schemas.microsoft.com/office/drawing/2014/main" id="{6F28CED2-35CE-4223-9C3B-E213040B77F6}"/>
              </a:ext>
            </a:extLst>
          </p:cNvPr>
          <p:cNvGraphicFramePr>
            <a:graphicFrameLocks noGrp="1"/>
          </p:cNvGraphicFramePr>
          <p:nvPr>
            <p:extLst/>
          </p:nvPr>
        </p:nvGraphicFramePr>
        <p:xfrm>
          <a:off x="6849686" y="2171509"/>
          <a:ext cx="4763194" cy="3403600"/>
        </p:xfrm>
        <a:graphic>
          <a:graphicData uri="http://schemas.openxmlformats.org/drawingml/2006/table">
            <a:tbl>
              <a:tblPr firstRow="1" bandRow="1">
                <a:tableStyleId>{5C22544A-7EE6-4342-B048-85BDC9FD1C3A}</a:tableStyleId>
              </a:tblPr>
              <a:tblGrid>
                <a:gridCol w="2381597">
                  <a:extLst>
                    <a:ext uri="{9D8B030D-6E8A-4147-A177-3AD203B41FA5}">
                      <a16:colId xmlns:a16="http://schemas.microsoft.com/office/drawing/2014/main" val="1867104348"/>
                    </a:ext>
                  </a:extLst>
                </a:gridCol>
                <a:gridCol w="2381597">
                  <a:extLst>
                    <a:ext uri="{9D8B030D-6E8A-4147-A177-3AD203B41FA5}">
                      <a16:colId xmlns:a16="http://schemas.microsoft.com/office/drawing/2014/main" val="3555195694"/>
                    </a:ext>
                  </a:extLst>
                </a:gridCol>
              </a:tblGrid>
              <a:tr h="370840">
                <a:tc>
                  <a:txBody>
                    <a:bodyPr/>
                    <a:lstStyle/>
                    <a:p>
                      <a:r>
                        <a:rPr lang="en-IN" dirty="0"/>
                        <a:t>Raw Material</a:t>
                      </a:r>
                    </a:p>
                  </a:txBody>
                  <a:tcPr/>
                </a:tc>
                <a:tc>
                  <a:txBody>
                    <a:bodyPr/>
                    <a:lstStyle/>
                    <a:p>
                      <a:r>
                        <a:rPr lang="en-IN" dirty="0"/>
                        <a:t>Plants paying more than Average</a:t>
                      </a:r>
                    </a:p>
                  </a:txBody>
                  <a:tcPr/>
                </a:tc>
                <a:extLst>
                  <a:ext uri="{0D108BD9-81ED-4DB2-BD59-A6C34878D82A}">
                    <a16:rowId xmlns:a16="http://schemas.microsoft.com/office/drawing/2014/main" val="4283228566"/>
                  </a:ext>
                </a:extLst>
              </a:tr>
              <a:tr h="370840">
                <a:tc>
                  <a:txBody>
                    <a:bodyPr/>
                    <a:lstStyle/>
                    <a:p>
                      <a:r>
                        <a:rPr lang="en-IN" dirty="0"/>
                        <a:t>Abrasive</a:t>
                      </a:r>
                    </a:p>
                  </a:txBody>
                  <a:tcPr/>
                </a:tc>
                <a:tc>
                  <a:txBody>
                    <a:bodyPr/>
                    <a:lstStyle/>
                    <a:p>
                      <a:r>
                        <a:rPr lang="en-IN" dirty="0"/>
                        <a:t>PLFL, PLNV, PLTX</a:t>
                      </a:r>
                    </a:p>
                  </a:txBody>
                  <a:tcPr/>
                </a:tc>
                <a:extLst>
                  <a:ext uri="{0D108BD9-81ED-4DB2-BD59-A6C34878D82A}">
                    <a16:rowId xmlns:a16="http://schemas.microsoft.com/office/drawing/2014/main" val="2209814685"/>
                  </a:ext>
                </a:extLst>
              </a:tr>
              <a:tr h="370840">
                <a:tc>
                  <a:txBody>
                    <a:bodyPr/>
                    <a:lstStyle/>
                    <a:p>
                      <a:r>
                        <a:rPr lang="en-IN" dirty="0"/>
                        <a:t>Coconut Oil</a:t>
                      </a:r>
                    </a:p>
                  </a:txBody>
                  <a:tcPr/>
                </a:tc>
                <a:tc>
                  <a:txBody>
                    <a:bodyPr/>
                    <a:lstStyle/>
                    <a:p>
                      <a:r>
                        <a:rPr lang="en-IN" dirty="0"/>
                        <a:t>PLFR, PLRM, PLSW</a:t>
                      </a:r>
                    </a:p>
                  </a:txBody>
                  <a:tcPr/>
                </a:tc>
                <a:extLst>
                  <a:ext uri="{0D108BD9-81ED-4DB2-BD59-A6C34878D82A}">
                    <a16:rowId xmlns:a16="http://schemas.microsoft.com/office/drawing/2014/main" val="2257268562"/>
                  </a:ext>
                </a:extLst>
              </a:tr>
              <a:tr h="370840">
                <a:tc>
                  <a:txBody>
                    <a:bodyPr/>
                    <a:lstStyle/>
                    <a:p>
                      <a:r>
                        <a:rPr lang="en-IN" dirty="0"/>
                        <a:t>Fragrances &amp; Perfumes</a:t>
                      </a:r>
                    </a:p>
                  </a:txBody>
                  <a:tcPr/>
                </a:tc>
                <a:tc>
                  <a:txBody>
                    <a:bodyPr/>
                    <a:lstStyle/>
                    <a:p>
                      <a:r>
                        <a:rPr lang="en-IN" dirty="0"/>
                        <a:t>PLAU, PLFL, PLIN, PLNV, PLSA</a:t>
                      </a:r>
                    </a:p>
                  </a:txBody>
                  <a:tcPr/>
                </a:tc>
                <a:extLst>
                  <a:ext uri="{0D108BD9-81ED-4DB2-BD59-A6C34878D82A}">
                    <a16:rowId xmlns:a16="http://schemas.microsoft.com/office/drawing/2014/main" val="190335248"/>
                  </a:ext>
                </a:extLst>
              </a:tr>
              <a:tr h="370840">
                <a:tc>
                  <a:txBody>
                    <a:bodyPr/>
                    <a:lstStyle/>
                    <a:p>
                      <a:r>
                        <a:rPr lang="en-IN" dirty="0"/>
                        <a:t>Olive Oil</a:t>
                      </a:r>
                    </a:p>
                  </a:txBody>
                  <a:tcPr/>
                </a:tc>
                <a:tc>
                  <a:txBody>
                    <a:bodyPr/>
                    <a:lstStyle/>
                    <a:p>
                      <a:r>
                        <a:rPr lang="en-IN" dirty="0"/>
                        <a:t>PLFL, PLIN, PLNV, PLSW, PLTX</a:t>
                      </a:r>
                    </a:p>
                  </a:txBody>
                  <a:tcPr/>
                </a:tc>
                <a:extLst>
                  <a:ext uri="{0D108BD9-81ED-4DB2-BD59-A6C34878D82A}">
                    <a16:rowId xmlns:a16="http://schemas.microsoft.com/office/drawing/2014/main" val="3833552764"/>
                  </a:ext>
                </a:extLst>
              </a:tr>
              <a:tr h="370840">
                <a:tc>
                  <a:txBody>
                    <a:bodyPr/>
                    <a:lstStyle/>
                    <a:p>
                      <a:r>
                        <a:rPr lang="en-IN" dirty="0"/>
                        <a:t>Palm Oil</a:t>
                      </a:r>
                    </a:p>
                  </a:txBody>
                  <a:tcPr/>
                </a:tc>
                <a:tc>
                  <a:txBody>
                    <a:bodyPr/>
                    <a:lstStyle/>
                    <a:p>
                      <a:r>
                        <a:rPr lang="en-IN" dirty="0"/>
                        <a:t>PLFR, PLRM, PLSW</a:t>
                      </a:r>
                    </a:p>
                  </a:txBody>
                  <a:tcPr/>
                </a:tc>
                <a:extLst>
                  <a:ext uri="{0D108BD9-81ED-4DB2-BD59-A6C34878D82A}">
                    <a16:rowId xmlns:a16="http://schemas.microsoft.com/office/drawing/2014/main" val="2425188460"/>
                  </a:ext>
                </a:extLst>
              </a:tr>
              <a:tr h="370840">
                <a:tc>
                  <a:txBody>
                    <a:bodyPr/>
                    <a:lstStyle/>
                    <a:p>
                      <a:r>
                        <a:rPr lang="en-IN" dirty="0"/>
                        <a:t>Potassium Hydroxide</a:t>
                      </a:r>
                    </a:p>
                  </a:txBody>
                  <a:tcPr/>
                </a:tc>
                <a:tc>
                  <a:txBody>
                    <a:bodyPr/>
                    <a:lstStyle/>
                    <a:p>
                      <a:r>
                        <a:rPr lang="en-IN" dirty="0"/>
                        <a:t>PLCH, PLSA</a:t>
                      </a:r>
                    </a:p>
                  </a:txBody>
                  <a:tcPr/>
                </a:tc>
                <a:extLst>
                  <a:ext uri="{0D108BD9-81ED-4DB2-BD59-A6C34878D82A}">
                    <a16:rowId xmlns:a16="http://schemas.microsoft.com/office/drawing/2014/main" val="3212360159"/>
                  </a:ext>
                </a:extLst>
              </a:tr>
            </a:tbl>
          </a:graphicData>
        </a:graphic>
      </p:graphicFrame>
      <p:sp>
        <p:nvSpPr>
          <p:cNvPr id="9" name="Footer Placeholder 4">
            <a:extLst>
              <a:ext uri="{FF2B5EF4-FFF2-40B4-BE49-F238E27FC236}">
                <a16:creationId xmlns:a16="http://schemas.microsoft.com/office/drawing/2014/main" id="{9CBEB8C5-2217-44A2-9938-FC501D4A9816}"/>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10" name="Date Placeholder 3">
            <a:extLst>
              <a:ext uri="{FF2B5EF4-FFF2-40B4-BE49-F238E27FC236}">
                <a16:creationId xmlns:a16="http://schemas.microsoft.com/office/drawing/2014/main" id="{0A76141F-6362-4487-8741-F7C621A42CFD}"/>
              </a:ext>
            </a:extLst>
          </p:cNvPr>
          <p:cNvSpPr>
            <a:spLocks noGrp="1"/>
          </p:cNvSpPr>
          <p:nvPr>
            <p:ph type="dt" sz="half" idx="2"/>
          </p:nvPr>
        </p:nvSpPr>
        <p:spPr>
          <a:xfrm>
            <a:off x="838200" y="6339439"/>
            <a:ext cx="2743200" cy="365125"/>
          </a:xfrm>
        </p:spPr>
        <p:txBody>
          <a:bodyPr/>
          <a:lstStyle/>
          <a:p>
            <a:r>
              <a:rPr lang="en-US"/>
              <a:t>15/12/2018</a:t>
            </a:r>
            <a:endParaRPr lang="en-US" dirty="0"/>
          </a:p>
        </p:txBody>
      </p:sp>
    </p:spTree>
    <p:extLst>
      <p:ext uri="{BB962C8B-B14F-4D97-AF65-F5344CB8AC3E}">
        <p14:creationId xmlns:p14="http://schemas.microsoft.com/office/powerpoint/2010/main" val="10852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B81FA4-7642-4EC8-BE4D-2DEFF0FD4BA7}"/>
              </a:ext>
            </a:extLst>
          </p:cNvPr>
          <p:cNvPicPr>
            <a:picLocks noChangeAspect="1"/>
          </p:cNvPicPr>
          <p:nvPr/>
        </p:nvPicPr>
        <p:blipFill>
          <a:blip r:embed="rId2"/>
          <a:stretch>
            <a:fillRect/>
          </a:stretch>
        </p:blipFill>
        <p:spPr>
          <a:xfrm>
            <a:off x="769536" y="905569"/>
            <a:ext cx="4867693" cy="5257700"/>
          </a:xfrm>
          <a:prstGeom prst="rect">
            <a:avLst/>
          </a:prstGeom>
        </p:spPr>
      </p:pic>
      <p:pic>
        <p:nvPicPr>
          <p:cNvPr id="6" name="Picture 5">
            <a:extLst>
              <a:ext uri="{FF2B5EF4-FFF2-40B4-BE49-F238E27FC236}">
                <a16:creationId xmlns:a16="http://schemas.microsoft.com/office/drawing/2014/main" id="{423EA9F9-98DD-45FF-B2DD-869E35A8C74B}"/>
              </a:ext>
            </a:extLst>
          </p:cNvPr>
          <p:cNvPicPr>
            <a:picLocks noChangeAspect="1"/>
          </p:cNvPicPr>
          <p:nvPr/>
        </p:nvPicPr>
        <p:blipFill>
          <a:blip r:embed="rId3"/>
          <a:stretch>
            <a:fillRect/>
          </a:stretch>
        </p:blipFill>
        <p:spPr>
          <a:xfrm>
            <a:off x="5983606" y="905569"/>
            <a:ext cx="1200150" cy="1428750"/>
          </a:xfrm>
          <a:prstGeom prst="rect">
            <a:avLst/>
          </a:prstGeom>
        </p:spPr>
      </p:pic>
      <p:sp>
        <p:nvSpPr>
          <p:cNvPr id="8" name="Title 1">
            <a:extLst>
              <a:ext uri="{FF2B5EF4-FFF2-40B4-BE49-F238E27FC236}">
                <a16:creationId xmlns:a16="http://schemas.microsoft.com/office/drawing/2014/main" id="{8F10F5B2-17F6-46D8-AD22-7FE4DFC42DEE}"/>
              </a:ext>
            </a:extLst>
          </p:cNvPr>
          <p:cNvSpPr txBox="1">
            <a:spLocks/>
          </p:cNvSpPr>
          <p:nvPr/>
        </p:nvSpPr>
        <p:spPr>
          <a:xfrm>
            <a:off x="838200" y="198872"/>
            <a:ext cx="10515600" cy="54927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i="1" dirty="0"/>
              <a:t>1.1 Procurement Costs Region wise</a:t>
            </a:r>
          </a:p>
        </p:txBody>
      </p:sp>
      <p:sp>
        <p:nvSpPr>
          <p:cNvPr id="9" name="TextBox 8">
            <a:extLst>
              <a:ext uri="{FF2B5EF4-FFF2-40B4-BE49-F238E27FC236}">
                <a16:creationId xmlns:a16="http://schemas.microsoft.com/office/drawing/2014/main" id="{092C2A2B-23E8-4DE8-B422-4995FD3F0533}"/>
              </a:ext>
            </a:extLst>
          </p:cNvPr>
          <p:cNvSpPr txBox="1"/>
          <p:nvPr/>
        </p:nvSpPr>
        <p:spPr>
          <a:xfrm>
            <a:off x="6096000" y="2460567"/>
            <a:ext cx="5882646" cy="2308324"/>
          </a:xfrm>
          <a:prstGeom prst="rect">
            <a:avLst/>
          </a:prstGeom>
          <a:noFill/>
        </p:spPr>
        <p:txBody>
          <a:bodyPr wrap="square" rtlCol="0">
            <a:spAutoFit/>
          </a:bodyPr>
          <a:lstStyle/>
          <a:p>
            <a:r>
              <a:rPr lang="en-IN" dirty="0"/>
              <a:t>The selling price of the three varieties of Soaps is constant:</a:t>
            </a:r>
          </a:p>
          <a:p>
            <a:r>
              <a:rPr lang="en-IN" dirty="0"/>
              <a:t>Tiger - 8 USD</a:t>
            </a:r>
          </a:p>
          <a:p>
            <a:r>
              <a:rPr lang="en-IN" dirty="0"/>
              <a:t>Alexa - 12 USD</a:t>
            </a:r>
          </a:p>
          <a:p>
            <a:r>
              <a:rPr lang="en-IN" dirty="0"/>
              <a:t>Wild Rancher - 10 USD</a:t>
            </a:r>
          </a:p>
          <a:p>
            <a:endParaRPr lang="en-IN" dirty="0"/>
          </a:p>
          <a:p>
            <a:r>
              <a:rPr lang="en-IN" dirty="0"/>
              <a:t>Plants like </a:t>
            </a:r>
            <a:r>
              <a:rPr lang="en-IN" b="1" dirty="0">
                <a:solidFill>
                  <a:srgbClr val="FF0000"/>
                </a:solidFill>
              </a:rPr>
              <a:t>PLAU, PLFL, PLSW </a:t>
            </a:r>
            <a:r>
              <a:rPr lang="en-IN" dirty="0"/>
              <a:t>have higher raw materials costs.</a:t>
            </a:r>
          </a:p>
          <a:p>
            <a:r>
              <a:rPr lang="en-IN" dirty="0"/>
              <a:t>Considering the Selling Price being constant, the Profit margins would be lower in these Regions.</a:t>
            </a:r>
          </a:p>
        </p:txBody>
      </p:sp>
      <p:sp>
        <p:nvSpPr>
          <p:cNvPr id="10" name="Footer Placeholder 4">
            <a:extLst>
              <a:ext uri="{FF2B5EF4-FFF2-40B4-BE49-F238E27FC236}">
                <a16:creationId xmlns:a16="http://schemas.microsoft.com/office/drawing/2014/main" id="{51AA9C07-E9C8-4A6D-AA83-00C3DE571FAC}"/>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11" name="Date Placeholder 3">
            <a:extLst>
              <a:ext uri="{FF2B5EF4-FFF2-40B4-BE49-F238E27FC236}">
                <a16:creationId xmlns:a16="http://schemas.microsoft.com/office/drawing/2014/main" id="{19F250EF-F174-4A52-AF3F-925C182F7CA8}"/>
              </a:ext>
            </a:extLst>
          </p:cNvPr>
          <p:cNvSpPr>
            <a:spLocks noGrp="1"/>
          </p:cNvSpPr>
          <p:nvPr>
            <p:ph type="dt" sz="half" idx="2"/>
          </p:nvPr>
        </p:nvSpPr>
        <p:spPr>
          <a:xfrm>
            <a:off x="838200" y="6339439"/>
            <a:ext cx="2743200" cy="365125"/>
          </a:xfrm>
        </p:spPr>
        <p:txBody>
          <a:bodyPr/>
          <a:lstStyle/>
          <a:p>
            <a:r>
              <a:rPr lang="en-US"/>
              <a:t>15/12/2018</a:t>
            </a:r>
            <a:endParaRPr lang="en-US" dirty="0"/>
          </a:p>
        </p:txBody>
      </p:sp>
    </p:spTree>
    <p:extLst>
      <p:ext uri="{BB962C8B-B14F-4D97-AF65-F5344CB8AC3E}">
        <p14:creationId xmlns:p14="http://schemas.microsoft.com/office/powerpoint/2010/main" val="120869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AD8AB9-5B8A-4C56-A7F0-BC4957157F97}"/>
              </a:ext>
            </a:extLst>
          </p:cNvPr>
          <p:cNvPicPr>
            <a:picLocks noChangeAspect="1"/>
          </p:cNvPicPr>
          <p:nvPr/>
        </p:nvPicPr>
        <p:blipFill>
          <a:blip r:embed="rId2"/>
          <a:stretch>
            <a:fillRect/>
          </a:stretch>
        </p:blipFill>
        <p:spPr>
          <a:xfrm>
            <a:off x="491999" y="889462"/>
            <a:ext cx="3954069" cy="5181400"/>
          </a:xfrm>
          <a:prstGeom prst="rect">
            <a:avLst/>
          </a:prstGeom>
        </p:spPr>
      </p:pic>
      <p:graphicFrame>
        <p:nvGraphicFramePr>
          <p:cNvPr id="4" name="Table 3">
            <a:extLst>
              <a:ext uri="{FF2B5EF4-FFF2-40B4-BE49-F238E27FC236}">
                <a16:creationId xmlns:a16="http://schemas.microsoft.com/office/drawing/2014/main" id="{649905C9-DACB-4867-B671-73F4FE60EACD}"/>
              </a:ext>
            </a:extLst>
          </p:cNvPr>
          <p:cNvGraphicFramePr>
            <a:graphicFrameLocks noGrp="1"/>
          </p:cNvGraphicFramePr>
          <p:nvPr>
            <p:extLst/>
          </p:nvPr>
        </p:nvGraphicFramePr>
        <p:xfrm>
          <a:off x="6614798" y="889462"/>
          <a:ext cx="4921136" cy="2194560"/>
        </p:xfrm>
        <a:graphic>
          <a:graphicData uri="http://schemas.openxmlformats.org/drawingml/2006/table">
            <a:tbl>
              <a:tblPr firstRow="1" bandRow="1">
                <a:tableStyleId>{5C22544A-7EE6-4342-B048-85BDC9FD1C3A}</a:tableStyleId>
              </a:tblPr>
              <a:tblGrid>
                <a:gridCol w="1738284">
                  <a:extLst>
                    <a:ext uri="{9D8B030D-6E8A-4147-A177-3AD203B41FA5}">
                      <a16:colId xmlns:a16="http://schemas.microsoft.com/office/drawing/2014/main" val="4004752659"/>
                    </a:ext>
                  </a:extLst>
                </a:gridCol>
                <a:gridCol w="3182852">
                  <a:extLst>
                    <a:ext uri="{9D8B030D-6E8A-4147-A177-3AD203B41FA5}">
                      <a16:colId xmlns:a16="http://schemas.microsoft.com/office/drawing/2014/main" val="3814058389"/>
                    </a:ext>
                  </a:extLst>
                </a:gridCol>
              </a:tblGrid>
              <a:tr h="341729">
                <a:tc gridSpan="2">
                  <a:txBody>
                    <a:bodyPr/>
                    <a:lstStyle/>
                    <a:p>
                      <a:pPr algn="ctr"/>
                      <a:r>
                        <a:rPr lang="en-IN" dirty="0"/>
                        <a:t>REGION – ASIA PACIFIC</a:t>
                      </a:r>
                    </a:p>
                  </a:txBody>
                  <a:tcPr/>
                </a:tc>
                <a:tc hMerge="1">
                  <a:txBody>
                    <a:bodyPr/>
                    <a:lstStyle/>
                    <a:p>
                      <a:endParaRPr lang="en-IN" dirty="0"/>
                    </a:p>
                  </a:txBody>
                  <a:tcPr/>
                </a:tc>
                <a:extLst>
                  <a:ext uri="{0D108BD9-81ED-4DB2-BD59-A6C34878D82A}">
                    <a16:rowId xmlns:a16="http://schemas.microsoft.com/office/drawing/2014/main" val="1875351567"/>
                  </a:ext>
                </a:extLst>
              </a:tr>
              <a:tr h="302033">
                <a:tc>
                  <a:txBody>
                    <a:bodyPr/>
                    <a:lstStyle/>
                    <a:p>
                      <a:r>
                        <a:rPr lang="en-IN" sz="1400" b="1" dirty="0"/>
                        <a:t>Raw Material</a:t>
                      </a:r>
                    </a:p>
                  </a:txBody>
                  <a:tcPr/>
                </a:tc>
                <a:tc>
                  <a:txBody>
                    <a:bodyPr/>
                    <a:lstStyle/>
                    <a:p>
                      <a:r>
                        <a:rPr lang="en-IN" sz="1400" b="1" dirty="0"/>
                        <a:t>Plant paying more</a:t>
                      </a:r>
                    </a:p>
                  </a:txBody>
                  <a:tcPr/>
                </a:tc>
                <a:extLst>
                  <a:ext uri="{0D108BD9-81ED-4DB2-BD59-A6C34878D82A}">
                    <a16:rowId xmlns:a16="http://schemas.microsoft.com/office/drawing/2014/main" val="2124920670"/>
                  </a:ext>
                </a:extLst>
              </a:tr>
              <a:tr h="302033">
                <a:tc>
                  <a:txBody>
                    <a:bodyPr/>
                    <a:lstStyle/>
                    <a:p>
                      <a:r>
                        <a:rPr lang="en-IN" sz="1400" dirty="0"/>
                        <a:t>Coconut Oil</a:t>
                      </a:r>
                    </a:p>
                  </a:txBody>
                  <a:tcPr/>
                </a:tc>
                <a:tc>
                  <a:txBody>
                    <a:bodyPr/>
                    <a:lstStyle/>
                    <a:p>
                      <a:r>
                        <a:rPr lang="en-IN" sz="1400" dirty="0"/>
                        <a:t>PLAU</a:t>
                      </a:r>
                    </a:p>
                  </a:txBody>
                  <a:tcPr/>
                </a:tc>
                <a:extLst>
                  <a:ext uri="{0D108BD9-81ED-4DB2-BD59-A6C34878D82A}">
                    <a16:rowId xmlns:a16="http://schemas.microsoft.com/office/drawing/2014/main" val="2392512889"/>
                  </a:ext>
                </a:extLst>
              </a:tr>
              <a:tr h="302033">
                <a:tc>
                  <a:txBody>
                    <a:bodyPr/>
                    <a:lstStyle/>
                    <a:p>
                      <a:r>
                        <a:rPr lang="en-IN" sz="1400" dirty="0" err="1"/>
                        <a:t>Fragrance&amp;Perfumes</a:t>
                      </a:r>
                      <a:endParaRPr lang="en-IN" sz="1400" dirty="0"/>
                    </a:p>
                  </a:txBody>
                  <a:tcPr/>
                </a:tc>
                <a:tc>
                  <a:txBody>
                    <a:bodyPr/>
                    <a:lstStyle/>
                    <a:p>
                      <a:r>
                        <a:rPr lang="en-IN" sz="1400" dirty="0"/>
                        <a:t>PLIN</a:t>
                      </a:r>
                    </a:p>
                  </a:txBody>
                  <a:tcPr/>
                </a:tc>
                <a:extLst>
                  <a:ext uri="{0D108BD9-81ED-4DB2-BD59-A6C34878D82A}">
                    <a16:rowId xmlns:a16="http://schemas.microsoft.com/office/drawing/2014/main" val="3590192413"/>
                  </a:ext>
                </a:extLst>
              </a:tr>
              <a:tr h="302033">
                <a:tc>
                  <a:txBody>
                    <a:bodyPr/>
                    <a:lstStyle/>
                    <a:p>
                      <a:r>
                        <a:rPr lang="en-IN" sz="1400" dirty="0"/>
                        <a:t>Olive Oil</a:t>
                      </a:r>
                    </a:p>
                  </a:txBody>
                  <a:tcPr/>
                </a:tc>
                <a:tc>
                  <a:txBody>
                    <a:bodyPr/>
                    <a:lstStyle/>
                    <a:p>
                      <a:r>
                        <a:rPr lang="en-IN" sz="1400" dirty="0"/>
                        <a:t>PLIN</a:t>
                      </a:r>
                    </a:p>
                  </a:txBody>
                  <a:tcPr/>
                </a:tc>
                <a:extLst>
                  <a:ext uri="{0D108BD9-81ED-4DB2-BD59-A6C34878D82A}">
                    <a16:rowId xmlns:a16="http://schemas.microsoft.com/office/drawing/2014/main" val="1095838321"/>
                  </a:ext>
                </a:extLst>
              </a:tr>
              <a:tr h="302033">
                <a:tc>
                  <a:txBody>
                    <a:bodyPr/>
                    <a:lstStyle/>
                    <a:p>
                      <a:r>
                        <a:rPr lang="en-IN" sz="1400" dirty="0"/>
                        <a:t>Pal Oil</a:t>
                      </a:r>
                    </a:p>
                  </a:txBody>
                  <a:tcPr/>
                </a:tc>
                <a:tc>
                  <a:txBody>
                    <a:bodyPr/>
                    <a:lstStyle/>
                    <a:p>
                      <a:r>
                        <a:rPr lang="en-IN" sz="1400" dirty="0"/>
                        <a:t>PLAU</a:t>
                      </a:r>
                    </a:p>
                  </a:txBody>
                  <a:tcPr/>
                </a:tc>
                <a:extLst>
                  <a:ext uri="{0D108BD9-81ED-4DB2-BD59-A6C34878D82A}">
                    <a16:rowId xmlns:a16="http://schemas.microsoft.com/office/drawing/2014/main" val="1553492797"/>
                  </a:ext>
                </a:extLst>
              </a:tr>
              <a:tr h="302033">
                <a:tc>
                  <a:txBody>
                    <a:bodyPr/>
                    <a:lstStyle/>
                    <a:p>
                      <a:r>
                        <a:rPr lang="en-IN" sz="1400" dirty="0"/>
                        <a:t>Potassium Hydroxide</a:t>
                      </a:r>
                    </a:p>
                  </a:txBody>
                  <a:tcPr/>
                </a:tc>
                <a:tc>
                  <a:txBody>
                    <a:bodyPr/>
                    <a:lstStyle/>
                    <a:p>
                      <a:r>
                        <a:rPr lang="en-IN" sz="1400" dirty="0"/>
                        <a:t>PLAU</a:t>
                      </a:r>
                    </a:p>
                  </a:txBody>
                  <a:tcPr/>
                </a:tc>
                <a:extLst>
                  <a:ext uri="{0D108BD9-81ED-4DB2-BD59-A6C34878D82A}">
                    <a16:rowId xmlns:a16="http://schemas.microsoft.com/office/drawing/2014/main" val="2154801767"/>
                  </a:ext>
                </a:extLst>
              </a:tr>
            </a:tbl>
          </a:graphicData>
        </a:graphic>
      </p:graphicFrame>
      <p:sp>
        <p:nvSpPr>
          <p:cNvPr id="5" name="TextBox 4">
            <a:extLst>
              <a:ext uri="{FF2B5EF4-FFF2-40B4-BE49-F238E27FC236}">
                <a16:creationId xmlns:a16="http://schemas.microsoft.com/office/drawing/2014/main" id="{EBB37963-5091-41E7-93F8-05821090BDE5}"/>
              </a:ext>
            </a:extLst>
          </p:cNvPr>
          <p:cNvSpPr txBox="1"/>
          <p:nvPr/>
        </p:nvSpPr>
        <p:spPr>
          <a:xfrm>
            <a:off x="4983317" y="3520440"/>
            <a:ext cx="7112925" cy="2339102"/>
          </a:xfrm>
          <a:prstGeom prst="rect">
            <a:avLst/>
          </a:prstGeom>
          <a:noFill/>
        </p:spPr>
        <p:txBody>
          <a:bodyPr wrap="square" rtlCol="0">
            <a:spAutoFit/>
          </a:bodyPr>
          <a:lstStyle/>
          <a:p>
            <a:r>
              <a:rPr lang="en-IN" b="1" i="1" dirty="0"/>
              <a:t>Let’s look at the Raw Material Procurement Cost Region wise.</a:t>
            </a:r>
          </a:p>
          <a:p>
            <a:pPr marL="285750" indent="-285750">
              <a:buFont typeface="Arial" panose="020B0604020202020204" pitchFamily="34" charset="0"/>
              <a:buChar char="•"/>
            </a:pPr>
            <a:r>
              <a:rPr lang="en-IN" sz="1600" dirty="0"/>
              <a:t>In Region Asia Pacific, plant PLAU has procuring costs for 3/6 items. Plant PLIN has procuring costs for 2/6 items.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Considering the Geography of Indonesia and Australia, the Raw Materials can be transported via Ship to and from.</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solidFill>
                  <a:schemeClr val="accent1"/>
                </a:solidFill>
              </a:rPr>
              <a:t>Indonesia</a:t>
            </a:r>
            <a:r>
              <a:rPr lang="en-IN" sz="1600" b="1" dirty="0"/>
              <a:t> </a:t>
            </a:r>
            <a:r>
              <a:rPr lang="en-IN" sz="1600" b="1" dirty="0">
                <a:sym typeface="Wingdings" panose="05000000000000000000" pitchFamily="2" charset="2"/>
              </a:rPr>
              <a:t></a:t>
            </a:r>
            <a:r>
              <a:rPr lang="en-IN" sz="1600" b="1" dirty="0"/>
              <a:t> (Ship) Potassium Hydroxide, Palm Oil, Coconut Oil </a:t>
            </a:r>
            <a:r>
              <a:rPr lang="en-IN" sz="1600" b="1" dirty="0">
                <a:sym typeface="Wingdings" panose="05000000000000000000" pitchFamily="2" charset="2"/>
              </a:rPr>
              <a:t></a:t>
            </a:r>
            <a:r>
              <a:rPr lang="en-IN" sz="1600" b="1" dirty="0"/>
              <a:t> </a:t>
            </a:r>
            <a:r>
              <a:rPr lang="en-IN" sz="1600" b="1" dirty="0">
                <a:solidFill>
                  <a:srgbClr val="FF0000"/>
                </a:solidFill>
              </a:rPr>
              <a:t>Australia</a:t>
            </a:r>
          </a:p>
          <a:p>
            <a:pPr marL="285750" indent="-285750">
              <a:buFont typeface="Arial" panose="020B0604020202020204" pitchFamily="34" charset="0"/>
              <a:buChar char="•"/>
            </a:pPr>
            <a:r>
              <a:rPr lang="en-IN" sz="1600" b="1" dirty="0">
                <a:solidFill>
                  <a:schemeClr val="accent1"/>
                </a:solidFill>
              </a:rPr>
              <a:t>Australia</a:t>
            </a:r>
            <a:r>
              <a:rPr lang="en-IN" sz="1600" b="1" dirty="0"/>
              <a:t> </a:t>
            </a:r>
            <a:r>
              <a:rPr lang="en-IN" sz="1600" b="1" dirty="0">
                <a:sym typeface="Wingdings" panose="05000000000000000000" pitchFamily="2" charset="2"/>
              </a:rPr>
              <a:t></a:t>
            </a:r>
            <a:r>
              <a:rPr lang="en-IN" sz="1600" b="1" dirty="0"/>
              <a:t> (Ship) Olive Oil, Fragrances &amp; Perfumes </a:t>
            </a:r>
            <a:r>
              <a:rPr lang="en-IN" sz="1600" b="1" dirty="0">
                <a:sym typeface="Wingdings" panose="05000000000000000000" pitchFamily="2" charset="2"/>
              </a:rPr>
              <a:t> </a:t>
            </a:r>
            <a:r>
              <a:rPr lang="en-IN" sz="1600" b="1" dirty="0">
                <a:solidFill>
                  <a:srgbClr val="FF0000"/>
                </a:solidFill>
                <a:sym typeface="Wingdings" panose="05000000000000000000" pitchFamily="2" charset="2"/>
              </a:rPr>
              <a:t>Indonesia</a:t>
            </a:r>
            <a:endParaRPr lang="en-IN" sz="1600" b="1" dirty="0">
              <a:solidFill>
                <a:srgbClr val="FF0000"/>
              </a:solidFill>
            </a:endParaRPr>
          </a:p>
        </p:txBody>
      </p:sp>
      <p:sp>
        <p:nvSpPr>
          <p:cNvPr id="6" name="Title 1">
            <a:extLst>
              <a:ext uri="{FF2B5EF4-FFF2-40B4-BE49-F238E27FC236}">
                <a16:creationId xmlns:a16="http://schemas.microsoft.com/office/drawing/2014/main" id="{6C7C9903-CB35-430D-A345-1FF51D924A4C}"/>
              </a:ext>
            </a:extLst>
          </p:cNvPr>
          <p:cNvSpPr txBox="1">
            <a:spLocks/>
          </p:cNvSpPr>
          <p:nvPr/>
        </p:nvSpPr>
        <p:spPr>
          <a:xfrm>
            <a:off x="838200" y="198872"/>
            <a:ext cx="10515600" cy="54927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i="1" dirty="0"/>
              <a:t>1.2 Reduce Procurement Costs – ASIA PACIFIC</a:t>
            </a:r>
          </a:p>
        </p:txBody>
      </p:sp>
      <p:sp>
        <p:nvSpPr>
          <p:cNvPr id="8" name="Footer Placeholder 4">
            <a:extLst>
              <a:ext uri="{FF2B5EF4-FFF2-40B4-BE49-F238E27FC236}">
                <a16:creationId xmlns:a16="http://schemas.microsoft.com/office/drawing/2014/main" id="{58B59D24-3F2D-4E8C-9AC4-B9241D9E7E8B}"/>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9" name="Date Placeholder 3">
            <a:extLst>
              <a:ext uri="{FF2B5EF4-FFF2-40B4-BE49-F238E27FC236}">
                <a16:creationId xmlns:a16="http://schemas.microsoft.com/office/drawing/2014/main" id="{46EC97C5-6A2E-44E1-A1D1-F5C2383E363D}"/>
              </a:ext>
            </a:extLst>
          </p:cNvPr>
          <p:cNvSpPr>
            <a:spLocks noGrp="1"/>
          </p:cNvSpPr>
          <p:nvPr>
            <p:ph type="dt" sz="half" idx="2"/>
          </p:nvPr>
        </p:nvSpPr>
        <p:spPr>
          <a:xfrm>
            <a:off x="838200" y="6339439"/>
            <a:ext cx="2743200" cy="365125"/>
          </a:xfrm>
        </p:spPr>
        <p:txBody>
          <a:bodyPr/>
          <a:lstStyle/>
          <a:p>
            <a:r>
              <a:rPr lang="en-US"/>
              <a:t>15/12/2018</a:t>
            </a:r>
            <a:endParaRPr lang="en-US" dirty="0"/>
          </a:p>
        </p:txBody>
      </p:sp>
    </p:spTree>
    <p:extLst>
      <p:ext uri="{BB962C8B-B14F-4D97-AF65-F5344CB8AC3E}">
        <p14:creationId xmlns:p14="http://schemas.microsoft.com/office/powerpoint/2010/main" val="367706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A0F78AA-ADFF-4DAC-8516-9BF3DC74514D}"/>
              </a:ext>
            </a:extLst>
          </p:cNvPr>
          <p:cNvGraphicFramePr>
            <a:graphicFrameLocks noGrp="1"/>
          </p:cNvGraphicFramePr>
          <p:nvPr>
            <p:extLst/>
          </p:nvPr>
        </p:nvGraphicFramePr>
        <p:xfrm>
          <a:off x="6496569" y="933737"/>
          <a:ext cx="4956238" cy="1900440"/>
        </p:xfrm>
        <a:graphic>
          <a:graphicData uri="http://schemas.openxmlformats.org/drawingml/2006/table">
            <a:tbl>
              <a:tblPr firstRow="1" bandRow="1">
                <a:tableStyleId>{5C22544A-7EE6-4342-B048-85BDC9FD1C3A}</a:tableStyleId>
              </a:tblPr>
              <a:tblGrid>
                <a:gridCol w="2478119">
                  <a:extLst>
                    <a:ext uri="{9D8B030D-6E8A-4147-A177-3AD203B41FA5}">
                      <a16:colId xmlns:a16="http://schemas.microsoft.com/office/drawing/2014/main" val="4004752659"/>
                    </a:ext>
                  </a:extLst>
                </a:gridCol>
                <a:gridCol w="2478119">
                  <a:extLst>
                    <a:ext uri="{9D8B030D-6E8A-4147-A177-3AD203B41FA5}">
                      <a16:colId xmlns:a16="http://schemas.microsoft.com/office/drawing/2014/main" val="3814058389"/>
                    </a:ext>
                  </a:extLst>
                </a:gridCol>
              </a:tblGrid>
              <a:tr h="352309">
                <a:tc gridSpan="2">
                  <a:txBody>
                    <a:bodyPr/>
                    <a:lstStyle/>
                    <a:p>
                      <a:pPr algn="ctr"/>
                      <a:r>
                        <a:rPr lang="en-IN" dirty="0"/>
                        <a:t>REGION - EUROPE</a:t>
                      </a:r>
                    </a:p>
                  </a:txBody>
                  <a:tcPr/>
                </a:tc>
                <a:tc hMerge="1">
                  <a:txBody>
                    <a:bodyPr/>
                    <a:lstStyle/>
                    <a:p>
                      <a:endParaRPr lang="en-IN" dirty="0"/>
                    </a:p>
                  </a:txBody>
                  <a:tcPr/>
                </a:tc>
                <a:extLst>
                  <a:ext uri="{0D108BD9-81ED-4DB2-BD59-A6C34878D82A}">
                    <a16:rowId xmlns:a16="http://schemas.microsoft.com/office/drawing/2014/main" val="1875351567"/>
                  </a:ext>
                </a:extLst>
              </a:tr>
              <a:tr h="306936">
                <a:tc>
                  <a:txBody>
                    <a:bodyPr/>
                    <a:lstStyle/>
                    <a:p>
                      <a:r>
                        <a:rPr lang="en-IN" sz="1400" b="1" dirty="0"/>
                        <a:t>Raw Material</a:t>
                      </a:r>
                    </a:p>
                  </a:txBody>
                  <a:tcPr/>
                </a:tc>
                <a:tc>
                  <a:txBody>
                    <a:bodyPr/>
                    <a:lstStyle/>
                    <a:p>
                      <a:r>
                        <a:rPr lang="en-IN" sz="1400" b="1" dirty="0"/>
                        <a:t>Plant paying more</a:t>
                      </a:r>
                    </a:p>
                  </a:txBody>
                  <a:tcPr/>
                </a:tc>
                <a:extLst>
                  <a:ext uri="{0D108BD9-81ED-4DB2-BD59-A6C34878D82A}">
                    <a16:rowId xmlns:a16="http://schemas.microsoft.com/office/drawing/2014/main" val="2124920670"/>
                  </a:ext>
                </a:extLst>
              </a:tr>
              <a:tr h="306936">
                <a:tc>
                  <a:txBody>
                    <a:bodyPr/>
                    <a:lstStyle/>
                    <a:p>
                      <a:r>
                        <a:rPr lang="en-IN" sz="1400" dirty="0"/>
                        <a:t>Olive Oil</a:t>
                      </a:r>
                    </a:p>
                  </a:txBody>
                  <a:tcPr/>
                </a:tc>
                <a:tc>
                  <a:txBody>
                    <a:bodyPr/>
                    <a:lstStyle/>
                    <a:p>
                      <a:r>
                        <a:rPr lang="en-IN" sz="1400" dirty="0"/>
                        <a:t>PLSW</a:t>
                      </a:r>
                    </a:p>
                  </a:txBody>
                  <a:tcPr/>
                </a:tc>
                <a:extLst>
                  <a:ext uri="{0D108BD9-81ED-4DB2-BD59-A6C34878D82A}">
                    <a16:rowId xmlns:a16="http://schemas.microsoft.com/office/drawing/2014/main" val="2392512889"/>
                  </a:ext>
                </a:extLst>
              </a:tr>
              <a:tr h="306936">
                <a:tc>
                  <a:txBody>
                    <a:bodyPr/>
                    <a:lstStyle/>
                    <a:p>
                      <a:r>
                        <a:rPr lang="en-IN" sz="1400" dirty="0"/>
                        <a:t>Palm Oil</a:t>
                      </a:r>
                    </a:p>
                  </a:txBody>
                  <a:tcPr/>
                </a:tc>
                <a:tc>
                  <a:txBody>
                    <a:bodyPr/>
                    <a:lstStyle/>
                    <a:p>
                      <a:r>
                        <a:rPr lang="en-IN" sz="1400" dirty="0"/>
                        <a:t>PLFR</a:t>
                      </a:r>
                    </a:p>
                  </a:txBody>
                  <a:tcPr/>
                </a:tc>
                <a:extLst>
                  <a:ext uri="{0D108BD9-81ED-4DB2-BD59-A6C34878D82A}">
                    <a16:rowId xmlns:a16="http://schemas.microsoft.com/office/drawing/2014/main" val="3590192413"/>
                  </a:ext>
                </a:extLst>
              </a:tr>
              <a:tr h="306936">
                <a:tc>
                  <a:txBody>
                    <a:bodyPr/>
                    <a:lstStyle/>
                    <a:p>
                      <a:r>
                        <a:rPr lang="en-IN" sz="1400" dirty="0"/>
                        <a:t>Potassium Hydroxide</a:t>
                      </a:r>
                    </a:p>
                  </a:txBody>
                  <a:tcPr/>
                </a:tc>
                <a:tc>
                  <a:txBody>
                    <a:bodyPr/>
                    <a:lstStyle/>
                    <a:p>
                      <a:r>
                        <a:rPr lang="en-IN" sz="1400" dirty="0"/>
                        <a:t>PLSW</a:t>
                      </a:r>
                    </a:p>
                  </a:txBody>
                  <a:tcPr/>
                </a:tc>
                <a:extLst>
                  <a:ext uri="{0D108BD9-81ED-4DB2-BD59-A6C34878D82A}">
                    <a16:rowId xmlns:a16="http://schemas.microsoft.com/office/drawing/2014/main" val="1095838321"/>
                  </a:ext>
                </a:extLst>
              </a:tr>
              <a:tr h="306936">
                <a:tc>
                  <a:txBody>
                    <a:bodyPr/>
                    <a:lstStyle/>
                    <a:p>
                      <a:r>
                        <a:rPr lang="en-IN" sz="1400" dirty="0"/>
                        <a:t>Coconut Oil</a:t>
                      </a:r>
                    </a:p>
                  </a:txBody>
                  <a:tcPr/>
                </a:tc>
                <a:tc>
                  <a:txBody>
                    <a:bodyPr/>
                    <a:lstStyle/>
                    <a:p>
                      <a:r>
                        <a:rPr lang="en-IN" sz="1400" dirty="0"/>
                        <a:t>PLSW</a:t>
                      </a:r>
                    </a:p>
                  </a:txBody>
                  <a:tcPr/>
                </a:tc>
                <a:extLst>
                  <a:ext uri="{0D108BD9-81ED-4DB2-BD59-A6C34878D82A}">
                    <a16:rowId xmlns:a16="http://schemas.microsoft.com/office/drawing/2014/main" val="99572967"/>
                  </a:ext>
                </a:extLst>
              </a:tr>
            </a:tbl>
          </a:graphicData>
        </a:graphic>
      </p:graphicFrame>
      <p:pic>
        <p:nvPicPr>
          <p:cNvPr id="4" name="Picture 3">
            <a:extLst>
              <a:ext uri="{FF2B5EF4-FFF2-40B4-BE49-F238E27FC236}">
                <a16:creationId xmlns:a16="http://schemas.microsoft.com/office/drawing/2014/main" id="{02CC3096-D288-45BE-9FE0-03C9763E5C9C}"/>
              </a:ext>
            </a:extLst>
          </p:cNvPr>
          <p:cNvPicPr>
            <a:picLocks noChangeAspect="1"/>
          </p:cNvPicPr>
          <p:nvPr/>
        </p:nvPicPr>
        <p:blipFill>
          <a:blip r:embed="rId2"/>
          <a:stretch>
            <a:fillRect/>
          </a:stretch>
        </p:blipFill>
        <p:spPr>
          <a:xfrm>
            <a:off x="838200" y="748145"/>
            <a:ext cx="3881724" cy="5166697"/>
          </a:xfrm>
          <a:prstGeom prst="rect">
            <a:avLst/>
          </a:prstGeom>
        </p:spPr>
      </p:pic>
      <p:sp>
        <p:nvSpPr>
          <p:cNvPr id="5" name="TextBox 4">
            <a:extLst>
              <a:ext uri="{FF2B5EF4-FFF2-40B4-BE49-F238E27FC236}">
                <a16:creationId xmlns:a16="http://schemas.microsoft.com/office/drawing/2014/main" id="{9BC46BF1-29C5-44D7-B72B-DC4980344A4C}"/>
              </a:ext>
            </a:extLst>
          </p:cNvPr>
          <p:cNvSpPr txBox="1"/>
          <p:nvPr/>
        </p:nvSpPr>
        <p:spPr>
          <a:xfrm>
            <a:off x="6225629" y="3280440"/>
            <a:ext cx="5719155" cy="1138773"/>
          </a:xfrm>
          <a:prstGeom prst="rect">
            <a:avLst/>
          </a:prstGeom>
          <a:noFill/>
        </p:spPr>
        <p:txBody>
          <a:bodyPr wrap="square" rtlCol="0">
            <a:spAutoFit/>
          </a:bodyPr>
          <a:lstStyle/>
          <a:p>
            <a:r>
              <a:rPr lang="en-IN" b="1" i="1" dirty="0"/>
              <a:t>Let’s look at the Raw Material Procurement Cost Region wise.</a:t>
            </a:r>
          </a:p>
          <a:p>
            <a:pPr marL="285750" indent="-285750">
              <a:buFont typeface="Arial" panose="020B0604020202020204" pitchFamily="34" charset="0"/>
              <a:buChar char="•"/>
            </a:pPr>
            <a:r>
              <a:rPr lang="en-IN" sz="1600" dirty="0"/>
              <a:t>In Region Europe, plant PLSW has higher procuring costs for 3/6 items when compared to PLRM</a:t>
            </a:r>
          </a:p>
        </p:txBody>
      </p:sp>
      <p:sp>
        <p:nvSpPr>
          <p:cNvPr id="6" name="Title 1">
            <a:extLst>
              <a:ext uri="{FF2B5EF4-FFF2-40B4-BE49-F238E27FC236}">
                <a16:creationId xmlns:a16="http://schemas.microsoft.com/office/drawing/2014/main" id="{A99994CA-832B-4D72-B0A6-8E93AF84338A}"/>
              </a:ext>
            </a:extLst>
          </p:cNvPr>
          <p:cNvSpPr txBox="1">
            <a:spLocks/>
          </p:cNvSpPr>
          <p:nvPr/>
        </p:nvSpPr>
        <p:spPr>
          <a:xfrm>
            <a:off x="838200" y="198872"/>
            <a:ext cx="10515600" cy="54927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i="1" dirty="0"/>
              <a:t>1.3 Reduce Procurement Costs - EUROPE</a:t>
            </a:r>
          </a:p>
        </p:txBody>
      </p:sp>
      <p:sp>
        <p:nvSpPr>
          <p:cNvPr id="8" name="Footer Placeholder 4">
            <a:extLst>
              <a:ext uri="{FF2B5EF4-FFF2-40B4-BE49-F238E27FC236}">
                <a16:creationId xmlns:a16="http://schemas.microsoft.com/office/drawing/2014/main" id="{347B8560-4FAB-4614-B613-778FAAB47A76}"/>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9" name="Date Placeholder 3">
            <a:extLst>
              <a:ext uri="{FF2B5EF4-FFF2-40B4-BE49-F238E27FC236}">
                <a16:creationId xmlns:a16="http://schemas.microsoft.com/office/drawing/2014/main" id="{30C5CD67-8CFF-4315-93E3-63E0DCE5412D}"/>
              </a:ext>
            </a:extLst>
          </p:cNvPr>
          <p:cNvSpPr>
            <a:spLocks noGrp="1"/>
          </p:cNvSpPr>
          <p:nvPr>
            <p:ph type="dt" sz="half" idx="2"/>
          </p:nvPr>
        </p:nvSpPr>
        <p:spPr>
          <a:xfrm>
            <a:off x="838200" y="6339439"/>
            <a:ext cx="2743200" cy="365125"/>
          </a:xfrm>
        </p:spPr>
        <p:txBody>
          <a:bodyPr/>
          <a:lstStyle/>
          <a:p>
            <a:r>
              <a:rPr lang="en-US"/>
              <a:t>15/12/2018</a:t>
            </a:r>
            <a:endParaRPr lang="en-US" dirty="0"/>
          </a:p>
        </p:txBody>
      </p:sp>
    </p:spTree>
    <p:extLst>
      <p:ext uri="{BB962C8B-B14F-4D97-AF65-F5344CB8AC3E}">
        <p14:creationId xmlns:p14="http://schemas.microsoft.com/office/powerpoint/2010/main" val="199256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F7751E-E76F-44B7-BF1E-4C0808E4FAD1}"/>
              </a:ext>
            </a:extLst>
          </p:cNvPr>
          <p:cNvPicPr>
            <a:picLocks noChangeAspect="1"/>
          </p:cNvPicPr>
          <p:nvPr/>
        </p:nvPicPr>
        <p:blipFill>
          <a:blip r:embed="rId3"/>
          <a:stretch>
            <a:fillRect/>
          </a:stretch>
        </p:blipFill>
        <p:spPr>
          <a:xfrm>
            <a:off x="65982" y="1157097"/>
            <a:ext cx="5534025" cy="5029200"/>
          </a:xfrm>
          <a:prstGeom prst="rect">
            <a:avLst/>
          </a:prstGeom>
        </p:spPr>
      </p:pic>
      <p:sp>
        <p:nvSpPr>
          <p:cNvPr id="3" name="TextBox 2">
            <a:extLst>
              <a:ext uri="{FF2B5EF4-FFF2-40B4-BE49-F238E27FC236}">
                <a16:creationId xmlns:a16="http://schemas.microsoft.com/office/drawing/2014/main" id="{65241674-2613-44D5-AAB2-2DD124072BA0}"/>
              </a:ext>
            </a:extLst>
          </p:cNvPr>
          <p:cNvSpPr txBox="1"/>
          <p:nvPr/>
        </p:nvSpPr>
        <p:spPr>
          <a:xfrm>
            <a:off x="6096000" y="644696"/>
            <a:ext cx="5320146" cy="2862322"/>
          </a:xfrm>
          <a:prstGeom prst="rect">
            <a:avLst/>
          </a:prstGeom>
          <a:noFill/>
        </p:spPr>
        <p:txBody>
          <a:bodyPr wrap="square" rtlCol="0">
            <a:spAutoFit/>
          </a:bodyPr>
          <a:lstStyle/>
          <a:p>
            <a:r>
              <a:rPr lang="en-IN" sz="1500" b="1" dirty="0"/>
              <a:t>We can consider supplier from Romania for the below Raw materials to be sent to plant PLSW:</a:t>
            </a:r>
          </a:p>
          <a:p>
            <a:pPr marL="342900" indent="-342900">
              <a:buFont typeface="+mj-lt"/>
              <a:buAutoNum type="arabicPeriod"/>
            </a:pPr>
            <a:r>
              <a:rPr lang="en-IN" sz="1500" dirty="0"/>
              <a:t>Potassium Hydroxide</a:t>
            </a:r>
          </a:p>
          <a:p>
            <a:pPr marL="342900" indent="-342900">
              <a:buFont typeface="+mj-lt"/>
              <a:buAutoNum type="arabicPeriod"/>
            </a:pPr>
            <a:r>
              <a:rPr lang="en-IN" sz="1500" dirty="0"/>
              <a:t>Olive Oil</a:t>
            </a:r>
          </a:p>
          <a:p>
            <a:pPr marL="342900" indent="-342900">
              <a:buFont typeface="+mj-lt"/>
              <a:buAutoNum type="arabicPeriod"/>
            </a:pPr>
            <a:r>
              <a:rPr lang="en-IN" sz="1500" dirty="0"/>
              <a:t>Coconut Oil</a:t>
            </a:r>
          </a:p>
          <a:p>
            <a:pPr marL="342900" indent="-342900">
              <a:buFont typeface="+mj-lt"/>
              <a:buAutoNum type="arabicPeriod"/>
            </a:pPr>
            <a:r>
              <a:rPr lang="en-IN" sz="1500" dirty="0"/>
              <a:t>Abrasive in KG</a:t>
            </a:r>
          </a:p>
          <a:p>
            <a:r>
              <a:rPr lang="en-IN" sz="1500" b="1" dirty="0"/>
              <a:t>We can consider supplier from Romania for the below Raw materials to be sent to plant PLFR:</a:t>
            </a:r>
          </a:p>
          <a:p>
            <a:pPr marL="342900" indent="-342900">
              <a:buAutoNum type="arabicPeriod"/>
            </a:pPr>
            <a:r>
              <a:rPr lang="en-IN" sz="1500" dirty="0"/>
              <a:t>Palm Oil</a:t>
            </a:r>
          </a:p>
          <a:p>
            <a:pPr marL="342900" indent="-342900">
              <a:buAutoNum type="arabicPeriod"/>
            </a:pPr>
            <a:r>
              <a:rPr lang="en-IN" sz="1500" dirty="0" err="1"/>
              <a:t>Frangrance</a:t>
            </a:r>
            <a:r>
              <a:rPr lang="en-IN" sz="1500" dirty="0"/>
              <a:t> &amp; Perfumes</a:t>
            </a:r>
          </a:p>
          <a:p>
            <a:pPr marL="342900" indent="-342900">
              <a:buAutoNum type="arabicPeriod"/>
            </a:pPr>
            <a:r>
              <a:rPr lang="en-IN" sz="1500" dirty="0"/>
              <a:t>Coconut Oil</a:t>
            </a:r>
          </a:p>
          <a:p>
            <a:pPr marL="342900" indent="-342900">
              <a:buAutoNum type="arabicPeriod"/>
            </a:pPr>
            <a:r>
              <a:rPr lang="en-IN" sz="1500" dirty="0"/>
              <a:t>Abrasive in KG</a:t>
            </a:r>
          </a:p>
        </p:txBody>
      </p:sp>
      <p:sp>
        <p:nvSpPr>
          <p:cNvPr id="4" name="TextBox 3">
            <a:extLst>
              <a:ext uri="{FF2B5EF4-FFF2-40B4-BE49-F238E27FC236}">
                <a16:creationId xmlns:a16="http://schemas.microsoft.com/office/drawing/2014/main" id="{B8016B2C-D9A6-4801-AA53-4B19E2E6E198}"/>
              </a:ext>
            </a:extLst>
          </p:cNvPr>
          <p:cNvSpPr txBox="1"/>
          <p:nvPr/>
        </p:nvSpPr>
        <p:spPr>
          <a:xfrm>
            <a:off x="5951913" y="3465172"/>
            <a:ext cx="5960226" cy="2862322"/>
          </a:xfrm>
          <a:prstGeom prst="rect">
            <a:avLst/>
          </a:prstGeom>
          <a:noFill/>
        </p:spPr>
        <p:txBody>
          <a:bodyPr wrap="square" rtlCol="0">
            <a:spAutoFit/>
          </a:bodyPr>
          <a:lstStyle/>
          <a:p>
            <a:r>
              <a:rPr lang="en-IN" sz="1500" dirty="0"/>
              <a:t>Looking at the Geography of Romania, France and Sweden. Options for transporting the raw materials (Road/Ship)</a:t>
            </a:r>
          </a:p>
          <a:p>
            <a:endParaRPr lang="en-IN" sz="1500" dirty="0"/>
          </a:p>
          <a:p>
            <a:r>
              <a:rPr lang="en-IN" sz="1500" b="1" dirty="0">
                <a:solidFill>
                  <a:schemeClr val="accent1"/>
                </a:solidFill>
              </a:rPr>
              <a:t>1. Romania</a:t>
            </a:r>
            <a:r>
              <a:rPr lang="en-IN" sz="1500" b="1" dirty="0"/>
              <a:t> -&gt;(Road) Ukraine -&gt;(Road) Poland -&gt; (Ship) </a:t>
            </a:r>
            <a:r>
              <a:rPr lang="en-IN" sz="1500" b="1" dirty="0">
                <a:solidFill>
                  <a:srgbClr val="FF0000"/>
                </a:solidFill>
              </a:rPr>
              <a:t>Sweden </a:t>
            </a:r>
          </a:p>
          <a:p>
            <a:r>
              <a:rPr lang="en-IN" sz="1500" b="1" dirty="0">
                <a:solidFill>
                  <a:schemeClr val="accent1"/>
                </a:solidFill>
              </a:rPr>
              <a:t>2. Romania</a:t>
            </a:r>
            <a:r>
              <a:rPr lang="en-IN" sz="1500" b="1" dirty="0">
                <a:solidFill>
                  <a:srgbClr val="FF0000"/>
                </a:solidFill>
              </a:rPr>
              <a:t> </a:t>
            </a:r>
            <a:r>
              <a:rPr lang="en-IN" sz="1500" b="1" dirty="0"/>
              <a:t>-&gt; (Road) Hungary -&gt; (Road) Austria -&gt; (Road) Switzerland -&gt; (Road) </a:t>
            </a:r>
            <a:r>
              <a:rPr lang="en-IN" sz="1500" b="1" dirty="0">
                <a:solidFill>
                  <a:srgbClr val="FF0000"/>
                </a:solidFill>
              </a:rPr>
              <a:t>France</a:t>
            </a:r>
          </a:p>
          <a:p>
            <a:endParaRPr lang="en-IN" sz="1500" b="1" dirty="0">
              <a:solidFill>
                <a:srgbClr val="FF0000"/>
              </a:solidFill>
            </a:endParaRPr>
          </a:p>
          <a:p>
            <a:r>
              <a:rPr lang="en-IN" sz="1500" b="1" dirty="0"/>
              <a:t>Option 1 is definitely worth considering for reducing the Procurement Costs for PLSW.</a:t>
            </a:r>
          </a:p>
          <a:p>
            <a:r>
              <a:rPr lang="en-IN" sz="1500" b="1" dirty="0"/>
              <a:t>Also, the same containers can transport </a:t>
            </a:r>
            <a:r>
              <a:rPr lang="en-IN" sz="1500" b="1" dirty="0" err="1"/>
              <a:t>Frangrances</a:t>
            </a:r>
            <a:r>
              <a:rPr lang="en-IN" sz="1500" b="1" dirty="0"/>
              <a:t> &amp; Perfumes back to PLRM.</a:t>
            </a:r>
          </a:p>
          <a:p>
            <a:r>
              <a:rPr lang="en-IN" sz="1500" b="1" dirty="0"/>
              <a:t>This will however add additional Transport Costs.</a:t>
            </a:r>
          </a:p>
        </p:txBody>
      </p:sp>
      <p:sp>
        <p:nvSpPr>
          <p:cNvPr id="5" name="Footer Placeholder 4">
            <a:extLst>
              <a:ext uri="{FF2B5EF4-FFF2-40B4-BE49-F238E27FC236}">
                <a16:creationId xmlns:a16="http://schemas.microsoft.com/office/drawing/2014/main" id="{B60AFA96-FEA2-40E9-91D3-4B2921BBA76D}"/>
              </a:ext>
            </a:extLst>
          </p:cNvPr>
          <p:cNvSpPr>
            <a:spLocks noGrp="1"/>
          </p:cNvSpPr>
          <p:nvPr>
            <p:ph type="ftr" sz="quarter" idx="3"/>
          </p:nvPr>
        </p:nvSpPr>
        <p:spPr>
          <a:xfrm>
            <a:off x="7239000" y="6357385"/>
            <a:ext cx="4114800" cy="365125"/>
          </a:xfrm>
        </p:spPr>
        <p:txBody>
          <a:bodyPr/>
          <a:lstStyle/>
          <a:p>
            <a:r>
              <a:rPr lang="en-US" dirty="0"/>
              <a:t>Supply Chain Analytics – Group 5</a:t>
            </a:r>
          </a:p>
        </p:txBody>
      </p:sp>
      <p:sp>
        <p:nvSpPr>
          <p:cNvPr id="6" name="Date Placeholder 3">
            <a:extLst>
              <a:ext uri="{FF2B5EF4-FFF2-40B4-BE49-F238E27FC236}">
                <a16:creationId xmlns:a16="http://schemas.microsoft.com/office/drawing/2014/main" id="{9BEE7FC4-4E83-4C38-9D30-D46BF9613AC1}"/>
              </a:ext>
            </a:extLst>
          </p:cNvPr>
          <p:cNvSpPr>
            <a:spLocks noGrp="1"/>
          </p:cNvSpPr>
          <p:nvPr>
            <p:ph type="dt" sz="half" idx="2"/>
          </p:nvPr>
        </p:nvSpPr>
        <p:spPr>
          <a:xfrm>
            <a:off x="838200" y="6339439"/>
            <a:ext cx="2743200" cy="365125"/>
          </a:xfrm>
        </p:spPr>
        <p:txBody>
          <a:bodyPr/>
          <a:lstStyle/>
          <a:p>
            <a:r>
              <a:rPr lang="en-US"/>
              <a:t>15/12/2018</a:t>
            </a:r>
            <a:endParaRPr lang="en-US" dirty="0"/>
          </a:p>
        </p:txBody>
      </p:sp>
      <p:sp>
        <p:nvSpPr>
          <p:cNvPr id="7" name="Title 1">
            <a:extLst>
              <a:ext uri="{FF2B5EF4-FFF2-40B4-BE49-F238E27FC236}">
                <a16:creationId xmlns:a16="http://schemas.microsoft.com/office/drawing/2014/main" id="{5BBFB44D-A26A-4661-A2C8-C91929F48D1B}"/>
              </a:ext>
            </a:extLst>
          </p:cNvPr>
          <p:cNvSpPr txBox="1">
            <a:spLocks/>
          </p:cNvSpPr>
          <p:nvPr/>
        </p:nvSpPr>
        <p:spPr>
          <a:xfrm>
            <a:off x="838200" y="198872"/>
            <a:ext cx="10515600" cy="54927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i="1" dirty="0" err="1"/>
              <a:t>Contd</a:t>
            </a:r>
            <a:r>
              <a:rPr lang="en-IN" sz="3600" b="1" i="1" dirty="0"/>
              <a:t>…</a:t>
            </a:r>
          </a:p>
        </p:txBody>
      </p:sp>
    </p:spTree>
    <p:extLst>
      <p:ext uri="{BB962C8B-B14F-4D97-AF65-F5344CB8AC3E}">
        <p14:creationId xmlns:p14="http://schemas.microsoft.com/office/powerpoint/2010/main" val="3525693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2396</TotalTime>
  <Words>1223</Words>
  <Application>Microsoft Office PowerPoint</Application>
  <PresentationFormat>Widescreen</PresentationFormat>
  <Paragraphs>270</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Supply Chain Analytics Case Study for ABC Ltd  Absolute Analytics Solutions</vt:lpstr>
      <vt:lpstr>Introduction:</vt:lpstr>
      <vt:lpstr>PowerPoint Presentation</vt:lpstr>
      <vt:lpstr>VED Analysis</vt:lpstr>
      <vt:lpstr>1. Reduce Procurement Costs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Anshuman Dash</cp:lastModifiedBy>
  <cp:revision>329</cp:revision>
  <dcterms:created xsi:type="dcterms:W3CDTF">2016-03-16T11:15:40Z</dcterms:created>
  <dcterms:modified xsi:type="dcterms:W3CDTF">2018-12-15T09:50:16Z</dcterms:modified>
</cp:coreProperties>
</file>