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57" r:id="rId6"/>
    <p:sldId id="263" r:id="rId7"/>
    <p:sldId id="264" r:id="rId8"/>
    <p:sldId id="265" r:id="rId9"/>
    <p:sldId id="266" r:id="rId10"/>
    <p:sldId id="267" r:id="rId11"/>
    <p:sldId id="269" r:id="rId12"/>
    <p:sldId id="270" r:id="rId13"/>
    <p:sldId id="271" r:id="rId14"/>
    <p:sldId id="272" r:id="rId15"/>
    <p:sldId id="273" r:id="rId16"/>
    <p:sldId id="275" r:id="rId17"/>
    <p:sldId id="276" r:id="rId18"/>
    <p:sldId id="277" r:id="rId19"/>
    <p:sldId id="278" r:id="rId20"/>
    <p:sldId id="279"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Formal</a:t>
            </a:r>
            <a:r>
              <a:rPr lang="en-US" baseline="0" dirty="0"/>
              <a:t> Facilities</a:t>
            </a:r>
            <a:endParaRPr lang="en-IN" dirty="0"/>
          </a:p>
        </c:rich>
      </c:tx>
      <c:layout>
        <c:manualLayout>
          <c:xMode val="edge"/>
          <c:yMode val="edge"/>
          <c:x val="0.3329830610902757"/>
          <c:y val="9.904377321777596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0332118756035862"/>
          <c:y val="0.25298648622637976"/>
          <c:w val="0.43635396161417328"/>
          <c:h val="0.61279905187013706"/>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Bangalore</c:v>
                </c:pt>
                <c:pt idx="1">
                  <c:v>Mumbai</c:v>
                </c:pt>
                <c:pt idx="2">
                  <c:v>Chennai</c:v>
                </c:pt>
                <c:pt idx="3">
                  <c:v>Delhi</c:v>
                </c:pt>
                <c:pt idx="4">
                  <c:v>Kolkata</c:v>
                </c:pt>
              </c:strCache>
            </c:strRef>
          </c:cat>
          <c:val>
            <c:numRef>
              <c:f>Sheet1!$B$2:$B$6</c:f>
              <c:numCache>
                <c:formatCode>General</c:formatCode>
                <c:ptCount val="5"/>
                <c:pt idx="0">
                  <c:v>8</c:v>
                </c:pt>
                <c:pt idx="1">
                  <c:v>7</c:v>
                </c:pt>
                <c:pt idx="2">
                  <c:v>13</c:v>
                </c:pt>
                <c:pt idx="3">
                  <c:v>14</c:v>
                </c:pt>
                <c:pt idx="4">
                  <c:v>4</c:v>
                </c:pt>
              </c:numCache>
            </c:numRef>
          </c:val>
          <c:extLst>
            <c:ext xmlns:c16="http://schemas.microsoft.com/office/drawing/2014/chart" uri="{C3380CC4-5D6E-409C-BE32-E72D297353CC}">
              <c16:uniqueId val="{00000000-954A-45AF-8178-1C47046AC8EF}"/>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Bangalore</c:v>
                </c:pt>
                <c:pt idx="1">
                  <c:v>Mumbai</c:v>
                </c:pt>
                <c:pt idx="2">
                  <c:v>Chennai</c:v>
                </c:pt>
                <c:pt idx="3">
                  <c:v>Delhi</c:v>
                </c:pt>
                <c:pt idx="4">
                  <c:v>Kolkata</c:v>
                </c:pt>
              </c:strCache>
            </c:strRef>
          </c:cat>
          <c:val>
            <c:numRef>
              <c:f>Sheet1!$C$2:$C$6</c:f>
              <c:numCache>
                <c:formatCode>General</c:formatCode>
                <c:ptCount val="5"/>
              </c:numCache>
            </c:numRef>
          </c:val>
          <c:extLst>
            <c:ext xmlns:c16="http://schemas.microsoft.com/office/drawing/2014/chart" uri="{C3380CC4-5D6E-409C-BE32-E72D297353CC}">
              <c16:uniqueId val="{00000001-954A-45AF-8178-1C47046AC8EF}"/>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Bangalore</c:v>
                </c:pt>
                <c:pt idx="1">
                  <c:v>Mumbai</c:v>
                </c:pt>
                <c:pt idx="2">
                  <c:v>Chennai</c:v>
                </c:pt>
                <c:pt idx="3">
                  <c:v>Delhi</c:v>
                </c:pt>
                <c:pt idx="4">
                  <c:v>Kolkata</c:v>
                </c:pt>
              </c:strCache>
            </c:strRef>
          </c:cat>
          <c:val>
            <c:numRef>
              <c:f>Sheet1!$D$2:$D$6</c:f>
              <c:numCache>
                <c:formatCode>General</c:formatCode>
                <c:ptCount val="5"/>
              </c:numCache>
            </c:numRef>
          </c:val>
          <c:extLst>
            <c:ext xmlns:c16="http://schemas.microsoft.com/office/drawing/2014/chart" uri="{C3380CC4-5D6E-409C-BE32-E72D297353CC}">
              <c16:uniqueId val="{00000002-954A-45AF-8178-1C47046AC8EF}"/>
            </c:ext>
          </c:extLst>
        </c:ser>
        <c:dLbls>
          <c:showLegendKey val="0"/>
          <c:showVal val="0"/>
          <c:showCatName val="0"/>
          <c:showSerName val="0"/>
          <c:showPercent val="0"/>
          <c:showBubbleSize val="0"/>
        </c:dLbls>
        <c:gapWidth val="219"/>
        <c:overlap val="-27"/>
        <c:axId val="413791096"/>
        <c:axId val="413793976"/>
      </c:barChart>
      <c:catAx>
        <c:axId val="413791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3793976"/>
        <c:crosses val="autoZero"/>
        <c:auto val="1"/>
        <c:lblAlgn val="ctr"/>
        <c:lblOffset val="100"/>
        <c:noMultiLvlLbl val="0"/>
      </c:catAx>
      <c:valAx>
        <c:axId val="413793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3791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0.44375</cdr:x>
      <cdr:y>0.41562</cdr:y>
    </cdr:from>
    <cdr:to>
      <cdr:x>0.55625</cdr:x>
      <cdr:y>0.58437</cdr:y>
    </cdr:to>
    <cdr:sp macro="" textlink="">
      <cdr:nvSpPr>
        <cdr:cNvPr id="2" name="TextBox 1">
          <a:extLst xmlns:a="http://schemas.openxmlformats.org/drawingml/2006/main">
            <a:ext uri="{FF2B5EF4-FFF2-40B4-BE49-F238E27FC236}">
              <a16:creationId xmlns:a16="http://schemas.microsoft.com/office/drawing/2014/main" id="{CC3C8C16-43F7-4802-91C9-957C6B3F6680}"/>
            </a:ext>
          </a:extLst>
        </cdr:cNvPr>
        <cdr:cNvSpPr txBox="1"/>
      </cdr:nvSpPr>
      <cdr:spPr>
        <a:xfrm xmlns:a="http://schemas.openxmlformats.org/drawingml/2006/main">
          <a:off x="3606800" y="2252133"/>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0.51238</cdr:x>
      <cdr:y>0.88261</cdr:y>
    </cdr:from>
    <cdr:to>
      <cdr:x>0.95364</cdr:x>
      <cdr:y>0.95077</cdr:y>
    </cdr:to>
    <cdr:sp macro="" textlink="">
      <cdr:nvSpPr>
        <cdr:cNvPr id="3" name="TextBox 2">
          <a:extLst xmlns:a="http://schemas.openxmlformats.org/drawingml/2006/main">
            <a:ext uri="{FF2B5EF4-FFF2-40B4-BE49-F238E27FC236}">
              <a16:creationId xmlns:a16="http://schemas.microsoft.com/office/drawing/2014/main" id="{644F6552-71AD-4868-A3F1-52AB680F351E}"/>
            </a:ext>
          </a:extLst>
        </cdr:cNvPr>
        <cdr:cNvSpPr txBox="1"/>
      </cdr:nvSpPr>
      <cdr:spPr>
        <a:xfrm xmlns:a="http://schemas.openxmlformats.org/drawingml/2006/main">
          <a:off x="4164614" y="4782594"/>
          <a:ext cx="3586578" cy="3693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10122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02CEB-AFFB-4BC3-B4E7-1512B55CA60A}"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67384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0391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835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40896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531415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1560342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3377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05163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5245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39685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02CEB-AFFB-4BC3-B4E7-1512B55CA60A}"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6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02CEB-AFFB-4BC3-B4E7-1512B55CA60A}" type="datetimeFigureOut">
              <a:rPr lang="en-IN" smtClean="0"/>
              <a:t>28-02-2020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9368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179356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175265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02CEB-AFFB-4BC3-B4E7-1512B55CA60A}" type="datetimeFigureOut">
              <a:rPr lang="en-IN" smtClean="0"/>
              <a:t>28-02-2020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43489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02CEB-AFFB-4BC3-B4E7-1512B55CA60A}"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03669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602CEB-AFFB-4BC3-B4E7-1512B55CA60A}" type="datetimeFigureOut">
              <a:rPr lang="en-IN" smtClean="0"/>
              <a:t>28-02-2020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A2F99D-51DC-438A-90FE-E957B03C17FC}" type="slidenum">
              <a:rPr lang="en-IN" smtClean="0"/>
              <a:t>‹#›</a:t>
            </a:fld>
            <a:endParaRPr lang="en-IN"/>
          </a:p>
        </p:txBody>
      </p:sp>
    </p:spTree>
    <p:extLst>
      <p:ext uri="{BB962C8B-B14F-4D97-AF65-F5344CB8AC3E}">
        <p14:creationId xmlns:p14="http://schemas.microsoft.com/office/powerpoint/2010/main" val="11346306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9A46-8A2B-4366-90B0-DDE756E36E53}"/>
              </a:ext>
            </a:extLst>
          </p:cNvPr>
          <p:cNvSpPr>
            <a:spLocks noGrp="1"/>
          </p:cNvSpPr>
          <p:nvPr>
            <p:ph type="title"/>
          </p:nvPr>
        </p:nvSpPr>
        <p:spPr>
          <a:xfrm>
            <a:off x="838200" y="302981"/>
            <a:ext cx="10515600" cy="1325563"/>
          </a:xfrm>
        </p:spPr>
        <p:txBody>
          <a:bodyPr>
            <a:normAutofit fontScale="90000"/>
          </a:bodyPr>
          <a:lstStyle/>
          <a:p>
            <a:r>
              <a:rPr lang="en-US" dirty="0"/>
              <a:t>                 </a:t>
            </a:r>
            <a:r>
              <a:rPr lang="en-US" b="1" dirty="0"/>
              <a:t>TACHYONIC_GLICH</a:t>
            </a:r>
            <a:br>
              <a:rPr lang="en-US" dirty="0"/>
            </a:br>
            <a:r>
              <a:rPr lang="en-US" dirty="0"/>
              <a:t>		</a:t>
            </a:r>
            <a:r>
              <a:rPr lang="en-US" b="1" u="sng" dirty="0"/>
              <a:t>EWAM</a:t>
            </a:r>
            <a:r>
              <a:rPr lang="en-US" dirty="0"/>
              <a:t>-an App based approach            			    for E-waste management.</a:t>
            </a:r>
            <a:endParaRPr lang="en-IN" dirty="0"/>
          </a:p>
        </p:txBody>
      </p:sp>
      <p:sp>
        <p:nvSpPr>
          <p:cNvPr id="3" name="Content Placeholder 2">
            <a:extLst>
              <a:ext uri="{FF2B5EF4-FFF2-40B4-BE49-F238E27FC236}">
                <a16:creationId xmlns:a16="http://schemas.microsoft.com/office/drawing/2014/main" id="{47B71EB9-A318-4BA5-946E-E72A5C845D65}"/>
              </a:ext>
            </a:extLst>
          </p:cNvPr>
          <p:cNvSpPr>
            <a:spLocks noGrp="1"/>
          </p:cNvSpPr>
          <p:nvPr>
            <p:ph idx="1"/>
          </p:nvPr>
        </p:nvSpPr>
        <p:spPr/>
        <p:txBody>
          <a:bodyPr/>
          <a:lstStyle/>
          <a:p>
            <a:pPr marL="0" indent="0">
              <a:buNone/>
            </a:pPr>
            <a:r>
              <a:rPr lang="en-US" b="1" dirty="0"/>
              <a:t>Team Members:</a:t>
            </a:r>
          </a:p>
          <a:p>
            <a:r>
              <a:rPr lang="en-US" dirty="0"/>
              <a:t>Anish Agarwal</a:t>
            </a:r>
          </a:p>
          <a:p>
            <a:r>
              <a:rPr lang="en-US" dirty="0"/>
              <a:t>Anshuman </a:t>
            </a:r>
            <a:r>
              <a:rPr lang="en-US" dirty="0" err="1"/>
              <a:t>Priyadarshi</a:t>
            </a:r>
            <a:endParaRPr lang="en-US" dirty="0"/>
          </a:p>
          <a:p>
            <a:r>
              <a:rPr lang="en-US" dirty="0"/>
              <a:t>Kabeer Adlakha</a:t>
            </a:r>
          </a:p>
          <a:p>
            <a:r>
              <a:rPr lang="en-US" dirty="0"/>
              <a:t>Sajid Riyaz</a:t>
            </a:r>
          </a:p>
          <a:p>
            <a:r>
              <a:rPr lang="en-US" dirty="0"/>
              <a:t>Yash Kumar</a:t>
            </a:r>
            <a:endParaRPr lang="en-IN" dirty="0"/>
          </a:p>
        </p:txBody>
      </p:sp>
    </p:spTree>
    <p:extLst>
      <p:ext uri="{BB962C8B-B14F-4D97-AF65-F5344CB8AC3E}">
        <p14:creationId xmlns:p14="http://schemas.microsoft.com/office/powerpoint/2010/main" val="87826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58BD7-69D7-4450-A002-B28889D701F6}"/>
              </a:ext>
            </a:extLst>
          </p:cNvPr>
          <p:cNvSpPr txBox="1"/>
          <p:nvPr/>
        </p:nvSpPr>
        <p:spPr>
          <a:xfrm>
            <a:off x="4073931" y="3361736"/>
            <a:ext cx="4897976" cy="369332"/>
          </a:xfrm>
          <a:prstGeom prst="rect">
            <a:avLst/>
          </a:prstGeom>
          <a:noFill/>
        </p:spPr>
        <p:txBody>
          <a:bodyPr wrap="square" rtlCol="0">
            <a:spAutoFit/>
          </a:bodyPr>
          <a:lstStyle/>
          <a:p>
            <a:r>
              <a:rPr lang="en-US" dirty="0"/>
              <a:t>Global E-waste recycling market.</a:t>
            </a:r>
            <a:endParaRPr lang="en-IN" dirty="0"/>
          </a:p>
        </p:txBody>
      </p:sp>
      <p:sp>
        <p:nvSpPr>
          <p:cNvPr id="3" name="TextBox 2">
            <a:extLst>
              <a:ext uri="{FF2B5EF4-FFF2-40B4-BE49-F238E27FC236}">
                <a16:creationId xmlns:a16="http://schemas.microsoft.com/office/drawing/2014/main" id="{F1AA2F8D-97A8-4059-B856-499C0FF27751}"/>
              </a:ext>
            </a:extLst>
          </p:cNvPr>
          <p:cNvSpPr txBox="1"/>
          <p:nvPr/>
        </p:nvSpPr>
        <p:spPr>
          <a:xfrm>
            <a:off x="1381957" y="3966553"/>
            <a:ext cx="9428086" cy="2308324"/>
          </a:xfrm>
          <a:prstGeom prst="rect">
            <a:avLst/>
          </a:prstGeom>
          <a:noFill/>
        </p:spPr>
        <p:txBody>
          <a:bodyPr wrap="square" rtlCol="0">
            <a:spAutoFit/>
          </a:bodyPr>
          <a:lstStyle/>
          <a:p>
            <a:r>
              <a:rPr lang="en-US" dirty="0"/>
              <a:t>The global e-waste management market size was estimated at 44.7 million metric tons in 2016. It is projected to register a CAGR of 4.1% from 2017 to 2025.</a:t>
            </a:r>
          </a:p>
          <a:p>
            <a:endParaRPr lang="en-US" dirty="0"/>
          </a:p>
          <a:p>
            <a:endParaRPr lang="en-US" dirty="0"/>
          </a:p>
          <a:p>
            <a:r>
              <a:rPr lang="en-US" dirty="0"/>
              <a:t>Nationally the total market size is estimated at over $3 billion annually.</a:t>
            </a:r>
          </a:p>
          <a:p>
            <a:endParaRPr lang="en-US" dirty="0"/>
          </a:p>
          <a:p>
            <a:endParaRPr lang="en-US" dirty="0"/>
          </a:p>
          <a:p>
            <a:endParaRPr lang="en-IN" dirty="0"/>
          </a:p>
        </p:txBody>
      </p:sp>
      <p:pic>
        <p:nvPicPr>
          <p:cNvPr id="5124" name="Picture 4" descr="Image result for e-waste market">
            <a:extLst>
              <a:ext uri="{FF2B5EF4-FFF2-40B4-BE49-F238E27FC236}">
                <a16:creationId xmlns:a16="http://schemas.microsoft.com/office/drawing/2014/main" id="{84895393-C233-412C-B565-11DF1FF14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792" y="459420"/>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5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64E3-E6CC-44D1-8BD5-66BF20BC5F99}"/>
              </a:ext>
            </a:extLst>
          </p:cNvPr>
          <p:cNvSpPr>
            <a:spLocks noGrp="1"/>
          </p:cNvSpPr>
          <p:nvPr>
            <p:ph type="title"/>
          </p:nvPr>
        </p:nvSpPr>
        <p:spPr>
          <a:xfrm>
            <a:off x="900344" y="0"/>
            <a:ext cx="10515600" cy="1325563"/>
          </a:xfrm>
        </p:spPr>
        <p:txBody>
          <a:bodyPr/>
          <a:lstStyle/>
          <a:p>
            <a:r>
              <a:rPr lang="en-US" b="1" dirty="0"/>
              <a:t>Market: Competition and Advantage</a:t>
            </a:r>
            <a:endParaRPr lang="en-IN" b="1" dirty="0"/>
          </a:p>
        </p:txBody>
      </p:sp>
      <p:sp>
        <p:nvSpPr>
          <p:cNvPr id="3" name="Content Placeholder 2">
            <a:extLst>
              <a:ext uri="{FF2B5EF4-FFF2-40B4-BE49-F238E27FC236}">
                <a16:creationId xmlns:a16="http://schemas.microsoft.com/office/drawing/2014/main" id="{29E1B341-31A8-4100-86E0-94FBB84B8954}"/>
              </a:ext>
            </a:extLst>
          </p:cNvPr>
          <p:cNvSpPr>
            <a:spLocks noGrp="1"/>
          </p:cNvSpPr>
          <p:nvPr>
            <p:ph idx="1"/>
          </p:nvPr>
        </p:nvSpPr>
        <p:spPr>
          <a:xfrm>
            <a:off x="900344" y="1271086"/>
            <a:ext cx="10515600" cy="4351338"/>
          </a:xfrm>
        </p:spPr>
        <p:txBody>
          <a:bodyPr>
            <a:normAutofit lnSpcReduction="10000"/>
          </a:bodyPr>
          <a:lstStyle/>
          <a:p>
            <a:pPr marL="0" indent="0">
              <a:buNone/>
            </a:pPr>
            <a:r>
              <a:rPr lang="en-US" b="1" dirty="0"/>
              <a:t>Major competitors</a:t>
            </a:r>
          </a:p>
          <a:p>
            <a:r>
              <a:rPr lang="en-US" dirty="0"/>
              <a:t>Ensyde </a:t>
            </a:r>
          </a:p>
          <a:p>
            <a:r>
              <a:rPr lang="en-US" dirty="0"/>
              <a:t>Zolopik</a:t>
            </a:r>
          </a:p>
          <a:p>
            <a:pPr marL="0" indent="0">
              <a:buNone/>
            </a:pPr>
            <a:r>
              <a:rPr lang="en-US" b="1" dirty="0"/>
              <a:t>Direct Competition-</a:t>
            </a:r>
          </a:p>
          <a:p>
            <a:r>
              <a:rPr lang="en-US" dirty="0"/>
              <a:t>Ensyde- Environmental Synergies in Development (ENSYDE) is an organization with an aim to reduce the environmental footprint of organizations, establishments and institutions in India. We design and implement solutions that improve resource use efficiency – specifically energy, water and waste. </a:t>
            </a:r>
          </a:p>
          <a:p>
            <a:r>
              <a:rPr lang="en-US" dirty="0"/>
              <a:t>Zolopik- Zolopik collects and recycle all types of e-waste and batteries from large IT companies, Industries, schools, universities, and small and medium enterprises &amp; households. The producers can fill a form on the </a:t>
            </a:r>
            <a:r>
              <a:rPr lang="en-US" dirty="0" err="1"/>
              <a:t>zolopik</a:t>
            </a:r>
            <a:r>
              <a:rPr lang="en-US" dirty="0"/>
              <a:t> website or give a call to a specified number</a:t>
            </a:r>
          </a:p>
          <a:p>
            <a:pPr marL="0" indent="0">
              <a:buNone/>
            </a:pPr>
            <a:endParaRPr lang="en-US" b="1" dirty="0"/>
          </a:p>
          <a:p>
            <a:endParaRPr lang="en-US" dirty="0"/>
          </a:p>
        </p:txBody>
      </p:sp>
    </p:spTree>
    <p:extLst>
      <p:ext uri="{BB962C8B-B14F-4D97-AF65-F5344CB8AC3E}">
        <p14:creationId xmlns:p14="http://schemas.microsoft.com/office/powerpoint/2010/main" val="381478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FD7-5F7C-418D-8064-9FDA48B721E2}"/>
              </a:ext>
            </a:extLst>
          </p:cNvPr>
          <p:cNvSpPr>
            <a:spLocks noGrp="1"/>
          </p:cNvSpPr>
          <p:nvPr>
            <p:ph type="title"/>
          </p:nvPr>
        </p:nvSpPr>
        <p:spPr>
          <a:xfrm>
            <a:off x="654989" y="443840"/>
            <a:ext cx="9404723" cy="1400530"/>
          </a:xfrm>
        </p:spPr>
        <p:txBody>
          <a:bodyPr/>
          <a:lstStyle/>
          <a:p>
            <a:r>
              <a:rPr lang="en-US" b="1" dirty="0"/>
              <a:t>REVENUE STREAM</a:t>
            </a:r>
            <a:r>
              <a:rPr lang="en-US" dirty="0"/>
              <a:t>	</a:t>
            </a:r>
            <a:endParaRPr lang="en-IN" dirty="0"/>
          </a:p>
        </p:txBody>
      </p:sp>
      <p:pic>
        <p:nvPicPr>
          <p:cNvPr id="5" name="Content Placeholder 4">
            <a:extLst>
              <a:ext uri="{FF2B5EF4-FFF2-40B4-BE49-F238E27FC236}">
                <a16:creationId xmlns:a16="http://schemas.microsoft.com/office/drawing/2014/main" id="{173073D0-1939-4144-AF90-7C9862833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825" y="2349117"/>
            <a:ext cx="10515600" cy="3552930"/>
          </a:xfrm>
        </p:spPr>
      </p:pic>
      <p:sp>
        <p:nvSpPr>
          <p:cNvPr id="6" name="TextBox 5">
            <a:extLst>
              <a:ext uri="{FF2B5EF4-FFF2-40B4-BE49-F238E27FC236}">
                <a16:creationId xmlns:a16="http://schemas.microsoft.com/office/drawing/2014/main" id="{1C8F39FB-8640-4AF4-97A1-1C626AA9C74D}"/>
              </a:ext>
            </a:extLst>
          </p:cNvPr>
          <p:cNvSpPr txBox="1"/>
          <p:nvPr/>
        </p:nvSpPr>
        <p:spPr>
          <a:xfrm>
            <a:off x="665825" y="1429305"/>
            <a:ext cx="10515600" cy="646331"/>
          </a:xfrm>
          <a:prstGeom prst="rect">
            <a:avLst/>
          </a:prstGeom>
          <a:noFill/>
        </p:spPr>
        <p:txBody>
          <a:bodyPr wrap="square" rtlCol="0">
            <a:spAutoFit/>
          </a:bodyPr>
          <a:lstStyle/>
          <a:p>
            <a:r>
              <a:rPr lang="en-US" dirty="0"/>
              <a:t>The revenue for the company would primarily come from the increased profit of the formal sector facilities.</a:t>
            </a:r>
            <a:endParaRPr lang="en-IN" dirty="0"/>
          </a:p>
        </p:txBody>
      </p:sp>
    </p:spTree>
    <p:extLst>
      <p:ext uri="{BB962C8B-B14F-4D97-AF65-F5344CB8AC3E}">
        <p14:creationId xmlns:p14="http://schemas.microsoft.com/office/powerpoint/2010/main" val="398758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85E7-6F40-4AFD-8E9E-E203FE4CAE05}"/>
              </a:ext>
            </a:extLst>
          </p:cNvPr>
          <p:cNvSpPr>
            <a:spLocks noGrp="1"/>
          </p:cNvSpPr>
          <p:nvPr>
            <p:ph type="title"/>
          </p:nvPr>
        </p:nvSpPr>
        <p:spPr/>
        <p:txBody>
          <a:bodyPr/>
          <a:lstStyle/>
          <a:p>
            <a:r>
              <a:rPr lang="en-US" b="1" dirty="0"/>
              <a:t>COMPETITIVE ANALYSIS TOOL</a:t>
            </a:r>
            <a:endParaRPr lang="en-IN" b="1" dirty="0"/>
          </a:p>
        </p:txBody>
      </p:sp>
      <p:graphicFrame>
        <p:nvGraphicFramePr>
          <p:cNvPr id="6" name="Table 6">
            <a:extLst>
              <a:ext uri="{FF2B5EF4-FFF2-40B4-BE49-F238E27FC236}">
                <a16:creationId xmlns:a16="http://schemas.microsoft.com/office/drawing/2014/main" id="{F085EF11-AE71-46DE-8E8A-5016EF018226}"/>
              </a:ext>
            </a:extLst>
          </p:cNvPr>
          <p:cNvGraphicFramePr>
            <a:graphicFrameLocks noGrp="1"/>
          </p:cNvGraphicFramePr>
          <p:nvPr>
            <p:ph idx="1"/>
            <p:extLst>
              <p:ext uri="{D42A27DB-BD31-4B8C-83A1-F6EECF244321}">
                <p14:modId xmlns:p14="http://schemas.microsoft.com/office/powerpoint/2010/main" val="986756158"/>
              </p:ext>
            </p:extLst>
          </p:nvPr>
        </p:nvGraphicFramePr>
        <p:xfrm>
          <a:off x="1103313" y="2052638"/>
          <a:ext cx="8947152" cy="2560038"/>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3785860635"/>
                    </a:ext>
                  </a:extLst>
                </a:gridCol>
                <a:gridCol w="2236788">
                  <a:extLst>
                    <a:ext uri="{9D8B030D-6E8A-4147-A177-3AD203B41FA5}">
                      <a16:colId xmlns:a16="http://schemas.microsoft.com/office/drawing/2014/main" val="3427930341"/>
                    </a:ext>
                  </a:extLst>
                </a:gridCol>
                <a:gridCol w="2236788">
                  <a:extLst>
                    <a:ext uri="{9D8B030D-6E8A-4147-A177-3AD203B41FA5}">
                      <a16:colId xmlns:a16="http://schemas.microsoft.com/office/drawing/2014/main" val="2508891877"/>
                    </a:ext>
                  </a:extLst>
                </a:gridCol>
                <a:gridCol w="2236788">
                  <a:extLst>
                    <a:ext uri="{9D8B030D-6E8A-4147-A177-3AD203B41FA5}">
                      <a16:colId xmlns:a16="http://schemas.microsoft.com/office/drawing/2014/main" val="3462589344"/>
                    </a:ext>
                  </a:extLst>
                </a:gridCol>
              </a:tblGrid>
              <a:tr h="639986">
                <a:tc>
                  <a:txBody>
                    <a:bodyPr/>
                    <a:lstStyle/>
                    <a:p>
                      <a:r>
                        <a:rPr lang="en-US" dirty="0"/>
                        <a:t>Product/Prototype</a:t>
                      </a:r>
                      <a:endParaRPr lang="en-IN" dirty="0"/>
                    </a:p>
                  </a:txBody>
                  <a:tcPr marL="77801" marR="77801"/>
                </a:tc>
                <a:tc>
                  <a:txBody>
                    <a:bodyPr/>
                    <a:lstStyle/>
                    <a:p>
                      <a:r>
                        <a:rPr lang="en-US" dirty="0"/>
                        <a:t>Integration of informal sector</a:t>
                      </a:r>
                      <a:endParaRPr lang="en-IN" dirty="0"/>
                    </a:p>
                  </a:txBody>
                  <a:tcPr marL="77801" marR="77801"/>
                </a:tc>
                <a:tc>
                  <a:txBody>
                    <a:bodyPr/>
                    <a:lstStyle/>
                    <a:p>
                      <a:r>
                        <a:rPr lang="en-US" dirty="0"/>
                        <a:t>Transparency</a:t>
                      </a:r>
                      <a:endParaRPr lang="en-IN" dirty="0"/>
                    </a:p>
                  </a:txBody>
                  <a:tcPr marL="77801" marR="77801"/>
                </a:tc>
                <a:tc>
                  <a:txBody>
                    <a:bodyPr/>
                    <a:lstStyle/>
                    <a:p>
                      <a:r>
                        <a:rPr lang="en-US" dirty="0"/>
                        <a:t>Efficiency</a:t>
                      </a:r>
                      <a:endParaRPr lang="en-IN" dirty="0"/>
                    </a:p>
                  </a:txBody>
                  <a:tcPr marL="77801" marR="77801"/>
                </a:tc>
                <a:extLst>
                  <a:ext uri="{0D108BD9-81ED-4DB2-BD59-A6C34878D82A}">
                    <a16:rowId xmlns:a16="http://schemas.microsoft.com/office/drawing/2014/main" val="113176373"/>
                  </a:ext>
                </a:extLst>
              </a:tr>
              <a:tr h="639986">
                <a:tc>
                  <a:txBody>
                    <a:bodyPr/>
                    <a:lstStyle/>
                    <a:p>
                      <a:r>
                        <a:rPr lang="en-US" dirty="0"/>
                        <a:t>EWAM</a:t>
                      </a:r>
                      <a:endParaRPr lang="en-IN" dirty="0"/>
                    </a:p>
                  </a:txBody>
                  <a:tcPr marL="77801" marR="77801"/>
                </a:tc>
                <a:tc>
                  <a:txBody>
                    <a:bodyPr/>
                    <a:lstStyle/>
                    <a:p>
                      <a:r>
                        <a:rPr lang="en-US" dirty="0"/>
                        <a:t>Yes</a:t>
                      </a:r>
                      <a:endParaRPr lang="en-IN" dirty="0"/>
                    </a:p>
                  </a:txBody>
                  <a:tcPr marL="77801" marR="77801"/>
                </a:tc>
                <a:tc>
                  <a:txBody>
                    <a:bodyPr/>
                    <a:lstStyle/>
                    <a:p>
                      <a:r>
                        <a:rPr lang="en-US" dirty="0"/>
                        <a:t>Yes</a:t>
                      </a:r>
                      <a:endParaRPr lang="en-IN" dirty="0"/>
                    </a:p>
                  </a:txBody>
                  <a:tcPr marL="77801" marR="77801"/>
                </a:tc>
                <a:tc>
                  <a:txBody>
                    <a:bodyPr/>
                    <a:lstStyle/>
                    <a:p>
                      <a:r>
                        <a:rPr lang="en-US" dirty="0"/>
                        <a:t>Yes</a:t>
                      </a:r>
                      <a:endParaRPr lang="en-IN" dirty="0"/>
                    </a:p>
                  </a:txBody>
                  <a:tcPr marL="77801" marR="77801"/>
                </a:tc>
                <a:extLst>
                  <a:ext uri="{0D108BD9-81ED-4DB2-BD59-A6C34878D82A}">
                    <a16:rowId xmlns:a16="http://schemas.microsoft.com/office/drawing/2014/main" val="1391269286"/>
                  </a:ext>
                </a:extLst>
              </a:tr>
              <a:tr h="639986">
                <a:tc>
                  <a:txBody>
                    <a:bodyPr/>
                    <a:lstStyle/>
                    <a:p>
                      <a:r>
                        <a:rPr lang="en-US" dirty="0"/>
                        <a:t>Ensyde</a:t>
                      </a:r>
                      <a:endParaRPr lang="en-IN" dirty="0"/>
                    </a:p>
                  </a:txBody>
                  <a:tcPr marL="77801" marR="77801"/>
                </a:tc>
                <a:tc>
                  <a:txBody>
                    <a:bodyPr/>
                    <a:lstStyle/>
                    <a:p>
                      <a:r>
                        <a:rPr lang="en-US" dirty="0"/>
                        <a:t>No</a:t>
                      </a:r>
                      <a:endParaRPr lang="en-IN" dirty="0"/>
                    </a:p>
                  </a:txBody>
                  <a:tcPr marL="77801" marR="77801"/>
                </a:tc>
                <a:tc>
                  <a:txBody>
                    <a:bodyPr/>
                    <a:lstStyle/>
                    <a:p>
                      <a:r>
                        <a:rPr lang="en-US" dirty="0"/>
                        <a:t>Yes</a:t>
                      </a:r>
                      <a:endParaRPr lang="en-IN" dirty="0"/>
                    </a:p>
                  </a:txBody>
                  <a:tcPr marL="77801" marR="77801"/>
                </a:tc>
                <a:tc>
                  <a:txBody>
                    <a:bodyPr/>
                    <a:lstStyle/>
                    <a:p>
                      <a:r>
                        <a:rPr lang="en-US" dirty="0"/>
                        <a:t>Yes</a:t>
                      </a:r>
                      <a:endParaRPr lang="en-IN" dirty="0"/>
                    </a:p>
                  </a:txBody>
                  <a:tcPr marL="77801" marR="77801"/>
                </a:tc>
                <a:extLst>
                  <a:ext uri="{0D108BD9-81ED-4DB2-BD59-A6C34878D82A}">
                    <a16:rowId xmlns:a16="http://schemas.microsoft.com/office/drawing/2014/main" val="1791978614"/>
                  </a:ext>
                </a:extLst>
              </a:tr>
              <a:tr h="639986">
                <a:tc>
                  <a:txBody>
                    <a:bodyPr/>
                    <a:lstStyle/>
                    <a:p>
                      <a:r>
                        <a:rPr lang="en-US" dirty="0"/>
                        <a:t>Zolopik</a:t>
                      </a:r>
                      <a:endParaRPr lang="en-IN" dirty="0"/>
                    </a:p>
                  </a:txBody>
                  <a:tcPr marL="77801" marR="77801"/>
                </a:tc>
                <a:tc>
                  <a:txBody>
                    <a:bodyPr/>
                    <a:lstStyle/>
                    <a:p>
                      <a:r>
                        <a:rPr lang="en-US" dirty="0"/>
                        <a:t>Yes</a:t>
                      </a:r>
                      <a:endParaRPr lang="en-IN" dirty="0"/>
                    </a:p>
                  </a:txBody>
                  <a:tcPr marL="77801" marR="77801"/>
                </a:tc>
                <a:tc>
                  <a:txBody>
                    <a:bodyPr/>
                    <a:lstStyle/>
                    <a:p>
                      <a:r>
                        <a:rPr lang="en-US" dirty="0"/>
                        <a:t>No</a:t>
                      </a:r>
                      <a:endParaRPr lang="en-IN" dirty="0"/>
                    </a:p>
                  </a:txBody>
                  <a:tcPr marL="77801" marR="77801"/>
                </a:tc>
                <a:tc>
                  <a:txBody>
                    <a:bodyPr/>
                    <a:lstStyle/>
                    <a:p>
                      <a:r>
                        <a:rPr lang="en-US" dirty="0"/>
                        <a:t>No</a:t>
                      </a:r>
                      <a:endParaRPr lang="en-IN" dirty="0"/>
                    </a:p>
                  </a:txBody>
                  <a:tcPr marL="77801" marR="77801"/>
                </a:tc>
                <a:extLst>
                  <a:ext uri="{0D108BD9-81ED-4DB2-BD59-A6C34878D82A}">
                    <a16:rowId xmlns:a16="http://schemas.microsoft.com/office/drawing/2014/main" val="1896567780"/>
                  </a:ext>
                </a:extLst>
              </a:tr>
            </a:tbl>
          </a:graphicData>
        </a:graphic>
      </p:graphicFrame>
    </p:spTree>
    <p:extLst>
      <p:ext uri="{BB962C8B-B14F-4D97-AF65-F5344CB8AC3E}">
        <p14:creationId xmlns:p14="http://schemas.microsoft.com/office/powerpoint/2010/main" val="356025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1E3D-E0C6-4AD9-A325-F4CF0DB0D6F6}"/>
              </a:ext>
            </a:extLst>
          </p:cNvPr>
          <p:cNvSpPr>
            <a:spLocks noGrp="1"/>
          </p:cNvSpPr>
          <p:nvPr>
            <p:ph type="title"/>
          </p:nvPr>
        </p:nvSpPr>
        <p:spPr/>
        <p:txBody>
          <a:bodyPr/>
          <a:lstStyle/>
          <a:p>
            <a:r>
              <a:rPr lang="en-US" b="1" dirty="0"/>
              <a:t>MARKETING CHANNEL</a:t>
            </a:r>
            <a:endParaRPr lang="en-IN" b="1" dirty="0"/>
          </a:p>
        </p:txBody>
      </p:sp>
      <p:sp>
        <p:nvSpPr>
          <p:cNvPr id="3" name="Content Placeholder 2">
            <a:extLst>
              <a:ext uri="{FF2B5EF4-FFF2-40B4-BE49-F238E27FC236}">
                <a16:creationId xmlns:a16="http://schemas.microsoft.com/office/drawing/2014/main" id="{67BC123B-DD2D-43CB-9922-26B2C79B82B8}"/>
              </a:ext>
            </a:extLst>
          </p:cNvPr>
          <p:cNvSpPr>
            <a:spLocks noGrp="1"/>
          </p:cNvSpPr>
          <p:nvPr>
            <p:ph idx="1"/>
          </p:nvPr>
        </p:nvSpPr>
        <p:spPr/>
        <p:txBody>
          <a:bodyPr/>
          <a:lstStyle/>
          <a:p>
            <a:r>
              <a:rPr lang="en-US" dirty="0"/>
              <a:t>We will reach our customers by advertising the incentives and the value proposition of our project.</a:t>
            </a:r>
          </a:p>
          <a:p>
            <a:r>
              <a:rPr lang="en-US" dirty="0"/>
              <a:t> Initially word of mouth marketing will be our primary marketing strategy. Also we will market ourselves by sponsoring small events such as hackathons. Also we will give goodies to the customers on first use of our app.</a:t>
            </a:r>
            <a:endParaRPr lang="en-IN" dirty="0"/>
          </a:p>
        </p:txBody>
      </p:sp>
    </p:spTree>
    <p:extLst>
      <p:ext uri="{BB962C8B-B14F-4D97-AF65-F5344CB8AC3E}">
        <p14:creationId xmlns:p14="http://schemas.microsoft.com/office/powerpoint/2010/main" val="389355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140C-A8F2-45FA-B6A2-2189143A0BF0}"/>
              </a:ext>
            </a:extLst>
          </p:cNvPr>
          <p:cNvSpPr>
            <a:spLocks noGrp="1"/>
          </p:cNvSpPr>
          <p:nvPr>
            <p:ph type="title"/>
          </p:nvPr>
        </p:nvSpPr>
        <p:spPr/>
        <p:txBody>
          <a:bodyPr/>
          <a:lstStyle/>
          <a:p>
            <a:r>
              <a:rPr lang="en-US" b="1" dirty="0"/>
              <a:t>MARKET SEGMENTATION</a:t>
            </a:r>
            <a:endParaRPr lang="en-IN" b="1" dirty="0"/>
          </a:p>
        </p:txBody>
      </p:sp>
      <p:sp>
        <p:nvSpPr>
          <p:cNvPr id="4" name="Rectangle 3">
            <a:extLst>
              <a:ext uri="{FF2B5EF4-FFF2-40B4-BE49-F238E27FC236}">
                <a16:creationId xmlns:a16="http://schemas.microsoft.com/office/drawing/2014/main" id="{423420D6-95F0-4730-9DC7-E3B9A50A0ABA}"/>
              </a:ext>
            </a:extLst>
          </p:cNvPr>
          <p:cNvSpPr/>
          <p:nvPr/>
        </p:nvSpPr>
        <p:spPr>
          <a:xfrm>
            <a:off x="4429957" y="2050742"/>
            <a:ext cx="2157274"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EWAM</a:t>
            </a:r>
            <a:endParaRPr lang="en-IN" dirty="0"/>
          </a:p>
        </p:txBody>
      </p:sp>
      <p:cxnSp>
        <p:nvCxnSpPr>
          <p:cNvPr id="6" name="Straight Arrow Connector 5">
            <a:extLst>
              <a:ext uri="{FF2B5EF4-FFF2-40B4-BE49-F238E27FC236}">
                <a16:creationId xmlns:a16="http://schemas.microsoft.com/office/drawing/2014/main" id="{01999B6E-33CA-4EB6-AD7C-4CE17B6B4F9E}"/>
              </a:ext>
            </a:extLst>
          </p:cNvPr>
          <p:cNvCxnSpPr/>
          <p:nvPr/>
        </p:nvCxnSpPr>
        <p:spPr>
          <a:xfrm flipH="1">
            <a:off x="1935332" y="2716567"/>
            <a:ext cx="3542190" cy="11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2DAE77-9911-44DD-8B6C-A516C85111D4}"/>
              </a:ext>
            </a:extLst>
          </p:cNvPr>
          <p:cNvSpPr/>
          <p:nvPr/>
        </p:nvSpPr>
        <p:spPr>
          <a:xfrm>
            <a:off x="1020932" y="3870663"/>
            <a:ext cx="1828800"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a:t>
            </a:r>
            <a:endParaRPr lang="en-IN" dirty="0"/>
          </a:p>
        </p:txBody>
      </p:sp>
      <p:cxnSp>
        <p:nvCxnSpPr>
          <p:cNvPr id="9" name="Straight Arrow Connector 8">
            <a:extLst>
              <a:ext uri="{FF2B5EF4-FFF2-40B4-BE49-F238E27FC236}">
                <a16:creationId xmlns:a16="http://schemas.microsoft.com/office/drawing/2014/main" id="{E9A65FFA-AB91-4E89-BAA3-842E22EB48CD}"/>
              </a:ext>
            </a:extLst>
          </p:cNvPr>
          <p:cNvCxnSpPr/>
          <p:nvPr/>
        </p:nvCxnSpPr>
        <p:spPr>
          <a:xfrm>
            <a:off x="1935332" y="4607510"/>
            <a:ext cx="0" cy="52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B2B40A-7BE4-46D6-981C-8315F531CFD7}"/>
              </a:ext>
            </a:extLst>
          </p:cNvPr>
          <p:cNvSpPr/>
          <p:nvPr/>
        </p:nvSpPr>
        <p:spPr>
          <a:xfrm>
            <a:off x="1020932" y="5095633"/>
            <a:ext cx="215282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interface for the producer</a:t>
            </a:r>
            <a:endParaRPr lang="en-IN" dirty="0"/>
          </a:p>
        </p:txBody>
      </p:sp>
      <p:cxnSp>
        <p:nvCxnSpPr>
          <p:cNvPr id="12" name="Straight Arrow Connector 11">
            <a:extLst>
              <a:ext uri="{FF2B5EF4-FFF2-40B4-BE49-F238E27FC236}">
                <a16:creationId xmlns:a16="http://schemas.microsoft.com/office/drawing/2014/main" id="{906F23DA-FA0C-4218-B15E-359AEEADA992}"/>
              </a:ext>
            </a:extLst>
          </p:cNvPr>
          <p:cNvCxnSpPr>
            <a:cxnSpLocks/>
          </p:cNvCxnSpPr>
          <p:nvPr/>
        </p:nvCxnSpPr>
        <p:spPr>
          <a:xfrm>
            <a:off x="5508594" y="2731787"/>
            <a:ext cx="48827" cy="125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7CCF571-D8E6-44A3-9FA1-17586B7C1268}"/>
              </a:ext>
            </a:extLst>
          </p:cNvPr>
          <p:cNvSpPr/>
          <p:nvPr/>
        </p:nvSpPr>
        <p:spPr>
          <a:xfrm>
            <a:off x="4924153" y="3968318"/>
            <a:ext cx="1663078"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E-waste Collector</a:t>
            </a:r>
            <a:endParaRPr lang="en-IN" dirty="0"/>
          </a:p>
        </p:txBody>
      </p:sp>
      <p:sp>
        <p:nvSpPr>
          <p:cNvPr id="16" name="Rectangle 15">
            <a:extLst>
              <a:ext uri="{FF2B5EF4-FFF2-40B4-BE49-F238E27FC236}">
                <a16:creationId xmlns:a16="http://schemas.microsoft.com/office/drawing/2014/main" id="{D6A1A0A8-B611-41A9-B903-B515BEDDBF84}"/>
              </a:ext>
            </a:extLst>
          </p:cNvPr>
          <p:cNvSpPr/>
          <p:nvPr/>
        </p:nvSpPr>
        <p:spPr>
          <a:xfrm>
            <a:off x="4841292" y="5127802"/>
            <a:ext cx="1828800" cy="92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interface for the collector</a:t>
            </a:r>
            <a:endParaRPr lang="en-IN" dirty="0"/>
          </a:p>
        </p:txBody>
      </p:sp>
      <p:cxnSp>
        <p:nvCxnSpPr>
          <p:cNvPr id="18" name="Straight Arrow Connector 17">
            <a:extLst>
              <a:ext uri="{FF2B5EF4-FFF2-40B4-BE49-F238E27FC236}">
                <a16:creationId xmlns:a16="http://schemas.microsoft.com/office/drawing/2014/main" id="{57212961-8BEE-4025-9501-89EA47CE8706}"/>
              </a:ext>
            </a:extLst>
          </p:cNvPr>
          <p:cNvCxnSpPr/>
          <p:nvPr/>
        </p:nvCxnSpPr>
        <p:spPr>
          <a:xfrm>
            <a:off x="5508594" y="2722909"/>
            <a:ext cx="4682971" cy="136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BE9BDB0-6CD8-4021-A350-39AC5DE05C8C}"/>
              </a:ext>
            </a:extLst>
          </p:cNvPr>
          <p:cNvSpPr/>
          <p:nvPr/>
        </p:nvSpPr>
        <p:spPr>
          <a:xfrm>
            <a:off x="9203189" y="4092605"/>
            <a:ext cx="1819915"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facility</a:t>
            </a:r>
            <a:endParaRPr lang="en-IN" dirty="0"/>
          </a:p>
        </p:txBody>
      </p:sp>
      <p:cxnSp>
        <p:nvCxnSpPr>
          <p:cNvPr id="21" name="Straight Arrow Connector 20">
            <a:extLst>
              <a:ext uri="{FF2B5EF4-FFF2-40B4-BE49-F238E27FC236}">
                <a16:creationId xmlns:a16="http://schemas.microsoft.com/office/drawing/2014/main" id="{E5BBBB76-9142-400F-B246-66CC460F2B2A}"/>
              </a:ext>
            </a:extLst>
          </p:cNvPr>
          <p:cNvCxnSpPr>
            <a:cxnSpLocks/>
            <a:stCxn id="13" idx="2"/>
            <a:endCxn id="16" idx="0"/>
          </p:cNvCxnSpPr>
          <p:nvPr/>
        </p:nvCxnSpPr>
        <p:spPr>
          <a:xfrm>
            <a:off x="5755692" y="4705165"/>
            <a:ext cx="0" cy="42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938516-6BDA-4D90-9541-8DCC56EA402D}"/>
              </a:ext>
            </a:extLst>
          </p:cNvPr>
          <p:cNvCxnSpPr/>
          <p:nvPr/>
        </p:nvCxnSpPr>
        <p:spPr>
          <a:xfrm>
            <a:off x="10096871" y="4749554"/>
            <a:ext cx="0" cy="46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22FAEF6-C566-4970-9806-FC4CDADDA058}"/>
              </a:ext>
            </a:extLst>
          </p:cNvPr>
          <p:cNvSpPr/>
          <p:nvPr/>
        </p:nvSpPr>
        <p:spPr>
          <a:xfrm>
            <a:off x="9286049" y="5211193"/>
            <a:ext cx="1819915" cy="84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interface for the formal facility</a:t>
            </a:r>
            <a:endParaRPr lang="en-IN" dirty="0"/>
          </a:p>
        </p:txBody>
      </p:sp>
    </p:spTree>
    <p:extLst>
      <p:ext uri="{BB962C8B-B14F-4D97-AF65-F5344CB8AC3E}">
        <p14:creationId xmlns:p14="http://schemas.microsoft.com/office/powerpoint/2010/main" val="81949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34C71-C44C-410A-BB6E-C036D05FC8FB}"/>
              </a:ext>
            </a:extLst>
          </p:cNvPr>
          <p:cNvSpPr txBox="1"/>
          <p:nvPr/>
        </p:nvSpPr>
        <p:spPr>
          <a:xfrm>
            <a:off x="497150" y="292962"/>
            <a:ext cx="8460419" cy="707886"/>
          </a:xfrm>
          <a:prstGeom prst="rect">
            <a:avLst/>
          </a:prstGeom>
          <a:noFill/>
        </p:spPr>
        <p:txBody>
          <a:bodyPr wrap="square" rtlCol="0">
            <a:spAutoFit/>
          </a:bodyPr>
          <a:lstStyle/>
          <a:p>
            <a:r>
              <a:rPr lang="en-US" sz="4000" b="1" dirty="0"/>
              <a:t>PRODUCT PROTOTYPE</a:t>
            </a:r>
            <a:endParaRPr lang="en-IN" sz="4000" b="1" dirty="0"/>
          </a:p>
        </p:txBody>
      </p:sp>
      <p:pic>
        <p:nvPicPr>
          <p:cNvPr id="4" name="Picture 3">
            <a:extLst>
              <a:ext uri="{FF2B5EF4-FFF2-40B4-BE49-F238E27FC236}">
                <a16:creationId xmlns:a16="http://schemas.microsoft.com/office/drawing/2014/main" id="{4A7E7282-CF09-40E6-BBEE-549E3004D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51" y="1812696"/>
            <a:ext cx="4324954" cy="4534533"/>
          </a:xfrm>
          <a:prstGeom prst="rect">
            <a:avLst/>
          </a:prstGeom>
        </p:spPr>
      </p:pic>
      <p:pic>
        <p:nvPicPr>
          <p:cNvPr id="6" name="Picture 5">
            <a:extLst>
              <a:ext uri="{FF2B5EF4-FFF2-40B4-BE49-F238E27FC236}">
                <a16:creationId xmlns:a16="http://schemas.microsoft.com/office/drawing/2014/main" id="{D8379FED-F046-43F9-B549-5569BC08F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934" y="1812696"/>
            <a:ext cx="4658375" cy="4734586"/>
          </a:xfrm>
          <a:prstGeom prst="rect">
            <a:avLst/>
          </a:prstGeom>
        </p:spPr>
      </p:pic>
      <p:sp>
        <p:nvSpPr>
          <p:cNvPr id="7" name="TextBox 6">
            <a:extLst>
              <a:ext uri="{FF2B5EF4-FFF2-40B4-BE49-F238E27FC236}">
                <a16:creationId xmlns:a16="http://schemas.microsoft.com/office/drawing/2014/main" id="{8FF5EF74-9800-4AB1-843C-710D59875E1D}"/>
              </a:ext>
            </a:extLst>
          </p:cNvPr>
          <p:cNvSpPr txBox="1"/>
          <p:nvPr/>
        </p:nvSpPr>
        <p:spPr>
          <a:xfrm>
            <a:off x="790113" y="1154923"/>
            <a:ext cx="4039339" cy="381740"/>
          </a:xfrm>
          <a:prstGeom prst="rect">
            <a:avLst/>
          </a:prstGeom>
          <a:noFill/>
        </p:spPr>
        <p:txBody>
          <a:bodyPr wrap="square" rtlCol="0">
            <a:spAutoFit/>
          </a:bodyPr>
          <a:lstStyle/>
          <a:p>
            <a:r>
              <a:rPr lang="en-US" dirty="0"/>
              <a:t>Wireframes-</a:t>
            </a:r>
            <a:endParaRPr lang="en-IN" dirty="0"/>
          </a:p>
        </p:txBody>
      </p:sp>
    </p:spTree>
    <p:extLst>
      <p:ext uri="{BB962C8B-B14F-4D97-AF65-F5344CB8AC3E}">
        <p14:creationId xmlns:p14="http://schemas.microsoft.com/office/powerpoint/2010/main" val="10952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99001-140B-4C3E-AE42-A6114D413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421" y="1013649"/>
            <a:ext cx="3858163" cy="4972744"/>
          </a:xfrm>
          <a:prstGeom prst="rect">
            <a:avLst/>
          </a:prstGeom>
        </p:spPr>
      </p:pic>
      <p:pic>
        <p:nvPicPr>
          <p:cNvPr id="5" name="Picture 4">
            <a:extLst>
              <a:ext uri="{FF2B5EF4-FFF2-40B4-BE49-F238E27FC236}">
                <a16:creationId xmlns:a16="http://schemas.microsoft.com/office/drawing/2014/main" id="{4DAC387B-E846-4D2C-85D0-136277AB7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32" y="1575702"/>
            <a:ext cx="4305901" cy="4410691"/>
          </a:xfrm>
          <a:prstGeom prst="rect">
            <a:avLst/>
          </a:prstGeom>
        </p:spPr>
      </p:pic>
    </p:spTree>
    <p:extLst>
      <p:ext uri="{BB962C8B-B14F-4D97-AF65-F5344CB8AC3E}">
        <p14:creationId xmlns:p14="http://schemas.microsoft.com/office/powerpoint/2010/main" val="325425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EA9E7-A2C9-4CC4-99F0-23F035D1B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847" y="644889"/>
            <a:ext cx="3743846" cy="4798929"/>
          </a:xfrm>
          <a:prstGeom prst="rect">
            <a:avLst/>
          </a:prstGeom>
        </p:spPr>
      </p:pic>
      <p:pic>
        <p:nvPicPr>
          <p:cNvPr id="5" name="Picture 4">
            <a:extLst>
              <a:ext uri="{FF2B5EF4-FFF2-40B4-BE49-F238E27FC236}">
                <a16:creationId xmlns:a16="http://schemas.microsoft.com/office/drawing/2014/main" id="{C419B166-C437-4964-B61D-9224FD71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035" y="678893"/>
            <a:ext cx="3743847" cy="4896533"/>
          </a:xfrm>
          <a:prstGeom prst="rect">
            <a:avLst/>
          </a:prstGeom>
        </p:spPr>
      </p:pic>
    </p:spTree>
    <p:extLst>
      <p:ext uri="{BB962C8B-B14F-4D97-AF65-F5344CB8AC3E}">
        <p14:creationId xmlns:p14="http://schemas.microsoft.com/office/powerpoint/2010/main" val="53495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1FEAB0-2E09-4C90-A897-C7A8C7ABC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958" y="690161"/>
            <a:ext cx="3820058" cy="5001323"/>
          </a:xfrm>
          <a:prstGeom prst="rect">
            <a:avLst/>
          </a:prstGeom>
        </p:spPr>
      </p:pic>
      <p:pic>
        <p:nvPicPr>
          <p:cNvPr id="5" name="Picture 4">
            <a:extLst>
              <a:ext uri="{FF2B5EF4-FFF2-40B4-BE49-F238E27FC236}">
                <a16:creationId xmlns:a16="http://schemas.microsoft.com/office/drawing/2014/main" id="{F5F21F67-0B10-4376-A438-A08AC74D9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33" y="733029"/>
            <a:ext cx="3905795" cy="4915586"/>
          </a:xfrm>
          <a:prstGeom prst="rect">
            <a:avLst/>
          </a:prstGeom>
        </p:spPr>
      </p:pic>
    </p:spTree>
    <p:extLst>
      <p:ext uri="{BB962C8B-B14F-4D97-AF65-F5344CB8AC3E}">
        <p14:creationId xmlns:p14="http://schemas.microsoft.com/office/powerpoint/2010/main" val="22847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FC4A-BDCB-487B-9C2C-243ECF394122}"/>
              </a:ext>
            </a:extLst>
          </p:cNvPr>
          <p:cNvSpPr>
            <a:spLocks noGrp="1"/>
          </p:cNvSpPr>
          <p:nvPr>
            <p:ph type="title"/>
          </p:nvPr>
        </p:nvSpPr>
        <p:spPr>
          <a:xfrm>
            <a:off x="838200" y="73935"/>
            <a:ext cx="10515600" cy="1325563"/>
          </a:xfrm>
        </p:spPr>
        <p:txBody>
          <a:bodyPr/>
          <a:lstStyle/>
          <a:p>
            <a:r>
              <a:rPr lang="en-US" dirty="0"/>
              <a:t>Team Introduction</a:t>
            </a:r>
            <a:endParaRPr lang="en-IN" dirty="0"/>
          </a:p>
        </p:txBody>
      </p:sp>
      <p:sp>
        <p:nvSpPr>
          <p:cNvPr id="3" name="Content Placeholder 2">
            <a:extLst>
              <a:ext uri="{FF2B5EF4-FFF2-40B4-BE49-F238E27FC236}">
                <a16:creationId xmlns:a16="http://schemas.microsoft.com/office/drawing/2014/main" id="{BBFC8BFA-F96E-4981-84BA-0418A225C8E5}"/>
              </a:ext>
            </a:extLst>
          </p:cNvPr>
          <p:cNvSpPr>
            <a:spLocks noGrp="1"/>
          </p:cNvSpPr>
          <p:nvPr>
            <p:ph idx="1"/>
          </p:nvPr>
        </p:nvSpPr>
        <p:spPr>
          <a:xfrm>
            <a:off x="838200" y="1253331"/>
            <a:ext cx="10515600" cy="4351338"/>
          </a:xfrm>
        </p:spPr>
        <p:txBody>
          <a:bodyPr>
            <a:normAutofit fontScale="85000" lnSpcReduction="20000"/>
          </a:bodyPr>
          <a:lstStyle/>
          <a:p>
            <a:pPr marL="0" indent="0">
              <a:buNone/>
            </a:pPr>
            <a:r>
              <a:rPr lang="en-US" b="1" dirty="0"/>
              <a:t>Team Members-</a:t>
            </a:r>
          </a:p>
          <a:p>
            <a:r>
              <a:rPr lang="en-US" dirty="0"/>
              <a:t>Anish Agarwal</a:t>
            </a:r>
          </a:p>
          <a:p>
            <a:r>
              <a:rPr lang="en-US" dirty="0"/>
              <a:t>Anshuman </a:t>
            </a:r>
            <a:r>
              <a:rPr lang="en-US" dirty="0" err="1"/>
              <a:t>Priyadarshi</a:t>
            </a:r>
            <a:endParaRPr lang="en-US" dirty="0"/>
          </a:p>
          <a:p>
            <a:r>
              <a:rPr lang="en-US" dirty="0"/>
              <a:t>Kabeer Adlakha</a:t>
            </a:r>
          </a:p>
          <a:p>
            <a:r>
              <a:rPr lang="en-US" dirty="0"/>
              <a:t>Sajid Riyaz</a:t>
            </a:r>
          </a:p>
          <a:p>
            <a:r>
              <a:rPr lang="en-US" dirty="0"/>
              <a:t>Yash Kumar</a:t>
            </a:r>
          </a:p>
          <a:p>
            <a:pPr marL="0" indent="0">
              <a:buNone/>
            </a:pPr>
            <a:r>
              <a:rPr lang="en-US" b="1" dirty="0"/>
              <a:t>Education-</a:t>
            </a:r>
          </a:p>
          <a:p>
            <a:pPr marL="0" indent="0">
              <a:buNone/>
            </a:pPr>
            <a:r>
              <a:rPr lang="en-US" dirty="0"/>
              <a:t>Undergraduate 2</a:t>
            </a:r>
            <a:r>
              <a:rPr lang="en-US" baseline="30000" dirty="0"/>
              <a:t>nd</a:t>
            </a:r>
            <a:r>
              <a:rPr lang="en-US" dirty="0"/>
              <a:t> year students</a:t>
            </a:r>
          </a:p>
          <a:p>
            <a:pPr marL="0" indent="0">
              <a:buNone/>
            </a:pPr>
            <a:r>
              <a:rPr lang="en-US" b="1" dirty="0"/>
              <a:t>Experience-</a:t>
            </a:r>
          </a:p>
          <a:p>
            <a:pPr marL="0" indent="0">
              <a:buNone/>
            </a:pPr>
            <a:r>
              <a:rPr lang="en-US" b="1" dirty="0"/>
              <a:t>	</a:t>
            </a:r>
            <a:r>
              <a:rPr lang="en-US" dirty="0"/>
              <a:t>Projects Completed-</a:t>
            </a:r>
          </a:p>
          <a:p>
            <a:pPr marL="0" indent="0">
              <a:buNone/>
            </a:pPr>
            <a:r>
              <a:rPr lang="en-US" dirty="0"/>
              <a:t>	Hostel Management App,  Chatbot , Feature Phone, Twitter Post Filter, Money Manager 	Application.</a:t>
            </a:r>
          </a:p>
          <a:p>
            <a:pPr marL="0" indent="0">
              <a:buNone/>
            </a:pPr>
            <a:r>
              <a:rPr lang="en-US" b="1" dirty="0"/>
              <a:t>	</a:t>
            </a:r>
          </a:p>
          <a:p>
            <a:pPr marL="0" indent="0">
              <a:buNone/>
            </a:pP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752435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8E1AE1-AEBF-4BC9-927B-2EE266F7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512" y="1455939"/>
            <a:ext cx="2902997" cy="4065972"/>
          </a:xfrm>
          <a:prstGeom prst="rect">
            <a:avLst/>
          </a:prstGeom>
        </p:spPr>
      </p:pic>
      <p:pic>
        <p:nvPicPr>
          <p:cNvPr id="5" name="Picture 4">
            <a:extLst>
              <a:ext uri="{FF2B5EF4-FFF2-40B4-BE49-F238E27FC236}">
                <a16:creationId xmlns:a16="http://schemas.microsoft.com/office/drawing/2014/main" id="{58CEF0DA-661F-4580-9F90-43103F34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556" y="1387063"/>
            <a:ext cx="2902997" cy="4134848"/>
          </a:xfrm>
          <a:prstGeom prst="rect">
            <a:avLst/>
          </a:prstGeom>
        </p:spPr>
      </p:pic>
      <p:pic>
        <p:nvPicPr>
          <p:cNvPr id="7" name="Picture 6">
            <a:extLst>
              <a:ext uri="{FF2B5EF4-FFF2-40B4-BE49-F238E27FC236}">
                <a16:creationId xmlns:a16="http://schemas.microsoft.com/office/drawing/2014/main" id="{1722C41D-FFE0-47E9-B7BB-DD0B7D55B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38" y="1455938"/>
            <a:ext cx="3059787" cy="4134848"/>
          </a:xfrm>
          <a:prstGeom prst="rect">
            <a:avLst/>
          </a:prstGeom>
        </p:spPr>
      </p:pic>
    </p:spTree>
    <p:extLst>
      <p:ext uri="{BB962C8B-B14F-4D97-AF65-F5344CB8AC3E}">
        <p14:creationId xmlns:p14="http://schemas.microsoft.com/office/powerpoint/2010/main" val="127893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88FA0-7BDC-4C67-9701-9E717DF0C55B}"/>
              </a:ext>
            </a:extLst>
          </p:cNvPr>
          <p:cNvSpPr txBox="1"/>
          <p:nvPr/>
        </p:nvSpPr>
        <p:spPr>
          <a:xfrm>
            <a:off x="2713608" y="1731146"/>
            <a:ext cx="6303146" cy="3046988"/>
          </a:xfrm>
          <a:prstGeom prst="rect">
            <a:avLst/>
          </a:prstGeom>
          <a:noFill/>
        </p:spPr>
        <p:txBody>
          <a:bodyPr wrap="square" rtlCol="0">
            <a:spAutoFit/>
          </a:bodyPr>
          <a:lstStyle/>
          <a:p>
            <a:r>
              <a:rPr lang="en-US" sz="9600" dirty="0"/>
              <a:t>	 THANK          		  YOU</a:t>
            </a:r>
            <a:endParaRPr lang="en-IN" sz="9600" dirty="0"/>
          </a:p>
        </p:txBody>
      </p:sp>
    </p:spTree>
    <p:extLst>
      <p:ext uri="{BB962C8B-B14F-4D97-AF65-F5344CB8AC3E}">
        <p14:creationId xmlns:p14="http://schemas.microsoft.com/office/powerpoint/2010/main" val="7188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C34B-EA34-4327-9112-10175D72738E}"/>
              </a:ext>
            </a:extLst>
          </p:cNvPr>
          <p:cNvSpPr>
            <a:spLocks noGrp="1"/>
          </p:cNvSpPr>
          <p:nvPr>
            <p:ph type="title"/>
          </p:nvPr>
        </p:nvSpPr>
        <p:spPr>
          <a:xfrm>
            <a:off x="390709" y="222357"/>
            <a:ext cx="10515600" cy="1325563"/>
          </a:xfrm>
        </p:spPr>
        <p:txBody>
          <a:bodyPr/>
          <a:lstStyle/>
          <a:p>
            <a:r>
              <a:rPr lang="en-US" dirty="0"/>
              <a:t>PROBLEM STATEMENT</a:t>
            </a:r>
            <a:endParaRPr lang="en-IN" dirty="0"/>
          </a:p>
        </p:txBody>
      </p:sp>
      <p:pic>
        <p:nvPicPr>
          <p:cNvPr id="5" name="Content Placeholder 4">
            <a:extLst>
              <a:ext uri="{FF2B5EF4-FFF2-40B4-BE49-F238E27FC236}">
                <a16:creationId xmlns:a16="http://schemas.microsoft.com/office/drawing/2014/main" id="{BC4EAD1C-FC09-41EF-A421-D55D941E9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3492" y="1252911"/>
            <a:ext cx="3690987" cy="2462290"/>
          </a:xfrm>
        </p:spPr>
      </p:pic>
      <p:sp>
        <p:nvSpPr>
          <p:cNvPr id="6" name="TextBox 5">
            <a:extLst>
              <a:ext uri="{FF2B5EF4-FFF2-40B4-BE49-F238E27FC236}">
                <a16:creationId xmlns:a16="http://schemas.microsoft.com/office/drawing/2014/main" id="{1C3247DA-94DC-4041-A830-1A36BA9B12B9}"/>
              </a:ext>
            </a:extLst>
          </p:cNvPr>
          <p:cNvSpPr txBox="1"/>
          <p:nvPr/>
        </p:nvSpPr>
        <p:spPr>
          <a:xfrm>
            <a:off x="6543492" y="3954970"/>
            <a:ext cx="3587780" cy="2585323"/>
          </a:xfrm>
          <a:prstGeom prst="rect">
            <a:avLst/>
          </a:prstGeom>
          <a:noFill/>
        </p:spPr>
        <p:txBody>
          <a:bodyPr wrap="square" rtlCol="0">
            <a:spAutoFit/>
          </a:bodyPr>
          <a:lstStyle/>
          <a:p>
            <a:r>
              <a:rPr lang="en-US" dirty="0"/>
              <a:t>Growing E-waste is a major problem in India. India generates more than 2 million tons of e-waste annually, and also imports undisclosed amounts of E-waste from other countries from around the world. </a:t>
            </a:r>
          </a:p>
          <a:p>
            <a:endParaRPr lang="en-IN" dirty="0"/>
          </a:p>
        </p:txBody>
      </p:sp>
      <p:pic>
        <p:nvPicPr>
          <p:cNvPr id="1032" name="Picture 8" descr="Image result for Major e-waste producing countries">
            <a:extLst>
              <a:ext uri="{FF2B5EF4-FFF2-40B4-BE49-F238E27FC236}">
                <a16:creationId xmlns:a16="http://schemas.microsoft.com/office/drawing/2014/main" id="{6C2D0448-C328-43F3-A1FB-3B1DA9339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84" y="1158423"/>
            <a:ext cx="4841776" cy="34402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6B820C-760E-406B-9630-25B9FED1FFA3}"/>
              </a:ext>
            </a:extLst>
          </p:cNvPr>
          <p:cNvSpPr txBox="1"/>
          <p:nvPr/>
        </p:nvSpPr>
        <p:spPr>
          <a:xfrm>
            <a:off x="1459287" y="4705653"/>
            <a:ext cx="3587781" cy="646331"/>
          </a:xfrm>
          <a:prstGeom prst="rect">
            <a:avLst/>
          </a:prstGeom>
          <a:noFill/>
        </p:spPr>
        <p:txBody>
          <a:bodyPr wrap="square" rtlCol="0">
            <a:spAutoFit/>
          </a:bodyPr>
          <a:lstStyle/>
          <a:p>
            <a:r>
              <a:rPr lang="en-US" dirty="0"/>
              <a:t>India is one of the major E-waste producing countries.</a:t>
            </a:r>
            <a:endParaRPr lang="en-IN" dirty="0"/>
          </a:p>
        </p:txBody>
      </p:sp>
    </p:spTree>
    <p:extLst>
      <p:ext uri="{BB962C8B-B14F-4D97-AF65-F5344CB8AC3E}">
        <p14:creationId xmlns:p14="http://schemas.microsoft.com/office/powerpoint/2010/main" val="42503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informal e waste recycling">
            <a:extLst>
              <a:ext uri="{FF2B5EF4-FFF2-40B4-BE49-F238E27FC236}">
                <a16:creationId xmlns:a16="http://schemas.microsoft.com/office/drawing/2014/main" id="{E220B85D-FF1E-4DFE-803B-8EB323FC0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901" y="1143578"/>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217C80-77E4-467B-ABC9-5AAC375C22C5}"/>
              </a:ext>
            </a:extLst>
          </p:cNvPr>
          <p:cNvSpPr txBox="1"/>
          <p:nvPr/>
        </p:nvSpPr>
        <p:spPr>
          <a:xfrm>
            <a:off x="1301686" y="3069347"/>
            <a:ext cx="3009530" cy="1077218"/>
          </a:xfrm>
          <a:prstGeom prst="rect">
            <a:avLst/>
          </a:prstGeom>
          <a:noFill/>
        </p:spPr>
        <p:txBody>
          <a:bodyPr wrap="square" rtlCol="0">
            <a:spAutoFit/>
          </a:bodyPr>
          <a:lstStyle/>
          <a:p>
            <a:r>
              <a:rPr lang="en-US" sz="1600" dirty="0"/>
              <a:t>Informal Sector which consists of ragpickers recycle E-waste in conditions hazardous to their health and to the environment.</a:t>
            </a:r>
            <a:endParaRPr lang="en-IN" sz="1600" dirty="0"/>
          </a:p>
        </p:txBody>
      </p:sp>
      <p:pic>
        <p:nvPicPr>
          <p:cNvPr id="6" name="Picture 6" descr="Image result for formal e waste recycling">
            <a:extLst>
              <a:ext uri="{FF2B5EF4-FFF2-40B4-BE49-F238E27FC236}">
                <a16:creationId xmlns:a16="http://schemas.microsoft.com/office/drawing/2014/main" id="{2BD8F1DA-44E1-427A-96C2-ADDE4551C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299" y="1172153"/>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00A41C-60C3-467F-9B4A-89867151306C}"/>
              </a:ext>
            </a:extLst>
          </p:cNvPr>
          <p:cNvSpPr txBox="1"/>
          <p:nvPr/>
        </p:nvSpPr>
        <p:spPr>
          <a:xfrm>
            <a:off x="6344299" y="2923084"/>
            <a:ext cx="3320249" cy="1569660"/>
          </a:xfrm>
          <a:prstGeom prst="rect">
            <a:avLst/>
          </a:prstGeom>
          <a:noFill/>
        </p:spPr>
        <p:txBody>
          <a:bodyPr wrap="square" rtlCol="0">
            <a:spAutoFit/>
          </a:bodyPr>
          <a:lstStyle/>
          <a:p>
            <a:r>
              <a:rPr lang="en-US" sz="1600" dirty="0"/>
              <a:t>The</a:t>
            </a:r>
            <a:r>
              <a:rPr lang="en-US" sz="1600" dirty="0">
                <a:solidFill>
                  <a:schemeClr val="accent3">
                    <a:lumMod val="75000"/>
                  </a:schemeClr>
                </a:solidFill>
              </a:rPr>
              <a:t> </a:t>
            </a:r>
            <a:r>
              <a:rPr lang="en-US" sz="1600" dirty="0"/>
              <a:t>formal sector is engaged in handling, recycling and reusing of Waste Electrical and Electronic Equipment (WEEE) in eco friendly way.</a:t>
            </a:r>
            <a:endParaRPr lang="en-IN" sz="1600" dirty="0"/>
          </a:p>
          <a:p>
            <a:endParaRPr lang="en-IN" sz="1600" dirty="0"/>
          </a:p>
        </p:txBody>
      </p:sp>
      <p:sp>
        <p:nvSpPr>
          <p:cNvPr id="8" name="TextBox 7">
            <a:extLst>
              <a:ext uri="{FF2B5EF4-FFF2-40B4-BE49-F238E27FC236}">
                <a16:creationId xmlns:a16="http://schemas.microsoft.com/office/drawing/2014/main" id="{BA25869C-9EBA-41E6-B160-EABF782EE0D6}"/>
              </a:ext>
            </a:extLst>
          </p:cNvPr>
          <p:cNvSpPr txBox="1"/>
          <p:nvPr/>
        </p:nvSpPr>
        <p:spPr>
          <a:xfrm>
            <a:off x="1301686" y="4977961"/>
            <a:ext cx="9330431" cy="707886"/>
          </a:xfrm>
          <a:prstGeom prst="rect">
            <a:avLst/>
          </a:prstGeom>
          <a:noFill/>
        </p:spPr>
        <p:txBody>
          <a:bodyPr wrap="square" rtlCol="0">
            <a:spAutoFit/>
          </a:bodyPr>
          <a:lstStyle/>
          <a:p>
            <a:r>
              <a:rPr lang="en-US" sz="2000" dirty="0"/>
              <a:t>But more than 95% of India’s E-waste is processed by a widely distributed network of informal workers of waste pickers.</a:t>
            </a:r>
            <a:endParaRPr lang="en-IN" sz="2000" dirty="0"/>
          </a:p>
        </p:txBody>
      </p:sp>
    </p:spTree>
    <p:extLst>
      <p:ext uri="{BB962C8B-B14F-4D97-AF65-F5344CB8AC3E}">
        <p14:creationId xmlns:p14="http://schemas.microsoft.com/office/powerpoint/2010/main" val="40470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62CE-702F-4C34-BC79-B9BADA638512}"/>
              </a:ext>
            </a:extLst>
          </p:cNvPr>
          <p:cNvSpPr>
            <a:spLocks noGrp="1"/>
          </p:cNvSpPr>
          <p:nvPr>
            <p:ph type="title"/>
          </p:nvPr>
        </p:nvSpPr>
        <p:spPr/>
        <p:txBody>
          <a:bodyPr/>
          <a:lstStyle/>
          <a:p>
            <a:r>
              <a:rPr lang="en-US" b="1" dirty="0"/>
              <a:t>Our Solution</a:t>
            </a:r>
            <a:endParaRPr lang="en-IN" b="1" dirty="0"/>
          </a:p>
        </p:txBody>
      </p:sp>
      <p:sp>
        <p:nvSpPr>
          <p:cNvPr id="3" name="Content Placeholder 2">
            <a:extLst>
              <a:ext uri="{FF2B5EF4-FFF2-40B4-BE49-F238E27FC236}">
                <a16:creationId xmlns:a16="http://schemas.microsoft.com/office/drawing/2014/main" id="{5E6D9CF6-85BE-4360-8186-CD832CA82459}"/>
              </a:ext>
            </a:extLst>
          </p:cNvPr>
          <p:cNvSpPr>
            <a:spLocks noGrp="1"/>
          </p:cNvSpPr>
          <p:nvPr>
            <p:ph idx="1"/>
          </p:nvPr>
        </p:nvSpPr>
        <p:spPr/>
        <p:txBody>
          <a:bodyPr/>
          <a:lstStyle/>
          <a:p>
            <a:r>
              <a:rPr lang="en-US" dirty="0"/>
              <a:t>Our project is aimed at developing an application that intends to increase the flow of E-waste towards the formal sector for its efficient and eco friendly recycling , while integrating the informal sector in the process.</a:t>
            </a:r>
          </a:p>
          <a:p>
            <a:endParaRPr lang="en-IN" dirty="0"/>
          </a:p>
          <a:p>
            <a:endParaRPr lang="en-IN" dirty="0"/>
          </a:p>
        </p:txBody>
      </p:sp>
      <p:sp>
        <p:nvSpPr>
          <p:cNvPr id="4" name="Oval 3">
            <a:extLst>
              <a:ext uri="{FF2B5EF4-FFF2-40B4-BE49-F238E27FC236}">
                <a16:creationId xmlns:a16="http://schemas.microsoft.com/office/drawing/2014/main" id="{B4DE1BF3-AF9C-4E46-8B93-CFCCD4F06E79}"/>
              </a:ext>
            </a:extLst>
          </p:cNvPr>
          <p:cNvSpPr/>
          <p:nvPr/>
        </p:nvSpPr>
        <p:spPr>
          <a:xfrm>
            <a:off x="954180" y="3729551"/>
            <a:ext cx="1828800" cy="825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E-waste</a:t>
            </a:r>
            <a:endParaRPr lang="en-IN" dirty="0"/>
          </a:p>
        </p:txBody>
      </p:sp>
      <p:sp>
        <p:nvSpPr>
          <p:cNvPr id="5" name="Arrow: Down 4">
            <a:extLst>
              <a:ext uri="{FF2B5EF4-FFF2-40B4-BE49-F238E27FC236}">
                <a16:creationId xmlns:a16="http://schemas.microsoft.com/office/drawing/2014/main" id="{2B0541A1-1054-40CC-B8B7-09DA389DC0BD}"/>
              </a:ext>
            </a:extLst>
          </p:cNvPr>
          <p:cNvSpPr/>
          <p:nvPr/>
        </p:nvSpPr>
        <p:spPr>
          <a:xfrm rot="16200000">
            <a:off x="3399553" y="3545339"/>
            <a:ext cx="630315" cy="1194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33992759-4800-4171-B1B7-EF82699A7DD0}"/>
              </a:ext>
            </a:extLst>
          </p:cNvPr>
          <p:cNvSpPr/>
          <p:nvPr/>
        </p:nvSpPr>
        <p:spPr>
          <a:xfrm>
            <a:off x="4876502" y="3662968"/>
            <a:ext cx="1970843" cy="9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EWAM Project</a:t>
            </a:r>
            <a:endParaRPr lang="en-IN" dirty="0"/>
          </a:p>
        </p:txBody>
      </p:sp>
      <p:sp>
        <p:nvSpPr>
          <p:cNvPr id="8" name="Arrow: Right 7">
            <a:extLst>
              <a:ext uri="{FF2B5EF4-FFF2-40B4-BE49-F238E27FC236}">
                <a16:creationId xmlns:a16="http://schemas.microsoft.com/office/drawing/2014/main" id="{9302286B-ECBB-4E40-9908-F823E4C793E3}"/>
              </a:ext>
            </a:extLst>
          </p:cNvPr>
          <p:cNvSpPr/>
          <p:nvPr/>
        </p:nvSpPr>
        <p:spPr>
          <a:xfrm>
            <a:off x="7318789" y="3827204"/>
            <a:ext cx="1301427" cy="57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61DBA25-F474-4855-ACA2-7D369E0DF14B}"/>
              </a:ext>
            </a:extLst>
          </p:cNvPr>
          <p:cNvSpPr/>
          <p:nvPr/>
        </p:nvSpPr>
        <p:spPr>
          <a:xfrm>
            <a:off x="9091660" y="3634115"/>
            <a:ext cx="2071457" cy="9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sector</a:t>
            </a:r>
            <a:endParaRPr lang="en-IN" dirty="0"/>
          </a:p>
        </p:txBody>
      </p:sp>
    </p:spTree>
    <p:extLst>
      <p:ext uri="{BB962C8B-B14F-4D97-AF65-F5344CB8AC3E}">
        <p14:creationId xmlns:p14="http://schemas.microsoft.com/office/powerpoint/2010/main" val="14843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9E96-B2EE-4555-8661-EE033B6C1B0A}"/>
              </a:ext>
            </a:extLst>
          </p:cNvPr>
          <p:cNvSpPr>
            <a:spLocks noGrp="1"/>
          </p:cNvSpPr>
          <p:nvPr>
            <p:ph type="title"/>
          </p:nvPr>
        </p:nvSpPr>
        <p:spPr/>
        <p:txBody>
          <a:bodyPr/>
          <a:lstStyle/>
          <a:p>
            <a:r>
              <a:rPr lang="en-US" b="1" dirty="0"/>
              <a:t>Value Proposition</a:t>
            </a:r>
            <a:endParaRPr lang="en-IN" b="1" dirty="0"/>
          </a:p>
        </p:txBody>
      </p:sp>
      <p:sp>
        <p:nvSpPr>
          <p:cNvPr id="3" name="Content Placeholder 2">
            <a:extLst>
              <a:ext uri="{FF2B5EF4-FFF2-40B4-BE49-F238E27FC236}">
                <a16:creationId xmlns:a16="http://schemas.microsoft.com/office/drawing/2014/main" id="{4863B969-9AD8-4BBA-B2CE-33EDB8390C46}"/>
              </a:ext>
            </a:extLst>
          </p:cNvPr>
          <p:cNvSpPr>
            <a:spLocks noGrp="1"/>
          </p:cNvSpPr>
          <p:nvPr>
            <p:ph idx="1"/>
          </p:nvPr>
        </p:nvSpPr>
        <p:spPr>
          <a:xfrm>
            <a:off x="639192" y="1500326"/>
            <a:ext cx="10714608" cy="4676637"/>
          </a:xfrm>
        </p:spPr>
        <p:txBody>
          <a:bodyPr>
            <a:normAutofit fontScale="85000" lnSpcReduction="10000"/>
          </a:bodyPr>
          <a:lstStyle/>
          <a:p>
            <a:r>
              <a:rPr lang="en-US" dirty="0"/>
              <a:t>Our innovation will target three different groups namely:</a:t>
            </a:r>
            <a:endParaRPr lang="en-IN" dirty="0"/>
          </a:p>
          <a:p>
            <a:r>
              <a:rPr lang="en-US" dirty="0"/>
              <a:t> </a:t>
            </a:r>
            <a:r>
              <a:rPr lang="en-US" dirty="0" err="1"/>
              <a:t>i</a:t>
            </a:r>
            <a:r>
              <a:rPr lang="en-US" dirty="0"/>
              <a:t>) Producers of E-waste(private or public sector or household)</a:t>
            </a:r>
            <a:endParaRPr lang="en-IN" dirty="0"/>
          </a:p>
          <a:p>
            <a:r>
              <a:rPr lang="en-US" dirty="0"/>
              <a:t>ii) ‘E-Waste collector’</a:t>
            </a:r>
            <a:endParaRPr lang="en-IN" dirty="0"/>
          </a:p>
          <a:p>
            <a:r>
              <a:rPr lang="en-US" dirty="0"/>
              <a:t>iii) Formal sector facilities.</a:t>
            </a:r>
            <a:endParaRPr lang="en-IN" dirty="0"/>
          </a:p>
          <a:p>
            <a:r>
              <a:rPr lang="en-US" dirty="0"/>
              <a:t>The value proposition for each of these will be-</a:t>
            </a:r>
            <a:endParaRPr lang="en-IN" dirty="0"/>
          </a:p>
          <a:p>
            <a:r>
              <a:rPr lang="en-US" b="1" dirty="0"/>
              <a:t>For ‘Producers’</a:t>
            </a:r>
            <a:r>
              <a:rPr lang="en-US" dirty="0"/>
              <a:t>- Producers will be attracted to the project as it will provide them with a simple application to sell their E-waste at a good price and at their own convenience . Also the producers will be assured that the E-waste generated by them will be managed properly without causing any harm to the environment.</a:t>
            </a:r>
            <a:endParaRPr lang="en-IN" dirty="0"/>
          </a:p>
          <a:p>
            <a:r>
              <a:rPr lang="en-US" b="1" dirty="0"/>
              <a:t>For ‘E-waste collectors’</a:t>
            </a:r>
            <a:r>
              <a:rPr lang="en-US" dirty="0"/>
              <a:t>-The value offered to ‘E-waste collectors’ is a safe, secure and respectable job which generates a regular income.</a:t>
            </a:r>
            <a:endParaRPr lang="en-IN" dirty="0"/>
          </a:p>
          <a:p>
            <a:r>
              <a:rPr lang="en-US" b="1" dirty="0"/>
              <a:t>For ‘Formal sector facilities’</a:t>
            </a:r>
            <a:r>
              <a:rPr lang="en-US" dirty="0"/>
              <a:t>-This is the group which will , perhaps, derive most value from our project. Due to our innovative idea the formal sector will be able to acquire e-waste which previously went to the informal sector(which is 95% of the total e-waste generated) ,thus witnessing a growth in its target customers by 20 times and hence in its profit.</a:t>
            </a:r>
            <a:r>
              <a:rPr lang="en-IN" dirty="0"/>
              <a:t> </a:t>
            </a:r>
          </a:p>
          <a:p>
            <a:endParaRPr lang="en-IN" dirty="0"/>
          </a:p>
        </p:txBody>
      </p:sp>
    </p:spTree>
    <p:extLst>
      <p:ext uri="{BB962C8B-B14F-4D97-AF65-F5344CB8AC3E}">
        <p14:creationId xmlns:p14="http://schemas.microsoft.com/office/powerpoint/2010/main" val="272862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707C-A664-494C-A3D4-EF0C7E4A0DF8}"/>
              </a:ext>
            </a:extLst>
          </p:cNvPr>
          <p:cNvSpPr>
            <a:spLocks noGrp="1"/>
          </p:cNvSpPr>
          <p:nvPr>
            <p:ph type="title"/>
          </p:nvPr>
        </p:nvSpPr>
        <p:spPr>
          <a:xfrm>
            <a:off x="642891" y="143184"/>
            <a:ext cx="10515600" cy="1325563"/>
          </a:xfrm>
        </p:spPr>
        <p:txBody>
          <a:bodyPr/>
          <a:lstStyle/>
          <a:p>
            <a:r>
              <a:rPr lang="en-US" b="1" dirty="0"/>
              <a:t>CUSTOMER	</a:t>
            </a:r>
            <a:endParaRPr lang="en-IN" b="1" dirty="0"/>
          </a:p>
        </p:txBody>
      </p:sp>
      <p:sp>
        <p:nvSpPr>
          <p:cNvPr id="3" name="Content Placeholder 2">
            <a:extLst>
              <a:ext uri="{FF2B5EF4-FFF2-40B4-BE49-F238E27FC236}">
                <a16:creationId xmlns:a16="http://schemas.microsoft.com/office/drawing/2014/main" id="{A119D216-09A2-4DE8-BAC3-F8F5546703F4}"/>
              </a:ext>
            </a:extLst>
          </p:cNvPr>
          <p:cNvSpPr>
            <a:spLocks noGrp="1"/>
          </p:cNvSpPr>
          <p:nvPr>
            <p:ph idx="1"/>
          </p:nvPr>
        </p:nvSpPr>
        <p:spPr>
          <a:xfrm>
            <a:off x="749423" y="1253331"/>
            <a:ext cx="10515600" cy="4351338"/>
          </a:xfrm>
        </p:spPr>
        <p:txBody>
          <a:bodyPr>
            <a:normAutofit/>
          </a:bodyPr>
          <a:lstStyle/>
          <a:p>
            <a:pPr marL="0" indent="0">
              <a:buNone/>
            </a:pPr>
            <a:r>
              <a:rPr lang="en-US" dirty="0"/>
              <a:t>Our Customers would include the following two groups-</a:t>
            </a:r>
          </a:p>
          <a:p>
            <a:r>
              <a:rPr lang="en-US" dirty="0"/>
              <a:t>Producers of E-waste(private or public sector or household) -  </a:t>
            </a:r>
          </a:p>
          <a:p>
            <a:pPr marL="0" indent="0">
              <a:buNone/>
            </a:pPr>
            <a:r>
              <a:rPr lang="en-US" dirty="0"/>
              <a:t>E-waste can be produced either by household or by public or private sector industries.</a:t>
            </a:r>
          </a:p>
          <a:p>
            <a:r>
              <a:rPr lang="en-IN" dirty="0"/>
              <a:t>Formal Sector Facilities-</a:t>
            </a:r>
          </a:p>
          <a:p>
            <a:pPr marL="0" indent="0">
              <a:buNone/>
            </a:pPr>
            <a:r>
              <a:rPr lang="en-IN" dirty="0"/>
              <a:t>The Formal sector facilities are also the customers of our app. </a:t>
            </a:r>
          </a:p>
          <a:p>
            <a:pPr marL="0" indent="0">
              <a:buNone/>
            </a:pPr>
            <a:endParaRPr lang="en-IN" dirty="0"/>
          </a:p>
          <a:p>
            <a:pPr marL="0" indent="0">
              <a:buNone/>
            </a:pPr>
            <a:r>
              <a:rPr lang="en-IN" dirty="0"/>
              <a:t>Our solution is nothing but a simple app with a very interactive and easy to use interface. The customers will be able to perform actions on the app smoothly and without any difficulty.</a:t>
            </a:r>
          </a:p>
          <a:p>
            <a:pPr marL="0" indent="0">
              <a:buNone/>
            </a:pPr>
            <a:endParaRPr lang="en-US" dirty="0"/>
          </a:p>
        </p:txBody>
      </p:sp>
    </p:spTree>
    <p:extLst>
      <p:ext uri="{BB962C8B-B14F-4D97-AF65-F5344CB8AC3E}">
        <p14:creationId xmlns:p14="http://schemas.microsoft.com/office/powerpoint/2010/main" val="120535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8D3D-B7DA-47F7-BF39-CB0E38AF91BD}"/>
              </a:ext>
            </a:extLst>
          </p:cNvPr>
          <p:cNvSpPr>
            <a:spLocks noGrp="1"/>
          </p:cNvSpPr>
          <p:nvPr>
            <p:ph type="title"/>
          </p:nvPr>
        </p:nvSpPr>
        <p:spPr>
          <a:xfrm>
            <a:off x="628650" y="0"/>
            <a:ext cx="10515600" cy="1367161"/>
          </a:xfrm>
        </p:spPr>
        <p:txBody>
          <a:bodyPr/>
          <a:lstStyle/>
          <a:p>
            <a:r>
              <a:rPr lang="en-US" b="1" dirty="0"/>
              <a:t>ADDRESSABLE MARKET-</a:t>
            </a:r>
            <a:endParaRPr lang="en-IN" b="1" dirty="0"/>
          </a:p>
        </p:txBody>
      </p:sp>
      <p:sp>
        <p:nvSpPr>
          <p:cNvPr id="4" name="Content Placeholder 3">
            <a:extLst>
              <a:ext uri="{FF2B5EF4-FFF2-40B4-BE49-F238E27FC236}">
                <a16:creationId xmlns:a16="http://schemas.microsoft.com/office/drawing/2014/main" id="{3A047E2B-E83E-455E-BED6-C7456C1CA936}"/>
              </a:ext>
            </a:extLst>
          </p:cNvPr>
          <p:cNvSpPr>
            <a:spLocks noGrp="1"/>
          </p:cNvSpPr>
          <p:nvPr>
            <p:ph idx="1"/>
          </p:nvPr>
        </p:nvSpPr>
        <p:spPr>
          <a:xfrm>
            <a:off x="838200" y="1150922"/>
            <a:ext cx="10515600" cy="4351338"/>
          </a:xfrm>
        </p:spPr>
        <p:txBody>
          <a:bodyPr/>
          <a:lstStyle/>
          <a:p>
            <a:r>
              <a:rPr lang="en-US" dirty="0"/>
              <a:t>Market consists of two parts-</a:t>
            </a:r>
            <a:endParaRPr lang="en-IN" dirty="0"/>
          </a:p>
        </p:txBody>
      </p:sp>
      <p:pic>
        <p:nvPicPr>
          <p:cNvPr id="2054" name="Picture 6" descr="Image result for e-waste in india">
            <a:extLst>
              <a:ext uri="{FF2B5EF4-FFF2-40B4-BE49-F238E27FC236}">
                <a16:creationId xmlns:a16="http://schemas.microsoft.com/office/drawing/2014/main" id="{B74F4865-8BE2-4463-A792-FC689C7C8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347" y="1577867"/>
            <a:ext cx="3702266" cy="37022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79CE1-57A9-42DE-95B6-FE8F82F81214}"/>
              </a:ext>
            </a:extLst>
          </p:cNvPr>
          <p:cNvSpPr txBox="1"/>
          <p:nvPr/>
        </p:nvSpPr>
        <p:spPr>
          <a:xfrm>
            <a:off x="2049632" y="5428658"/>
            <a:ext cx="3748041" cy="369332"/>
          </a:xfrm>
          <a:prstGeom prst="rect">
            <a:avLst/>
          </a:prstGeom>
          <a:noFill/>
        </p:spPr>
        <p:txBody>
          <a:bodyPr wrap="square" rtlCol="0">
            <a:spAutoFit/>
          </a:bodyPr>
          <a:lstStyle/>
          <a:p>
            <a:r>
              <a:rPr lang="en-US" dirty="0"/>
              <a:t>          B2C </a:t>
            </a:r>
            <a:endParaRPr lang="en-IN" dirty="0"/>
          </a:p>
        </p:txBody>
      </p:sp>
      <p:sp>
        <p:nvSpPr>
          <p:cNvPr id="7" name="TextBox 6">
            <a:extLst>
              <a:ext uri="{FF2B5EF4-FFF2-40B4-BE49-F238E27FC236}">
                <a16:creationId xmlns:a16="http://schemas.microsoft.com/office/drawing/2014/main" id="{5D5E01B1-72D1-4887-AA26-0A204F400A94}"/>
              </a:ext>
            </a:extLst>
          </p:cNvPr>
          <p:cNvSpPr txBox="1"/>
          <p:nvPr/>
        </p:nvSpPr>
        <p:spPr>
          <a:xfrm>
            <a:off x="750717" y="5904514"/>
            <a:ext cx="10271465" cy="646331"/>
          </a:xfrm>
          <a:prstGeom prst="rect">
            <a:avLst/>
          </a:prstGeom>
          <a:noFill/>
        </p:spPr>
        <p:txBody>
          <a:bodyPr wrap="square" rtlCol="0">
            <a:spAutoFit/>
          </a:bodyPr>
          <a:lstStyle/>
          <a:p>
            <a:r>
              <a:rPr lang="en-US" dirty="0"/>
              <a:t>The production of E-waste in humungous amounts allows for a market large enough to sustain the E-waste management business. </a:t>
            </a:r>
            <a:endParaRPr lang="en-IN" dirty="0"/>
          </a:p>
        </p:txBody>
      </p:sp>
      <p:graphicFrame>
        <p:nvGraphicFramePr>
          <p:cNvPr id="10" name="Chart 9">
            <a:extLst>
              <a:ext uri="{FF2B5EF4-FFF2-40B4-BE49-F238E27FC236}">
                <a16:creationId xmlns:a16="http://schemas.microsoft.com/office/drawing/2014/main" id="{DEB8E9E2-844A-4BD0-83F9-F358F695700A}"/>
              </a:ext>
            </a:extLst>
          </p:cNvPr>
          <p:cNvGraphicFramePr/>
          <p:nvPr>
            <p:extLst>
              <p:ext uri="{D42A27DB-BD31-4B8C-83A1-F6EECF244321}">
                <p14:modId xmlns:p14="http://schemas.microsoft.com/office/powerpoint/2010/main" val="3238600729"/>
              </p:ext>
            </p:extLst>
          </p:nvPr>
        </p:nvGraphicFramePr>
        <p:xfrm>
          <a:off x="6096000" y="1040627"/>
          <a:ext cx="4219575" cy="457192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6A6124FD-1FB0-4074-9DF9-DCAED9D9D4FC}"/>
              </a:ext>
            </a:extLst>
          </p:cNvPr>
          <p:cNvSpPr txBox="1"/>
          <p:nvPr/>
        </p:nvSpPr>
        <p:spPr>
          <a:xfrm>
            <a:off x="7324725" y="5370856"/>
            <a:ext cx="2438400" cy="369332"/>
          </a:xfrm>
          <a:prstGeom prst="rect">
            <a:avLst/>
          </a:prstGeom>
          <a:noFill/>
        </p:spPr>
        <p:txBody>
          <a:bodyPr wrap="square" rtlCol="0">
            <a:spAutoFit/>
          </a:bodyPr>
          <a:lstStyle/>
          <a:p>
            <a:r>
              <a:rPr lang="en-US" dirty="0"/>
              <a:t>              B2B</a:t>
            </a:r>
            <a:endParaRPr lang="en-IN" dirty="0"/>
          </a:p>
        </p:txBody>
      </p:sp>
    </p:spTree>
    <p:extLst>
      <p:ext uri="{BB962C8B-B14F-4D97-AF65-F5344CB8AC3E}">
        <p14:creationId xmlns:p14="http://schemas.microsoft.com/office/powerpoint/2010/main" val="302910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erson with phone">
            <a:extLst>
              <a:ext uri="{FF2B5EF4-FFF2-40B4-BE49-F238E27FC236}">
                <a16:creationId xmlns:a16="http://schemas.microsoft.com/office/drawing/2014/main" id="{53A28350-F463-45E0-AD63-013D91E41F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540" y="35743"/>
            <a:ext cx="21145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factory image">
            <a:extLst>
              <a:ext uri="{FF2B5EF4-FFF2-40B4-BE49-F238E27FC236}">
                <a16:creationId xmlns:a16="http://schemas.microsoft.com/office/drawing/2014/main" id="{D2852A46-538F-4FDB-8D86-5103AC759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853" y="203019"/>
            <a:ext cx="2362200"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2214E5-D0DC-4EDD-A82E-40C8ACD7A022}"/>
              </a:ext>
            </a:extLst>
          </p:cNvPr>
          <p:cNvSpPr txBox="1"/>
          <p:nvPr/>
        </p:nvSpPr>
        <p:spPr>
          <a:xfrm>
            <a:off x="987269" y="2290269"/>
            <a:ext cx="10241132" cy="646331"/>
          </a:xfrm>
          <a:prstGeom prst="rect">
            <a:avLst/>
          </a:prstGeom>
          <a:noFill/>
        </p:spPr>
        <p:txBody>
          <a:bodyPr wrap="square" rtlCol="0">
            <a:spAutoFit/>
          </a:bodyPr>
          <a:lstStyle/>
          <a:p>
            <a:r>
              <a:rPr lang="en-US" dirty="0"/>
              <a:t>The amount of people owning electronic items is ever increasing. Also the rise of the IT industry leads to a very large customer base for our product.</a:t>
            </a:r>
            <a:endParaRPr lang="en-IN" dirty="0"/>
          </a:p>
        </p:txBody>
      </p:sp>
      <p:pic>
        <p:nvPicPr>
          <p:cNvPr id="4102" name="Picture 6" descr="Image result for people handing money to each other cartoon">
            <a:extLst>
              <a:ext uri="{FF2B5EF4-FFF2-40B4-BE49-F238E27FC236}">
                <a16:creationId xmlns:a16="http://schemas.microsoft.com/office/drawing/2014/main" id="{AB0A5E38-00D7-488F-AFD0-7364381A5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334" y="3154472"/>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321B582-5592-44A3-8D05-9EC6341AA34E}"/>
              </a:ext>
            </a:extLst>
          </p:cNvPr>
          <p:cNvSpPr/>
          <p:nvPr/>
        </p:nvSpPr>
        <p:spPr>
          <a:xfrm>
            <a:off x="5142592" y="3405095"/>
            <a:ext cx="2050742" cy="89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EWAM</a:t>
            </a:r>
            <a:endParaRPr lang="en-IN" dirty="0"/>
          </a:p>
        </p:txBody>
      </p:sp>
      <p:sp>
        <p:nvSpPr>
          <p:cNvPr id="7" name="Oval 6">
            <a:extLst>
              <a:ext uri="{FF2B5EF4-FFF2-40B4-BE49-F238E27FC236}">
                <a16:creationId xmlns:a16="http://schemas.microsoft.com/office/drawing/2014/main" id="{49566E72-9704-49C3-80F3-72A83D1A5710}"/>
              </a:ext>
            </a:extLst>
          </p:cNvPr>
          <p:cNvSpPr/>
          <p:nvPr/>
        </p:nvSpPr>
        <p:spPr>
          <a:xfrm>
            <a:off x="10050834" y="3405095"/>
            <a:ext cx="2000435" cy="852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FACILITIES</a:t>
            </a:r>
            <a:endParaRPr lang="en-IN" dirty="0"/>
          </a:p>
        </p:txBody>
      </p:sp>
      <p:sp>
        <p:nvSpPr>
          <p:cNvPr id="8" name="TextBox 7">
            <a:extLst>
              <a:ext uri="{FF2B5EF4-FFF2-40B4-BE49-F238E27FC236}">
                <a16:creationId xmlns:a16="http://schemas.microsoft.com/office/drawing/2014/main" id="{BFD263B9-6C3D-4775-83CD-B30D2704DD4D}"/>
              </a:ext>
            </a:extLst>
          </p:cNvPr>
          <p:cNvSpPr txBox="1"/>
          <p:nvPr/>
        </p:nvSpPr>
        <p:spPr>
          <a:xfrm>
            <a:off x="630315" y="5459767"/>
            <a:ext cx="10901778" cy="923330"/>
          </a:xfrm>
          <a:prstGeom prst="rect">
            <a:avLst/>
          </a:prstGeom>
          <a:noFill/>
        </p:spPr>
        <p:txBody>
          <a:bodyPr wrap="square" rtlCol="0">
            <a:spAutoFit/>
          </a:bodyPr>
          <a:lstStyle/>
          <a:p>
            <a:r>
              <a:rPr lang="en-US" dirty="0"/>
              <a:t>The formal facilities and the private and public sector industries will be the one using our innovation. While EWAM will be paying money to private and public sector industries to buy their E-waste, the formal facilities will be paying  EWAM a part of the profit generated from recycling.  </a:t>
            </a:r>
            <a:endParaRPr lang="en-IN" dirty="0"/>
          </a:p>
        </p:txBody>
      </p:sp>
      <p:pic>
        <p:nvPicPr>
          <p:cNvPr id="12" name="Picture 6" descr="Image result for people handing money to each other cartoon">
            <a:extLst>
              <a:ext uri="{FF2B5EF4-FFF2-40B4-BE49-F238E27FC236}">
                <a16:creationId xmlns:a16="http://schemas.microsoft.com/office/drawing/2014/main" id="{A19E37D5-3C3C-4770-BBA6-80E94EFFD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111" y="3121301"/>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F272D84-C36D-4B1F-AE3E-7C38A7DE8DFD}"/>
              </a:ext>
            </a:extLst>
          </p:cNvPr>
          <p:cNvSpPr/>
          <p:nvPr/>
        </p:nvSpPr>
        <p:spPr>
          <a:xfrm>
            <a:off x="0" y="3494624"/>
            <a:ext cx="2271111" cy="89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PRODUCERS</a:t>
            </a:r>
            <a:endParaRPr lang="en-IN" dirty="0"/>
          </a:p>
        </p:txBody>
      </p:sp>
    </p:spTree>
    <p:extLst>
      <p:ext uri="{BB962C8B-B14F-4D97-AF65-F5344CB8AC3E}">
        <p14:creationId xmlns:p14="http://schemas.microsoft.com/office/powerpoint/2010/main" val="3516821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933</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                 TACHYONIC_GLICH   EWAM-an App based approach                   for E-waste management.</vt:lpstr>
      <vt:lpstr>Team Introduction</vt:lpstr>
      <vt:lpstr>PROBLEM STATEMENT</vt:lpstr>
      <vt:lpstr>PowerPoint Presentation</vt:lpstr>
      <vt:lpstr>Our Solution</vt:lpstr>
      <vt:lpstr>Value Proposition</vt:lpstr>
      <vt:lpstr>CUSTOMER </vt:lpstr>
      <vt:lpstr>ADDRESSABLE MARKET-</vt:lpstr>
      <vt:lpstr>PowerPoint Presentation</vt:lpstr>
      <vt:lpstr>PowerPoint Presentation</vt:lpstr>
      <vt:lpstr>Market: Competition and Advantage</vt:lpstr>
      <vt:lpstr>REVENUE STREAM </vt:lpstr>
      <vt:lpstr>COMPETITIVE ANALYSIS TOOL</vt:lpstr>
      <vt:lpstr>MARKETING CHANNEL</vt:lpstr>
      <vt:lpstr>MARKET SEGMENTATION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Ewam-an App based approach            for e-waste management</dc:title>
  <dc:creator>Kabeer Adlakha</dc:creator>
  <cp:lastModifiedBy>Kabeer Adlakha</cp:lastModifiedBy>
  <cp:revision>52</cp:revision>
  <dcterms:created xsi:type="dcterms:W3CDTF">2020-02-28T14:05:03Z</dcterms:created>
  <dcterms:modified xsi:type="dcterms:W3CDTF">2020-02-28T22:54:04Z</dcterms:modified>
</cp:coreProperties>
</file>