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57" r:id="rId3"/>
    <p:sldId id="258" r:id="rId4"/>
    <p:sldId id="259" r:id="rId5"/>
    <p:sldId id="282" r:id="rId6"/>
    <p:sldId id="260" r:id="rId7"/>
    <p:sldId id="261" r:id="rId8"/>
    <p:sldId id="262" r:id="rId9"/>
    <p:sldId id="264" r:id="rId10"/>
    <p:sldId id="265" r:id="rId11"/>
    <p:sldId id="266" r:id="rId12"/>
    <p:sldId id="267" r:id="rId13"/>
    <p:sldId id="268" r:id="rId14"/>
    <p:sldId id="270" r:id="rId15"/>
    <p:sldId id="288" r:id="rId16"/>
    <p:sldId id="271" r:id="rId17"/>
    <p:sldId id="272" r:id="rId18"/>
    <p:sldId id="273" r:id="rId19"/>
    <p:sldId id="274" r:id="rId20"/>
    <p:sldId id="275" r:id="rId21"/>
    <p:sldId id="276" r:id="rId22"/>
    <p:sldId id="277" r:id="rId23"/>
    <p:sldId id="278" r:id="rId24"/>
    <p:sldId id="279" r:id="rId25"/>
    <p:sldId id="280" r:id="rId26"/>
    <p:sldId id="281" r:id="rId27"/>
    <p:sldId id="284" r:id="rId28"/>
    <p:sldId id="285" r:id="rId29"/>
    <p:sldId id="286" r:id="rId30"/>
    <p:sldId id="28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5" d="100"/>
          <a:sy n="65" d="100"/>
        </p:scale>
        <p:origin x="-1452" y="-108"/>
      </p:cViewPr>
      <p:guideLst>
        <p:guide orient="horz" pos="2160"/>
        <p:guide pos="2880"/>
      </p:guideLst>
    </p:cSldViewPr>
  </p:slideViewPr>
  <p:outlineViewPr>
    <p:cViewPr>
      <p:scale>
        <a:sx n="33" d="100"/>
        <a:sy n="33" d="100"/>
      </p:scale>
      <p:origin x="0" y="533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6BC67A-2EDE-4124-AD36-EBF0C9EA4090}"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IN"/>
        </a:p>
      </dgm:t>
    </dgm:pt>
    <dgm:pt modelId="{80C1E64C-9713-4006-B608-06625B9FC3BB}">
      <dgm:prSet phldrT="[Text]"/>
      <dgm:spPr/>
      <dgm:t>
        <a:bodyPr/>
        <a:lstStyle/>
        <a:p>
          <a:r>
            <a:rPr lang="en-IN" dirty="0" smtClean="0"/>
            <a:t>User opens the App</a:t>
          </a:r>
          <a:endParaRPr lang="en-IN" dirty="0"/>
        </a:p>
      </dgm:t>
    </dgm:pt>
    <dgm:pt modelId="{9E6EE144-60A5-470F-B7F0-6DCFC82BDFDB}" type="parTrans" cxnId="{72C4EFA9-447D-4516-B2C3-D37C99B2B8C7}">
      <dgm:prSet/>
      <dgm:spPr/>
      <dgm:t>
        <a:bodyPr/>
        <a:lstStyle/>
        <a:p>
          <a:endParaRPr lang="en-IN"/>
        </a:p>
      </dgm:t>
    </dgm:pt>
    <dgm:pt modelId="{D138E477-DCE9-4AF8-AB46-B500D8697D5B}" type="sibTrans" cxnId="{72C4EFA9-447D-4516-B2C3-D37C99B2B8C7}">
      <dgm:prSet/>
      <dgm:spPr/>
      <dgm:t>
        <a:bodyPr/>
        <a:lstStyle/>
        <a:p>
          <a:endParaRPr lang="en-IN"/>
        </a:p>
      </dgm:t>
    </dgm:pt>
    <dgm:pt modelId="{F8D908D7-6518-4495-984E-87E43302A029}">
      <dgm:prSet phldrT="[Text]"/>
      <dgm:spPr/>
      <dgm:t>
        <a:bodyPr/>
        <a:lstStyle/>
        <a:p>
          <a:r>
            <a:rPr lang="en-IN" dirty="0" smtClean="0"/>
            <a:t>User Selects the language on which he/she wants the classification</a:t>
          </a:r>
          <a:endParaRPr lang="en-IN" dirty="0"/>
        </a:p>
      </dgm:t>
    </dgm:pt>
    <dgm:pt modelId="{D7649A6F-25B5-4D6C-A567-5FEE76D47BF6}" type="parTrans" cxnId="{2697CC86-3348-43AC-84F3-A6C9CD211A37}">
      <dgm:prSet/>
      <dgm:spPr/>
      <dgm:t>
        <a:bodyPr/>
        <a:lstStyle/>
        <a:p>
          <a:endParaRPr lang="en-IN"/>
        </a:p>
      </dgm:t>
    </dgm:pt>
    <dgm:pt modelId="{63B5F0E3-F23C-4348-A1C2-5D2E2591B594}" type="sibTrans" cxnId="{2697CC86-3348-43AC-84F3-A6C9CD211A37}">
      <dgm:prSet/>
      <dgm:spPr/>
      <dgm:t>
        <a:bodyPr/>
        <a:lstStyle/>
        <a:p>
          <a:endParaRPr lang="en-IN"/>
        </a:p>
      </dgm:t>
    </dgm:pt>
    <dgm:pt modelId="{92D01A4D-1712-4874-BDD9-44ED4406D12B}">
      <dgm:prSet phldrT="[Text]"/>
      <dgm:spPr/>
      <dgm:t>
        <a:bodyPr/>
        <a:lstStyle/>
        <a:p>
          <a:r>
            <a:rPr lang="en-IN" dirty="0" smtClean="0"/>
            <a:t>Captures the image of the object .</a:t>
          </a:r>
          <a:endParaRPr lang="en-IN" dirty="0"/>
        </a:p>
      </dgm:t>
    </dgm:pt>
    <dgm:pt modelId="{D503CDC9-3C45-4F5E-9B87-4A8FDC6338B2}" type="parTrans" cxnId="{1521ACED-AE02-430B-96DA-6706BCF8FFC2}">
      <dgm:prSet/>
      <dgm:spPr/>
      <dgm:t>
        <a:bodyPr/>
        <a:lstStyle/>
        <a:p>
          <a:endParaRPr lang="en-IN"/>
        </a:p>
      </dgm:t>
    </dgm:pt>
    <dgm:pt modelId="{C51DE102-FE3C-4D0C-97F7-F89EC5CC8B7A}" type="sibTrans" cxnId="{1521ACED-AE02-430B-96DA-6706BCF8FFC2}">
      <dgm:prSet/>
      <dgm:spPr/>
      <dgm:t>
        <a:bodyPr/>
        <a:lstStyle/>
        <a:p>
          <a:endParaRPr lang="en-IN"/>
        </a:p>
      </dgm:t>
    </dgm:pt>
    <dgm:pt modelId="{EF6FE8EB-07A3-4C62-88D3-930C6EF82120}">
      <dgm:prSet phldrT="[Text]"/>
      <dgm:spPr/>
      <dgm:t>
        <a:bodyPr/>
        <a:lstStyle/>
        <a:p>
          <a:r>
            <a:rPr lang="en-IN" dirty="0" smtClean="0"/>
            <a:t>The Image is Resized</a:t>
          </a:r>
          <a:endParaRPr lang="en-IN" dirty="0"/>
        </a:p>
      </dgm:t>
    </dgm:pt>
    <dgm:pt modelId="{2C8BCA3D-94C5-46AA-AFCF-B4973D4206DD}" type="parTrans" cxnId="{E3693986-08EE-43D6-8E22-538659FBFB6C}">
      <dgm:prSet/>
      <dgm:spPr/>
      <dgm:t>
        <a:bodyPr/>
        <a:lstStyle/>
        <a:p>
          <a:endParaRPr lang="en-IN"/>
        </a:p>
      </dgm:t>
    </dgm:pt>
    <dgm:pt modelId="{21B3C1C8-FBDA-45C1-BA1B-F1AD3C01C6E9}" type="sibTrans" cxnId="{E3693986-08EE-43D6-8E22-538659FBFB6C}">
      <dgm:prSet/>
      <dgm:spPr/>
      <dgm:t>
        <a:bodyPr/>
        <a:lstStyle/>
        <a:p>
          <a:endParaRPr lang="en-IN"/>
        </a:p>
      </dgm:t>
    </dgm:pt>
    <dgm:pt modelId="{1530AF7A-146C-45C7-AEC7-4826807B5743}">
      <dgm:prSet phldrT="[Text]"/>
      <dgm:spPr/>
      <dgm:t>
        <a:bodyPr/>
        <a:lstStyle/>
        <a:p>
          <a:r>
            <a:rPr lang="en-IN" dirty="0" smtClean="0"/>
            <a:t>The image is fed on the tensor flow object detection model present in the app</a:t>
          </a:r>
          <a:endParaRPr lang="en-IN" dirty="0"/>
        </a:p>
      </dgm:t>
    </dgm:pt>
    <dgm:pt modelId="{F3798580-E38F-4862-81D2-ED488D37F4DF}" type="parTrans" cxnId="{9C29FFE0-7F30-4D67-8CDE-563C71388539}">
      <dgm:prSet/>
      <dgm:spPr/>
      <dgm:t>
        <a:bodyPr/>
        <a:lstStyle/>
        <a:p>
          <a:endParaRPr lang="en-IN"/>
        </a:p>
      </dgm:t>
    </dgm:pt>
    <dgm:pt modelId="{D661512E-E800-4B5B-982C-25BA5724778A}" type="sibTrans" cxnId="{9C29FFE0-7F30-4D67-8CDE-563C71388539}">
      <dgm:prSet/>
      <dgm:spPr/>
      <dgm:t>
        <a:bodyPr/>
        <a:lstStyle/>
        <a:p>
          <a:endParaRPr lang="en-IN"/>
        </a:p>
      </dgm:t>
    </dgm:pt>
    <dgm:pt modelId="{E57E1BA0-0119-47FD-A308-905024F349CB}">
      <dgm:prSet/>
      <dgm:spPr/>
      <dgm:t>
        <a:bodyPr/>
        <a:lstStyle/>
        <a:p>
          <a:r>
            <a:rPr lang="en-IN" dirty="0" smtClean="0"/>
            <a:t>The output is shown on the screen  </a:t>
          </a:r>
          <a:endParaRPr lang="en-IN" dirty="0"/>
        </a:p>
      </dgm:t>
    </dgm:pt>
    <dgm:pt modelId="{2EF44412-F5B9-4663-95D9-EAC60DE0F689}" type="parTrans" cxnId="{1E494C19-DF5D-4D12-B510-5C4039F3F1A8}">
      <dgm:prSet/>
      <dgm:spPr/>
      <dgm:t>
        <a:bodyPr/>
        <a:lstStyle/>
        <a:p>
          <a:endParaRPr lang="en-IN"/>
        </a:p>
      </dgm:t>
    </dgm:pt>
    <dgm:pt modelId="{0C49772E-3560-4611-BF3A-98247E705CBF}" type="sibTrans" cxnId="{1E494C19-DF5D-4D12-B510-5C4039F3F1A8}">
      <dgm:prSet/>
      <dgm:spPr/>
      <dgm:t>
        <a:bodyPr/>
        <a:lstStyle/>
        <a:p>
          <a:endParaRPr lang="en-IN"/>
        </a:p>
      </dgm:t>
    </dgm:pt>
    <dgm:pt modelId="{1320D320-7E73-4FDD-B746-635650926EB2}">
      <dgm:prSet/>
      <dgm:spPr/>
      <dgm:t>
        <a:bodyPr/>
        <a:lstStyle/>
        <a:p>
          <a:r>
            <a:rPr lang="en-IN" dirty="0" smtClean="0"/>
            <a:t>User Reports Errors </a:t>
          </a:r>
        </a:p>
        <a:p>
          <a:r>
            <a:rPr lang="en-IN" dirty="0" smtClean="0"/>
            <a:t>By uploading the image using the correct Label</a:t>
          </a:r>
          <a:endParaRPr lang="en-IN" dirty="0"/>
        </a:p>
      </dgm:t>
    </dgm:pt>
    <dgm:pt modelId="{C0437320-91B9-4B09-9836-46961930F389}" type="parTrans" cxnId="{026C6A79-7A52-4757-94B3-B3A74B0F17ED}">
      <dgm:prSet/>
      <dgm:spPr/>
      <dgm:t>
        <a:bodyPr/>
        <a:lstStyle/>
        <a:p>
          <a:endParaRPr lang="en-IN"/>
        </a:p>
      </dgm:t>
    </dgm:pt>
    <dgm:pt modelId="{F4743001-0C4B-4A15-8059-CC044437D5EA}" type="sibTrans" cxnId="{026C6A79-7A52-4757-94B3-B3A74B0F17ED}">
      <dgm:prSet/>
      <dgm:spPr/>
      <dgm:t>
        <a:bodyPr/>
        <a:lstStyle/>
        <a:p>
          <a:endParaRPr lang="en-IN"/>
        </a:p>
      </dgm:t>
    </dgm:pt>
    <dgm:pt modelId="{232D2AF4-9D1E-4CC7-BF46-5503290178D9}" type="pres">
      <dgm:prSet presAssocID="{166BC67A-2EDE-4124-AD36-EBF0C9EA4090}" presName="Name0" presStyleCnt="0">
        <dgm:presLayoutVars>
          <dgm:dir/>
          <dgm:resizeHandles/>
        </dgm:presLayoutVars>
      </dgm:prSet>
      <dgm:spPr/>
      <dgm:t>
        <a:bodyPr/>
        <a:lstStyle/>
        <a:p>
          <a:endParaRPr lang="en-IN"/>
        </a:p>
      </dgm:t>
    </dgm:pt>
    <dgm:pt modelId="{33124E62-8E66-42C0-8457-9FD32B4FE003}" type="pres">
      <dgm:prSet presAssocID="{80C1E64C-9713-4006-B608-06625B9FC3BB}" presName="compNode" presStyleCnt="0"/>
      <dgm:spPr/>
    </dgm:pt>
    <dgm:pt modelId="{5E2BA207-1D6A-4757-B3D5-DCB58D2D243E}" type="pres">
      <dgm:prSet presAssocID="{80C1E64C-9713-4006-B608-06625B9FC3BB}" presName="dummyConnPt" presStyleCnt="0"/>
      <dgm:spPr/>
    </dgm:pt>
    <dgm:pt modelId="{9034C149-F099-4F8F-B52C-BAB268F213C6}" type="pres">
      <dgm:prSet presAssocID="{80C1E64C-9713-4006-B608-06625B9FC3BB}" presName="node" presStyleLbl="node1" presStyleIdx="0" presStyleCnt="7">
        <dgm:presLayoutVars>
          <dgm:bulletEnabled val="1"/>
        </dgm:presLayoutVars>
      </dgm:prSet>
      <dgm:spPr/>
      <dgm:t>
        <a:bodyPr/>
        <a:lstStyle/>
        <a:p>
          <a:endParaRPr lang="en-IN"/>
        </a:p>
      </dgm:t>
    </dgm:pt>
    <dgm:pt modelId="{F30D458D-7F96-451D-B6D3-2399D5BE14FE}" type="pres">
      <dgm:prSet presAssocID="{D138E477-DCE9-4AF8-AB46-B500D8697D5B}" presName="sibTrans" presStyleLbl="bgSibTrans2D1" presStyleIdx="0" presStyleCnt="6"/>
      <dgm:spPr/>
      <dgm:t>
        <a:bodyPr/>
        <a:lstStyle/>
        <a:p>
          <a:endParaRPr lang="en-IN"/>
        </a:p>
      </dgm:t>
    </dgm:pt>
    <dgm:pt modelId="{9124681D-63AF-4CD1-B1EA-D98EDB501340}" type="pres">
      <dgm:prSet presAssocID="{F8D908D7-6518-4495-984E-87E43302A029}" presName="compNode" presStyleCnt="0"/>
      <dgm:spPr/>
    </dgm:pt>
    <dgm:pt modelId="{DC59BC55-44E2-4E5A-BDA1-F39B0472CF86}" type="pres">
      <dgm:prSet presAssocID="{F8D908D7-6518-4495-984E-87E43302A029}" presName="dummyConnPt" presStyleCnt="0"/>
      <dgm:spPr/>
    </dgm:pt>
    <dgm:pt modelId="{A0FB7E32-A117-4EEF-B3DF-8DF6579CA511}" type="pres">
      <dgm:prSet presAssocID="{F8D908D7-6518-4495-984E-87E43302A029}" presName="node" presStyleLbl="node1" presStyleIdx="1" presStyleCnt="7">
        <dgm:presLayoutVars>
          <dgm:bulletEnabled val="1"/>
        </dgm:presLayoutVars>
      </dgm:prSet>
      <dgm:spPr/>
      <dgm:t>
        <a:bodyPr/>
        <a:lstStyle/>
        <a:p>
          <a:endParaRPr lang="en-IN"/>
        </a:p>
      </dgm:t>
    </dgm:pt>
    <dgm:pt modelId="{F8D88AC1-9E07-407B-B0DD-92B35EEFD264}" type="pres">
      <dgm:prSet presAssocID="{63B5F0E3-F23C-4348-A1C2-5D2E2591B594}" presName="sibTrans" presStyleLbl="bgSibTrans2D1" presStyleIdx="1" presStyleCnt="6"/>
      <dgm:spPr/>
      <dgm:t>
        <a:bodyPr/>
        <a:lstStyle/>
        <a:p>
          <a:endParaRPr lang="en-IN"/>
        </a:p>
      </dgm:t>
    </dgm:pt>
    <dgm:pt modelId="{0ECCFF36-4F6D-4FE9-9688-D8638A3F229D}" type="pres">
      <dgm:prSet presAssocID="{92D01A4D-1712-4874-BDD9-44ED4406D12B}" presName="compNode" presStyleCnt="0"/>
      <dgm:spPr/>
    </dgm:pt>
    <dgm:pt modelId="{84244A5F-8BF9-4AF8-A2BF-E1C5B766E240}" type="pres">
      <dgm:prSet presAssocID="{92D01A4D-1712-4874-BDD9-44ED4406D12B}" presName="dummyConnPt" presStyleCnt="0"/>
      <dgm:spPr/>
    </dgm:pt>
    <dgm:pt modelId="{D5B307F2-DFE2-46BF-AADA-15A6836CF471}" type="pres">
      <dgm:prSet presAssocID="{92D01A4D-1712-4874-BDD9-44ED4406D12B}" presName="node" presStyleLbl="node1" presStyleIdx="2" presStyleCnt="7">
        <dgm:presLayoutVars>
          <dgm:bulletEnabled val="1"/>
        </dgm:presLayoutVars>
      </dgm:prSet>
      <dgm:spPr/>
      <dgm:t>
        <a:bodyPr/>
        <a:lstStyle/>
        <a:p>
          <a:endParaRPr lang="en-IN"/>
        </a:p>
      </dgm:t>
    </dgm:pt>
    <dgm:pt modelId="{59E70BC0-7E66-4C2A-8A1C-662E0B7AEF88}" type="pres">
      <dgm:prSet presAssocID="{C51DE102-FE3C-4D0C-97F7-F89EC5CC8B7A}" presName="sibTrans" presStyleLbl="bgSibTrans2D1" presStyleIdx="2" presStyleCnt="6"/>
      <dgm:spPr/>
      <dgm:t>
        <a:bodyPr/>
        <a:lstStyle/>
        <a:p>
          <a:endParaRPr lang="en-IN"/>
        </a:p>
      </dgm:t>
    </dgm:pt>
    <dgm:pt modelId="{DCE4E5FC-226D-412C-A635-4C5B1CE23C87}" type="pres">
      <dgm:prSet presAssocID="{EF6FE8EB-07A3-4C62-88D3-930C6EF82120}" presName="compNode" presStyleCnt="0"/>
      <dgm:spPr/>
    </dgm:pt>
    <dgm:pt modelId="{CE028A8B-CC0C-46CE-B2C0-BE401B78AA5C}" type="pres">
      <dgm:prSet presAssocID="{EF6FE8EB-07A3-4C62-88D3-930C6EF82120}" presName="dummyConnPt" presStyleCnt="0"/>
      <dgm:spPr/>
    </dgm:pt>
    <dgm:pt modelId="{A3D636FB-A7FF-4708-90C3-E34F1CA361DE}" type="pres">
      <dgm:prSet presAssocID="{EF6FE8EB-07A3-4C62-88D3-930C6EF82120}" presName="node" presStyleLbl="node1" presStyleIdx="3" presStyleCnt="7">
        <dgm:presLayoutVars>
          <dgm:bulletEnabled val="1"/>
        </dgm:presLayoutVars>
      </dgm:prSet>
      <dgm:spPr/>
      <dgm:t>
        <a:bodyPr/>
        <a:lstStyle/>
        <a:p>
          <a:endParaRPr lang="en-IN"/>
        </a:p>
      </dgm:t>
    </dgm:pt>
    <dgm:pt modelId="{19B4190F-5147-4D71-BA98-46AB816834E9}" type="pres">
      <dgm:prSet presAssocID="{21B3C1C8-FBDA-45C1-BA1B-F1AD3C01C6E9}" presName="sibTrans" presStyleLbl="bgSibTrans2D1" presStyleIdx="3" presStyleCnt="6"/>
      <dgm:spPr/>
      <dgm:t>
        <a:bodyPr/>
        <a:lstStyle/>
        <a:p>
          <a:endParaRPr lang="en-IN"/>
        </a:p>
      </dgm:t>
    </dgm:pt>
    <dgm:pt modelId="{51F0D144-616A-4A04-8167-B47842EFCC2E}" type="pres">
      <dgm:prSet presAssocID="{1530AF7A-146C-45C7-AEC7-4826807B5743}" presName="compNode" presStyleCnt="0"/>
      <dgm:spPr/>
    </dgm:pt>
    <dgm:pt modelId="{8325DD49-5C5A-4281-A033-0E11F3E94711}" type="pres">
      <dgm:prSet presAssocID="{1530AF7A-146C-45C7-AEC7-4826807B5743}" presName="dummyConnPt" presStyleCnt="0"/>
      <dgm:spPr/>
    </dgm:pt>
    <dgm:pt modelId="{073D71D6-7286-459F-8C0A-4CB044B67DF1}" type="pres">
      <dgm:prSet presAssocID="{1530AF7A-146C-45C7-AEC7-4826807B5743}" presName="node" presStyleLbl="node1" presStyleIdx="4" presStyleCnt="7">
        <dgm:presLayoutVars>
          <dgm:bulletEnabled val="1"/>
        </dgm:presLayoutVars>
      </dgm:prSet>
      <dgm:spPr/>
      <dgm:t>
        <a:bodyPr/>
        <a:lstStyle/>
        <a:p>
          <a:endParaRPr lang="en-IN"/>
        </a:p>
      </dgm:t>
    </dgm:pt>
    <dgm:pt modelId="{F575257F-D82B-4DDB-B1AB-01ACBF862256}" type="pres">
      <dgm:prSet presAssocID="{D661512E-E800-4B5B-982C-25BA5724778A}" presName="sibTrans" presStyleLbl="bgSibTrans2D1" presStyleIdx="4" presStyleCnt="6"/>
      <dgm:spPr/>
      <dgm:t>
        <a:bodyPr/>
        <a:lstStyle/>
        <a:p>
          <a:endParaRPr lang="en-IN"/>
        </a:p>
      </dgm:t>
    </dgm:pt>
    <dgm:pt modelId="{B4A6F28F-CBD6-494F-AEFF-94A7EF34411A}" type="pres">
      <dgm:prSet presAssocID="{E57E1BA0-0119-47FD-A308-905024F349CB}" presName="compNode" presStyleCnt="0"/>
      <dgm:spPr/>
    </dgm:pt>
    <dgm:pt modelId="{75121466-E5B5-4993-8C9A-7A672A1B78A0}" type="pres">
      <dgm:prSet presAssocID="{E57E1BA0-0119-47FD-A308-905024F349CB}" presName="dummyConnPt" presStyleCnt="0"/>
      <dgm:spPr/>
    </dgm:pt>
    <dgm:pt modelId="{21351973-56B4-41F0-9F0B-29510E97B16D}" type="pres">
      <dgm:prSet presAssocID="{E57E1BA0-0119-47FD-A308-905024F349CB}" presName="node" presStyleLbl="node1" presStyleIdx="5" presStyleCnt="7">
        <dgm:presLayoutVars>
          <dgm:bulletEnabled val="1"/>
        </dgm:presLayoutVars>
      </dgm:prSet>
      <dgm:spPr/>
      <dgm:t>
        <a:bodyPr/>
        <a:lstStyle/>
        <a:p>
          <a:endParaRPr lang="en-IN"/>
        </a:p>
      </dgm:t>
    </dgm:pt>
    <dgm:pt modelId="{3B75F86C-4372-4A24-A1BC-0083973D9CB0}" type="pres">
      <dgm:prSet presAssocID="{0C49772E-3560-4611-BF3A-98247E705CBF}" presName="sibTrans" presStyleLbl="bgSibTrans2D1" presStyleIdx="5" presStyleCnt="6"/>
      <dgm:spPr/>
      <dgm:t>
        <a:bodyPr/>
        <a:lstStyle/>
        <a:p>
          <a:endParaRPr lang="en-IN"/>
        </a:p>
      </dgm:t>
    </dgm:pt>
    <dgm:pt modelId="{7F0B5FE6-FD3E-4F0A-B854-536BC66C2189}" type="pres">
      <dgm:prSet presAssocID="{1320D320-7E73-4FDD-B746-635650926EB2}" presName="compNode" presStyleCnt="0"/>
      <dgm:spPr/>
    </dgm:pt>
    <dgm:pt modelId="{81D70BB1-C8C6-433F-BE3A-E7AA761B6713}" type="pres">
      <dgm:prSet presAssocID="{1320D320-7E73-4FDD-B746-635650926EB2}" presName="dummyConnPt" presStyleCnt="0"/>
      <dgm:spPr/>
    </dgm:pt>
    <dgm:pt modelId="{17456199-E7AD-49AF-912F-BA5D37B0A5FC}" type="pres">
      <dgm:prSet presAssocID="{1320D320-7E73-4FDD-B746-635650926EB2}" presName="node" presStyleLbl="node1" presStyleIdx="6" presStyleCnt="7">
        <dgm:presLayoutVars>
          <dgm:bulletEnabled val="1"/>
        </dgm:presLayoutVars>
      </dgm:prSet>
      <dgm:spPr/>
      <dgm:t>
        <a:bodyPr/>
        <a:lstStyle/>
        <a:p>
          <a:endParaRPr lang="en-IN"/>
        </a:p>
      </dgm:t>
    </dgm:pt>
  </dgm:ptLst>
  <dgm:cxnLst>
    <dgm:cxn modelId="{D601C135-D811-4013-A20E-79FBD25182D5}" type="presOf" srcId="{1320D320-7E73-4FDD-B746-635650926EB2}" destId="{17456199-E7AD-49AF-912F-BA5D37B0A5FC}" srcOrd="0" destOrd="0" presId="urn:microsoft.com/office/officeart/2005/8/layout/bProcess4"/>
    <dgm:cxn modelId="{E3693986-08EE-43D6-8E22-538659FBFB6C}" srcId="{166BC67A-2EDE-4124-AD36-EBF0C9EA4090}" destId="{EF6FE8EB-07A3-4C62-88D3-930C6EF82120}" srcOrd="3" destOrd="0" parTransId="{2C8BCA3D-94C5-46AA-AFCF-B4973D4206DD}" sibTransId="{21B3C1C8-FBDA-45C1-BA1B-F1AD3C01C6E9}"/>
    <dgm:cxn modelId="{C484E3ED-E26A-43A3-9255-44719937FBAC}" type="presOf" srcId="{E57E1BA0-0119-47FD-A308-905024F349CB}" destId="{21351973-56B4-41F0-9F0B-29510E97B16D}" srcOrd="0" destOrd="0" presId="urn:microsoft.com/office/officeart/2005/8/layout/bProcess4"/>
    <dgm:cxn modelId="{72C4EFA9-447D-4516-B2C3-D37C99B2B8C7}" srcId="{166BC67A-2EDE-4124-AD36-EBF0C9EA4090}" destId="{80C1E64C-9713-4006-B608-06625B9FC3BB}" srcOrd="0" destOrd="0" parTransId="{9E6EE144-60A5-470F-B7F0-6DCFC82BDFDB}" sibTransId="{D138E477-DCE9-4AF8-AB46-B500D8697D5B}"/>
    <dgm:cxn modelId="{026C6A79-7A52-4757-94B3-B3A74B0F17ED}" srcId="{166BC67A-2EDE-4124-AD36-EBF0C9EA4090}" destId="{1320D320-7E73-4FDD-B746-635650926EB2}" srcOrd="6" destOrd="0" parTransId="{C0437320-91B9-4B09-9836-46961930F389}" sibTransId="{F4743001-0C4B-4A15-8059-CC044437D5EA}"/>
    <dgm:cxn modelId="{1521ACED-AE02-430B-96DA-6706BCF8FFC2}" srcId="{166BC67A-2EDE-4124-AD36-EBF0C9EA4090}" destId="{92D01A4D-1712-4874-BDD9-44ED4406D12B}" srcOrd="2" destOrd="0" parTransId="{D503CDC9-3C45-4F5E-9B87-4A8FDC6338B2}" sibTransId="{C51DE102-FE3C-4D0C-97F7-F89EC5CC8B7A}"/>
    <dgm:cxn modelId="{3EF35347-CF85-4670-8B5E-17AC41B9238C}" type="presOf" srcId="{1530AF7A-146C-45C7-AEC7-4826807B5743}" destId="{073D71D6-7286-459F-8C0A-4CB044B67DF1}" srcOrd="0" destOrd="0" presId="urn:microsoft.com/office/officeart/2005/8/layout/bProcess4"/>
    <dgm:cxn modelId="{FDA79231-D38F-4C74-A1E9-38E3E7BE5A86}" type="presOf" srcId="{166BC67A-2EDE-4124-AD36-EBF0C9EA4090}" destId="{232D2AF4-9D1E-4CC7-BF46-5503290178D9}" srcOrd="0" destOrd="0" presId="urn:microsoft.com/office/officeart/2005/8/layout/bProcess4"/>
    <dgm:cxn modelId="{D78B2282-68E5-41EE-8CDC-0D197D6F9BCF}" type="presOf" srcId="{EF6FE8EB-07A3-4C62-88D3-930C6EF82120}" destId="{A3D636FB-A7FF-4708-90C3-E34F1CA361DE}" srcOrd="0" destOrd="0" presId="urn:microsoft.com/office/officeart/2005/8/layout/bProcess4"/>
    <dgm:cxn modelId="{CBD2842D-0A35-40D4-A073-45AD6FEEE515}" type="presOf" srcId="{0C49772E-3560-4611-BF3A-98247E705CBF}" destId="{3B75F86C-4372-4A24-A1BC-0083973D9CB0}" srcOrd="0" destOrd="0" presId="urn:microsoft.com/office/officeart/2005/8/layout/bProcess4"/>
    <dgm:cxn modelId="{2697CC86-3348-43AC-84F3-A6C9CD211A37}" srcId="{166BC67A-2EDE-4124-AD36-EBF0C9EA4090}" destId="{F8D908D7-6518-4495-984E-87E43302A029}" srcOrd="1" destOrd="0" parTransId="{D7649A6F-25B5-4D6C-A567-5FEE76D47BF6}" sibTransId="{63B5F0E3-F23C-4348-A1C2-5D2E2591B594}"/>
    <dgm:cxn modelId="{9C29FFE0-7F30-4D67-8CDE-563C71388539}" srcId="{166BC67A-2EDE-4124-AD36-EBF0C9EA4090}" destId="{1530AF7A-146C-45C7-AEC7-4826807B5743}" srcOrd="4" destOrd="0" parTransId="{F3798580-E38F-4862-81D2-ED488D37F4DF}" sibTransId="{D661512E-E800-4B5B-982C-25BA5724778A}"/>
    <dgm:cxn modelId="{51CFC90B-8514-4FC1-B476-FB371358A225}" type="presOf" srcId="{80C1E64C-9713-4006-B608-06625B9FC3BB}" destId="{9034C149-F099-4F8F-B52C-BAB268F213C6}" srcOrd="0" destOrd="0" presId="urn:microsoft.com/office/officeart/2005/8/layout/bProcess4"/>
    <dgm:cxn modelId="{3CEE3315-4D17-40C8-9BBA-5AD1919282C6}" type="presOf" srcId="{C51DE102-FE3C-4D0C-97F7-F89EC5CC8B7A}" destId="{59E70BC0-7E66-4C2A-8A1C-662E0B7AEF88}" srcOrd="0" destOrd="0" presId="urn:microsoft.com/office/officeart/2005/8/layout/bProcess4"/>
    <dgm:cxn modelId="{DCA8393B-4DF1-4D24-9D58-061353BF3C76}" type="presOf" srcId="{92D01A4D-1712-4874-BDD9-44ED4406D12B}" destId="{D5B307F2-DFE2-46BF-AADA-15A6836CF471}" srcOrd="0" destOrd="0" presId="urn:microsoft.com/office/officeart/2005/8/layout/bProcess4"/>
    <dgm:cxn modelId="{3CDE6A0F-668E-4543-914B-BFA278B3BFA6}" type="presOf" srcId="{21B3C1C8-FBDA-45C1-BA1B-F1AD3C01C6E9}" destId="{19B4190F-5147-4D71-BA98-46AB816834E9}" srcOrd="0" destOrd="0" presId="urn:microsoft.com/office/officeart/2005/8/layout/bProcess4"/>
    <dgm:cxn modelId="{DD19FF32-003B-48AB-9A19-DA1F66F94E42}" type="presOf" srcId="{63B5F0E3-F23C-4348-A1C2-5D2E2591B594}" destId="{F8D88AC1-9E07-407B-B0DD-92B35EEFD264}" srcOrd="0" destOrd="0" presId="urn:microsoft.com/office/officeart/2005/8/layout/bProcess4"/>
    <dgm:cxn modelId="{1E494C19-DF5D-4D12-B510-5C4039F3F1A8}" srcId="{166BC67A-2EDE-4124-AD36-EBF0C9EA4090}" destId="{E57E1BA0-0119-47FD-A308-905024F349CB}" srcOrd="5" destOrd="0" parTransId="{2EF44412-F5B9-4663-95D9-EAC60DE0F689}" sibTransId="{0C49772E-3560-4611-BF3A-98247E705CBF}"/>
    <dgm:cxn modelId="{581906BD-D293-47D4-9CAF-5D3D5BD2267C}" type="presOf" srcId="{F8D908D7-6518-4495-984E-87E43302A029}" destId="{A0FB7E32-A117-4EEF-B3DF-8DF6579CA511}" srcOrd="0" destOrd="0" presId="urn:microsoft.com/office/officeart/2005/8/layout/bProcess4"/>
    <dgm:cxn modelId="{7EBD9A61-04F7-4C2C-84A9-5180C68AEA1E}" type="presOf" srcId="{D661512E-E800-4B5B-982C-25BA5724778A}" destId="{F575257F-D82B-4DDB-B1AB-01ACBF862256}" srcOrd="0" destOrd="0" presId="urn:microsoft.com/office/officeart/2005/8/layout/bProcess4"/>
    <dgm:cxn modelId="{235E2D61-EF15-4975-B773-D3CF984C3FE3}" type="presOf" srcId="{D138E477-DCE9-4AF8-AB46-B500D8697D5B}" destId="{F30D458D-7F96-451D-B6D3-2399D5BE14FE}" srcOrd="0" destOrd="0" presId="urn:microsoft.com/office/officeart/2005/8/layout/bProcess4"/>
    <dgm:cxn modelId="{9B0135CB-4514-4D3B-A8D1-25BCEDBFC8F3}" type="presParOf" srcId="{232D2AF4-9D1E-4CC7-BF46-5503290178D9}" destId="{33124E62-8E66-42C0-8457-9FD32B4FE003}" srcOrd="0" destOrd="0" presId="urn:microsoft.com/office/officeart/2005/8/layout/bProcess4"/>
    <dgm:cxn modelId="{5AF05CF8-7B4E-4C85-8946-4F8FE8E75EE7}" type="presParOf" srcId="{33124E62-8E66-42C0-8457-9FD32B4FE003}" destId="{5E2BA207-1D6A-4757-B3D5-DCB58D2D243E}" srcOrd="0" destOrd="0" presId="urn:microsoft.com/office/officeart/2005/8/layout/bProcess4"/>
    <dgm:cxn modelId="{362C144C-45EC-4177-B9BA-930E3C3B645F}" type="presParOf" srcId="{33124E62-8E66-42C0-8457-9FD32B4FE003}" destId="{9034C149-F099-4F8F-B52C-BAB268F213C6}" srcOrd="1" destOrd="0" presId="urn:microsoft.com/office/officeart/2005/8/layout/bProcess4"/>
    <dgm:cxn modelId="{05F287F0-708A-4CC0-8AEC-FD0550242F1E}" type="presParOf" srcId="{232D2AF4-9D1E-4CC7-BF46-5503290178D9}" destId="{F30D458D-7F96-451D-B6D3-2399D5BE14FE}" srcOrd="1" destOrd="0" presId="urn:microsoft.com/office/officeart/2005/8/layout/bProcess4"/>
    <dgm:cxn modelId="{32A8C69E-3D2C-441C-96D4-2D4A73D12ACD}" type="presParOf" srcId="{232D2AF4-9D1E-4CC7-BF46-5503290178D9}" destId="{9124681D-63AF-4CD1-B1EA-D98EDB501340}" srcOrd="2" destOrd="0" presId="urn:microsoft.com/office/officeart/2005/8/layout/bProcess4"/>
    <dgm:cxn modelId="{F8B5D1D1-A7F3-4344-A3CC-E174ACDA138B}" type="presParOf" srcId="{9124681D-63AF-4CD1-B1EA-D98EDB501340}" destId="{DC59BC55-44E2-4E5A-BDA1-F39B0472CF86}" srcOrd="0" destOrd="0" presId="urn:microsoft.com/office/officeart/2005/8/layout/bProcess4"/>
    <dgm:cxn modelId="{05479AC6-615A-44AE-8332-3D6BD6CEDEBD}" type="presParOf" srcId="{9124681D-63AF-4CD1-B1EA-D98EDB501340}" destId="{A0FB7E32-A117-4EEF-B3DF-8DF6579CA511}" srcOrd="1" destOrd="0" presId="urn:microsoft.com/office/officeart/2005/8/layout/bProcess4"/>
    <dgm:cxn modelId="{12EF2D1B-A66B-48AC-B9B5-A435C7AC6C4B}" type="presParOf" srcId="{232D2AF4-9D1E-4CC7-BF46-5503290178D9}" destId="{F8D88AC1-9E07-407B-B0DD-92B35EEFD264}" srcOrd="3" destOrd="0" presId="urn:microsoft.com/office/officeart/2005/8/layout/bProcess4"/>
    <dgm:cxn modelId="{78F898FC-9596-424D-AEA1-1B856120D706}" type="presParOf" srcId="{232D2AF4-9D1E-4CC7-BF46-5503290178D9}" destId="{0ECCFF36-4F6D-4FE9-9688-D8638A3F229D}" srcOrd="4" destOrd="0" presId="urn:microsoft.com/office/officeart/2005/8/layout/bProcess4"/>
    <dgm:cxn modelId="{67A05A80-77B1-4A8C-A836-C7058012714F}" type="presParOf" srcId="{0ECCFF36-4F6D-4FE9-9688-D8638A3F229D}" destId="{84244A5F-8BF9-4AF8-A2BF-E1C5B766E240}" srcOrd="0" destOrd="0" presId="urn:microsoft.com/office/officeart/2005/8/layout/bProcess4"/>
    <dgm:cxn modelId="{B537DF04-9EA9-4295-8D99-098A17D7AEC2}" type="presParOf" srcId="{0ECCFF36-4F6D-4FE9-9688-D8638A3F229D}" destId="{D5B307F2-DFE2-46BF-AADA-15A6836CF471}" srcOrd="1" destOrd="0" presId="urn:microsoft.com/office/officeart/2005/8/layout/bProcess4"/>
    <dgm:cxn modelId="{CB9522FB-426C-4982-B8B5-9392656A0C3A}" type="presParOf" srcId="{232D2AF4-9D1E-4CC7-BF46-5503290178D9}" destId="{59E70BC0-7E66-4C2A-8A1C-662E0B7AEF88}" srcOrd="5" destOrd="0" presId="urn:microsoft.com/office/officeart/2005/8/layout/bProcess4"/>
    <dgm:cxn modelId="{42119863-E908-4FEE-818F-89EA18626357}" type="presParOf" srcId="{232D2AF4-9D1E-4CC7-BF46-5503290178D9}" destId="{DCE4E5FC-226D-412C-A635-4C5B1CE23C87}" srcOrd="6" destOrd="0" presId="urn:microsoft.com/office/officeart/2005/8/layout/bProcess4"/>
    <dgm:cxn modelId="{CD3C58DE-F6C3-47B7-9C58-12BCCD0D158C}" type="presParOf" srcId="{DCE4E5FC-226D-412C-A635-4C5B1CE23C87}" destId="{CE028A8B-CC0C-46CE-B2C0-BE401B78AA5C}" srcOrd="0" destOrd="0" presId="urn:microsoft.com/office/officeart/2005/8/layout/bProcess4"/>
    <dgm:cxn modelId="{D5357557-9957-465A-8B3D-D412B3056EE6}" type="presParOf" srcId="{DCE4E5FC-226D-412C-A635-4C5B1CE23C87}" destId="{A3D636FB-A7FF-4708-90C3-E34F1CA361DE}" srcOrd="1" destOrd="0" presId="urn:microsoft.com/office/officeart/2005/8/layout/bProcess4"/>
    <dgm:cxn modelId="{0FFD5473-545C-4F2C-98A5-F7C4C83940EF}" type="presParOf" srcId="{232D2AF4-9D1E-4CC7-BF46-5503290178D9}" destId="{19B4190F-5147-4D71-BA98-46AB816834E9}" srcOrd="7" destOrd="0" presId="urn:microsoft.com/office/officeart/2005/8/layout/bProcess4"/>
    <dgm:cxn modelId="{168CB149-6829-4539-BAAF-76B3F2B772E4}" type="presParOf" srcId="{232D2AF4-9D1E-4CC7-BF46-5503290178D9}" destId="{51F0D144-616A-4A04-8167-B47842EFCC2E}" srcOrd="8" destOrd="0" presId="urn:microsoft.com/office/officeart/2005/8/layout/bProcess4"/>
    <dgm:cxn modelId="{C05AA9E3-6352-437A-AAEE-35F46757AFD1}" type="presParOf" srcId="{51F0D144-616A-4A04-8167-B47842EFCC2E}" destId="{8325DD49-5C5A-4281-A033-0E11F3E94711}" srcOrd="0" destOrd="0" presId="urn:microsoft.com/office/officeart/2005/8/layout/bProcess4"/>
    <dgm:cxn modelId="{9ECB640F-1981-47D0-81C6-8A4D5E59848B}" type="presParOf" srcId="{51F0D144-616A-4A04-8167-B47842EFCC2E}" destId="{073D71D6-7286-459F-8C0A-4CB044B67DF1}" srcOrd="1" destOrd="0" presId="urn:microsoft.com/office/officeart/2005/8/layout/bProcess4"/>
    <dgm:cxn modelId="{C66E538B-5B02-4E79-92BB-55AFF27D4764}" type="presParOf" srcId="{232D2AF4-9D1E-4CC7-BF46-5503290178D9}" destId="{F575257F-D82B-4DDB-B1AB-01ACBF862256}" srcOrd="9" destOrd="0" presId="urn:microsoft.com/office/officeart/2005/8/layout/bProcess4"/>
    <dgm:cxn modelId="{03C4973A-EEA4-482E-8861-016EB65F98B3}" type="presParOf" srcId="{232D2AF4-9D1E-4CC7-BF46-5503290178D9}" destId="{B4A6F28F-CBD6-494F-AEFF-94A7EF34411A}" srcOrd="10" destOrd="0" presId="urn:microsoft.com/office/officeart/2005/8/layout/bProcess4"/>
    <dgm:cxn modelId="{D7CB69F0-46C3-49DE-BDF5-1707C994AA8D}" type="presParOf" srcId="{B4A6F28F-CBD6-494F-AEFF-94A7EF34411A}" destId="{75121466-E5B5-4993-8C9A-7A672A1B78A0}" srcOrd="0" destOrd="0" presId="urn:microsoft.com/office/officeart/2005/8/layout/bProcess4"/>
    <dgm:cxn modelId="{22BD1BA1-33DA-4692-8CBD-5DD2A8AC2573}" type="presParOf" srcId="{B4A6F28F-CBD6-494F-AEFF-94A7EF34411A}" destId="{21351973-56B4-41F0-9F0B-29510E97B16D}" srcOrd="1" destOrd="0" presId="urn:microsoft.com/office/officeart/2005/8/layout/bProcess4"/>
    <dgm:cxn modelId="{9B0AC633-E13D-4EFD-98EA-C1F01A01ABE5}" type="presParOf" srcId="{232D2AF4-9D1E-4CC7-BF46-5503290178D9}" destId="{3B75F86C-4372-4A24-A1BC-0083973D9CB0}" srcOrd="11" destOrd="0" presId="urn:microsoft.com/office/officeart/2005/8/layout/bProcess4"/>
    <dgm:cxn modelId="{569B249C-4B69-4D19-A956-D3221427FB24}" type="presParOf" srcId="{232D2AF4-9D1E-4CC7-BF46-5503290178D9}" destId="{7F0B5FE6-FD3E-4F0A-B854-536BC66C2189}" srcOrd="12" destOrd="0" presId="urn:microsoft.com/office/officeart/2005/8/layout/bProcess4"/>
    <dgm:cxn modelId="{48B3DB84-A74F-4714-9AF9-E2CB30EA053C}" type="presParOf" srcId="{7F0B5FE6-FD3E-4F0A-B854-536BC66C2189}" destId="{81D70BB1-C8C6-433F-BE3A-E7AA761B6713}" srcOrd="0" destOrd="0" presId="urn:microsoft.com/office/officeart/2005/8/layout/bProcess4"/>
    <dgm:cxn modelId="{939C08E6-43A8-4883-9D7C-487B9CD7446B}" type="presParOf" srcId="{7F0B5FE6-FD3E-4F0A-B854-536BC66C2189}" destId="{17456199-E7AD-49AF-912F-BA5D37B0A5FC}" srcOrd="1" destOrd="0" presId="urn:microsoft.com/office/officeart/2005/8/layout/bProcess4"/>
  </dgm:cxnLst>
  <dgm:bg/>
  <dgm:whole/>
</dgm:dataModel>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279A29-2F42-4DE4-A811-5DB2D3157B01}" type="datetimeFigureOut">
              <a:rPr lang="en-US" smtClean="0"/>
              <a:pPr/>
              <a:t>4/8/2019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83BB1C-4938-4232-82BF-3D1B0E9B8DE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7CD6A91-8AC3-414F-A635-EC9C8FD4AF3A}" type="datetime1">
              <a:rPr lang="en-US" smtClean="0"/>
              <a:pPr/>
              <a:t>4/8/2019</a:t>
            </a:fld>
            <a:endParaRPr lang="en-IN"/>
          </a:p>
        </p:txBody>
      </p:sp>
      <p:sp>
        <p:nvSpPr>
          <p:cNvPr id="17" name="Footer Placeholder 16"/>
          <p:cNvSpPr>
            <a:spLocks noGrp="1"/>
          </p:cNvSpPr>
          <p:nvPr>
            <p:ph type="ftr" sz="quarter" idx="11"/>
          </p:nvPr>
        </p:nvSpPr>
        <p:spPr>
          <a:xfrm>
            <a:off x="5410200" y="4205288"/>
            <a:ext cx="1295400" cy="457200"/>
          </a:xfrm>
        </p:spPr>
        <p:txBody>
          <a:bodyPr/>
          <a:lstStyle/>
          <a:p>
            <a:endParaRPr lang="en-IN"/>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73286894-1DD9-4D9B-801A-A204199A96D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FC09FA-644B-44C1-87A3-C85F35D0C793}" type="datetime1">
              <a:rPr lang="en-US" smtClean="0"/>
              <a:pPr/>
              <a:t>4/8/2019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86894-1DD9-4D9B-801A-A204199A96D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92D6A2-8AB2-4D93-A522-8AD723B47896}" type="datetime1">
              <a:rPr lang="en-US" smtClean="0"/>
              <a:pPr/>
              <a:t>4/8/2019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86894-1DD9-4D9B-801A-A204199A96D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2DB386-DAF5-4743-BC68-C3AEB5E311F5}" type="datetime1">
              <a:rPr lang="en-US" smtClean="0"/>
              <a:pPr/>
              <a:t>4/8/2019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86894-1DD9-4D9B-801A-A204199A96D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8BA50DF-C0BC-4F46-B1B6-92D0E5CFADF0}" type="datetime1">
              <a:rPr lang="en-US" smtClean="0"/>
              <a:pPr/>
              <a:t>4/8/2019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86894-1DD9-4D9B-801A-A204199A96D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5F2C763-347A-4C71-8C77-12DD29FEF7AD}" type="datetime1">
              <a:rPr lang="en-US" smtClean="0"/>
              <a:pPr/>
              <a:t>4/8/2019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286894-1DD9-4D9B-801A-A204199A96D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EF78BF8C-3AD4-4F0F-A2FE-1DEA198329CB}" type="datetime1">
              <a:rPr lang="en-US" smtClean="0"/>
              <a:pPr/>
              <a:t>4/8/2019</a:t>
            </a:fld>
            <a:endParaRPr lang="en-IN"/>
          </a:p>
        </p:txBody>
      </p:sp>
      <p:sp>
        <p:nvSpPr>
          <p:cNvPr id="27" name="Slide Number Placeholder 26"/>
          <p:cNvSpPr>
            <a:spLocks noGrp="1"/>
          </p:cNvSpPr>
          <p:nvPr>
            <p:ph type="sldNum" sz="quarter" idx="11"/>
          </p:nvPr>
        </p:nvSpPr>
        <p:spPr/>
        <p:txBody>
          <a:bodyPr rtlCol="0"/>
          <a:lstStyle/>
          <a:p>
            <a:fld id="{73286894-1DD9-4D9B-801A-A204199A96DA}" type="slidenum">
              <a:rPr lang="en-IN" smtClean="0"/>
              <a:pPr/>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9E1FB5AB-FBFE-4368-A8CA-772FDB0A5639}" type="datetime1">
              <a:rPr lang="en-US" smtClean="0"/>
              <a:pPr/>
              <a:t>4/8/2019</a:t>
            </a:fld>
            <a:endParaRPr lang="en-IN"/>
          </a:p>
        </p:txBody>
      </p:sp>
      <p:sp>
        <p:nvSpPr>
          <p:cNvPr id="4" name="Footer Placeholder 3"/>
          <p:cNvSpPr>
            <a:spLocks noGrp="1"/>
          </p:cNvSpPr>
          <p:nvPr>
            <p:ph type="ftr" sz="quarter" idx="11"/>
          </p:nvPr>
        </p:nvSpPr>
        <p:spPr>
          <a:xfrm>
            <a:off x="5257800" y="612648"/>
            <a:ext cx="1325880" cy="457200"/>
          </a:xfrm>
        </p:spPr>
        <p:txBody>
          <a:bodyPr/>
          <a:lstStyle/>
          <a:p>
            <a:endParaRPr lang="en-IN"/>
          </a:p>
        </p:txBody>
      </p:sp>
      <p:sp>
        <p:nvSpPr>
          <p:cNvPr id="5" name="Slide Number Placeholder 4"/>
          <p:cNvSpPr>
            <a:spLocks noGrp="1"/>
          </p:cNvSpPr>
          <p:nvPr>
            <p:ph type="sldNum" sz="quarter" idx="12"/>
          </p:nvPr>
        </p:nvSpPr>
        <p:spPr>
          <a:xfrm>
            <a:off x="8174736" y="2272"/>
            <a:ext cx="762000" cy="365760"/>
          </a:xfrm>
        </p:spPr>
        <p:txBody>
          <a:bodyPr/>
          <a:lstStyle/>
          <a:p>
            <a:fld id="{73286894-1DD9-4D9B-801A-A204199A96D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F4C32A-8389-4BAE-B5CF-D0D7CC7F2F1D}" type="datetime1">
              <a:rPr lang="en-US" smtClean="0"/>
              <a:pPr/>
              <a:t>4/8/2019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286894-1DD9-4D9B-801A-A204199A96D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331A83-D16C-4A43-88E9-4B042F8E3E57}" type="datetime1">
              <a:rPr lang="en-US" smtClean="0"/>
              <a:pPr/>
              <a:t>4/8/2019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286894-1DD9-4D9B-801A-A204199A96D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09955D2-0B2F-4506-AF8D-DCDE93B31F59}" type="datetime1">
              <a:rPr lang="en-US" smtClean="0"/>
              <a:pPr/>
              <a:t>4/8/2019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286894-1DD9-4D9B-801A-A204199A96D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CDFB8863-59D7-4B6E-89C6-B91C31F722E0}" type="datetime1">
              <a:rPr lang="en-US" smtClean="0"/>
              <a:pPr/>
              <a:t>4/8/2019</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73286894-1DD9-4D9B-801A-A204199A96D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OBJECT CLASSIFICATION IN MULTIPLE LANGUAGES</a:t>
            </a:r>
            <a:endParaRPr lang="en-IN" dirty="0"/>
          </a:p>
        </p:txBody>
      </p:sp>
      <p:sp>
        <p:nvSpPr>
          <p:cNvPr id="3" name="Subtitle 2"/>
          <p:cNvSpPr>
            <a:spLocks noGrp="1"/>
          </p:cNvSpPr>
          <p:nvPr>
            <p:ph type="subTitle" idx="1"/>
          </p:nvPr>
        </p:nvSpPr>
        <p:spPr/>
        <p:txBody>
          <a:bodyPr>
            <a:normAutofit fontScale="92500" lnSpcReduction="10000"/>
          </a:bodyPr>
          <a:lstStyle/>
          <a:p>
            <a:r>
              <a:rPr lang="en-IN" dirty="0" smtClean="0"/>
              <a:t>Project By:-</a:t>
            </a:r>
          </a:p>
          <a:p>
            <a:pPr marL="521208" indent="-457200">
              <a:buFont typeface="+mj-lt"/>
              <a:buAutoNum type="arabicPeriod"/>
            </a:pPr>
            <a:r>
              <a:rPr lang="en-IN" dirty="0" err="1" smtClean="0"/>
              <a:t>Anshuman</a:t>
            </a:r>
            <a:r>
              <a:rPr lang="en-IN" dirty="0" smtClean="0"/>
              <a:t> </a:t>
            </a:r>
            <a:r>
              <a:rPr lang="en-IN" dirty="0" err="1" smtClean="0"/>
              <a:t>Sekhar</a:t>
            </a:r>
            <a:r>
              <a:rPr lang="en-IN" dirty="0" smtClean="0"/>
              <a:t> Dash</a:t>
            </a:r>
          </a:p>
          <a:p>
            <a:pPr marL="521208" indent="-457200">
              <a:buFont typeface="+mj-lt"/>
              <a:buAutoNum type="arabicPeriod"/>
            </a:pPr>
            <a:r>
              <a:rPr lang="en-IN" dirty="0" err="1" smtClean="0"/>
              <a:t>Pruthiraj</a:t>
            </a:r>
            <a:r>
              <a:rPr lang="en-IN" dirty="0" smtClean="0"/>
              <a:t> </a:t>
            </a:r>
            <a:r>
              <a:rPr lang="en-IN" dirty="0" err="1" smtClean="0"/>
              <a:t>Marndi</a:t>
            </a:r>
            <a:endParaRPr lang="en-IN" dirty="0" smtClean="0"/>
          </a:p>
          <a:p>
            <a:pPr marL="521208" indent="-457200">
              <a:buFont typeface="+mj-lt"/>
              <a:buAutoNum type="arabicPeriod"/>
            </a:pPr>
            <a:r>
              <a:rPr lang="en-IN" dirty="0" err="1" smtClean="0"/>
              <a:t>Swagat</a:t>
            </a:r>
            <a:r>
              <a:rPr lang="en-IN" dirty="0" smtClean="0"/>
              <a:t> Kumar Dora</a:t>
            </a:r>
          </a:p>
          <a:p>
            <a:pPr marL="521208" indent="-457200">
              <a:buFont typeface="+mj-lt"/>
              <a:buAutoNum type="arabicPeriod"/>
            </a:pPr>
            <a:r>
              <a:rPr lang="en-IN" dirty="0" smtClean="0"/>
              <a:t>Sanjay </a:t>
            </a:r>
            <a:r>
              <a:rPr lang="en-IN" dirty="0" err="1" smtClean="0"/>
              <a:t>Tudu</a:t>
            </a:r>
            <a:endParaRPr lang="en-IN" dirty="0"/>
          </a:p>
        </p:txBody>
      </p:sp>
      <p:sp>
        <p:nvSpPr>
          <p:cNvPr id="4" name="TextBox 3"/>
          <p:cNvSpPr txBox="1"/>
          <p:nvPr/>
        </p:nvSpPr>
        <p:spPr>
          <a:xfrm>
            <a:off x="5929322" y="4214818"/>
            <a:ext cx="3000396" cy="1785104"/>
          </a:xfrm>
          <a:prstGeom prst="rect">
            <a:avLst/>
          </a:prstGeom>
          <a:noFill/>
        </p:spPr>
        <p:txBody>
          <a:bodyPr wrap="square" rtlCol="0">
            <a:spAutoFit/>
          </a:bodyPr>
          <a:lstStyle/>
          <a:p>
            <a:pPr algn="r"/>
            <a:r>
              <a:rPr lang="en-IN" sz="2200" dirty="0" smtClean="0">
                <a:solidFill>
                  <a:schemeClr val="tx2"/>
                </a:solidFill>
              </a:rPr>
              <a:t>Guided By:-</a:t>
            </a:r>
          </a:p>
          <a:p>
            <a:pPr marL="342900" indent="-342900" algn="r"/>
            <a:r>
              <a:rPr lang="en-IN" sz="2200" dirty="0" smtClean="0">
                <a:solidFill>
                  <a:schemeClr val="tx2"/>
                </a:solidFill>
              </a:rPr>
              <a:t>D. K. Swain</a:t>
            </a:r>
          </a:p>
          <a:p>
            <a:pPr marL="342900" indent="-342900" algn="r"/>
            <a:r>
              <a:rPr lang="en-IN" sz="2200" dirty="0" smtClean="0">
                <a:solidFill>
                  <a:schemeClr val="tx2"/>
                </a:solidFill>
              </a:rPr>
              <a:t>Asst. Professor</a:t>
            </a:r>
          </a:p>
          <a:p>
            <a:pPr marL="342900" indent="-342900" algn="r"/>
            <a:r>
              <a:rPr lang="en-IN" sz="2200" dirty="0" smtClean="0">
                <a:solidFill>
                  <a:schemeClr val="tx2"/>
                </a:solidFill>
              </a:rPr>
              <a:t>CSEA Dept.</a:t>
            </a:r>
          </a:p>
          <a:p>
            <a:pPr marL="342900" indent="-342900" algn="r"/>
            <a:r>
              <a:rPr lang="en-IN" sz="2200" dirty="0" smtClean="0">
                <a:solidFill>
                  <a:schemeClr val="tx2"/>
                </a:solidFill>
              </a:rPr>
              <a:t>IGIT </a:t>
            </a:r>
            <a:r>
              <a:rPr lang="en-IN" sz="2200" dirty="0" err="1" smtClean="0">
                <a:solidFill>
                  <a:schemeClr val="tx2"/>
                </a:solidFill>
              </a:rPr>
              <a:t>Sarang</a:t>
            </a:r>
            <a:endParaRPr lang="en-IN" sz="2200" dirty="0">
              <a:solidFill>
                <a:schemeClr val="tx2"/>
              </a:solidFill>
            </a:endParaRPr>
          </a:p>
        </p:txBody>
      </p:sp>
      <p:pic>
        <p:nvPicPr>
          <p:cNvPr id="5" name="Picture 4" descr="logo.png"/>
          <p:cNvPicPr>
            <a:picLocks noChangeAspect="1"/>
          </p:cNvPicPr>
          <p:nvPr/>
        </p:nvPicPr>
        <p:blipFill>
          <a:blip r:embed="rId2">
            <a:duotone>
              <a:schemeClr val="accent4">
                <a:shade val="45000"/>
                <a:satMod val="135000"/>
              </a:schemeClr>
              <a:prstClr val="white"/>
            </a:duotone>
          </a:blip>
          <a:stretch>
            <a:fillRect/>
          </a:stretch>
        </p:blipFill>
        <p:spPr>
          <a:xfrm>
            <a:off x="3786182" y="357166"/>
            <a:ext cx="1085850" cy="1066800"/>
          </a:xfrm>
          <a:prstGeom prst="rect">
            <a:avLst/>
          </a:prstGeom>
        </p:spPr>
      </p:pic>
      <p:sp>
        <p:nvSpPr>
          <p:cNvPr id="6" name="Slide Number Placeholder 5"/>
          <p:cNvSpPr>
            <a:spLocks noGrp="1"/>
          </p:cNvSpPr>
          <p:nvPr>
            <p:ph type="sldNum" sz="quarter" idx="12"/>
          </p:nvPr>
        </p:nvSpPr>
        <p:spPr/>
        <p:txBody>
          <a:bodyPr/>
          <a:lstStyle/>
          <a:p>
            <a:fld id="{73286894-1DD9-4D9B-801A-A204199A96DA}" type="slidenum">
              <a:rPr lang="en-IN" smtClean="0"/>
              <a:pPr/>
              <a:t>1</a:t>
            </a:fld>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Training of </a:t>
            </a:r>
            <a:r>
              <a:rPr lang="en-IN" dirty="0" err="1" smtClean="0"/>
              <a:t>Convolutional</a:t>
            </a:r>
            <a:r>
              <a:rPr lang="en-IN" dirty="0" smtClean="0"/>
              <a:t> Neural Network</a:t>
            </a:r>
            <a:endParaRPr lang="en-IN" dirty="0"/>
          </a:p>
        </p:txBody>
      </p:sp>
      <p:sp>
        <p:nvSpPr>
          <p:cNvPr id="3" name="Content Placeholder 2"/>
          <p:cNvSpPr>
            <a:spLocks noGrp="1"/>
          </p:cNvSpPr>
          <p:nvPr>
            <p:ph idx="1"/>
          </p:nvPr>
        </p:nvSpPr>
        <p:spPr/>
        <p:txBody>
          <a:bodyPr>
            <a:normAutofit fontScale="92500" lnSpcReduction="10000"/>
          </a:bodyPr>
          <a:lstStyle/>
          <a:p>
            <a:pPr algn="just">
              <a:buNone/>
            </a:pPr>
            <a:r>
              <a:rPr lang="en-IN" dirty="0" smtClean="0"/>
              <a:t>	Modern image recognition models have millions of parameters. Training them from scratch requires a lot of labelled training data and a lot of computing power (hundreds of GPU-hours or more). Transfer learning is a technique that shortcuts much of this by taking a piece of a model that has already been trained on a related task and reusing it in a new model. In this Project we will reuse the feature extraction capabilities from powerful image classifiers trained on Image Net and simply train a new classification layer on top.</a:t>
            </a:r>
            <a:endParaRPr lang="en-IN" dirty="0"/>
          </a:p>
        </p:txBody>
      </p:sp>
      <p:sp>
        <p:nvSpPr>
          <p:cNvPr id="4" name="Slide Number Placeholder 3"/>
          <p:cNvSpPr>
            <a:spLocks noGrp="1"/>
          </p:cNvSpPr>
          <p:nvPr>
            <p:ph type="sldNum" sz="quarter" idx="12"/>
          </p:nvPr>
        </p:nvSpPr>
        <p:spPr/>
        <p:txBody>
          <a:bodyPr/>
          <a:lstStyle/>
          <a:p>
            <a:fld id="{73286894-1DD9-4D9B-801A-A204199A96DA}" type="slidenum">
              <a:rPr lang="en-IN" smtClean="0"/>
              <a:pPr/>
              <a:t>10</a:t>
            </a:fld>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ImageNet</a:t>
            </a:r>
            <a:r>
              <a:rPr lang="en-IN" dirty="0" smtClean="0"/>
              <a:t> Models Performance</a:t>
            </a:r>
            <a:endParaRPr lang="en-IN" dirty="0"/>
          </a:p>
        </p:txBody>
      </p:sp>
      <p:pic>
        <p:nvPicPr>
          <p:cNvPr id="4" name="Content Placeholder 3" descr="model_size_vs_accuracy.png"/>
          <p:cNvPicPr>
            <a:picLocks noGrp="1" noChangeAspect="1"/>
          </p:cNvPicPr>
          <p:nvPr>
            <p:ph idx="1"/>
          </p:nvPr>
        </p:nvPicPr>
        <p:blipFill>
          <a:blip r:embed="rId2"/>
          <a:stretch>
            <a:fillRect/>
          </a:stretch>
        </p:blipFill>
        <p:spPr>
          <a:xfrm>
            <a:off x="665860" y="2950830"/>
            <a:ext cx="7812280" cy="2921666"/>
          </a:xfrm>
        </p:spPr>
      </p:pic>
      <p:sp>
        <p:nvSpPr>
          <p:cNvPr id="5" name="TextBox 4"/>
          <p:cNvSpPr txBox="1"/>
          <p:nvPr/>
        </p:nvSpPr>
        <p:spPr>
          <a:xfrm>
            <a:off x="2357422" y="6143644"/>
            <a:ext cx="4643470" cy="369332"/>
          </a:xfrm>
          <a:prstGeom prst="rect">
            <a:avLst/>
          </a:prstGeom>
          <a:noFill/>
        </p:spPr>
        <p:txBody>
          <a:bodyPr wrap="square" rtlCol="0">
            <a:spAutoFit/>
          </a:bodyPr>
          <a:lstStyle/>
          <a:p>
            <a:pPr algn="ctr"/>
            <a:r>
              <a:rPr lang="en-IN" dirty="0" smtClean="0"/>
              <a:t>Model Size </a:t>
            </a:r>
            <a:r>
              <a:rPr lang="en-IN" dirty="0" err="1" smtClean="0"/>
              <a:t>vs</a:t>
            </a:r>
            <a:r>
              <a:rPr lang="en-IN" dirty="0" smtClean="0"/>
              <a:t> Accuracy</a:t>
            </a:r>
            <a:endParaRPr lang="en-IN" dirty="0"/>
          </a:p>
        </p:txBody>
      </p:sp>
      <p:sp>
        <p:nvSpPr>
          <p:cNvPr id="6" name="Slide Number Placeholder 5"/>
          <p:cNvSpPr>
            <a:spLocks noGrp="1"/>
          </p:cNvSpPr>
          <p:nvPr>
            <p:ph type="sldNum" sz="quarter" idx="12"/>
          </p:nvPr>
        </p:nvSpPr>
        <p:spPr/>
        <p:txBody>
          <a:bodyPr/>
          <a:lstStyle/>
          <a:p>
            <a:fld id="{73286894-1DD9-4D9B-801A-A204199A96DA}" type="slidenum">
              <a:rPr lang="en-IN" smtClean="0"/>
              <a:pPr/>
              <a:t>11</a:t>
            </a:fld>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ImageNet</a:t>
            </a:r>
            <a:r>
              <a:rPr lang="en-IN" dirty="0" smtClean="0"/>
              <a:t> Models Performance</a:t>
            </a:r>
            <a:endParaRPr lang="en-IN" dirty="0"/>
          </a:p>
        </p:txBody>
      </p:sp>
      <p:pic>
        <p:nvPicPr>
          <p:cNvPr id="4" name="Content Placeholder 3" descr="model_size_vs_latency.png"/>
          <p:cNvPicPr>
            <a:picLocks noGrp="1" noChangeAspect="1"/>
          </p:cNvPicPr>
          <p:nvPr>
            <p:ph idx="1"/>
          </p:nvPr>
        </p:nvPicPr>
        <p:blipFill>
          <a:blip r:embed="rId2"/>
          <a:stretch>
            <a:fillRect/>
          </a:stretch>
        </p:blipFill>
        <p:spPr>
          <a:xfrm>
            <a:off x="621400" y="2950830"/>
            <a:ext cx="7901200" cy="2921666"/>
          </a:xfrm>
        </p:spPr>
      </p:pic>
      <p:sp>
        <p:nvSpPr>
          <p:cNvPr id="5" name="TextBox 4"/>
          <p:cNvSpPr txBox="1"/>
          <p:nvPr/>
        </p:nvSpPr>
        <p:spPr>
          <a:xfrm>
            <a:off x="2143108" y="6215082"/>
            <a:ext cx="5643602" cy="369332"/>
          </a:xfrm>
          <a:prstGeom prst="rect">
            <a:avLst/>
          </a:prstGeom>
          <a:noFill/>
        </p:spPr>
        <p:txBody>
          <a:bodyPr wrap="square" rtlCol="0">
            <a:spAutoFit/>
          </a:bodyPr>
          <a:lstStyle/>
          <a:p>
            <a:pPr algn="ctr"/>
            <a:r>
              <a:rPr lang="en-IN" dirty="0" smtClean="0"/>
              <a:t>Model Size </a:t>
            </a:r>
            <a:r>
              <a:rPr lang="en-IN" dirty="0" err="1" smtClean="0"/>
              <a:t>vs</a:t>
            </a:r>
            <a:r>
              <a:rPr lang="en-IN" dirty="0" smtClean="0"/>
              <a:t> Latency</a:t>
            </a:r>
            <a:endParaRPr lang="en-IN" dirty="0"/>
          </a:p>
        </p:txBody>
      </p:sp>
      <p:sp>
        <p:nvSpPr>
          <p:cNvPr id="6" name="Slide Number Placeholder 5"/>
          <p:cNvSpPr>
            <a:spLocks noGrp="1"/>
          </p:cNvSpPr>
          <p:nvPr>
            <p:ph type="sldNum" sz="quarter" idx="12"/>
          </p:nvPr>
        </p:nvSpPr>
        <p:spPr/>
        <p:txBody>
          <a:bodyPr/>
          <a:lstStyle/>
          <a:p>
            <a:fld id="{73286894-1DD9-4D9B-801A-A204199A96DA}" type="slidenum">
              <a:rPr lang="en-IN" smtClean="0"/>
              <a:pPr/>
              <a:t>12</a:t>
            </a:fld>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buNone/>
            </a:pPr>
            <a:r>
              <a:rPr lang="en-IN" dirty="0" smtClean="0"/>
              <a:t>	After careful consideration and using the above facts and analysis we select mobilenet_0.50_224 model for the purpose of transfer learning.</a:t>
            </a:r>
          </a:p>
          <a:p>
            <a:endParaRPr lang="en-IN" dirty="0"/>
          </a:p>
        </p:txBody>
      </p:sp>
      <p:sp>
        <p:nvSpPr>
          <p:cNvPr id="4" name="Slide Number Placeholder 3"/>
          <p:cNvSpPr>
            <a:spLocks noGrp="1"/>
          </p:cNvSpPr>
          <p:nvPr>
            <p:ph type="sldNum" sz="quarter" idx="12"/>
          </p:nvPr>
        </p:nvSpPr>
        <p:spPr/>
        <p:txBody>
          <a:bodyPr/>
          <a:lstStyle/>
          <a:p>
            <a:fld id="{73286894-1DD9-4D9B-801A-A204199A96DA}" type="slidenum">
              <a:rPr lang="en-IN" smtClean="0"/>
              <a:pPr/>
              <a:t>13</a:t>
            </a:fld>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a:buNone/>
            </a:pPr>
            <a:r>
              <a:rPr lang="en-IN" dirty="0" smtClean="0"/>
              <a:t>python -m </a:t>
            </a:r>
            <a:r>
              <a:rPr lang="en-IN" dirty="0" err="1" smtClean="0"/>
              <a:t>scripts.retrain</a:t>
            </a:r>
            <a:r>
              <a:rPr lang="en-IN" dirty="0" smtClean="0"/>
              <a:t> </a:t>
            </a:r>
          </a:p>
          <a:p>
            <a:pPr>
              <a:buNone/>
            </a:pPr>
            <a:r>
              <a:rPr lang="en-IN" dirty="0" smtClean="0"/>
              <a:t> --</a:t>
            </a:r>
            <a:r>
              <a:rPr lang="en-IN" dirty="0" err="1" smtClean="0"/>
              <a:t>bottleneck_dir</a:t>
            </a:r>
            <a:r>
              <a:rPr lang="en-IN" dirty="0" smtClean="0"/>
              <a:t>=</a:t>
            </a:r>
            <a:r>
              <a:rPr lang="en-IN" dirty="0" err="1" smtClean="0"/>
              <a:t>tf_files</a:t>
            </a:r>
            <a:r>
              <a:rPr lang="en-IN" dirty="0" smtClean="0"/>
              <a:t>/bottlenecks  </a:t>
            </a:r>
          </a:p>
          <a:p>
            <a:pPr>
              <a:buNone/>
            </a:pPr>
            <a:r>
              <a:rPr lang="en-IN" dirty="0" smtClean="0"/>
              <a:t>--</a:t>
            </a:r>
            <a:r>
              <a:rPr lang="en-IN" dirty="0" err="1" smtClean="0"/>
              <a:t>how_many_training_steps</a:t>
            </a:r>
            <a:r>
              <a:rPr lang="en-IN" dirty="0" smtClean="0"/>
              <a:t>=500 </a:t>
            </a:r>
          </a:p>
          <a:p>
            <a:pPr>
              <a:buNone/>
            </a:pPr>
            <a:r>
              <a:rPr lang="en-IN" dirty="0" smtClean="0"/>
              <a:t>--</a:t>
            </a:r>
            <a:r>
              <a:rPr lang="en-IN" dirty="0" err="1" smtClean="0"/>
              <a:t>model_dir</a:t>
            </a:r>
            <a:r>
              <a:rPr lang="en-IN" dirty="0" smtClean="0"/>
              <a:t>=</a:t>
            </a:r>
            <a:r>
              <a:rPr lang="en-IN" dirty="0" err="1" smtClean="0"/>
              <a:t>tf_files</a:t>
            </a:r>
            <a:r>
              <a:rPr lang="en-IN" dirty="0" smtClean="0"/>
              <a:t>/models/ </a:t>
            </a:r>
          </a:p>
          <a:p>
            <a:pPr>
              <a:buNone/>
            </a:pPr>
            <a:r>
              <a:rPr lang="en-IN" dirty="0" smtClean="0"/>
              <a:t> --</a:t>
            </a:r>
            <a:r>
              <a:rPr lang="en-IN" dirty="0" err="1" smtClean="0"/>
              <a:t>summaries_dir</a:t>
            </a:r>
            <a:r>
              <a:rPr lang="en-IN" dirty="0" smtClean="0"/>
              <a:t>=</a:t>
            </a:r>
            <a:r>
              <a:rPr lang="en-IN" dirty="0" err="1" smtClean="0"/>
              <a:t>tf_files</a:t>
            </a:r>
            <a:r>
              <a:rPr lang="en-IN" dirty="0" smtClean="0"/>
              <a:t>/</a:t>
            </a:r>
            <a:r>
              <a:rPr lang="en-IN" dirty="0" err="1" smtClean="0"/>
              <a:t>training_summaries</a:t>
            </a:r>
            <a:r>
              <a:rPr lang="en-IN" dirty="0" smtClean="0"/>
              <a:t>/"${ARCHITECTURE}"  </a:t>
            </a:r>
          </a:p>
          <a:p>
            <a:pPr>
              <a:buNone/>
            </a:pPr>
            <a:r>
              <a:rPr lang="en-IN" dirty="0" smtClean="0"/>
              <a:t>--</a:t>
            </a:r>
            <a:r>
              <a:rPr lang="en-IN" dirty="0" err="1" smtClean="0"/>
              <a:t>output_graph</a:t>
            </a:r>
            <a:r>
              <a:rPr lang="en-IN" dirty="0" smtClean="0"/>
              <a:t>=</a:t>
            </a:r>
            <a:r>
              <a:rPr lang="en-IN" dirty="0" err="1" smtClean="0"/>
              <a:t>tf_files</a:t>
            </a:r>
            <a:r>
              <a:rPr lang="en-IN" dirty="0" smtClean="0"/>
              <a:t>/</a:t>
            </a:r>
            <a:r>
              <a:rPr lang="en-IN" dirty="0" err="1" smtClean="0"/>
              <a:t>retrained_graph.pb</a:t>
            </a:r>
            <a:r>
              <a:rPr lang="en-IN" dirty="0" smtClean="0"/>
              <a:t> </a:t>
            </a:r>
          </a:p>
          <a:p>
            <a:pPr>
              <a:buNone/>
            </a:pPr>
            <a:r>
              <a:rPr lang="en-IN" dirty="0" smtClean="0"/>
              <a:t>--</a:t>
            </a:r>
            <a:r>
              <a:rPr lang="en-IN" dirty="0" err="1" smtClean="0"/>
              <a:t>output_labels</a:t>
            </a:r>
            <a:r>
              <a:rPr lang="en-IN" dirty="0" smtClean="0"/>
              <a:t>=</a:t>
            </a:r>
            <a:r>
              <a:rPr lang="en-IN" dirty="0" err="1" smtClean="0"/>
              <a:t>tf_files</a:t>
            </a:r>
            <a:r>
              <a:rPr lang="en-IN" dirty="0" smtClean="0"/>
              <a:t>/retrained_labels.txt </a:t>
            </a:r>
          </a:p>
          <a:p>
            <a:pPr>
              <a:buNone/>
            </a:pPr>
            <a:r>
              <a:rPr lang="en-IN" dirty="0" smtClean="0"/>
              <a:t> --architecture="${ARCHITECTURE}" </a:t>
            </a:r>
          </a:p>
          <a:p>
            <a:pPr>
              <a:buNone/>
            </a:pPr>
            <a:r>
              <a:rPr lang="en-IN" dirty="0" smtClean="0"/>
              <a:t> --</a:t>
            </a:r>
            <a:r>
              <a:rPr lang="en-IN" dirty="0" err="1" smtClean="0"/>
              <a:t>image_dir</a:t>
            </a:r>
            <a:r>
              <a:rPr lang="en-IN" dirty="0" smtClean="0"/>
              <a:t>=</a:t>
            </a:r>
            <a:r>
              <a:rPr lang="en-IN" dirty="0" err="1" smtClean="0"/>
              <a:t>tf_files</a:t>
            </a:r>
            <a:r>
              <a:rPr lang="en-IN" dirty="0" smtClean="0"/>
              <a:t>/photos</a:t>
            </a:r>
            <a:endParaRPr lang="en-IN" dirty="0"/>
          </a:p>
        </p:txBody>
      </p:sp>
      <p:sp>
        <p:nvSpPr>
          <p:cNvPr id="4" name="Slide Number Placeholder 3"/>
          <p:cNvSpPr>
            <a:spLocks noGrp="1"/>
          </p:cNvSpPr>
          <p:nvPr>
            <p:ph type="sldNum" sz="quarter" idx="12"/>
          </p:nvPr>
        </p:nvSpPr>
        <p:spPr/>
        <p:txBody>
          <a:bodyPr/>
          <a:lstStyle/>
          <a:p>
            <a:fld id="{73286894-1DD9-4D9B-801A-A204199A96DA}" type="slidenum">
              <a:rPr lang="en-IN" smtClean="0"/>
              <a:pPr/>
              <a:t>14</a:t>
            </a:fld>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645866"/>
          </a:xfrm>
        </p:spPr>
        <p:txBody>
          <a:bodyPr>
            <a:normAutofit fontScale="92500" lnSpcReduction="10000"/>
          </a:bodyPr>
          <a:lstStyle/>
          <a:p>
            <a:pPr algn="just">
              <a:buNone/>
            </a:pPr>
            <a:r>
              <a:rPr lang="en-IN" dirty="0" smtClean="0"/>
              <a:t>	The Retrain script loads the pre-trained module and trains a new classifier on top for the  photos we've downloaded. The magic of transfer learning is that lower layers that have been trained to distinguish between some objects can be reused for many recognition tasks without any alteration. The first phase analyzes all the images on disk and calculates and caches the bottleneck values for each of them. These </a:t>
            </a:r>
            <a:r>
              <a:rPr lang="en-IN" dirty="0" err="1" smtClean="0"/>
              <a:t>ImageNet</a:t>
            </a:r>
            <a:r>
              <a:rPr lang="en-IN" dirty="0" smtClean="0"/>
              <a:t> models are made up of many layers stacked on top of each other, These layers are pre-trained and are already very valuable at finding and summarizing information that will help classify most images. Once the bottlenecks are complete, the actual training of the top layer of the network begins.</a:t>
            </a:r>
            <a:endParaRPr lang="en-IN" dirty="0"/>
          </a:p>
        </p:txBody>
      </p:sp>
      <p:sp>
        <p:nvSpPr>
          <p:cNvPr id="4" name="Slide Number Placeholder 3"/>
          <p:cNvSpPr>
            <a:spLocks noGrp="1"/>
          </p:cNvSpPr>
          <p:nvPr>
            <p:ph type="sldNum" sz="quarter" idx="12"/>
          </p:nvPr>
        </p:nvSpPr>
        <p:spPr/>
        <p:txBody>
          <a:bodyPr/>
          <a:lstStyle/>
          <a:p>
            <a:fld id="{73286894-1DD9-4D9B-801A-A204199A96DA}" type="slidenum">
              <a:rPr lang="en-IN" smtClean="0"/>
              <a:pPr/>
              <a:t>15</a:t>
            </a:fld>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Android Application Development</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smtClean="0"/>
              <a:t>Mobile devices have significant limitations, so any pre-processing that can be done to reduce an app's footprint is worth considering.</a:t>
            </a:r>
          </a:p>
          <a:p>
            <a:pPr algn="just"/>
            <a:r>
              <a:rPr lang="en-IN" dirty="0" smtClean="0"/>
              <a:t>Inference efficiency is a critical issue when deploying machine learning models to mobile devices because of the model size, latency, and power consumption.</a:t>
            </a:r>
          </a:p>
          <a:p>
            <a:pPr algn="just"/>
            <a:r>
              <a:rPr lang="en-IN" dirty="0" smtClean="0"/>
              <a:t> Computational demand for training grows with the number of models trained on different architectures, whereas the computational demand for inference grows in proportion to the number of users.</a:t>
            </a:r>
            <a:endParaRPr lang="en-IN" dirty="0"/>
          </a:p>
        </p:txBody>
      </p:sp>
      <p:sp>
        <p:nvSpPr>
          <p:cNvPr id="4" name="Slide Number Placeholder 3"/>
          <p:cNvSpPr>
            <a:spLocks noGrp="1"/>
          </p:cNvSpPr>
          <p:nvPr>
            <p:ph type="sldNum" sz="quarter" idx="12"/>
          </p:nvPr>
        </p:nvSpPr>
        <p:spPr/>
        <p:txBody>
          <a:bodyPr/>
          <a:lstStyle/>
          <a:p>
            <a:fld id="{73286894-1DD9-4D9B-801A-A204199A96DA}" type="slidenum">
              <a:rPr lang="en-IN" smtClean="0"/>
              <a:pPr/>
              <a:t>16</a:t>
            </a:fld>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717304"/>
          </a:xfrm>
        </p:spPr>
        <p:txBody>
          <a:bodyPr>
            <a:normAutofit/>
          </a:bodyPr>
          <a:lstStyle/>
          <a:p>
            <a:pPr algn="just"/>
            <a:endParaRPr lang="en-IN" dirty="0" smtClean="0"/>
          </a:p>
          <a:p>
            <a:pPr algn="just"/>
            <a:r>
              <a:rPr lang="en-IN" dirty="0" smtClean="0"/>
              <a:t>We Used </a:t>
            </a:r>
            <a:r>
              <a:rPr lang="en-IN" dirty="0" err="1" smtClean="0"/>
              <a:t>TensorflowLite</a:t>
            </a:r>
            <a:r>
              <a:rPr lang="en-IN" dirty="0" smtClean="0"/>
              <a:t> inference Engine which enables on-device machine learning inference with low latency and a small binary size. </a:t>
            </a:r>
          </a:p>
          <a:p>
            <a:pPr algn="just"/>
            <a:r>
              <a:rPr lang="en-IN" dirty="0" smtClean="0"/>
              <a:t>These include pruning unused graph-nodes, and performance improvements by joining operations into more efficient composite operations.</a:t>
            </a:r>
            <a:endParaRPr lang="en-IN" dirty="0"/>
          </a:p>
        </p:txBody>
      </p:sp>
      <p:sp>
        <p:nvSpPr>
          <p:cNvPr id="4" name="Slide Number Placeholder 3"/>
          <p:cNvSpPr>
            <a:spLocks noGrp="1"/>
          </p:cNvSpPr>
          <p:nvPr>
            <p:ph type="sldNum" sz="quarter" idx="12"/>
          </p:nvPr>
        </p:nvSpPr>
        <p:spPr/>
        <p:txBody>
          <a:bodyPr/>
          <a:lstStyle/>
          <a:p>
            <a:fld id="{73286894-1DD9-4D9B-801A-A204199A96DA}" type="slidenum">
              <a:rPr lang="en-IN" smtClean="0"/>
              <a:pPr/>
              <a:t>17</a:t>
            </a:fld>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String </a:t>
            </a:r>
            <a:r>
              <a:rPr lang="en-IN" dirty="0" err="1" smtClean="0"/>
              <a:t>classifyFrame</a:t>
            </a:r>
            <a:r>
              <a:rPr lang="en-IN" dirty="0" smtClean="0"/>
              <a:t>(Bitmap </a:t>
            </a:r>
            <a:r>
              <a:rPr lang="en-IN" dirty="0" err="1" smtClean="0"/>
              <a:t>bitmap</a:t>
            </a:r>
            <a:r>
              <a:rPr lang="en-IN" dirty="0" smtClean="0"/>
              <a:t>) { 	</a:t>
            </a:r>
            <a:r>
              <a:rPr lang="en-IN" dirty="0" err="1" smtClean="0"/>
              <a:t>convertBitmapToByteBuffer</a:t>
            </a:r>
            <a:r>
              <a:rPr lang="en-IN" dirty="0" smtClean="0"/>
              <a:t>(bitmap); 	</a:t>
            </a:r>
            <a:r>
              <a:rPr lang="en-IN" dirty="0" err="1" smtClean="0"/>
              <a:t>tflite.run</a:t>
            </a:r>
            <a:r>
              <a:rPr lang="en-IN" dirty="0" smtClean="0"/>
              <a:t>(</a:t>
            </a:r>
            <a:r>
              <a:rPr lang="en-IN" dirty="0" err="1" smtClean="0"/>
              <a:t>imgData</a:t>
            </a:r>
            <a:r>
              <a:rPr lang="en-IN" dirty="0" smtClean="0"/>
              <a:t>, </a:t>
            </a:r>
            <a:r>
              <a:rPr lang="en-IN" dirty="0" err="1" smtClean="0"/>
              <a:t>labelProbArray</a:t>
            </a:r>
            <a:r>
              <a:rPr lang="en-IN" dirty="0" smtClean="0"/>
              <a:t>); </a:t>
            </a:r>
          </a:p>
          <a:p>
            <a:pPr>
              <a:buNone/>
            </a:pPr>
            <a:r>
              <a:rPr lang="en-IN" dirty="0" smtClean="0"/>
              <a:t>		//K is initialized as 1 since we only require 	//the top result.</a:t>
            </a:r>
          </a:p>
          <a:p>
            <a:pPr>
              <a:buNone/>
            </a:pPr>
            <a:r>
              <a:rPr lang="en-IN" dirty="0" smtClean="0"/>
              <a:t>		 String </a:t>
            </a:r>
            <a:r>
              <a:rPr lang="en-IN" dirty="0" err="1" smtClean="0"/>
              <a:t>textToShow</a:t>
            </a:r>
            <a:r>
              <a:rPr lang="en-IN" dirty="0" smtClean="0"/>
              <a:t> = </a:t>
            </a:r>
            <a:r>
              <a:rPr lang="en-IN" dirty="0" err="1" smtClean="0"/>
              <a:t>printTopKLabels</a:t>
            </a:r>
            <a:r>
              <a:rPr lang="en-IN" dirty="0" smtClean="0"/>
              <a:t>(); </a:t>
            </a:r>
          </a:p>
          <a:p>
            <a:pPr>
              <a:buNone/>
            </a:pPr>
            <a:r>
              <a:rPr lang="en-IN" dirty="0" smtClean="0"/>
              <a:t>}</a:t>
            </a:r>
            <a:endParaRPr lang="en-IN" dirty="0"/>
          </a:p>
        </p:txBody>
      </p:sp>
      <p:sp>
        <p:nvSpPr>
          <p:cNvPr id="4" name="Slide Number Placeholder 3"/>
          <p:cNvSpPr>
            <a:spLocks noGrp="1"/>
          </p:cNvSpPr>
          <p:nvPr>
            <p:ph type="sldNum" sz="quarter" idx="12"/>
          </p:nvPr>
        </p:nvSpPr>
        <p:spPr/>
        <p:txBody>
          <a:bodyPr/>
          <a:lstStyle/>
          <a:p>
            <a:fld id="{73286894-1DD9-4D9B-801A-A204199A96DA}" type="slidenum">
              <a:rPr lang="en-IN" smtClean="0"/>
              <a:pPr/>
              <a:t>18</a:t>
            </a:fld>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502990"/>
          </a:xfrm>
        </p:spPr>
        <p:txBody>
          <a:bodyPr>
            <a:normAutofit/>
          </a:bodyPr>
          <a:lstStyle/>
          <a:p>
            <a:pPr algn="just"/>
            <a:r>
              <a:rPr lang="en-IN" dirty="0" smtClean="0"/>
              <a:t>This method does three things.</a:t>
            </a:r>
          </a:p>
          <a:p>
            <a:pPr algn="just"/>
            <a:r>
              <a:rPr lang="en-IN" dirty="0" smtClean="0"/>
              <a:t>First converts and copies the input Bitmap to the </a:t>
            </a:r>
            <a:r>
              <a:rPr lang="en-IN" dirty="0" err="1" smtClean="0"/>
              <a:t>imgData</a:t>
            </a:r>
            <a:r>
              <a:rPr lang="en-IN" dirty="0" smtClean="0"/>
              <a:t> </a:t>
            </a:r>
            <a:r>
              <a:rPr lang="en-IN" dirty="0" err="1" smtClean="0"/>
              <a:t>ByteBuffer</a:t>
            </a:r>
            <a:r>
              <a:rPr lang="en-IN" dirty="0" smtClean="0"/>
              <a:t> for input to the model.</a:t>
            </a:r>
          </a:p>
          <a:p>
            <a:pPr algn="just"/>
            <a:r>
              <a:rPr lang="en-IN" dirty="0" smtClean="0"/>
              <a:t>Then it calls the interpreter's run method, passing the input buffer and the output array as arguments. </a:t>
            </a:r>
          </a:p>
          <a:p>
            <a:pPr algn="just"/>
            <a:r>
              <a:rPr lang="en-IN" dirty="0" smtClean="0"/>
              <a:t>The interpreter sets the values in the output array to the probability calculated for each class. </a:t>
            </a:r>
            <a:endParaRPr lang="en-IN" dirty="0"/>
          </a:p>
        </p:txBody>
      </p:sp>
      <p:sp>
        <p:nvSpPr>
          <p:cNvPr id="4" name="Slide Number Placeholder 3"/>
          <p:cNvSpPr>
            <a:spLocks noGrp="1"/>
          </p:cNvSpPr>
          <p:nvPr>
            <p:ph type="sldNum" sz="quarter" idx="12"/>
          </p:nvPr>
        </p:nvSpPr>
        <p:spPr/>
        <p:txBody>
          <a:bodyPr/>
          <a:lstStyle/>
          <a:p>
            <a:fld id="{73286894-1DD9-4D9B-801A-A204199A96DA}" type="slidenum">
              <a:rPr lang="en-IN" smtClean="0"/>
              <a:pPr/>
              <a:t>19</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356"/>
            <a:ext cx="8229600" cy="1066800"/>
          </a:xfrm>
        </p:spPr>
        <p:txBody>
          <a:bodyPr/>
          <a:lstStyle/>
          <a:p>
            <a:r>
              <a:rPr lang="en-IN" dirty="0" smtClean="0"/>
              <a:t>Contents</a:t>
            </a:r>
            <a:endParaRPr lang="en-IN" dirty="0"/>
          </a:p>
        </p:txBody>
      </p:sp>
      <p:sp>
        <p:nvSpPr>
          <p:cNvPr id="3" name="Content Placeholder 2"/>
          <p:cNvSpPr>
            <a:spLocks noGrp="1"/>
          </p:cNvSpPr>
          <p:nvPr>
            <p:ph idx="1"/>
          </p:nvPr>
        </p:nvSpPr>
        <p:spPr>
          <a:xfrm>
            <a:off x="457200" y="1785926"/>
            <a:ext cx="8229600" cy="4788610"/>
          </a:xfrm>
        </p:spPr>
        <p:txBody>
          <a:bodyPr>
            <a:normAutofit fontScale="92500" lnSpcReduction="10000"/>
          </a:bodyPr>
          <a:lstStyle/>
          <a:p>
            <a:pPr marL="624078" indent="-514350">
              <a:buFont typeface="+mj-lt"/>
              <a:buAutoNum type="arabicPeriod"/>
            </a:pPr>
            <a:r>
              <a:rPr lang="en-IN" dirty="0" smtClean="0"/>
              <a:t>Introduction</a:t>
            </a:r>
          </a:p>
          <a:p>
            <a:pPr marL="624078" indent="-514350">
              <a:buFont typeface="+mj-lt"/>
              <a:buAutoNum type="arabicPeriod"/>
            </a:pPr>
            <a:r>
              <a:rPr lang="en-IN" dirty="0" smtClean="0"/>
              <a:t>Product Idea</a:t>
            </a:r>
          </a:p>
          <a:p>
            <a:pPr marL="624078" indent="-514350">
              <a:buFont typeface="+mj-lt"/>
              <a:buAutoNum type="arabicPeriod"/>
            </a:pPr>
            <a:r>
              <a:rPr lang="en-IN" dirty="0" smtClean="0"/>
              <a:t>Flow Diagram</a:t>
            </a:r>
          </a:p>
          <a:p>
            <a:pPr marL="624078" indent="-514350">
              <a:buFont typeface="+mj-lt"/>
              <a:buAutoNum type="arabicPeriod"/>
            </a:pPr>
            <a:r>
              <a:rPr lang="en-IN" dirty="0" smtClean="0"/>
              <a:t>Steps in Development</a:t>
            </a:r>
          </a:p>
          <a:p>
            <a:pPr marL="624078" indent="-514350">
              <a:buFont typeface="+mj-lt"/>
              <a:buAutoNum type="arabicPeriod"/>
            </a:pPr>
            <a:r>
              <a:rPr lang="en-IN" dirty="0" err="1" smtClean="0"/>
              <a:t>DataSet</a:t>
            </a:r>
            <a:r>
              <a:rPr lang="en-IN" dirty="0" smtClean="0"/>
              <a:t> Collection and Gathering</a:t>
            </a:r>
          </a:p>
          <a:p>
            <a:pPr marL="624078" indent="-514350">
              <a:buFont typeface="+mj-lt"/>
              <a:buAutoNum type="arabicPeriod"/>
            </a:pPr>
            <a:r>
              <a:rPr lang="en-IN" dirty="0" smtClean="0"/>
              <a:t> Training of </a:t>
            </a:r>
            <a:r>
              <a:rPr lang="en-IN" dirty="0" err="1" smtClean="0"/>
              <a:t>Convolutional</a:t>
            </a:r>
            <a:r>
              <a:rPr lang="en-IN" dirty="0" smtClean="0"/>
              <a:t> Neural Network</a:t>
            </a:r>
          </a:p>
          <a:p>
            <a:pPr marL="624078" indent="-514350">
              <a:buFont typeface="+mj-lt"/>
              <a:buAutoNum type="arabicPeriod"/>
            </a:pPr>
            <a:r>
              <a:rPr lang="en-IN" dirty="0" err="1" smtClean="0"/>
              <a:t>ImageNet</a:t>
            </a:r>
            <a:r>
              <a:rPr lang="en-IN" dirty="0" smtClean="0"/>
              <a:t> Models Performance</a:t>
            </a:r>
          </a:p>
          <a:p>
            <a:pPr marL="624078" indent="-514350">
              <a:buFont typeface="+mj-lt"/>
              <a:buAutoNum type="arabicPeriod"/>
            </a:pPr>
            <a:r>
              <a:rPr lang="en-IN" dirty="0" smtClean="0"/>
              <a:t>Android Application Development</a:t>
            </a:r>
          </a:p>
          <a:p>
            <a:pPr marL="624078" indent="-514350">
              <a:buFont typeface="+mj-lt"/>
              <a:buAutoNum type="arabicPeriod"/>
            </a:pPr>
            <a:r>
              <a:rPr lang="en-IN" dirty="0" smtClean="0"/>
              <a:t>Language Specific Changes</a:t>
            </a:r>
          </a:p>
          <a:p>
            <a:pPr marL="624078" indent="-514350">
              <a:buFont typeface="+mj-lt"/>
              <a:buAutoNum type="arabicPeriod"/>
            </a:pPr>
            <a:r>
              <a:rPr lang="en-IN" dirty="0" smtClean="0"/>
              <a:t>Conclusion</a:t>
            </a:r>
          </a:p>
          <a:p>
            <a:pPr marL="624078" indent="-514350">
              <a:buFont typeface="+mj-lt"/>
              <a:buAutoNum type="arabicPeriod"/>
            </a:pPr>
            <a:r>
              <a:rPr lang="en-IN" dirty="0" smtClean="0"/>
              <a:t>References</a:t>
            </a:r>
          </a:p>
          <a:p>
            <a:pPr marL="624078" indent="-514350">
              <a:buFont typeface="+mj-lt"/>
              <a:buAutoNum type="arabicPeriod"/>
            </a:pPr>
            <a:endParaRPr lang="en-IN" dirty="0" smtClean="0"/>
          </a:p>
          <a:p>
            <a:pPr marL="624078" indent="-514350">
              <a:buFont typeface="+mj-lt"/>
              <a:buAutoNum type="arabicPeriod"/>
            </a:pPr>
            <a:endParaRPr lang="en-IN" dirty="0" smtClean="0"/>
          </a:p>
          <a:p>
            <a:pPr marL="624078" indent="-514350">
              <a:buFont typeface="+mj-lt"/>
              <a:buAutoNum type="arabicPeriod"/>
            </a:pPr>
            <a:endParaRPr lang="en-IN" dirty="0" smtClean="0"/>
          </a:p>
          <a:p>
            <a:pPr marL="624078" indent="-514350">
              <a:buFont typeface="+mj-lt"/>
              <a:buAutoNum type="arabicPeriod"/>
            </a:pPr>
            <a:endParaRPr lang="en-IN" dirty="0" smtClean="0"/>
          </a:p>
          <a:p>
            <a:pPr marL="624078" indent="-514350">
              <a:buFont typeface="+mj-lt"/>
              <a:buAutoNum type="arabicPeriod"/>
            </a:pPr>
            <a:endParaRPr lang="en-IN" dirty="0" smtClean="0"/>
          </a:p>
          <a:p>
            <a:pPr marL="624078" indent="-514350">
              <a:buFont typeface="+mj-lt"/>
              <a:buAutoNum type="arabicPeriod"/>
            </a:pPr>
            <a:endParaRPr lang="en-IN" dirty="0" smtClean="0"/>
          </a:p>
          <a:p>
            <a:pPr marL="624078" indent="-514350">
              <a:buFont typeface="+mj-lt"/>
              <a:buAutoNum type="arabicPeriod"/>
            </a:pPr>
            <a:endParaRPr lang="en-IN" dirty="0" smtClean="0"/>
          </a:p>
          <a:p>
            <a:pPr marL="624078" indent="-514350">
              <a:buFont typeface="+mj-lt"/>
              <a:buAutoNum type="arabicPeriod"/>
            </a:pPr>
            <a:endParaRPr lang="en-IN" dirty="0"/>
          </a:p>
        </p:txBody>
      </p:sp>
      <p:sp>
        <p:nvSpPr>
          <p:cNvPr id="4" name="Slide Number Placeholder 3"/>
          <p:cNvSpPr>
            <a:spLocks noGrp="1"/>
          </p:cNvSpPr>
          <p:nvPr>
            <p:ph type="sldNum" sz="quarter" idx="12"/>
          </p:nvPr>
        </p:nvSpPr>
        <p:spPr/>
        <p:txBody>
          <a:bodyPr/>
          <a:lstStyle/>
          <a:p>
            <a:fld id="{73286894-1DD9-4D9B-801A-A204199A96DA}" type="slidenum">
              <a:rPr lang="en-IN" smtClean="0"/>
              <a:pPr/>
              <a:t>2</a:t>
            </a:fld>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642918"/>
            <a:ext cx="8229600" cy="1066800"/>
          </a:xfrm>
        </p:spPr>
        <p:txBody>
          <a:bodyPr>
            <a:normAutofit/>
          </a:bodyPr>
          <a:lstStyle/>
          <a:p>
            <a:r>
              <a:rPr lang="en-IN" dirty="0" smtClean="0"/>
              <a:t>Language Specific Changes</a:t>
            </a:r>
            <a:br>
              <a:rPr lang="en-IN" dirty="0" smtClean="0"/>
            </a:br>
            <a:r>
              <a:rPr lang="en-IN" sz="2200" dirty="0" smtClean="0"/>
              <a:t>The lables.txt file generated after retraining is as shown below </a:t>
            </a:r>
            <a:endParaRPr lang="en-IN" sz="2200" dirty="0"/>
          </a:p>
        </p:txBody>
      </p:sp>
      <p:sp>
        <p:nvSpPr>
          <p:cNvPr id="3" name="Content Placeholder 2"/>
          <p:cNvSpPr>
            <a:spLocks noGrp="1"/>
          </p:cNvSpPr>
          <p:nvPr>
            <p:ph idx="1"/>
          </p:nvPr>
        </p:nvSpPr>
        <p:spPr/>
        <p:txBody>
          <a:bodyPr numCol="3">
            <a:normAutofit lnSpcReduction="10000"/>
          </a:bodyPr>
          <a:lstStyle/>
          <a:p>
            <a:r>
              <a:rPr lang="en-IN" dirty="0" smtClean="0"/>
              <a:t>Pomegranate</a:t>
            </a:r>
          </a:p>
          <a:p>
            <a:r>
              <a:rPr lang="en-IN" dirty="0" smtClean="0"/>
              <a:t>Backpack</a:t>
            </a:r>
          </a:p>
          <a:p>
            <a:r>
              <a:rPr lang="en-IN" dirty="0" err="1" smtClean="0"/>
              <a:t>Bellpepper</a:t>
            </a:r>
            <a:endParaRPr lang="en-IN" dirty="0" smtClean="0"/>
          </a:p>
          <a:p>
            <a:r>
              <a:rPr lang="en-IN" dirty="0" smtClean="0"/>
              <a:t>Board</a:t>
            </a:r>
          </a:p>
          <a:p>
            <a:r>
              <a:rPr lang="en-IN" dirty="0" smtClean="0"/>
              <a:t>Broccoli</a:t>
            </a:r>
          </a:p>
          <a:p>
            <a:r>
              <a:rPr lang="en-IN" dirty="0" smtClean="0"/>
              <a:t>Corn</a:t>
            </a:r>
          </a:p>
          <a:p>
            <a:r>
              <a:rPr lang="en-IN" dirty="0" smtClean="0"/>
              <a:t>Daisy</a:t>
            </a:r>
          </a:p>
          <a:p>
            <a:r>
              <a:rPr lang="en-IN" dirty="0" smtClean="0"/>
              <a:t>Dandelion</a:t>
            </a:r>
          </a:p>
          <a:p>
            <a:r>
              <a:rPr lang="en-IN" dirty="0" err="1" smtClean="0"/>
              <a:t>Deskflower</a:t>
            </a:r>
            <a:endParaRPr lang="en-IN" dirty="0" smtClean="0"/>
          </a:p>
          <a:p>
            <a:r>
              <a:rPr lang="en-IN" dirty="0" smtClean="0"/>
              <a:t>Vase</a:t>
            </a:r>
          </a:p>
          <a:p>
            <a:r>
              <a:rPr lang="en-IN" dirty="0" smtClean="0"/>
              <a:t>Guava</a:t>
            </a:r>
          </a:p>
          <a:p>
            <a:r>
              <a:rPr lang="en-IN" dirty="0" smtClean="0"/>
              <a:t>Keys</a:t>
            </a:r>
          </a:p>
          <a:p>
            <a:r>
              <a:rPr lang="en-IN" dirty="0" smtClean="0"/>
              <a:t>Mango</a:t>
            </a:r>
          </a:p>
          <a:p>
            <a:r>
              <a:rPr lang="en-IN" dirty="0" smtClean="0"/>
              <a:t>Marigold</a:t>
            </a:r>
          </a:p>
          <a:p>
            <a:r>
              <a:rPr lang="en-IN" dirty="0" err="1" smtClean="0"/>
              <a:t>Mobilephones</a:t>
            </a:r>
            <a:endParaRPr lang="en-IN" dirty="0" smtClean="0"/>
          </a:p>
          <a:p>
            <a:r>
              <a:rPr lang="en-IN" dirty="0" smtClean="0"/>
              <a:t>Onion</a:t>
            </a:r>
          </a:p>
          <a:p>
            <a:r>
              <a:rPr lang="en-IN" dirty="0" smtClean="0"/>
              <a:t>Papaya</a:t>
            </a:r>
          </a:p>
          <a:p>
            <a:r>
              <a:rPr lang="en-IN" dirty="0" smtClean="0"/>
              <a:t>Pen</a:t>
            </a:r>
          </a:p>
          <a:p>
            <a:r>
              <a:rPr lang="en-IN" dirty="0" smtClean="0"/>
              <a:t>Pineapple</a:t>
            </a:r>
          </a:p>
          <a:p>
            <a:r>
              <a:rPr lang="en-IN" dirty="0" smtClean="0"/>
              <a:t>Podium</a:t>
            </a:r>
          </a:p>
          <a:p>
            <a:r>
              <a:rPr lang="en-IN" dirty="0" smtClean="0"/>
              <a:t>Potato</a:t>
            </a:r>
          </a:p>
          <a:p>
            <a:r>
              <a:rPr lang="en-IN" dirty="0" smtClean="0"/>
              <a:t>Pumpkin</a:t>
            </a:r>
          </a:p>
          <a:p>
            <a:r>
              <a:rPr lang="en-IN" dirty="0" smtClean="0"/>
              <a:t>Purse</a:t>
            </a:r>
          </a:p>
          <a:p>
            <a:r>
              <a:rPr lang="en-IN" dirty="0" smtClean="0"/>
              <a:t>Roses</a:t>
            </a:r>
          </a:p>
          <a:p>
            <a:r>
              <a:rPr lang="en-IN" dirty="0" smtClean="0"/>
              <a:t>Spectacles</a:t>
            </a:r>
          </a:p>
          <a:p>
            <a:r>
              <a:rPr lang="en-IN" dirty="0" smtClean="0"/>
              <a:t>Sunflowers</a:t>
            </a:r>
          </a:p>
          <a:p>
            <a:r>
              <a:rPr lang="en-IN" dirty="0" smtClean="0"/>
              <a:t>Tulips</a:t>
            </a:r>
          </a:p>
          <a:p>
            <a:r>
              <a:rPr lang="en-IN" dirty="0" smtClean="0"/>
              <a:t>wallet</a:t>
            </a:r>
            <a:endParaRPr lang="en-IN" dirty="0"/>
          </a:p>
        </p:txBody>
      </p:sp>
      <p:sp>
        <p:nvSpPr>
          <p:cNvPr id="4" name="Slide Number Placeholder 3"/>
          <p:cNvSpPr>
            <a:spLocks noGrp="1"/>
          </p:cNvSpPr>
          <p:nvPr>
            <p:ph type="sldNum" sz="quarter" idx="12"/>
          </p:nvPr>
        </p:nvSpPr>
        <p:spPr/>
        <p:txBody>
          <a:bodyPr/>
          <a:lstStyle/>
          <a:p>
            <a:fld id="{73286894-1DD9-4D9B-801A-A204199A96DA}" type="slidenum">
              <a:rPr lang="en-IN" smtClean="0"/>
              <a:pPr/>
              <a:t>20</a:t>
            </a:fld>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above labels are stored as a string array in strings.xml file which is different for different Locales</a:t>
            </a:r>
          </a:p>
          <a:p>
            <a:r>
              <a:rPr lang="en-IN" dirty="0" smtClean="0"/>
              <a:t>This array is the extracted as </a:t>
            </a:r>
            <a:r>
              <a:rPr lang="en-IN" dirty="0" err="1" smtClean="0"/>
              <a:t>Arraylist</a:t>
            </a:r>
            <a:r>
              <a:rPr lang="en-IN" dirty="0" smtClean="0"/>
              <a:t>. The </a:t>
            </a:r>
            <a:r>
              <a:rPr lang="en-IN" dirty="0" err="1" smtClean="0"/>
              <a:t>classifyframe</a:t>
            </a:r>
            <a:r>
              <a:rPr lang="en-IN" dirty="0" smtClean="0"/>
              <a:t> function then prints Out labels according to position of the array.</a:t>
            </a:r>
          </a:p>
          <a:p>
            <a:r>
              <a:rPr lang="en-IN" dirty="0" smtClean="0"/>
              <a:t>The original labels are used as the key and the specific language word is inside the value</a:t>
            </a:r>
            <a:endParaRPr lang="en-IN" dirty="0"/>
          </a:p>
        </p:txBody>
      </p:sp>
      <p:sp>
        <p:nvSpPr>
          <p:cNvPr id="4" name="Slide Number Placeholder 3"/>
          <p:cNvSpPr>
            <a:spLocks noGrp="1"/>
          </p:cNvSpPr>
          <p:nvPr>
            <p:ph type="sldNum" sz="quarter" idx="12"/>
          </p:nvPr>
        </p:nvSpPr>
        <p:spPr/>
        <p:txBody>
          <a:bodyPr/>
          <a:lstStyle/>
          <a:p>
            <a:fld id="{73286894-1DD9-4D9B-801A-A204199A96DA}" type="slidenum">
              <a:rPr lang="en-IN" smtClean="0"/>
              <a:pPr/>
              <a:t>21</a:t>
            </a:fld>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smtClean="0"/>
              <a:t>Since  for faster processing and less size a smaller model is used, The accuracy is hampered and the Classification may not be correct.</a:t>
            </a:r>
          </a:p>
          <a:p>
            <a:r>
              <a:rPr lang="en-IN" dirty="0" smtClean="0"/>
              <a:t>For Correction and Retraining of the model a feedback option is provided.</a:t>
            </a:r>
          </a:p>
          <a:p>
            <a:r>
              <a:rPr lang="en-IN" dirty="0" smtClean="0"/>
              <a:t>This feedback option takes a snapshot of the object and asks for a label name from the user.</a:t>
            </a:r>
          </a:p>
          <a:p>
            <a:r>
              <a:rPr lang="en-IN" dirty="0" smtClean="0"/>
              <a:t>The user can enter the name in any of the languages available.</a:t>
            </a:r>
          </a:p>
          <a:p>
            <a:r>
              <a:rPr lang="en-IN" dirty="0" smtClean="0"/>
              <a:t>This image along with the text entered is uploaded to firebase </a:t>
            </a:r>
            <a:r>
              <a:rPr lang="en-IN" dirty="0" err="1" smtClean="0"/>
              <a:t>realtime</a:t>
            </a:r>
            <a:r>
              <a:rPr lang="en-IN" dirty="0" smtClean="0"/>
              <a:t> database for storage and analysis.</a:t>
            </a:r>
            <a:endParaRPr lang="en-IN" dirty="0"/>
          </a:p>
        </p:txBody>
      </p:sp>
      <p:sp>
        <p:nvSpPr>
          <p:cNvPr id="4" name="Slide Number Placeholder 3"/>
          <p:cNvSpPr>
            <a:spLocks noGrp="1"/>
          </p:cNvSpPr>
          <p:nvPr>
            <p:ph type="sldNum" sz="quarter" idx="12"/>
          </p:nvPr>
        </p:nvSpPr>
        <p:spPr/>
        <p:txBody>
          <a:bodyPr/>
          <a:lstStyle/>
          <a:p>
            <a:fld id="{73286894-1DD9-4D9B-801A-A204199A96DA}" type="slidenum">
              <a:rPr lang="en-IN" smtClean="0"/>
              <a:pPr/>
              <a:t>22</a:t>
            </a:fld>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Database Tree Structure</a:t>
            </a:r>
            <a:endParaRPr lang="en-IN" dirty="0"/>
          </a:p>
        </p:txBody>
      </p:sp>
      <p:pic>
        <p:nvPicPr>
          <p:cNvPr id="4" name="Content Placeholder 3" descr="database.JPG"/>
          <p:cNvPicPr>
            <a:picLocks noGrp="1" noChangeAspect="1"/>
          </p:cNvPicPr>
          <p:nvPr>
            <p:ph idx="1"/>
          </p:nvPr>
        </p:nvPicPr>
        <p:blipFill>
          <a:blip r:embed="rId2"/>
          <a:stretch>
            <a:fillRect/>
          </a:stretch>
        </p:blipFill>
        <p:spPr>
          <a:xfrm>
            <a:off x="500034" y="2357430"/>
            <a:ext cx="7929618" cy="4214841"/>
          </a:xfrm>
        </p:spPr>
      </p:pic>
      <p:sp>
        <p:nvSpPr>
          <p:cNvPr id="5" name="Slide Number Placeholder 4"/>
          <p:cNvSpPr>
            <a:spLocks noGrp="1"/>
          </p:cNvSpPr>
          <p:nvPr>
            <p:ph type="sldNum" sz="quarter" idx="12"/>
          </p:nvPr>
        </p:nvSpPr>
        <p:spPr/>
        <p:txBody>
          <a:bodyPr/>
          <a:lstStyle/>
          <a:p>
            <a:fld id="{73286894-1DD9-4D9B-801A-A204199A96DA}" type="slidenum">
              <a:rPr lang="en-IN" smtClean="0"/>
              <a:pPr/>
              <a:t>23</a:t>
            </a:fld>
            <a:endParaRPr lang="en-I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_2019-04-04-22-12-24-020_com.anshumansekhar.objectclassification.png"/>
          <p:cNvPicPr>
            <a:picLocks noGrp="1" noChangeAspect="1"/>
          </p:cNvPicPr>
          <p:nvPr>
            <p:ph idx="1"/>
          </p:nvPr>
        </p:nvPicPr>
        <p:blipFill>
          <a:blip r:embed="rId2"/>
          <a:stretch>
            <a:fillRect/>
          </a:stretch>
        </p:blipFill>
        <p:spPr>
          <a:xfrm>
            <a:off x="2857488" y="928670"/>
            <a:ext cx="3571900" cy="5645168"/>
          </a:xfrm>
        </p:spPr>
      </p:pic>
      <p:sp>
        <p:nvSpPr>
          <p:cNvPr id="5" name="Slide Number Placeholder 4"/>
          <p:cNvSpPr>
            <a:spLocks noGrp="1"/>
          </p:cNvSpPr>
          <p:nvPr>
            <p:ph type="sldNum" sz="quarter" idx="12"/>
          </p:nvPr>
        </p:nvSpPr>
        <p:spPr/>
        <p:txBody>
          <a:bodyPr/>
          <a:lstStyle/>
          <a:p>
            <a:fld id="{73286894-1DD9-4D9B-801A-A204199A96DA}" type="slidenum">
              <a:rPr lang="en-IN" smtClean="0"/>
              <a:pPr/>
              <a:t>24</a:t>
            </a:fld>
            <a:endParaRPr lang="en-I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_2019-03-11-20-44-12-948_android.example.com.tflitecamerademo.png"/>
          <p:cNvPicPr>
            <a:picLocks noGrp="1" noChangeAspect="1"/>
          </p:cNvPicPr>
          <p:nvPr>
            <p:ph idx="1"/>
          </p:nvPr>
        </p:nvPicPr>
        <p:blipFill>
          <a:blip r:embed="rId2"/>
          <a:stretch>
            <a:fillRect/>
          </a:stretch>
        </p:blipFill>
        <p:spPr>
          <a:xfrm>
            <a:off x="2857488" y="928670"/>
            <a:ext cx="3429024" cy="5645168"/>
          </a:xfrm>
        </p:spPr>
      </p:pic>
      <p:sp>
        <p:nvSpPr>
          <p:cNvPr id="5" name="Slide Number Placeholder 4"/>
          <p:cNvSpPr>
            <a:spLocks noGrp="1"/>
          </p:cNvSpPr>
          <p:nvPr>
            <p:ph type="sldNum" sz="quarter" idx="12"/>
          </p:nvPr>
        </p:nvSpPr>
        <p:spPr/>
        <p:txBody>
          <a:bodyPr/>
          <a:lstStyle/>
          <a:p>
            <a:fld id="{73286894-1DD9-4D9B-801A-A204199A96DA}" type="slidenum">
              <a:rPr lang="en-IN" smtClean="0"/>
              <a:pPr/>
              <a:t>25</a:t>
            </a:fld>
            <a:endParaRPr lang="en-I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_2019-04-04-22-13-02-936_com.anshumansekhar.objectclassification.png"/>
          <p:cNvPicPr>
            <a:picLocks noGrp="1" noChangeAspect="1"/>
          </p:cNvPicPr>
          <p:nvPr>
            <p:ph idx="1"/>
          </p:nvPr>
        </p:nvPicPr>
        <p:blipFill>
          <a:blip r:embed="rId2"/>
          <a:stretch>
            <a:fillRect/>
          </a:stretch>
        </p:blipFill>
        <p:spPr>
          <a:xfrm>
            <a:off x="2857488" y="785794"/>
            <a:ext cx="3857652" cy="5753110"/>
          </a:xfrm>
        </p:spPr>
      </p:pic>
      <p:sp>
        <p:nvSpPr>
          <p:cNvPr id="5" name="Slide Number Placeholder 4"/>
          <p:cNvSpPr>
            <a:spLocks noGrp="1"/>
          </p:cNvSpPr>
          <p:nvPr>
            <p:ph type="sldNum" sz="quarter" idx="12"/>
          </p:nvPr>
        </p:nvSpPr>
        <p:spPr/>
        <p:txBody>
          <a:bodyPr/>
          <a:lstStyle/>
          <a:p>
            <a:fld id="{73286894-1DD9-4D9B-801A-A204199A96DA}" type="slidenum">
              <a:rPr lang="en-IN" smtClean="0"/>
              <a:pPr/>
              <a:t>26</a:t>
            </a:fld>
            <a:endParaRPr lang="en-I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Through this project we explored the field of computer vision and machine learning. </a:t>
            </a:r>
          </a:p>
          <a:p>
            <a:r>
              <a:rPr lang="en-IN" dirty="0" smtClean="0"/>
              <a:t>This Application is an attempt at developing an object detection, classification and language translation system using modern computer vision technology and artificial intelligence. </a:t>
            </a:r>
          </a:p>
          <a:p>
            <a:r>
              <a:rPr lang="en-IN" dirty="0" smtClean="0"/>
              <a:t>We used </a:t>
            </a:r>
            <a:r>
              <a:rPr lang="en-IN" dirty="0" err="1" smtClean="0"/>
              <a:t>mobilenets</a:t>
            </a:r>
            <a:r>
              <a:rPr lang="en-IN" dirty="0" smtClean="0"/>
              <a:t> image classification model for retraining with more </a:t>
            </a:r>
            <a:r>
              <a:rPr lang="en-IN" dirty="0" err="1" smtClean="0"/>
              <a:t>more</a:t>
            </a:r>
            <a:r>
              <a:rPr lang="en-IN" dirty="0" smtClean="0"/>
              <a:t> than 30 categories of objects. </a:t>
            </a:r>
          </a:p>
          <a:p>
            <a:r>
              <a:rPr lang="en-IN" dirty="0" smtClean="0"/>
              <a:t>We have at present provided translation for only 3 languages namely </a:t>
            </a:r>
            <a:r>
              <a:rPr lang="en-IN" dirty="0" err="1" smtClean="0"/>
              <a:t>English,odia</a:t>
            </a:r>
            <a:r>
              <a:rPr lang="en-IN" dirty="0" smtClean="0"/>
              <a:t> and Hindi. </a:t>
            </a:r>
            <a:endParaRPr lang="en-IN" dirty="0"/>
          </a:p>
        </p:txBody>
      </p:sp>
      <p:sp>
        <p:nvSpPr>
          <p:cNvPr id="4" name="Slide Number Placeholder 3"/>
          <p:cNvSpPr>
            <a:spLocks noGrp="1"/>
          </p:cNvSpPr>
          <p:nvPr>
            <p:ph type="sldNum" sz="quarter" idx="12"/>
          </p:nvPr>
        </p:nvSpPr>
        <p:spPr/>
        <p:txBody>
          <a:bodyPr/>
          <a:lstStyle/>
          <a:p>
            <a:fld id="{73286894-1DD9-4D9B-801A-A204199A96DA}" type="slidenum">
              <a:rPr lang="en-IN" smtClean="0"/>
              <a:pPr/>
              <a:t>27</a:t>
            </a:fld>
            <a:endParaRPr lang="en-I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500034" y="2214554"/>
            <a:ext cx="8229600" cy="4325112"/>
          </a:xfrm>
        </p:spPr>
        <p:txBody>
          <a:bodyPr>
            <a:normAutofit fontScale="92500"/>
          </a:bodyPr>
          <a:lstStyle/>
          <a:p>
            <a:pPr algn="just">
              <a:buNone/>
            </a:pPr>
            <a:r>
              <a:rPr lang="en-IN" dirty="0" smtClean="0"/>
              <a:t>	The further steps towards the development of the application will include:- </a:t>
            </a:r>
          </a:p>
          <a:p>
            <a:pPr algn="just"/>
            <a:r>
              <a:rPr lang="en-IN" dirty="0" smtClean="0"/>
              <a:t> Adding more languages </a:t>
            </a:r>
          </a:p>
          <a:p>
            <a:pPr algn="just"/>
            <a:r>
              <a:rPr lang="en-IN" dirty="0" smtClean="0"/>
              <a:t> Adding more classes of objects </a:t>
            </a:r>
          </a:p>
          <a:p>
            <a:pPr algn="just"/>
            <a:r>
              <a:rPr lang="en-IN" dirty="0" smtClean="0"/>
              <a:t> Word pronunciation feature for each language. </a:t>
            </a:r>
          </a:p>
          <a:p>
            <a:pPr algn="just">
              <a:buNone/>
            </a:pPr>
            <a:endParaRPr lang="en-IN" dirty="0" smtClean="0"/>
          </a:p>
          <a:p>
            <a:pPr algn="just">
              <a:buNone/>
            </a:pPr>
            <a:r>
              <a:rPr lang="en-IN" dirty="0" smtClean="0"/>
              <a:t>	The application is uploaded on the Google Play store for use by the General People. The link to which is </a:t>
            </a:r>
          </a:p>
          <a:p>
            <a:pPr algn="just">
              <a:buNone/>
            </a:pPr>
            <a:r>
              <a:rPr lang="en-IN" dirty="0" smtClean="0"/>
              <a:t>	https://play.google.com/store/apps/details?id=com.anshumansekhar.objectclassification</a:t>
            </a:r>
            <a:endParaRPr lang="en-IN" dirty="0"/>
          </a:p>
        </p:txBody>
      </p:sp>
      <p:sp>
        <p:nvSpPr>
          <p:cNvPr id="4" name="Slide Number Placeholder 3"/>
          <p:cNvSpPr>
            <a:spLocks noGrp="1"/>
          </p:cNvSpPr>
          <p:nvPr>
            <p:ph type="sldNum" sz="quarter" idx="12"/>
          </p:nvPr>
        </p:nvSpPr>
        <p:spPr/>
        <p:txBody>
          <a:bodyPr/>
          <a:lstStyle/>
          <a:p>
            <a:fld id="{73286894-1DD9-4D9B-801A-A204199A96DA}" type="slidenum">
              <a:rPr lang="en-IN" smtClean="0"/>
              <a:pPr/>
              <a:t>28</a:t>
            </a:fld>
            <a:endParaRPr lang="en-I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642918"/>
            <a:ext cx="8229600" cy="1066800"/>
          </a:xfrm>
        </p:spPr>
        <p:txBody>
          <a:bodyPr/>
          <a:lstStyle/>
          <a:p>
            <a:r>
              <a:rPr lang="en-IN" dirty="0" smtClean="0"/>
              <a:t>References</a:t>
            </a:r>
            <a:endParaRPr lang="en-IN" dirty="0"/>
          </a:p>
        </p:txBody>
      </p:sp>
      <p:sp>
        <p:nvSpPr>
          <p:cNvPr id="3" name="Content Placeholder 2"/>
          <p:cNvSpPr>
            <a:spLocks noGrp="1"/>
          </p:cNvSpPr>
          <p:nvPr>
            <p:ph idx="1"/>
          </p:nvPr>
        </p:nvSpPr>
        <p:spPr>
          <a:xfrm>
            <a:off x="457200" y="1500174"/>
            <a:ext cx="8229600" cy="5074362"/>
          </a:xfrm>
        </p:spPr>
        <p:txBody>
          <a:bodyPr>
            <a:normAutofit fontScale="85000" lnSpcReduction="10000"/>
          </a:bodyPr>
          <a:lstStyle/>
          <a:p>
            <a:pPr algn="just"/>
            <a:r>
              <a:rPr lang="en-IN" dirty="0" err="1" smtClean="0"/>
              <a:t>MobileNets</a:t>
            </a:r>
            <a:r>
              <a:rPr lang="en-IN" dirty="0" smtClean="0"/>
              <a:t>: Efficient </a:t>
            </a:r>
            <a:r>
              <a:rPr lang="en-IN" dirty="0" err="1" smtClean="0"/>
              <a:t>Convolutional</a:t>
            </a:r>
            <a:r>
              <a:rPr lang="en-IN" dirty="0" smtClean="0"/>
              <a:t> Neural Networks for Mobile Vision Applications by Andrew G. Howard, </a:t>
            </a:r>
            <a:r>
              <a:rPr lang="en-IN" dirty="0" err="1" smtClean="0"/>
              <a:t>Menglong</a:t>
            </a:r>
            <a:r>
              <a:rPr lang="en-IN" dirty="0" smtClean="0"/>
              <a:t> Zhu </a:t>
            </a:r>
          </a:p>
          <a:p>
            <a:pPr algn="just"/>
            <a:r>
              <a:rPr lang="en-IN" dirty="0" smtClean="0"/>
              <a:t>Research on Computer Vision-Based Object Detection and Classification by-Juan Wu, Bo </a:t>
            </a:r>
            <a:r>
              <a:rPr lang="en-IN" dirty="0" err="1" smtClean="0"/>
              <a:t>Peng</a:t>
            </a:r>
            <a:r>
              <a:rPr lang="en-IN" dirty="0" smtClean="0"/>
              <a:t> , </a:t>
            </a:r>
            <a:r>
              <a:rPr lang="en-IN" dirty="0" err="1" smtClean="0"/>
              <a:t>Zhenxiang</a:t>
            </a:r>
            <a:r>
              <a:rPr lang="en-IN" dirty="0" smtClean="0"/>
              <a:t> Huang , </a:t>
            </a:r>
            <a:r>
              <a:rPr lang="en-IN" dirty="0" err="1" smtClean="0"/>
              <a:t>Jietao</a:t>
            </a:r>
            <a:r>
              <a:rPr lang="en-IN" dirty="0" smtClean="0"/>
              <a:t> </a:t>
            </a:r>
            <a:r>
              <a:rPr lang="en-IN" dirty="0" err="1" smtClean="0"/>
              <a:t>Xie</a:t>
            </a:r>
            <a:r>
              <a:rPr lang="en-IN" dirty="0" smtClean="0"/>
              <a:t> </a:t>
            </a:r>
          </a:p>
          <a:p>
            <a:pPr algn="just"/>
            <a:r>
              <a:rPr lang="en-IN" dirty="0" smtClean="0"/>
              <a:t>Computer Vision Technology for Food Quality Evaluation by-</a:t>
            </a:r>
            <a:r>
              <a:rPr lang="en-IN" dirty="0" err="1" smtClean="0"/>
              <a:t>Chengjin</a:t>
            </a:r>
            <a:r>
              <a:rPr lang="en-IN" dirty="0" smtClean="0"/>
              <a:t> Du. Du, </a:t>
            </a:r>
            <a:r>
              <a:rPr lang="en-IN" dirty="0" err="1" smtClean="0"/>
              <a:t>Hongju</a:t>
            </a:r>
            <a:r>
              <a:rPr lang="en-IN" dirty="0" smtClean="0"/>
              <a:t> </a:t>
            </a:r>
            <a:r>
              <a:rPr lang="en-IN" dirty="0" err="1" smtClean="0"/>
              <a:t>HeDa-Wen</a:t>
            </a:r>
            <a:r>
              <a:rPr lang="en-IN" dirty="0" smtClean="0"/>
              <a:t> Sun </a:t>
            </a:r>
          </a:p>
          <a:p>
            <a:pPr algn="just"/>
            <a:r>
              <a:rPr lang="en-IN" dirty="0" smtClean="0"/>
              <a:t>Transfer Learning by Lisa Torrey and Jude </a:t>
            </a:r>
            <a:r>
              <a:rPr lang="en-IN" dirty="0" err="1" smtClean="0"/>
              <a:t>Shavlik</a:t>
            </a:r>
            <a:r>
              <a:rPr lang="en-IN" dirty="0" smtClean="0"/>
              <a:t> </a:t>
            </a:r>
          </a:p>
          <a:p>
            <a:pPr algn="just"/>
            <a:r>
              <a:rPr lang="en-IN" dirty="0" smtClean="0"/>
              <a:t>S. Singh. Transfer of learning by composing solutions of elemental sequential tasks. Machine Learning </a:t>
            </a:r>
          </a:p>
          <a:p>
            <a:pPr algn="just"/>
            <a:r>
              <a:rPr lang="en-IN" dirty="0" err="1" smtClean="0"/>
              <a:t>ImageNet</a:t>
            </a:r>
            <a:r>
              <a:rPr lang="en-IN" dirty="0" smtClean="0"/>
              <a:t> Classification with Deep </a:t>
            </a:r>
            <a:r>
              <a:rPr lang="en-IN" dirty="0" err="1" smtClean="0"/>
              <a:t>Convultional</a:t>
            </a:r>
            <a:r>
              <a:rPr lang="en-IN" dirty="0" smtClean="0"/>
              <a:t> Neural Networks by Alex </a:t>
            </a:r>
            <a:r>
              <a:rPr lang="en-IN" dirty="0" err="1" smtClean="0"/>
              <a:t>Krizhevsky,Ilya</a:t>
            </a:r>
            <a:r>
              <a:rPr lang="en-IN" dirty="0" smtClean="0"/>
              <a:t> </a:t>
            </a:r>
            <a:r>
              <a:rPr lang="en-IN" dirty="0" err="1" smtClean="0"/>
              <a:t>Sutskever,Geofferey</a:t>
            </a:r>
            <a:r>
              <a:rPr lang="en-IN" dirty="0" smtClean="0"/>
              <a:t> E </a:t>
            </a:r>
            <a:r>
              <a:rPr lang="en-IN" dirty="0" err="1" smtClean="0"/>
              <a:t>Hinto</a:t>
            </a:r>
            <a:endParaRPr lang="en-IN" dirty="0"/>
          </a:p>
        </p:txBody>
      </p:sp>
      <p:sp>
        <p:nvSpPr>
          <p:cNvPr id="4" name="Slide Number Placeholder 3"/>
          <p:cNvSpPr>
            <a:spLocks noGrp="1"/>
          </p:cNvSpPr>
          <p:nvPr>
            <p:ph type="sldNum" sz="quarter" idx="12"/>
          </p:nvPr>
        </p:nvSpPr>
        <p:spPr/>
        <p:txBody>
          <a:bodyPr/>
          <a:lstStyle/>
          <a:p>
            <a:fld id="{73286894-1DD9-4D9B-801A-A204199A96DA}" type="slidenum">
              <a:rPr lang="en-IN" smtClean="0"/>
              <a:pPr/>
              <a:t>29</a:t>
            </a:fld>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92500" lnSpcReduction="10000"/>
          </a:bodyPr>
          <a:lstStyle/>
          <a:p>
            <a:pPr algn="just">
              <a:buNone/>
            </a:pPr>
            <a:r>
              <a:rPr lang="en-IN" dirty="0" smtClean="0"/>
              <a:t>	This Project is based on Existing Object Detection and Classification Techniques present but Instead of Classifying the Objects into any particular Language (for e.g. English) the Android Application Developed during this project work can classify in more than one Speaking Language </a:t>
            </a:r>
            <a:r>
              <a:rPr lang="en-IN" dirty="0" err="1" smtClean="0"/>
              <a:t>i.e.English,Odia,Hindi</a:t>
            </a:r>
            <a:r>
              <a:rPr lang="en-IN" dirty="0" smtClean="0"/>
              <a:t> etc. The product specified belongs to the class of object detection applications but unlike other  applications emphasis was put on classifying objects according to the user’s language choice in order to get more specific results.</a:t>
            </a:r>
            <a:endParaRPr lang="en-IN" dirty="0"/>
          </a:p>
        </p:txBody>
      </p:sp>
      <p:sp>
        <p:nvSpPr>
          <p:cNvPr id="4" name="Slide Number Placeholder 3"/>
          <p:cNvSpPr>
            <a:spLocks noGrp="1"/>
          </p:cNvSpPr>
          <p:nvPr>
            <p:ph type="sldNum" sz="quarter" idx="12"/>
          </p:nvPr>
        </p:nvSpPr>
        <p:spPr/>
        <p:txBody>
          <a:bodyPr/>
          <a:lstStyle/>
          <a:p>
            <a:fld id="{73286894-1DD9-4D9B-801A-A204199A96DA}" type="slidenum">
              <a:rPr lang="en-IN" smtClean="0"/>
              <a:pPr/>
              <a:t>3</a:t>
            </a:fld>
            <a:endParaRPr lang="en-I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Rectangle 3"/>
          <p:cNvSpPr/>
          <p:nvPr/>
        </p:nvSpPr>
        <p:spPr>
          <a:xfrm>
            <a:off x="2714612" y="3071810"/>
            <a:ext cx="4049507"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 name="Slide Number Placeholder 4"/>
          <p:cNvSpPr>
            <a:spLocks noGrp="1"/>
          </p:cNvSpPr>
          <p:nvPr>
            <p:ph type="sldNum" sz="quarter" idx="12"/>
          </p:nvPr>
        </p:nvSpPr>
        <p:spPr/>
        <p:txBody>
          <a:bodyPr/>
          <a:lstStyle/>
          <a:p>
            <a:fld id="{73286894-1DD9-4D9B-801A-A204199A96DA}" type="slidenum">
              <a:rPr lang="en-IN" smtClean="0"/>
              <a:pPr/>
              <a:t>30</a:t>
            </a:fld>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Product Idea</a:t>
            </a:r>
            <a:endParaRPr lang="en-IN" dirty="0"/>
          </a:p>
        </p:txBody>
      </p:sp>
      <p:sp>
        <p:nvSpPr>
          <p:cNvPr id="3" name="Content Placeholder 2"/>
          <p:cNvSpPr>
            <a:spLocks noGrp="1"/>
          </p:cNvSpPr>
          <p:nvPr>
            <p:ph idx="1"/>
          </p:nvPr>
        </p:nvSpPr>
        <p:spPr/>
        <p:txBody>
          <a:bodyPr/>
          <a:lstStyle/>
          <a:p>
            <a:pPr algn="just">
              <a:buNone/>
            </a:pPr>
            <a:r>
              <a:rPr lang="en-IN" dirty="0" smtClean="0"/>
              <a:t>	Many a times we encounter a different tangible item or object and we have no idea what it’s called. Existing object classification apps only shows us what the item is in English and not in any other local languages.</a:t>
            </a:r>
          </a:p>
          <a:p>
            <a:pPr algn="just">
              <a:buNone/>
            </a:pPr>
            <a:r>
              <a:rPr lang="en-IN" dirty="0" smtClean="0"/>
              <a:t>	</a:t>
            </a:r>
          </a:p>
          <a:p>
            <a:pPr algn="just">
              <a:buNone/>
            </a:pPr>
            <a:r>
              <a:rPr lang="en-IN" dirty="0" smtClean="0"/>
              <a:t>	This project is to help users overcome this problem with just the use of a Smartphone.</a:t>
            </a:r>
          </a:p>
          <a:p>
            <a:pPr algn="just">
              <a:buNone/>
            </a:pPr>
            <a:r>
              <a:rPr lang="en-IN" dirty="0" smtClean="0"/>
              <a:t>	</a:t>
            </a:r>
            <a:endParaRPr lang="en-IN" dirty="0"/>
          </a:p>
        </p:txBody>
      </p:sp>
      <p:sp>
        <p:nvSpPr>
          <p:cNvPr id="4" name="Slide Number Placeholder 3"/>
          <p:cNvSpPr>
            <a:spLocks noGrp="1"/>
          </p:cNvSpPr>
          <p:nvPr>
            <p:ph type="sldNum" sz="quarter" idx="12"/>
          </p:nvPr>
        </p:nvSpPr>
        <p:spPr/>
        <p:txBody>
          <a:bodyPr/>
          <a:lstStyle/>
          <a:p>
            <a:fld id="{73286894-1DD9-4D9B-801A-A204199A96DA}" type="slidenum">
              <a:rPr lang="en-IN" smtClean="0"/>
              <a:pPr/>
              <a:t>4</a:t>
            </a:fld>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3286894-1DD9-4D9B-801A-A204199A96DA}" type="slidenum">
              <a:rPr lang="en-IN" smtClean="0"/>
              <a:pPr/>
              <a:t>5</a:t>
            </a:fld>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 Diagram</a:t>
            </a:r>
            <a:endParaRPr lang="en-IN" dirty="0"/>
          </a:p>
        </p:txBody>
      </p:sp>
      <p:graphicFrame>
        <p:nvGraphicFramePr>
          <p:cNvPr id="4" name="Content Placeholder 3"/>
          <p:cNvGraphicFramePr>
            <a:graphicFrameLocks noGrp="1"/>
          </p:cNvGraphicFramePr>
          <p:nvPr>
            <p:ph idx="1"/>
          </p:nvPr>
        </p:nvGraphicFramePr>
        <p:xfrm>
          <a:off x="457200" y="2249488"/>
          <a:ext cx="8229600" cy="432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73286894-1DD9-4D9B-801A-A204199A96DA}" type="slidenum">
              <a:rPr lang="en-IN" smtClean="0"/>
              <a:pPr/>
              <a:t>6</a:t>
            </a:fld>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 Development</a:t>
            </a:r>
            <a:endParaRPr lang="en-IN" dirty="0"/>
          </a:p>
        </p:txBody>
      </p:sp>
      <p:sp>
        <p:nvSpPr>
          <p:cNvPr id="3" name="Content Placeholder 2"/>
          <p:cNvSpPr>
            <a:spLocks noGrp="1"/>
          </p:cNvSpPr>
          <p:nvPr>
            <p:ph idx="1"/>
          </p:nvPr>
        </p:nvSpPr>
        <p:spPr/>
        <p:txBody>
          <a:bodyPr/>
          <a:lstStyle/>
          <a:p>
            <a:pPr algn="just"/>
            <a:r>
              <a:rPr lang="en-IN" dirty="0" smtClean="0"/>
              <a:t>Dataset Collection and Gathering</a:t>
            </a:r>
          </a:p>
          <a:p>
            <a:pPr algn="just"/>
            <a:r>
              <a:rPr lang="en-IN" dirty="0" smtClean="0"/>
              <a:t>Training of </a:t>
            </a:r>
            <a:r>
              <a:rPr lang="en-IN" dirty="0" err="1" smtClean="0"/>
              <a:t>Convolutional</a:t>
            </a:r>
            <a:r>
              <a:rPr lang="en-IN" dirty="0" smtClean="0"/>
              <a:t> Neural Network using transfer Learning</a:t>
            </a:r>
          </a:p>
          <a:p>
            <a:pPr algn="just"/>
            <a:r>
              <a:rPr lang="en-IN" dirty="0" smtClean="0"/>
              <a:t>Application </a:t>
            </a:r>
            <a:r>
              <a:rPr lang="en-IN" dirty="0" err="1" smtClean="0"/>
              <a:t>Developement</a:t>
            </a:r>
            <a:endParaRPr lang="en-IN" dirty="0" smtClean="0"/>
          </a:p>
          <a:p>
            <a:pPr algn="just"/>
            <a:r>
              <a:rPr lang="en-IN" dirty="0" smtClean="0"/>
              <a:t>Translation of Labels</a:t>
            </a:r>
          </a:p>
          <a:p>
            <a:pPr algn="just"/>
            <a:endParaRPr lang="en-IN" dirty="0" smtClean="0"/>
          </a:p>
          <a:p>
            <a:pPr>
              <a:buNone/>
            </a:pPr>
            <a:endParaRPr lang="en-IN" dirty="0"/>
          </a:p>
        </p:txBody>
      </p:sp>
      <p:sp>
        <p:nvSpPr>
          <p:cNvPr id="4" name="Slide Number Placeholder 3"/>
          <p:cNvSpPr>
            <a:spLocks noGrp="1"/>
          </p:cNvSpPr>
          <p:nvPr>
            <p:ph type="sldNum" sz="quarter" idx="12"/>
          </p:nvPr>
        </p:nvSpPr>
        <p:spPr/>
        <p:txBody>
          <a:bodyPr/>
          <a:lstStyle/>
          <a:p>
            <a:fld id="{73286894-1DD9-4D9B-801A-A204199A96DA}" type="slidenum">
              <a:rPr lang="en-IN" smtClean="0"/>
              <a:pPr/>
              <a:t>7</a:t>
            </a:fld>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Collection and Gathering</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smtClean="0"/>
              <a:t>For training to work well, at least a hundred photos of each kind of object which is to be recognized needs to be gathered</a:t>
            </a:r>
          </a:p>
          <a:p>
            <a:pPr algn="just"/>
            <a:r>
              <a:rPr lang="en-IN" dirty="0" smtClean="0"/>
              <a:t>The more photos gathered, the better the accuracy of the trained model is likely to be. It is needed to make sure that the photos are a good representation of what the application will actually encounter</a:t>
            </a:r>
          </a:p>
          <a:p>
            <a:pPr algn="just"/>
            <a:r>
              <a:rPr lang="en-IN" dirty="0" smtClean="0"/>
              <a:t>For example, if all photos are indoors against a blank wall and the users are trying to recognize objects outdoors, we won't see good results when deployed.</a:t>
            </a:r>
            <a:endParaRPr lang="en-IN" dirty="0"/>
          </a:p>
        </p:txBody>
      </p:sp>
      <p:sp>
        <p:nvSpPr>
          <p:cNvPr id="4" name="Slide Number Placeholder 3"/>
          <p:cNvSpPr>
            <a:spLocks noGrp="1"/>
          </p:cNvSpPr>
          <p:nvPr>
            <p:ph type="sldNum" sz="quarter" idx="12"/>
          </p:nvPr>
        </p:nvSpPr>
        <p:spPr/>
        <p:txBody>
          <a:bodyPr/>
          <a:lstStyle/>
          <a:p>
            <a:fld id="{73286894-1DD9-4D9B-801A-A204199A96DA}" type="slidenum">
              <a:rPr lang="en-IN" smtClean="0"/>
              <a:pPr/>
              <a:t>8</a:t>
            </a:fld>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Collection and Gathering</a:t>
            </a:r>
            <a:endParaRPr lang="en-IN" dirty="0"/>
          </a:p>
        </p:txBody>
      </p:sp>
      <p:sp>
        <p:nvSpPr>
          <p:cNvPr id="3" name="Content Placeholder 2"/>
          <p:cNvSpPr>
            <a:spLocks noGrp="1"/>
          </p:cNvSpPr>
          <p:nvPr>
            <p:ph idx="1"/>
          </p:nvPr>
        </p:nvSpPr>
        <p:spPr/>
        <p:txBody>
          <a:bodyPr>
            <a:normAutofit fontScale="92500"/>
          </a:bodyPr>
          <a:lstStyle/>
          <a:p>
            <a:pPr algn="just"/>
            <a:r>
              <a:rPr lang="en-IN" dirty="0" smtClean="0"/>
              <a:t>At least 20 images of each Categories were downloaded which were distinct and contains only the specified Object image for Proper training.</a:t>
            </a:r>
          </a:p>
          <a:p>
            <a:pPr algn="just"/>
            <a:r>
              <a:rPr lang="en-IN" dirty="0" smtClean="0"/>
              <a:t> The Similar images were grouped into folder, The folder names are used as Label Names. </a:t>
            </a:r>
          </a:p>
          <a:p>
            <a:pPr algn="just"/>
            <a:r>
              <a:rPr lang="en-IN" dirty="0" smtClean="0"/>
              <a:t>The images were downloaded from </a:t>
            </a:r>
          </a:p>
          <a:p>
            <a:pPr marL="624078" indent="-514350" algn="just">
              <a:buFont typeface="+mj-lt"/>
              <a:buAutoNum type="arabicPeriod"/>
            </a:pPr>
            <a:r>
              <a:rPr lang="en-IN" dirty="0" smtClean="0"/>
              <a:t>various non-copyrighted and open source images such as Google’s Image Net. </a:t>
            </a:r>
          </a:p>
          <a:p>
            <a:pPr marL="624078" indent="-514350" algn="just">
              <a:buFont typeface="+mj-lt"/>
              <a:buAutoNum type="arabicPeriod"/>
            </a:pPr>
            <a:r>
              <a:rPr lang="en-IN" dirty="0" smtClean="0"/>
              <a:t>from Kaggle.com the dataset named “Natural Images” by </a:t>
            </a:r>
            <a:r>
              <a:rPr lang="en-IN" dirty="0" err="1" smtClean="0"/>
              <a:t>Prasun</a:t>
            </a:r>
            <a:r>
              <a:rPr lang="en-IN" dirty="0" smtClean="0"/>
              <a:t> Roy.</a:t>
            </a:r>
            <a:endParaRPr lang="en-IN" dirty="0"/>
          </a:p>
        </p:txBody>
      </p:sp>
      <p:sp>
        <p:nvSpPr>
          <p:cNvPr id="4" name="Slide Number Placeholder 3"/>
          <p:cNvSpPr>
            <a:spLocks noGrp="1"/>
          </p:cNvSpPr>
          <p:nvPr>
            <p:ph type="sldNum" sz="quarter" idx="12"/>
          </p:nvPr>
        </p:nvSpPr>
        <p:spPr/>
        <p:txBody>
          <a:bodyPr/>
          <a:lstStyle/>
          <a:p>
            <a:fld id="{73286894-1DD9-4D9B-801A-A204199A96DA}" type="slidenum">
              <a:rPr lang="en-IN" smtClean="0"/>
              <a:pPr/>
              <a:t>9</a:t>
            </a:fld>
            <a:endParaRPr lang="en-I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999</TotalTime>
  <Words>927</Words>
  <Application>Microsoft Office PowerPoint</Application>
  <PresentationFormat>On-screen Show (4:3)</PresentationFormat>
  <Paragraphs>180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Urban</vt:lpstr>
      <vt:lpstr>OBJECT CLASSIFICATION IN MULTIPLE LANGUAGES</vt:lpstr>
      <vt:lpstr>Contents</vt:lpstr>
      <vt:lpstr>Introduction</vt:lpstr>
      <vt:lpstr>Product Idea</vt:lpstr>
      <vt:lpstr>Slide 5</vt:lpstr>
      <vt:lpstr>Flow Diagram</vt:lpstr>
      <vt:lpstr>Steps in Development</vt:lpstr>
      <vt:lpstr>Dataset Collection and Gathering</vt:lpstr>
      <vt:lpstr>Dataset Collection and Gathering</vt:lpstr>
      <vt:lpstr>Training of Convolutional Neural Network</vt:lpstr>
      <vt:lpstr>ImageNet Models Performance</vt:lpstr>
      <vt:lpstr>ImageNet Models Performance</vt:lpstr>
      <vt:lpstr>Slide 13</vt:lpstr>
      <vt:lpstr>Slide 14</vt:lpstr>
      <vt:lpstr>Slide 15</vt:lpstr>
      <vt:lpstr>Android Application Development</vt:lpstr>
      <vt:lpstr>Slide 17</vt:lpstr>
      <vt:lpstr>Slide 18</vt:lpstr>
      <vt:lpstr>Slide 19</vt:lpstr>
      <vt:lpstr>Language Specific Changes The lables.txt file generated after retraining is as shown below </vt:lpstr>
      <vt:lpstr>Slide 21</vt:lpstr>
      <vt:lpstr>Slide 22</vt:lpstr>
      <vt:lpstr>Database Tree Structure</vt:lpstr>
      <vt:lpstr>Slide 24</vt:lpstr>
      <vt:lpstr>Slide 25</vt:lpstr>
      <vt:lpstr>Slide 26</vt:lpstr>
      <vt:lpstr>Conclusion</vt:lpstr>
      <vt:lpstr>Slide 28</vt:lpstr>
      <vt:lpstr>References</vt:lpstr>
      <vt:lpstr>Slide 30</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CLASSIFICATION IN MULTIPLE LANGUAGES</dc:title>
  <dc:creator>Anshuman-HP</dc:creator>
  <cp:lastModifiedBy>Anshuman-HP</cp:lastModifiedBy>
  <cp:revision>23</cp:revision>
  <dcterms:created xsi:type="dcterms:W3CDTF">2019-04-07T21:20:03Z</dcterms:created>
  <dcterms:modified xsi:type="dcterms:W3CDTF">2019-04-08T14:01:32Z</dcterms:modified>
</cp:coreProperties>
</file>