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notesMasterIdLst>
    <p:notesMasterId r:id="rId13"/>
  </p:notesMasterIdLst>
  <p:sldIdLst>
    <p:sldId id="258" r:id="rId2"/>
    <p:sldId id="271" r:id="rId3"/>
    <p:sldId id="265" r:id="rId4"/>
    <p:sldId id="266" r:id="rId5"/>
    <p:sldId id="260" r:id="rId6"/>
    <p:sldId id="261" r:id="rId7"/>
    <p:sldId id="262" r:id="rId8"/>
    <p:sldId id="263" r:id="rId9"/>
    <p:sldId id="268"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86" autoAdjust="0"/>
    <p:restoredTop sz="86433"/>
  </p:normalViewPr>
  <p:slideViewPr>
    <p:cSldViewPr snapToGrid="0">
      <p:cViewPr varScale="1">
        <p:scale>
          <a:sx n="97" d="100"/>
          <a:sy n="97" d="100"/>
        </p:scale>
        <p:origin x="1240"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CDC01-94CB-F64F-BC88-0DAF27F4C169}" type="datetimeFigureOut">
              <a:rPr lang="en-US" smtClean="0"/>
              <a:t>8/7/18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9C033-04FA-2246-9962-14486DCB1D86}" type="slidenum">
              <a:rPr lang="en-US" smtClean="0"/>
              <a:t>‹#›</a:t>
            </a:fld>
            <a:endParaRPr lang="en-US"/>
          </a:p>
        </p:txBody>
      </p:sp>
    </p:spTree>
    <p:extLst>
      <p:ext uri="{BB962C8B-B14F-4D97-AF65-F5344CB8AC3E}">
        <p14:creationId xmlns:p14="http://schemas.microsoft.com/office/powerpoint/2010/main" val="2035863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C9C033-04FA-2246-9962-14486DCB1D86}" type="slidenum">
              <a:rPr lang="en-US" smtClean="0"/>
              <a:t>1</a:t>
            </a:fld>
            <a:endParaRPr lang="en-US"/>
          </a:p>
        </p:txBody>
      </p:sp>
    </p:spTree>
    <p:extLst>
      <p:ext uri="{BB962C8B-B14F-4D97-AF65-F5344CB8AC3E}">
        <p14:creationId xmlns:p14="http://schemas.microsoft.com/office/powerpoint/2010/main" val="705667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Marketing Analysis Project</a:t>
            </a:r>
          </a:p>
          <a:p>
            <a:pPr marL="171450" indent="-171450">
              <a:buFont typeface="Arial" panose="020B0604020202020204" pitchFamily="34" charset="0"/>
              <a:buChar char="•"/>
            </a:pPr>
            <a:r>
              <a:rPr lang="en-US" dirty="0"/>
              <a:t>Analyze popularity of President Trump in different States of project</a:t>
            </a:r>
          </a:p>
          <a:p>
            <a:pPr marL="171450" indent="-171450">
              <a:buFont typeface="Arial" panose="020B0604020202020204" pitchFamily="34" charset="0"/>
              <a:buChar char="•"/>
            </a:pPr>
            <a:r>
              <a:rPr lang="en-US" dirty="0"/>
              <a:t>Compared the popularity of world leaders : Trump, Obama, Putin and Modi</a:t>
            </a:r>
          </a:p>
          <a:p>
            <a:pPr marL="171450" indent="-171450">
              <a:buFont typeface="Arial" panose="020B0604020202020204" pitchFamily="34" charset="0"/>
              <a:buChar char="•"/>
            </a:pPr>
            <a:r>
              <a:rPr lang="en-US" dirty="0"/>
              <a:t>Used Twitter data and analyzed it using Python Script</a:t>
            </a:r>
          </a:p>
          <a:p>
            <a:pPr marL="171450" indent="-171450">
              <a:buFont typeface="Arial" panose="020B0604020202020204" pitchFamily="34" charset="0"/>
              <a:buChar char="•"/>
            </a:pPr>
            <a:r>
              <a:rPr lang="en-US" dirty="0"/>
              <a:t>Identified trends related to specific keyword, measured brand sentiment and understood public beliefs.</a:t>
            </a:r>
          </a:p>
        </p:txBody>
      </p:sp>
      <p:sp>
        <p:nvSpPr>
          <p:cNvPr id="4" name="Slide Number Placeholder 3"/>
          <p:cNvSpPr>
            <a:spLocks noGrp="1"/>
          </p:cNvSpPr>
          <p:nvPr>
            <p:ph type="sldNum" sz="quarter" idx="10"/>
          </p:nvPr>
        </p:nvSpPr>
        <p:spPr/>
        <p:txBody>
          <a:bodyPr/>
          <a:lstStyle/>
          <a:p>
            <a:fld id="{C0C9C033-04FA-2246-9962-14486DCB1D86}" type="slidenum">
              <a:rPr lang="en-US" smtClean="0"/>
              <a:t>3</a:t>
            </a:fld>
            <a:endParaRPr lang="en-US"/>
          </a:p>
        </p:txBody>
      </p:sp>
    </p:spTree>
    <p:extLst>
      <p:ext uri="{BB962C8B-B14F-4D97-AF65-F5344CB8AC3E}">
        <p14:creationId xmlns:p14="http://schemas.microsoft.com/office/powerpoint/2010/main" val="1290643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Imported 1000 tweets  from twitter.</a:t>
            </a:r>
          </a:p>
          <a:p>
            <a:pPr marL="171450" indent="-171450">
              <a:buFont typeface="Arial" panose="020B0604020202020204" pitchFamily="34" charset="0"/>
              <a:buChar char="•"/>
            </a:pPr>
            <a:r>
              <a:rPr lang="en-US" dirty="0"/>
              <a:t>Converted to a structured format into panda’s data frame.</a:t>
            </a:r>
          </a:p>
          <a:p>
            <a:pPr marL="171450" indent="-171450">
              <a:buFont typeface="Arial" panose="020B0604020202020204" pitchFamily="34" charset="0"/>
              <a:buChar char="•"/>
            </a:pPr>
            <a:r>
              <a:rPr lang="en-US" dirty="0"/>
              <a:t>Calculated the frequency of keyword in each tweet using text mining.</a:t>
            </a:r>
          </a:p>
          <a:p>
            <a:pPr marL="171450" indent="-171450">
              <a:buFont typeface="Arial" panose="020B0604020202020204" pitchFamily="34" charset="0"/>
              <a:buChar char="•"/>
            </a:pPr>
            <a:r>
              <a:rPr lang="en-US" dirty="0"/>
              <a:t>Frequency indicates the popularity of the candidate.</a:t>
            </a:r>
          </a:p>
          <a:p>
            <a:pPr marL="171450" indent="-171450">
              <a:buFont typeface="Arial" panose="020B0604020202020204" pitchFamily="34" charset="0"/>
              <a:buChar char="•"/>
            </a:pPr>
            <a:r>
              <a:rPr lang="en-US" dirty="0"/>
              <a:t>Trump is most popular among these leaders in the world.</a:t>
            </a:r>
          </a:p>
          <a:p>
            <a:pPr marL="17145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Total 10000 tweets are downloaded in a .txt file and then converted to a structured format into panda’s data frame. Thereafter, we calculated number of times a keyword appears in each tweet through text mining. Once we get the count ,we can say that the one having highest count is trending or he is most popular then the rest.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0C9C033-04FA-2246-9962-14486DCB1D86}" type="slidenum">
              <a:rPr lang="en-US" smtClean="0"/>
              <a:t>5</a:t>
            </a:fld>
            <a:endParaRPr lang="en-US"/>
          </a:p>
        </p:txBody>
      </p:sp>
    </p:spTree>
    <p:extLst>
      <p:ext uri="{BB962C8B-B14F-4D97-AF65-F5344CB8AC3E}">
        <p14:creationId xmlns:p14="http://schemas.microsoft.com/office/powerpoint/2010/main" val="3132954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Identified positive and negative tweets using sentiment analysis.</a:t>
            </a:r>
          </a:p>
          <a:p>
            <a:pPr marL="171450" indent="-171450">
              <a:buFont typeface="Arial" panose="020B0604020202020204" pitchFamily="34" charset="0"/>
              <a:buChar char="•"/>
            </a:pPr>
            <a:r>
              <a:rPr lang="en-US" dirty="0"/>
              <a:t>Polarity score is assigned to each tweet from -1 to 1</a:t>
            </a:r>
          </a:p>
          <a:p>
            <a:pPr marL="171450" indent="-171450">
              <a:buFont typeface="Arial" panose="020B0604020202020204" pitchFamily="34" charset="0"/>
              <a:buChar char="•"/>
            </a:pPr>
            <a:r>
              <a:rPr lang="en-US" dirty="0"/>
              <a:t>Polarity score &gt; 0.1 -</a:t>
            </a:r>
            <a:r>
              <a:rPr lang="en-US" dirty="0">
                <a:sym typeface="Wingdings" pitchFamily="2" charset="2"/>
              </a:rPr>
              <a:t> Positive tweet</a:t>
            </a:r>
          </a:p>
          <a:p>
            <a:pPr marL="171450" indent="-171450">
              <a:buFont typeface="Arial" panose="020B0604020202020204" pitchFamily="34" charset="0"/>
              <a:buChar char="•"/>
            </a:pPr>
            <a:r>
              <a:rPr lang="en-US" dirty="0">
                <a:sym typeface="Wingdings" pitchFamily="2" charset="2"/>
              </a:rPr>
              <a:t>Polarity score &lt; 0.1  Negative tweet</a:t>
            </a:r>
          </a:p>
          <a:p>
            <a:pPr marL="171450" indent="-171450">
              <a:buFont typeface="Arial" panose="020B0604020202020204" pitchFamily="34" charset="0"/>
              <a:buChar char="•"/>
            </a:pPr>
            <a:r>
              <a:rPr lang="en-US" dirty="0">
                <a:sym typeface="Wingdings" pitchFamily="2" charset="2"/>
              </a:rPr>
              <a:t>Calculated mean polarity of each leader.</a:t>
            </a:r>
          </a:p>
          <a:p>
            <a:pPr marL="171450" indent="-171450">
              <a:buFont typeface="Arial" panose="020B0604020202020204" pitchFamily="34" charset="0"/>
              <a:buChar cha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We have an idea about who is trending among these leaders, but we don’t know whether they are trending for a good reason or for bad reason. To find the sentiments of the tweets and to get insight from them we perform sentiment analysis. In sentiment analysis a number is assigned to each tweet from -1 to 1. Generally, for a polarity score greater than 0.1 is considered positive tweet, for score in between 0.1 to -0.1 is considered neutral tweet and for -0.1 to -1 we call it negative tweet. Thereafter, calculated mean polarities for each leader, hence calculated overall polarity or sentiment.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0C9C033-04FA-2246-9962-14486DCB1D86}" type="slidenum">
              <a:rPr lang="en-US" smtClean="0"/>
              <a:t>6</a:t>
            </a:fld>
            <a:endParaRPr lang="en-US"/>
          </a:p>
        </p:txBody>
      </p:sp>
    </p:spTree>
    <p:extLst>
      <p:ext uri="{BB962C8B-B14F-4D97-AF65-F5344CB8AC3E}">
        <p14:creationId xmlns:p14="http://schemas.microsoft.com/office/powerpoint/2010/main" val="3047246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Targeted Analysis</a:t>
            </a:r>
          </a:p>
          <a:p>
            <a:pPr marL="171450" indent="-171450">
              <a:buFont typeface="Arial" panose="020B0604020202020204" pitchFamily="34" charset="0"/>
              <a:buChar char="•"/>
            </a:pPr>
            <a:r>
              <a:rPr lang="en-US" dirty="0"/>
              <a:t>Used to find insights for a particular area.</a:t>
            </a:r>
          </a:p>
          <a:p>
            <a:pPr marL="171450" indent="-171450">
              <a:buFont typeface="Arial" panose="020B0604020202020204" pitchFamily="34" charset="0"/>
              <a:buChar char="•"/>
            </a:pPr>
            <a:r>
              <a:rPr lang="en-US" dirty="0"/>
              <a:t>Tweets are filtered for different locations in US.</a:t>
            </a:r>
          </a:p>
          <a:p>
            <a:pPr marL="171450" indent="-171450">
              <a:buFont typeface="Arial" panose="020B0604020202020204" pitchFamily="34" charset="0"/>
              <a:buChar char="•"/>
            </a:pPr>
            <a:r>
              <a:rPr lang="en-US" dirty="0"/>
              <a:t>Top 3 states are chosen : Republican, Democratic and Swing State.</a:t>
            </a:r>
          </a:p>
          <a:p>
            <a:pPr marL="171450" indent="-171450">
              <a:buFont typeface="Arial" panose="020B0604020202020204" pitchFamily="34" charset="0"/>
              <a:buChar char="•"/>
            </a:pPr>
            <a:r>
              <a:rPr lang="en-US" dirty="0"/>
              <a:t>Florida has high frequency of tweets while Texas has lowest.</a:t>
            </a:r>
          </a:p>
          <a:p>
            <a:pPr marL="17145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Location based analysis is used to find insights for a particular area .These insights are very helpful for targeted analysis .For people who tweeted for Trump the tweets are filtered for locations in united states and top 3 states are chosen for analysis.</a:t>
            </a: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0C9C033-04FA-2246-9962-14486DCB1D86}" type="slidenum">
              <a:rPr lang="en-US" smtClean="0"/>
              <a:t>7</a:t>
            </a:fld>
            <a:endParaRPr lang="en-US"/>
          </a:p>
        </p:txBody>
      </p:sp>
    </p:spTree>
    <p:extLst>
      <p:ext uri="{BB962C8B-B14F-4D97-AF65-F5344CB8AC3E}">
        <p14:creationId xmlns:p14="http://schemas.microsoft.com/office/powerpoint/2010/main" val="124083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Location based sentiment for three states using Polarity analysis.</a:t>
            </a:r>
          </a:p>
          <a:p>
            <a:pPr marL="171450" indent="-171450">
              <a:buFont typeface="Arial" panose="020B0604020202020204" pitchFamily="34" charset="0"/>
              <a:buChar char="•"/>
            </a:pPr>
            <a:r>
              <a:rPr lang="en-US" dirty="0"/>
              <a:t>Compared with the whole US.</a:t>
            </a:r>
          </a:p>
          <a:p>
            <a:pPr marL="171450" indent="-171450">
              <a:buFont typeface="Arial" panose="020B0604020202020204" pitchFamily="34" charset="0"/>
              <a:buChar char="•"/>
            </a:pPr>
            <a:r>
              <a:rPr lang="en-US" dirty="0"/>
              <a:t>Texas has highest State tweet polarity.</a:t>
            </a:r>
          </a:p>
          <a:p>
            <a:pPr marL="171450" indent="-171450">
              <a:buFont typeface="Arial" panose="020B0604020202020204" pitchFamily="34" charset="0"/>
              <a:buChar char="•"/>
            </a:pPr>
            <a:r>
              <a:rPr lang="en-US" dirty="0"/>
              <a:t>California has lowest State tweet polarity.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Once we have the desired location based data we can now try to find the location based sentiment of the people of united states for the 3 states and compare it with whole united states</a:t>
            </a:r>
          </a:p>
        </p:txBody>
      </p:sp>
      <p:sp>
        <p:nvSpPr>
          <p:cNvPr id="4" name="Slide Number Placeholder 3"/>
          <p:cNvSpPr>
            <a:spLocks noGrp="1"/>
          </p:cNvSpPr>
          <p:nvPr>
            <p:ph type="sldNum" sz="quarter" idx="10"/>
          </p:nvPr>
        </p:nvSpPr>
        <p:spPr/>
        <p:txBody>
          <a:bodyPr/>
          <a:lstStyle/>
          <a:p>
            <a:fld id="{C0C9C033-04FA-2246-9962-14486DCB1D86}" type="slidenum">
              <a:rPr lang="en-US" smtClean="0"/>
              <a:t>8</a:t>
            </a:fld>
            <a:endParaRPr lang="en-US"/>
          </a:p>
        </p:txBody>
      </p:sp>
    </p:spTree>
    <p:extLst>
      <p:ext uri="{BB962C8B-B14F-4D97-AF65-F5344CB8AC3E}">
        <p14:creationId xmlns:p14="http://schemas.microsoft.com/office/powerpoint/2010/main" val="623383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C9C033-04FA-2246-9962-14486DCB1D86}" type="slidenum">
              <a:rPr lang="en-US" smtClean="0"/>
              <a:t>11</a:t>
            </a:fld>
            <a:endParaRPr lang="en-US"/>
          </a:p>
        </p:txBody>
      </p:sp>
    </p:spTree>
    <p:extLst>
      <p:ext uri="{BB962C8B-B14F-4D97-AF65-F5344CB8AC3E}">
        <p14:creationId xmlns:p14="http://schemas.microsoft.com/office/powerpoint/2010/main" val="3442088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C96BF5-B089-40F6-B494-A42F9AE1991F}"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0B9F8-D6E1-45ED-BC2B-AA9C6E33A6D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4657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96BF5-B089-40F6-B494-A42F9AE1991F}"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0B9F8-D6E1-45ED-BC2B-AA9C6E33A6D2}" type="slidenum">
              <a:rPr lang="en-US" smtClean="0"/>
              <a:t>‹#›</a:t>
            </a:fld>
            <a:endParaRPr lang="en-US"/>
          </a:p>
        </p:txBody>
      </p:sp>
    </p:spTree>
    <p:extLst>
      <p:ext uri="{BB962C8B-B14F-4D97-AF65-F5344CB8AC3E}">
        <p14:creationId xmlns:p14="http://schemas.microsoft.com/office/powerpoint/2010/main" val="30813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96BF5-B089-40F6-B494-A42F9AE1991F}"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0B9F8-D6E1-45ED-BC2B-AA9C6E33A6D2}" type="slidenum">
              <a:rPr lang="en-US" smtClean="0"/>
              <a:t>‹#›</a:t>
            </a:fld>
            <a:endParaRPr lang="en-US"/>
          </a:p>
        </p:txBody>
      </p:sp>
    </p:spTree>
    <p:extLst>
      <p:ext uri="{BB962C8B-B14F-4D97-AF65-F5344CB8AC3E}">
        <p14:creationId xmlns:p14="http://schemas.microsoft.com/office/powerpoint/2010/main" val="249978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96BF5-B089-40F6-B494-A42F9AE1991F}"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0B9F8-D6E1-45ED-BC2B-AA9C6E33A6D2}" type="slidenum">
              <a:rPr lang="en-US" smtClean="0"/>
              <a:t>‹#›</a:t>
            </a:fld>
            <a:endParaRPr lang="en-US"/>
          </a:p>
        </p:txBody>
      </p:sp>
    </p:spTree>
    <p:extLst>
      <p:ext uri="{BB962C8B-B14F-4D97-AF65-F5344CB8AC3E}">
        <p14:creationId xmlns:p14="http://schemas.microsoft.com/office/powerpoint/2010/main" val="3976206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C96BF5-B089-40F6-B494-A42F9AE1991F}" type="datetimeFigureOut">
              <a:rPr lang="en-US" smtClean="0"/>
              <a:t>8/7/18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0B9F8-D6E1-45ED-BC2B-AA9C6E33A6D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650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C96BF5-B089-40F6-B494-A42F9AE1991F}" type="datetimeFigureOut">
              <a:rPr lang="en-US" smtClean="0"/>
              <a:t>8/7/18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0B9F8-D6E1-45ED-BC2B-AA9C6E33A6D2}" type="slidenum">
              <a:rPr lang="en-US" smtClean="0"/>
              <a:t>‹#›</a:t>
            </a:fld>
            <a:endParaRPr lang="en-US"/>
          </a:p>
        </p:txBody>
      </p:sp>
    </p:spTree>
    <p:extLst>
      <p:ext uri="{BB962C8B-B14F-4D97-AF65-F5344CB8AC3E}">
        <p14:creationId xmlns:p14="http://schemas.microsoft.com/office/powerpoint/2010/main" val="246945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C96BF5-B089-40F6-B494-A42F9AE1991F}" type="datetimeFigureOut">
              <a:rPr lang="en-US" smtClean="0"/>
              <a:t>8/7/18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B0B9F8-D6E1-45ED-BC2B-AA9C6E33A6D2}" type="slidenum">
              <a:rPr lang="en-US" smtClean="0"/>
              <a:t>‹#›</a:t>
            </a:fld>
            <a:endParaRPr lang="en-US"/>
          </a:p>
        </p:txBody>
      </p:sp>
    </p:spTree>
    <p:extLst>
      <p:ext uri="{BB962C8B-B14F-4D97-AF65-F5344CB8AC3E}">
        <p14:creationId xmlns:p14="http://schemas.microsoft.com/office/powerpoint/2010/main" val="158724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C96BF5-B089-40F6-B494-A42F9AE1991F}" type="datetimeFigureOut">
              <a:rPr lang="en-US" smtClean="0"/>
              <a:t>8/7/18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B0B9F8-D6E1-45ED-BC2B-AA9C6E33A6D2}" type="slidenum">
              <a:rPr lang="en-US" smtClean="0"/>
              <a:t>‹#›</a:t>
            </a:fld>
            <a:endParaRPr lang="en-US"/>
          </a:p>
        </p:txBody>
      </p:sp>
    </p:spTree>
    <p:extLst>
      <p:ext uri="{BB962C8B-B14F-4D97-AF65-F5344CB8AC3E}">
        <p14:creationId xmlns:p14="http://schemas.microsoft.com/office/powerpoint/2010/main" val="4128455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DC96BF5-B089-40F6-B494-A42F9AE1991F}" type="datetimeFigureOut">
              <a:rPr lang="en-US" smtClean="0"/>
              <a:t>8/7/18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9B0B9F8-D6E1-45ED-BC2B-AA9C6E33A6D2}" type="slidenum">
              <a:rPr lang="en-US" smtClean="0"/>
              <a:t>‹#›</a:t>
            </a:fld>
            <a:endParaRPr lang="en-US"/>
          </a:p>
        </p:txBody>
      </p:sp>
    </p:spTree>
    <p:extLst>
      <p:ext uri="{BB962C8B-B14F-4D97-AF65-F5344CB8AC3E}">
        <p14:creationId xmlns:p14="http://schemas.microsoft.com/office/powerpoint/2010/main" val="4059495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DC96BF5-B089-40F6-B494-A42F9AE1991F}" type="datetimeFigureOut">
              <a:rPr lang="en-US" smtClean="0"/>
              <a:t>8/7/18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9B0B9F8-D6E1-45ED-BC2B-AA9C6E33A6D2}" type="slidenum">
              <a:rPr lang="en-US" smtClean="0"/>
              <a:t>‹#›</a:t>
            </a:fld>
            <a:endParaRPr lang="en-US"/>
          </a:p>
        </p:txBody>
      </p:sp>
    </p:spTree>
    <p:extLst>
      <p:ext uri="{BB962C8B-B14F-4D97-AF65-F5344CB8AC3E}">
        <p14:creationId xmlns:p14="http://schemas.microsoft.com/office/powerpoint/2010/main" val="2549128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DC96BF5-B089-40F6-B494-A42F9AE1991F}" type="datetimeFigureOut">
              <a:rPr lang="en-US" smtClean="0"/>
              <a:t>8/7/18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0B9F8-D6E1-45ED-BC2B-AA9C6E33A6D2}" type="slidenum">
              <a:rPr lang="en-US" smtClean="0"/>
              <a:t>‹#›</a:t>
            </a:fld>
            <a:endParaRPr lang="en-US"/>
          </a:p>
        </p:txBody>
      </p:sp>
    </p:spTree>
    <p:extLst>
      <p:ext uri="{BB962C8B-B14F-4D97-AF65-F5344CB8AC3E}">
        <p14:creationId xmlns:p14="http://schemas.microsoft.com/office/powerpoint/2010/main" val="406980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DC96BF5-B089-40F6-B494-A42F9AE1991F}" type="datetimeFigureOut">
              <a:rPr lang="en-US" smtClean="0"/>
              <a:t>8/7/18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9B0B9F8-D6E1-45ED-BC2B-AA9C6E33A6D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3760442"/>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49A38-1748-C84F-8738-10E6130DF688}"/>
              </a:ext>
            </a:extLst>
          </p:cNvPr>
          <p:cNvSpPr>
            <a:spLocks noGrp="1"/>
          </p:cNvSpPr>
          <p:nvPr>
            <p:ph type="ctrTitle"/>
          </p:nvPr>
        </p:nvSpPr>
        <p:spPr/>
        <p:txBody>
          <a:bodyPr>
            <a:normAutofit/>
          </a:bodyPr>
          <a:lstStyle/>
          <a:p>
            <a:r>
              <a:rPr lang="en-US" sz="4800" b="1" dirty="0"/>
              <a:t>Text Mining and Sentiment Analysis Using Twitter Streaming API and Python</a:t>
            </a:r>
            <a:endParaRPr lang="en-US" sz="4800" dirty="0"/>
          </a:p>
        </p:txBody>
      </p:sp>
      <p:sp>
        <p:nvSpPr>
          <p:cNvPr id="3" name="Subtitle 2">
            <a:extLst>
              <a:ext uri="{FF2B5EF4-FFF2-40B4-BE49-F238E27FC236}">
                <a16:creationId xmlns:a16="http://schemas.microsoft.com/office/drawing/2014/main" id="{0B1D23F6-EDFE-5547-B5DF-1323970233D5}"/>
              </a:ext>
            </a:extLst>
          </p:cNvPr>
          <p:cNvSpPr>
            <a:spLocks noGrp="1"/>
          </p:cNvSpPr>
          <p:nvPr>
            <p:ph type="subTitle" idx="1"/>
          </p:nvPr>
        </p:nvSpPr>
        <p:spPr/>
        <p:txBody>
          <a:bodyPr/>
          <a:lstStyle/>
          <a:p>
            <a:r>
              <a:rPr lang="en-US" dirty="0"/>
              <a:t>Social Media Mining</a:t>
            </a:r>
          </a:p>
        </p:txBody>
      </p:sp>
    </p:spTree>
    <p:extLst>
      <p:ext uri="{BB962C8B-B14F-4D97-AF65-F5344CB8AC3E}">
        <p14:creationId xmlns:p14="http://schemas.microsoft.com/office/powerpoint/2010/main" val="216811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03297-93D5-454B-8147-4A4C920F8079}"/>
              </a:ext>
            </a:extLst>
          </p:cNvPr>
          <p:cNvSpPr>
            <a:spLocks noGrp="1"/>
          </p:cNvSpPr>
          <p:nvPr>
            <p:ph type="title"/>
          </p:nvPr>
        </p:nvSpPr>
        <p:spPr/>
        <p:txBody>
          <a:bodyPr/>
          <a:lstStyle/>
          <a:p>
            <a:r>
              <a:rPr lang="en-US" b="1" dirty="0"/>
              <a:t>Project Importance</a:t>
            </a:r>
          </a:p>
        </p:txBody>
      </p:sp>
      <p:sp>
        <p:nvSpPr>
          <p:cNvPr id="3" name="Content Placeholder 2">
            <a:extLst>
              <a:ext uri="{FF2B5EF4-FFF2-40B4-BE49-F238E27FC236}">
                <a16:creationId xmlns:a16="http://schemas.microsoft.com/office/drawing/2014/main" id="{D94FC5DD-1A98-D24F-A9C5-AC7E97256062}"/>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 Improving the effectiveness of marketing campaigns with better targeting.</a:t>
            </a:r>
          </a:p>
          <a:p>
            <a:pPr>
              <a:buFont typeface="Arial" panose="020B0604020202020204" pitchFamily="34" charset="0"/>
              <a:buChar char="•"/>
            </a:pPr>
            <a:endParaRPr lang="en-US" dirty="0"/>
          </a:p>
          <a:p>
            <a:pPr>
              <a:buFont typeface="Arial" panose="020B0604020202020204" pitchFamily="34" charset="0"/>
              <a:buChar char="•"/>
            </a:pPr>
            <a:r>
              <a:rPr lang="en-US" dirty="0"/>
              <a:t> Understanding shopping patterns to improve customer experience.</a:t>
            </a:r>
          </a:p>
          <a:p>
            <a:pPr>
              <a:buFont typeface="Arial" panose="020B0604020202020204" pitchFamily="34" charset="0"/>
              <a:buChar char="•"/>
            </a:pPr>
            <a:endParaRPr lang="en-US" dirty="0"/>
          </a:p>
          <a:p>
            <a:pPr>
              <a:buFont typeface="Arial" panose="020B0604020202020204" pitchFamily="34" charset="0"/>
              <a:buChar char="•"/>
            </a:pPr>
            <a:r>
              <a:rPr lang="en-US" dirty="0"/>
              <a:t> Analyzing real-time traffic data to find quick business insights through dashboards.</a:t>
            </a:r>
          </a:p>
          <a:p>
            <a:pPr>
              <a:buFont typeface="Arial" panose="020B0604020202020204" pitchFamily="34" charset="0"/>
              <a:buChar char="•"/>
            </a:pPr>
            <a:endParaRPr lang="en-US" dirty="0"/>
          </a:p>
          <a:p>
            <a:pPr>
              <a:buFont typeface="Arial" panose="020B0604020202020204" pitchFamily="34" charset="0"/>
              <a:buChar char="•"/>
            </a:pPr>
            <a:r>
              <a:rPr lang="en-US" dirty="0"/>
              <a:t> Twitter represents an important data source for the disease prevention and control</a:t>
            </a:r>
          </a:p>
          <a:p>
            <a:pPr marL="0" indent="0">
              <a:buNone/>
            </a:pPr>
            <a:r>
              <a:rPr lang="en-US" dirty="0"/>
              <a:t>   community. Investigators in various research uses Twitter analysis.</a:t>
            </a:r>
          </a:p>
          <a:p>
            <a:pPr>
              <a:buFont typeface="Arial" panose="020B0604020202020204" pitchFamily="34" charset="0"/>
              <a:buChar char="•"/>
            </a:pPr>
            <a:endParaRPr lang="en-US" dirty="0"/>
          </a:p>
          <a:p>
            <a:pPr>
              <a:buFont typeface="Arial" panose="020B0604020202020204" pitchFamily="34" charset="0"/>
              <a:buChar char="•"/>
            </a:pPr>
            <a:r>
              <a:rPr lang="en-US" dirty="0"/>
              <a:t> Detection and prevention of epidemic or any emergency situation in  any part of world .</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pPr marL="0" indent="0">
              <a:buNone/>
            </a:pPr>
            <a:endParaRPr lang="en-US" dirty="0"/>
          </a:p>
        </p:txBody>
      </p:sp>
    </p:spTree>
    <p:extLst>
      <p:ext uri="{BB962C8B-B14F-4D97-AF65-F5344CB8AC3E}">
        <p14:creationId xmlns:p14="http://schemas.microsoft.com/office/powerpoint/2010/main" val="1800708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906C-DD74-304D-B8F1-A3ABE4829B4A}"/>
              </a:ext>
            </a:extLst>
          </p:cNvPr>
          <p:cNvSpPr>
            <a:spLocks noGrp="1"/>
          </p:cNvSpPr>
          <p:nvPr>
            <p:ph type="title"/>
          </p:nvPr>
        </p:nvSpPr>
        <p:spPr/>
        <p:txBody>
          <a:bodyPr/>
          <a:lstStyle/>
          <a:p>
            <a:r>
              <a:rPr lang="en-US" b="1" dirty="0"/>
              <a:t>Questions ?</a:t>
            </a:r>
          </a:p>
        </p:txBody>
      </p:sp>
      <p:sp>
        <p:nvSpPr>
          <p:cNvPr id="3" name="Content Placeholder 2">
            <a:extLst>
              <a:ext uri="{FF2B5EF4-FFF2-40B4-BE49-F238E27FC236}">
                <a16:creationId xmlns:a16="http://schemas.microsoft.com/office/drawing/2014/main" id="{B2ACEDB0-BAFC-F447-9791-555C0618E0DB}"/>
              </a:ext>
            </a:extLst>
          </p:cNvPr>
          <p:cNvSpPr>
            <a:spLocks noGrp="1"/>
          </p:cNvSpPr>
          <p:nvPr>
            <p:ph idx="1"/>
          </p:nvPr>
        </p:nvSpPr>
        <p:spPr/>
        <p:txBody>
          <a:bodyPr/>
          <a:lstStyle/>
          <a:p>
            <a:endParaRPr lang="en-US" dirty="0"/>
          </a:p>
          <a:p>
            <a:endParaRPr lang="en-US" dirty="0"/>
          </a:p>
          <a:p>
            <a:endParaRPr lang="en-US" dirty="0"/>
          </a:p>
          <a:p>
            <a:endParaRPr lang="en-US" dirty="0"/>
          </a:p>
          <a:p>
            <a:r>
              <a:rPr lang="en-US" sz="2800" dirty="0"/>
              <a:t>Thankyou!!</a:t>
            </a:r>
          </a:p>
        </p:txBody>
      </p:sp>
    </p:spTree>
    <p:extLst>
      <p:ext uri="{BB962C8B-B14F-4D97-AF65-F5344CB8AC3E}">
        <p14:creationId xmlns:p14="http://schemas.microsoft.com/office/powerpoint/2010/main" val="1492453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73B8-0414-DA43-B911-D56768C6D758}"/>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BC169F79-D832-F24B-9BD4-F5737755A817}"/>
              </a:ext>
            </a:extLst>
          </p:cNvPr>
          <p:cNvSpPr>
            <a:spLocks noGrp="1"/>
          </p:cNvSpPr>
          <p:nvPr>
            <p:ph idx="1"/>
          </p:nvPr>
        </p:nvSpPr>
        <p:spPr/>
        <p:txBody>
          <a:bodyPr/>
          <a:lstStyle/>
          <a:p>
            <a:pPr>
              <a:buFont typeface="Arial" panose="020B0604020202020204" pitchFamily="34" charset="0"/>
              <a:buChar char="•"/>
            </a:pPr>
            <a:r>
              <a:rPr lang="en-US" dirty="0"/>
              <a:t>Abstract</a:t>
            </a:r>
          </a:p>
          <a:p>
            <a:pPr>
              <a:buFont typeface="Arial" panose="020B0604020202020204" pitchFamily="34" charset="0"/>
              <a:buChar char="•"/>
            </a:pPr>
            <a:r>
              <a:rPr lang="en-US" dirty="0"/>
              <a:t>Methodology </a:t>
            </a:r>
          </a:p>
          <a:p>
            <a:pPr>
              <a:buFont typeface="Arial" panose="020B0604020202020204" pitchFamily="34" charset="0"/>
              <a:buChar char="•"/>
            </a:pPr>
            <a:r>
              <a:rPr lang="en-US" dirty="0"/>
              <a:t>Popularity analysis</a:t>
            </a:r>
          </a:p>
          <a:p>
            <a:pPr>
              <a:buFont typeface="Arial" panose="020B0604020202020204" pitchFamily="34" charset="0"/>
              <a:buChar char="•"/>
            </a:pPr>
            <a:r>
              <a:rPr lang="en-US" dirty="0"/>
              <a:t>Sentimental Analysis</a:t>
            </a:r>
          </a:p>
          <a:p>
            <a:pPr>
              <a:buFont typeface="Arial" panose="020B0604020202020204" pitchFamily="34" charset="0"/>
              <a:buChar char="•"/>
            </a:pPr>
            <a:r>
              <a:rPr lang="en-US" dirty="0"/>
              <a:t>Location Based Analysis</a:t>
            </a:r>
          </a:p>
          <a:p>
            <a:pPr>
              <a:buFont typeface="Arial" panose="020B0604020202020204" pitchFamily="34" charset="0"/>
              <a:buChar char="•"/>
            </a:pPr>
            <a:r>
              <a:rPr lang="en-US" dirty="0"/>
              <a:t>Location based sentiment analysis</a:t>
            </a:r>
          </a:p>
          <a:p>
            <a:pPr>
              <a:buFont typeface="Arial" panose="020B0604020202020204" pitchFamily="34" charset="0"/>
              <a:buChar char="•"/>
            </a:pPr>
            <a:r>
              <a:rPr lang="en-US" dirty="0"/>
              <a:t>Project Importance</a:t>
            </a:r>
          </a:p>
        </p:txBody>
      </p:sp>
    </p:spTree>
    <p:extLst>
      <p:ext uri="{BB962C8B-B14F-4D97-AF65-F5344CB8AC3E}">
        <p14:creationId xmlns:p14="http://schemas.microsoft.com/office/powerpoint/2010/main" val="670136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224F-7626-504C-A54C-40041CDE8A86}"/>
              </a:ext>
            </a:extLst>
          </p:cNvPr>
          <p:cNvSpPr>
            <a:spLocks noGrp="1"/>
          </p:cNvSpPr>
          <p:nvPr>
            <p:ph type="title"/>
          </p:nvPr>
        </p:nvSpPr>
        <p:spPr/>
        <p:txBody>
          <a:bodyPr/>
          <a:lstStyle/>
          <a:p>
            <a:r>
              <a:rPr lang="en-US" b="1" dirty="0"/>
              <a:t>Abstract</a:t>
            </a:r>
          </a:p>
        </p:txBody>
      </p:sp>
      <p:sp>
        <p:nvSpPr>
          <p:cNvPr id="3" name="Content Placeholder 2">
            <a:extLst>
              <a:ext uri="{FF2B5EF4-FFF2-40B4-BE49-F238E27FC236}">
                <a16:creationId xmlns:a16="http://schemas.microsoft.com/office/drawing/2014/main" id="{8E8E0DE9-C722-1343-AF27-5DDA71B5640C}"/>
              </a:ext>
            </a:extLst>
          </p:cNvPr>
          <p:cNvSpPr>
            <a:spLocks noGrp="1"/>
          </p:cNvSpPr>
          <p:nvPr>
            <p:ph idx="1"/>
          </p:nvPr>
        </p:nvSpPr>
        <p:spPr>
          <a:xfrm>
            <a:off x="1097280" y="1845734"/>
            <a:ext cx="10277302" cy="4023360"/>
          </a:xfrm>
        </p:spPr>
        <p:txBody>
          <a:bodyPr>
            <a:normAutofit lnSpcReduction="10000"/>
          </a:bodyPr>
          <a:lstStyle/>
          <a:p>
            <a:r>
              <a:rPr lang="en-US" dirty="0"/>
              <a:t>Twitter data constitutes a rich source that can be used for capturing information about any topic imaginable. This data can be used in different use cases such as finding trends related to a specific keyword, measuring brand sentiment, and gathering feedback about new products and services. Tweet content can be analyzed to understand conversation topics, characteristics of individuals or organizations tweeting, and public beliefs and opinions about a specific topic.</a:t>
            </a:r>
          </a:p>
          <a:p>
            <a:r>
              <a:rPr lang="en-US" dirty="0"/>
              <a:t>Twitter’s API provides a straightforward way to query for users and returns results in a JSON format which makes it easy to parse in a Python script. In this project, I am using Twitter data to compare the popularity of world leaders: Trump, Obama, Putin and Modi, and after getting this insight the next step is to get sentiment scores from the tweets through sentiment analysis.</a:t>
            </a:r>
          </a:p>
          <a:p>
            <a:r>
              <a:rPr lang="en-US" dirty="0"/>
              <a:t>In the final part of the project I have done location based filtering of the tweets and calculated the location based sentiments of the tweets for Trump in California ,Texas &amp; Florida ,and comparing the results with 2016 presidential election.</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3977876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E0CF-F317-1A48-B6DB-E1DE6F183758}"/>
              </a:ext>
            </a:extLst>
          </p:cNvPr>
          <p:cNvSpPr>
            <a:spLocks noGrp="1"/>
          </p:cNvSpPr>
          <p:nvPr>
            <p:ph type="title"/>
          </p:nvPr>
        </p:nvSpPr>
        <p:spPr/>
        <p:txBody>
          <a:bodyPr/>
          <a:lstStyle/>
          <a:p>
            <a:r>
              <a:rPr lang="en-US" b="1" dirty="0"/>
              <a:t>Methodology Followed</a:t>
            </a:r>
          </a:p>
        </p:txBody>
      </p:sp>
      <p:sp>
        <p:nvSpPr>
          <p:cNvPr id="3" name="Content Placeholder 2">
            <a:extLst>
              <a:ext uri="{FF2B5EF4-FFF2-40B4-BE49-F238E27FC236}">
                <a16:creationId xmlns:a16="http://schemas.microsoft.com/office/drawing/2014/main" id="{EB78AEAA-86C3-B246-A815-F48BE270FAEB}"/>
              </a:ext>
            </a:extLst>
          </p:cNvPr>
          <p:cNvSpPr>
            <a:spLocks noGrp="1"/>
          </p:cNvSpPr>
          <p:nvPr>
            <p:ph idx="1"/>
          </p:nvPr>
        </p:nvSpPr>
        <p:spPr/>
        <p:txBody>
          <a:bodyPr>
            <a:normAutofit/>
          </a:bodyPr>
          <a:lstStyle/>
          <a:p>
            <a:r>
              <a:rPr lang="en-US" dirty="0"/>
              <a:t>The project has various steps as follows:</a:t>
            </a:r>
          </a:p>
          <a:p>
            <a:pPr>
              <a:buFont typeface="Arial" panose="020B0604020202020204" pitchFamily="34" charset="0"/>
              <a:buChar char="•"/>
            </a:pPr>
            <a:r>
              <a:rPr lang="en-US" dirty="0"/>
              <a:t>  Getting Twitter API keys</a:t>
            </a:r>
          </a:p>
          <a:p>
            <a:pPr>
              <a:buFont typeface="Arial" panose="020B0604020202020204" pitchFamily="34" charset="0"/>
              <a:buChar char="•"/>
            </a:pPr>
            <a:r>
              <a:rPr lang="en-US" dirty="0"/>
              <a:t>  Connecting to Twitter Streaming API and downloading 10000 tweets.</a:t>
            </a:r>
          </a:p>
          <a:p>
            <a:pPr>
              <a:buFont typeface="Arial" panose="020B0604020202020204" pitchFamily="34" charset="0"/>
              <a:buChar char="•"/>
            </a:pPr>
            <a:r>
              <a:rPr lang="en-US" dirty="0"/>
              <a:t>  Mining the tweets and calculating the popularity using bar charts.</a:t>
            </a:r>
          </a:p>
          <a:p>
            <a:pPr>
              <a:buFont typeface="Arial" panose="020B0604020202020204" pitchFamily="34" charset="0"/>
              <a:buChar char="•"/>
            </a:pPr>
            <a:r>
              <a:rPr lang="en-US" dirty="0"/>
              <a:t>  Estimating overall sentiment of tweets through sentiment analysis and displaying it through       </a:t>
            </a:r>
          </a:p>
          <a:p>
            <a:pPr marL="0" indent="0">
              <a:buNone/>
            </a:pPr>
            <a:r>
              <a:rPr lang="en-US" b="1" dirty="0"/>
              <a:t>    </a:t>
            </a:r>
            <a:r>
              <a:rPr lang="en-US" dirty="0"/>
              <a:t>bar chart.</a:t>
            </a:r>
          </a:p>
          <a:p>
            <a:pPr>
              <a:buFont typeface="Arial" panose="020B0604020202020204" pitchFamily="34" charset="0"/>
              <a:buChar char="•"/>
            </a:pPr>
            <a:r>
              <a:rPr lang="en-US" dirty="0"/>
              <a:t>  Location based filtering of tweets and getting area based counts and sentiments.</a:t>
            </a:r>
          </a:p>
          <a:p>
            <a:pPr>
              <a:buFont typeface="Arial" panose="020B0604020202020204" pitchFamily="34" charset="0"/>
              <a:buChar char="•"/>
            </a:pPr>
            <a:r>
              <a:rPr lang="en-US" dirty="0"/>
              <a:t>  Comparing the results with empirical data to check for interesting insights.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9148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FDAF68-E0E5-614C-A659-3A46B25D0539}"/>
              </a:ext>
            </a:extLst>
          </p:cNvPr>
          <p:cNvSpPr>
            <a:spLocks noGrp="1"/>
          </p:cNvSpPr>
          <p:nvPr>
            <p:ph type="title"/>
          </p:nvPr>
        </p:nvSpPr>
        <p:spPr>
          <a:xfrm>
            <a:off x="6411685" y="634946"/>
            <a:ext cx="5127171" cy="1450757"/>
          </a:xfrm>
        </p:spPr>
        <p:txBody>
          <a:bodyPr>
            <a:normAutofit/>
          </a:bodyPr>
          <a:lstStyle/>
          <a:p>
            <a:r>
              <a:rPr lang="en-US" b="1" dirty="0"/>
              <a:t>Popularity Analysis </a:t>
            </a:r>
          </a:p>
        </p:txBody>
      </p:sp>
      <p:pic>
        <p:nvPicPr>
          <p:cNvPr id="7" name="Picture 6">
            <a:extLst>
              <a:ext uri="{FF2B5EF4-FFF2-40B4-BE49-F238E27FC236}">
                <a16:creationId xmlns:a16="http://schemas.microsoft.com/office/drawing/2014/main" id="{36389FE1-7CA3-2240-8CFE-2FA9E8F22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92" y="1585790"/>
            <a:ext cx="5451627" cy="3366379"/>
          </a:xfrm>
          <a:prstGeom prst="rect">
            <a:avLst/>
          </a:prstGeom>
        </p:spPr>
      </p:pic>
      <p:cxnSp>
        <p:nvCxnSpPr>
          <p:cNvPr id="21" name="Straight Connector 13">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C91E2D-AE8E-7043-92B5-3A77E7145E2F}"/>
              </a:ext>
            </a:extLst>
          </p:cNvPr>
          <p:cNvSpPr>
            <a:spLocks noGrp="1"/>
          </p:cNvSpPr>
          <p:nvPr>
            <p:ph idx="1"/>
          </p:nvPr>
        </p:nvSpPr>
        <p:spPr>
          <a:xfrm>
            <a:off x="6411684" y="2198914"/>
            <a:ext cx="5127172" cy="3670180"/>
          </a:xfrm>
        </p:spPr>
        <p:txBody>
          <a:bodyPr>
            <a:normAutofit/>
          </a:bodyPr>
          <a:lstStyle/>
          <a:p>
            <a:pPr marL="171450" indent="-171450">
              <a:buFont typeface="Arial" panose="020B0604020202020204" pitchFamily="34" charset="0"/>
              <a:buChar char="•"/>
            </a:pPr>
            <a:r>
              <a:rPr lang="en-US" dirty="0"/>
              <a:t>Imported 1000 tweets  from twitter.</a:t>
            </a:r>
          </a:p>
          <a:p>
            <a:pPr marL="171450" indent="-171450">
              <a:buFont typeface="Arial" panose="020B0604020202020204" pitchFamily="34" charset="0"/>
              <a:buChar char="•"/>
            </a:pPr>
            <a:r>
              <a:rPr lang="en-US" dirty="0"/>
              <a:t>Converted to a structured format into panda’s data frame.</a:t>
            </a:r>
          </a:p>
          <a:p>
            <a:pPr marL="171450" indent="-171450">
              <a:buFont typeface="Arial" panose="020B0604020202020204" pitchFamily="34" charset="0"/>
              <a:buChar char="•"/>
            </a:pPr>
            <a:r>
              <a:rPr lang="en-US" dirty="0"/>
              <a:t>Calculated the frequency of keyword in each tweet using text mining.</a:t>
            </a:r>
          </a:p>
          <a:p>
            <a:pPr marL="171450" indent="-171450">
              <a:buFont typeface="Arial" panose="020B0604020202020204" pitchFamily="34" charset="0"/>
              <a:buChar char="•"/>
            </a:pPr>
            <a:r>
              <a:rPr lang="en-US" dirty="0"/>
              <a:t>Frequency indicates the popularity of the candidate.</a:t>
            </a:r>
          </a:p>
          <a:p>
            <a:pPr marL="171450" indent="-171450">
              <a:buFont typeface="Arial" panose="020B0604020202020204" pitchFamily="34" charset="0"/>
              <a:buChar char="•"/>
            </a:pPr>
            <a:r>
              <a:rPr lang="en-US" dirty="0"/>
              <a:t>Trump is most popular among these world  leaders.</a:t>
            </a:r>
          </a:p>
          <a:p>
            <a:endParaRPr lang="en-US" dirty="0"/>
          </a:p>
        </p:txBody>
      </p:sp>
      <p:sp>
        <p:nvSpPr>
          <p:cNvPr id="22" name="Rectangle 15">
            <a:extLst>
              <a:ext uri="{FF2B5EF4-FFF2-40B4-BE49-F238E27FC236}">
                <a16:creationId xmlns:a16="http://schemas.microsoft.com/office/drawing/2014/main" id="{6587DBF8-5C50-4034-8B79-FE54A01A8E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17">
            <a:extLst>
              <a:ext uri="{FF2B5EF4-FFF2-40B4-BE49-F238E27FC236}">
                <a16:creationId xmlns:a16="http://schemas.microsoft.com/office/drawing/2014/main" id="{14720853-E885-4BE5-BFE2-24004CEF6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312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90BB3-8B8B-D941-96C0-FDE47390BD95}"/>
              </a:ext>
            </a:extLst>
          </p:cNvPr>
          <p:cNvSpPr>
            <a:spLocks noGrp="1"/>
          </p:cNvSpPr>
          <p:nvPr>
            <p:ph type="title"/>
          </p:nvPr>
        </p:nvSpPr>
        <p:spPr>
          <a:xfrm>
            <a:off x="6411685" y="634946"/>
            <a:ext cx="5127171" cy="1450757"/>
          </a:xfrm>
        </p:spPr>
        <p:txBody>
          <a:bodyPr>
            <a:normAutofit/>
          </a:bodyPr>
          <a:lstStyle/>
          <a:p>
            <a:r>
              <a:rPr lang="en-US" b="1" dirty="0"/>
              <a:t>Sentiment analysis</a:t>
            </a:r>
          </a:p>
        </p:txBody>
      </p:sp>
      <p:pic>
        <p:nvPicPr>
          <p:cNvPr id="5" name="Picture 4">
            <a:extLst>
              <a:ext uri="{FF2B5EF4-FFF2-40B4-BE49-F238E27FC236}">
                <a16:creationId xmlns:a16="http://schemas.microsoft.com/office/drawing/2014/main" id="{5376723F-238F-6648-ADED-BABE0FF74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92" y="1558532"/>
            <a:ext cx="5451627" cy="3420895"/>
          </a:xfrm>
          <a:prstGeom prst="rect">
            <a:avLst/>
          </a:prstGeom>
        </p:spPr>
      </p:pic>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D2A4B2F-948E-7A47-96D8-447B2BB77345}"/>
              </a:ext>
            </a:extLst>
          </p:cNvPr>
          <p:cNvSpPr>
            <a:spLocks noGrp="1"/>
          </p:cNvSpPr>
          <p:nvPr>
            <p:ph idx="1"/>
          </p:nvPr>
        </p:nvSpPr>
        <p:spPr>
          <a:xfrm>
            <a:off x="6411684" y="2198914"/>
            <a:ext cx="5127172" cy="3670180"/>
          </a:xfrm>
        </p:spPr>
        <p:txBody>
          <a:bodyPr>
            <a:normAutofit/>
          </a:bodyPr>
          <a:lstStyle/>
          <a:p>
            <a:pPr marL="171450" indent="-171450">
              <a:buFont typeface="Arial" panose="020B0604020202020204" pitchFamily="34" charset="0"/>
              <a:buChar char="•"/>
            </a:pPr>
            <a:r>
              <a:rPr lang="en-US" dirty="0"/>
              <a:t>Identified positivity and negativity tweets using sentiment analysis.</a:t>
            </a:r>
          </a:p>
          <a:p>
            <a:pPr marL="171450" indent="-171450">
              <a:buFont typeface="Arial" panose="020B0604020202020204" pitchFamily="34" charset="0"/>
              <a:buChar char="•"/>
            </a:pPr>
            <a:r>
              <a:rPr lang="en-US" dirty="0"/>
              <a:t>Polarity score is assigned to each tweet from -1 to 1</a:t>
            </a:r>
          </a:p>
          <a:p>
            <a:pPr marL="171450" indent="-171450">
              <a:buFont typeface="Arial" panose="020B0604020202020204" pitchFamily="34" charset="0"/>
              <a:buChar char="•"/>
            </a:pPr>
            <a:r>
              <a:rPr lang="en-US" dirty="0"/>
              <a:t>Polarity score &gt; 0.1 -</a:t>
            </a:r>
            <a:r>
              <a:rPr lang="en-US" dirty="0">
                <a:sym typeface="Wingdings" pitchFamily="2" charset="2"/>
              </a:rPr>
              <a:t> Positive tweet</a:t>
            </a:r>
          </a:p>
          <a:p>
            <a:pPr marL="171450" indent="-171450">
              <a:buFont typeface="Arial" panose="020B0604020202020204" pitchFamily="34" charset="0"/>
              <a:buChar char="•"/>
            </a:pPr>
            <a:r>
              <a:rPr lang="en-US" dirty="0">
                <a:sym typeface="Wingdings" pitchFamily="2" charset="2"/>
              </a:rPr>
              <a:t>Polarity score &lt; 0.1  Negative tweet</a:t>
            </a:r>
          </a:p>
          <a:p>
            <a:pPr marL="171450" indent="-171450">
              <a:buFont typeface="Arial" panose="020B0604020202020204" pitchFamily="34" charset="0"/>
              <a:buChar char="•"/>
            </a:pPr>
            <a:r>
              <a:rPr lang="en-US" dirty="0">
                <a:sym typeface="Wingdings" pitchFamily="2" charset="2"/>
              </a:rPr>
              <a:t>Calculated mean polarity of each leader to have an overall insights.</a:t>
            </a:r>
          </a:p>
          <a:p>
            <a:endParaRPr lang="en-US" sz="1700" dirty="0"/>
          </a:p>
        </p:txBody>
      </p:sp>
      <p:sp>
        <p:nvSpPr>
          <p:cNvPr id="14" name="Rectangle 13">
            <a:extLst>
              <a:ext uri="{FF2B5EF4-FFF2-40B4-BE49-F238E27FC236}">
                <a16:creationId xmlns:a16="http://schemas.microsoft.com/office/drawing/2014/main" id="{6587DBF8-5C50-4034-8B79-FE54A01A8E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4720853-E885-4BE5-BFE2-24004CEF6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773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9EAFB1-1457-AB40-A979-ACEC9984C6E9}"/>
              </a:ext>
            </a:extLst>
          </p:cNvPr>
          <p:cNvSpPr>
            <a:spLocks noGrp="1"/>
          </p:cNvSpPr>
          <p:nvPr>
            <p:ph type="title"/>
          </p:nvPr>
        </p:nvSpPr>
        <p:spPr>
          <a:xfrm>
            <a:off x="6411685" y="634946"/>
            <a:ext cx="5127171" cy="1450757"/>
          </a:xfrm>
        </p:spPr>
        <p:txBody>
          <a:bodyPr>
            <a:normAutofit/>
          </a:bodyPr>
          <a:lstStyle/>
          <a:p>
            <a:r>
              <a:rPr lang="en-US" b="1" dirty="0"/>
              <a:t>Location Based Analysis</a:t>
            </a:r>
          </a:p>
        </p:txBody>
      </p:sp>
      <p:pic>
        <p:nvPicPr>
          <p:cNvPr id="5" name="Picture 4">
            <a:extLst>
              <a:ext uri="{FF2B5EF4-FFF2-40B4-BE49-F238E27FC236}">
                <a16:creationId xmlns:a16="http://schemas.microsoft.com/office/drawing/2014/main" id="{7617AB4D-A012-8642-B49D-54E3EC5EE7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92" y="836191"/>
            <a:ext cx="5451627" cy="4865576"/>
          </a:xfrm>
          <a:prstGeom prst="rect">
            <a:avLst/>
          </a:prstGeom>
        </p:spPr>
      </p:pic>
      <p:cxnSp>
        <p:nvCxnSpPr>
          <p:cNvPr id="34" name="Straight Connector 33">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D9349A-A652-E941-B446-433D25EBE057}"/>
              </a:ext>
            </a:extLst>
          </p:cNvPr>
          <p:cNvSpPr>
            <a:spLocks noGrp="1"/>
          </p:cNvSpPr>
          <p:nvPr>
            <p:ph idx="1"/>
          </p:nvPr>
        </p:nvSpPr>
        <p:spPr>
          <a:xfrm>
            <a:off x="6411684" y="2198914"/>
            <a:ext cx="5127172" cy="3670180"/>
          </a:xfrm>
        </p:spPr>
        <p:txBody>
          <a:bodyPr>
            <a:normAutofit/>
          </a:bodyPr>
          <a:lstStyle/>
          <a:p>
            <a:pPr marL="171450" indent="-171450">
              <a:buFont typeface="Arial" panose="020B0604020202020204" pitchFamily="34" charset="0"/>
              <a:buChar char="•"/>
            </a:pPr>
            <a:r>
              <a:rPr lang="en-US" dirty="0"/>
              <a:t>Geo targeted analysis</a:t>
            </a:r>
          </a:p>
          <a:p>
            <a:pPr marL="171450" indent="-171450">
              <a:buFont typeface="Arial" panose="020B0604020202020204" pitchFamily="34" charset="0"/>
              <a:buChar char="•"/>
            </a:pPr>
            <a:r>
              <a:rPr lang="en-US" dirty="0"/>
              <a:t>Used to find insights for a particular area.</a:t>
            </a:r>
          </a:p>
          <a:p>
            <a:pPr marL="171450" indent="-171450">
              <a:buFont typeface="Arial" panose="020B0604020202020204" pitchFamily="34" charset="0"/>
              <a:buChar char="•"/>
            </a:pPr>
            <a:r>
              <a:rPr lang="en-US" dirty="0"/>
              <a:t>Tweets are filtered for different locations in US.</a:t>
            </a:r>
          </a:p>
          <a:p>
            <a:pPr marL="171450" indent="-171450">
              <a:buFont typeface="Arial" panose="020B0604020202020204" pitchFamily="34" charset="0"/>
              <a:buChar char="•"/>
            </a:pPr>
            <a:r>
              <a:rPr lang="en-US" dirty="0"/>
              <a:t>Top 3 states are chosen : Texas (Republican), California(Democratic) and Florida (Swing State).</a:t>
            </a:r>
          </a:p>
          <a:p>
            <a:pPr marL="171450" indent="-171450">
              <a:buFont typeface="Arial" panose="020B0604020202020204" pitchFamily="34" charset="0"/>
              <a:buChar char="•"/>
            </a:pPr>
            <a:r>
              <a:rPr lang="en-US" dirty="0"/>
              <a:t>Florida has high frequency of tweets while Texas has lowest.</a:t>
            </a:r>
          </a:p>
        </p:txBody>
      </p:sp>
      <p:sp>
        <p:nvSpPr>
          <p:cNvPr id="36" name="Rectangle 35">
            <a:extLst>
              <a:ext uri="{FF2B5EF4-FFF2-40B4-BE49-F238E27FC236}">
                <a16:creationId xmlns:a16="http://schemas.microsoft.com/office/drawing/2014/main" id="{6587DBF8-5C50-4034-8B79-FE54A01A8E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14720853-E885-4BE5-BFE2-24004CEF6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035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47">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9EAFB1-1457-AB40-A979-ACEC9984C6E9}"/>
              </a:ext>
            </a:extLst>
          </p:cNvPr>
          <p:cNvSpPr>
            <a:spLocks noGrp="1"/>
          </p:cNvSpPr>
          <p:nvPr>
            <p:ph type="title"/>
          </p:nvPr>
        </p:nvSpPr>
        <p:spPr>
          <a:xfrm>
            <a:off x="6411685" y="634946"/>
            <a:ext cx="5127171" cy="1450757"/>
          </a:xfrm>
        </p:spPr>
        <p:txBody>
          <a:bodyPr>
            <a:normAutofit/>
          </a:bodyPr>
          <a:lstStyle/>
          <a:p>
            <a:r>
              <a:rPr lang="en-US" b="1"/>
              <a:t>Location Based Sentiment Analysis</a:t>
            </a:r>
          </a:p>
        </p:txBody>
      </p:sp>
      <p:pic>
        <p:nvPicPr>
          <p:cNvPr id="8" name="Picture 7">
            <a:extLst>
              <a:ext uri="{FF2B5EF4-FFF2-40B4-BE49-F238E27FC236}">
                <a16:creationId xmlns:a16="http://schemas.microsoft.com/office/drawing/2014/main" id="{E2F753A2-EBF2-3347-BCAA-B0A2537324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92" y="870264"/>
            <a:ext cx="5451627" cy="4797431"/>
          </a:xfrm>
          <a:prstGeom prst="rect">
            <a:avLst/>
          </a:prstGeom>
        </p:spPr>
      </p:pic>
      <p:cxnSp>
        <p:nvCxnSpPr>
          <p:cNvPr id="57" name="Straight Connector 49">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D9349A-A652-E941-B446-433D25EBE057}"/>
              </a:ext>
            </a:extLst>
          </p:cNvPr>
          <p:cNvSpPr>
            <a:spLocks noGrp="1"/>
          </p:cNvSpPr>
          <p:nvPr>
            <p:ph idx="1"/>
          </p:nvPr>
        </p:nvSpPr>
        <p:spPr>
          <a:xfrm>
            <a:off x="6411684" y="2198914"/>
            <a:ext cx="5127172" cy="3670180"/>
          </a:xfrm>
        </p:spPr>
        <p:txBody>
          <a:bodyPr>
            <a:normAutofit/>
          </a:bodyPr>
          <a:lstStyle/>
          <a:p>
            <a:pPr marL="171450" indent="-171450">
              <a:buFont typeface="Arial" panose="020B0604020202020204" pitchFamily="34" charset="0"/>
              <a:buChar char="•"/>
            </a:pPr>
            <a:r>
              <a:rPr lang="en-US" dirty="0"/>
              <a:t>Location based sentiment for three states using Polarity analysis.</a:t>
            </a:r>
          </a:p>
          <a:p>
            <a:pPr marL="171450" indent="-171450">
              <a:buFont typeface="Arial" panose="020B0604020202020204" pitchFamily="34" charset="0"/>
              <a:buChar char="•"/>
            </a:pPr>
            <a:r>
              <a:rPr lang="en-US" dirty="0"/>
              <a:t>Compared with the whole US.</a:t>
            </a:r>
          </a:p>
          <a:p>
            <a:pPr marL="171450" indent="-171450">
              <a:buFont typeface="Arial" panose="020B0604020202020204" pitchFamily="34" charset="0"/>
              <a:buChar char="•"/>
            </a:pPr>
            <a:r>
              <a:rPr lang="en-US" dirty="0"/>
              <a:t>Texas has highest State tweet polarity.</a:t>
            </a:r>
          </a:p>
          <a:p>
            <a:pPr marL="171450" indent="-171450">
              <a:buFont typeface="Arial" panose="020B0604020202020204" pitchFamily="34" charset="0"/>
              <a:buChar char="•"/>
            </a:pPr>
            <a:r>
              <a:rPr lang="en-US" dirty="0"/>
              <a:t>California has lowest State tweet polarity.</a:t>
            </a:r>
          </a:p>
        </p:txBody>
      </p:sp>
      <p:sp>
        <p:nvSpPr>
          <p:cNvPr id="58" name="Rectangle 51">
            <a:extLst>
              <a:ext uri="{FF2B5EF4-FFF2-40B4-BE49-F238E27FC236}">
                <a16:creationId xmlns:a16="http://schemas.microsoft.com/office/drawing/2014/main" id="{6587DBF8-5C50-4034-8B79-FE54A01A8E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3">
            <a:extLst>
              <a:ext uri="{FF2B5EF4-FFF2-40B4-BE49-F238E27FC236}">
                <a16:creationId xmlns:a16="http://schemas.microsoft.com/office/drawing/2014/main" id="{14720853-E885-4BE5-BFE2-24004CEF6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56481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8331D47-DE7A-4F51-9D59-FD68F3BDD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99DEDC60-6312-4214-B219-E46479D7E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D92A1B31-DB63-435D-93E6-9712CDFB20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66B8738D-6184-4200-93C8-A38B49E39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C41CA2-0F02-9242-94EE-92ABB718BB71}"/>
              </a:ext>
            </a:extLst>
          </p:cNvPr>
          <p:cNvSpPr>
            <a:spLocks noGrp="1"/>
          </p:cNvSpPr>
          <p:nvPr>
            <p:ph type="title"/>
          </p:nvPr>
        </p:nvSpPr>
        <p:spPr>
          <a:xfrm>
            <a:off x="633999" y="4550229"/>
            <a:ext cx="10909073" cy="1057655"/>
          </a:xfrm>
        </p:spPr>
        <p:txBody>
          <a:bodyPr vert="horz" lIns="91440" tIns="45720" rIns="91440" bIns="45720" rtlCol="0" anchor="b">
            <a:normAutofit/>
          </a:bodyPr>
          <a:lstStyle/>
          <a:p>
            <a:pPr algn="ctr"/>
            <a:r>
              <a:rPr lang="en-US" b="1" dirty="0"/>
              <a:t>Comparing Results With Empirical Data</a:t>
            </a:r>
            <a:endParaRPr lang="en-US" b="1" dirty="0">
              <a:solidFill>
                <a:schemeClr val="tx1">
                  <a:lumMod val="85000"/>
                  <a:lumOff val="15000"/>
                </a:schemeClr>
              </a:solidFill>
            </a:endParaRPr>
          </a:p>
        </p:txBody>
      </p:sp>
      <p:pic>
        <p:nvPicPr>
          <p:cNvPr id="6" name="Content Placeholder 5">
            <a:extLst>
              <a:ext uri="{FF2B5EF4-FFF2-40B4-BE49-F238E27FC236}">
                <a16:creationId xmlns:a16="http://schemas.microsoft.com/office/drawing/2014/main" id="{12455899-DAF5-6645-8C43-001648C93A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6033" y="640080"/>
            <a:ext cx="4141076" cy="3602736"/>
          </a:xfrm>
          <a:prstGeom prst="rect">
            <a:avLst/>
          </a:prstGeom>
        </p:spPr>
      </p:pic>
      <p:sp>
        <p:nvSpPr>
          <p:cNvPr id="36" name="Rectangle 35">
            <a:extLst>
              <a:ext uri="{FF2B5EF4-FFF2-40B4-BE49-F238E27FC236}">
                <a16:creationId xmlns:a16="http://schemas.microsoft.com/office/drawing/2014/main" id="{5B73017D-B127-4D47-BB33-0DA52359F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13C1175-D212-BC4A-90CB-5C09AE004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891" y="640080"/>
            <a:ext cx="4094018" cy="3602736"/>
          </a:xfrm>
          <a:prstGeom prst="rect">
            <a:avLst/>
          </a:prstGeom>
        </p:spPr>
      </p:pic>
      <p:cxnSp>
        <p:nvCxnSpPr>
          <p:cNvPr id="44" name="Straight Connector 37">
            <a:extLst>
              <a:ext uri="{FF2B5EF4-FFF2-40B4-BE49-F238E27FC236}">
                <a16:creationId xmlns:a16="http://schemas.microsoft.com/office/drawing/2014/main" id="{C2B7B8EB-0638-43BD-9A64-62F95F505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5" name="Rectangle 39">
            <a:extLst>
              <a:ext uri="{FF2B5EF4-FFF2-40B4-BE49-F238E27FC236}">
                <a16:creationId xmlns:a16="http://schemas.microsoft.com/office/drawing/2014/main" id="{C1AD70F9-2AA8-40AD-81F2-0D7BC881C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1">
            <a:extLst>
              <a:ext uri="{FF2B5EF4-FFF2-40B4-BE49-F238E27FC236}">
                <a16:creationId xmlns:a16="http://schemas.microsoft.com/office/drawing/2014/main" id="{0A95E83E-3C35-4C05-B1FC-CBF86CCB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691304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596</TotalTime>
  <Words>1063</Words>
  <Application>Microsoft Macintosh PowerPoint</Application>
  <PresentationFormat>Widescreen</PresentationFormat>
  <Paragraphs>108</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Retrospect</vt:lpstr>
      <vt:lpstr>Text Mining and Sentiment Analysis Using Twitter Streaming API and Python</vt:lpstr>
      <vt:lpstr>Agenda</vt:lpstr>
      <vt:lpstr>Abstract</vt:lpstr>
      <vt:lpstr>Methodology Followed</vt:lpstr>
      <vt:lpstr>Popularity Analysis </vt:lpstr>
      <vt:lpstr>Sentiment analysis</vt:lpstr>
      <vt:lpstr>Location Based Analysis</vt:lpstr>
      <vt:lpstr>Location Based Sentiment Analysis</vt:lpstr>
      <vt:lpstr>Comparing Results With Empirical Data</vt:lpstr>
      <vt:lpstr>Project Importance</vt:lpstr>
      <vt:lpstr>Questions ?</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Mahajan</dc:creator>
  <cp:lastModifiedBy>Microsoft Office User</cp:lastModifiedBy>
  <cp:revision>38</cp:revision>
  <dcterms:created xsi:type="dcterms:W3CDTF">2018-08-06T00:48:41Z</dcterms:created>
  <dcterms:modified xsi:type="dcterms:W3CDTF">2018-08-07T18:41:40Z</dcterms:modified>
</cp:coreProperties>
</file>