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7" name="Shape 17"/>
        <p:cNvGrpSpPr/>
        <p:nvPr/>
      </p:nvGrpSpPr>
      <p:grpSpPr>
        <a:xfrm>
          <a:off x="0" y="0"/>
          <a:ext cx="0" cy="0"/>
          <a:chOff x="0" y="0"/>
          <a:chExt cx="0" cy="0"/>
        </a:xfrm>
      </p:grpSpPr>
      <p:sp>
        <p:nvSpPr>
          <p:cNvPr id="18" name="Shape 1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3" name="Shape 2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9" name="Shape 29"/>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0" name="Shape 3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3" name="Shape 33"/>
        <p:cNvGrpSpPr/>
        <p:nvPr/>
      </p:nvGrpSpPr>
      <p:grpSpPr>
        <a:xfrm>
          <a:off x="0" y="0"/>
          <a:ext cx="0" cy="0"/>
          <a:chOff x="0" y="0"/>
          <a:chExt cx="0" cy="0"/>
        </a:xfrm>
      </p:grpSpPr>
      <p:sp>
        <p:nvSpPr>
          <p:cNvPr id="34" name="Shape 34"/>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Shape 3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Shape 36"/>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Shape 3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sp>
        <p:nvSpPr>
          <p:cNvPr id="41" name="Shape 41"/>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2" name="Shape 42"/>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3" name="Shape 43"/>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9" name="Shape 49"/>
        <p:cNvGrpSpPr/>
        <p:nvPr/>
      </p:nvGrpSpPr>
      <p:grpSpPr>
        <a:xfrm>
          <a:off x="0" y="0"/>
          <a:ext cx="0" cy="0"/>
          <a:chOff x="0" y="0"/>
          <a:chExt cx="0" cy="0"/>
        </a:xfrm>
      </p:grpSpPr>
      <p:sp>
        <p:nvSpPr>
          <p:cNvPr id="50" name="Shape 5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1051504" y="213939"/>
            <a:ext cx="3705600" cy="67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Anshuman Mishra</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Application Developer Senior Analyst</a:t>
            </a:r>
            <a:r>
              <a:rPr lang="en-US" sz="1800">
                <a:solidFill>
                  <a:schemeClr val="dk1"/>
                </a:solidFill>
                <a:latin typeface="Calibri"/>
                <a:ea typeface="Calibri"/>
                <a:cs typeface="Calibri"/>
                <a:sym typeface="Calibri"/>
              </a:rPr>
              <a:t> </a:t>
            </a:r>
            <a:endParaRPr/>
          </a:p>
        </p:txBody>
      </p:sp>
      <p:sp>
        <p:nvSpPr>
          <p:cNvPr id="85" name="Shape 85"/>
          <p:cNvSpPr txBox="1"/>
          <p:nvPr/>
        </p:nvSpPr>
        <p:spPr>
          <a:xfrm>
            <a:off x="185525" y="1029050"/>
            <a:ext cx="3415500" cy="2985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u="sng">
                <a:solidFill>
                  <a:srgbClr val="C55A11"/>
                </a:solidFill>
                <a:latin typeface="Calibri"/>
                <a:ea typeface="Calibri"/>
                <a:cs typeface="Calibri"/>
                <a:sym typeface="Calibri"/>
              </a:rPr>
              <a:t>Profile</a:t>
            </a:r>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I’m a senior full-stack developer having more than 6.5 years of experience in developing rich and responsive web applications. Primarily being a front end developer, i </a:t>
            </a:r>
            <a:r>
              <a:rPr lang="en-US" sz="1200">
                <a:solidFill>
                  <a:srgbClr val="3F3F3F"/>
                </a:solidFill>
                <a:latin typeface="Calibri"/>
                <a:ea typeface="Calibri"/>
                <a:cs typeface="Calibri"/>
                <a:sym typeface="Calibri"/>
              </a:rPr>
              <a:t>possess</a:t>
            </a:r>
            <a:r>
              <a:rPr lang="en-US" sz="1200">
                <a:solidFill>
                  <a:srgbClr val="3F3F3F"/>
                </a:solidFill>
                <a:latin typeface="Calibri"/>
                <a:ea typeface="Calibri"/>
                <a:cs typeface="Calibri"/>
                <a:sym typeface="Calibri"/>
              </a:rPr>
              <a:t> knowledge on UI architecture and have expertise on performance optimization and developing complex UI structures.</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I have better understanding of UX and the challenges involved from converting the UX to a fully functional progressive and accelerated UI.</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300">
              <a:solidFill>
                <a:srgbClr val="3F3F3F"/>
              </a:solidFill>
              <a:latin typeface="Calibri"/>
              <a:ea typeface="Calibri"/>
              <a:cs typeface="Calibri"/>
              <a:sym typeface="Calibri"/>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I </a:t>
            </a:r>
            <a:r>
              <a:rPr lang="en-US" sz="1200">
                <a:solidFill>
                  <a:srgbClr val="3F3F3F"/>
                </a:solidFill>
                <a:latin typeface="Calibri"/>
                <a:ea typeface="Calibri"/>
                <a:cs typeface="Calibri"/>
                <a:sym typeface="Calibri"/>
              </a:rPr>
              <a:t>have developed backend using node js, express, PHP &amp; MySQL. I’m a certified Oracle Professional (OCP) on MySQL 5.0 database.</a:t>
            </a:r>
            <a:endParaRPr sz="1200"/>
          </a:p>
        </p:txBody>
      </p:sp>
      <p:sp>
        <p:nvSpPr>
          <p:cNvPr id="86" name="Shape 86"/>
          <p:cNvSpPr txBox="1"/>
          <p:nvPr/>
        </p:nvSpPr>
        <p:spPr>
          <a:xfrm>
            <a:off x="3858200" y="1031100"/>
            <a:ext cx="4276500" cy="3013200"/>
          </a:xfrm>
          <a:prstGeom prst="rect">
            <a:avLst/>
          </a:prstGeom>
          <a:solidFill>
            <a:srgbClr val="FFF8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u="sng">
                <a:solidFill>
                  <a:srgbClr val="C55A11"/>
                </a:solidFill>
                <a:latin typeface="Calibri"/>
                <a:ea typeface="Calibri"/>
                <a:cs typeface="Calibri"/>
                <a:sym typeface="Calibri"/>
              </a:rPr>
              <a:t>Skills set</a:t>
            </a:r>
            <a:endParaRPr/>
          </a:p>
          <a:p>
            <a:pPr indent="0" lvl="0" marL="0" marR="0" rtl="0" algn="l">
              <a:spcBef>
                <a:spcPts val="0"/>
              </a:spcBef>
              <a:spcAft>
                <a:spcPts val="0"/>
              </a:spcAft>
              <a:buNone/>
            </a:pPr>
            <a:r>
              <a:rPr b="1" lang="en-US" sz="1200" u="sng">
                <a:solidFill>
                  <a:schemeClr val="dk1"/>
                </a:solidFill>
                <a:latin typeface="Calibri"/>
                <a:ea typeface="Calibri"/>
                <a:cs typeface="Calibri"/>
                <a:sym typeface="Calibri"/>
              </a:rPr>
              <a:t>Primary Skills</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Markup</a:t>
            </a:r>
            <a:r>
              <a:rPr lang="en-US" sz="1200">
                <a:solidFill>
                  <a:srgbClr val="3F3F3F"/>
                </a:solidFill>
                <a:latin typeface="Calibri"/>
                <a:ea typeface="Calibri"/>
                <a:cs typeface="Calibri"/>
                <a:sym typeface="Calibri"/>
              </a:rPr>
              <a:t> language &amp; Styling - HTML5 &amp; CSS3</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Scripting - Javascript ES6</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CSS</a:t>
            </a:r>
            <a:r>
              <a:rPr lang="en-US" sz="1200">
                <a:solidFill>
                  <a:srgbClr val="3F3F3F"/>
                </a:solidFill>
                <a:latin typeface="Calibri"/>
                <a:ea typeface="Calibri"/>
                <a:cs typeface="Calibri"/>
                <a:sym typeface="Calibri"/>
              </a:rPr>
              <a:t> Frameworks - Bootstrap 4.x, UiKit 3.x, Materialize 1.x</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Javascript Frameworks – Angular JS 1.x, Vue JS 2.x, React JS 15.x</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Task Runners – Gulp, Grunt, Webpack 2.x</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CSS Preprocessors – SASS, LESS</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Libraries - jQuery, Parallax, Moment, Lodash, Google maps, D3js</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Test Suites - Jest, Karma with Jasmine</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Others</a:t>
            </a:r>
            <a:r>
              <a:rPr lang="en-US" sz="1200">
                <a:solidFill>
                  <a:srgbClr val="3F3F3F"/>
                </a:solidFill>
                <a:latin typeface="Calibri"/>
                <a:ea typeface="Calibri"/>
                <a:cs typeface="Calibri"/>
                <a:sym typeface="Calibri"/>
              </a:rPr>
              <a:t> – P</a:t>
            </a:r>
            <a:r>
              <a:rPr lang="en-US" sz="1200">
                <a:solidFill>
                  <a:srgbClr val="3F3F3F"/>
                </a:solidFill>
                <a:latin typeface="Calibri"/>
                <a:ea typeface="Calibri"/>
                <a:cs typeface="Calibri"/>
                <a:sym typeface="Calibri"/>
              </a:rPr>
              <a:t>rogressive web apps</a:t>
            </a:r>
            <a:r>
              <a:rPr lang="en-US" sz="1200">
                <a:solidFill>
                  <a:srgbClr val="3F3F3F"/>
                </a:solidFill>
                <a:latin typeface="Calibri"/>
                <a:ea typeface="Calibri"/>
                <a:cs typeface="Calibri"/>
                <a:sym typeface="Calibri"/>
              </a:rPr>
              <a:t>, AMP, JSON, Ajax, Git, SVN</a:t>
            </a:r>
            <a:endParaRPr sz="12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200" u="sng">
                <a:solidFill>
                  <a:schemeClr val="dk1"/>
                </a:solidFill>
                <a:latin typeface="Calibri"/>
                <a:ea typeface="Calibri"/>
                <a:cs typeface="Calibri"/>
                <a:sym typeface="Calibri"/>
              </a:rPr>
              <a:t>Secondary Skills</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Scripting – Node JS 8.x, Express JS 4.x, </a:t>
            </a:r>
            <a:r>
              <a:rPr lang="en-US" sz="1200">
                <a:solidFill>
                  <a:srgbClr val="3F3F3F"/>
                </a:solidFill>
                <a:latin typeface="Calibri"/>
                <a:ea typeface="Calibri"/>
                <a:cs typeface="Calibri"/>
                <a:sym typeface="Calibri"/>
              </a:rPr>
              <a:t>PHP 5.x</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Database – MySQL 5.0</a:t>
            </a:r>
            <a:endParaRPr sz="1200"/>
          </a:p>
        </p:txBody>
      </p:sp>
      <p:sp>
        <p:nvSpPr>
          <p:cNvPr id="87" name="Shape 87"/>
          <p:cNvSpPr txBox="1"/>
          <p:nvPr/>
        </p:nvSpPr>
        <p:spPr>
          <a:xfrm>
            <a:off x="8354525" y="1759475"/>
            <a:ext cx="3651900" cy="225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u="sng">
                <a:solidFill>
                  <a:srgbClr val="C55A11"/>
                </a:solidFill>
                <a:latin typeface="Calibri"/>
                <a:ea typeface="Calibri"/>
                <a:cs typeface="Calibri"/>
                <a:sym typeface="Calibri"/>
              </a:rPr>
              <a:t>Qualifications</a:t>
            </a:r>
            <a:endParaRPr/>
          </a:p>
          <a:p>
            <a:pPr indent="0" lvl="0" marL="0" marR="0" rtl="0" algn="l">
              <a:spcBef>
                <a:spcPts val="0"/>
              </a:spcBef>
              <a:spcAft>
                <a:spcPts val="0"/>
              </a:spcAft>
              <a:buNone/>
            </a:pPr>
            <a:r>
              <a:rPr b="1" lang="en-US" sz="1200" u="sng">
                <a:solidFill>
                  <a:srgbClr val="434343"/>
                </a:solidFill>
                <a:latin typeface="Calibri"/>
                <a:ea typeface="Calibri"/>
                <a:cs typeface="Calibri"/>
                <a:sym typeface="Calibri"/>
              </a:rPr>
              <a:t>B</a:t>
            </a:r>
            <a:r>
              <a:rPr b="1" lang="en-US" sz="1200" u="sng">
                <a:solidFill>
                  <a:srgbClr val="434343"/>
                </a:solidFill>
                <a:latin typeface="Calibri"/>
                <a:ea typeface="Calibri"/>
                <a:cs typeface="Calibri"/>
                <a:sym typeface="Calibri"/>
              </a:rPr>
              <a:t>achelor in Technology (B.Tech)</a:t>
            </a:r>
            <a:endParaRPr b="1" sz="1200" u="sng">
              <a:solidFill>
                <a:srgbClr val="434343"/>
              </a:solidFill>
              <a:latin typeface="Calibri"/>
              <a:ea typeface="Calibri"/>
              <a:cs typeface="Calibri"/>
              <a:sym typeface="Calibri"/>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GEC, BPUT University, Bhubaneswar, Odisha</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Secured 76.2% marks</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200">
              <a:solidFill>
                <a:srgbClr val="3F3F3F"/>
              </a:solidFill>
              <a:latin typeface="Calibri"/>
              <a:ea typeface="Calibri"/>
              <a:cs typeface="Calibri"/>
              <a:sym typeface="Calibri"/>
            </a:endParaRPr>
          </a:p>
          <a:p>
            <a:pPr indent="0" lvl="0" marL="0" marR="0" rtl="0" algn="l">
              <a:spcBef>
                <a:spcPts val="0"/>
              </a:spcBef>
              <a:spcAft>
                <a:spcPts val="0"/>
              </a:spcAft>
              <a:buNone/>
            </a:pPr>
            <a:r>
              <a:rPr b="1" lang="en-US" sz="1200" u="sng">
                <a:solidFill>
                  <a:srgbClr val="434343"/>
                </a:solidFill>
                <a:latin typeface="Calibri"/>
                <a:ea typeface="Calibri"/>
                <a:cs typeface="Calibri"/>
                <a:sym typeface="Calibri"/>
              </a:rPr>
              <a:t>12</a:t>
            </a:r>
            <a:r>
              <a:rPr b="1" baseline="30000" lang="en-US" sz="1200" u="sng">
                <a:solidFill>
                  <a:srgbClr val="434343"/>
                </a:solidFill>
                <a:latin typeface="Calibri"/>
                <a:ea typeface="Calibri"/>
                <a:cs typeface="Calibri"/>
                <a:sym typeface="Calibri"/>
              </a:rPr>
              <a:t>th</a:t>
            </a:r>
            <a:r>
              <a:rPr b="1" lang="en-US" sz="1200" u="sng">
                <a:solidFill>
                  <a:srgbClr val="434343"/>
                </a:solidFill>
                <a:latin typeface="Calibri"/>
                <a:ea typeface="Calibri"/>
                <a:cs typeface="Calibri"/>
                <a:sym typeface="Calibri"/>
              </a:rPr>
              <a:t> Board</a:t>
            </a:r>
            <a:endParaRPr sz="1200">
              <a:solidFill>
                <a:srgbClr val="434343"/>
              </a:solidFill>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Kendriya Vidyalaya No.1, Bhubaneswar, Odisha</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Secured 80.2% marks</a:t>
            </a:r>
            <a:endParaRPr sz="1200"/>
          </a:p>
          <a:p>
            <a:pPr indent="0" lvl="0" marL="0" marR="0" rtl="0" algn="l">
              <a:spcBef>
                <a:spcPts val="0"/>
              </a:spcBef>
              <a:spcAft>
                <a:spcPts val="0"/>
              </a:spcAft>
              <a:buNone/>
            </a:pPr>
            <a:r>
              <a:t/>
            </a:r>
            <a:endParaRPr sz="1200"/>
          </a:p>
          <a:p>
            <a:pPr indent="0" lvl="0" marL="0" marR="0" rtl="0" algn="l">
              <a:spcBef>
                <a:spcPts val="0"/>
              </a:spcBef>
              <a:spcAft>
                <a:spcPts val="0"/>
              </a:spcAft>
              <a:buNone/>
            </a:pPr>
            <a:r>
              <a:rPr b="1" lang="en-US" sz="1200" u="sng">
                <a:solidFill>
                  <a:srgbClr val="434343"/>
                </a:solidFill>
                <a:latin typeface="Calibri"/>
                <a:ea typeface="Calibri"/>
                <a:cs typeface="Calibri"/>
                <a:sym typeface="Calibri"/>
              </a:rPr>
              <a:t>10</a:t>
            </a:r>
            <a:r>
              <a:rPr b="1" baseline="30000" lang="en-US" sz="1200" u="sng">
                <a:solidFill>
                  <a:srgbClr val="434343"/>
                </a:solidFill>
                <a:latin typeface="Calibri"/>
                <a:ea typeface="Calibri"/>
                <a:cs typeface="Calibri"/>
                <a:sym typeface="Calibri"/>
              </a:rPr>
              <a:t>th</a:t>
            </a:r>
            <a:r>
              <a:rPr b="1" lang="en-US" sz="1200" u="sng">
                <a:solidFill>
                  <a:srgbClr val="434343"/>
                </a:solidFill>
                <a:latin typeface="Calibri"/>
                <a:ea typeface="Calibri"/>
                <a:cs typeface="Calibri"/>
                <a:sym typeface="Calibri"/>
              </a:rPr>
              <a:t> Board</a:t>
            </a:r>
            <a:endParaRPr sz="1200">
              <a:solidFill>
                <a:srgbClr val="434343"/>
              </a:solidFill>
            </a:endParaRPr>
          </a:p>
          <a:p>
            <a:pPr indent="0" lvl="0" marL="0" marR="0" rtl="0" algn="l">
              <a:spcBef>
                <a:spcPts val="0"/>
              </a:spcBef>
              <a:spcAft>
                <a:spcPts val="0"/>
              </a:spcAft>
              <a:buNone/>
            </a:pPr>
            <a:r>
              <a:rPr lang="en-US" sz="1200">
                <a:solidFill>
                  <a:srgbClr val="3F3F3F"/>
                </a:solidFill>
                <a:latin typeface="Calibri"/>
                <a:ea typeface="Calibri"/>
                <a:cs typeface="Calibri"/>
                <a:sym typeface="Calibri"/>
              </a:rPr>
              <a:t>Kendriya Vidyalaya No.1, Bhubaneswar, Odisha</a:t>
            </a:r>
            <a:endParaRPr sz="1200"/>
          </a:p>
          <a:p>
            <a:pPr indent="0" lvl="0" marL="0" marR="0" rtl="0" algn="l">
              <a:spcBef>
                <a:spcPts val="0"/>
              </a:spcBef>
              <a:spcAft>
                <a:spcPts val="0"/>
              </a:spcAft>
              <a:buNone/>
            </a:pPr>
            <a:r>
              <a:rPr lang="en-US" sz="1200">
                <a:solidFill>
                  <a:srgbClr val="3F3F3F"/>
                </a:solidFill>
                <a:latin typeface="Calibri"/>
                <a:ea typeface="Calibri"/>
                <a:cs typeface="Calibri"/>
                <a:sym typeface="Calibri"/>
              </a:rPr>
              <a:t>Secured 88.2% marks</a:t>
            </a:r>
            <a:endParaRPr sz="1200"/>
          </a:p>
        </p:txBody>
      </p:sp>
      <p:cxnSp>
        <p:nvCxnSpPr>
          <p:cNvPr id="88" name="Shape 88"/>
          <p:cNvCxnSpPr/>
          <p:nvPr/>
        </p:nvCxnSpPr>
        <p:spPr>
          <a:xfrm>
            <a:off x="185530" y="972350"/>
            <a:ext cx="11820940" cy="0"/>
          </a:xfrm>
          <a:prstGeom prst="straightConnector1">
            <a:avLst/>
          </a:prstGeom>
          <a:noFill/>
          <a:ln cap="flat" cmpd="sng" w="9525">
            <a:solidFill>
              <a:schemeClr val="dk1"/>
            </a:solidFill>
            <a:prstDash val="dash"/>
            <a:round/>
            <a:headEnd len="med" w="med" type="none"/>
            <a:tailEnd len="med" w="med" type="none"/>
          </a:ln>
        </p:spPr>
      </p:cxnSp>
      <p:cxnSp>
        <p:nvCxnSpPr>
          <p:cNvPr id="89" name="Shape 89"/>
          <p:cNvCxnSpPr/>
          <p:nvPr/>
        </p:nvCxnSpPr>
        <p:spPr>
          <a:xfrm>
            <a:off x="185530" y="4178338"/>
            <a:ext cx="11820900" cy="0"/>
          </a:xfrm>
          <a:prstGeom prst="straightConnector1">
            <a:avLst/>
          </a:prstGeom>
          <a:noFill/>
          <a:ln cap="flat" cmpd="sng" w="9525">
            <a:solidFill>
              <a:schemeClr val="dk1"/>
            </a:solidFill>
            <a:prstDash val="dash"/>
            <a:round/>
            <a:headEnd len="med" w="med" type="none"/>
            <a:tailEnd len="med" w="med" type="none"/>
          </a:ln>
        </p:spPr>
      </p:cxnSp>
      <p:sp>
        <p:nvSpPr>
          <p:cNvPr id="90" name="Shape 90"/>
          <p:cNvSpPr txBox="1"/>
          <p:nvPr/>
        </p:nvSpPr>
        <p:spPr>
          <a:xfrm>
            <a:off x="7162100" y="609950"/>
            <a:ext cx="48444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400">
                <a:solidFill>
                  <a:schemeClr val="dk1"/>
                </a:solidFill>
                <a:latin typeface="Calibri"/>
                <a:ea typeface="Calibri"/>
                <a:cs typeface="Calibri"/>
                <a:sym typeface="Calibri"/>
              </a:rPr>
              <a:t>Mob</a:t>
            </a:r>
            <a:r>
              <a:rPr lang="en-US" sz="1400">
                <a:solidFill>
                  <a:schemeClr val="dk1"/>
                </a:solidFill>
                <a:latin typeface="Calibri"/>
                <a:ea typeface="Calibri"/>
                <a:cs typeface="Calibri"/>
                <a:sym typeface="Calibri"/>
              </a:rPr>
              <a:t>: +91-96585-72570 | </a:t>
            </a:r>
            <a:r>
              <a:rPr b="1" lang="en-US" sz="1400">
                <a:solidFill>
                  <a:schemeClr val="dk1"/>
                </a:solidFill>
                <a:latin typeface="Calibri"/>
                <a:ea typeface="Calibri"/>
                <a:cs typeface="Calibri"/>
                <a:sym typeface="Calibri"/>
              </a:rPr>
              <a:t>Email</a:t>
            </a:r>
            <a:r>
              <a:rPr lang="en-US" sz="1400">
                <a:solidFill>
                  <a:schemeClr val="dk1"/>
                </a:solidFill>
                <a:latin typeface="Calibri"/>
                <a:ea typeface="Calibri"/>
                <a:cs typeface="Calibri"/>
                <a:sym typeface="Calibri"/>
              </a:rPr>
              <a:t>: anshuman.web@gmail.com</a:t>
            </a:r>
            <a:endParaRPr/>
          </a:p>
        </p:txBody>
      </p:sp>
      <p:sp>
        <p:nvSpPr>
          <p:cNvPr id="91" name="Shape 91"/>
          <p:cNvSpPr txBox="1"/>
          <p:nvPr/>
        </p:nvSpPr>
        <p:spPr>
          <a:xfrm>
            <a:off x="185525" y="4266625"/>
            <a:ext cx="5696100" cy="245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u="sng">
                <a:solidFill>
                  <a:srgbClr val="C55A11"/>
                </a:solidFill>
                <a:latin typeface="Calibri"/>
                <a:ea typeface="Calibri"/>
                <a:cs typeface="Calibri"/>
                <a:sym typeface="Calibri"/>
              </a:rPr>
              <a:t>Project Details</a:t>
            </a:r>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Accenture Pvt Ltd ( Oct 2016 - Present )</a:t>
            </a:r>
            <a:endParaRPr sz="1300"/>
          </a:p>
          <a:p>
            <a:pPr indent="0" lvl="0" marL="0" marR="0" rtl="0" algn="l">
              <a:spcBef>
                <a:spcPts val="0"/>
              </a:spcBef>
              <a:spcAft>
                <a:spcPts val="0"/>
              </a:spcAft>
              <a:buNone/>
            </a:pPr>
            <a:r>
              <a:rPr b="1" lang="en-US" sz="1200" u="sng">
                <a:solidFill>
                  <a:srgbClr val="3F3F3F"/>
                </a:solidFill>
                <a:latin typeface="Calibri"/>
                <a:ea typeface="Calibri"/>
                <a:cs typeface="Calibri"/>
                <a:sym typeface="Calibri"/>
              </a:rPr>
              <a:t>Digital to Digital (D2D)</a:t>
            </a:r>
            <a:endParaRPr b="1" sz="1200" u="sng">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200">
              <a:solidFill>
                <a:srgbClr val="3F3F3F"/>
              </a:solidFill>
              <a:latin typeface="Calibri"/>
              <a:ea typeface="Calibri"/>
              <a:cs typeface="Calibri"/>
              <a:sym typeface="Calibri"/>
            </a:endParaRPr>
          </a:p>
          <a:p>
            <a:pPr indent="0" lvl="0" marL="0" rtl="0">
              <a:spcBef>
                <a:spcPts val="0"/>
              </a:spcBef>
              <a:spcAft>
                <a:spcPts val="0"/>
              </a:spcAft>
              <a:buSzPts val="1100"/>
              <a:buNone/>
            </a:pPr>
            <a:r>
              <a:rPr lang="en-US" sz="1200">
                <a:solidFill>
                  <a:srgbClr val="3F3F3F"/>
                </a:solidFill>
                <a:latin typeface="Calibri"/>
                <a:ea typeface="Calibri"/>
                <a:cs typeface="Calibri"/>
                <a:sym typeface="Calibri"/>
              </a:rPr>
              <a:t>Private banking application which focuses on digitalizing the paperwork and archiving the data to IBMoD. Involves filtering the Excel and pdf from front end and validating it against given set of conditions and uploading the same. Reporting dashboard to display the archived data set.</a:t>
            </a:r>
            <a:endParaRPr sz="1200">
              <a:solidFill>
                <a:srgbClr val="3F3F3F"/>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sz="1200">
              <a:solidFill>
                <a:srgbClr val="3F3F3F"/>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lang="en-US" sz="1200" u="sng">
                <a:solidFill>
                  <a:srgbClr val="3F3F3F"/>
                </a:solidFill>
                <a:latin typeface="Calibri"/>
                <a:ea typeface="Calibri"/>
                <a:cs typeface="Calibri"/>
                <a:sym typeface="Calibri"/>
              </a:rPr>
              <a:t>Technologies Used:</a:t>
            </a:r>
            <a:r>
              <a:rPr lang="en-US" sz="1200">
                <a:solidFill>
                  <a:srgbClr val="3F3F3F"/>
                </a:solidFill>
                <a:latin typeface="Calibri"/>
                <a:ea typeface="Calibri"/>
                <a:cs typeface="Calibri"/>
                <a:sym typeface="Calibri"/>
              </a:rPr>
              <a:t> </a:t>
            </a:r>
            <a:r>
              <a:rPr lang="en-US" sz="1200">
                <a:solidFill>
                  <a:srgbClr val="BE6000"/>
                </a:solidFill>
                <a:latin typeface="Calibri"/>
                <a:ea typeface="Calibri"/>
                <a:cs typeface="Calibri"/>
                <a:sym typeface="Calibri"/>
              </a:rPr>
              <a:t>UX, HTML5, CSS3, Vue JS 2.x, jQuery, SASS, UiKit 3.x, Javascript, Webpack 2.x, Jest</a:t>
            </a:r>
            <a:endParaRPr sz="1300">
              <a:solidFill>
                <a:srgbClr val="3F3F3F"/>
              </a:solidFill>
              <a:latin typeface="Calibri"/>
              <a:ea typeface="Calibri"/>
              <a:cs typeface="Calibri"/>
              <a:sym typeface="Calibri"/>
            </a:endParaRPr>
          </a:p>
          <a:p>
            <a:pPr indent="0" lvl="0" marL="0" marR="0" rtl="0" algn="l">
              <a:spcBef>
                <a:spcPts val="0"/>
              </a:spcBef>
              <a:spcAft>
                <a:spcPts val="0"/>
              </a:spcAft>
              <a:buNone/>
            </a:pPr>
            <a:r>
              <a:t/>
            </a:r>
            <a:endParaRPr i="1" sz="1300">
              <a:solidFill>
                <a:schemeClr val="dk1"/>
              </a:solidFill>
              <a:latin typeface="Calibri"/>
              <a:ea typeface="Calibri"/>
              <a:cs typeface="Calibri"/>
              <a:sym typeface="Calibri"/>
            </a:endParaRPr>
          </a:p>
        </p:txBody>
      </p:sp>
      <p:pic>
        <p:nvPicPr>
          <p:cNvPr id="92" name="Shape 92"/>
          <p:cNvPicPr preferRelativeResize="0"/>
          <p:nvPr/>
        </p:nvPicPr>
        <p:blipFill>
          <a:blip r:embed="rId3">
            <a:alphaModFix/>
          </a:blip>
          <a:stretch>
            <a:fillRect/>
          </a:stretch>
        </p:blipFill>
        <p:spPr>
          <a:xfrm>
            <a:off x="275295" y="189350"/>
            <a:ext cx="678789" cy="726304"/>
          </a:xfrm>
          <a:prstGeom prst="rect">
            <a:avLst/>
          </a:prstGeom>
          <a:noFill/>
          <a:ln>
            <a:noFill/>
          </a:ln>
        </p:spPr>
      </p:pic>
      <p:sp>
        <p:nvSpPr>
          <p:cNvPr id="93" name="Shape 93"/>
          <p:cNvSpPr txBox="1"/>
          <p:nvPr/>
        </p:nvSpPr>
        <p:spPr>
          <a:xfrm>
            <a:off x="6310325" y="4266625"/>
            <a:ext cx="5696100" cy="245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00"/>
          </a:p>
          <a:p>
            <a:pPr indent="0" lvl="0" marL="0" marR="0" rtl="0" algn="l">
              <a:spcBef>
                <a:spcPts val="0"/>
              </a:spcBef>
              <a:spcAft>
                <a:spcPts val="0"/>
              </a:spcAft>
              <a:buNone/>
            </a:pPr>
            <a:r>
              <a:t/>
            </a:r>
            <a:endParaRPr b="1" sz="1200" u="sng">
              <a:solidFill>
                <a:srgbClr val="3F3F3F"/>
              </a:solidFill>
              <a:latin typeface="Calibri"/>
              <a:ea typeface="Calibri"/>
              <a:cs typeface="Calibri"/>
              <a:sym typeface="Calibri"/>
            </a:endParaRPr>
          </a:p>
          <a:p>
            <a:pPr indent="0" lvl="0" marL="0" marR="0" rtl="0" algn="l">
              <a:spcBef>
                <a:spcPts val="0"/>
              </a:spcBef>
              <a:spcAft>
                <a:spcPts val="0"/>
              </a:spcAft>
              <a:buNone/>
            </a:pPr>
            <a:r>
              <a:rPr b="1" lang="en-US" sz="1200" u="sng">
                <a:solidFill>
                  <a:srgbClr val="3F3F3F"/>
                </a:solidFill>
                <a:latin typeface="Calibri"/>
                <a:ea typeface="Calibri"/>
                <a:cs typeface="Calibri"/>
                <a:sym typeface="Calibri"/>
              </a:rPr>
              <a:t>Stock Lending and Borrowing (SLB/Lemur)</a:t>
            </a:r>
            <a:endParaRPr b="1" sz="1200" u="sng">
              <a:solidFill>
                <a:srgbClr val="3F3F3F"/>
              </a:solidFill>
              <a:latin typeface="Calibri"/>
              <a:ea typeface="Calibri"/>
              <a:cs typeface="Calibri"/>
              <a:sym typeface="Calibri"/>
            </a:endParaRPr>
          </a:p>
          <a:p>
            <a:pPr indent="0" lvl="0" marL="0" marR="0" rtl="0" algn="l">
              <a:spcBef>
                <a:spcPts val="0"/>
              </a:spcBef>
              <a:spcAft>
                <a:spcPts val="0"/>
              </a:spcAft>
              <a:buNone/>
            </a:pPr>
            <a:r>
              <a:t/>
            </a:r>
            <a:endParaRPr sz="1200">
              <a:solidFill>
                <a:srgbClr val="3F3F3F"/>
              </a:solidFill>
              <a:latin typeface="Calibri"/>
              <a:ea typeface="Calibri"/>
              <a:cs typeface="Calibri"/>
              <a:sym typeface="Calibri"/>
            </a:endParaRPr>
          </a:p>
          <a:p>
            <a:pPr indent="0" lvl="0" marL="0" rtl="0">
              <a:spcBef>
                <a:spcPts val="0"/>
              </a:spcBef>
              <a:spcAft>
                <a:spcPts val="0"/>
              </a:spcAft>
              <a:buSzPts val="1100"/>
              <a:buNone/>
            </a:pPr>
            <a:r>
              <a:rPr lang="en-US" sz="1200">
                <a:solidFill>
                  <a:srgbClr val="3F3F3F"/>
                </a:solidFill>
                <a:latin typeface="Calibri"/>
                <a:ea typeface="Calibri"/>
                <a:cs typeface="Calibri"/>
                <a:sym typeface="Calibri"/>
              </a:rPr>
              <a:t>Private banking application which focuses on stock lending and borrowing information between two regions or servers and consolidates the data to be displayed on dashboard. Contains search, filters, sorting and cluster or grouping functionality applied on given data sets.</a:t>
            </a:r>
            <a:endParaRPr sz="1200">
              <a:solidFill>
                <a:srgbClr val="3F3F3F"/>
              </a:solidFill>
              <a:latin typeface="Calibri"/>
              <a:ea typeface="Calibri"/>
              <a:cs typeface="Calibri"/>
              <a:sym typeface="Calibri"/>
            </a:endParaRPr>
          </a:p>
          <a:p>
            <a:pPr indent="0" lvl="0" marL="0" rtl="0">
              <a:spcBef>
                <a:spcPts val="0"/>
              </a:spcBef>
              <a:spcAft>
                <a:spcPts val="0"/>
              </a:spcAft>
              <a:buSzPts val="1100"/>
              <a:buNone/>
            </a:pPr>
            <a:r>
              <a:t/>
            </a:r>
            <a:endParaRPr sz="1200">
              <a:solidFill>
                <a:srgbClr val="3F3F3F"/>
              </a:solidFill>
              <a:latin typeface="Calibri"/>
              <a:ea typeface="Calibri"/>
              <a:cs typeface="Calibri"/>
              <a:sym typeface="Calibri"/>
            </a:endParaRPr>
          </a:p>
          <a:p>
            <a:pPr indent="0" lvl="0" marL="0" rtl="0">
              <a:spcBef>
                <a:spcPts val="0"/>
              </a:spcBef>
              <a:spcAft>
                <a:spcPts val="0"/>
              </a:spcAft>
              <a:buSzPts val="1100"/>
              <a:buNone/>
            </a:pPr>
            <a:r>
              <a:rPr lang="en-US" sz="1200" u="sng">
                <a:solidFill>
                  <a:srgbClr val="3F3F3F"/>
                </a:solidFill>
                <a:latin typeface="Calibri"/>
                <a:ea typeface="Calibri"/>
                <a:cs typeface="Calibri"/>
                <a:sym typeface="Calibri"/>
              </a:rPr>
              <a:t>Technologies Used:</a:t>
            </a:r>
            <a:r>
              <a:rPr lang="en-US" sz="1200">
                <a:solidFill>
                  <a:srgbClr val="3F3F3F"/>
                </a:solidFill>
                <a:latin typeface="Calibri"/>
                <a:ea typeface="Calibri"/>
                <a:cs typeface="Calibri"/>
                <a:sym typeface="Calibri"/>
              </a:rPr>
              <a:t> </a:t>
            </a:r>
            <a:r>
              <a:rPr lang="en-US" sz="1200">
                <a:solidFill>
                  <a:srgbClr val="BE6000"/>
                </a:solidFill>
                <a:latin typeface="Calibri"/>
                <a:ea typeface="Calibri"/>
                <a:cs typeface="Calibri"/>
                <a:sym typeface="Calibri"/>
              </a:rPr>
              <a:t>UX, HTML5, CSS3, Vue JS 2.x, jQuery, SASS, UiKit 3.x, Javascript, Webpack 2.x, Jest, Responsive</a:t>
            </a:r>
            <a:endParaRPr sz="1300">
              <a:solidFill>
                <a:srgbClr val="3F3F3F"/>
              </a:solidFill>
              <a:latin typeface="Calibri"/>
              <a:ea typeface="Calibri"/>
              <a:cs typeface="Calibri"/>
              <a:sym typeface="Calibri"/>
            </a:endParaRPr>
          </a:p>
          <a:p>
            <a:pPr indent="0" lvl="0" marL="0" marR="0" rtl="0" algn="l">
              <a:spcBef>
                <a:spcPts val="0"/>
              </a:spcBef>
              <a:spcAft>
                <a:spcPts val="0"/>
              </a:spcAft>
              <a:buNone/>
            </a:pPr>
            <a:r>
              <a:t/>
            </a:r>
            <a:endParaRPr i="1" sz="1300">
              <a:solidFill>
                <a:schemeClr val="dk1"/>
              </a:solidFill>
              <a:latin typeface="Calibri"/>
              <a:ea typeface="Calibri"/>
              <a:cs typeface="Calibri"/>
              <a:sym typeface="Calibri"/>
            </a:endParaRPr>
          </a:p>
        </p:txBody>
      </p:sp>
      <p:sp>
        <p:nvSpPr>
          <p:cNvPr id="94" name="Shape 94"/>
          <p:cNvSpPr txBox="1"/>
          <p:nvPr/>
        </p:nvSpPr>
        <p:spPr>
          <a:xfrm>
            <a:off x="8354525" y="1026950"/>
            <a:ext cx="3651900" cy="72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US" u="sng">
                <a:solidFill>
                  <a:srgbClr val="C55A11"/>
                </a:solidFill>
                <a:latin typeface="Calibri"/>
                <a:ea typeface="Calibri"/>
                <a:cs typeface="Calibri"/>
                <a:sym typeface="Calibri"/>
              </a:rPr>
              <a:t>Domain Expertise</a:t>
            </a:r>
            <a:endParaRPr b="1" u="sng">
              <a:solidFill>
                <a:srgbClr val="C55A11"/>
              </a:solidFill>
              <a:latin typeface="Calibri"/>
              <a:ea typeface="Calibri"/>
              <a:cs typeface="Calibri"/>
              <a:sym typeface="Calibri"/>
            </a:endParaRPr>
          </a:p>
          <a:p>
            <a:pPr indent="0" lvl="0" marL="0">
              <a:spcBef>
                <a:spcPts val="0"/>
              </a:spcBef>
              <a:spcAft>
                <a:spcPts val="0"/>
              </a:spcAft>
              <a:buNone/>
            </a:pPr>
            <a:r>
              <a:rPr lang="en-US" sz="1200">
                <a:solidFill>
                  <a:srgbClr val="434343"/>
                </a:solidFill>
                <a:latin typeface="Calibri"/>
                <a:ea typeface="Calibri"/>
                <a:cs typeface="Calibri"/>
                <a:sym typeface="Calibri"/>
              </a:rPr>
              <a:t>Private Banking, Travel &amp; Trip Planning, Big Data Visualization, Hotel Management</a:t>
            </a:r>
            <a:endParaRPr sz="1200">
              <a:solidFill>
                <a:srgbClr val="43434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256075" y="225600"/>
            <a:ext cx="11691300" cy="63639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rgbClr val="000000"/>
              </a:buClr>
              <a:buSzPts val="1100"/>
              <a:buFont typeface="Arial"/>
              <a:buNone/>
            </a:pPr>
            <a:r>
              <a:t/>
            </a:r>
            <a:endParaRPr sz="1300">
              <a:solidFill>
                <a:srgbClr val="3F3F3F"/>
              </a:solidFill>
              <a:latin typeface="Calibri"/>
              <a:ea typeface="Calibri"/>
              <a:cs typeface="Calibri"/>
              <a:sym typeface="Calibri"/>
            </a:endParaRPr>
          </a:p>
          <a:p>
            <a:pPr indent="0" lvl="0" marL="0" rtl="0">
              <a:spcBef>
                <a:spcPts val="0"/>
              </a:spcBef>
              <a:spcAft>
                <a:spcPts val="0"/>
              </a:spcAft>
              <a:buClr>
                <a:srgbClr val="000000"/>
              </a:buClr>
              <a:buFont typeface="Arial"/>
              <a:buNone/>
            </a:pPr>
            <a:r>
              <a:t/>
            </a:r>
            <a:endParaRPr i="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None/>
            </a:pPr>
            <a:r>
              <a:t/>
            </a:r>
            <a:endParaRPr b="1" sz="1300">
              <a:solidFill>
                <a:schemeClr val="dk1"/>
              </a:solidFill>
              <a:latin typeface="Calibri"/>
              <a:ea typeface="Calibri"/>
              <a:cs typeface="Calibri"/>
              <a:sym typeface="Calibri"/>
            </a:endParaRPr>
          </a:p>
          <a:p>
            <a:pPr indent="0" lvl="0" marL="0" rtl="0">
              <a:spcBef>
                <a:spcPts val="0"/>
              </a:spcBef>
              <a:spcAft>
                <a:spcPts val="0"/>
              </a:spcAft>
              <a:buClr>
                <a:schemeClr val="dk1"/>
              </a:buClr>
              <a:buFont typeface="Arial"/>
              <a:buNone/>
            </a:pPr>
            <a:r>
              <a:rPr b="1" lang="en-US" sz="1300">
                <a:solidFill>
                  <a:schemeClr val="dk1"/>
                </a:solidFill>
                <a:latin typeface="Calibri"/>
                <a:ea typeface="Calibri"/>
                <a:cs typeface="Calibri"/>
                <a:sym typeface="Calibri"/>
              </a:rPr>
              <a:t>Inkoniq Pvt Ltd ( May 2015 - Oct 2016 )</a:t>
            </a:r>
            <a:endParaRPr sz="1300">
              <a:solidFill>
                <a:schemeClr val="dk1"/>
              </a:solidFill>
            </a:endParaRPr>
          </a:p>
          <a:p>
            <a:pPr indent="0" lvl="0" marL="0" rtl="0">
              <a:spcBef>
                <a:spcPts val="0"/>
              </a:spcBef>
              <a:spcAft>
                <a:spcPts val="0"/>
              </a:spcAft>
              <a:buSzPts val="1100"/>
              <a:buNone/>
            </a:pPr>
            <a:r>
              <a:t/>
            </a:r>
            <a:endParaRPr sz="1100">
              <a:solidFill>
                <a:srgbClr val="BE6000"/>
              </a:solidFill>
              <a:latin typeface="Calibri"/>
              <a:ea typeface="Calibri"/>
              <a:cs typeface="Calibri"/>
              <a:sym typeface="Calibri"/>
            </a:endParaRPr>
          </a:p>
          <a:p>
            <a:pPr indent="0" lvl="0" marL="0" rtl="0">
              <a:spcBef>
                <a:spcPts val="0"/>
              </a:spcBef>
              <a:spcAft>
                <a:spcPts val="0"/>
              </a:spcAft>
              <a:buSzPts val="1100"/>
              <a:buNone/>
            </a:pPr>
            <a:r>
              <a:t/>
            </a:r>
            <a:endParaRPr sz="1200">
              <a:solidFill>
                <a:srgbClr val="BE6000"/>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i="1" sz="1300">
              <a:solidFill>
                <a:schemeClr val="dk1"/>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b="1" sz="1200" u="sng">
              <a:solidFill>
                <a:srgbClr val="3F3F3F"/>
              </a:solidFill>
              <a:latin typeface="Calibri"/>
              <a:ea typeface="Calibri"/>
              <a:cs typeface="Calibri"/>
              <a:sym typeface="Calibri"/>
            </a:endParaRPr>
          </a:p>
          <a:p>
            <a:pPr indent="0" lvl="0" marL="0" rtl="0">
              <a:spcBef>
                <a:spcPts val="0"/>
              </a:spcBef>
              <a:spcAft>
                <a:spcPts val="0"/>
              </a:spcAft>
              <a:buSzPts val="1100"/>
              <a:buNone/>
            </a:pPr>
            <a:r>
              <a:t/>
            </a:r>
            <a:endParaRPr sz="1100">
              <a:solidFill>
                <a:srgbClr val="BE6000"/>
              </a:solidFill>
              <a:latin typeface="Calibri"/>
              <a:ea typeface="Calibri"/>
              <a:cs typeface="Calibri"/>
              <a:sym typeface="Calibri"/>
            </a:endParaRPr>
          </a:p>
          <a:p>
            <a:pPr indent="0" lvl="0" marL="0" rtl="0">
              <a:spcBef>
                <a:spcPts val="0"/>
              </a:spcBef>
              <a:spcAft>
                <a:spcPts val="0"/>
              </a:spcAft>
              <a:buSzPts val="1100"/>
              <a:buNone/>
            </a:pPr>
            <a:r>
              <a:t/>
            </a:r>
            <a:endParaRPr sz="1100">
              <a:solidFill>
                <a:srgbClr val="BE6000"/>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t/>
            </a:r>
            <a:endParaRPr sz="1100">
              <a:solidFill>
                <a:srgbClr val="BE6000"/>
              </a:solidFill>
              <a:latin typeface="Calibri"/>
              <a:ea typeface="Calibri"/>
              <a:cs typeface="Calibri"/>
              <a:sym typeface="Calibri"/>
            </a:endParaRPr>
          </a:p>
        </p:txBody>
      </p:sp>
      <p:sp>
        <p:nvSpPr>
          <p:cNvPr id="100" name="Shape 100"/>
          <p:cNvSpPr txBox="1"/>
          <p:nvPr/>
        </p:nvSpPr>
        <p:spPr>
          <a:xfrm>
            <a:off x="256075" y="225600"/>
            <a:ext cx="5657700" cy="2303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US" sz="1600" u="sng">
                <a:solidFill>
                  <a:srgbClr val="C55A11"/>
                </a:solidFill>
                <a:latin typeface="Calibri"/>
                <a:ea typeface="Calibri"/>
                <a:cs typeface="Calibri"/>
                <a:sym typeface="Calibri"/>
              </a:rPr>
              <a:t>Project Details</a:t>
            </a:r>
            <a:endParaRPr>
              <a:solidFill>
                <a:schemeClr val="dk1"/>
              </a:solidFill>
            </a:endParaRPr>
          </a:p>
          <a:p>
            <a:pPr indent="0" lvl="0" marL="0" rtl="0">
              <a:spcBef>
                <a:spcPts val="0"/>
              </a:spcBef>
              <a:spcAft>
                <a:spcPts val="0"/>
              </a:spcAft>
              <a:buClr>
                <a:schemeClr val="dk1"/>
              </a:buClr>
              <a:buFont typeface="Arial"/>
              <a:buNone/>
            </a:pPr>
            <a:r>
              <a:rPr b="1" lang="en-US" sz="1300">
                <a:solidFill>
                  <a:schemeClr val="dk1"/>
                </a:solidFill>
                <a:latin typeface="Calibri"/>
                <a:ea typeface="Calibri"/>
                <a:cs typeface="Calibri"/>
                <a:sym typeface="Calibri"/>
              </a:rPr>
              <a:t>Accenture Pvt Ltd ( Oct 2016 - Present )</a:t>
            </a:r>
            <a:endParaRPr sz="1300">
              <a:solidFill>
                <a:schemeClr val="dk1"/>
              </a:solidFill>
            </a:endParaRPr>
          </a:p>
          <a:p>
            <a:pPr indent="0" lvl="0" marL="0" rtl="0">
              <a:spcBef>
                <a:spcPts val="0"/>
              </a:spcBef>
              <a:spcAft>
                <a:spcPts val="0"/>
              </a:spcAft>
              <a:buClr>
                <a:schemeClr val="dk1"/>
              </a:buClr>
              <a:buFont typeface="Arial"/>
              <a:buNone/>
            </a:pPr>
            <a:r>
              <a:rPr b="1" lang="en-US" sz="1200" u="sng">
                <a:solidFill>
                  <a:srgbClr val="3F3F3F"/>
                </a:solidFill>
                <a:latin typeface="Calibri"/>
                <a:ea typeface="Calibri"/>
                <a:cs typeface="Calibri"/>
                <a:sym typeface="Calibri"/>
              </a:rPr>
              <a:t>PBIT Support Tool</a:t>
            </a:r>
            <a:endParaRPr b="1" sz="1200" u="sng">
              <a:solidFill>
                <a:srgbClr val="3F3F3F"/>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200">
              <a:solidFill>
                <a:srgbClr val="3F3F3F"/>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lang="en-US" sz="1200">
                <a:solidFill>
                  <a:srgbClr val="3F3F3F"/>
                </a:solidFill>
                <a:latin typeface="Calibri"/>
                <a:ea typeface="Calibri"/>
                <a:cs typeface="Calibri"/>
                <a:sym typeface="Calibri"/>
              </a:rPr>
              <a:t>Private banking application support tool portal for different domains, acts like a gateway or entry point to other different dashboards. Contains dashboards and data sets displayed based on different search criterias and filters. Monitoring dashboard which displays the health of the servers at real time.</a:t>
            </a:r>
            <a:endParaRPr sz="1200">
              <a:solidFill>
                <a:srgbClr val="3F3F3F"/>
              </a:solidFill>
              <a:latin typeface="Calibri"/>
              <a:ea typeface="Calibri"/>
              <a:cs typeface="Calibri"/>
              <a:sym typeface="Calibri"/>
            </a:endParaRPr>
          </a:p>
          <a:p>
            <a:pPr indent="0" lvl="0" marL="0" rtl="0">
              <a:spcBef>
                <a:spcPts val="0"/>
              </a:spcBef>
              <a:spcAft>
                <a:spcPts val="0"/>
              </a:spcAft>
              <a:buNone/>
            </a:pPr>
            <a:r>
              <a:t/>
            </a:r>
            <a:endParaRPr sz="1200" u="sng">
              <a:solidFill>
                <a:srgbClr val="3F3F3F"/>
              </a:solidFill>
              <a:latin typeface="Calibri"/>
              <a:ea typeface="Calibri"/>
              <a:cs typeface="Calibri"/>
              <a:sym typeface="Calibri"/>
            </a:endParaRPr>
          </a:p>
          <a:p>
            <a:pPr indent="0" lvl="0" marL="0" rtl="0">
              <a:spcBef>
                <a:spcPts val="0"/>
              </a:spcBef>
              <a:spcAft>
                <a:spcPts val="0"/>
              </a:spcAft>
              <a:buClr>
                <a:schemeClr val="dk1"/>
              </a:buClr>
              <a:buSzPts val="1100"/>
              <a:buFont typeface="Arial"/>
              <a:buNone/>
            </a:pPr>
            <a:r>
              <a:rPr lang="en-US" sz="1200" u="sng">
                <a:solidFill>
                  <a:srgbClr val="3F3F3F"/>
                </a:solidFill>
                <a:latin typeface="Calibri"/>
                <a:ea typeface="Calibri"/>
                <a:cs typeface="Calibri"/>
                <a:sym typeface="Calibri"/>
              </a:rPr>
              <a:t>Technologies Used:</a:t>
            </a:r>
            <a:r>
              <a:rPr lang="en-US" sz="1200">
                <a:solidFill>
                  <a:srgbClr val="3F3F3F"/>
                </a:solidFill>
                <a:latin typeface="Calibri"/>
                <a:ea typeface="Calibri"/>
                <a:cs typeface="Calibri"/>
                <a:sym typeface="Calibri"/>
              </a:rPr>
              <a:t> </a:t>
            </a:r>
            <a:r>
              <a:rPr lang="en-US" sz="1200">
                <a:solidFill>
                  <a:srgbClr val="BE6000"/>
                </a:solidFill>
                <a:latin typeface="Calibri"/>
                <a:ea typeface="Calibri"/>
                <a:cs typeface="Calibri"/>
                <a:sym typeface="Calibri"/>
              </a:rPr>
              <a:t>UX, HTML5, CSS3, Vue JS 2.x, jQuery, SASS, UiKit 3.x, Javascript, Webpack 2.x, Jest, Gulp, Responsive</a:t>
            </a:r>
            <a:endParaRPr/>
          </a:p>
        </p:txBody>
      </p:sp>
      <p:sp>
        <p:nvSpPr>
          <p:cNvPr id="101" name="Shape 101"/>
          <p:cNvSpPr txBox="1"/>
          <p:nvPr/>
        </p:nvSpPr>
        <p:spPr>
          <a:xfrm>
            <a:off x="6217850" y="664200"/>
            <a:ext cx="5657700" cy="1864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US" sz="1200" u="sng">
                <a:solidFill>
                  <a:srgbClr val="3F3F3F"/>
                </a:solidFill>
                <a:latin typeface="Calibri"/>
                <a:ea typeface="Calibri"/>
                <a:cs typeface="Calibri"/>
                <a:sym typeface="Calibri"/>
              </a:rPr>
              <a:t>Relationship Management</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t/>
            </a:r>
            <a:endParaRPr sz="1200">
              <a:solidFill>
                <a:srgbClr val="3F3F3F"/>
              </a:solidFill>
              <a:latin typeface="Calibri"/>
              <a:ea typeface="Calibri"/>
              <a:cs typeface="Calibri"/>
              <a:sym typeface="Calibri"/>
            </a:endParaRPr>
          </a:p>
          <a:p>
            <a:pPr indent="0" lvl="0" marL="0" rtl="0">
              <a:spcBef>
                <a:spcPts val="0"/>
              </a:spcBef>
              <a:spcAft>
                <a:spcPts val="0"/>
              </a:spcAft>
              <a:buNone/>
            </a:pPr>
            <a:r>
              <a:rPr lang="en-US" sz="1200">
                <a:solidFill>
                  <a:srgbClr val="3F3F3F"/>
                </a:solidFill>
                <a:latin typeface="Calibri"/>
                <a:ea typeface="Calibri"/>
                <a:cs typeface="Calibri"/>
                <a:sym typeface="Calibri"/>
              </a:rPr>
              <a:t>Private banking application which focuses on relationship managers and assistant relationship managers and their relationship with clients. Includes features such as workflow dashboard, notebook and call reports. Client details and prospect details and the respective data manipulation.</a:t>
            </a:r>
            <a:endParaRPr sz="1200">
              <a:solidFill>
                <a:srgbClr val="3F3F3F"/>
              </a:solidFill>
              <a:latin typeface="Calibri"/>
              <a:ea typeface="Calibri"/>
              <a:cs typeface="Calibri"/>
              <a:sym typeface="Calibri"/>
            </a:endParaRPr>
          </a:p>
          <a:p>
            <a:pPr indent="0" lvl="0" marL="0" rtl="0">
              <a:spcBef>
                <a:spcPts val="0"/>
              </a:spcBef>
              <a:spcAft>
                <a:spcPts val="0"/>
              </a:spcAft>
              <a:buNone/>
            </a:pPr>
            <a:r>
              <a:t/>
            </a:r>
            <a:endParaRPr sz="1200" u="sng">
              <a:solidFill>
                <a:srgbClr val="3F3F3F"/>
              </a:solidFill>
              <a:latin typeface="Calibri"/>
              <a:ea typeface="Calibri"/>
              <a:cs typeface="Calibri"/>
              <a:sym typeface="Calibri"/>
            </a:endParaRPr>
          </a:p>
          <a:p>
            <a:pPr indent="0" lvl="0" marL="0" rtl="0">
              <a:spcBef>
                <a:spcPts val="0"/>
              </a:spcBef>
              <a:spcAft>
                <a:spcPts val="0"/>
              </a:spcAft>
              <a:buNone/>
            </a:pPr>
            <a:r>
              <a:rPr lang="en-US" sz="1200" u="sng">
                <a:solidFill>
                  <a:srgbClr val="3F3F3F"/>
                </a:solidFill>
                <a:latin typeface="Calibri"/>
                <a:ea typeface="Calibri"/>
                <a:cs typeface="Calibri"/>
                <a:sym typeface="Calibri"/>
              </a:rPr>
              <a:t>Technologies Used:</a:t>
            </a:r>
            <a:r>
              <a:rPr lang="en-US" sz="1200">
                <a:solidFill>
                  <a:srgbClr val="3F3F3F"/>
                </a:solidFill>
                <a:latin typeface="Calibri"/>
                <a:ea typeface="Calibri"/>
                <a:cs typeface="Calibri"/>
                <a:sym typeface="Calibri"/>
              </a:rPr>
              <a:t> </a:t>
            </a:r>
            <a:r>
              <a:rPr lang="en-US" sz="1200">
                <a:solidFill>
                  <a:srgbClr val="BE6000"/>
                </a:solidFill>
                <a:latin typeface="Calibri"/>
                <a:ea typeface="Calibri"/>
                <a:cs typeface="Calibri"/>
                <a:sym typeface="Calibri"/>
              </a:rPr>
              <a:t>HTML5, CSS3, Angular JS 1.x, jQuery, SASS, Bootstrap, Javascript, Grunt, Karma with Jasmine</a:t>
            </a:r>
            <a:endParaRPr/>
          </a:p>
        </p:txBody>
      </p:sp>
      <p:sp>
        <p:nvSpPr>
          <p:cNvPr id="102" name="Shape 102"/>
          <p:cNvSpPr txBox="1"/>
          <p:nvPr/>
        </p:nvSpPr>
        <p:spPr>
          <a:xfrm>
            <a:off x="256075" y="3064550"/>
            <a:ext cx="5657700" cy="141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US" sz="1200" u="sng">
                <a:solidFill>
                  <a:srgbClr val="3F3F3F"/>
                </a:solidFill>
                <a:latin typeface="Calibri"/>
                <a:ea typeface="Calibri"/>
                <a:cs typeface="Calibri"/>
                <a:sym typeface="Calibri"/>
              </a:rPr>
              <a:t>Lodgiq</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rPr lang="en-US" sz="1200">
                <a:solidFill>
                  <a:srgbClr val="404040"/>
                </a:solidFill>
                <a:latin typeface="Calibri"/>
                <a:ea typeface="Calibri"/>
                <a:cs typeface="Calibri"/>
                <a:sym typeface="Calibri"/>
              </a:rPr>
              <a:t>Hotel price management portal which showcases the lowest and highest prices for any given day. It helps hoteliers to manage their prices based on requirement and competition.</a:t>
            </a:r>
            <a:endParaRPr sz="1200">
              <a:solidFill>
                <a:srgbClr val="404040"/>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200">
              <a:solidFill>
                <a:srgbClr val="404040"/>
              </a:solidFill>
            </a:endParaRPr>
          </a:p>
          <a:p>
            <a:pPr indent="0" lvl="0" marL="0" rtl="0">
              <a:spcBef>
                <a:spcPts val="0"/>
              </a:spcBef>
              <a:spcAft>
                <a:spcPts val="0"/>
              </a:spcAft>
              <a:buClr>
                <a:schemeClr val="dk1"/>
              </a:buClr>
              <a:buSzPts val="1100"/>
              <a:buFont typeface="Arial"/>
              <a:buNone/>
            </a:pPr>
            <a:r>
              <a:rPr lang="en-US" sz="1100" u="sng">
                <a:solidFill>
                  <a:srgbClr val="3F3F3F"/>
                </a:solidFill>
                <a:latin typeface="Calibri"/>
                <a:ea typeface="Calibri"/>
                <a:cs typeface="Calibri"/>
                <a:sym typeface="Calibri"/>
              </a:rPr>
              <a:t>Technologies Used:</a:t>
            </a:r>
            <a:r>
              <a:rPr lang="en-US" sz="1100">
                <a:solidFill>
                  <a:srgbClr val="3F3F3F"/>
                </a:solidFill>
                <a:latin typeface="Calibri"/>
                <a:ea typeface="Calibri"/>
                <a:cs typeface="Calibri"/>
                <a:sym typeface="Calibri"/>
              </a:rPr>
              <a:t> </a:t>
            </a:r>
            <a:r>
              <a:rPr lang="en-US" sz="1100">
                <a:solidFill>
                  <a:srgbClr val="BE6000"/>
                </a:solidFill>
                <a:latin typeface="Calibri"/>
                <a:ea typeface="Calibri"/>
                <a:cs typeface="Calibri"/>
                <a:sym typeface="Calibri"/>
              </a:rPr>
              <a:t>HTML5, CSS3, Angular JS 1.x, jQuery, SASS, Bootstrap, Javascript, Google maps, Gulp, Responsive</a:t>
            </a:r>
            <a:endParaRPr/>
          </a:p>
        </p:txBody>
      </p:sp>
      <p:sp>
        <p:nvSpPr>
          <p:cNvPr id="103" name="Shape 103"/>
          <p:cNvSpPr txBox="1"/>
          <p:nvPr/>
        </p:nvSpPr>
        <p:spPr>
          <a:xfrm>
            <a:off x="6217850" y="3032525"/>
            <a:ext cx="5553900" cy="141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US" sz="1200" u="sng">
                <a:solidFill>
                  <a:srgbClr val="3F3F3F"/>
                </a:solidFill>
                <a:latin typeface="Calibri"/>
                <a:ea typeface="Calibri"/>
                <a:cs typeface="Calibri"/>
                <a:sym typeface="Calibri"/>
              </a:rPr>
              <a:t>Sigmoid</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rPr lang="en-US" sz="1200">
                <a:solidFill>
                  <a:srgbClr val="404040"/>
                </a:solidFill>
                <a:latin typeface="Calibri"/>
                <a:ea typeface="Calibri"/>
                <a:cs typeface="Calibri"/>
                <a:sym typeface="Calibri"/>
              </a:rPr>
              <a:t>Big data analytics dashboard created using x-axis and y-axis data. Fetches data and draws the required charts which can be saved, viewed and downloaded. Additional implementation using drag and drop facility for chart implementation.</a:t>
            </a:r>
            <a:endParaRPr sz="1200">
              <a:solidFill>
                <a:srgbClr val="404040"/>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200">
              <a:solidFill>
                <a:srgbClr val="404040"/>
              </a:solidFill>
            </a:endParaRPr>
          </a:p>
          <a:p>
            <a:pPr indent="0" lvl="0" marL="0" rtl="0">
              <a:spcBef>
                <a:spcPts val="0"/>
              </a:spcBef>
              <a:spcAft>
                <a:spcPts val="0"/>
              </a:spcAft>
              <a:buNone/>
            </a:pPr>
            <a:r>
              <a:rPr lang="en-US" sz="1100" u="sng">
                <a:solidFill>
                  <a:srgbClr val="3F3F3F"/>
                </a:solidFill>
                <a:latin typeface="Calibri"/>
                <a:ea typeface="Calibri"/>
                <a:cs typeface="Calibri"/>
                <a:sym typeface="Calibri"/>
              </a:rPr>
              <a:t>Technologies Used:</a:t>
            </a:r>
            <a:r>
              <a:rPr lang="en-US" sz="1100">
                <a:solidFill>
                  <a:srgbClr val="3F3F3F"/>
                </a:solidFill>
                <a:latin typeface="Calibri"/>
                <a:ea typeface="Calibri"/>
                <a:cs typeface="Calibri"/>
                <a:sym typeface="Calibri"/>
              </a:rPr>
              <a:t> </a:t>
            </a:r>
            <a:r>
              <a:rPr lang="en-US" sz="1100">
                <a:solidFill>
                  <a:srgbClr val="BE6000"/>
                </a:solidFill>
                <a:latin typeface="Calibri"/>
                <a:ea typeface="Calibri"/>
                <a:cs typeface="Calibri"/>
                <a:sym typeface="Calibri"/>
              </a:rPr>
              <a:t>HTML5, CSS3, Angular JS 1.x, jQuery, SASS, Bootstrap, Javascript, D3 js, Gulp, Responsive - Tablet only</a:t>
            </a:r>
            <a:endParaRPr/>
          </a:p>
        </p:txBody>
      </p:sp>
      <p:cxnSp>
        <p:nvCxnSpPr>
          <p:cNvPr id="104" name="Shape 104"/>
          <p:cNvCxnSpPr/>
          <p:nvPr/>
        </p:nvCxnSpPr>
        <p:spPr>
          <a:xfrm>
            <a:off x="185530" y="2654338"/>
            <a:ext cx="11820900" cy="0"/>
          </a:xfrm>
          <a:prstGeom prst="straightConnector1">
            <a:avLst/>
          </a:prstGeom>
          <a:noFill/>
          <a:ln cap="flat" cmpd="sng" w="9525">
            <a:solidFill>
              <a:schemeClr val="dk1"/>
            </a:solidFill>
            <a:prstDash val="dash"/>
            <a:round/>
            <a:headEnd len="med" w="med" type="none"/>
            <a:tailEnd len="med" w="med" type="none"/>
          </a:ln>
        </p:spPr>
      </p:cxnSp>
      <p:sp>
        <p:nvSpPr>
          <p:cNvPr id="105" name="Shape 105"/>
          <p:cNvSpPr txBox="1"/>
          <p:nvPr/>
        </p:nvSpPr>
        <p:spPr>
          <a:xfrm>
            <a:off x="256075" y="4577350"/>
            <a:ext cx="5657700" cy="141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US" sz="1200" u="sng">
                <a:solidFill>
                  <a:srgbClr val="3F3F3F"/>
                </a:solidFill>
                <a:latin typeface="Calibri"/>
                <a:ea typeface="Calibri"/>
                <a:cs typeface="Calibri"/>
                <a:sym typeface="Calibri"/>
              </a:rPr>
              <a:t>Ziprooms</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rPr lang="en-US" sz="1200">
                <a:solidFill>
                  <a:srgbClr val="404040"/>
                </a:solidFill>
                <a:latin typeface="Calibri"/>
                <a:ea typeface="Calibri"/>
                <a:cs typeface="Calibri"/>
                <a:sym typeface="Calibri"/>
              </a:rPr>
              <a:t>Hotel room and facilities booking portal for users in any city, state and country. Accommodates guests by providing search functionality along with filters. Provides rating and feedback on point of interests and services provided.</a:t>
            </a:r>
            <a:endParaRPr sz="1200">
              <a:solidFill>
                <a:srgbClr val="404040"/>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200">
              <a:solidFill>
                <a:srgbClr val="404040"/>
              </a:solidFill>
            </a:endParaRPr>
          </a:p>
          <a:p>
            <a:pPr indent="0" lvl="0" marL="0" rtl="0">
              <a:spcBef>
                <a:spcPts val="0"/>
              </a:spcBef>
              <a:spcAft>
                <a:spcPts val="0"/>
              </a:spcAft>
              <a:buNone/>
            </a:pPr>
            <a:r>
              <a:rPr lang="en-US" sz="1100" u="sng">
                <a:solidFill>
                  <a:srgbClr val="3F3F3F"/>
                </a:solidFill>
                <a:latin typeface="Calibri"/>
                <a:ea typeface="Calibri"/>
                <a:cs typeface="Calibri"/>
                <a:sym typeface="Calibri"/>
              </a:rPr>
              <a:t>Technologies Used:</a:t>
            </a:r>
            <a:r>
              <a:rPr lang="en-US" sz="1100">
                <a:solidFill>
                  <a:srgbClr val="3F3F3F"/>
                </a:solidFill>
                <a:latin typeface="Calibri"/>
                <a:ea typeface="Calibri"/>
                <a:cs typeface="Calibri"/>
                <a:sym typeface="Calibri"/>
              </a:rPr>
              <a:t> </a:t>
            </a:r>
            <a:r>
              <a:rPr lang="en-US" sz="1100">
                <a:solidFill>
                  <a:srgbClr val="BE6000"/>
                </a:solidFill>
                <a:latin typeface="Calibri"/>
                <a:ea typeface="Calibri"/>
                <a:cs typeface="Calibri"/>
                <a:sym typeface="Calibri"/>
              </a:rPr>
              <a:t>HTML5, CSS3, Angular JS 1.x, Materialize 1.x, SASS, Javascript, Grunt, Responsive</a:t>
            </a:r>
            <a:endParaRPr b="1" sz="1200" u="sng">
              <a:solidFill>
                <a:srgbClr val="3F3F3F"/>
              </a:solidFill>
              <a:latin typeface="Calibri"/>
              <a:ea typeface="Calibri"/>
              <a:cs typeface="Calibri"/>
              <a:sym typeface="Calibri"/>
            </a:endParaRPr>
          </a:p>
        </p:txBody>
      </p:sp>
      <p:sp>
        <p:nvSpPr>
          <p:cNvPr id="106" name="Shape 106"/>
          <p:cNvSpPr txBox="1"/>
          <p:nvPr/>
        </p:nvSpPr>
        <p:spPr>
          <a:xfrm>
            <a:off x="6269750" y="4577350"/>
            <a:ext cx="5553900" cy="1416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b="1" lang="en-US" sz="1200" u="sng">
                <a:solidFill>
                  <a:srgbClr val="3F3F3F"/>
                </a:solidFill>
                <a:latin typeface="Calibri"/>
                <a:ea typeface="Calibri"/>
                <a:cs typeface="Calibri"/>
                <a:sym typeface="Calibri"/>
              </a:rPr>
              <a:t>Nothing like travel - select (NLT select)</a:t>
            </a:r>
            <a:endParaRPr b="1" sz="1200" u="sng">
              <a:solidFill>
                <a:srgbClr val="3F3F3F"/>
              </a:solidFill>
              <a:latin typeface="Calibri"/>
              <a:ea typeface="Calibri"/>
              <a:cs typeface="Calibri"/>
              <a:sym typeface="Calibri"/>
            </a:endParaRPr>
          </a:p>
          <a:p>
            <a:pPr indent="0" lvl="0" marL="0" rtl="0">
              <a:spcBef>
                <a:spcPts val="0"/>
              </a:spcBef>
              <a:spcAft>
                <a:spcPts val="0"/>
              </a:spcAft>
              <a:buNone/>
            </a:pPr>
            <a:r>
              <a:rPr lang="en-US" sz="1200">
                <a:solidFill>
                  <a:srgbClr val="404040"/>
                </a:solidFill>
                <a:latin typeface="Calibri"/>
                <a:ea typeface="Calibri"/>
                <a:cs typeface="Calibri"/>
                <a:sym typeface="Calibri"/>
              </a:rPr>
              <a:t>Travel portal showcasing different travel destinations, tour packages and reviews. User can select a destination and book for the same. Also contains group booking, planned tours, itineraries and gallery. Involves complex UI layout.</a:t>
            </a:r>
            <a:endParaRPr sz="1200">
              <a:solidFill>
                <a:srgbClr val="404040"/>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200">
              <a:solidFill>
                <a:srgbClr val="404040"/>
              </a:solidFill>
            </a:endParaRPr>
          </a:p>
          <a:p>
            <a:pPr indent="0" lvl="0" marL="0" rtl="0">
              <a:spcBef>
                <a:spcPts val="0"/>
              </a:spcBef>
              <a:spcAft>
                <a:spcPts val="0"/>
              </a:spcAft>
              <a:buClr>
                <a:schemeClr val="dk1"/>
              </a:buClr>
              <a:buSzPts val="1100"/>
              <a:buFont typeface="Arial"/>
              <a:buNone/>
            </a:pPr>
            <a:r>
              <a:rPr lang="en-US" sz="1100" u="sng">
                <a:solidFill>
                  <a:srgbClr val="3F3F3F"/>
                </a:solidFill>
                <a:latin typeface="Calibri"/>
                <a:ea typeface="Calibri"/>
                <a:cs typeface="Calibri"/>
                <a:sym typeface="Calibri"/>
              </a:rPr>
              <a:t>Technologies Used:</a:t>
            </a:r>
            <a:r>
              <a:rPr lang="en-US" sz="1100">
                <a:solidFill>
                  <a:srgbClr val="3F3F3F"/>
                </a:solidFill>
                <a:latin typeface="Calibri"/>
                <a:ea typeface="Calibri"/>
                <a:cs typeface="Calibri"/>
                <a:sym typeface="Calibri"/>
              </a:rPr>
              <a:t> </a:t>
            </a:r>
            <a:r>
              <a:rPr lang="en-US" sz="1100">
                <a:solidFill>
                  <a:srgbClr val="BE6000"/>
                </a:solidFill>
                <a:latin typeface="Calibri"/>
                <a:ea typeface="Calibri"/>
                <a:cs typeface="Calibri"/>
                <a:sym typeface="Calibri"/>
              </a:rPr>
              <a:t>HTML5, CSS3, Angular JS 1.x, Fullpage js, jQuery, SASS, Bootstrap, Javascript, Wordpress, Gulp, Responsive</a:t>
            </a:r>
            <a:endParaRPr b="1" sz="1200" u="sng">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