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3" r:id="rId3"/>
    <p:sldId id="273" r:id="rId4"/>
    <p:sldId id="257" r:id="rId5"/>
    <p:sldId id="258" r:id="rId6"/>
    <p:sldId id="260"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144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468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549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604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80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401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57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151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35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4026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670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261312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8" r:id="rId5"/>
    <p:sldLayoutId id="2147483692" r:id="rId6"/>
    <p:sldLayoutId id="2147483693" r:id="rId7"/>
    <p:sldLayoutId id="2147483694" r:id="rId8"/>
    <p:sldLayoutId id="2147483697" r:id="rId9"/>
    <p:sldLayoutId id="2147483695" r:id="rId10"/>
    <p:sldLayoutId id="2147483696" r:id="rId11"/>
  </p:sldLayoutIdLst>
  <p:hf sldNum="0" hdr="0" ftr="0" dt="0"/>
  <p:txStyles>
    <p:titleStyle>
      <a:lvl1pPr algn="l" defTabSz="457200" rtl="0" eaLnBrk="1" latinLnBrk="0" hangingPunct="1">
        <a:spcBef>
          <a:spcPct val="0"/>
        </a:spcBef>
        <a:buNone/>
        <a:defRPr sz="2800" b="0" kern="1200" cap="none">
          <a:solidFill>
            <a:schemeClr val="tx1">
              <a:lumMod val="75000"/>
              <a:lumOff val="25000"/>
            </a:schemeClr>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C8B91C-8C91-4DC0-8E72-AE45C19CEBF7}"/>
              </a:ext>
            </a:extLst>
          </p:cNvPr>
          <p:cNvPicPr>
            <a:picLocks noChangeAspect="1"/>
          </p:cNvPicPr>
          <p:nvPr/>
        </p:nvPicPr>
        <p:blipFill rotWithShape="1">
          <a:blip r:embed="rId2"/>
          <a:srcRect t="1106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8FBD4B5-79CC-4577-A3EA-764E3C20B0FF}"/>
              </a:ext>
            </a:extLst>
          </p:cNvPr>
          <p:cNvSpPr>
            <a:spLocks noGrp="1"/>
          </p:cNvSpPr>
          <p:nvPr>
            <p:ph type="ctrTitle"/>
          </p:nvPr>
        </p:nvSpPr>
        <p:spPr>
          <a:xfrm>
            <a:off x="584200" y="1524001"/>
            <a:ext cx="3412067" cy="3478384"/>
          </a:xfrm>
        </p:spPr>
        <p:txBody>
          <a:bodyPr>
            <a:normAutofit/>
          </a:bodyPr>
          <a:lstStyle/>
          <a:p>
            <a:r>
              <a:rPr lang="en-IN" dirty="0">
                <a:solidFill>
                  <a:srgbClr val="FFFFFF"/>
                </a:solidFill>
              </a:rPr>
              <a:t>Topic Modelling</a:t>
            </a:r>
          </a:p>
        </p:txBody>
      </p:sp>
      <p:sp>
        <p:nvSpPr>
          <p:cNvPr id="3" name="Subtitle 2">
            <a:extLst>
              <a:ext uri="{FF2B5EF4-FFF2-40B4-BE49-F238E27FC236}">
                <a16:creationId xmlns:a16="http://schemas.microsoft.com/office/drawing/2014/main" id="{14FBB612-3B4D-4451-B00E-2B96EEEA962D}"/>
              </a:ext>
            </a:extLst>
          </p:cNvPr>
          <p:cNvSpPr>
            <a:spLocks noGrp="1"/>
          </p:cNvSpPr>
          <p:nvPr>
            <p:ph type="subTitle" idx="1"/>
          </p:nvPr>
        </p:nvSpPr>
        <p:spPr>
          <a:xfrm>
            <a:off x="584200" y="5145513"/>
            <a:ext cx="3412067" cy="738820"/>
          </a:xfrm>
        </p:spPr>
        <p:txBody>
          <a:bodyPr>
            <a:normAutofit/>
          </a:bodyPr>
          <a:lstStyle/>
          <a:p>
            <a:r>
              <a:rPr lang="en-IN" dirty="0">
                <a:solidFill>
                  <a:srgbClr val="FFFFFF">
                    <a:alpha val="75000"/>
                  </a:srgbClr>
                </a:solidFill>
              </a:rPr>
              <a:t>Anshu Pandey</a:t>
            </a:r>
          </a:p>
        </p:txBody>
      </p:sp>
    </p:spTree>
    <p:extLst>
      <p:ext uri="{BB962C8B-B14F-4D97-AF65-F5344CB8AC3E}">
        <p14:creationId xmlns:p14="http://schemas.microsoft.com/office/powerpoint/2010/main" val="272358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640DD4B-72E2-41C3-850F-024FA709A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919" y="2916136"/>
            <a:ext cx="5734050" cy="3676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9F6810-E74E-4186-821A-561AB154F6B1}"/>
              </a:ext>
            </a:extLst>
          </p:cNvPr>
          <p:cNvSpPr>
            <a:spLocks noGrp="1"/>
          </p:cNvSpPr>
          <p:nvPr>
            <p:ph type="title"/>
          </p:nvPr>
        </p:nvSpPr>
        <p:spPr/>
        <p:txBody>
          <a:bodyPr/>
          <a:lstStyle/>
          <a:p>
            <a:r>
              <a:rPr lang="en-IN" dirty="0"/>
              <a:t>Topic modelling</a:t>
            </a:r>
          </a:p>
        </p:txBody>
      </p:sp>
      <p:sp>
        <p:nvSpPr>
          <p:cNvPr id="3" name="Content Placeholder 2">
            <a:extLst>
              <a:ext uri="{FF2B5EF4-FFF2-40B4-BE49-F238E27FC236}">
                <a16:creationId xmlns:a16="http://schemas.microsoft.com/office/drawing/2014/main" id="{E7954826-7F08-4179-BF48-A4E9AA3A05C1}"/>
              </a:ext>
            </a:extLst>
          </p:cNvPr>
          <p:cNvSpPr>
            <a:spLocks noGrp="1"/>
          </p:cNvSpPr>
          <p:nvPr>
            <p:ph idx="1"/>
          </p:nvPr>
        </p:nvSpPr>
        <p:spPr>
          <a:xfrm>
            <a:off x="581192" y="1890876"/>
            <a:ext cx="11029615" cy="1638708"/>
          </a:xfrm>
        </p:spPr>
        <p:txBody>
          <a:bodyPr/>
          <a:lstStyle/>
          <a:p>
            <a:r>
              <a:rPr lang="en-US" dirty="0"/>
              <a:t>A Topic Model can be defined as an unsupervised technique to discover topics across various text documents. These topics are abstract in nature, i.e., words which are related to each other form a topic.</a:t>
            </a:r>
            <a:endParaRPr lang="en-IN" dirty="0"/>
          </a:p>
        </p:txBody>
      </p:sp>
    </p:spTree>
    <p:extLst>
      <p:ext uri="{BB962C8B-B14F-4D97-AF65-F5344CB8AC3E}">
        <p14:creationId xmlns:p14="http://schemas.microsoft.com/office/powerpoint/2010/main" val="16796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A519-1CFE-4EEF-8E29-BDE0465860FF}"/>
              </a:ext>
            </a:extLst>
          </p:cNvPr>
          <p:cNvSpPr>
            <a:spLocks noGrp="1"/>
          </p:cNvSpPr>
          <p:nvPr>
            <p:ph type="title"/>
          </p:nvPr>
        </p:nvSpPr>
        <p:spPr/>
        <p:txBody>
          <a:bodyPr/>
          <a:lstStyle/>
          <a:p>
            <a:r>
              <a:rPr lang="en-IN" b="1" dirty="0"/>
              <a:t>Use-Cases of Topic Modelling</a:t>
            </a:r>
            <a:br>
              <a:rPr lang="en-IN" b="1" dirty="0"/>
            </a:br>
            <a:endParaRPr lang="en-IN" dirty="0"/>
          </a:p>
        </p:txBody>
      </p:sp>
      <p:sp>
        <p:nvSpPr>
          <p:cNvPr id="3" name="Content Placeholder 2">
            <a:extLst>
              <a:ext uri="{FF2B5EF4-FFF2-40B4-BE49-F238E27FC236}">
                <a16:creationId xmlns:a16="http://schemas.microsoft.com/office/drawing/2014/main" id="{F926971B-68A3-4D1B-822D-3EC7A5DB285B}"/>
              </a:ext>
            </a:extLst>
          </p:cNvPr>
          <p:cNvSpPr>
            <a:spLocks noGrp="1"/>
          </p:cNvSpPr>
          <p:nvPr>
            <p:ph idx="1"/>
          </p:nvPr>
        </p:nvSpPr>
        <p:spPr>
          <a:xfrm>
            <a:off x="581192" y="1684421"/>
            <a:ext cx="11029615" cy="4732421"/>
          </a:xfrm>
        </p:spPr>
        <p:txBody>
          <a:bodyPr>
            <a:normAutofit/>
          </a:bodyPr>
          <a:lstStyle/>
          <a:p>
            <a:r>
              <a:rPr lang="en-US" dirty="0"/>
              <a:t>Resume Summarization: It can help recruiters to evaluate resumes by a quick glance. They can reduce effort in filtering pile of resume.</a:t>
            </a:r>
          </a:p>
          <a:p>
            <a:r>
              <a:rPr lang="en-US" dirty="0"/>
              <a:t>Search Engine Optimization: online articles, blogs, and documents can be tag easily by identifying the topics and associated keywords, which can improve optimize search results.</a:t>
            </a:r>
          </a:p>
          <a:p>
            <a:r>
              <a:rPr lang="en-US" dirty="0"/>
              <a:t>Recommender System Optimization: recommender systems act as an information filter and advisor according to the user profile and previous history. It can help us to discover unvisited relevant content based on past visits.</a:t>
            </a:r>
          </a:p>
          <a:p>
            <a:r>
              <a:rPr lang="en-US" dirty="0"/>
              <a:t>Improving Customer Support: Discovering relevant topics and associated keywords in customer complaints and feedback for examples product and service specifications, department, and branch details. Such information help company to directly rotated the complaint in respective department.</a:t>
            </a:r>
          </a:p>
          <a:p>
            <a:r>
              <a:rPr lang="en-US" dirty="0"/>
              <a:t>In the healthcare industry, topic modeling can help us to extract useful and valuable information from unstructured medical reports. This information can be used for patients treatment and medical science research purpose.</a:t>
            </a:r>
          </a:p>
          <a:p>
            <a:endParaRPr lang="en-IN" dirty="0"/>
          </a:p>
        </p:txBody>
      </p:sp>
    </p:spTree>
    <p:extLst>
      <p:ext uri="{BB962C8B-B14F-4D97-AF65-F5344CB8AC3E}">
        <p14:creationId xmlns:p14="http://schemas.microsoft.com/office/powerpoint/2010/main" val="344411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2685-E162-4D2C-AFAE-9AD8936BBD64}"/>
              </a:ext>
            </a:extLst>
          </p:cNvPr>
          <p:cNvSpPr>
            <a:spLocks noGrp="1"/>
          </p:cNvSpPr>
          <p:nvPr>
            <p:ph type="title"/>
          </p:nvPr>
        </p:nvSpPr>
        <p:spPr/>
        <p:txBody>
          <a:bodyPr/>
          <a:lstStyle/>
          <a:p>
            <a:r>
              <a:rPr lang="en-IN" dirty="0"/>
              <a:t>LDA – Latent </a:t>
            </a:r>
            <a:r>
              <a:rPr lang="en-IN"/>
              <a:t>Dirichlet Allocation</a:t>
            </a:r>
            <a:endParaRPr lang="en-IN" dirty="0"/>
          </a:p>
        </p:txBody>
      </p:sp>
      <p:sp>
        <p:nvSpPr>
          <p:cNvPr id="3" name="Content Placeholder 2">
            <a:extLst>
              <a:ext uri="{FF2B5EF4-FFF2-40B4-BE49-F238E27FC236}">
                <a16:creationId xmlns:a16="http://schemas.microsoft.com/office/drawing/2014/main" id="{BF6CAEFF-99C0-435F-8BFF-4D30F04EDCEE}"/>
              </a:ext>
            </a:extLst>
          </p:cNvPr>
          <p:cNvSpPr>
            <a:spLocks noGrp="1"/>
          </p:cNvSpPr>
          <p:nvPr>
            <p:ph idx="1"/>
          </p:nvPr>
        </p:nvSpPr>
        <p:spPr/>
        <p:txBody>
          <a:bodyPr/>
          <a:lstStyle/>
          <a:p>
            <a:r>
              <a:rPr lang="en-US" dirty="0"/>
              <a:t> A topic is nothing but a collection of dominant keywords that are typical representatives. Just by looking at the keywords, you can identify what the topic is all about.</a:t>
            </a:r>
          </a:p>
          <a:p>
            <a:r>
              <a:rPr lang="en-US" dirty="0"/>
              <a:t>Topic modeling is an exploratory tool frequently used in text mining. </a:t>
            </a:r>
          </a:p>
          <a:p>
            <a:r>
              <a:rPr lang="en-US" dirty="0"/>
              <a:t>Topic Modeling is a technique to extract the hidden topics from large volumes of text. </a:t>
            </a:r>
          </a:p>
          <a:p>
            <a:r>
              <a:rPr lang="en-US" dirty="0"/>
              <a:t>LDA or Latent Dirichlet Allocation is a generative model used extensively for modeling large text corpora. </a:t>
            </a:r>
          </a:p>
          <a:p>
            <a:r>
              <a:rPr lang="en-US" dirty="0"/>
              <a:t>In addition to being an exploratory tool, LDA can also be used as a feature selection technique for text classification and other tasks. </a:t>
            </a:r>
          </a:p>
          <a:p>
            <a:endParaRPr lang="en-US" dirty="0"/>
          </a:p>
          <a:p>
            <a:endParaRPr lang="en-IN" dirty="0"/>
          </a:p>
        </p:txBody>
      </p:sp>
    </p:spTree>
    <p:extLst>
      <p:ext uri="{BB962C8B-B14F-4D97-AF65-F5344CB8AC3E}">
        <p14:creationId xmlns:p14="http://schemas.microsoft.com/office/powerpoint/2010/main" val="245337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F999-8873-4A58-95E3-4F97271B21D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7B871FB-54CF-45F8-B752-71AA49F72467}"/>
              </a:ext>
            </a:extLst>
          </p:cNvPr>
          <p:cNvPicPr>
            <a:picLocks noGrp="1" noChangeAspect="1"/>
          </p:cNvPicPr>
          <p:nvPr>
            <p:ph idx="1"/>
          </p:nvPr>
        </p:nvPicPr>
        <p:blipFill>
          <a:blip r:embed="rId2"/>
          <a:stretch>
            <a:fillRect/>
          </a:stretch>
        </p:blipFill>
        <p:spPr>
          <a:xfrm>
            <a:off x="3370660" y="2341563"/>
            <a:ext cx="5450680" cy="3633787"/>
          </a:xfrm>
          <a:prstGeom prst="rect">
            <a:avLst/>
          </a:prstGeom>
        </p:spPr>
      </p:pic>
    </p:spTree>
    <p:extLst>
      <p:ext uri="{BB962C8B-B14F-4D97-AF65-F5344CB8AC3E}">
        <p14:creationId xmlns:p14="http://schemas.microsoft.com/office/powerpoint/2010/main" val="409530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8CA8-06FA-4776-87AE-27B2AB779813}"/>
              </a:ext>
            </a:extLst>
          </p:cNvPr>
          <p:cNvSpPr>
            <a:spLocks noGrp="1"/>
          </p:cNvSpPr>
          <p:nvPr>
            <p:ph type="title"/>
          </p:nvPr>
        </p:nvSpPr>
        <p:spPr/>
        <p:txBody>
          <a:bodyPr/>
          <a:lstStyle/>
          <a:p>
            <a:r>
              <a:rPr lang="en-IN" dirty="0"/>
              <a:t>What </a:t>
            </a:r>
            <a:r>
              <a:rPr lang="en-IN" dirty="0" err="1"/>
              <a:t>lda</a:t>
            </a:r>
            <a:r>
              <a:rPr lang="en-IN" dirty="0"/>
              <a:t> does?</a:t>
            </a:r>
          </a:p>
        </p:txBody>
      </p:sp>
      <p:sp>
        <p:nvSpPr>
          <p:cNvPr id="3" name="Content Placeholder 2">
            <a:extLst>
              <a:ext uri="{FF2B5EF4-FFF2-40B4-BE49-F238E27FC236}">
                <a16:creationId xmlns:a16="http://schemas.microsoft.com/office/drawing/2014/main" id="{DBDEBB73-50A4-4C4F-A80A-DE3451E439C7}"/>
              </a:ext>
            </a:extLst>
          </p:cNvPr>
          <p:cNvSpPr>
            <a:spLocks noGrp="1"/>
          </p:cNvSpPr>
          <p:nvPr>
            <p:ph idx="1"/>
          </p:nvPr>
        </p:nvSpPr>
        <p:spPr/>
        <p:txBody>
          <a:bodyPr/>
          <a:lstStyle/>
          <a:p>
            <a:r>
              <a:rPr lang="en-US" dirty="0"/>
              <a:t>LDA’s approach to topic modeling is it considers each document as a collection of topics in a certain proportion. And each topic as a collection of keywords, again, in a certain proportion.</a:t>
            </a:r>
          </a:p>
          <a:p>
            <a:r>
              <a:rPr lang="en-US" dirty="0"/>
              <a:t>Once you provide the algorithm with the number of topics, all it does it to rearrange the topics distribution within the documents and keywords distribution within the topics to obtain a good composition of topic-keywords distribution.</a:t>
            </a:r>
          </a:p>
          <a:p>
            <a:endParaRPr lang="en-IN" dirty="0"/>
          </a:p>
        </p:txBody>
      </p:sp>
    </p:spTree>
    <p:extLst>
      <p:ext uri="{BB962C8B-B14F-4D97-AF65-F5344CB8AC3E}">
        <p14:creationId xmlns:p14="http://schemas.microsoft.com/office/powerpoint/2010/main" val="425596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A4E4-0DFD-4E70-891C-A5A3C21768E8}"/>
              </a:ext>
            </a:extLst>
          </p:cNvPr>
          <p:cNvSpPr>
            <a:spLocks noGrp="1"/>
          </p:cNvSpPr>
          <p:nvPr>
            <p:ph type="title"/>
          </p:nvPr>
        </p:nvSpPr>
        <p:spPr/>
        <p:txBody>
          <a:bodyPr/>
          <a:lstStyle/>
          <a:p>
            <a:r>
              <a:rPr lang="en-US" b="1" dirty="0"/>
              <a:t>Tips to improve results of topic modeling</a:t>
            </a:r>
            <a:br>
              <a:rPr lang="en-US" b="1" dirty="0"/>
            </a:br>
            <a:endParaRPr lang="en-IN" dirty="0"/>
          </a:p>
        </p:txBody>
      </p:sp>
      <p:sp>
        <p:nvSpPr>
          <p:cNvPr id="3" name="Content Placeholder 2">
            <a:extLst>
              <a:ext uri="{FF2B5EF4-FFF2-40B4-BE49-F238E27FC236}">
                <a16:creationId xmlns:a16="http://schemas.microsoft.com/office/drawing/2014/main" id="{24C43CC0-1305-4D44-9089-F0538CD71D10}"/>
              </a:ext>
            </a:extLst>
          </p:cNvPr>
          <p:cNvSpPr>
            <a:spLocks noGrp="1"/>
          </p:cNvSpPr>
          <p:nvPr>
            <p:ph idx="1"/>
          </p:nvPr>
        </p:nvSpPr>
        <p:spPr/>
        <p:txBody>
          <a:bodyPr/>
          <a:lstStyle/>
          <a:p>
            <a:r>
              <a:rPr lang="en-US" b="1" dirty="0"/>
              <a:t>1. Frequency Filter – </a:t>
            </a:r>
            <a:r>
              <a:rPr lang="en-US" dirty="0"/>
              <a:t>Arrange every term according to its frequency. Terms with higher frequencies are more likely to appear in the results as compared ones with low frequency. The low frequency terms are essentially weak features of the corpus, hence it is a good practice to get rid of all those weak features.</a:t>
            </a:r>
          </a:p>
          <a:p>
            <a:r>
              <a:rPr lang="en-US" b="1" dirty="0"/>
              <a:t>2. Part of Speech Tag Filter – </a:t>
            </a:r>
            <a:r>
              <a:rPr lang="en-US" dirty="0"/>
              <a:t>POS tag filter is more about the context of the features than frequencies of features. Topic Modelling tries to map out the recurring patterns of terms into topics. However, every term might not be equally important contextually. For example, POS tag IN contain terms such as – “within”, “upon”, “except”. “CD” contains – “</a:t>
            </a:r>
            <a:r>
              <a:rPr lang="en-US" dirty="0" err="1"/>
              <a:t>one”,”two</a:t>
            </a:r>
            <a:r>
              <a:rPr lang="en-US" dirty="0"/>
              <a:t>”, “hundred” etc. “MD” contains “may”, “must” etc. These terms are the supporting words of a language and can be removed by studying their post tags.</a:t>
            </a:r>
          </a:p>
          <a:p>
            <a:r>
              <a:rPr lang="en-US" b="1" dirty="0"/>
              <a:t>3. Batch Wise LDA –</a:t>
            </a:r>
            <a:r>
              <a:rPr lang="en-US" dirty="0"/>
              <a:t>In order to retrieve most important topic terms, a corpus can be divided into batches of fixed sizes. Running LDA multiple times on these batches will provide different results, however, the best topic terms will be the intersection of all batches.</a:t>
            </a:r>
            <a:endParaRPr lang="en-IN" dirty="0"/>
          </a:p>
        </p:txBody>
      </p:sp>
    </p:spTree>
    <p:extLst>
      <p:ext uri="{BB962C8B-B14F-4D97-AF65-F5344CB8AC3E}">
        <p14:creationId xmlns:p14="http://schemas.microsoft.com/office/powerpoint/2010/main" val="46889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32AC-491C-42B5-9E1F-CD41BCDAE25E}"/>
              </a:ext>
            </a:extLst>
          </p:cNvPr>
          <p:cNvSpPr>
            <a:spLocks noGrp="1"/>
          </p:cNvSpPr>
          <p:nvPr>
            <p:ph type="title"/>
          </p:nvPr>
        </p:nvSpPr>
        <p:spPr/>
        <p:txBody>
          <a:bodyPr/>
          <a:lstStyle/>
          <a:p>
            <a:r>
              <a:rPr lang="en-IN" dirty="0"/>
              <a:t>Working of LDA</a:t>
            </a:r>
          </a:p>
        </p:txBody>
      </p:sp>
      <p:sp>
        <p:nvSpPr>
          <p:cNvPr id="3" name="Content Placeholder 2">
            <a:extLst>
              <a:ext uri="{FF2B5EF4-FFF2-40B4-BE49-F238E27FC236}">
                <a16:creationId xmlns:a16="http://schemas.microsoft.com/office/drawing/2014/main" id="{D666FA13-85F4-4567-B8D4-1BB28539EAC2}"/>
              </a:ext>
            </a:extLst>
          </p:cNvPr>
          <p:cNvSpPr>
            <a:spLocks noGrp="1"/>
          </p:cNvSpPr>
          <p:nvPr>
            <p:ph idx="1"/>
          </p:nvPr>
        </p:nvSpPr>
        <p:spPr>
          <a:xfrm>
            <a:off x="581192" y="1890876"/>
            <a:ext cx="11029615" cy="4493882"/>
          </a:xfrm>
        </p:spPr>
        <p:txBody>
          <a:bodyPr>
            <a:normAutofit/>
          </a:bodyPr>
          <a:lstStyle/>
          <a:p>
            <a:pPr marL="0" indent="0">
              <a:buNone/>
            </a:pPr>
            <a:r>
              <a:rPr lang="en-US" sz="2000" dirty="0"/>
              <a:t>Suppose we have a collection of documents and we want to learn `K` topics out of them.</a:t>
            </a:r>
          </a:p>
          <a:p>
            <a:pPr marL="342900" indent="-342900">
              <a:buFont typeface="+mj-lt"/>
              <a:buAutoNum type="arabicPeriod"/>
            </a:pPr>
            <a:r>
              <a:rPr lang="en-US" sz="2000" dirty="0"/>
              <a:t>We will go through each document (d).</a:t>
            </a:r>
          </a:p>
          <a:p>
            <a:pPr marL="342900" indent="-342900">
              <a:buFont typeface="+mj-lt"/>
              <a:buAutoNum type="arabicPeriod"/>
            </a:pPr>
            <a:r>
              <a:rPr lang="en-US" sz="2000" dirty="0"/>
              <a:t>Then for each word (w) in the document we will calculate the following:-</a:t>
            </a:r>
          </a:p>
          <a:p>
            <a:pPr marL="666900" lvl="1" indent="-342900">
              <a:buFont typeface="+mj-lt"/>
              <a:buAutoNum type="arabicPeriod"/>
            </a:pPr>
            <a:r>
              <a:rPr lang="en-US" sz="1800" dirty="0"/>
              <a:t>X = p(topic | document) = the proportion of words in document d that are currently assigned to topic t.</a:t>
            </a:r>
          </a:p>
          <a:p>
            <a:pPr marL="666900" lvl="1" indent="-342900">
              <a:buFont typeface="+mj-lt"/>
              <a:buAutoNum type="arabicPeriod"/>
            </a:pPr>
            <a:r>
              <a:rPr lang="en-US" sz="1800" dirty="0"/>
              <a:t>Y = p(word w | topic t) = the proportion of assignments to topic t over all documents that come from this word w. (The same word can be in multiple documents, hence its coverage over the documents)</a:t>
            </a:r>
          </a:p>
          <a:p>
            <a:pPr marL="342900" indent="-342900">
              <a:buFont typeface="+mj-lt"/>
              <a:buAutoNum type="arabicPeriod"/>
            </a:pPr>
            <a:r>
              <a:rPr lang="en-US" sz="2000" dirty="0"/>
              <a:t>X * Y is essentially the probability that topic `t` generated word `w`, so it makes sense that we re-sample the current word’s topic with this probability.</a:t>
            </a:r>
          </a:p>
        </p:txBody>
      </p:sp>
    </p:spTree>
    <p:extLst>
      <p:ext uri="{BB962C8B-B14F-4D97-AF65-F5344CB8AC3E}">
        <p14:creationId xmlns:p14="http://schemas.microsoft.com/office/powerpoint/2010/main" val="362404588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TM10001104[[fn=Feathered]]</Template>
  <TotalTime>2456</TotalTime>
  <Words>787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Wingdings 2</vt:lpstr>
      <vt:lpstr>DividendVTI</vt:lpstr>
      <vt:lpstr>Topic Modelling</vt:lpstr>
      <vt:lpstr>Topic modelling</vt:lpstr>
      <vt:lpstr>Use-Cases of Topic Modelling </vt:lpstr>
      <vt:lpstr>LDA – Latent Dirichlet Allocation</vt:lpstr>
      <vt:lpstr>PowerPoint Presentation</vt:lpstr>
      <vt:lpstr>What lda does?</vt:lpstr>
      <vt:lpstr>Tips to improve results of topic modeling </vt:lpstr>
      <vt:lpstr>Working of LDA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Modelling</dc:title>
  <dc:creator>Anshu Pandey</dc:creator>
  <cp:lastModifiedBy>Anshu Pandey</cp:lastModifiedBy>
  <cp:revision>15</cp:revision>
  <dcterms:created xsi:type="dcterms:W3CDTF">2019-08-24T18:27:00Z</dcterms:created>
  <dcterms:modified xsi:type="dcterms:W3CDTF">2020-09-17T22:03:49Z</dcterms:modified>
</cp:coreProperties>
</file>