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9"/>
  </p:notesMasterIdLst>
  <p:sldIdLst>
    <p:sldId id="256" r:id="rId2"/>
    <p:sldId id="309" r:id="rId3"/>
    <p:sldId id="380" r:id="rId4"/>
    <p:sldId id="381" r:id="rId5"/>
    <p:sldId id="258" r:id="rId6"/>
    <p:sldId id="332" r:id="rId7"/>
    <p:sldId id="414" r:id="rId8"/>
    <p:sldId id="415" r:id="rId9"/>
    <p:sldId id="416" r:id="rId10"/>
    <p:sldId id="364" r:id="rId11"/>
    <p:sldId id="271" r:id="rId12"/>
    <p:sldId id="352" r:id="rId13"/>
    <p:sldId id="407" r:id="rId14"/>
    <p:sldId id="408" r:id="rId15"/>
    <p:sldId id="409" r:id="rId16"/>
    <p:sldId id="410" r:id="rId17"/>
    <p:sldId id="411" r:id="rId18"/>
    <p:sldId id="412" r:id="rId19"/>
    <p:sldId id="413" r:id="rId20"/>
    <p:sldId id="274" r:id="rId21"/>
    <p:sldId id="382" r:id="rId22"/>
    <p:sldId id="383" r:id="rId23"/>
    <p:sldId id="384" r:id="rId24"/>
    <p:sldId id="385" r:id="rId25"/>
    <p:sldId id="278" r:id="rId26"/>
    <p:sldId id="279" r:id="rId27"/>
    <p:sldId id="281" r:id="rId28"/>
    <p:sldId id="280" r:id="rId29"/>
    <p:sldId id="282" r:id="rId30"/>
    <p:sldId id="386" r:id="rId31"/>
    <p:sldId id="283" r:id="rId32"/>
    <p:sldId id="285" r:id="rId33"/>
    <p:sldId id="286" r:id="rId34"/>
    <p:sldId id="387" r:id="rId35"/>
    <p:sldId id="287" r:id="rId36"/>
    <p:sldId id="388" r:id="rId37"/>
    <p:sldId id="288" r:id="rId38"/>
    <p:sldId id="389" r:id="rId39"/>
    <p:sldId id="390" r:id="rId40"/>
    <p:sldId id="392" r:id="rId41"/>
    <p:sldId id="391" r:id="rId42"/>
    <p:sldId id="399" r:id="rId43"/>
    <p:sldId id="289" r:id="rId44"/>
    <p:sldId id="393" r:id="rId45"/>
    <p:sldId id="400" r:id="rId46"/>
    <p:sldId id="394" r:id="rId47"/>
    <p:sldId id="395" r:id="rId48"/>
    <p:sldId id="396" r:id="rId49"/>
    <p:sldId id="397" r:id="rId50"/>
    <p:sldId id="398" r:id="rId51"/>
    <p:sldId id="401" r:id="rId52"/>
    <p:sldId id="402" r:id="rId53"/>
    <p:sldId id="403" r:id="rId54"/>
    <p:sldId id="404" r:id="rId55"/>
    <p:sldId id="337" r:id="rId56"/>
    <p:sldId id="342" r:id="rId57"/>
    <p:sldId id="277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10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93A8E-7F50-4D75-A78F-4F0A8435821B}" type="datetimeFigureOut">
              <a:rPr lang="en-IN" smtClean="0"/>
              <a:t>19-08-2020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CB298-5D7B-4462-83A7-2FEA0E325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15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E0E6-0194-4584-90CB-D8CE95A0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small" baseline="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DB572-DA85-4323-AE78-67C845C2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8/19/2020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6D0A0-221B-4CDD-884F-F1DEFECC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B6CCB-1E6E-4BFF-BA2E-4B3B135B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2F524A-73C7-4CED-AC60-8A22229DB0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23938" y="2222090"/>
            <a:ext cx="9720262" cy="39628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E2A21B-83A1-4B2B-8678-2277B2D759A7}"/>
              </a:ext>
            </a:extLst>
          </p:cNvPr>
          <p:cNvSpPr/>
          <p:nvPr userDrawn="1"/>
        </p:nvSpPr>
        <p:spPr>
          <a:xfrm>
            <a:off x="0" y="6312310"/>
            <a:ext cx="12192000" cy="545690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91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archive.ics.uci.edu/ml/datasets/Bank+Marketing" TargetMode="Externa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e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ADAD-B081-42A6-8877-5FEFFC44B3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4D593-443A-4500-9079-34AC82B25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Anshu Pandey</a:t>
            </a:r>
          </a:p>
        </p:txBody>
      </p:sp>
      <p:pic>
        <p:nvPicPr>
          <p:cNvPr id="5" name="Picture 2" descr="Image result for bootup academy">
            <a:extLst>
              <a:ext uri="{FF2B5EF4-FFF2-40B4-BE49-F238E27FC236}">
                <a16:creationId xmlns:a16="http://schemas.microsoft.com/office/drawing/2014/main" id="{48DFAF7F-FA18-4946-8A7A-F88D95C7B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8610600" y="5478152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451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1657BD-3333-446A-A16A-CBDC77C8E5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CAFF06-4D3A-42A5-8614-B1FA47EA0F6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E888267-71EC-4384-B762-F9619B2C1E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1" t="15121" r="4046" b="5375"/>
          <a:stretch/>
        </p:blipFill>
        <p:spPr>
          <a:xfrm>
            <a:off x="2596445" y="1557050"/>
            <a:ext cx="6999108" cy="46574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C11E5D-0B2E-459F-B9F7-8CC560EC0FEB}"/>
              </a:ext>
            </a:extLst>
          </p:cNvPr>
          <p:cNvSpPr txBox="1"/>
          <p:nvPr/>
        </p:nvSpPr>
        <p:spPr>
          <a:xfrm>
            <a:off x="2900515" y="1187718"/>
            <a:ext cx="639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Comparing Linear Probability Model and Logistic Regression Model</a:t>
            </a:r>
          </a:p>
        </p:txBody>
      </p:sp>
      <p:pic>
        <p:nvPicPr>
          <p:cNvPr id="2" name="Picture 2" descr="Image result for bootup academy">
            <a:extLst>
              <a:ext uri="{FF2B5EF4-FFF2-40B4-BE49-F238E27FC236}">
                <a16:creationId xmlns:a16="http://schemas.microsoft.com/office/drawing/2014/main" id="{91391876-8D30-4D6C-9A3E-513F6CEFC2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136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941017" y="1379349"/>
            <a:ext cx="15498" cy="45410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28713" y="1249195"/>
            <a:ext cx="4595329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</a:pPr>
            <a:r>
              <a:rPr lang="en-US" sz="3200" spc="-73" dirty="0">
                <a:solidFill>
                  <a:srgbClr val="3A3A3A"/>
                </a:solidFill>
                <a:latin typeface="Calibri"/>
                <a:cs typeface="Calibri"/>
              </a:rPr>
              <a:t>Binary Classification using Logistic Regression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3492" y="1239864"/>
            <a:ext cx="4913608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</a:pPr>
            <a:r>
              <a:rPr lang="en-US" sz="3200" spc="-73" dirty="0">
                <a:solidFill>
                  <a:srgbClr val="3A3A3A"/>
                </a:solidFill>
                <a:latin typeface="Calibri"/>
                <a:cs typeface="Calibri"/>
              </a:rPr>
              <a:t>Multinomial Classification using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19B489-9E4C-498A-9C09-97BD501BA372}"/>
                  </a:ext>
                </a:extLst>
              </p:cNvPr>
              <p:cNvSpPr txBox="1"/>
              <p:nvPr/>
            </p:nvSpPr>
            <p:spPr>
              <a:xfrm>
                <a:off x="6149838" y="2947888"/>
                <a:ext cx="5647508" cy="2088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𝑆𝑜𝑓𝑡𝑚𝑎𝑥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IN" sz="2800" b="0" i="1" dirty="0">
                  <a:latin typeface="Cambria Math" panose="02040503050406030204" pitchFamily="18" charset="0"/>
                </a:endParaRPr>
              </a:p>
              <a:p>
                <a:endParaRPr lang="en-IN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IN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</m:sSubSup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=1,2,…..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IN" sz="2800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19B489-9E4C-498A-9C09-97BD501BA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838" y="2947888"/>
                <a:ext cx="5647508" cy="20880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ED26EE-CA3F-473E-9484-9079C3E7A662}"/>
                  </a:ext>
                </a:extLst>
              </p:cNvPr>
              <p:cNvSpPr txBox="1"/>
              <p:nvPr/>
            </p:nvSpPr>
            <p:spPr>
              <a:xfrm>
                <a:off x="1421187" y="2947888"/>
                <a:ext cx="3332579" cy="1678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𝑆𝑖𝑔𝑚𝑜𝑖𝑑𝑎𝑙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𝐹𝑢𝑛𝑐𝑡𝑖𝑜𝑛</m:t>
                      </m:r>
                    </m:oMath>
                  </m:oMathPara>
                </a14:m>
                <a:endParaRPr lang="en-IN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N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ED26EE-CA3F-473E-9484-9079C3E7A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187" y="2947888"/>
                <a:ext cx="3332579" cy="16784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Image result for bootup academy">
            <a:extLst>
              <a:ext uri="{FF2B5EF4-FFF2-40B4-BE49-F238E27FC236}">
                <a16:creationId xmlns:a16="http://schemas.microsoft.com/office/drawing/2014/main" id="{4168595C-CEB9-459E-9DAF-35D73D3C9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039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1C225-5C4D-4168-90AF-3D263D72CBA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890400-BB8B-4A44-AB63-65C7CA223EB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39B797-CDC6-4529-8A36-9CBFC98163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45826DB-FE7B-4742-997F-EACAA7D8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/>
            <a:r>
              <a:rPr lang="en-US" sz="440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/>
                <a:ea typeface="+mn-ea"/>
                <a:cs typeface="+mn-cs"/>
              </a:rPr>
              <a:t>Objective of Logistic Regression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04514" y="804333"/>
            <a:ext cx="6932809" cy="524933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/>
          <a:p>
            <a:pPr lvl="0" defTabSz="914400">
              <a:lnSpc>
                <a:spcPct val="90000"/>
              </a:lnSpc>
              <a:spcAft>
                <a:spcPts val="600"/>
              </a:spcAft>
              <a:buClr>
                <a:srgbClr val="1CADE4"/>
              </a:buClr>
              <a:defRPr/>
            </a:pPr>
            <a:r>
              <a:rPr lang="en-US" altLang="en-US" sz="2300" b="1" dirty="0">
                <a:solidFill>
                  <a:prstClr val="black"/>
                </a:solidFill>
              </a:rPr>
              <a:t>Binary Classification:</a:t>
            </a:r>
          </a:p>
          <a:p>
            <a:pPr marL="457200" lvl="0" indent="-457200" defTabSz="914400">
              <a:lnSpc>
                <a:spcPct val="90000"/>
              </a:lnSpc>
              <a:spcAft>
                <a:spcPts val="600"/>
              </a:spcAft>
              <a:buClr>
                <a:srgbClr val="1CADE4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300" dirty="0">
                <a:solidFill>
                  <a:prstClr val="black"/>
                </a:solidFill>
              </a:rPr>
              <a:t>Given the subject and the email text predicting, Email Spam or not.</a:t>
            </a:r>
          </a:p>
          <a:p>
            <a:pPr marL="457200" lvl="0" indent="-457200" defTabSz="914400">
              <a:lnSpc>
                <a:spcPct val="90000"/>
              </a:lnSpc>
              <a:spcAft>
                <a:spcPts val="600"/>
              </a:spcAft>
              <a:buClr>
                <a:srgbClr val="1CADE4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300" dirty="0">
                <a:solidFill>
                  <a:prstClr val="black"/>
                </a:solidFill>
              </a:rPr>
              <a:t>Sunny or rainy day prediction, using the weather information.</a:t>
            </a:r>
          </a:p>
          <a:p>
            <a:pPr marL="457200" lvl="0" indent="-457200" defTabSz="914400">
              <a:lnSpc>
                <a:spcPct val="90000"/>
              </a:lnSpc>
              <a:spcAft>
                <a:spcPts val="600"/>
              </a:spcAft>
              <a:buClr>
                <a:srgbClr val="1CADE4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300" dirty="0">
                <a:solidFill>
                  <a:prstClr val="black"/>
                </a:solidFill>
              </a:rPr>
              <a:t>Based on the bank customer history, Predicting whether to give the loan or not.</a:t>
            </a:r>
          </a:p>
          <a:p>
            <a:pPr lvl="0" defTabSz="914400">
              <a:lnSpc>
                <a:spcPct val="90000"/>
              </a:lnSpc>
              <a:spcAft>
                <a:spcPts val="600"/>
              </a:spcAft>
              <a:buClr>
                <a:srgbClr val="1CADE4"/>
              </a:buClr>
              <a:defRPr/>
            </a:pPr>
            <a:endParaRPr lang="en-US" altLang="en-US" sz="2300" b="1" dirty="0">
              <a:solidFill>
                <a:prstClr val="black"/>
              </a:solidFill>
            </a:endParaRPr>
          </a:p>
          <a:p>
            <a:pPr lvl="0" defTabSz="914400">
              <a:lnSpc>
                <a:spcPct val="90000"/>
              </a:lnSpc>
              <a:spcAft>
                <a:spcPts val="600"/>
              </a:spcAft>
              <a:buClr>
                <a:srgbClr val="1CADE4"/>
              </a:buClr>
              <a:defRPr/>
            </a:pPr>
            <a:r>
              <a:rPr lang="en-US" altLang="en-US" sz="2300" b="1" dirty="0">
                <a:solidFill>
                  <a:prstClr val="black"/>
                </a:solidFill>
              </a:rPr>
              <a:t>Multi-Classification:</a:t>
            </a:r>
          </a:p>
          <a:p>
            <a:pPr marL="457200" lvl="0" indent="-457200" defTabSz="914400">
              <a:lnSpc>
                <a:spcPct val="90000"/>
              </a:lnSpc>
              <a:spcAft>
                <a:spcPts val="600"/>
              </a:spcAft>
              <a:buClr>
                <a:srgbClr val="1CADE4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300" dirty="0">
                <a:solidFill>
                  <a:prstClr val="black"/>
                </a:solidFill>
              </a:rPr>
              <a:t>Given the dimensional information of the object, Identifying the shape of the object.</a:t>
            </a:r>
          </a:p>
          <a:p>
            <a:pPr marL="457200" lvl="0" indent="-457200" defTabSz="914400">
              <a:lnSpc>
                <a:spcPct val="90000"/>
              </a:lnSpc>
              <a:spcAft>
                <a:spcPts val="600"/>
              </a:spcAft>
              <a:buClr>
                <a:srgbClr val="1CADE4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300" dirty="0">
                <a:solidFill>
                  <a:prstClr val="black"/>
                </a:solidFill>
              </a:rPr>
              <a:t>Identifying the different kinds of vehicles.</a:t>
            </a:r>
          </a:p>
          <a:p>
            <a:pPr marL="457200" lvl="0" indent="-457200" defTabSz="914400">
              <a:lnSpc>
                <a:spcPct val="90000"/>
              </a:lnSpc>
              <a:spcAft>
                <a:spcPts val="600"/>
              </a:spcAft>
              <a:buClr>
                <a:srgbClr val="1CADE4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300" dirty="0">
                <a:solidFill>
                  <a:prstClr val="black"/>
                </a:solidFill>
              </a:rPr>
              <a:t>Based on the color intensities, Predicting the color type</a:t>
            </a:r>
            <a:endParaRPr kumimoji="0" lang="en-US" alt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3" name="Picture 2" descr="Image result for bootup academy">
            <a:extLst>
              <a:ext uri="{FF2B5EF4-FFF2-40B4-BE49-F238E27FC236}">
                <a16:creationId xmlns:a16="http://schemas.microsoft.com/office/drawing/2014/main" id="{F182EC85-4E91-4FA8-AD79-E99BA1FD69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41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5948D-E2F9-4D39-8CA4-6958BA3F5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IN" sz="4800" b="1">
                <a:solidFill>
                  <a:srgbClr val="FFFFFF"/>
                </a:solidFill>
              </a:rPr>
              <a:t>Model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325DB-DDE9-4804-878F-E731178C4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n-IN" b="1">
                <a:solidFill>
                  <a:srgbClr val="FFFFFF"/>
                </a:solidFill>
              </a:rPr>
              <a:t>Anshu Pandey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mage result for bootup academy">
            <a:extLst>
              <a:ext uri="{FF2B5EF4-FFF2-40B4-BE49-F238E27FC236}">
                <a16:creationId xmlns:a16="http://schemas.microsoft.com/office/drawing/2014/main" id="{D6FC3E4E-6BC3-4E3F-B33E-84FFD1C6E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891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4848-72A2-41B6-B8D3-88F91414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cap="none" spc="-73" dirty="0">
                <a:solidFill>
                  <a:srgbClr val="3A3A3A"/>
                </a:solidFill>
                <a:latin typeface="Calibri"/>
                <a:ea typeface="+mn-ea"/>
                <a:cs typeface="Calibri"/>
              </a:rPr>
              <a:t>Confusion Matrix</a:t>
            </a:r>
          </a:p>
        </p:txBody>
      </p:sp>
      <p:pic>
        <p:nvPicPr>
          <p:cNvPr id="5122" name="Picture 2" descr="Truth Table Confusion Matrix">
            <a:extLst>
              <a:ext uri="{FF2B5EF4-FFF2-40B4-BE49-F238E27FC236}">
                <a16:creationId xmlns:a16="http://schemas.microsoft.com/office/drawing/2014/main" id="{82B469AF-2A60-4160-AF31-5219DFF06771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9816" y="2302121"/>
            <a:ext cx="8914384" cy="149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00DA8B-3304-412C-A30F-C85718D7A297}"/>
              </a:ext>
            </a:extLst>
          </p:cNvPr>
          <p:cNvSpPr/>
          <p:nvPr/>
        </p:nvSpPr>
        <p:spPr>
          <a:xfrm>
            <a:off x="5410721" y="4417379"/>
            <a:ext cx="65974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Example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True positive: Sick people correctly identified as sick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False positive: Healthy people incorrectly identified as sick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True negative: Healthy people correctly identified as healthy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False negative: Sick people incorrectly identified as healthy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662E13-4FB8-411F-99A6-7B7384C68815}"/>
              </a:ext>
            </a:extLst>
          </p:cNvPr>
          <p:cNvSpPr/>
          <p:nvPr/>
        </p:nvSpPr>
        <p:spPr>
          <a:xfrm>
            <a:off x="442452" y="469437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True positive = correctly identified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False positive = incorrectly identified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True negative = correctly rejected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False negative = incorrectly rejected</a:t>
            </a:r>
          </a:p>
        </p:txBody>
      </p:sp>
      <p:pic>
        <p:nvPicPr>
          <p:cNvPr id="3" name="Picture 2" descr="Image result for bootup academy">
            <a:extLst>
              <a:ext uri="{FF2B5EF4-FFF2-40B4-BE49-F238E27FC236}">
                <a16:creationId xmlns:a16="http://schemas.microsoft.com/office/drawing/2014/main" id="{C0B2E715-38E0-490C-A4FF-F6E443CC71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473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AE87-087E-4F64-9D25-E61558F90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cap="none" spc="-73" dirty="0">
                <a:solidFill>
                  <a:srgbClr val="3A3A3A"/>
                </a:solidFill>
                <a:latin typeface="Calibri"/>
                <a:ea typeface="+mn-ea"/>
                <a:cs typeface="Calibri"/>
              </a:rPr>
              <a:t>Accuracy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A0C786-AED5-4ECE-AFC8-74CB050582F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3662" y="2318766"/>
            <a:ext cx="8350891" cy="2220468"/>
          </a:xfrm>
          <a:prstGeom prst="rect">
            <a:avLst/>
          </a:prstGeom>
        </p:spPr>
      </p:pic>
      <p:pic>
        <p:nvPicPr>
          <p:cNvPr id="3" name="Picture 2" descr="Image result for bootup academy">
            <a:extLst>
              <a:ext uri="{FF2B5EF4-FFF2-40B4-BE49-F238E27FC236}">
                <a16:creationId xmlns:a16="http://schemas.microsoft.com/office/drawing/2014/main" id="{192F2D5B-7A1E-4B86-8D0B-AB73E0EE8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986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32D2-549C-4222-9F1D-3227E3E15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2297638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en-IN" sz="4400" b="1" cap="none" spc="-73" dirty="0">
                <a:solidFill>
                  <a:srgbClr val="3A3A3A"/>
                </a:solidFill>
                <a:latin typeface="Calibri"/>
                <a:ea typeface="+mn-ea"/>
                <a:cs typeface="Calibri"/>
              </a:rPr>
              <a:t>Relevancy Score</a:t>
            </a:r>
            <a:br>
              <a:rPr lang="en-IN" sz="4800" b="1" dirty="0"/>
            </a:br>
            <a:br>
              <a:rPr lang="en-IN" sz="4800" b="1" dirty="0"/>
            </a:br>
            <a:br>
              <a:rPr lang="en-IN" sz="4800" b="1" dirty="0"/>
            </a:br>
            <a:br>
              <a:rPr lang="en-IN" sz="3200" dirty="0"/>
            </a:br>
            <a:r>
              <a:rPr lang="en-IN" sz="3200" dirty="0"/>
              <a:t>1. Precision</a:t>
            </a:r>
            <a:br>
              <a:rPr lang="en-IN" sz="3200" dirty="0"/>
            </a:br>
            <a:r>
              <a:rPr lang="en-IN" sz="3200" dirty="0"/>
              <a:t>2. Recall</a:t>
            </a: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endParaRPr lang="en-IN" dirty="0"/>
          </a:p>
        </p:txBody>
      </p:sp>
      <p:pic>
        <p:nvPicPr>
          <p:cNvPr id="3074" name="Picture 2" descr="https://upload.wikimedia.org/wikipedia/commons/thumb/2/26/Precisionrecall.svg/350px-Precisionrecall.svg.png">
            <a:extLst>
              <a:ext uri="{FF2B5EF4-FFF2-40B4-BE49-F238E27FC236}">
                <a16:creationId xmlns:a16="http://schemas.microsoft.com/office/drawing/2014/main" id="{D23AEB59-7568-46BE-AAF8-11D23ADBD3F8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3293" y="103632"/>
            <a:ext cx="3399880" cy="617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bootup academy">
            <a:extLst>
              <a:ext uri="{FF2B5EF4-FFF2-40B4-BE49-F238E27FC236}">
                <a16:creationId xmlns:a16="http://schemas.microsoft.com/office/drawing/2014/main" id="{47849700-FAD8-409C-A0EB-0605831BFE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065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DC891-AE39-48B5-BAB2-ED408110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cap="none" spc="-73" dirty="0">
                <a:solidFill>
                  <a:srgbClr val="3A3A3A"/>
                </a:solidFill>
                <a:latin typeface="Calibri"/>
                <a:ea typeface="+mn-ea"/>
                <a:cs typeface="Calibri"/>
              </a:rPr>
              <a:t>Recall</a:t>
            </a:r>
          </a:p>
        </p:txBody>
      </p:sp>
      <p:sp>
        <p:nvSpPr>
          <p:cNvPr id="5" name="AutoShape 2" descr="https://upload.wikimedia.org/wikipedia/commons/thumb/2/26/Precisionrecall.svg/350px-Precisionrecall.svg.png">
            <a:extLst>
              <a:ext uri="{FF2B5EF4-FFF2-40B4-BE49-F238E27FC236}">
                <a16:creationId xmlns:a16="http://schemas.microsoft.com/office/drawing/2014/main" id="{454502D3-BDB0-4345-8688-41B504EE3625}"/>
              </a:ext>
            </a:extLst>
          </p:cNvPr>
          <p:cNvSpPr>
            <a:spLocks noGrp="1" noChangeAspect="1" noChangeArrowheads="1"/>
          </p:cNvSpPr>
          <p:nvPr>
            <p:ph sz="quarter" idx="13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/>
              <a:t>The fraction of relevant instances that have been retrieved over the total amount of relevant instances.</a:t>
            </a:r>
          </a:p>
          <a:p>
            <a:pPr marL="0" indent="0">
              <a:buNone/>
            </a:pPr>
            <a:r>
              <a:rPr lang="en-US" dirty="0"/>
              <a:t>The recall is intuitively the ability of the classifier to find all the positive samples.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DB078C-DDE8-419D-AC13-BCA7563E1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293"/>
          <a:stretch/>
        </p:blipFill>
        <p:spPr>
          <a:xfrm>
            <a:off x="2722170" y="3611880"/>
            <a:ext cx="6009102" cy="2074025"/>
          </a:xfrm>
          <a:prstGeom prst="rect">
            <a:avLst/>
          </a:prstGeom>
        </p:spPr>
      </p:pic>
      <p:pic>
        <p:nvPicPr>
          <p:cNvPr id="3" name="Picture 2" descr="Image result for bootup academy">
            <a:extLst>
              <a:ext uri="{FF2B5EF4-FFF2-40B4-BE49-F238E27FC236}">
                <a16:creationId xmlns:a16="http://schemas.microsoft.com/office/drawing/2014/main" id="{E83C89EE-46B9-4EA5-B19F-49947D95D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797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DC891-AE39-48B5-BAB2-ED408110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cap="none" spc="-73" dirty="0">
                <a:solidFill>
                  <a:srgbClr val="3A3A3A"/>
                </a:solidFill>
                <a:latin typeface="Calibri"/>
                <a:ea typeface="+mn-ea"/>
                <a:cs typeface="Calibri"/>
              </a:rPr>
              <a:t>Precision</a:t>
            </a:r>
          </a:p>
        </p:txBody>
      </p:sp>
      <p:sp>
        <p:nvSpPr>
          <p:cNvPr id="5" name="AutoShape 2" descr="https://upload.wikimedia.org/wikipedia/commons/thumb/2/26/Precisionrecall.svg/350px-Precisionrecall.svg.png">
            <a:extLst>
              <a:ext uri="{FF2B5EF4-FFF2-40B4-BE49-F238E27FC236}">
                <a16:creationId xmlns:a16="http://schemas.microsoft.com/office/drawing/2014/main" id="{454502D3-BDB0-4345-8688-41B504EE3625}"/>
              </a:ext>
            </a:extLst>
          </p:cNvPr>
          <p:cNvSpPr>
            <a:spLocks noGrp="1" noChangeAspect="1" noChangeArrowheads="1"/>
          </p:cNvSpPr>
          <p:nvPr>
            <p:ph sz="quarter" idx="13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/>
              <a:t> The fraction of relevant instances among the retrieved instances.</a:t>
            </a:r>
          </a:p>
          <a:p>
            <a:pPr marL="0" indent="0">
              <a:buNone/>
            </a:pPr>
            <a:r>
              <a:rPr lang="en-US" dirty="0"/>
              <a:t>The precision is intuitively the ability of the classifier to not label a sample as positive if it is negative.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DBBA63-C895-4166-B45D-944690B36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4" t="1055" r="-1094" b="47631"/>
          <a:stretch/>
        </p:blipFill>
        <p:spPr>
          <a:xfrm>
            <a:off x="2167518" y="3746668"/>
            <a:ext cx="5701327" cy="1845748"/>
          </a:xfrm>
          <a:prstGeom prst="rect">
            <a:avLst/>
          </a:prstGeom>
        </p:spPr>
      </p:pic>
      <p:pic>
        <p:nvPicPr>
          <p:cNvPr id="3" name="Picture 2" descr="Image result for bootup academy">
            <a:extLst>
              <a:ext uri="{FF2B5EF4-FFF2-40B4-BE49-F238E27FC236}">
                <a16:creationId xmlns:a16="http://schemas.microsoft.com/office/drawing/2014/main" id="{BA8D3EA6-6D6E-4C20-909C-3423CEDBD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948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E780-9D28-4491-9155-ECA8EF47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cap="none" spc="-73" dirty="0">
                <a:solidFill>
                  <a:srgbClr val="3A3A3A"/>
                </a:solidFill>
                <a:latin typeface="Calibri"/>
                <a:ea typeface="+mn-ea"/>
                <a:cs typeface="Calibri"/>
              </a:rPr>
              <a:t>F1 Score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4A34-DBD3-4D99-B1FE-783E7B04BD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measure that combines precision and recall is the harmonic mean of precision and recall.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B574FA-A331-4DE5-89E3-7EA1E966A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847" y="3737793"/>
            <a:ext cx="5805488" cy="2017351"/>
          </a:xfrm>
          <a:prstGeom prst="rect">
            <a:avLst/>
          </a:prstGeom>
        </p:spPr>
      </p:pic>
      <p:pic>
        <p:nvPicPr>
          <p:cNvPr id="4" name="Picture 2" descr="Image result for bootup academy">
            <a:extLst>
              <a:ext uri="{FF2B5EF4-FFF2-40B4-BE49-F238E27FC236}">
                <a16:creationId xmlns:a16="http://schemas.microsoft.com/office/drawing/2014/main" id="{EAFABC26-0D75-439A-860A-B04D39ABD3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96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00C8B5-FB5A-4F8B-A9BD-693C051418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9E6BB3-DF2B-4751-97C5-B3DB949AED9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BDDD243-ED5F-4896-B18B-ABCF4B7E12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1721DD-D110-44EE-82A7-D56AB687E61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71CE02-93B9-404A-B946-791AD5FA0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cap="all" dirty="0">
                <a:solidFill>
                  <a:srgbClr val="FFFFFF"/>
                </a:solidFill>
              </a:rPr>
              <a:t>What is Logistic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85193-5916-4034-9D9F-43AA4DBDBA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24129" y="643467"/>
            <a:ext cx="4750138" cy="3606798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Logistic Regression is a classification algorithm that models the probability of the output class.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 estimates relationship between a dependent variable (target/label) and one or more independent variable (predictors) where dependent variable is categorical.</a:t>
            </a:r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04700489-7DFD-4880-83CE-A18DFD9A8D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8977156"/>
              </p:ext>
            </p:extLst>
          </p:nvPr>
        </p:nvGraphicFramePr>
        <p:xfrm>
          <a:off x="6334416" y="750385"/>
          <a:ext cx="5774458" cy="3715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Chart" r:id="rId3" imgW="8953677" imgH="5548087" progId="MSGraph.Chart.8">
                  <p:embed followColorScheme="full"/>
                </p:oleObj>
              </mc:Choice>
              <mc:Fallback>
                <p:oleObj name="Chart" r:id="rId3" imgW="8953677" imgH="5548087" progId="MSGraph.Chart.8">
                  <p:embed followColorScheme="full"/>
                  <p:pic>
                    <p:nvPicPr>
                      <p:cNvPr id="11266" name="Object 3">
                        <a:extLst>
                          <a:ext uri="{FF2B5EF4-FFF2-40B4-BE49-F238E27FC236}">
                            <a16:creationId xmlns:a16="http://schemas.microsoft.com/office/drawing/2014/main" id="{E3D0B771-4B36-498F-A004-64FF81E6685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416" y="750385"/>
                        <a:ext cx="5774458" cy="3715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B9A37D95-B703-4ACE-8100-29B8BC30FD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0386757"/>
              </p:ext>
            </p:extLst>
          </p:nvPr>
        </p:nvGraphicFramePr>
        <p:xfrm>
          <a:off x="6893359" y="453261"/>
          <a:ext cx="284638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Equation" r:id="rId5" imgW="1579320" imgH="423720" progId="Equation.3">
                  <p:embed/>
                </p:oleObj>
              </mc:Choice>
              <mc:Fallback>
                <p:oleObj name="Equation" r:id="rId5" imgW="1579320" imgH="423720" progId="Equation.3">
                  <p:embed/>
                  <p:pic>
                    <p:nvPicPr>
                      <p:cNvPr id="26631" name="Object 7">
                        <a:extLst>
                          <a:ext uri="{FF2B5EF4-FFF2-40B4-BE49-F238E27FC236}">
                            <a16:creationId xmlns:a16="http://schemas.microsoft.com/office/drawing/2014/main" id="{CD5ED966-F6F6-4DBD-991A-665C0B73860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28038"/>
                      <a:stretch>
                        <a:fillRect/>
                      </a:stretch>
                    </p:blipFill>
                    <p:spPr bwMode="auto">
                      <a:xfrm>
                        <a:off x="6893359" y="453261"/>
                        <a:ext cx="2846387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2" descr="Image result for bootup academy">
            <a:extLst>
              <a:ext uri="{FF2B5EF4-FFF2-40B4-BE49-F238E27FC236}">
                <a16:creationId xmlns:a16="http://schemas.microsoft.com/office/drawing/2014/main" id="{593BA0AB-F69C-4E5C-AD69-532CA3A55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66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B269FE-4116-4956-ACD7-1458D2DF7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Logistic Regression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B328B-6A41-4CF3-9605-F8B33AB78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3224" y="4297556"/>
            <a:ext cx="6353968" cy="14333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Python code using sklearn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Image result for bootup academy">
            <a:extLst>
              <a:ext uri="{FF2B5EF4-FFF2-40B4-BE49-F238E27FC236}">
                <a16:creationId xmlns:a16="http://schemas.microsoft.com/office/drawing/2014/main" id="{555E8D44-29D8-448C-9CAC-69934C7F57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677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7C739A-F4F9-4E8B-9C10-4ED196B6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cap="none" spc="-73" dirty="0">
                <a:solidFill>
                  <a:srgbClr val="3A3A3A"/>
                </a:solidFill>
                <a:latin typeface="Calibri"/>
                <a:ea typeface="+mn-ea"/>
                <a:cs typeface="Calibri"/>
              </a:rPr>
              <a:t>Bank Marketing Dataset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35FD62-1C9A-4BBA-A801-F1D264446BA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The dataset is taken from </a:t>
            </a:r>
          </a:p>
          <a:p>
            <a:r>
              <a:rPr lang="en-IN" dirty="0">
                <a:hlinkClick r:id="rId2"/>
              </a:rPr>
              <a:t>http://archive.ics.uci.edu/ml/datasets/Bank+Marketing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US" dirty="0"/>
              <a:t>it is related to direct marketing campaigns (phone calls) of a Portuguese banking institution. The classification goal is to predict whether the client will subscribe (1/0) to a term deposit (variable y). </a:t>
            </a:r>
          </a:p>
          <a:p>
            <a:endParaRPr lang="en-US" dirty="0"/>
          </a:p>
          <a:p>
            <a:r>
              <a:rPr lang="en-US" dirty="0"/>
              <a:t>The dataset provides the bank customers’ information. It includes 41,188 records and 21 fields.</a:t>
            </a:r>
            <a:endParaRPr lang="en-IN" dirty="0"/>
          </a:p>
        </p:txBody>
      </p:sp>
      <p:pic>
        <p:nvPicPr>
          <p:cNvPr id="2" name="Picture 2" descr="Image result for bootup academy">
            <a:extLst>
              <a:ext uri="{FF2B5EF4-FFF2-40B4-BE49-F238E27FC236}">
                <a16:creationId xmlns:a16="http://schemas.microsoft.com/office/drawing/2014/main" id="{43682BA3-13F4-4883-B466-E21C3148CD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25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DD489-B369-4FA7-986B-107D87C11D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23938" y="535709"/>
            <a:ext cx="9720262" cy="5745018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en-US" sz="1600" dirty="0"/>
              <a:t>Input variables: # bank client data:</a:t>
            </a:r>
            <a:br>
              <a:rPr lang="en-US" sz="1600" dirty="0"/>
            </a:br>
            <a:r>
              <a:rPr lang="en-US" sz="1600" dirty="0"/>
              <a:t>1 - age (numeric)</a:t>
            </a:r>
            <a:br>
              <a:rPr lang="en-US" sz="1600" dirty="0"/>
            </a:br>
            <a:r>
              <a:rPr lang="en-US" sz="1600" dirty="0"/>
              <a:t>2 - job : type of job (categorical: 'admin.','blue-collar','entrepreneur','housemaid','management','retired','self-employed','services','student','technician','unemployed','unknown')</a:t>
            </a:r>
            <a:br>
              <a:rPr lang="en-US" sz="1600" dirty="0"/>
            </a:br>
            <a:r>
              <a:rPr lang="en-US" sz="1600" dirty="0"/>
              <a:t>3 - marital : marital status (categorical: '</a:t>
            </a:r>
            <a:r>
              <a:rPr lang="en-US" sz="1600" dirty="0" err="1"/>
              <a:t>divorced','married','single','unknown</a:t>
            </a:r>
            <a:r>
              <a:rPr lang="en-US" sz="1600" dirty="0"/>
              <a:t>'; note: 'divorced' means divorced or widowed)</a:t>
            </a:r>
            <a:br>
              <a:rPr lang="en-US" sz="1600" dirty="0"/>
            </a:br>
            <a:r>
              <a:rPr lang="en-US" sz="1600" dirty="0"/>
              <a:t>4 - education (categorical: 'basic.4y','basic.6y','basic.9y','high.school','illiterate','professional.course','university.degree','unknown')</a:t>
            </a:r>
            <a:br>
              <a:rPr lang="en-US" sz="1600" dirty="0"/>
            </a:br>
            <a:r>
              <a:rPr lang="en-US" sz="1600" dirty="0"/>
              <a:t>5 - default: has credit in default? (categorical: '</a:t>
            </a:r>
            <a:r>
              <a:rPr lang="en-US" sz="1600" dirty="0" err="1"/>
              <a:t>no','yes','unknown</a:t>
            </a:r>
            <a:r>
              <a:rPr lang="en-US" sz="1600" dirty="0"/>
              <a:t>')</a:t>
            </a:r>
            <a:br>
              <a:rPr lang="en-US" sz="1600" dirty="0"/>
            </a:br>
            <a:r>
              <a:rPr lang="en-US" sz="1600" dirty="0"/>
              <a:t>6 - housing: has housing loan? (categorical: '</a:t>
            </a:r>
            <a:r>
              <a:rPr lang="en-US" sz="1600" dirty="0" err="1"/>
              <a:t>no','yes','unknown</a:t>
            </a:r>
            <a:r>
              <a:rPr lang="en-US" sz="1600" dirty="0"/>
              <a:t>')</a:t>
            </a:r>
            <a:br>
              <a:rPr lang="en-US" sz="1600" dirty="0"/>
            </a:br>
            <a:r>
              <a:rPr lang="en-US" sz="1600" dirty="0"/>
              <a:t>7 - loan: has personal loan? (categorical: '</a:t>
            </a:r>
            <a:r>
              <a:rPr lang="en-US" sz="1600" dirty="0" err="1"/>
              <a:t>no','yes','unknown</a:t>
            </a:r>
            <a:r>
              <a:rPr lang="en-US" sz="1600" dirty="0"/>
              <a:t>')</a:t>
            </a:r>
            <a:br>
              <a:rPr lang="en-US" sz="1600" dirty="0"/>
            </a:br>
            <a:r>
              <a:rPr lang="en-US" sz="1600" dirty="0"/>
              <a:t># related with the last contact of the current campaign:</a:t>
            </a:r>
            <a:br>
              <a:rPr lang="en-US" sz="1600" dirty="0"/>
            </a:br>
            <a:r>
              <a:rPr lang="en-US" sz="1600" dirty="0"/>
              <a:t>8 - contact: contact communication type (categorical: '</a:t>
            </a:r>
            <a:r>
              <a:rPr lang="en-US" sz="1600" dirty="0" err="1"/>
              <a:t>cellular','telephone</a:t>
            </a:r>
            <a:r>
              <a:rPr lang="en-US" sz="1600" dirty="0"/>
              <a:t>') </a:t>
            </a:r>
            <a:br>
              <a:rPr lang="en-US" sz="1600" dirty="0"/>
            </a:br>
            <a:r>
              <a:rPr lang="en-US" sz="1600" dirty="0"/>
              <a:t>9 - month: last contact month of year (categorical: '</a:t>
            </a:r>
            <a:r>
              <a:rPr lang="en-US" sz="1600" dirty="0" err="1"/>
              <a:t>jan</a:t>
            </a:r>
            <a:r>
              <a:rPr lang="en-US" sz="1600" dirty="0"/>
              <a:t>', '</a:t>
            </a:r>
            <a:r>
              <a:rPr lang="en-US" sz="1600" dirty="0" err="1"/>
              <a:t>feb</a:t>
            </a:r>
            <a:r>
              <a:rPr lang="en-US" sz="1600" dirty="0"/>
              <a:t>', 'mar', ..., '</a:t>
            </a:r>
            <a:r>
              <a:rPr lang="en-US" sz="1600" dirty="0" err="1"/>
              <a:t>nov</a:t>
            </a:r>
            <a:r>
              <a:rPr lang="en-US" sz="1600" dirty="0"/>
              <a:t>', '</a:t>
            </a:r>
            <a:r>
              <a:rPr lang="en-US" sz="1600" dirty="0" err="1"/>
              <a:t>dec</a:t>
            </a:r>
            <a:r>
              <a:rPr lang="en-US" sz="1600" dirty="0"/>
              <a:t>')</a:t>
            </a:r>
            <a:br>
              <a:rPr lang="en-US" sz="1600" dirty="0"/>
            </a:br>
            <a:r>
              <a:rPr lang="en-US" sz="1600" dirty="0"/>
              <a:t>10 - </a:t>
            </a:r>
            <a:r>
              <a:rPr lang="en-US" sz="1600" dirty="0" err="1"/>
              <a:t>day_of_week</a:t>
            </a:r>
            <a:r>
              <a:rPr lang="en-US" sz="1600" dirty="0"/>
              <a:t>: last contact day of the week (categorical: 'mon','</a:t>
            </a:r>
            <a:r>
              <a:rPr lang="en-US" sz="1600" dirty="0" err="1"/>
              <a:t>tue</a:t>
            </a:r>
            <a:r>
              <a:rPr lang="en-US" sz="1600" dirty="0"/>
              <a:t>','wed','</a:t>
            </a:r>
            <a:r>
              <a:rPr lang="en-US" sz="1600" dirty="0" err="1"/>
              <a:t>thu</a:t>
            </a:r>
            <a:r>
              <a:rPr lang="en-US" sz="1600" dirty="0"/>
              <a:t>','</a:t>
            </a:r>
            <a:r>
              <a:rPr lang="en-US" sz="1600" dirty="0" err="1"/>
              <a:t>fri</a:t>
            </a:r>
            <a:r>
              <a:rPr lang="en-US" sz="1600" dirty="0"/>
              <a:t>')</a:t>
            </a:r>
            <a:endParaRPr lang="en-IN" sz="1600" dirty="0"/>
          </a:p>
        </p:txBody>
      </p:sp>
      <p:pic>
        <p:nvPicPr>
          <p:cNvPr id="2" name="Picture 2" descr="Image result for bootup academy">
            <a:extLst>
              <a:ext uri="{FF2B5EF4-FFF2-40B4-BE49-F238E27FC236}">
                <a16:creationId xmlns:a16="http://schemas.microsoft.com/office/drawing/2014/main" id="{301D53E1-E3FD-4383-B0D6-0022509240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51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3A48D-82C6-4DD7-B015-7415C97AAC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23938" y="517236"/>
            <a:ext cx="9720262" cy="5735782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US" sz="1600" dirty="0"/>
              <a:t>11 - duration: last contact duration, in seconds (numeric). </a:t>
            </a:r>
          </a:p>
          <a:p>
            <a:pPr>
              <a:lnSpc>
                <a:spcPct val="160000"/>
              </a:lnSpc>
            </a:pPr>
            <a:r>
              <a:rPr lang="en-US" sz="1600" dirty="0"/>
              <a:t>Important note: this attribute highly affects the output target (e.g., if duration=0 then y='no'). Yet, the duration is not known before a call is performed. Also, after the end of the call y is obviously known. Thus, this input should only be included for benchmark purposes and should be discarded if the intention is to have a realistic predictive model.</a:t>
            </a:r>
            <a:br>
              <a:rPr lang="en-US" sz="1600" dirty="0"/>
            </a:br>
            <a:r>
              <a:rPr lang="en-US" sz="1600" dirty="0"/>
              <a:t>12 - campaign: number of contacts performed during this campaign and for this client (numeric, includes last contact)</a:t>
            </a:r>
            <a:br>
              <a:rPr lang="en-US" sz="1600" dirty="0"/>
            </a:br>
            <a:r>
              <a:rPr lang="en-US" sz="1600" dirty="0"/>
              <a:t>13 - </a:t>
            </a:r>
            <a:r>
              <a:rPr lang="en-US" sz="1600" dirty="0" err="1"/>
              <a:t>pdays</a:t>
            </a:r>
            <a:r>
              <a:rPr lang="en-US" sz="1600" dirty="0"/>
              <a:t>: number of days that passed by after the client was last contacted from a previous campaign (numeric; 999 means client was not previously contacted)</a:t>
            </a:r>
            <a:br>
              <a:rPr lang="en-US" sz="1600" dirty="0"/>
            </a:br>
            <a:r>
              <a:rPr lang="en-US" sz="1600" dirty="0"/>
              <a:t>14 - previous: number of contacts performed before this campaign and for this client (numeric)</a:t>
            </a:r>
            <a:br>
              <a:rPr lang="en-US" sz="1600" dirty="0"/>
            </a:br>
            <a:r>
              <a:rPr lang="en-US" sz="1600" dirty="0"/>
              <a:t>15 - </a:t>
            </a:r>
            <a:r>
              <a:rPr lang="en-US" sz="1600" dirty="0" err="1"/>
              <a:t>poutcome</a:t>
            </a:r>
            <a:r>
              <a:rPr lang="en-US" sz="1600" dirty="0"/>
              <a:t>: outcome of the previous marketing campaign (categorical: '</a:t>
            </a:r>
            <a:r>
              <a:rPr lang="en-US" sz="1600" dirty="0" err="1"/>
              <a:t>failure','nonexistent','success</a:t>
            </a:r>
            <a:r>
              <a:rPr lang="en-US" sz="1600" dirty="0"/>
              <a:t>')</a:t>
            </a:r>
            <a:br>
              <a:rPr lang="en-US" sz="1600" dirty="0"/>
            </a:br>
            <a:r>
              <a:rPr lang="en-US" sz="1600" dirty="0"/>
              <a:t># social and economic context attributes</a:t>
            </a:r>
            <a:br>
              <a:rPr lang="en-US" sz="1600" dirty="0"/>
            </a:br>
            <a:r>
              <a:rPr lang="en-US" sz="1600" dirty="0"/>
              <a:t>16 - </a:t>
            </a:r>
            <a:r>
              <a:rPr lang="en-US" sz="1600" dirty="0" err="1"/>
              <a:t>emp.var.rate</a:t>
            </a:r>
            <a:r>
              <a:rPr lang="en-US" sz="1600" dirty="0"/>
              <a:t>: employment variation rate - quarterly indicator (numeric)</a:t>
            </a:r>
            <a:br>
              <a:rPr lang="en-US" sz="1600" dirty="0"/>
            </a:br>
            <a:r>
              <a:rPr lang="en-US" sz="1600" dirty="0"/>
              <a:t>17 - </a:t>
            </a:r>
            <a:r>
              <a:rPr lang="en-US" sz="1600" dirty="0" err="1"/>
              <a:t>cons.price.idx</a:t>
            </a:r>
            <a:r>
              <a:rPr lang="en-US" sz="1600" dirty="0"/>
              <a:t>: consumer price index - monthly indicator (numeric) </a:t>
            </a:r>
            <a:br>
              <a:rPr lang="en-US" sz="1600" dirty="0"/>
            </a:br>
            <a:r>
              <a:rPr lang="en-US" sz="1600" dirty="0"/>
              <a:t>18 - </a:t>
            </a:r>
            <a:r>
              <a:rPr lang="en-US" sz="1600" dirty="0" err="1"/>
              <a:t>cons.conf.idx</a:t>
            </a:r>
            <a:r>
              <a:rPr lang="en-US" sz="1600" dirty="0"/>
              <a:t>: consumer confidence index - monthly indicator (numeric) </a:t>
            </a:r>
            <a:br>
              <a:rPr lang="en-US" sz="1600" dirty="0"/>
            </a:br>
            <a:r>
              <a:rPr lang="en-US" sz="1600" dirty="0"/>
              <a:t>19 - euribor3m: </a:t>
            </a:r>
            <a:r>
              <a:rPr lang="en-US" sz="1600" dirty="0" err="1"/>
              <a:t>euribor</a:t>
            </a:r>
            <a:r>
              <a:rPr lang="en-US" sz="1600" dirty="0"/>
              <a:t> 3 month rate - daily indicator (numeric)</a:t>
            </a:r>
            <a:br>
              <a:rPr lang="en-US" sz="1600" dirty="0"/>
            </a:br>
            <a:r>
              <a:rPr lang="en-US" sz="1600" dirty="0"/>
              <a:t>20 - </a:t>
            </a:r>
            <a:r>
              <a:rPr lang="en-US" sz="1600" dirty="0" err="1"/>
              <a:t>nr.employed</a:t>
            </a:r>
            <a:r>
              <a:rPr lang="en-US" sz="1600" dirty="0"/>
              <a:t>: number of employees - quarterly indicator (numeric)</a:t>
            </a:r>
            <a:endParaRPr lang="en-IN" sz="1600" dirty="0"/>
          </a:p>
        </p:txBody>
      </p:sp>
      <p:pic>
        <p:nvPicPr>
          <p:cNvPr id="2" name="Picture 2" descr="Image result for bootup academy">
            <a:extLst>
              <a:ext uri="{FF2B5EF4-FFF2-40B4-BE49-F238E27FC236}">
                <a16:creationId xmlns:a16="http://schemas.microsoft.com/office/drawing/2014/main" id="{F5FE6306-D366-479A-91D6-809EB81912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814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0E49-92E7-47A8-8644-1B195FF4A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918FF-553C-48D1-8D31-B445D9331F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Output variable (desired target):</a:t>
            </a:r>
            <a:br>
              <a:rPr lang="en-US" dirty="0"/>
            </a:br>
            <a:r>
              <a:rPr lang="en-US" dirty="0"/>
              <a:t>21 - y - has the client subscribed a term deposit? (binary: '</a:t>
            </a:r>
            <a:r>
              <a:rPr lang="en-US" dirty="0" err="1"/>
              <a:t>yes','no</a:t>
            </a:r>
            <a:r>
              <a:rPr lang="en-US" dirty="0"/>
              <a:t>')</a:t>
            </a:r>
            <a:endParaRPr lang="en-IN" dirty="0"/>
          </a:p>
        </p:txBody>
      </p:sp>
      <p:pic>
        <p:nvPicPr>
          <p:cNvPr id="5" name="Picture 2" descr="Image result for bootup academy">
            <a:extLst>
              <a:ext uri="{FF2B5EF4-FFF2-40B4-BE49-F238E27FC236}">
                <a16:creationId xmlns:a16="http://schemas.microsoft.com/office/drawing/2014/main" id="{1F1AD267-AB08-4CE9-9C4E-D46F2EE8FA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14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7200322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Import the libraries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00464" y="1625600"/>
            <a:ext cx="10058911" cy="4627418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1CADE4"/>
            </a:solidFill>
          </p:spPr>
          <p:txBody>
            <a:bodyPr wrap="square" lIns="0" tIns="0" rIns="0" bIns="0" rtlCol="0"/>
            <a:lstStyle/>
            <a:p>
              <a:endParaRPr sz="1092" dirty="0">
                <a:solidFill>
                  <a:srgbClr val="1CADE4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pandas as </a:t>
              </a: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pd</a:t>
              </a:r>
              <a:endPara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numpy</a:t>
              </a: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as np</a:t>
              </a:r>
            </a:p>
            <a:p>
              <a:pPr>
                <a:lnSpc>
                  <a:spcPct val="150000"/>
                </a:lnSpc>
              </a:pP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</a:t>
              </a: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sklearn</a:t>
              </a: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preprocessing</a:t>
              </a:r>
              <a:endPara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matplotlib.pyplot</a:t>
              </a: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as </a:t>
              </a: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</a:t>
              </a: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plt.rc</a:t>
              </a: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("font", size=14)</a:t>
              </a:r>
            </a:p>
            <a:p>
              <a:pPr>
                <a:lnSpc>
                  <a:spcPct val="150000"/>
                </a:lnSpc>
              </a:pP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</a:t>
              </a: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sklearn.linear_model</a:t>
              </a: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LogisticRegression</a:t>
              </a:r>
              <a:endPara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</a:t>
              </a: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sklearn.cross_validation</a:t>
              </a: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train_test_split</a:t>
              </a:r>
              <a:endPara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seaborn as </a:t>
              </a: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sns</a:t>
              </a:r>
              <a:endPara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sns.set</a:t>
              </a: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(style="white")</a:t>
              </a:r>
            </a:p>
            <a:p>
              <a:pPr>
                <a:lnSpc>
                  <a:spcPct val="150000"/>
                </a:lnSpc>
              </a:pP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sns.set</a:t>
              </a: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(style="</a:t>
              </a: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whitegrid</a:t>
              </a: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 </a:t>
              </a: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color_codes</a:t>
              </a: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=True)</a:t>
              </a:r>
              <a:endParaRPr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7" name="Picture 2" descr="Image result for bootup academy">
            <a:extLst>
              <a:ext uri="{FF2B5EF4-FFF2-40B4-BE49-F238E27FC236}">
                <a16:creationId xmlns:a16="http://schemas.microsoft.com/office/drawing/2014/main" id="{2CD3C8AF-5C3F-41A8-A3D7-8D782394B4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005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7200322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Import dataset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5" y="1968826"/>
            <a:ext cx="10042286" cy="3914737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1CADE4"/>
            </a:solidFill>
          </p:spPr>
          <p:txBody>
            <a:bodyPr wrap="square" lIns="0" tIns="0" rIns="0" bIns="0" rtlCol="0"/>
            <a:lstStyle/>
            <a:p>
              <a:endParaRPr sz="1092" dirty="0">
                <a:solidFill>
                  <a:srgbClr val="1CADE4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pd.read_csv</a:t>
              </a: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('bank.csv', header=0)</a:t>
              </a:r>
            </a:p>
            <a:p>
              <a:pPr>
                <a:lnSpc>
                  <a:spcPct val="150000"/>
                </a:lnSpc>
              </a:pP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data.dropna</a:t>
              </a: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150000"/>
                </a:lnSpc>
              </a:pP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print(</a:t>
              </a: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data.shape</a:t>
              </a: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print(list(</a:t>
              </a: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data.columns</a:t>
              </a: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7" name="Picture 2" descr="Image result for bootup academy">
            <a:extLst>
              <a:ext uri="{FF2B5EF4-FFF2-40B4-BE49-F238E27FC236}">
                <a16:creationId xmlns:a16="http://schemas.microsoft.com/office/drawing/2014/main" id="{E5ECAF00-C898-4D1C-9BBC-39BA071F3C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513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7200322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 err="1">
                <a:solidFill>
                  <a:srgbClr val="3A3A3A"/>
                </a:solidFill>
                <a:latin typeface="Calibri"/>
                <a:cs typeface="Calibri"/>
              </a:rPr>
              <a:t>Barplot</a:t>
            </a: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 for dependent variable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5" y="1968826"/>
            <a:ext cx="10042286" cy="3914737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1CADE4"/>
            </a:solidFill>
          </p:spPr>
          <p:txBody>
            <a:bodyPr wrap="square" lIns="0" tIns="0" rIns="0" bIns="0" rtlCol="0"/>
            <a:lstStyle/>
            <a:p>
              <a:endParaRPr sz="1092" dirty="0">
                <a:solidFill>
                  <a:srgbClr val="1CADE4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sns.countplot</a:t>
              </a: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(x='</a:t>
              </a: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y',data</a:t>
              </a: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=data, palette='</a:t>
              </a: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hls</a:t>
              </a: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</a:p>
            <a:p>
              <a:pPr>
                <a:lnSpc>
                  <a:spcPct val="150000"/>
                </a:lnSpc>
              </a:pP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plt.show</a:t>
              </a: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</p:grpSp>
      <p:pic>
        <p:nvPicPr>
          <p:cNvPr id="7" name="Picture 2" descr="Image result for bootup academy">
            <a:extLst>
              <a:ext uri="{FF2B5EF4-FFF2-40B4-BE49-F238E27FC236}">
                <a16:creationId xmlns:a16="http://schemas.microsoft.com/office/drawing/2014/main" id="{9C61A067-E2CE-4A7F-9569-9B5423D35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335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7200322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 err="1">
                <a:solidFill>
                  <a:srgbClr val="3A3A3A"/>
                </a:solidFill>
                <a:latin typeface="Calibri"/>
                <a:cs typeface="Calibri"/>
              </a:rPr>
              <a:t>Barplot</a:t>
            </a: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 for dependent Variable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7931DC-45B2-4097-AAB5-3BF7D7756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81" y="1771272"/>
            <a:ext cx="6473695" cy="4245312"/>
          </a:xfrm>
          <a:prstGeom prst="rect">
            <a:avLst/>
          </a:prstGeom>
        </p:spPr>
      </p:pic>
      <p:pic>
        <p:nvPicPr>
          <p:cNvPr id="2" name="Picture 2" descr="Image result for bootup academy">
            <a:extLst>
              <a:ext uri="{FF2B5EF4-FFF2-40B4-BE49-F238E27FC236}">
                <a16:creationId xmlns:a16="http://schemas.microsoft.com/office/drawing/2014/main" id="{36AA4E82-0FB2-42B4-92A1-16DEF255DC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348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7200322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Customer job distribution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5" y="1968826"/>
            <a:ext cx="10042286" cy="3914737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1CADE4"/>
            </a:solidFill>
          </p:spPr>
          <p:txBody>
            <a:bodyPr wrap="square" lIns="0" tIns="0" rIns="0" bIns="0" rtlCol="0"/>
            <a:lstStyle/>
            <a:p>
              <a:endParaRPr sz="1092" dirty="0">
                <a:solidFill>
                  <a:srgbClr val="1CADE4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sns.countplot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(y="job", data=data)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plt.show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7" name="Picture 2" descr="Image result for bootup academy">
            <a:extLst>
              <a:ext uri="{FF2B5EF4-FFF2-40B4-BE49-F238E27FC236}">
                <a16:creationId xmlns:a16="http://schemas.microsoft.com/office/drawing/2014/main" id="{5FE882C4-C482-46D3-A985-7E820C756B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45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A382-CFD2-4FCB-95AB-7D300E77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cap="none" spc="-73" dirty="0">
                <a:solidFill>
                  <a:srgbClr val="3A3A3A"/>
                </a:solidFill>
                <a:latin typeface="Calibri"/>
                <a:ea typeface="+mn-ea"/>
                <a:cs typeface="Calibri"/>
              </a:rPr>
              <a:t>Logistic Regression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DCC22-7CD0-4ED3-AAD1-F7C8BD871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Expects a "smooth" linear relationship with predictors.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Logistic Regression is concerned with probability of a discrete outcome.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Slightly less prone to over-fitting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Because fits a shape, might work better when less data available.</a:t>
            </a:r>
            <a:endParaRPr lang="en-IN" dirty="0"/>
          </a:p>
        </p:txBody>
      </p:sp>
      <p:pic>
        <p:nvPicPr>
          <p:cNvPr id="5" name="Picture 2" descr="Image result for bootup academy">
            <a:extLst>
              <a:ext uri="{FF2B5EF4-FFF2-40B4-BE49-F238E27FC236}">
                <a16:creationId xmlns:a16="http://schemas.microsoft.com/office/drawing/2014/main" id="{838C036D-26F6-4B25-9589-522A983086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616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8EC506-B1DA-46A1-B44D-774E68468E1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E01FA5-D766-43CA-A83D-E7CF3F04E96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A73784B-AC76-4BAD-93AF-C72D0EDFD7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B6AF34-86B4-42D3-B56F-E41F837D2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984" y="1346039"/>
            <a:ext cx="6896936" cy="416689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1DCF04-0C7C-44FC-8246-FC8D736B1A7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3"/>
          <p:cNvSpPr txBox="1"/>
          <p:nvPr/>
        </p:nvSpPr>
        <p:spPr>
          <a:xfrm>
            <a:off x="636805" y="640080"/>
            <a:ext cx="3378099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7701"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spc="-73" dirty="0">
                <a:solidFill>
                  <a:srgbClr val="3A3A3A"/>
                </a:solidFill>
                <a:latin typeface="Calibri"/>
                <a:cs typeface="Calibri"/>
              </a:rPr>
              <a:t>Customer job distribution</a:t>
            </a:r>
          </a:p>
        </p:txBody>
      </p:sp>
      <p:pic>
        <p:nvPicPr>
          <p:cNvPr id="2" name="Picture 2" descr="Image result for bootup academy">
            <a:extLst>
              <a:ext uri="{FF2B5EF4-FFF2-40B4-BE49-F238E27FC236}">
                <a16:creationId xmlns:a16="http://schemas.microsoft.com/office/drawing/2014/main" id="{055A115F-9FA3-4034-B177-D8C7EE6EAD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493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8410310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Customer Marital Status Distribution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5" y="1968826"/>
            <a:ext cx="10042286" cy="3914737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1CADE4"/>
            </a:solidFill>
          </p:spPr>
          <p:txBody>
            <a:bodyPr wrap="square" lIns="0" tIns="0" rIns="0" bIns="0" rtlCol="0"/>
            <a:lstStyle/>
            <a:p>
              <a:endParaRPr sz="1092" dirty="0">
                <a:solidFill>
                  <a:srgbClr val="1CADE4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sns.countplot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(x="marital", data=data)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plt.show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7" name="Picture 2" descr="Image result for bootup academy">
            <a:extLst>
              <a:ext uri="{FF2B5EF4-FFF2-40B4-BE49-F238E27FC236}">
                <a16:creationId xmlns:a16="http://schemas.microsoft.com/office/drawing/2014/main" id="{D03BB349-1F40-4E03-BDB3-B9EBA634C8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163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9265716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Customer Marital Status Distribution</a:t>
            </a:r>
            <a:endParaRPr lang="en-IN" sz="400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EA601F-656A-4C1B-A73D-884C2F47E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782" y="1547820"/>
            <a:ext cx="6814436" cy="4468764"/>
          </a:xfrm>
          <a:prstGeom prst="rect">
            <a:avLst/>
          </a:prstGeom>
        </p:spPr>
      </p:pic>
      <p:pic>
        <p:nvPicPr>
          <p:cNvPr id="2" name="Picture 2" descr="Image result for bootup academy">
            <a:extLst>
              <a:ext uri="{FF2B5EF4-FFF2-40B4-BE49-F238E27FC236}">
                <a16:creationId xmlns:a16="http://schemas.microsoft.com/office/drawing/2014/main" id="{0BB5D867-1E9F-4485-8904-D6B8EF9F7B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005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7200322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 err="1">
                <a:solidFill>
                  <a:srgbClr val="3A3A3A"/>
                </a:solidFill>
                <a:latin typeface="Calibri"/>
                <a:cs typeface="Calibri"/>
              </a:rPr>
              <a:t>Barplot</a:t>
            </a: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 for Credit in default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5" y="1828800"/>
            <a:ext cx="10042286" cy="4187784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1CADE4"/>
            </a:solidFill>
          </p:spPr>
          <p:txBody>
            <a:bodyPr wrap="square" lIns="0" tIns="0" rIns="0" bIns="0" rtlCol="0"/>
            <a:lstStyle/>
            <a:p>
              <a:endParaRPr sz="1092" dirty="0">
                <a:solidFill>
                  <a:srgbClr val="1CADE4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sns.countplot</a:t>
              </a: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(x="default", data=data)</a:t>
              </a:r>
            </a:p>
            <a:p>
              <a:pPr>
                <a:lnSpc>
                  <a:spcPct val="150000"/>
                </a:lnSpc>
              </a:pPr>
              <a:r>
                <a:rPr lang="en-IN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plt.show</a:t>
              </a:r>
              <a:r>
                <a:rPr lang="en-I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7" name="Picture 2" descr="Image result for bootup academy">
            <a:extLst>
              <a:ext uri="{FF2B5EF4-FFF2-40B4-BE49-F238E27FC236}">
                <a16:creationId xmlns:a16="http://schemas.microsoft.com/office/drawing/2014/main" id="{A1D04A6E-F46C-4357-BC5C-F56D3925AC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894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7200322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 err="1">
                <a:solidFill>
                  <a:srgbClr val="3A3A3A"/>
                </a:solidFill>
                <a:latin typeface="Calibri"/>
                <a:cs typeface="Calibri"/>
              </a:rPr>
              <a:t>Barplot</a:t>
            </a: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 for Credit in default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E94899-507D-42C1-AE21-ECF555DC7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271" y="1771272"/>
            <a:ext cx="6529605" cy="4281977"/>
          </a:xfrm>
          <a:prstGeom prst="rect">
            <a:avLst/>
          </a:prstGeom>
        </p:spPr>
      </p:pic>
      <p:pic>
        <p:nvPicPr>
          <p:cNvPr id="2" name="Picture 2" descr="Image result for bootup academy">
            <a:extLst>
              <a:ext uri="{FF2B5EF4-FFF2-40B4-BE49-F238E27FC236}">
                <a16:creationId xmlns:a16="http://schemas.microsoft.com/office/drawing/2014/main" id="{FA514C42-78E5-441C-ABFE-858D313925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339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7200322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 err="1">
                <a:solidFill>
                  <a:srgbClr val="3A3A3A"/>
                </a:solidFill>
                <a:latin typeface="Calibri"/>
                <a:cs typeface="Calibri"/>
              </a:rPr>
              <a:t>Barplot</a:t>
            </a: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 for housing loan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5" y="1828800"/>
            <a:ext cx="10042286" cy="4187784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1CADE4"/>
            </a:solidFill>
          </p:spPr>
          <p:txBody>
            <a:bodyPr wrap="square" lIns="0" tIns="0" rIns="0" bIns="0" rtlCol="0"/>
            <a:lstStyle/>
            <a:p>
              <a:endParaRPr sz="1092" dirty="0">
                <a:solidFill>
                  <a:srgbClr val="1CADE4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sns.countplot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(x="housing", data=data)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plt.show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7" name="Picture 2" descr="Image result for bootup academy">
            <a:extLst>
              <a:ext uri="{FF2B5EF4-FFF2-40B4-BE49-F238E27FC236}">
                <a16:creationId xmlns:a16="http://schemas.microsoft.com/office/drawing/2014/main" id="{ED565FBD-3AC0-47B7-8368-8841FC267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3439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7200322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 err="1">
                <a:solidFill>
                  <a:srgbClr val="3A3A3A"/>
                </a:solidFill>
                <a:latin typeface="Calibri"/>
                <a:cs typeface="Calibri"/>
              </a:rPr>
              <a:t>Barplot</a:t>
            </a: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 for housing loan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49C5A-E039-4E54-B70A-D1FA9137C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81" y="1771272"/>
            <a:ext cx="6473695" cy="4245312"/>
          </a:xfrm>
          <a:prstGeom prst="rect">
            <a:avLst/>
          </a:prstGeom>
        </p:spPr>
      </p:pic>
      <p:pic>
        <p:nvPicPr>
          <p:cNvPr id="2" name="Picture 2" descr="Image result for bootup academy">
            <a:extLst>
              <a:ext uri="{FF2B5EF4-FFF2-40B4-BE49-F238E27FC236}">
                <a16:creationId xmlns:a16="http://schemas.microsoft.com/office/drawing/2014/main" id="{C84F7C9C-A757-4F78-90A2-046FC3D088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2405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7200322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 err="1">
                <a:solidFill>
                  <a:srgbClr val="3A3A3A"/>
                </a:solidFill>
                <a:latin typeface="Calibri"/>
                <a:cs typeface="Calibri"/>
              </a:rPr>
              <a:t>Barplot</a:t>
            </a: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 for personal loan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5" y="1828800"/>
            <a:ext cx="10042286" cy="4187784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1CADE4"/>
            </a:solidFill>
          </p:spPr>
          <p:txBody>
            <a:bodyPr wrap="square" lIns="0" tIns="0" rIns="0" bIns="0" rtlCol="0"/>
            <a:lstStyle/>
            <a:p>
              <a:endParaRPr sz="1092" dirty="0">
                <a:solidFill>
                  <a:srgbClr val="1CADE4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sns.countplot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(x="loan", data=data)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plt.show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7" name="Picture 2" descr="Image result for bootup academy">
            <a:extLst>
              <a:ext uri="{FF2B5EF4-FFF2-40B4-BE49-F238E27FC236}">
                <a16:creationId xmlns:a16="http://schemas.microsoft.com/office/drawing/2014/main" id="{D2B1C94B-DE31-419D-B16A-28239D6DB4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087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7200322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 err="1">
                <a:solidFill>
                  <a:srgbClr val="3A3A3A"/>
                </a:solidFill>
                <a:latin typeface="Calibri"/>
                <a:cs typeface="Calibri"/>
              </a:rPr>
              <a:t>Barplot</a:t>
            </a: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 for personal loan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7E8A3A-F0E4-4A75-B26F-BBCFE73F1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27" y="1771272"/>
            <a:ext cx="6711949" cy="4401554"/>
          </a:xfrm>
          <a:prstGeom prst="rect">
            <a:avLst/>
          </a:prstGeom>
        </p:spPr>
      </p:pic>
      <p:pic>
        <p:nvPicPr>
          <p:cNvPr id="2" name="Picture 2" descr="Image result for bootup academy">
            <a:extLst>
              <a:ext uri="{FF2B5EF4-FFF2-40B4-BE49-F238E27FC236}">
                <a16:creationId xmlns:a16="http://schemas.microsoft.com/office/drawing/2014/main" id="{738971C0-9DC3-493C-995B-25043D416F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9638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4" y="841416"/>
            <a:ext cx="10258417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US" sz="4000" b="1" spc="-73" dirty="0" err="1">
                <a:solidFill>
                  <a:srgbClr val="3A3A3A"/>
                </a:solidFill>
                <a:latin typeface="Calibri"/>
                <a:cs typeface="Calibri"/>
              </a:rPr>
              <a:t>Barplot</a:t>
            </a:r>
            <a:r>
              <a:rPr lang="en-US" sz="4000" b="1" spc="-73" dirty="0">
                <a:solidFill>
                  <a:srgbClr val="3A3A3A"/>
                </a:solidFill>
                <a:latin typeface="Calibri"/>
                <a:cs typeface="Calibri"/>
              </a:rPr>
              <a:t> for previous marketing campaign outcome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5" y="1828800"/>
            <a:ext cx="10042286" cy="4187784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1CADE4"/>
            </a:solidFill>
          </p:spPr>
          <p:txBody>
            <a:bodyPr wrap="square" lIns="0" tIns="0" rIns="0" bIns="0" rtlCol="0"/>
            <a:lstStyle/>
            <a:p>
              <a:endParaRPr sz="1092" dirty="0">
                <a:solidFill>
                  <a:srgbClr val="1CADE4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sns.countplot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(x="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poutcome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", data=data)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plt.show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7" name="Picture 2" descr="Image result for bootup academy">
            <a:extLst>
              <a:ext uri="{FF2B5EF4-FFF2-40B4-BE49-F238E27FC236}">
                <a16:creationId xmlns:a16="http://schemas.microsoft.com/office/drawing/2014/main" id="{4837F009-EC24-47E6-87DB-40D26809A5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45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63A3-5EF6-4400-97BD-E222CE63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cap="none" spc="-73" dirty="0">
                <a:solidFill>
                  <a:srgbClr val="3A3A3A"/>
                </a:solidFill>
                <a:latin typeface="Calibri"/>
                <a:ea typeface="+mn-ea"/>
                <a:cs typeface="Calibri"/>
              </a:rPr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1B96C-FE46-4CEF-8027-A66119F5D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* Binary logistic regression requires the dependent variable to be binary.</a:t>
            </a:r>
            <a:br>
              <a:rPr lang="en-US" dirty="0"/>
            </a:br>
            <a:r>
              <a:rPr lang="en-US" dirty="0"/>
              <a:t>* For a binary regression, the factor level 1 of the dependent variable should represent the desired outcome.</a:t>
            </a:r>
            <a:br>
              <a:rPr lang="en-US" dirty="0"/>
            </a:br>
            <a:r>
              <a:rPr lang="en-US" dirty="0"/>
              <a:t>* Only the meaningful variables should be included.</a:t>
            </a:r>
            <a:br>
              <a:rPr lang="en-US" dirty="0"/>
            </a:br>
            <a:r>
              <a:rPr lang="en-US" dirty="0"/>
              <a:t>* The independent variables should be independent of each other. That is, the model should have little or no multicollinearity.</a:t>
            </a:r>
            <a:br>
              <a:rPr lang="en-US" dirty="0"/>
            </a:br>
            <a:r>
              <a:rPr lang="en-US" dirty="0"/>
              <a:t>* The independent variables are linearly related to the log odds.</a:t>
            </a:r>
            <a:br>
              <a:rPr lang="en-US" dirty="0"/>
            </a:br>
            <a:r>
              <a:rPr lang="en-US" dirty="0"/>
              <a:t>* Logistic regression requires quite large sample sizes.</a:t>
            </a:r>
          </a:p>
        </p:txBody>
      </p:sp>
      <p:pic>
        <p:nvPicPr>
          <p:cNvPr id="5" name="Picture 2" descr="Image result for bootup academy">
            <a:extLst>
              <a:ext uri="{FF2B5EF4-FFF2-40B4-BE49-F238E27FC236}">
                <a16:creationId xmlns:a16="http://schemas.microsoft.com/office/drawing/2014/main" id="{625F455A-A8C1-4C51-9D0F-D6CF29DE27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3647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4" y="841416"/>
            <a:ext cx="10258417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US" sz="4000" b="1" spc="-73" dirty="0" err="1">
                <a:solidFill>
                  <a:srgbClr val="3A3A3A"/>
                </a:solidFill>
                <a:latin typeface="Calibri"/>
                <a:cs typeface="Calibri"/>
              </a:rPr>
              <a:t>Barplot</a:t>
            </a:r>
            <a:r>
              <a:rPr lang="en-US" sz="4000" b="1" spc="-73" dirty="0">
                <a:solidFill>
                  <a:srgbClr val="3A3A3A"/>
                </a:solidFill>
                <a:latin typeface="Calibri"/>
                <a:cs typeface="Calibri"/>
              </a:rPr>
              <a:t> for previous marketing campaign outcome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132592-E5B2-4892-BBFE-3C4C4E7DD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643" y="1704770"/>
            <a:ext cx="6780713" cy="4446648"/>
          </a:xfrm>
          <a:prstGeom prst="rect">
            <a:avLst/>
          </a:prstGeom>
        </p:spPr>
      </p:pic>
      <p:pic>
        <p:nvPicPr>
          <p:cNvPr id="2" name="Picture 2" descr="Image result for bootup academy">
            <a:extLst>
              <a:ext uri="{FF2B5EF4-FFF2-40B4-BE49-F238E27FC236}">
                <a16:creationId xmlns:a16="http://schemas.microsoft.com/office/drawing/2014/main" id="{DEC41469-6CA3-4C16-ADE2-56C7DB0CB7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5454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7200322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Feature Selection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5" y="3429000"/>
            <a:ext cx="10042286" cy="2587584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1CADE4"/>
            </a:solidFill>
          </p:spPr>
          <p:txBody>
            <a:bodyPr wrap="square" lIns="0" tIns="0" rIns="0" bIns="0" rtlCol="0"/>
            <a:lstStyle/>
            <a:p>
              <a:endParaRPr sz="1092" dirty="0">
                <a:solidFill>
                  <a:srgbClr val="1CADE4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data.drop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data.columns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[[0, 3, 7, 8, 9, 10, 11, 12, 13, 15, 16, 17, 18, 19]], axis=1,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inplace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=True)</a:t>
              </a:r>
              <a:endParaRPr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1368216-B3D3-4F67-962F-596BDBAC9C53}"/>
              </a:ext>
            </a:extLst>
          </p:cNvPr>
          <p:cNvSpPr txBox="1"/>
          <p:nvPr/>
        </p:nvSpPr>
        <p:spPr>
          <a:xfrm>
            <a:off x="1146645" y="1948163"/>
            <a:ext cx="95951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prediction will be based on the customer’s job, marital status, whether he(she) has credit in default, whether he(she) has a housing loan, whether he(she) has a personal loan, and the outcome of the previous marketing campaigns. So, we will drop the variables that we do not need.</a:t>
            </a:r>
            <a:endParaRPr lang="en-IN" sz="2000" dirty="0"/>
          </a:p>
        </p:txBody>
      </p:sp>
      <p:pic>
        <p:nvPicPr>
          <p:cNvPr id="8" name="Picture 2" descr="Image result for bootup academy">
            <a:extLst>
              <a:ext uri="{FF2B5EF4-FFF2-40B4-BE49-F238E27FC236}">
                <a16:creationId xmlns:a16="http://schemas.microsoft.com/office/drawing/2014/main" id="{0F4596F2-EAF8-4C43-9A52-35685DBC14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1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9898710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Data </a:t>
            </a:r>
            <a:r>
              <a:rPr lang="en-IN" sz="4000" b="1" spc="-73" dirty="0" err="1">
                <a:solidFill>
                  <a:srgbClr val="3A3A3A"/>
                </a:solidFill>
                <a:latin typeface="Calibri"/>
                <a:cs typeface="Calibri"/>
              </a:rPr>
              <a:t>Preprocessing</a:t>
            </a: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 – Create dummy variables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5" y="3429000"/>
            <a:ext cx="10042286" cy="2587584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1CADE4"/>
            </a:solidFill>
          </p:spPr>
          <p:txBody>
            <a:bodyPr wrap="square" lIns="0" tIns="0" rIns="0" bIns="0" rtlCol="0"/>
            <a:lstStyle/>
            <a:p>
              <a:endParaRPr sz="1092" dirty="0">
                <a:solidFill>
                  <a:srgbClr val="1CADE4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data2 =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pd.get_dummies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(data, columns =['job', 'marital', 'default', 'housing', 'loan', '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poutcome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'])</a:t>
              </a:r>
              <a:endParaRPr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1368216-B3D3-4F67-962F-596BDBAC9C53}"/>
              </a:ext>
            </a:extLst>
          </p:cNvPr>
          <p:cNvSpPr txBox="1"/>
          <p:nvPr/>
        </p:nvSpPr>
        <p:spPr>
          <a:xfrm>
            <a:off x="1146645" y="1948163"/>
            <a:ext cx="9595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logistic regression models, encoding all of the independent variables as dummy variables allows easy interpretation and calculation of the odds ratios, and increases the stability and significance of the coefficients</a:t>
            </a:r>
            <a:endParaRPr lang="en-IN" sz="2800" dirty="0"/>
          </a:p>
        </p:txBody>
      </p:sp>
      <p:pic>
        <p:nvPicPr>
          <p:cNvPr id="8" name="Picture 2" descr="Image result for bootup academy">
            <a:extLst>
              <a:ext uri="{FF2B5EF4-FFF2-40B4-BE49-F238E27FC236}">
                <a16:creationId xmlns:a16="http://schemas.microsoft.com/office/drawing/2014/main" id="{74AD175C-55EA-4A84-A162-3C8CC28F48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143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4" y="841416"/>
            <a:ext cx="10087395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Data </a:t>
            </a:r>
            <a:r>
              <a:rPr lang="en-IN" sz="4000" b="1" spc="-73" dirty="0" err="1">
                <a:solidFill>
                  <a:srgbClr val="3A3A3A"/>
                </a:solidFill>
                <a:latin typeface="Calibri"/>
                <a:cs typeface="Calibri"/>
              </a:rPr>
              <a:t>Preprocessing</a:t>
            </a: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 – drop unknown columns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4" y="1828800"/>
            <a:ext cx="10324919" cy="4187784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1CADE4"/>
            </a:solidFill>
          </p:spPr>
          <p:txBody>
            <a:bodyPr wrap="square" lIns="0" tIns="0" rIns="0" bIns="0" rtlCol="0"/>
            <a:lstStyle/>
            <a:p>
              <a:endParaRPr sz="1092" dirty="0">
                <a:solidFill>
                  <a:srgbClr val="1CADE4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data2.drop(data2.columns[[12, 16, 18, 21, 24]], axis=1,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inplace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=True)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data2.columns</a:t>
              </a:r>
            </a:p>
          </p:txBody>
        </p:sp>
      </p:grpSp>
      <p:pic>
        <p:nvPicPr>
          <p:cNvPr id="7" name="Picture 2" descr="Image result for bootup academy">
            <a:extLst>
              <a:ext uri="{FF2B5EF4-FFF2-40B4-BE49-F238E27FC236}">
                <a16:creationId xmlns:a16="http://schemas.microsoft.com/office/drawing/2014/main" id="{C0D2DC85-DF54-48C1-AB53-D81F30E22A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3932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10324918" cy="1241994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Data </a:t>
            </a:r>
            <a:r>
              <a:rPr lang="en-IN" sz="4000" b="1" spc="-73" dirty="0" err="1">
                <a:solidFill>
                  <a:srgbClr val="3A3A3A"/>
                </a:solidFill>
                <a:latin typeface="Calibri"/>
                <a:cs typeface="Calibri"/>
              </a:rPr>
              <a:t>Preprocessing</a:t>
            </a: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 – Check independence between independent variables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4" y="2083410"/>
            <a:ext cx="10324919" cy="3933174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1CADE4"/>
            </a:solidFill>
          </p:spPr>
          <p:txBody>
            <a:bodyPr wrap="square" lIns="0" tIns="0" rIns="0" bIns="0" rtlCol="0"/>
            <a:lstStyle/>
            <a:p>
              <a:endParaRPr sz="1092" dirty="0">
                <a:solidFill>
                  <a:srgbClr val="1CADE4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sns.heatmap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(data2.corr())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plt.show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</p:grpSp>
      <p:pic>
        <p:nvPicPr>
          <p:cNvPr id="7" name="Picture 2" descr="Image result for bootup academy">
            <a:extLst>
              <a:ext uri="{FF2B5EF4-FFF2-40B4-BE49-F238E27FC236}">
                <a16:creationId xmlns:a16="http://schemas.microsoft.com/office/drawing/2014/main" id="{E859EE43-0CC6-4014-87B1-017B51691D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1691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datascienceplus.com/wp-content/uploads/2017/10/2017-09-28-11-490x367.png">
            <a:extLst>
              <a:ext uri="{FF2B5EF4-FFF2-40B4-BE49-F238E27FC236}">
                <a16:creationId xmlns:a16="http://schemas.microsoft.com/office/drawing/2014/main" id="{5D95660D-0A01-44DB-9570-EFEE42043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824" y="789701"/>
            <a:ext cx="7289427" cy="545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3"/>
          <p:cNvSpPr txBox="1"/>
          <p:nvPr/>
        </p:nvSpPr>
        <p:spPr>
          <a:xfrm>
            <a:off x="1146645" y="841415"/>
            <a:ext cx="4240002" cy="2103768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Data </a:t>
            </a:r>
            <a:r>
              <a:rPr lang="en-IN" sz="4000" b="1" spc="-73" dirty="0" err="1">
                <a:solidFill>
                  <a:srgbClr val="3A3A3A"/>
                </a:solidFill>
                <a:latin typeface="Calibri"/>
                <a:cs typeface="Calibri"/>
              </a:rPr>
              <a:t>Preprocessing</a:t>
            </a: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 – </a:t>
            </a:r>
            <a:r>
              <a:rPr lang="en-IN" sz="3200" spc="-73" dirty="0">
                <a:solidFill>
                  <a:srgbClr val="3A3A3A"/>
                </a:solidFill>
                <a:latin typeface="Calibri"/>
                <a:cs typeface="Calibri"/>
              </a:rPr>
              <a:t>Check independence between independent variables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2" name="Picture 2" descr="Image result for bootup academy">
            <a:extLst>
              <a:ext uri="{FF2B5EF4-FFF2-40B4-BE49-F238E27FC236}">
                <a16:creationId xmlns:a16="http://schemas.microsoft.com/office/drawing/2014/main" id="{8CD92A29-A27C-4CB2-B9AE-4451ECCABB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8990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7200322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Train test Split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4" y="1828800"/>
            <a:ext cx="10324919" cy="4187784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1CADE4"/>
            </a:solidFill>
          </p:spPr>
          <p:txBody>
            <a:bodyPr wrap="square" lIns="0" tIns="0" rIns="0" bIns="0" rtlCol="0"/>
            <a:lstStyle/>
            <a:p>
              <a:endParaRPr sz="1092" dirty="0">
                <a:solidFill>
                  <a:srgbClr val="1CADE4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 = data2.iloc[:,1:]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 = data2.iloc[:,0]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X_train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X_test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y_train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y_test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train_test_split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(X, y,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random_state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=0)</a:t>
              </a:r>
            </a:p>
          </p:txBody>
        </p:sp>
      </p:grpSp>
      <p:pic>
        <p:nvPicPr>
          <p:cNvPr id="7" name="Picture 2" descr="Image result for bootup academy">
            <a:extLst>
              <a:ext uri="{FF2B5EF4-FFF2-40B4-BE49-F238E27FC236}">
                <a16:creationId xmlns:a16="http://schemas.microsoft.com/office/drawing/2014/main" id="{E7664687-3D70-4360-897F-CEC6CF3A8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9414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7200322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Fit Logistic Regression Model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4" y="1828800"/>
            <a:ext cx="10324919" cy="4187784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1CADE4"/>
            </a:solidFill>
          </p:spPr>
          <p:txBody>
            <a:bodyPr wrap="square" lIns="0" tIns="0" rIns="0" bIns="0" rtlCol="0"/>
            <a:lstStyle/>
            <a:p>
              <a:endParaRPr sz="1092" dirty="0">
                <a:solidFill>
                  <a:srgbClr val="1CADE4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fr-F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classifier = </a:t>
              </a:r>
              <a:r>
                <a:rPr lang="fr-F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LogisticRegression</a:t>
              </a:r>
              <a:r>
                <a:rPr lang="fr-F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fr-F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random_state</a:t>
              </a:r>
              <a:r>
                <a:rPr lang="fr-F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=0)</a:t>
              </a:r>
            </a:p>
            <a:p>
              <a:pPr>
                <a:lnSpc>
                  <a:spcPct val="150000"/>
                </a:lnSpc>
              </a:pPr>
              <a:r>
                <a:rPr lang="fr-F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classifier.fit</a:t>
              </a:r>
              <a:r>
                <a:rPr lang="fr-F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fr-F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X_train</a:t>
              </a:r>
              <a:r>
                <a:rPr lang="fr-F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fr-FR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y_train</a:t>
              </a:r>
              <a:r>
                <a:rPr lang="fr-F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7" name="Picture 2" descr="Image result for bootup academy">
            <a:extLst>
              <a:ext uri="{FF2B5EF4-FFF2-40B4-BE49-F238E27FC236}">
                <a16:creationId xmlns:a16="http://schemas.microsoft.com/office/drawing/2014/main" id="{772EDC67-61FE-4A6E-B30B-E98424829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4826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10324918" cy="1241994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US" sz="4000" b="1" spc="-73" dirty="0">
                <a:solidFill>
                  <a:srgbClr val="3A3A3A"/>
                </a:solidFill>
                <a:latin typeface="Calibri"/>
                <a:cs typeface="Calibri"/>
              </a:rPr>
              <a:t>Predicting the test set results and creating confusion matrix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4" y="2443942"/>
            <a:ext cx="10324919" cy="3572642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1CADE4"/>
            </a:solidFill>
          </p:spPr>
          <p:txBody>
            <a:bodyPr wrap="square" lIns="0" tIns="0" rIns="0" bIns="0" rtlCol="0"/>
            <a:lstStyle/>
            <a:p>
              <a:endParaRPr sz="1092" dirty="0">
                <a:solidFill>
                  <a:srgbClr val="1CADE4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y_pred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classifier.predict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X_test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sklearn.metrics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confusion_matrix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confusion_matrix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confusion_matrix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y_test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y_pred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print(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confusion_matrix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pic>
        <p:nvPicPr>
          <p:cNvPr id="7" name="Picture 2" descr="Image result for bootup academy">
            <a:extLst>
              <a:ext uri="{FF2B5EF4-FFF2-40B4-BE49-F238E27FC236}">
                <a16:creationId xmlns:a16="http://schemas.microsoft.com/office/drawing/2014/main" id="{D5A57C10-99B7-4787-AE90-8C540CD21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3307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7200322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Accuracy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4" y="1828800"/>
            <a:ext cx="10324919" cy="4187784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1CADE4"/>
            </a:solidFill>
          </p:spPr>
          <p:txBody>
            <a:bodyPr wrap="square" lIns="0" tIns="0" rIns="0" bIns="0" rtlCol="0"/>
            <a:lstStyle/>
            <a:p>
              <a:endParaRPr sz="1092" dirty="0">
                <a:solidFill>
                  <a:srgbClr val="1CADE4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print('Accuracy of logistic regression classifier on test set: {:.2f}'.format(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classifier.score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X_test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y_test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)))</a:t>
              </a:r>
            </a:p>
          </p:txBody>
        </p:sp>
      </p:grpSp>
      <p:pic>
        <p:nvPicPr>
          <p:cNvPr id="7" name="Picture 2" descr="Image result for bootup academy">
            <a:extLst>
              <a:ext uri="{FF2B5EF4-FFF2-40B4-BE49-F238E27FC236}">
                <a16:creationId xmlns:a16="http://schemas.microsoft.com/office/drawing/2014/main" id="{2A1FCF6D-B48C-4C0D-9D5B-9DDAF7FF37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34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9200C8B5-FB5A-4F8B-A9BD-693C051418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2">
            <a:extLst>
              <a:ext uri="{FF2B5EF4-FFF2-40B4-BE49-F238E27FC236}">
                <a16:creationId xmlns:a16="http://schemas.microsoft.com/office/drawing/2014/main" id="{4FAE1107-CEC3-4041-8BAA-CDB6F6759B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EA88FB-F5DD-45CE-AAE1-7B33D0ABD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EB55C4E7-1089-4FAE-A15B-EC2FCBD2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en-US" sz="3600" b="1" cap="none" spc="0" dirty="0">
                <a:solidFill>
                  <a:schemeClr val="bg1"/>
                </a:solidFill>
                <a:latin typeface="Tw Cen MT" panose="020B0602020104020603"/>
                <a:ea typeface="+mn-ea"/>
                <a:cs typeface="+mn-cs"/>
              </a:rPr>
              <a:t>Logistic Regression – Diabetes Dataset</a:t>
            </a:r>
            <a:endParaRPr lang="en-US" sz="6000" b="1" cap="all" dirty="0">
              <a:solidFill>
                <a:schemeClr val="bg1"/>
              </a:solidFill>
            </a:endParaRP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C8057475-A966-4AB4-8937-119C78E27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187" y="1196108"/>
            <a:ext cx="5217593" cy="40227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814341-C368-4449-A048-9AB948C1DDC7}"/>
              </a:ext>
            </a:extLst>
          </p:cNvPr>
          <p:cNvSpPr txBox="1"/>
          <p:nvPr/>
        </p:nvSpPr>
        <p:spPr>
          <a:xfrm>
            <a:off x="762000" y="2567048"/>
            <a:ext cx="37083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Y axis</a:t>
            </a:r>
          </a:p>
          <a:p>
            <a:r>
              <a:rPr lang="en-IN" dirty="0">
                <a:solidFill>
                  <a:schemeClr val="bg1"/>
                </a:solidFill>
              </a:rPr>
              <a:t>True: </a:t>
            </a:r>
            <a:r>
              <a:rPr lang="en-IN" dirty="0" err="1">
                <a:solidFill>
                  <a:schemeClr val="bg1"/>
                </a:solidFill>
              </a:rPr>
              <a:t>Perosn</a:t>
            </a:r>
            <a:r>
              <a:rPr lang="en-IN" dirty="0">
                <a:solidFill>
                  <a:schemeClr val="bg1"/>
                </a:solidFill>
              </a:rPr>
              <a:t> has diabetes</a:t>
            </a:r>
          </a:p>
          <a:p>
            <a:r>
              <a:rPr lang="en-IN" dirty="0" err="1">
                <a:solidFill>
                  <a:schemeClr val="bg1"/>
                </a:solidFill>
              </a:rPr>
              <a:t>Flase</a:t>
            </a:r>
            <a:r>
              <a:rPr lang="en-IN" dirty="0">
                <a:solidFill>
                  <a:schemeClr val="bg1"/>
                </a:solidFill>
              </a:rPr>
              <a:t>: No diabetes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X Axis</a:t>
            </a:r>
          </a:p>
          <a:p>
            <a:r>
              <a:rPr lang="en-IN" dirty="0">
                <a:solidFill>
                  <a:schemeClr val="bg1"/>
                </a:solidFill>
              </a:rPr>
              <a:t>Feature – plasma glucose</a:t>
            </a:r>
          </a:p>
        </p:txBody>
      </p:sp>
      <p:pic>
        <p:nvPicPr>
          <p:cNvPr id="3" name="Picture 2" descr="Image result for bootup academy">
            <a:extLst>
              <a:ext uri="{FF2B5EF4-FFF2-40B4-BE49-F238E27FC236}">
                <a16:creationId xmlns:a16="http://schemas.microsoft.com/office/drawing/2014/main" id="{D4D47CEC-88C4-4A48-98D0-3DBDCD891D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1631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7200322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Classification Report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4" y="1828800"/>
            <a:ext cx="10324919" cy="4187784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1CADE4"/>
            </a:solidFill>
          </p:spPr>
          <p:txBody>
            <a:bodyPr wrap="square" lIns="0" tIns="0" rIns="0" bIns="0" rtlCol="0"/>
            <a:lstStyle/>
            <a:p>
              <a:endParaRPr sz="1092" dirty="0">
                <a:solidFill>
                  <a:srgbClr val="1CADE4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sklearn.metrics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classification_report</a:t>
              </a:r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print(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classification_report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y_test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y_pred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</a:p>
          </p:txBody>
        </p:sp>
      </p:grpSp>
      <p:pic>
        <p:nvPicPr>
          <p:cNvPr id="7" name="Picture 2" descr="Image result for bootup academy">
            <a:extLst>
              <a:ext uri="{FF2B5EF4-FFF2-40B4-BE49-F238E27FC236}">
                <a16:creationId xmlns:a16="http://schemas.microsoft.com/office/drawing/2014/main" id="{DFF388AC-AD43-4176-833E-F57CA4795E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851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7200322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Interpretation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4BE2B9-B3EB-4FBF-8D96-13FACBF740EB}"/>
              </a:ext>
            </a:extLst>
          </p:cNvPr>
          <p:cNvSpPr/>
          <p:nvPr/>
        </p:nvSpPr>
        <p:spPr>
          <a:xfrm>
            <a:off x="1146644" y="2014189"/>
            <a:ext cx="9942533" cy="1692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111111"/>
                </a:solidFill>
                <a:latin typeface="Helvetica Neue"/>
              </a:rPr>
              <a:t>Of the entire test set, 88% of the promoted term deposit were the term deposit that the customers liked. Of the entire test set, 90% of the customer’s preferred term deposits that were promoted.</a:t>
            </a:r>
            <a:endParaRPr lang="en-IN" sz="2400" dirty="0"/>
          </a:p>
        </p:txBody>
      </p:sp>
      <p:pic>
        <p:nvPicPr>
          <p:cNvPr id="2" name="Picture 2" descr="Image result for bootup academy">
            <a:extLst>
              <a:ext uri="{FF2B5EF4-FFF2-40B4-BE49-F238E27FC236}">
                <a16:creationId xmlns:a16="http://schemas.microsoft.com/office/drawing/2014/main" id="{4E3817BA-574E-4DD8-98A1-5BC4A5EFB1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6093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7200322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Classifier visualization playground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1146645" y="3073879"/>
            <a:ext cx="10324919" cy="2942705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1CADE4"/>
            </a:solidFill>
          </p:spPr>
          <p:txBody>
            <a:bodyPr wrap="square" lIns="0" tIns="0" rIns="0" bIns="0" rtlCol="0"/>
            <a:lstStyle/>
            <a:p>
              <a:endParaRPr sz="1092" dirty="0">
                <a:solidFill>
                  <a:srgbClr val="1CADE4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sklearn.decomposition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import PCA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 = data2.iloc[:,1:]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 = data2.iloc[:,0]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pca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PCA(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n_components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=2).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fit_transform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(X)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X_train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X_test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y_train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y_test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train_test_split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pca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y, </a:t>
              </a:r>
              <a:r>
                <a:rPr lang="en-US" sz="2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random_state</a:t>
              </a:r>
              <a:r>
                <a: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=0)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B3740D0-CFEB-4FC4-B5DC-B0999474B14E}"/>
              </a:ext>
            </a:extLst>
          </p:cNvPr>
          <p:cNvSpPr/>
          <p:nvPr/>
        </p:nvSpPr>
        <p:spPr>
          <a:xfrm>
            <a:off x="1146645" y="1578757"/>
            <a:ext cx="9898710" cy="1426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111111"/>
                </a:solidFill>
                <a:latin typeface="Helvetica Neue"/>
              </a:rPr>
              <a:t>The purpose of this section is to visualize logistic regression </a:t>
            </a:r>
            <a:r>
              <a:rPr lang="en-US" sz="2000" dirty="0" err="1">
                <a:solidFill>
                  <a:srgbClr val="111111"/>
                </a:solidFill>
                <a:latin typeface="Helvetica Neue"/>
              </a:rPr>
              <a:t>classsifiers</a:t>
            </a:r>
            <a:r>
              <a:rPr lang="en-US" sz="2000" dirty="0">
                <a:solidFill>
                  <a:srgbClr val="111111"/>
                </a:solidFill>
                <a:latin typeface="Helvetica Neue"/>
              </a:rPr>
              <a:t>’ decision boundaries. In order to better </a:t>
            </a:r>
            <a:r>
              <a:rPr lang="en-US" sz="2000" dirty="0" err="1">
                <a:solidFill>
                  <a:srgbClr val="111111"/>
                </a:solidFill>
                <a:latin typeface="Helvetica Neue"/>
              </a:rPr>
              <a:t>vizualize</a:t>
            </a:r>
            <a:r>
              <a:rPr lang="en-US" sz="2000" dirty="0">
                <a:solidFill>
                  <a:srgbClr val="111111"/>
                </a:solidFill>
                <a:latin typeface="Helvetica Neue"/>
              </a:rPr>
              <a:t> the decision boundaries, we’ll perform Principal Component Analysis (PCA) on the data to reduce the dimensionality to 2 dimensions</a:t>
            </a:r>
            <a:endParaRPr lang="en-IN" sz="2000" dirty="0"/>
          </a:p>
        </p:txBody>
      </p:sp>
      <p:pic>
        <p:nvPicPr>
          <p:cNvPr id="6" name="Picture 2" descr="Image result for bootup academy">
            <a:extLst>
              <a:ext uri="{FF2B5EF4-FFF2-40B4-BE49-F238E27FC236}">
                <a16:creationId xmlns:a16="http://schemas.microsoft.com/office/drawing/2014/main" id="{4606B545-C18A-490A-B38C-598FB65E2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6647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5" y="841416"/>
            <a:ext cx="7200322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>
              <a:spcBef>
                <a:spcPts val="85"/>
              </a:spcBef>
            </a:pPr>
            <a:r>
              <a:rPr lang="en-IN" sz="4000" b="1" spc="-73" dirty="0">
                <a:solidFill>
                  <a:srgbClr val="3A3A3A"/>
                </a:solidFill>
                <a:latin typeface="Calibri"/>
                <a:cs typeface="Calibri"/>
              </a:rPr>
              <a:t>Classifier visualization playground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764772" y="1629295"/>
            <a:ext cx="11072552" cy="4688378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1CADE4"/>
            </a:solidFill>
          </p:spPr>
          <p:txBody>
            <a:bodyPr wrap="square" lIns="0" tIns="0" rIns="0" bIns="0" rtlCol="0"/>
            <a:lstStyle/>
            <a:p>
              <a:endParaRPr sz="1092" dirty="0">
                <a:solidFill>
                  <a:srgbClr val="1CADE4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>
                <a:lnSpc>
                  <a:spcPct val="150000"/>
                </a:lnSpc>
              </a:pP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plt.figure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(dpi=120)</a:t>
              </a:r>
            </a:p>
            <a:p>
              <a:pPr>
                <a:lnSpc>
                  <a:spcPct val="150000"/>
                </a:lnSpc>
              </a:pP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plt.scatter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pca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y.values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==0,0], </a:t>
              </a: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pca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y.values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==0,1], alpha=0.5, label='YES', s=2, color='navy')</a:t>
              </a:r>
            </a:p>
            <a:p>
              <a:pPr>
                <a:lnSpc>
                  <a:spcPct val="150000"/>
                </a:lnSpc>
              </a:pP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plt.scatter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pca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y.values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==1,0], </a:t>
              </a: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pca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y.values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==1,1], alpha=0.5, label='NO', s=2, color='</a:t>
              </a: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darkorange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</a:p>
            <a:p>
              <a:pPr>
                <a:lnSpc>
                  <a:spcPct val="150000"/>
                </a:lnSpc>
              </a:pP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plt.legend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>
                <a:lnSpc>
                  <a:spcPct val="150000"/>
                </a:lnSpc>
              </a:pP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plt.title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('Bank Marketing Data Set\</a:t>
              </a: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nFirst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Two Principal Components')</a:t>
              </a:r>
            </a:p>
            <a:p>
              <a:pPr>
                <a:lnSpc>
                  <a:spcPct val="150000"/>
                </a:lnSpc>
              </a:pP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plt.xlabel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('PC1')</a:t>
              </a:r>
            </a:p>
            <a:p>
              <a:pPr>
                <a:lnSpc>
                  <a:spcPct val="150000"/>
                </a:lnSpc>
              </a:pP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plt.ylabel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('PC2')</a:t>
              </a:r>
            </a:p>
            <a:p>
              <a:pPr>
                <a:lnSpc>
                  <a:spcPct val="150000"/>
                </a:lnSpc>
              </a:pP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plt.gca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().</a:t>
              </a: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set_aspect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('equal')</a:t>
              </a:r>
            </a:p>
            <a:p>
              <a:pPr>
                <a:lnSpc>
                  <a:spcPct val="150000"/>
                </a:lnSpc>
              </a:pPr>
              <a:r>
                <a:rPr lang="en-US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plt.show</a:t>
              </a: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</p:grpSp>
      <p:pic>
        <p:nvPicPr>
          <p:cNvPr id="7" name="Picture 2" descr="Image result for bootup academy">
            <a:extLst>
              <a:ext uri="{FF2B5EF4-FFF2-40B4-BE49-F238E27FC236}">
                <a16:creationId xmlns:a16="http://schemas.microsoft.com/office/drawing/2014/main" id="{6C3C6496-0461-4E94-B3CE-6AFBEDA74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8314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A8EC506-B1DA-46A1-B44D-774E68468E1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5E01FA5-D766-43CA-A83D-E7CF3F04E96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A85F7B3-F4E6-4FBF-B74E-43CAB468F5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https://datascienceplus.com/wp-content/uploads/2017/10/2017-09-28-16-478x490.png">
            <a:extLst>
              <a:ext uri="{FF2B5EF4-FFF2-40B4-BE49-F238E27FC236}">
                <a16:creationId xmlns:a16="http://schemas.microsoft.com/office/drawing/2014/main" id="{9587A8A0-DB6E-4680-8402-E53DD9A1D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764" y="640080"/>
            <a:ext cx="5439344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3741D5B-1709-4CDB-963A-CC3C749412B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475488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3"/>
          <p:cNvSpPr txBox="1"/>
          <p:nvPr/>
        </p:nvSpPr>
        <p:spPr>
          <a:xfrm>
            <a:off x="636805" y="640080"/>
            <a:ext cx="4809406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7701"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spc="-73" dirty="0">
                <a:solidFill>
                  <a:srgbClr val="3A3A3A"/>
                </a:solidFill>
                <a:latin typeface="Calibri"/>
                <a:cs typeface="Calibri"/>
              </a:rPr>
              <a:t>Classifier visualization playground</a:t>
            </a:r>
          </a:p>
        </p:txBody>
      </p:sp>
      <p:pic>
        <p:nvPicPr>
          <p:cNvPr id="2" name="Picture 2" descr="Image result for bootup academy">
            <a:extLst>
              <a:ext uri="{FF2B5EF4-FFF2-40B4-BE49-F238E27FC236}">
                <a16:creationId xmlns:a16="http://schemas.microsoft.com/office/drawing/2014/main" id="{BAE74DA5-9206-4ABE-950D-9C3A5621F4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1390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4469-4602-4E4C-A7B7-21F7457C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cap="none" spc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Overfitting &amp; Generalisation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278D5A-CE54-4A00-93C0-1F2A62BBB04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F4B48B-C608-4D75-8136-E3E34A269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8" y="2222090"/>
            <a:ext cx="9201150" cy="3286125"/>
          </a:xfrm>
          <a:prstGeom prst="rect">
            <a:avLst/>
          </a:prstGeom>
        </p:spPr>
      </p:pic>
      <p:pic>
        <p:nvPicPr>
          <p:cNvPr id="3" name="Picture 2" descr="Image result for bootup academy">
            <a:extLst>
              <a:ext uri="{FF2B5EF4-FFF2-40B4-BE49-F238E27FC236}">
                <a16:creationId xmlns:a16="http://schemas.microsoft.com/office/drawing/2014/main" id="{588F7E64-7CD7-48C0-A915-B9A7118629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8011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6644" y="841416"/>
            <a:ext cx="8538129" cy="626440"/>
          </a:xfrm>
          <a:prstGeom prst="rect">
            <a:avLst/>
          </a:prstGeom>
        </p:spPr>
        <p:txBody>
          <a:bodyPr vert="horz" wrap="square" lIns="0" tIns="10782" rIns="0" bIns="0" rtlCol="0">
            <a:spAutoFit/>
          </a:bodyPr>
          <a:lstStyle/>
          <a:p>
            <a:pPr marL="7701" marR="0" lvl="0" indent="0" algn="l" defTabSz="457200" rtl="0" eaLnBrk="1" fontAlgn="auto" latinLnBrk="0" hangingPunct="1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73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Regularization for logistic Regression</a:t>
            </a:r>
            <a:endParaRPr kumimoji="0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8EC314-ED81-4168-9444-910673D5E837}"/>
              </a:ext>
            </a:extLst>
          </p:cNvPr>
          <p:cNvGrpSpPr/>
          <p:nvPr/>
        </p:nvGrpSpPr>
        <p:grpSpPr>
          <a:xfrm>
            <a:off x="847898" y="1612670"/>
            <a:ext cx="10808393" cy="4566458"/>
            <a:chOff x="2428683" y="1710208"/>
            <a:chExt cx="8719608" cy="3223951"/>
          </a:xfrm>
        </p:grpSpPr>
        <p:sp>
          <p:nvSpPr>
            <p:cNvPr id="4" name="object 4"/>
            <p:cNvSpPr/>
            <p:nvPr/>
          </p:nvSpPr>
          <p:spPr>
            <a:xfrm>
              <a:off x="2428683" y="1756225"/>
              <a:ext cx="8387761" cy="3131918"/>
            </a:xfrm>
            <a:prstGeom prst="rect">
              <a:avLst/>
            </a:prstGeom>
            <a:solidFill>
              <a:srgbClr val="1CADE4"/>
            </a:solidFill>
          </p:spPr>
          <p:txBody>
            <a:bodyPr wrap="square" lIns="0" tIns="0" rIns="0" bIns="0" rtlCol="0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092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29276" y="1710208"/>
              <a:ext cx="8519015" cy="3223951"/>
            </a:xfrm>
            <a:prstGeom prst="roundRect">
              <a:avLst>
                <a:gd name="adj" fmla="val 5494"/>
              </a:avLst>
            </a:prstGeom>
            <a:solidFill>
              <a:srgbClr val="EBF4F7"/>
            </a:solidFill>
          </p:spPr>
          <p:txBody>
            <a:bodyPr wrap="square" lIns="0" tIns="0" rIns="0" bIns="0" rtlCol="0"/>
            <a:lstStyle/>
            <a:p>
              <a:pPr lvl="0">
                <a:lnSpc>
                  <a:spcPct val="150000"/>
                </a:lnSpc>
                <a:defRPr/>
              </a:pPr>
              <a:r>
                <a:rPr lang="en-IN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sklearn.linear_model.LogisticRegression</a:t>
              </a:r>
              <a:r>
                <a:rPr lang="en-IN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IN" sz="20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penalty=’l2’, </a:t>
              </a:r>
              <a:r>
                <a:rPr lang="en-IN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dual=False, </a:t>
              </a:r>
              <a:r>
                <a:rPr lang="en-IN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tol</a:t>
              </a:r>
              <a:r>
                <a:rPr lang="en-IN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=0.0001, C=1.0, </a:t>
              </a:r>
              <a:r>
                <a:rPr lang="en-IN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fit_intercept</a:t>
              </a:r>
              <a:r>
                <a:rPr lang="en-IN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=True, </a:t>
              </a:r>
              <a:r>
                <a:rPr lang="en-IN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intercept_scaling</a:t>
              </a:r>
              <a:r>
                <a:rPr lang="en-IN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=1, </a:t>
              </a:r>
              <a:r>
                <a:rPr lang="en-IN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class_weight</a:t>
              </a:r>
              <a:r>
                <a:rPr lang="en-IN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=None, </a:t>
              </a:r>
              <a:r>
                <a:rPr lang="en-IN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random_state</a:t>
              </a:r>
              <a:r>
                <a:rPr lang="en-IN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=None, solver=’</a:t>
              </a:r>
              <a:r>
                <a:rPr lang="en-IN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liblinear</a:t>
              </a:r>
              <a:r>
                <a:rPr lang="en-IN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’, </a:t>
              </a:r>
              <a:r>
                <a:rPr lang="en-IN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max_iter</a:t>
              </a:r>
              <a:r>
                <a:rPr lang="en-IN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=100, </a:t>
              </a:r>
              <a:r>
                <a:rPr lang="en-IN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multi_class</a:t>
              </a:r>
              <a:r>
                <a:rPr lang="en-IN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=’</a:t>
              </a:r>
              <a:r>
                <a:rPr lang="en-IN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ovr</a:t>
              </a:r>
              <a:r>
                <a:rPr lang="en-IN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’, verbose=0, </a:t>
              </a:r>
              <a:r>
                <a:rPr lang="en-IN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warm_start</a:t>
              </a:r>
              <a:r>
                <a:rPr lang="en-IN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=False, </a:t>
              </a:r>
              <a:r>
                <a:rPr lang="en-IN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n_jobs</a:t>
              </a:r>
              <a:r>
                <a:rPr lang="en-IN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=1</a:t>
              </a:r>
            </a:p>
            <a:p>
              <a:pPr lvl="0">
                <a:lnSpc>
                  <a:spcPct val="150000"/>
                </a:lnSpc>
                <a:defRPr/>
              </a:pPr>
              <a:endPara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lvl="0">
                <a:lnSpc>
                  <a:spcPct val="150000"/>
                </a:lnSpc>
                <a:defRPr/>
              </a:pPr>
              <a:endPara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</p:grpSp>
      <p:pic>
        <p:nvPicPr>
          <p:cNvPr id="7" name="Picture 2" descr="Image result for bootup academy">
            <a:extLst>
              <a:ext uri="{FF2B5EF4-FFF2-40B4-BE49-F238E27FC236}">
                <a16:creationId xmlns:a16="http://schemas.microsoft.com/office/drawing/2014/main" id="{F66EF0FF-438B-434E-A1AE-04798084E9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6575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21C225-5C4D-4168-90AF-3D263D72CBA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84928E-D694-4849-BBAD-D7C7DC4054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8">
            <a:extLst>
              <a:ext uri="{FF2B5EF4-FFF2-40B4-BE49-F238E27FC236}">
                <a16:creationId xmlns:a16="http://schemas.microsoft.com/office/drawing/2014/main" id="{A24A153C-9BEC-46E7-9AA4-DFC65A2B1A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69400" y="1910808"/>
            <a:ext cx="5571069" cy="3036377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237721-19CF-41B1-AA0A-E1E1A8282D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57E73A6-12C9-4E53-8C65-6BC11CB0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2457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4244-795E-47AD-ACCC-EA7C214C8B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19802" y="965864"/>
            <a:ext cx="7006998" cy="3450370"/>
          </a:xfrm>
        </p:spPr>
        <p:txBody>
          <a:bodyPr vert="horz" lIns="45720" tIns="45720" rIns="45720" bIns="45720" rtlCol="0" anchor="b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Stay tuned for practicing Logistic Regression with datasets</a:t>
            </a:r>
          </a:p>
        </p:txBody>
      </p:sp>
      <p:pic>
        <p:nvPicPr>
          <p:cNvPr id="4" name="Picture 2" descr="Image result for bootup academy">
            <a:extLst>
              <a:ext uri="{FF2B5EF4-FFF2-40B4-BE49-F238E27FC236}">
                <a16:creationId xmlns:a16="http://schemas.microsoft.com/office/drawing/2014/main" id="{7C3C0F89-44D0-47DC-B428-7C4CEABADA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81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9200C8B5-FB5A-4F8B-A9BD-693C051418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2">
            <a:extLst>
              <a:ext uri="{FF2B5EF4-FFF2-40B4-BE49-F238E27FC236}">
                <a16:creationId xmlns:a16="http://schemas.microsoft.com/office/drawing/2014/main" id="{4FAE1107-CEC3-4041-8BAA-CDB6F6759B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EA88FB-F5DD-45CE-AAE1-7B33D0ABD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EB55C4E7-1089-4FAE-A15B-EC2FCBD2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en-US" sz="3600" b="1" cap="none" spc="0" dirty="0">
                <a:solidFill>
                  <a:schemeClr val="bg1"/>
                </a:solidFill>
                <a:latin typeface="Tw Cen MT" panose="020B0602020104020603"/>
              </a:rPr>
              <a:t>Logistic Regression – Diabetes Dataset</a:t>
            </a:r>
            <a:endParaRPr lang="en-US" sz="6000" b="1" cap="all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723488-7B33-4EE3-B276-7C4AB2541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816" y="1052946"/>
            <a:ext cx="5650263" cy="43724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AB9978-B149-4D66-8EF1-EC198F1CC44F}"/>
                  </a:ext>
                </a:extLst>
              </p:cNvPr>
              <p:cNvSpPr txBox="1"/>
              <p:nvPr/>
            </p:nvSpPr>
            <p:spPr>
              <a:xfrm>
                <a:off x="844885" y="2957492"/>
                <a:ext cx="268714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cc>
                            <m:accPr>
                              <m:chr m:val="̂"/>
                              <m:ctrlP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𝑚𝑥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box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AB9978-B149-4D66-8EF1-EC198F1CC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85" y="2957492"/>
                <a:ext cx="2687146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733BD9B-1198-4FC9-89A1-C94865E1B4C6}"/>
              </a:ext>
            </a:extLst>
          </p:cNvPr>
          <p:cNvSpPr txBox="1"/>
          <p:nvPr/>
        </p:nvSpPr>
        <p:spPr>
          <a:xfrm>
            <a:off x="844885" y="3955596"/>
            <a:ext cx="5081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Linear Regression in one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6EB055-3F03-4ED6-963B-1D9927386176}"/>
                  </a:ext>
                </a:extLst>
              </p:cNvPr>
              <p:cNvSpPr txBox="1"/>
              <p:nvPr/>
            </p:nvSpPr>
            <p:spPr>
              <a:xfrm>
                <a:off x="844885" y="3585349"/>
                <a:ext cx="4503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𝑉𝑎𝑙𝑢𝑒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𝑏𝑦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𝑐𝑢𝑟𝑟𝑒𝑛𝑡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𝐴𝑙𝑔𝑜𝑟𝑖𝑡h𝑚</m:t>
                          </m:r>
                        </m:e>
                      </m:box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6EB055-3F03-4ED6-963B-1D9927386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85" y="3585349"/>
                <a:ext cx="4503925" cy="276999"/>
              </a:xfrm>
              <a:prstGeom prst="rect">
                <a:avLst/>
              </a:prstGeom>
              <a:blipFill>
                <a:blip r:embed="rId4"/>
                <a:stretch>
                  <a:fillRect l="-407" t="-23913" r="-1355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 descr="Image result for bootup academy">
            <a:extLst>
              <a:ext uri="{FF2B5EF4-FFF2-40B4-BE49-F238E27FC236}">
                <a16:creationId xmlns:a16="http://schemas.microsoft.com/office/drawing/2014/main" id="{91D4D422-FC4A-436F-B4AC-13015B74EE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77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9200C8B5-FB5A-4F8B-A9BD-693C051418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2">
            <a:extLst>
              <a:ext uri="{FF2B5EF4-FFF2-40B4-BE49-F238E27FC236}">
                <a16:creationId xmlns:a16="http://schemas.microsoft.com/office/drawing/2014/main" id="{4FAE1107-CEC3-4041-8BAA-CDB6F6759B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EA88FB-F5DD-45CE-AAE1-7B33D0ABD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EB55C4E7-1089-4FAE-A15B-EC2FCBD2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en-US" sz="3600" b="1" cap="none" spc="0" dirty="0">
                <a:solidFill>
                  <a:schemeClr val="bg1"/>
                </a:solidFill>
                <a:latin typeface="Tw Cen MT" panose="020B0602020104020603"/>
              </a:rPr>
              <a:t>Logistic Regression – Diabetes Dataset</a:t>
            </a:r>
            <a:endParaRPr lang="en-US" sz="6000" b="1" cap="all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723488-7B33-4EE3-B276-7C4AB2541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708" y="166255"/>
            <a:ext cx="3404405" cy="2634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AB9978-B149-4D66-8EF1-EC198F1CC44F}"/>
                  </a:ext>
                </a:extLst>
              </p:cNvPr>
              <p:cNvSpPr txBox="1"/>
              <p:nvPr/>
            </p:nvSpPr>
            <p:spPr>
              <a:xfrm>
                <a:off x="844885" y="2505208"/>
                <a:ext cx="268714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kumimoji="0" lang="en-US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boxPr>
                        <m:e>
                          <m:acc>
                            <m:accPr>
                              <m:chr m:val="̂"/>
                              <m:ctrlPr>
                                <a:rPr kumimoji="0" lang="en-US" sz="4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4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  <m:r>
                            <a:rPr kumimoji="0" lang="en-US" sz="4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kumimoji="0" lang="en-US" sz="4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𝑚𝑥</m:t>
                          </m:r>
                          <m:r>
                            <a:rPr kumimoji="0" lang="en-US" sz="4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sz="4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</m:t>
                          </m:r>
                        </m:e>
                      </m:box>
                    </m:oMath>
                  </m:oMathPara>
                </a14:m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AB9978-B149-4D66-8EF1-EC198F1CC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85" y="2505208"/>
                <a:ext cx="2687146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92BC276A-80AB-4461-97B1-D901F2860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715" y="3573045"/>
            <a:ext cx="3388391" cy="2634515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1577160C-9B43-47F2-B68F-401BA8BBA6DA}"/>
              </a:ext>
            </a:extLst>
          </p:cNvPr>
          <p:cNvSpPr/>
          <p:nvPr/>
        </p:nvSpPr>
        <p:spPr>
          <a:xfrm>
            <a:off x="8681884" y="2869596"/>
            <a:ext cx="471948" cy="6282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941CC97-309F-4040-932E-1F314D10976B}"/>
              </a:ext>
            </a:extLst>
          </p:cNvPr>
          <p:cNvSpPr/>
          <p:nvPr/>
        </p:nvSpPr>
        <p:spPr>
          <a:xfrm>
            <a:off x="1952484" y="3325221"/>
            <a:ext cx="471948" cy="62823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37F902-0268-4D0D-8E7C-7922DA6F4489}"/>
                  </a:ext>
                </a:extLst>
              </p:cNvPr>
              <p:cNvSpPr txBox="1"/>
              <p:nvPr/>
            </p:nvSpPr>
            <p:spPr>
              <a:xfrm>
                <a:off x="844885" y="4282263"/>
                <a:ext cx="2818271" cy="1184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kumimoji="0" lang="en-US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boxPr>
                        <m:e>
                          <m:r>
                            <a:rPr kumimoji="0" lang="en-IN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r>
                            <a:rPr kumimoji="0" lang="en-IN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f>
                            <m:fPr>
                              <m:ctrlPr>
                                <a:rPr kumimoji="0" lang="en-IN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IN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IN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4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37F902-0268-4D0D-8E7C-7922DA6F4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85" y="4282263"/>
                <a:ext cx="2818271" cy="11848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Image result for bootup academy">
            <a:extLst>
              <a:ext uri="{FF2B5EF4-FFF2-40B4-BE49-F238E27FC236}">
                <a16:creationId xmlns:a16="http://schemas.microsoft.com/office/drawing/2014/main" id="{DA1E0E6B-895B-45EB-8C40-42EE1AA7C2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53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9200C8B5-FB5A-4F8B-A9BD-693C051418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2">
            <a:extLst>
              <a:ext uri="{FF2B5EF4-FFF2-40B4-BE49-F238E27FC236}">
                <a16:creationId xmlns:a16="http://schemas.microsoft.com/office/drawing/2014/main" id="{4FAE1107-CEC3-4041-8BAA-CDB6F6759B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EA88FB-F5DD-45CE-AAE1-7B33D0ABD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EB55C4E7-1089-4FAE-A15B-EC2FCBD2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en-US" sz="3600" b="1" cap="none" spc="0" dirty="0">
                <a:solidFill>
                  <a:schemeClr val="bg1"/>
                </a:solidFill>
                <a:latin typeface="Tw Cen MT" panose="020B0602020104020603"/>
              </a:rPr>
              <a:t>Logistic Regression – Diabetes Dataset</a:t>
            </a:r>
            <a:endParaRPr lang="en-US" sz="6000" b="1" cap="all" dirty="0">
              <a:solidFill>
                <a:schemeClr val="bg1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941CC97-309F-4040-932E-1F314D10976B}"/>
              </a:ext>
            </a:extLst>
          </p:cNvPr>
          <p:cNvSpPr/>
          <p:nvPr/>
        </p:nvSpPr>
        <p:spPr>
          <a:xfrm>
            <a:off x="1952484" y="3429000"/>
            <a:ext cx="471948" cy="62823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37F902-0268-4D0D-8E7C-7922DA6F4489}"/>
                  </a:ext>
                </a:extLst>
              </p:cNvPr>
              <p:cNvSpPr txBox="1"/>
              <p:nvPr/>
            </p:nvSpPr>
            <p:spPr>
              <a:xfrm>
                <a:off x="779322" y="2016917"/>
                <a:ext cx="2818272" cy="1184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kumimoji="0" lang="en-US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boxPr>
                        <m:e>
                          <m:r>
                            <a:rPr kumimoji="0" lang="en-IN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r>
                            <a:rPr kumimoji="0" lang="en-IN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f>
                            <m:fPr>
                              <m:ctrlPr>
                                <a:rPr kumimoji="0" lang="en-IN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IN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IN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40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37F902-0268-4D0D-8E7C-7922DA6F4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22" y="2016917"/>
                <a:ext cx="2818272" cy="11848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B42B1F-5ECC-49FA-9C10-9A6A0F7C6966}"/>
                  </a:ext>
                </a:extLst>
              </p:cNvPr>
              <p:cNvSpPr txBox="1"/>
              <p:nvPr/>
            </p:nvSpPr>
            <p:spPr>
              <a:xfrm>
                <a:off x="459774" y="4306905"/>
                <a:ext cx="3937103" cy="1177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kumimoji="0" lang="en-US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boxPr>
                        <m:e>
                          <m:r>
                            <a:rPr kumimoji="0" lang="en-IN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r>
                            <a:rPr kumimoji="0" lang="en-IN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f>
                            <m:fPr>
                              <m:ctrlPr>
                                <a:rPr kumimoji="0" lang="en-IN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IN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IN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−(</m:t>
                                  </m:r>
                                  <m: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𝑚𝑥</m:t>
                                  </m:r>
                                  <m: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</m:t>
                                  </m:r>
                                  <m: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B42B1F-5ECC-49FA-9C10-9A6A0F7C6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74" y="4306905"/>
                <a:ext cx="3937103" cy="1177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756720F5-A166-49CB-905B-85F053DDD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67572"/>
            <a:ext cx="5255739" cy="4068313"/>
          </a:xfrm>
          <a:prstGeom prst="rect">
            <a:avLst/>
          </a:prstGeom>
        </p:spPr>
      </p:pic>
      <p:pic>
        <p:nvPicPr>
          <p:cNvPr id="2" name="Picture 2" descr="Image result for bootup academy">
            <a:extLst>
              <a:ext uri="{FF2B5EF4-FFF2-40B4-BE49-F238E27FC236}">
                <a16:creationId xmlns:a16="http://schemas.microsoft.com/office/drawing/2014/main" id="{911503F4-2124-4D25-910C-4A1F86A0D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84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9200C8B5-FB5A-4F8B-A9BD-693C051418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2">
            <a:extLst>
              <a:ext uri="{FF2B5EF4-FFF2-40B4-BE49-F238E27FC236}">
                <a16:creationId xmlns:a16="http://schemas.microsoft.com/office/drawing/2014/main" id="{4FAE1107-CEC3-4041-8BAA-CDB6F6759B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EA88FB-F5DD-45CE-AAE1-7B33D0ABD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EB55C4E7-1089-4FAE-A15B-EC2FCBD2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en-US" sz="3600" b="1" cap="none" spc="0" dirty="0">
                <a:solidFill>
                  <a:schemeClr val="bg1"/>
                </a:solidFill>
                <a:latin typeface="Tw Cen MT" panose="020B0602020104020603"/>
              </a:rPr>
              <a:t>Logistic Regression – Diabetes Dataset</a:t>
            </a:r>
            <a:endParaRPr lang="en-US" sz="6000" b="1" cap="all" dirty="0">
              <a:solidFill>
                <a:schemeClr val="bg1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941CC97-309F-4040-932E-1F314D10976B}"/>
              </a:ext>
            </a:extLst>
          </p:cNvPr>
          <p:cNvSpPr/>
          <p:nvPr/>
        </p:nvSpPr>
        <p:spPr>
          <a:xfrm>
            <a:off x="2084196" y="3418251"/>
            <a:ext cx="471948" cy="62823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B42B1F-5ECC-49FA-9C10-9A6A0F7C6966}"/>
                  </a:ext>
                </a:extLst>
              </p:cNvPr>
              <p:cNvSpPr txBox="1"/>
              <p:nvPr/>
            </p:nvSpPr>
            <p:spPr>
              <a:xfrm>
                <a:off x="587593" y="2006529"/>
                <a:ext cx="3937103" cy="1177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kumimoji="0" lang="en-US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boxPr>
                        <m:e>
                          <m:r>
                            <a:rPr kumimoji="0" lang="en-IN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r>
                            <a:rPr kumimoji="0" lang="en-IN" sz="4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f>
                            <m:fPr>
                              <m:ctrlPr>
                                <a:rPr kumimoji="0" lang="en-IN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IN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IN" sz="4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−(</m:t>
                                  </m:r>
                                  <m: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𝑚𝑥</m:t>
                                  </m:r>
                                  <m: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</m:t>
                                  </m:r>
                                  <m:r>
                                    <a:rPr kumimoji="0" lang="en-IN" sz="4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</m:oMath>
                  </m:oMathPara>
                </a14:m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B42B1F-5ECC-49FA-9C10-9A6A0F7C6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93" y="2006529"/>
                <a:ext cx="3937103" cy="1177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65A27E-94C8-4278-B276-6F261CB8CF21}"/>
                  </a:ext>
                </a:extLst>
              </p:cNvPr>
              <p:cNvSpPr txBox="1"/>
              <p:nvPr/>
            </p:nvSpPr>
            <p:spPr>
              <a:xfrm>
                <a:off x="376256" y="4281021"/>
                <a:ext cx="4716035" cy="1383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40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IN" sz="40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IN" sz="40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40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40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IN" sz="40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IN" sz="4000" i="1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  <m:r>
                            <a:rPr lang="en-IN" sz="40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40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𝑚𝑥</m:t>
                          </m:r>
                          <m:r>
                            <a:rPr lang="en-IN" sz="40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40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box>
                    </m:oMath>
                  </m:oMathPara>
                </a14:m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65A27E-94C8-4278-B276-6F261CB8C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56" y="4281021"/>
                <a:ext cx="4716035" cy="13830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2615B421-F27E-4B74-A162-A0A3BCF9D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67572"/>
            <a:ext cx="5255739" cy="4068313"/>
          </a:xfrm>
          <a:prstGeom prst="rect">
            <a:avLst/>
          </a:prstGeom>
        </p:spPr>
      </p:pic>
      <p:pic>
        <p:nvPicPr>
          <p:cNvPr id="2" name="Picture 2" descr="Image result for bootup academy">
            <a:extLst>
              <a:ext uri="{FF2B5EF4-FFF2-40B4-BE49-F238E27FC236}">
                <a16:creationId xmlns:a16="http://schemas.microsoft.com/office/drawing/2014/main" id="{1A7E60D4-CFCB-4EA6-B3E5-BC0CCDAE12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674478" y="239698"/>
            <a:ext cx="1514474" cy="42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46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2247</Words>
  <Application>Microsoft Office PowerPoint</Application>
  <PresentationFormat>Widescreen</PresentationFormat>
  <Paragraphs>188</Paragraphs>
  <Slides>57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Arial</vt:lpstr>
      <vt:lpstr>Calibri</vt:lpstr>
      <vt:lpstr>Cambria Math</vt:lpstr>
      <vt:lpstr>Courier New</vt:lpstr>
      <vt:lpstr>Helvetica Neue</vt:lpstr>
      <vt:lpstr>Tw Cen MT</vt:lpstr>
      <vt:lpstr>Tw Cen MT Condensed</vt:lpstr>
      <vt:lpstr>Wingdings 3</vt:lpstr>
      <vt:lpstr>Integral</vt:lpstr>
      <vt:lpstr>Chart</vt:lpstr>
      <vt:lpstr>Equation</vt:lpstr>
      <vt:lpstr>Logistic Regression</vt:lpstr>
      <vt:lpstr>What is Logistic Regression?</vt:lpstr>
      <vt:lpstr>Logistic Regression Features</vt:lpstr>
      <vt:lpstr>Assumptions</vt:lpstr>
      <vt:lpstr>Logistic Regression – Diabetes Dataset</vt:lpstr>
      <vt:lpstr>Logistic Regression – Diabetes Dataset</vt:lpstr>
      <vt:lpstr>Logistic Regression – Diabetes Dataset</vt:lpstr>
      <vt:lpstr>Logistic Regression – Diabetes Dataset</vt:lpstr>
      <vt:lpstr>Logistic Regression – Diabetes Dataset</vt:lpstr>
      <vt:lpstr>PowerPoint Presentation</vt:lpstr>
      <vt:lpstr>PowerPoint Presentation</vt:lpstr>
      <vt:lpstr>Objective of Logistic Regression</vt:lpstr>
      <vt:lpstr>Model Evaluation</vt:lpstr>
      <vt:lpstr>Confusion Matrix</vt:lpstr>
      <vt:lpstr>Accuracy</vt:lpstr>
      <vt:lpstr>Relevancy Score    1. Precision 2. Recall   </vt:lpstr>
      <vt:lpstr>Recall</vt:lpstr>
      <vt:lpstr>Precision</vt:lpstr>
      <vt:lpstr>F1 Score</vt:lpstr>
      <vt:lpstr>Logistic Regression</vt:lpstr>
      <vt:lpstr>Bank Marketing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Overfitting &amp; Generalisation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Anshu Pandey</dc:creator>
  <cp:lastModifiedBy>Anshu Pandey</cp:lastModifiedBy>
  <cp:revision>1</cp:revision>
  <dcterms:created xsi:type="dcterms:W3CDTF">2020-08-19T04:53:09Z</dcterms:created>
  <dcterms:modified xsi:type="dcterms:W3CDTF">2020-08-19T04:55:00Z</dcterms:modified>
</cp:coreProperties>
</file>