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7" r:id="rId10"/>
    <p:sldId id="268" r:id="rId11"/>
    <p:sldId id="262" r:id="rId12"/>
    <p:sldId id="263" r:id="rId13"/>
    <p:sldId id="269" r:id="rId14"/>
    <p:sldId id="264" r:id="rId15"/>
    <p:sldId id="270" r:id="rId16"/>
    <p:sldId id="271" r:id="rId17"/>
    <p:sldId id="275" r:id="rId18"/>
    <p:sldId id="273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svg"/><Relationship Id="rId1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81AD0C-D542-403D-8F5E-6885441B194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BE28C8-E60C-40A7-AFAB-E492A1506A67}">
      <dgm:prSet phldrT="[Text]"/>
      <dgm:spPr/>
      <dgm:t>
        <a:bodyPr/>
        <a:lstStyle/>
        <a:p>
          <a:r>
            <a:rPr lang="en-IN" dirty="0"/>
            <a:t>Ensemble Learning</a:t>
          </a:r>
        </a:p>
      </dgm:t>
    </dgm:pt>
    <dgm:pt modelId="{D76EFF5E-7B49-465D-BCDA-0A1367D8250B}" type="parTrans" cxnId="{D2480B70-5317-462D-B84B-9F96BFF3894D}">
      <dgm:prSet/>
      <dgm:spPr/>
      <dgm:t>
        <a:bodyPr/>
        <a:lstStyle/>
        <a:p>
          <a:endParaRPr lang="en-IN"/>
        </a:p>
      </dgm:t>
    </dgm:pt>
    <dgm:pt modelId="{0D7FD2D2-6AD8-44E2-95D5-128438D36559}" type="sibTrans" cxnId="{D2480B70-5317-462D-B84B-9F96BFF3894D}">
      <dgm:prSet/>
      <dgm:spPr/>
      <dgm:t>
        <a:bodyPr/>
        <a:lstStyle/>
        <a:p>
          <a:endParaRPr lang="en-IN"/>
        </a:p>
      </dgm:t>
    </dgm:pt>
    <dgm:pt modelId="{FE44B645-B81E-4F39-80A6-A36F12909D6C}">
      <dgm:prSet phldrT="[Text]"/>
      <dgm:spPr/>
      <dgm:t>
        <a:bodyPr/>
        <a:lstStyle/>
        <a:p>
          <a:r>
            <a:rPr lang="en-IN" dirty="0"/>
            <a:t>Bagging</a:t>
          </a:r>
        </a:p>
      </dgm:t>
    </dgm:pt>
    <dgm:pt modelId="{A23BA002-F934-42C5-A329-9CF090D30C30}" type="parTrans" cxnId="{6C93B1E9-1705-496F-909E-A9812FE4DE90}">
      <dgm:prSet/>
      <dgm:spPr/>
      <dgm:t>
        <a:bodyPr/>
        <a:lstStyle/>
        <a:p>
          <a:endParaRPr lang="en-IN"/>
        </a:p>
      </dgm:t>
    </dgm:pt>
    <dgm:pt modelId="{D35D2E06-82AB-4CD0-B82B-BE376DD38EB6}" type="sibTrans" cxnId="{6C93B1E9-1705-496F-909E-A9812FE4DE90}">
      <dgm:prSet/>
      <dgm:spPr/>
      <dgm:t>
        <a:bodyPr/>
        <a:lstStyle/>
        <a:p>
          <a:endParaRPr lang="en-IN"/>
        </a:p>
      </dgm:t>
    </dgm:pt>
    <dgm:pt modelId="{D8C0B2F5-0B9B-406D-AEE8-DCAC4E77046A}">
      <dgm:prSet phldrT="[Text]"/>
      <dgm:spPr/>
      <dgm:t>
        <a:bodyPr/>
        <a:lstStyle/>
        <a:p>
          <a:r>
            <a:rPr lang="en-IN" dirty="0"/>
            <a:t>Boosting</a:t>
          </a:r>
        </a:p>
      </dgm:t>
    </dgm:pt>
    <dgm:pt modelId="{6AA7C18A-2180-414D-97A6-CDB9C6126080}" type="parTrans" cxnId="{AD960420-1CB2-4213-B892-799A6B42335D}">
      <dgm:prSet/>
      <dgm:spPr/>
      <dgm:t>
        <a:bodyPr/>
        <a:lstStyle/>
        <a:p>
          <a:endParaRPr lang="en-IN"/>
        </a:p>
      </dgm:t>
    </dgm:pt>
    <dgm:pt modelId="{65658202-E180-41E5-9ADA-78C8AECC971B}" type="sibTrans" cxnId="{AD960420-1CB2-4213-B892-799A6B42335D}">
      <dgm:prSet/>
      <dgm:spPr/>
      <dgm:t>
        <a:bodyPr/>
        <a:lstStyle/>
        <a:p>
          <a:endParaRPr lang="en-IN"/>
        </a:p>
      </dgm:t>
    </dgm:pt>
    <dgm:pt modelId="{BD99E1BB-409F-49C7-B91E-565BE79573E5}">
      <dgm:prSet phldrT="[Text]"/>
      <dgm:spPr/>
      <dgm:t>
        <a:bodyPr/>
        <a:lstStyle/>
        <a:p>
          <a:r>
            <a:rPr lang="en-IN" dirty="0"/>
            <a:t>Stacking</a:t>
          </a:r>
        </a:p>
      </dgm:t>
    </dgm:pt>
    <dgm:pt modelId="{7CCF2621-41E1-49B6-A948-2FF43E8989DF}" type="parTrans" cxnId="{BBA5811A-F04B-4A7A-8B47-323D2BDB3C39}">
      <dgm:prSet/>
      <dgm:spPr/>
      <dgm:t>
        <a:bodyPr/>
        <a:lstStyle/>
        <a:p>
          <a:endParaRPr lang="en-IN"/>
        </a:p>
      </dgm:t>
    </dgm:pt>
    <dgm:pt modelId="{17FA136B-D4AD-4AAA-90C1-1056C0AB202F}" type="sibTrans" cxnId="{BBA5811A-F04B-4A7A-8B47-323D2BDB3C39}">
      <dgm:prSet/>
      <dgm:spPr/>
      <dgm:t>
        <a:bodyPr/>
        <a:lstStyle/>
        <a:p>
          <a:endParaRPr lang="en-IN"/>
        </a:p>
      </dgm:t>
    </dgm:pt>
    <dgm:pt modelId="{9A2AD1FA-6D32-49F9-8BDB-C2DDE6755CA7}" type="pres">
      <dgm:prSet presAssocID="{EA81AD0C-D542-403D-8F5E-6885441B19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BF46CA2-1D56-4585-A380-90E0C5984356}" type="pres">
      <dgm:prSet presAssocID="{61BE28C8-E60C-40A7-AFAB-E492A1506A67}" presName="hierRoot1" presStyleCnt="0">
        <dgm:presLayoutVars>
          <dgm:hierBranch val="init"/>
        </dgm:presLayoutVars>
      </dgm:prSet>
      <dgm:spPr/>
    </dgm:pt>
    <dgm:pt modelId="{C0D8BD72-350C-476C-9D63-9D4275176E79}" type="pres">
      <dgm:prSet presAssocID="{61BE28C8-E60C-40A7-AFAB-E492A1506A67}" presName="rootComposite1" presStyleCnt="0"/>
      <dgm:spPr/>
    </dgm:pt>
    <dgm:pt modelId="{79E7376D-EE83-408E-9C12-520C9E51586C}" type="pres">
      <dgm:prSet presAssocID="{61BE28C8-E60C-40A7-AFAB-E492A1506A67}" presName="rootText1" presStyleLbl="node0" presStyleIdx="0" presStyleCnt="1">
        <dgm:presLayoutVars>
          <dgm:chPref val="3"/>
        </dgm:presLayoutVars>
      </dgm:prSet>
      <dgm:spPr/>
    </dgm:pt>
    <dgm:pt modelId="{DEBC0A3D-F4C1-40DE-82AC-CD8091F35D7A}" type="pres">
      <dgm:prSet presAssocID="{61BE28C8-E60C-40A7-AFAB-E492A1506A67}" presName="rootConnector1" presStyleLbl="node1" presStyleIdx="0" presStyleCnt="0"/>
      <dgm:spPr/>
    </dgm:pt>
    <dgm:pt modelId="{5C053776-5496-4BAA-BFB8-1D22A9F264C0}" type="pres">
      <dgm:prSet presAssocID="{61BE28C8-E60C-40A7-AFAB-E492A1506A67}" presName="hierChild2" presStyleCnt="0"/>
      <dgm:spPr/>
    </dgm:pt>
    <dgm:pt modelId="{AEFF9A57-0828-4825-A7F2-A92FD4FF8A4E}" type="pres">
      <dgm:prSet presAssocID="{A23BA002-F934-42C5-A329-9CF090D30C30}" presName="Name37" presStyleLbl="parChTrans1D2" presStyleIdx="0" presStyleCnt="3"/>
      <dgm:spPr/>
    </dgm:pt>
    <dgm:pt modelId="{59425193-1CEC-431C-ADAE-CB83DCE54A18}" type="pres">
      <dgm:prSet presAssocID="{FE44B645-B81E-4F39-80A6-A36F12909D6C}" presName="hierRoot2" presStyleCnt="0">
        <dgm:presLayoutVars>
          <dgm:hierBranch val="init"/>
        </dgm:presLayoutVars>
      </dgm:prSet>
      <dgm:spPr/>
    </dgm:pt>
    <dgm:pt modelId="{ACC620D5-0892-4B06-9687-F6F9BFD17286}" type="pres">
      <dgm:prSet presAssocID="{FE44B645-B81E-4F39-80A6-A36F12909D6C}" presName="rootComposite" presStyleCnt="0"/>
      <dgm:spPr/>
    </dgm:pt>
    <dgm:pt modelId="{AD63E9DF-F94E-4271-84F1-5FA0D0E2FA9B}" type="pres">
      <dgm:prSet presAssocID="{FE44B645-B81E-4F39-80A6-A36F12909D6C}" presName="rootText" presStyleLbl="node2" presStyleIdx="0" presStyleCnt="3">
        <dgm:presLayoutVars>
          <dgm:chPref val="3"/>
        </dgm:presLayoutVars>
      </dgm:prSet>
      <dgm:spPr/>
    </dgm:pt>
    <dgm:pt modelId="{7AB5058F-DD7C-49D6-BB5C-875A2D98BF08}" type="pres">
      <dgm:prSet presAssocID="{FE44B645-B81E-4F39-80A6-A36F12909D6C}" presName="rootConnector" presStyleLbl="node2" presStyleIdx="0" presStyleCnt="3"/>
      <dgm:spPr/>
    </dgm:pt>
    <dgm:pt modelId="{C86F5AFD-0F07-420F-91CC-AF19B69C12D2}" type="pres">
      <dgm:prSet presAssocID="{FE44B645-B81E-4F39-80A6-A36F12909D6C}" presName="hierChild4" presStyleCnt="0"/>
      <dgm:spPr/>
    </dgm:pt>
    <dgm:pt modelId="{07C79F90-0831-4499-9848-7AF9843A69A9}" type="pres">
      <dgm:prSet presAssocID="{FE44B645-B81E-4F39-80A6-A36F12909D6C}" presName="hierChild5" presStyleCnt="0"/>
      <dgm:spPr/>
    </dgm:pt>
    <dgm:pt modelId="{9AF0470C-1A22-4A93-8CD8-36FF467DC2E3}" type="pres">
      <dgm:prSet presAssocID="{6AA7C18A-2180-414D-97A6-CDB9C6126080}" presName="Name37" presStyleLbl="parChTrans1D2" presStyleIdx="1" presStyleCnt="3"/>
      <dgm:spPr/>
    </dgm:pt>
    <dgm:pt modelId="{3136A3F5-4BC9-46E5-B5DE-547AAC8E2661}" type="pres">
      <dgm:prSet presAssocID="{D8C0B2F5-0B9B-406D-AEE8-DCAC4E77046A}" presName="hierRoot2" presStyleCnt="0">
        <dgm:presLayoutVars>
          <dgm:hierBranch val="init"/>
        </dgm:presLayoutVars>
      </dgm:prSet>
      <dgm:spPr/>
    </dgm:pt>
    <dgm:pt modelId="{512F23F8-8BEA-41BC-AC61-E4BCABDC5601}" type="pres">
      <dgm:prSet presAssocID="{D8C0B2F5-0B9B-406D-AEE8-DCAC4E77046A}" presName="rootComposite" presStyleCnt="0"/>
      <dgm:spPr/>
    </dgm:pt>
    <dgm:pt modelId="{780C8ACA-C609-4482-8366-8A41658D5BA8}" type="pres">
      <dgm:prSet presAssocID="{D8C0B2F5-0B9B-406D-AEE8-DCAC4E77046A}" presName="rootText" presStyleLbl="node2" presStyleIdx="1" presStyleCnt="3">
        <dgm:presLayoutVars>
          <dgm:chPref val="3"/>
        </dgm:presLayoutVars>
      </dgm:prSet>
      <dgm:spPr/>
    </dgm:pt>
    <dgm:pt modelId="{CBE2340F-C7C0-43C3-A938-7181E026552A}" type="pres">
      <dgm:prSet presAssocID="{D8C0B2F5-0B9B-406D-AEE8-DCAC4E77046A}" presName="rootConnector" presStyleLbl="node2" presStyleIdx="1" presStyleCnt="3"/>
      <dgm:spPr/>
    </dgm:pt>
    <dgm:pt modelId="{2947D6FF-2A08-48E2-A0D8-3EA3E82DCA5E}" type="pres">
      <dgm:prSet presAssocID="{D8C0B2F5-0B9B-406D-AEE8-DCAC4E77046A}" presName="hierChild4" presStyleCnt="0"/>
      <dgm:spPr/>
    </dgm:pt>
    <dgm:pt modelId="{22774C2F-DC1D-41C3-9CEF-BC5E65EF8742}" type="pres">
      <dgm:prSet presAssocID="{D8C0B2F5-0B9B-406D-AEE8-DCAC4E77046A}" presName="hierChild5" presStyleCnt="0"/>
      <dgm:spPr/>
    </dgm:pt>
    <dgm:pt modelId="{010AE3C3-AADF-407D-AF72-502C83265EE8}" type="pres">
      <dgm:prSet presAssocID="{7CCF2621-41E1-49B6-A948-2FF43E8989DF}" presName="Name37" presStyleLbl="parChTrans1D2" presStyleIdx="2" presStyleCnt="3"/>
      <dgm:spPr/>
    </dgm:pt>
    <dgm:pt modelId="{245270C0-06FF-4417-BBA3-6E3D3A46E63D}" type="pres">
      <dgm:prSet presAssocID="{BD99E1BB-409F-49C7-B91E-565BE79573E5}" presName="hierRoot2" presStyleCnt="0">
        <dgm:presLayoutVars>
          <dgm:hierBranch val="init"/>
        </dgm:presLayoutVars>
      </dgm:prSet>
      <dgm:spPr/>
    </dgm:pt>
    <dgm:pt modelId="{DAEEAC4D-780F-4408-9DA3-5A630F791D6E}" type="pres">
      <dgm:prSet presAssocID="{BD99E1BB-409F-49C7-B91E-565BE79573E5}" presName="rootComposite" presStyleCnt="0"/>
      <dgm:spPr/>
    </dgm:pt>
    <dgm:pt modelId="{8D6C8383-862D-4049-A574-09FF39E25596}" type="pres">
      <dgm:prSet presAssocID="{BD99E1BB-409F-49C7-B91E-565BE79573E5}" presName="rootText" presStyleLbl="node2" presStyleIdx="2" presStyleCnt="3">
        <dgm:presLayoutVars>
          <dgm:chPref val="3"/>
        </dgm:presLayoutVars>
      </dgm:prSet>
      <dgm:spPr/>
    </dgm:pt>
    <dgm:pt modelId="{990B9238-017E-41D0-8EAB-344B81F42161}" type="pres">
      <dgm:prSet presAssocID="{BD99E1BB-409F-49C7-B91E-565BE79573E5}" presName="rootConnector" presStyleLbl="node2" presStyleIdx="2" presStyleCnt="3"/>
      <dgm:spPr/>
    </dgm:pt>
    <dgm:pt modelId="{8ED919D5-7868-458F-BB13-C528E885B716}" type="pres">
      <dgm:prSet presAssocID="{BD99E1BB-409F-49C7-B91E-565BE79573E5}" presName="hierChild4" presStyleCnt="0"/>
      <dgm:spPr/>
    </dgm:pt>
    <dgm:pt modelId="{423BAA4D-EE8A-422B-B13A-117D0F92AAD0}" type="pres">
      <dgm:prSet presAssocID="{BD99E1BB-409F-49C7-B91E-565BE79573E5}" presName="hierChild5" presStyleCnt="0"/>
      <dgm:spPr/>
    </dgm:pt>
    <dgm:pt modelId="{1AC9C184-5462-4D93-B686-7DFD91CC282F}" type="pres">
      <dgm:prSet presAssocID="{61BE28C8-E60C-40A7-AFAB-E492A1506A67}" presName="hierChild3" presStyleCnt="0"/>
      <dgm:spPr/>
    </dgm:pt>
  </dgm:ptLst>
  <dgm:cxnLst>
    <dgm:cxn modelId="{9CB98313-15BE-4953-B344-98A2463A1DAD}" type="presOf" srcId="{FE44B645-B81E-4F39-80A6-A36F12909D6C}" destId="{AD63E9DF-F94E-4271-84F1-5FA0D0E2FA9B}" srcOrd="0" destOrd="0" presId="urn:microsoft.com/office/officeart/2005/8/layout/orgChart1"/>
    <dgm:cxn modelId="{BBA5811A-F04B-4A7A-8B47-323D2BDB3C39}" srcId="{61BE28C8-E60C-40A7-AFAB-E492A1506A67}" destId="{BD99E1BB-409F-49C7-B91E-565BE79573E5}" srcOrd="2" destOrd="0" parTransId="{7CCF2621-41E1-49B6-A948-2FF43E8989DF}" sibTransId="{17FA136B-D4AD-4AAA-90C1-1056C0AB202F}"/>
    <dgm:cxn modelId="{AD960420-1CB2-4213-B892-799A6B42335D}" srcId="{61BE28C8-E60C-40A7-AFAB-E492A1506A67}" destId="{D8C0B2F5-0B9B-406D-AEE8-DCAC4E77046A}" srcOrd="1" destOrd="0" parTransId="{6AA7C18A-2180-414D-97A6-CDB9C6126080}" sibTransId="{65658202-E180-41E5-9ADA-78C8AECC971B}"/>
    <dgm:cxn modelId="{99558F30-C594-49CA-A1F4-8602AE85F88B}" type="presOf" srcId="{D8C0B2F5-0B9B-406D-AEE8-DCAC4E77046A}" destId="{780C8ACA-C609-4482-8366-8A41658D5BA8}" srcOrd="0" destOrd="0" presId="urn:microsoft.com/office/officeart/2005/8/layout/orgChart1"/>
    <dgm:cxn modelId="{E197C45B-81A4-4633-9ECB-8200B5DC371C}" type="presOf" srcId="{7CCF2621-41E1-49B6-A948-2FF43E8989DF}" destId="{010AE3C3-AADF-407D-AF72-502C83265EE8}" srcOrd="0" destOrd="0" presId="urn:microsoft.com/office/officeart/2005/8/layout/orgChart1"/>
    <dgm:cxn modelId="{0A182F46-B7C8-4C3A-802A-1077BA33E3E4}" type="presOf" srcId="{EA81AD0C-D542-403D-8F5E-6885441B1941}" destId="{9A2AD1FA-6D32-49F9-8BDB-C2DDE6755CA7}" srcOrd="0" destOrd="0" presId="urn:microsoft.com/office/officeart/2005/8/layout/orgChart1"/>
    <dgm:cxn modelId="{D2480B70-5317-462D-B84B-9F96BFF3894D}" srcId="{EA81AD0C-D542-403D-8F5E-6885441B1941}" destId="{61BE28C8-E60C-40A7-AFAB-E492A1506A67}" srcOrd="0" destOrd="0" parTransId="{D76EFF5E-7B49-465D-BCDA-0A1367D8250B}" sibTransId="{0D7FD2D2-6AD8-44E2-95D5-128438D36559}"/>
    <dgm:cxn modelId="{B380EE54-D76D-45BA-9A37-0E4C03335203}" type="presOf" srcId="{D8C0B2F5-0B9B-406D-AEE8-DCAC4E77046A}" destId="{CBE2340F-C7C0-43C3-A938-7181E026552A}" srcOrd="1" destOrd="0" presId="urn:microsoft.com/office/officeart/2005/8/layout/orgChart1"/>
    <dgm:cxn modelId="{4104805A-465A-41A4-9440-EEC176774891}" type="presOf" srcId="{6AA7C18A-2180-414D-97A6-CDB9C6126080}" destId="{9AF0470C-1A22-4A93-8CD8-36FF467DC2E3}" srcOrd="0" destOrd="0" presId="urn:microsoft.com/office/officeart/2005/8/layout/orgChart1"/>
    <dgm:cxn modelId="{13787A80-6518-42F8-B25C-976D9B82D279}" type="presOf" srcId="{BD99E1BB-409F-49C7-B91E-565BE79573E5}" destId="{8D6C8383-862D-4049-A574-09FF39E25596}" srcOrd="0" destOrd="0" presId="urn:microsoft.com/office/officeart/2005/8/layout/orgChart1"/>
    <dgm:cxn modelId="{85F7498D-84E7-44E9-9F95-2FB35389E17C}" type="presOf" srcId="{61BE28C8-E60C-40A7-AFAB-E492A1506A67}" destId="{79E7376D-EE83-408E-9C12-520C9E51586C}" srcOrd="0" destOrd="0" presId="urn:microsoft.com/office/officeart/2005/8/layout/orgChart1"/>
    <dgm:cxn modelId="{402E6094-295E-45CB-B550-0190B5CCA4D9}" type="presOf" srcId="{A23BA002-F934-42C5-A329-9CF090D30C30}" destId="{AEFF9A57-0828-4825-A7F2-A92FD4FF8A4E}" srcOrd="0" destOrd="0" presId="urn:microsoft.com/office/officeart/2005/8/layout/orgChart1"/>
    <dgm:cxn modelId="{806AB29C-224A-45BC-B01D-5D2908E2C68B}" type="presOf" srcId="{BD99E1BB-409F-49C7-B91E-565BE79573E5}" destId="{990B9238-017E-41D0-8EAB-344B81F42161}" srcOrd="1" destOrd="0" presId="urn:microsoft.com/office/officeart/2005/8/layout/orgChart1"/>
    <dgm:cxn modelId="{E8C627DE-4981-4B48-9DF3-52B235943AE0}" type="presOf" srcId="{FE44B645-B81E-4F39-80A6-A36F12909D6C}" destId="{7AB5058F-DD7C-49D6-BB5C-875A2D98BF08}" srcOrd="1" destOrd="0" presId="urn:microsoft.com/office/officeart/2005/8/layout/orgChart1"/>
    <dgm:cxn modelId="{6C93B1E9-1705-496F-909E-A9812FE4DE90}" srcId="{61BE28C8-E60C-40A7-AFAB-E492A1506A67}" destId="{FE44B645-B81E-4F39-80A6-A36F12909D6C}" srcOrd="0" destOrd="0" parTransId="{A23BA002-F934-42C5-A329-9CF090D30C30}" sibTransId="{D35D2E06-82AB-4CD0-B82B-BE376DD38EB6}"/>
    <dgm:cxn modelId="{19CC99F1-1FFE-4607-9777-A08080F5B00C}" type="presOf" srcId="{61BE28C8-E60C-40A7-AFAB-E492A1506A67}" destId="{DEBC0A3D-F4C1-40DE-82AC-CD8091F35D7A}" srcOrd="1" destOrd="0" presId="urn:microsoft.com/office/officeart/2005/8/layout/orgChart1"/>
    <dgm:cxn modelId="{DB5CCEFB-782E-42FA-9EA5-9CA9FDD92B68}" type="presParOf" srcId="{9A2AD1FA-6D32-49F9-8BDB-C2DDE6755CA7}" destId="{FBF46CA2-1D56-4585-A380-90E0C5984356}" srcOrd="0" destOrd="0" presId="urn:microsoft.com/office/officeart/2005/8/layout/orgChart1"/>
    <dgm:cxn modelId="{160446CB-2B19-4908-9465-8188D0FAB81E}" type="presParOf" srcId="{FBF46CA2-1D56-4585-A380-90E0C5984356}" destId="{C0D8BD72-350C-476C-9D63-9D4275176E79}" srcOrd="0" destOrd="0" presId="urn:microsoft.com/office/officeart/2005/8/layout/orgChart1"/>
    <dgm:cxn modelId="{6A970D94-C5EE-415C-A199-6ED67D05C648}" type="presParOf" srcId="{C0D8BD72-350C-476C-9D63-9D4275176E79}" destId="{79E7376D-EE83-408E-9C12-520C9E51586C}" srcOrd="0" destOrd="0" presId="urn:microsoft.com/office/officeart/2005/8/layout/orgChart1"/>
    <dgm:cxn modelId="{43017321-8615-4DB3-82AB-09FE9245AD88}" type="presParOf" srcId="{C0D8BD72-350C-476C-9D63-9D4275176E79}" destId="{DEBC0A3D-F4C1-40DE-82AC-CD8091F35D7A}" srcOrd="1" destOrd="0" presId="urn:microsoft.com/office/officeart/2005/8/layout/orgChart1"/>
    <dgm:cxn modelId="{1067DEDE-C6D1-40CE-903E-26B0F1991EE8}" type="presParOf" srcId="{FBF46CA2-1D56-4585-A380-90E0C5984356}" destId="{5C053776-5496-4BAA-BFB8-1D22A9F264C0}" srcOrd="1" destOrd="0" presId="urn:microsoft.com/office/officeart/2005/8/layout/orgChart1"/>
    <dgm:cxn modelId="{CA032A8E-4EAC-46EC-AFAA-5677BAA93C4D}" type="presParOf" srcId="{5C053776-5496-4BAA-BFB8-1D22A9F264C0}" destId="{AEFF9A57-0828-4825-A7F2-A92FD4FF8A4E}" srcOrd="0" destOrd="0" presId="urn:microsoft.com/office/officeart/2005/8/layout/orgChart1"/>
    <dgm:cxn modelId="{F1B87FA0-AA5D-44EC-AD4F-2D72B9736CAD}" type="presParOf" srcId="{5C053776-5496-4BAA-BFB8-1D22A9F264C0}" destId="{59425193-1CEC-431C-ADAE-CB83DCE54A18}" srcOrd="1" destOrd="0" presId="urn:microsoft.com/office/officeart/2005/8/layout/orgChart1"/>
    <dgm:cxn modelId="{06404DF6-396F-4EE9-841B-0F757D305013}" type="presParOf" srcId="{59425193-1CEC-431C-ADAE-CB83DCE54A18}" destId="{ACC620D5-0892-4B06-9687-F6F9BFD17286}" srcOrd="0" destOrd="0" presId="urn:microsoft.com/office/officeart/2005/8/layout/orgChart1"/>
    <dgm:cxn modelId="{3B0E5EBA-9E67-4728-B787-786BB91D658C}" type="presParOf" srcId="{ACC620D5-0892-4B06-9687-F6F9BFD17286}" destId="{AD63E9DF-F94E-4271-84F1-5FA0D0E2FA9B}" srcOrd="0" destOrd="0" presId="urn:microsoft.com/office/officeart/2005/8/layout/orgChart1"/>
    <dgm:cxn modelId="{4FCCB175-6EAA-4249-9E3B-DA6F4C111ED7}" type="presParOf" srcId="{ACC620D5-0892-4B06-9687-F6F9BFD17286}" destId="{7AB5058F-DD7C-49D6-BB5C-875A2D98BF08}" srcOrd="1" destOrd="0" presId="urn:microsoft.com/office/officeart/2005/8/layout/orgChart1"/>
    <dgm:cxn modelId="{045A2245-6409-4E2D-8A53-0CA02FBCC807}" type="presParOf" srcId="{59425193-1CEC-431C-ADAE-CB83DCE54A18}" destId="{C86F5AFD-0F07-420F-91CC-AF19B69C12D2}" srcOrd="1" destOrd="0" presId="urn:microsoft.com/office/officeart/2005/8/layout/orgChart1"/>
    <dgm:cxn modelId="{45901124-00F4-4102-A1E8-5CA76CFD7823}" type="presParOf" srcId="{59425193-1CEC-431C-ADAE-CB83DCE54A18}" destId="{07C79F90-0831-4499-9848-7AF9843A69A9}" srcOrd="2" destOrd="0" presId="urn:microsoft.com/office/officeart/2005/8/layout/orgChart1"/>
    <dgm:cxn modelId="{96A291E2-9FD5-4821-B500-21F7E7D762A5}" type="presParOf" srcId="{5C053776-5496-4BAA-BFB8-1D22A9F264C0}" destId="{9AF0470C-1A22-4A93-8CD8-36FF467DC2E3}" srcOrd="2" destOrd="0" presId="urn:microsoft.com/office/officeart/2005/8/layout/orgChart1"/>
    <dgm:cxn modelId="{4690161B-86F6-418D-8360-CADD20BB5BDB}" type="presParOf" srcId="{5C053776-5496-4BAA-BFB8-1D22A9F264C0}" destId="{3136A3F5-4BC9-46E5-B5DE-547AAC8E2661}" srcOrd="3" destOrd="0" presId="urn:microsoft.com/office/officeart/2005/8/layout/orgChart1"/>
    <dgm:cxn modelId="{52EB090A-AFA3-47F8-99D0-3F4A198CBCE1}" type="presParOf" srcId="{3136A3F5-4BC9-46E5-B5DE-547AAC8E2661}" destId="{512F23F8-8BEA-41BC-AC61-E4BCABDC5601}" srcOrd="0" destOrd="0" presId="urn:microsoft.com/office/officeart/2005/8/layout/orgChart1"/>
    <dgm:cxn modelId="{221AFA32-3D2A-4463-83B0-A50FBCFB9999}" type="presParOf" srcId="{512F23F8-8BEA-41BC-AC61-E4BCABDC5601}" destId="{780C8ACA-C609-4482-8366-8A41658D5BA8}" srcOrd="0" destOrd="0" presId="urn:microsoft.com/office/officeart/2005/8/layout/orgChart1"/>
    <dgm:cxn modelId="{B909997E-0506-42F7-9A2E-4EB4FE85750E}" type="presParOf" srcId="{512F23F8-8BEA-41BC-AC61-E4BCABDC5601}" destId="{CBE2340F-C7C0-43C3-A938-7181E026552A}" srcOrd="1" destOrd="0" presId="urn:microsoft.com/office/officeart/2005/8/layout/orgChart1"/>
    <dgm:cxn modelId="{A8F87424-ACE6-4590-A53E-F6CDE8F69DAA}" type="presParOf" srcId="{3136A3F5-4BC9-46E5-B5DE-547AAC8E2661}" destId="{2947D6FF-2A08-48E2-A0D8-3EA3E82DCA5E}" srcOrd="1" destOrd="0" presId="urn:microsoft.com/office/officeart/2005/8/layout/orgChart1"/>
    <dgm:cxn modelId="{088168A3-AD28-4518-A087-B5CE563C0E96}" type="presParOf" srcId="{3136A3F5-4BC9-46E5-B5DE-547AAC8E2661}" destId="{22774C2F-DC1D-41C3-9CEF-BC5E65EF8742}" srcOrd="2" destOrd="0" presId="urn:microsoft.com/office/officeart/2005/8/layout/orgChart1"/>
    <dgm:cxn modelId="{8C2CC02E-7D2E-4EDD-9A0A-68408AB1D220}" type="presParOf" srcId="{5C053776-5496-4BAA-BFB8-1D22A9F264C0}" destId="{010AE3C3-AADF-407D-AF72-502C83265EE8}" srcOrd="4" destOrd="0" presId="urn:microsoft.com/office/officeart/2005/8/layout/orgChart1"/>
    <dgm:cxn modelId="{9B3EEB84-6761-4E02-9644-EAB87DCF7AEB}" type="presParOf" srcId="{5C053776-5496-4BAA-BFB8-1D22A9F264C0}" destId="{245270C0-06FF-4417-BBA3-6E3D3A46E63D}" srcOrd="5" destOrd="0" presId="urn:microsoft.com/office/officeart/2005/8/layout/orgChart1"/>
    <dgm:cxn modelId="{35B4182D-5485-42B5-B973-349AC17AB7A8}" type="presParOf" srcId="{245270C0-06FF-4417-BBA3-6E3D3A46E63D}" destId="{DAEEAC4D-780F-4408-9DA3-5A630F791D6E}" srcOrd="0" destOrd="0" presId="urn:microsoft.com/office/officeart/2005/8/layout/orgChart1"/>
    <dgm:cxn modelId="{7A2D7A89-B738-4478-BB95-186702C60F5D}" type="presParOf" srcId="{DAEEAC4D-780F-4408-9DA3-5A630F791D6E}" destId="{8D6C8383-862D-4049-A574-09FF39E25596}" srcOrd="0" destOrd="0" presId="urn:microsoft.com/office/officeart/2005/8/layout/orgChart1"/>
    <dgm:cxn modelId="{7E58FD12-20D1-478F-9522-133F338DE10C}" type="presParOf" srcId="{DAEEAC4D-780F-4408-9DA3-5A630F791D6E}" destId="{990B9238-017E-41D0-8EAB-344B81F42161}" srcOrd="1" destOrd="0" presId="urn:microsoft.com/office/officeart/2005/8/layout/orgChart1"/>
    <dgm:cxn modelId="{EB1C9108-9BC3-43C5-918E-4B0AEA9C42D3}" type="presParOf" srcId="{245270C0-06FF-4417-BBA3-6E3D3A46E63D}" destId="{8ED919D5-7868-458F-BB13-C528E885B716}" srcOrd="1" destOrd="0" presId="urn:microsoft.com/office/officeart/2005/8/layout/orgChart1"/>
    <dgm:cxn modelId="{F4EF3A0A-88EF-4744-9630-35868EB34CF0}" type="presParOf" srcId="{245270C0-06FF-4417-BBA3-6E3D3A46E63D}" destId="{423BAA4D-EE8A-422B-B13A-117D0F92AAD0}" srcOrd="2" destOrd="0" presId="urn:microsoft.com/office/officeart/2005/8/layout/orgChart1"/>
    <dgm:cxn modelId="{5773E662-4986-4AFC-B206-74622AFAB0A2}" type="presParOf" srcId="{FBF46CA2-1D56-4585-A380-90E0C5984356}" destId="{1AC9C184-5462-4D93-B686-7DFD91CC282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D213B7-5D44-4CFA-9330-C37C3069F1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F69B726-9E57-4DB3-A9E7-F3A330D33F3C}">
      <dgm:prSet/>
      <dgm:spPr/>
      <dgm:t>
        <a:bodyPr/>
        <a:lstStyle/>
        <a:p>
          <a:r>
            <a:rPr lang="en-US"/>
            <a:t>Random Forest algorithm is example of bagging technique.</a:t>
          </a:r>
        </a:p>
      </dgm:t>
    </dgm:pt>
    <dgm:pt modelId="{F999B885-FC2C-4DFF-8592-7028D5F5B90A}" type="parTrans" cxnId="{81A38CE1-3ED2-4E77-A163-FACDFB8AD914}">
      <dgm:prSet/>
      <dgm:spPr/>
      <dgm:t>
        <a:bodyPr/>
        <a:lstStyle/>
        <a:p>
          <a:endParaRPr lang="en-US"/>
        </a:p>
      </dgm:t>
    </dgm:pt>
    <dgm:pt modelId="{4D1AA827-387C-4DF9-8D6F-30034D1C3F2C}" type="sibTrans" cxnId="{81A38CE1-3ED2-4E77-A163-FACDFB8AD914}">
      <dgm:prSet/>
      <dgm:spPr/>
      <dgm:t>
        <a:bodyPr/>
        <a:lstStyle/>
        <a:p>
          <a:endParaRPr lang="en-US"/>
        </a:p>
      </dgm:t>
    </dgm:pt>
    <dgm:pt modelId="{F027FA5F-5207-42E8-8C15-275C76DBA9CF}">
      <dgm:prSet/>
      <dgm:spPr/>
      <dgm:t>
        <a:bodyPr/>
        <a:lstStyle/>
        <a:p>
          <a:r>
            <a:rPr lang="en-US"/>
            <a:t>Random forest is collection of many decision trees</a:t>
          </a:r>
        </a:p>
      </dgm:t>
    </dgm:pt>
    <dgm:pt modelId="{1CBE1CD8-DD82-4A10-B58B-D3E829077FCE}" type="parTrans" cxnId="{E7433B5B-C206-469B-A30E-01B7A343ED14}">
      <dgm:prSet/>
      <dgm:spPr/>
      <dgm:t>
        <a:bodyPr/>
        <a:lstStyle/>
        <a:p>
          <a:endParaRPr lang="en-US"/>
        </a:p>
      </dgm:t>
    </dgm:pt>
    <dgm:pt modelId="{9018BE37-616B-41EA-B405-AB18667311DF}" type="sibTrans" cxnId="{E7433B5B-C206-469B-A30E-01B7A343ED14}">
      <dgm:prSet/>
      <dgm:spPr/>
      <dgm:t>
        <a:bodyPr/>
        <a:lstStyle/>
        <a:p>
          <a:endParaRPr lang="en-US"/>
        </a:p>
      </dgm:t>
    </dgm:pt>
    <dgm:pt modelId="{5BE440A6-0F45-4559-BDC2-DDAAF08BD0CE}" type="pres">
      <dgm:prSet presAssocID="{54D213B7-5D44-4CFA-9330-C37C3069F15D}" presName="root" presStyleCnt="0">
        <dgm:presLayoutVars>
          <dgm:dir/>
          <dgm:resizeHandles val="exact"/>
        </dgm:presLayoutVars>
      </dgm:prSet>
      <dgm:spPr/>
    </dgm:pt>
    <dgm:pt modelId="{6BD7C241-2FA4-4FF3-8C74-C534E399CEDC}" type="pres">
      <dgm:prSet presAssocID="{4F69B726-9E57-4DB3-A9E7-F3A330D33F3C}" presName="compNode" presStyleCnt="0"/>
      <dgm:spPr/>
    </dgm:pt>
    <dgm:pt modelId="{AE13586B-DAF2-4836-BAB2-2A85A40F7E13}" type="pres">
      <dgm:prSet presAssocID="{4F69B726-9E57-4DB3-A9E7-F3A330D33F3C}" presName="bgRect" presStyleLbl="bgShp" presStyleIdx="0" presStyleCnt="2"/>
      <dgm:spPr/>
    </dgm:pt>
    <dgm:pt modelId="{32E1FE23-AEE3-4269-AE76-42561FA96268}" type="pres">
      <dgm:prSet presAssocID="{4F69B726-9E57-4DB3-A9E7-F3A330D33F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672A5336-B7C6-44EF-A0DC-7CC1D445DA5E}" type="pres">
      <dgm:prSet presAssocID="{4F69B726-9E57-4DB3-A9E7-F3A330D33F3C}" presName="spaceRect" presStyleCnt="0"/>
      <dgm:spPr/>
    </dgm:pt>
    <dgm:pt modelId="{4315AB06-1289-467D-9DAB-D7B459CF5610}" type="pres">
      <dgm:prSet presAssocID="{4F69B726-9E57-4DB3-A9E7-F3A330D33F3C}" presName="parTx" presStyleLbl="revTx" presStyleIdx="0" presStyleCnt="2">
        <dgm:presLayoutVars>
          <dgm:chMax val="0"/>
          <dgm:chPref val="0"/>
        </dgm:presLayoutVars>
      </dgm:prSet>
      <dgm:spPr/>
    </dgm:pt>
    <dgm:pt modelId="{85DD66CB-EDED-4685-B5B0-AF5BFB7CD10E}" type="pres">
      <dgm:prSet presAssocID="{4D1AA827-387C-4DF9-8D6F-30034D1C3F2C}" presName="sibTrans" presStyleCnt="0"/>
      <dgm:spPr/>
    </dgm:pt>
    <dgm:pt modelId="{144B3A8A-7A1D-4166-AD23-433EF8C7ED88}" type="pres">
      <dgm:prSet presAssocID="{F027FA5F-5207-42E8-8C15-275C76DBA9CF}" presName="compNode" presStyleCnt="0"/>
      <dgm:spPr/>
    </dgm:pt>
    <dgm:pt modelId="{F3873CA9-7C96-41AD-8EDD-21C9D50521E4}" type="pres">
      <dgm:prSet presAssocID="{F027FA5F-5207-42E8-8C15-275C76DBA9CF}" presName="bgRect" presStyleLbl="bgShp" presStyleIdx="1" presStyleCnt="2"/>
      <dgm:spPr/>
    </dgm:pt>
    <dgm:pt modelId="{D9594565-AC1B-4783-92AB-F31ED61FB54A}" type="pres">
      <dgm:prSet presAssocID="{F027FA5F-5207-42E8-8C15-275C76DBA9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D5B0D7AD-2D09-4834-9A9D-0D2CD96DCB6D}" type="pres">
      <dgm:prSet presAssocID="{F027FA5F-5207-42E8-8C15-275C76DBA9CF}" presName="spaceRect" presStyleCnt="0"/>
      <dgm:spPr/>
    </dgm:pt>
    <dgm:pt modelId="{3D528761-2EF0-440E-9538-B7073A24B64A}" type="pres">
      <dgm:prSet presAssocID="{F027FA5F-5207-42E8-8C15-275C76DBA9C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7433B5B-C206-469B-A30E-01B7A343ED14}" srcId="{54D213B7-5D44-4CFA-9330-C37C3069F15D}" destId="{F027FA5F-5207-42E8-8C15-275C76DBA9CF}" srcOrd="1" destOrd="0" parTransId="{1CBE1CD8-DD82-4A10-B58B-D3E829077FCE}" sibTransId="{9018BE37-616B-41EA-B405-AB18667311DF}"/>
    <dgm:cxn modelId="{81F14353-C42E-4CD0-BA36-02C61D544208}" type="presOf" srcId="{54D213B7-5D44-4CFA-9330-C37C3069F15D}" destId="{5BE440A6-0F45-4559-BDC2-DDAAF08BD0CE}" srcOrd="0" destOrd="0" presId="urn:microsoft.com/office/officeart/2018/2/layout/IconVerticalSolidList"/>
    <dgm:cxn modelId="{6D96F59B-2312-46CA-94A3-9B1E5B32C16B}" type="presOf" srcId="{F027FA5F-5207-42E8-8C15-275C76DBA9CF}" destId="{3D528761-2EF0-440E-9538-B7073A24B64A}" srcOrd="0" destOrd="0" presId="urn:microsoft.com/office/officeart/2018/2/layout/IconVerticalSolidList"/>
    <dgm:cxn modelId="{81A38CE1-3ED2-4E77-A163-FACDFB8AD914}" srcId="{54D213B7-5D44-4CFA-9330-C37C3069F15D}" destId="{4F69B726-9E57-4DB3-A9E7-F3A330D33F3C}" srcOrd="0" destOrd="0" parTransId="{F999B885-FC2C-4DFF-8592-7028D5F5B90A}" sibTransId="{4D1AA827-387C-4DF9-8D6F-30034D1C3F2C}"/>
    <dgm:cxn modelId="{B01E45E9-B048-4502-AB5D-F3DA739EC36F}" type="presOf" srcId="{4F69B726-9E57-4DB3-A9E7-F3A330D33F3C}" destId="{4315AB06-1289-467D-9DAB-D7B459CF5610}" srcOrd="0" destOrd="0" presId="urn:microsoft.com/office/officeart/2018/2/layout/IconVerticalSolidList"/>
    <dgm:cxn modelId="{1A65D18D-D978-488A-ACDE-B4D0E67B50A2}" type="presParOf" srcId="{5BE440A6-0F45-4559-BDC2-DDAAF08BD0CE}" destId="{6BD7C241-2FA4-4FF3-8C74-C534E399CEDC}" srcOrd="0" destOrd="0" presId="urn:microsoft.com/office/officeart/2018/2/layout/IconVerticalSolidList"/>
    <dgm:cxn modelId="{381180AB-4595-4573-9AA4-16E1117102A9}" type="presParOf" srcId="{6BD7C241-2FA4-4FF3-8C74-C534E399CEDC}" destId="{AE13586B-DAF2-4836-BAB2-2A85A40F7E13}" srcOrd="0" destOrd="0" presId="urn:microsoft.com/office/officeart/2018/2/layout/IconVerticalSolidList"/>
    <dgm:cxn modelId="{8DDE9399-5372-45DB-80A6-9A77A1137D3F}" type="presParOf" srcId="{6BD7C241-2FA4-4FF3-8C74-C534E399CEDC}" destId="{32E1FE23-AEE3-4269-AE76-42561FA96268}" srcOrd="1" destOrd="0" presId="urn:microsoft.com/office/officeart/2018/2/layout/IconVerticalSolidList"/>
    <dgm:cxn modelId="{6BA33171-FB08-4498-A422-F0F604629A13}" type="presParOf" srcId="{6BD7C241-2FA4-4FF3-8C74-C534E399CEDC}" destId="{672A5336-B7C6-44EF-A0DC-7CC1D445DA5E}" srcOrd="2" destOrd="0" presId="urn:microsoft.com/office/officeart/2018/2/layout/IconVerticalSolidList"/>
    <dgm:cxn modelId="{28F0CA9B-85AB-4E20-B5A2-5A65F12046E3}" type="presParOf" srcId="{6BD7C241-2FA4-4FF3-8C74-C534E399CEDC}" destId="{4315AB06-1289-467D-9DAB-D7B459CF5610}" srcOrd="3" destOrd="0" presId="urn:microsoft.com/office/officeart/2018/2/layout/IconVerticalSolidList"/>
    <dgm:cxn modelId="{5B16717A-FDEB-46FA-B6E2-1F40F8C5AA16}" type="presParOf" srcId="{5BE440A6-0F45-4559-BDC2-DDAAF08BD0CE}" destId="{85DD66CB-EDED-4685-B5B0-AF5BFB7CD10E}" srcOrd="1" destOrd="0" presId="urn:microsoft.com/office/officeart/2018/2/layout/IconVerticalSolidList"/>
    <dgm:cxn modelId="{E74FEC14-8442-42EF-BCD2-73F142E8F8AE}" type="presParOf" srcId="{5BE440A6-0F45-4559-BDC2-DDAAF08BD0CE}" destId="{144B3A8A-7A1D-4166-AD23-433EF8C7ED88}" srcOrd="2" destOrd="0" presId="urn:microsoft.com/office/officeart/2018/2/layout/IconVerticalSolidList"/>
    <dgm:cxn modelId="{95686417-3C7D-466F-BA0C-E3169DB723F0}" type="presParOf" srcId="{144B3A8A-7A1D-4166-AD23-433EF8C7ED88}" destId="{F3873CA9-7C96-41AD-8EDD-21C9D50521E4}" srcOrd="0" destOrd="0" presId="urn:microsoft.com/office/officeart/2018/2/layout/IconVerticalSolidList"/>
    <dgm:cxn modelId="{2BB54E21-187D-4E62-8786-09EFAABF0D84}" type="presParOf" srcId="{144B3A8A-7A1D-4166-AD23-433EF8C7ED88}" destId="{D9594565-AC1B-4783-92AB-F31ED61FB54A}" srcOrd="1" destOrd="0" presId="urn:microsoft.com/office/officeart/2018/2/layout/IconVerticalSolidList"/>
    <dgm:cxn modelId="{CF455746-7969-4A6F-9280-C5C2D0DB3DC6}" type="presParOf" srcId="{144B3A8A-7A1D-4166-AD23-433EF8C7ED88}" destId="{D5B0D7AD-2D09-4834-9A9D-0D2CD96DCB6D}" srcOrd="2" destOrd="0" presId="urn:microsoft.com/office/officeart/2018/2/layout/IconVerticalSolidList"/>
    <dgm:cxn modelId="{038BD8AE-A8D9-45AF-B3E7-938B1EA2B6D2}" type="presParOf" srcId="{144B3A8A-7A1D-4166-AD23-433EF8C7ED88}" destId="{3D528761-2EF0-440E-9538-B7073A24B6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EE4680-2143-46D8-9AC0-314D9EF11D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C51BD16-45AD-438A-8E6F-50706132A9E7}">
      <dgm:prSet/>
      <dgm:spPr/>
      <dgm:t>
        <a:bodyPr/>
        <a:lstStyle/>
        <a:p>
          <a:r>
            <a:rPr lang="en-US"/>
            <a:t>The prediction accuracy on out of bag(OOB)  data is called Out of Bag score. 1- Out of Bag score= Out of Bag error</a:t>
          </a:r>
        </a:p>
      </dgm:t>
    </dgm:pt>
    <dgm:pt modelId="{612DC2A5-666D-4070-A066-B40683F8394A}" type="parTrans" cxnId="{FEAB926B-8754-41F2-B5FC-BCB3EF98DD00}">
      <dgm:prSet/>
      <dgm:spPr/>
      <dgm:t>
        <a:bodyPr/>
        <a:lstStyle/>
        <a:p>
          <a:endParaRPr lang="en-US"/>
        </a:p>
      </dgm:t>
    </dgm:pt>
    <dgm:pt modelId="{C9CA9F93-BF01-4D5A-8D34-686345CF463A}" type="sibTrans" cxnId="{FEAB926B-8754-41F2-B5FC-BCB3EF98DD00}">
      <dgm:prSet/>
      <dgm:spPr/>
      <dgm:t>
        <a:bodyPr/>
        <a:lstStyle/>
        <a:p>
          <a:endParaRPr lang="en-US"/>
        </a:p>
      </dgm:t>
    </dgm:pt>
    <dgm:pt modelId="{873BD4F4-D50D-4A01-9B01-FDD330AD929C}">
      <dgm:prSet/>
      <dgm:spPr/>
      <dgm:t>
        <a:bodyPr/>
        <a:lstStyle/>
        <a:p>
          <a:r>
            <a:rPr lang="en-US"/>
            <a:t>Smaller the OOB error better the model.</a:t>
          </a:r>
        </a:p>
      </dgm:t>
    </dgm:pt>
    <dgm:pt modelId="{E879F878-2F46-4BEC-889C-D2A48C411530}" type="parTrans" cxnId="{3B7B441C-7EF0-44A9-9116-74FFA6196C68}">
      <dgm:prSet/>
      <dgm:spPr/>
      <dgm:t>
        <a:bodyPr/>
        <a:lstStyle/>
        <a:p>
          <a:endParaRPr lang="en-US"/>
        </a:p>
      </dgm:t>
    </dgm:pt>
    <dgm:pt modelId="{195856CF-5F47-4855-92EE-03EB9F1C50C2}" type="sibTrans" cxnId="{3B7B441C-7EF0-44A9-9116-74FFA6196C68}">
      <dgm:prSet/>
      <dgm:spPr/>
      <dgm:t>
        <a:bodyPr/>
        <a:lstStyle/>
        <a:p>
          <a:endParaRPr lang="en-US"/>
        </a:p>
      </dgm:t>
    </dgm:pt>
    <dgm:pt modelId="{AAFB9631-DFBB-4719-ABAF-DC5869869478}" type="pres">
      <dgm:prSet presAssocID="{15EE4680-2143-46D8-9AC0-314D9EF11D04}" presName="root" presStyleCnt="0">
        <dgm:presLayoutVars>
          <dgm:dir/>
          <dgm:resizeHandles val="exact"/>
        </dgm:presLayoutVars>
      </dgm:prSet>
      <dgm:spPr/>
    </dgm:pt>
    <dgm:pt modelId="{861B8BFF-CAEA-448F-B295-228B82F48581}" type="pres">
      <dgm:prSet presAssocID="{CC51BD16-45AD-438A-8E6F-50706132A9E7}" presName="compNode" presStyleCnt="0"/>
      <dgm:spPr/>
    </dgm:pt>
    <dgm:pt modelId="{284AACFF-C2C3-471E-86CB-97FD53C86EE7}" type="pres">
      <dgm:prSet presAssocID="{CC51BD16-45AD-438A-8E6F-50706132A9E7}" presName="bgRect" presStyleLbl="bgShp" presStyleIdx="0" presStyleCnt="2"/>
      <dgm:spPr/>
    </dgm:pt>
    <dgm:pt modelId="{B8FAD32D-12BE-46A8-B5CD-0CB71338186D}" type="pres">
      <dgm:prSet presAssocID="{CC51BD16-45AD-438A-8E6F-50706132A9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3BA58634-170D-4B58-9171-5A24EC12129D}" type="pres">
      <dgm:prSet presAssocID="{CC51BD16-45AD-438A-8E6F-50706132A9E7}" presName="spaceRect" presStyleCnt="0"/>
      <dgm:spPr/>
    </dgm:pt>
    <dgm:pt modelId="{63A18AB2-82B6-4CC3-9E73-0B75378F0853}" type="pres">
      <dgm:prSet presAssocID="{CC51BD16-45AD-438A-8E6F-50706132A9E7}" presName="parTx" presStyleLbl="revTx" presStyleIdx="0" presStyleCnt="2">
        <dgm:presLayoutVars>
          <dgm:chMax val="0"/>
          <dgm:chPref val="0"/>
        </dgm:presLayoutVars>
      </dgm:prSet>
      <dgm:spPr/>
    </dgm:pt>
    <dgm:pt modelId="{AB7079FC-EF2D-4F0A-B5E4-9DFCA7B2DAB5}" type="pres">
      <dgm:prSet presAssocID="{C9CA9F93-BF01-4D5A-8D34-686345CF463A}" presName="sibTrans" presStyleCnt="0"/>
      <dgm:spPr/>
    </dgm:pt>
    <dgm:pt modelId="{C6835DC7-791C-4081-8FCF-655008BC02A8}" type="pres">
      <dgm:prSet presAssocID="{873BD4F4-D50D-4A01-9B01-FDD330AD929C}" presName="compNode" presStyleCnt="0"/>
      <dgm:spPr/>
    </dgm:pt>
    <dgm:pt modelId="{851E21ED-34AE-4544-8545-B273D802900C}" type="pres">
      <dgm:prSet presAssocID="{873BD4F4-D50D-4A01-9B01-FDD330AD929C}" presName="bgRect" presStyleLbl="bgShp" presStyleIdx="1" presStyleCnt="2"/>
      <dgm:spPr/>
    </dgm:pt>
    <dgm:pt modelId="{E3BD88F1-CC0E-415C-A871-66E937077298}" type="pres">
      <dgm:prSet presAssocID="{873BD4F4-D50D-4A01-9B01-FDD330AD92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A7807E6-432E-4888-A0D6-70023F89B133}" type="pres">
      <dgm:prSet presAssocID="{873BD4F4-D50D-4A01-9B01-FDD330AD929C}" presName="spaceRect" presStyleCnt="0"/>
      <dgm:spPr/>
    </dgm:pt>
    <dgm:pt modelId="{1AD30F29-A1F3-477C-85DA-59E7392C30FD}" type="pres">
      <dgm:prSet presAssocID="{873BD4F4-D50D-4A01-9B01-FDD330AD929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935FF0C-418A-42B3-8E24-44A1DFEBFB34}" type="presOf" srcId="{15EE4680-2143-46D8-9AC0-314D9EF11D04}" destId="{AAFB9631-DFBB-4719-ABAF-DC5869869478}" srcOrd="0" destOrd="0" presId="urn:microsoft.com/office/officeart/2018/2/layout/IconVerticalSolidList"/>
    <dgm:cxn modelId="{C5660313-13E3-4325-A320-2FE8B90361A8}" type="presOf" srcId="{CC51BD16-45AD-438A-8E6F-50706132A9E7}" destId="{63A18AB2-82B6-4CC3-9E73-0B75378F0853}" srcOrd="0" destOrd="0" presId="urn:microsoft.com/office/officeart/2018/2/layout/IconVerticalSolidList"/>
    <dgm:cxn modelId="{3B7B441C-7EF0-44A9-9116-74FFA6196C68}" srcId="{15EE4680-2143-46D8-9AC0-314D9EF11D04}" destId="{873BD4F4-D50D-4A01-9B01-FDD330AD929C}" srcOrd="1" destOrd="0" parTransId="{E879F878-2F46-4BEC-889C-D2A48C411530}" sibTransId="{195856CF-5F47-4855-92EE-03EB9F1C50C2}"/>
    <dgm:cxn modelId="{FEAB926B-8754-41F2-B5FC-BCB3EF98DD00}" srcId="{15EE4680-2143-46D8-9AC0-314D9EF11D04}" destId="{CC51BD16-45AD-438A-8E6F-50706132A9E7}" srcOrd="0" destOrd="0" parTransId="{612DC2A5-666D-4070-A066-B40683F8394A}" sibTransId="{C9CA9F93-BF01-4D5A-8D34-686345CF463A}"/>
    <dgm:cxn modelId="{CA01B550-3F61-4EDD-9DB9-DF679D495006}" type="presOf" srcId="{873BD4F4-D50D-4A01-9B01-FDD330AD929C}" destId="{1AD30F29-A1F3-477C-85DA-59E7392C30FD}" srcOrd="0" destOrd="0" presId="urn:microsoft.com/office/officeart/2018/2/layout/IconVerticalSolidList"/>
    <dgm:cxn modelId="{6EC92C37-CB30-467E-8016-D70078EAD1B8}" type="presParOf" srcId="{AAFB9631-DFBB-4719-ABAF-DC5869869478}" destId="{861B8BFF-CAEA-448F-B295-228B82F48581}" srcOrd="0" destOrd="0" presId="urn:microsoft.com/office/officeart/2018/2/layout/IconVerticalSolidList"/>
    <dgm:cxn modelId="{705DC475-1E26-4684-8DF2-87EABDBC9127}" type="presParOf" srcId="{861B8BFF-CAEA-448F-B295-228B82F48581}" destId="{284AACFF-C2C3-471E-86CB-97FD53C86EE7}" srcOrd="0" destOrd="0" presId="urn:microsoft.com/office/officeart/2018/2/layout/IconVerticalSolidList"/>
    <dgm:cxn modelId="{B69DA035-85A6-4E3C-8B13-24C534E6437F}" type="presParOf" srcId="{861B8BFF-CAEA-448F-B295-228B82F48581}" destId="{B8FAD32D-12BE-46A8-B5CD-0CB71338186D}" srcOrd="1" destOrd="0" presId="urn:microsoft.com/office/officeart/2018/2/layout/IconVerticalSolidList"/>
    <dgm:cxn modelId="{48F8FCCF-A93C-471D-AF7E-405F25C897BE}" type="presParOf" srcId="{861B8BFF-CAEA-448F-B295-228B82F48581}" destId="{3BA58634-170D-4B58-9171-5A24EC12129D}" srcOrd="2" destOrd="0" presId="urn:microsoft.com/office/officeart/2018/2/layout/IconVerticalSolidList"/>
    <dgm:cxn modelId="{3F848EFA-F843-4B21-8C57-98A44D6440BF}" type="presParOf" srcId="{861B8BFF-CAEA-448F-B295-228B82F48581}" destId="{63A18AB2-82B6-4CC3-9E73-0B75378F0853}" srcOrd="3" destOrd="0" presId="urn:microsoft.com/office/officeart/2018/2/layout/IconVerticalSolidList"/>
    <dgm:cxn modelId="{85A54506-0311-4BF5-B90A-A67B6164078C}" type="presParOf" srcId="{AAFB9631-DFBB-4719-ABAF-DC5869869478}" destId="{AB7079FC-EF2D-4F0A-B5E4-9DFCA7B2DAB5}" srcOrd="1" destOrd="0" presId="urn:microsoft.com/office/officeart/2018/2/layout/IconVerticalSolidList"/>
    <dgm:cxn modelId="{F0B7010F-9719-49B6-A1AB-4A1910953D84}" type="presParOf" srcId="{AAFB9631-DFBB-4719-ABAF-DC5869869478}" destId="{C6835DC7-791C-4081-8FCF-655008BC02A8}" srcOrd="2" destOrd="0" presId="urn:microsoft.com/office/officeart/2018/2/layout/IconVerticalSolidList"/>
    <dgm:cxn modelId="{A1EC7376-3966-4EE5-8F45-05A74ADFEB4C}" type="presParOf" srcId="{C6835DC7-791C-4081-8FCF-655008BC02A8}" destId="{851E21ED-34AE-4544-8545-B273D802900C}" srcOrd="0" destOrd="0" presId="urn:microsoft.com/office/officeart/2018/2/layout/IconVerticalSolidList"/>
    <dgm:cxn modelId="{47EC8D1E-D4DC-43BA-ABFF-DD4F33CBACD9}" type="presParOf" srcId="{C6835DC7-791C-4081-8FCF-655008BC02A8}" destId="{E3BD88F1-CC0E-415C-A871-66E937077298}" srcOrd="1" destOrd="0" presId="urn:microsoft.com/office/officeart/2018/2/layout/IconVerticalSolidList"/>
    <dgm:cxn modelId="{96927252-7AD2-4328-81C9-CD3725C7A1FF}" type="presParOf" srcId="{C6835DC7-791C-4081-8FCF-655008BC02A8}" destId="{FA7807E6-432E-4888-A0D6-70023F89B133}" srcOrd="2" destOrd="0" presId="urn:microsoft.com/office/officeart/2018/2/layout/IconVerticalSolidList"/>
    <dgm:cxn modelId="{6DC27FDE-808D-4EBB-9963-C9A3434CEEC2}" type="presParOf" srcId="{C6835DC7-791C-4081-8FCF-655008BC02A8}" destId="{1AD30F29-A1F3-477C-85DA-59E7392C30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914DCE-BF2A-4EA6-93FB-6CB4EB26CB8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98BD881-6E98-4236-A168-49CED40C84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Boosting involves ensemble learning in which decision trees try improve their prediction gradually and sequentially.</a:t>
          </a:r>
        </a:p>
      </dgm:t>
    </dgm:pt>
    <dgm:pt modelId="{EA29CD45-093C-4283-8CEF-82070DB73126}" type="parTrans" cxnId="{050244B0-E131-4483-BC01-867518766939}">
      <dgm:prSet/>
      <dgm:spPr/>
      <dgm:t>
        <a:bodyPr/>
        <a:lstStyle/>
        <a:p>
          <a:endParaRPr lang="en-US"/>
        </a:p>
      </dgm:t>
    </dgm:pt>
    <dgm:pt modelId="{D9941CB3-65AA-4AD3-83B8-4FA4ACF51DAD}" type="sibTrans" cxnId="{050244B0-E131-4483-BC01-8675187669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C48964-E3A8-4073-881C-1BE700F608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Boosting can be applied to both Regression and Classification.</a:t>
          </a:r>
        </a:p>
      </dgm:t>
    </dgm:pt>
    <dgm:pt modelId="{419C4475-018F-4366-BA33-D891404DDEB0}" type="parTrans" cxnId="{7A6B4DDE-E74D-47B6-A355-B396F1D7C364}">
      <dgm:prSet/>
      <dgm:spPr/>
      <dgm:t>
        <a:bodyPr/>
        <a:lstStyle/>
        <a:p>
          <a:endParaRPr lang="en-US"/>
        </a:p>
      </dgm:t>
    </dgm:pt>
    <dgm:pt modelId="{BCDD2340-5D6D-4D24-9FC7-43FFE5152484}" type="sibTrans" cxnId="{7A6B4DDE-E74D-47B6-A355-B396F1D7C364}">
      <dgm:prSet/>
      <dgm:spPr/>
      <dgm:t>
        <a:bodyPr/>
        <a:lstStyle/>
        <a:p>
          <a:endParaRPr lang="en-US"/>
        </a:p>
      </dgm:t>
    </dgm:pt>
    <dgm:pt modelId="{A5D861A1-6172-4CA3-8EDF-05228CBFB194}" type="pres">
      <dgm:prSet presAssocID="{34914DCE-BF2A-4EA6-93FB-6CB4EB26CB8F}" presName="root" presStyleCnt="0">
        <dgm:presLayoutVars>
          <dgm:dir/>
          <dgm:resizeHandles val="exact"/>
        </dgm:presLayoutVars>
      </dgm:prSet>
      <dgm:spPr/>
    </dgm:pt>
    <dgm:pt modelId="{D34012E4-C976-450B-BEEB-F7C4AF82A7AA}" type="pres">
      <dgm:prSet presAssocID="{34914DCE-BF2A-4EA6-93FB-6CB4EB26CB8F}" presName="container" presStyleCnt="0">
        <dgm:presLayoutVars>
          <dgm:dir/>
          <dgm:resizeHandles val="exact"/>
        </dgm:presLayoutVars>
      </dgm:prSet>
      <dgm:spPr/>
    </dgm:pt>
    <dgm:pt modelId="{85112ECE-5737-4D46-8B8B-687A8B025D1A}" type="pres">
      <dgm:prSet presAssocID="{998BD881-6E98-4236-A168-49CED40C849A}" presName="compNode" presStyleCnt="0"/>
      <dgm:spPr/>
    </dgm:pt>
    <dgm:pt modelId="{6FDC2FA6-91E2-4A29-9592-843E6F983572}" type="pres">
      <dgm:prSet presAssocID="{998BD881-6E98-4236-A168-49CED40C849A}" presName="iconBgRect" presStyleLbl="bgShp" presStyleIdx="0" presStyleCnt="2"/>
      <dgm:spPr/>
    </dgm:pt>
    <dgm:pt modelId="{55967347-9C67-409C-BE44-1585AB27ED00}" type="pres">
      <dgm:prSet presAssocID="{998BD881-6E98-4236-A168-49CED40C84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1B52E2-B44B-447B-BBD6-AEABD0B17DED}" type="pres">
      <dgm:prSet presAssocID="{998BD881-6E98-4236-A168-49CED40C849A}" presName="spaceRect" presStyleCnt="0"/>
      <dgm:spPr/>
    </dgm:pt>
    <dgm:pt modelId="{ED6FB9ED-BBE6-4D13-83F9-73BFF44E4045}" type="pres">
      <dgm:prSet presAssocID="{998BD881-6E98-4236-A168-49CED40C849A}" presName="textRect" presStyleLbl="revTx" presStyleIdx="0" presStyleCnt="2">
        <dgm:presLayoutVars>
          <dgm:chMax val="1"/>
          <dgm:chPref val="1"/>
        </dgm:presLayoutVars>
      </dgm:prSet>
      <dgm:spPr/>
    </dgm:pt>
    <dgm:pt modelId="{5D3F866D-A580-48A1-880E-F7F5BDA5CDDA}" type="pres">
      <dgm:prSet presAssocID="{D9941CB3-65AA-4AD3-83B8-4FA4ACF51DAD}" presName="sibTrans" presStyleLbl="sibTrans2D1" presStyleIdx="0" presStyleCnt="0"/>
      <dgm:spPr/>
    </dgm:pt>
    <dgm:pt modelId="{ECA9A8C2-29F5-4CB2-B077-8BA17109D351}" type="pres">
      <dgm:prSet presAssocID="{53C48964-E3A8-4073-881C-1BE700F60846}" presName="compNode" presStyleCnt="0"/>
      <dgm:spPr/>
    </dgm:pt>
    <dgm:pt modelId="{5082231C-8B00-48B2-91D0-A98AE9B2B9B3}" type="pres">
      <dgm:prSet presAssocID="{53C48964-E3A8-4073-881C-1BE700F60846}" presName="iconBgRect" presStyleLbl="bgShp" presStyleIdx="1" presStyleCnt="2"/>
      <dgm:spPr/>
    </dgm:pt>
    <dgm:pt modelId="{DCE9F339-E603-4BAA-8CDD-8090968935B0}" type="pres">
      <dgm:prSet presAssocID="{53C48964-E3A8-4073-881C-1BE700F608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9E9BA99-93A8-4C20-BE0D-147DAFF60DDD}" type="pres">
      <dgm:prSet presAssocID="{53C48964-E3A8-4073-881C-1BE700F60846}" presName="spaceRect" presStyleCnt="0"/>
      <dgm:spPr/>
    </dgm:pt>
    <dgm:pt modelId="{9283966B-ABBE-4DC4-8B75-FE09DEFA159A}" type="pres">
      <dgm:prSet presAssocID="{53C48964-E3A8-4073-881C-1BE700F6084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D8BF656-4EBD-41AE-8A0F-0BAB346E2D2C}" type="presOf" srcId="{D9941CB3-65AA-4AD3-83B8-4FA4ACF51DAD}" destId="{5D3F866D-A580-48A1-880E-F7F5BDA5CDDA}" srcOrd="0" destOrd="0" presId="urn:microsoft.com/office/officeart/2018/2/layout/IconCircleList"/>
    <dgm:cxn modelId="{050244B0-E131-4483-BC01-867518766939}" srcId="{34914DCE-BF2A-4EA6-93FB-6CB4EB26CB8F}" destId="{998BD881-6E98-4236-A168-49CED40C849A}" srcOrd="0" destOrd="0" parTransId="{EA29CD45-093C-4283-8CEF-82070DB73126}" sibTransId="{D9941CB3-65AA-4AD3-83B8-4FA4ACF51DAD}"/>
    <dgm:cxn modelId="{7A6B4DDE-E74D-47B6-A355-B396F1D7C364}" srcId="{34914DCE-BF2A-4EA6-93FB-6CB4EB26CB8F}" destId="{53C48964-E3A8-4073-881C-1BE700F60846}" srcOrd="1" destOrd="0" parTransId="{419C4475-018F-4366-BA33-D891404DDEB0}" sibTransId="{BCDD2340-5D6D-4D24-9FC7-43FFE5152484}"/>
    <dgm:cxn modelId="{F2D1EAE5-EA14-4E86-8F5C-D44CE46A5818}" type="presOf" srcId="{998BD881-6E98-4236-A168-49CED40C849A}" destId="{ED6FB9ED-BBE6-4D13-83F9-73BFF44E4045}" srcOrd="0" destOrd="0" presId="urn:microsoft.com/office/officeart/2018/2/layout/IconCircleList"/>
    <dgm:cxn modelId="{029B0EF3-0EED-4A44-B3BC-624FA7E9E149}" type="presOf" srcId="{53C48964-E3A8-4073-881C-1BE700F60846}" destId="{9283966B-ABBE-4DC4-8B75-FE09DEFA159A}" srcOrd="0" destOrd="0" presId="urn:microsoft.com/office/officeart/2018/2/layout/IconCircleList"/>
    <dgm:cxn modelId="{1C4CCFF6-86C2-4422-93FD-92ABC0624A91}" type="presOf" srcId="{34914DCE-BF2A-4EA6-93FB-6CB4EB26CB8F}" destId="{A5D861A1-6172-4CA3-8EDF-05228CBFB194}" srcOrd="0" destOrd="0" presId="urn:microsoft.com/office/officeart/2018/2/layout/IconCircleList"/>
    <dgm:cxn modelId="{A0606F9C-6C5A-424A-A871-363517371A12}" type="presParOf" srcId="{A5D861A1-6172-4CA3-8EDF-05228CBFB194}" destId="{D34012E4-C976-450B-BEEB-F7C4AF82A7AA}" srcOrd="0" destOrd="0" presId="urn:microsoft.com/office/officeart/2018/2/layout/IconCircleList"/>
    <dgm:cxn modelId="{7C0B3F54-5163-49E6-9347-2DFCD335612A}" type="presParOf" srcId="{D34012E4-C976-450B-BEEB-F7C4AF82A7AA}" destId="{85112ECE-5737-4D46-8B8B-687A8B025D1A}" srcOrd="0" destOrd="0" presId="urn:microsoft.com/office/officeart/2018/2/layout/IconCircleList"/>
    <dgm:cxn modelId="{10A55997-4C0D-4F33-9F0E-C3BD9C50975B}" type="presParOf" srcId="{85112ECE-5737-4D46-8B8B-687A8B025D1A}" destId="{6FDC2FA6-91E2-4A29-9592-843E6F983572}" srcOrd="0" destOrd="0" presId="urn:microsoft.com/office/officeart/2018/2/layout/IconCircleList"/>
    <dgm:cxn modelId="{F63A6829-8621-4213-88BE-F30BCBD13F1E}" type="presParOf" srcId="{85112ECE-5737-4D46-8B8B-687A8B025D1A}" destId="{55967347-9C67-409C-BE44-1585AB27ED00}" srcOrd="1" destOrd="0" presId="urn:microsoft.com/office/officeart/2018/2/layout/IconCircleList"/>
    <dgm:cxn modelId="{532C789C-6FE3-4914-B577-C697D70EFB99}" type="presParOf" srcId="{85112ECE-5737-4D46-8B8B-687A8B025D1A}" destId="{E61B52E2-B44B-447B-BBD6-AEABD0B17DED}" srcOrd="2" destOrd="0" presId="urn:microsoft.com/office/officeart/2018/2/layout/IconCircleList"/>
    <dgm:cxn modelId="{E45A901B-2ED3-412F-8038-69D952E51EE2}" type="presParOf" srcId="{85112ECE-5737-4D46-8B8B-687A8B025D1A}" destId="{ED6FB9ED-BBE6-4D13-83F9-73BFF44E4045}" srcOrd="3" destOrd="0" presId="urn:microsoft.com/office/officeart/2018/2/layout/IconCircleList"/>
    <dgm:cxn modelId="{D70C6498-3557-426D-B105-AB35C06B3E1D}" type="presParOf" srcId="{D34012E4-C976-450B-BEEB-F7C4AF82A7AA}" destId="{5D3F866D-A580-48A1-880E-F7F5BDA5CDDA}" srcOrd="1" destOrd="0" presId="urn:microsoft.com/office/officeart/2018/2/layout/IconCircleList"/>
    <dgm:cxn modelId="{9D97F9BA-9A4C-49CD-8D26-D619F5645E40}" type="presParOf" srcId="{D34012E4-C976-450B-BEEB-F7C4AF82A7AA}" destId="{ECA9A8C2-29F5-4CB2-B077-8BA17109D351}" srcOrd="2" destOrd="0" presId="urn:microsoft.com/office/officeart/2018/2/layout/IconCircleList"/>
    <dgm:cxn modelId="{69363E9B-B7B2-443F-90EE-1C4967E89704}" type="presParOf" srcId="{ECA9A8C2-29F5-4CB2-B077-8BA17109D351}" destId="{5082231C-8B00-48B2-91D0-A98AE9B2B9B3}" srcOrd="0" destOrd="0" presId="urn:microsoft.com/office/officeart/2018/2/layout/IconCircleList"/>
    <dgm:cxn modelId="{9B0F41A2-C65E-4BE0-884E-AF60B44E6E0A}" type="presParOf" srcId="{ECA9A8C2-29F5-4CB2-B077-8BA17109D351}" destId="{DCE9F339-E603-4BAA-8CDD-8090968935B0}" srcOrd="1" destOrd="0" presId="urn:microsoft.com/office/officeart/2018/2/layout/IconCircleList"/>
    <dgm:cxn modelId="{186EC837-7ADB-4596-974E-B835ECD2565A}" type="presParOf" srcId="{ECA9A8C2-29F5-4CB2-B077-8BA17109D351}" destId="{F9E9BA99-93A8-4C20-BE0D-147DAFF60DDD}" srcOrd="2" destOrd="0" presId="urn:microsoft.com/office/officeart/2018/2/layout/IconCircleList"/>
    <dgm:cxn modelId="{908E07E2-A8CE-400E-BF4A-FE3A9E08DF29}" type="presParOf" srcId="{ECA9A8C2-29F5-4CB2-B077-8BA17109D351}" destId="{9283966B-ABBE-4DC4-8B75-FE09DEFA159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AE2144-DC20-430C-8CCB-5671E96EF71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CF8F2D-D26C-44E2-94D5-41817920CC15}">
      <dgm:prSet/>
      <dgm:spPr/>
      <dgm:t>
        <a:bodyPr/>
        <a:lstStyle/>
        <a:p>
          <a:r>
            <a:rPr lang="en-US" dirty="0"/>
            <a:t>AdaBoost</a:t>
          </a:r>
        </a:p>
      </dgm:t>
    </dgm:pt>
    <dgm:pt modelId="{A961198D-A154-4480-9EAA-6F08ED03C26E}" type="parTrans" cxnId="{256B963C-8139-4A75-AAF1-39EA14B74010}">
      <dgm:prSet/>
      <dgm:spPr/>
      <dgm:t>
        <a:bodyPr/>
        <a:lstStyle/>
        <a:p>
          <a:endParaRPr lang="en-US"/>
        </a:p>
      </dgm:t>
    </dgm:pt>
    <dgm:pt modelId="{DDD0A05B-A72A-4B5A-8949-E550DBEA6486}" type="sibTrans" cxnId="{256B963C-8139-4A75-AAF1-39EA14B74010}">
      <dgm:prSet/>
      <dgm:spPr/>
      <dgm:t>
        <a:bodyPr/>
        <a:lstStyle/>
        <a:p>
          <a:endParaRPr lang="en-US"/>
        </a:p>
      </dgm:t>
    </dgm:pt>
    <dgm:pt modelId="{D6B44D83-0D9A-4970-B077-BCDE0A5E2D42}">
      <dgm:prSet/>
      <dgm:spPr/>
      <dgm:t>
        <a:bodyPr/>
        <a:lstStyle/>
        <a:p>
          <a:r>
            <a:rPr lang="en-US" dirty="0"/>
            <a:t>Gradient Boosting </a:t>
          </a:r>
        </a:p>
      </dgm:t>
    </dgm:pt>
    <dgm:pt modelId="{D61542AD-4951-4BA0-9965-D6B6A89AEE06}" type="parTrans" cxnId="{C40174CD-0522-4E12-9216-05B20EFA9672}">
      <dgm:prSet/>
      <dgm:spPr/>
      <dgm:t>
        <a:bodyPr/>
        <a:lstStyle/>
        <a:p>
          <a:endParaRPr lang="en-US"/>
        </a:p>
      </dgm:t>
    </dgm:pt>
    <dgm:pt modelId="{48BA8BC8-C060-4593-A936-BAA9F9EC58D1}" type="sibTrans" cxnId="{C40174CD-0522-4E12-9216-05B20EFA9672}">
      <dgm:prSet/>
      <dgm:spPr/>
      <dgm:t>
        <a:bodyPr/>
        <a:lstStyle/>
        <a:p>
          <a:endParaRPr lang="en-US"/>
        </a:p>
      </dgm:t>
    </dgm:pt>
    <dgm:pt modelId="{53B7E455-E359-4393-979C-221A6F930563}">
      <dgm:prSet/>
      <dgm:spPr/>
      <dgm:t>
        <a:bodyPr/>
        <a:lstStyle/>
        <a:p>
          <a:r>
            <a:rPr lang="en-US"/>
            <a:t>XGBoost </a:t>
          </a:r>
        </a:p>
      </dgm:t>
    </dgm:pt>
    <dgm:pt modelId="{6A9B6398-FE45-4E8E-B4A9-D0308A5E6540}" type="parTrans" cxnId="{477DEDEF-D071-4D53-986B-5D3FA95EF307}">
      <dgm:prSet/>
      <dgm:spPr/>
      <dgm:t>
        <a:bodyPr/>
        <a:lstStyle/>
        <a:p>
          <a:endParaRPr lang="en-US"/>
        </a:p>
      </dgm:t>
    </dgm:pt>
    <dgm:pt modelId="{AA73D2FA-20F2-440E-8494-DF833C488DD2}" type="sibTrans" cxnId="{477DEDEF-D071-4D53-986B-5D3FA95EF307}">
      <dgm:prSet/>
      <dgm:spPr/>
      <dgm:t>
        <a:bodyPr/>
        <a:lstStyle/>
        <a:p>
          <a:endParaRPr lang="en-US"/>
        </a:p>
      </dgm:t>
    </dgm:pt>
    <dgm:pt modelId="{B5BB95DD-1363-4C4B-8AB0-17A81BE12649}" type="pres">
      <dgm:prSet presAssocID="{2AAE2144-DC20-430C-8CCB-5671E96EF71F}" presName="linear" presStyleCnt="0">
        <dgm:presLayoutVars>
          <dgm:animLvl val="lvl"/>
          <dgm:resizeHandles val="exact"/>
        </dgm:presLayoutVars>
      </dgm:prSet>
      <dgm:spPr/>
    </dgm:pt>
    <dgm:pt modelId="{45F550F3-FEF3-40FE-B3F0-4609B2CD9CB1}" type="pres">
      <dgm:prSet presAssocID="{92CF8F2D-D26C-44E2-94D5-41817920CC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D60BBB-D08E-434B-BDB3-AD89512B20FF}" type="pres">
      <dgm:prSet presAssocID="{DDD0A05B-A72A-4B5A-8949-E550DBEA6486}" presName="spacer" presStyleCnt="0"/>
      <dgm:spPr/>
    </dgm:pt>
    <dgm:pt modelId="{9B51758D-3A60-4C20-8A6A-4B25FAB40292}" type="pres">
      <dgm:prSet presAssocID="{D6B44D83-0D9A-4970-B077-BCDE0A5E2D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42F590-3DB5-48A7-AB7A-C11EA3FDCF9A}" type="pres">
      <dgm:prSet presAssocID="{48BA8BC8-C060-4593-A936-BAA9F9EC58D1}" presName="spacer" presStyleCnt="0"/>
      <dgm:spPr/>
    </dgm:pt>
    <dgm:pt modelId="{C4981764-FA79-4484-9CD9-B80C78C3E42D}" type="pres">
      <dgm:prSet presAssocID="{53B7E455-E359-4393-979C-221A6F9305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56B963C-8139-4A75-AAF1-39EA14B74010}" srcId="{2AAE2144-DC20-430C-8CCB-5671E96EF71F}" destId="{92CF8F2D-D26C-44E2-94D5-41817920CC15}" srcOrd="0" destOrd="0" parTransId="{A961198D-A154-4480-9EAA-6F08ED03C26E}" sibTransId="{DDD0A05B-A72A-4B5A-8949-E550DBEA6486}"/>
    <dgm:cxn modelId="{3FE38E8E-408D-4135-9FF8-D20848610F8C}" type="presOf" srcId="{2AAE2144-DC20-430C-8CCB-5671E96EF71F}" destId="{B5BB95DD-1363-4C4B-8AB0-17A81BE12649}" srcOrd="0" destOrd="0" presId="urn:microsoft.com/office/officeart/2005/8/layout/vList2"/>
    <dgm:cxn modelId="{5B37A89E-C65A-4BC2-941C-435F5F3DEC0A}" type="presOf" srcId="{92CF8F2D-D26C-44E2-94D5-41817920CC15}" destId="{45F550F3-FEF3-40FE-B3F0-4609B2CD9CB1}" srcOrd="0" destOrd="0" presId="urn:microsoft.com/office/officeart/2005/8/layout/vList2"/>
    <dgm:cxn modelId="{0A0C78AF-376C-40EC-8B1B-9A4AD50A8A86}" type="presOf" srcId="{D6B44D83-0D9A-4970-B077-BCDE0A5E2D42}" destId="{9B51758D-3A60-4C20-8A6A-4B25FAB40292}" srcOrd="0" destOrd="0" presId="urn:microsoft.com/office/officeart/2005/8/layout/vList2"/>
    <dgm:cxn modelId="{C328BBB3-5AF7-4D23-B4A7-1A48212F1B38}" type="presOf" srcId="{53B7E455-E359-4393-979C-221A6F930563}" destId="{C4981764-FA79-4484-9CD9-B80C78C3E42D}" srcOrd="0" destOrd="0" presId="urn:microsoft.com/office/officeart/2005/8/layout/vList2"/>
    <dgm:cxn modelId="{C40174CD-0522-4E12-9216-05B20EFA9672}" srcId="{2AAE2144-DC20-430C-8CCB-5671E96EF71F}" destId="{D6B44D83-0D9A-4970-B077-BCDE0A5E2D42}" srcOrd="1" destOrd="0" parTransId="{D61542AD-4951-4BA0-9965-D6B6A89AEE06}" sibTransId="{48BA8BC8-C060-4593-A936-BAA9F9EC58D1}"/>
    <dgm:cxn modelId="{477DEDEF-D071-4D53-986B-5D3FA95EF307}" srcId="{2AAE2144-DC20-430C-8CCB-5671E96EF71F}" destId="{53B7E455-E359-4393-979C-221A6F930563}" srcOrd="2" destOrd="0" parTransId="{6A9B6398-FE45-4E8E-B4A9-D0308A5E6540}" sibTransId="{AA73D2FA-20F2-440E-8494-DF833C488DD2}"/>
    <dgm:cxn modelId="{2BDDE965-7B11-467B-8A20-18088CF2266A}" type="presParOf" srcId="{B5BB95DD-1363-4C4B-8AB0-17A81BE12649}" destId="{45F550F3-FEF3-40FE-B3F0-4609B2CD9CB1}" srcOrd="0" destOrd="0" presId="urn:microsoft.com/office/officeart/2005/8/layout/vList2"/>
    <dgm:cxn modelId="{D78E7784-EC96-47B4-8BC6-8CDA3B8CB871}" type="presParOf" srcId="{B5BB95DD-1363-4C4B-8AB0-17A81BE12649}" destId="{80D60BBB-D08E-434B-BDB3-AD89512B20FF}" srcOrd="1" destOrd="0" presId="urn:microsoft.com/office/officeart/2005/8/layout/vList2"/>
    <dgm:cxn modelId="{BC27C0DD-78CE-4F86-A0C8-1C72538991A5}" type="presParOf" srcId="{B5BB95DD-1363-4C4B-8AB0-17A81BE12649}" destId="{9B51758D-3A60-4C20-8A6A-4B25FAB40292}" srcOrd="2" destOrd="0" presId="urn:microsoft.com/office/officeart/2005/8/layout/vList2"/>
    <dgm:cxn modelId="{6F44E883-053A-48C1-BC5B-864B4A277047}" type="presParOf" srcId="{B5BB95DD-1363-4C4B-8AB0-17A81BE12649}" destId="{9442F590-3DB5-48A7-AB7A-C11EA3FDCF9A}" srcOrd="3" destOrd="0" presId="urn:microsoft.com/office/officeart/2005/8/layout/vList2"/>
    <dgm:cxn modelId="{FA736695-B84A-4C90-BC9A-E31126451F2F}" type="presParOf" srcId="{B5BB95DD-1363-4C4B-8AB0-17A81BE12649}" destId="{C4981764-FA79-4484-9CD9-B80C78C3E42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AE3C3-AADF-407D-AF72-502C83265EE8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0470C-1A22-4A93-8CD8-36FF467DC2E3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F9A57-0828-4825-A7F2-A92FD4FF8A4E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7376D-EE83-408E-9C12-520C9E51586C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 dirty="0"/>
            <a:t>Ensemble Learning</a:t>
          </a:r>
        </a:p>
      </dsp:txBody>
      <dsp:txXfrm>
        <a:off x="3720638" y="315702"/>
        <a:ext cx="3074323" cy="1537161"/>
      </dsp:txXfrm>
    </dsp:sp>
    <dsp:sp modelId="{AD63E9DF-F94E-4271-84F1-5FA0D0E2FA9B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 dirty="0"/>
            <a:t>Bagging</a:t>
          </a:r>
        </a:p>
      </dsp:txBody>
      <dsp:txXfrm>
        <a:off x="706" y="2498473"/>
        <a:ext cx="3074323" cy="1537161"/>
      </dsp:txXfrm>
    </dsp:sp>
    <dsp:sp modelId="{780C8ACA-C609-4482-8366-8A41658D5BA8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 dirty="0"/>
            <a:t>Boosting</a:t>
          </a:r>
        </a:p>
      </dsp:txBody>
      <dsp:txXfrm>
        <a:off x="3720638" y="2498473"/>
        <a:ext cx="3074323" cy="1537161"/>
      </dsp:txXfrm>
    </dsp:sp>
    <dsp:sp modelId="{8D6C8383-862D-4049-A574-09FF39E25596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 dirty="0"/>
            <a:t>Stacking</a:t>
          </a:r>
        </a:p>
      </dsp:txBody>
      <dsp:txXfrm>
        <a:off x="7440570" y="2498473"/>
        <a:ext cx="3074323" cy="153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3586B-DAF2-4836-BAB2-2A85A40F7E13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1FE23-AEE3-4269-AE76-42561FA96268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5AB06-1289-467D-9DAB-D7B459CF5610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Random Forest algorithm is example of bagging technique.</a:t>
          </a:r>
        </a:p>
      </dsp:txBody>
      <dsp:txXfrm>
        <a:off x="2039300" y="956381"/>
        <a:ext cx="4474303" cy="1765627"/>
      </dsp:txXfrm>
    </dsp:sp>
    <dsp:sp modelId="{F3873CA9-7C96-41AD-8EDD-21C9D50521E4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94565-AC1B-4783-92AB-F31ED61FB54A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28761-2EF0-440E-9538-B7073A24B64A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Random forest is collection of many decision trees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AACFF-C2C3-471E-86CB-97FD53C86EE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AD32D-12BE-46A8-B5CD-0CB71338186D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18AB2-82B6-4CC3-9E73-0B75378F0853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prediction accuracy on out of bag(OOB)  data is called Out of Bag score. 1- Out of Bag score= Out of Bag error</a:t>
          </a:r>
        </a:p>
      </dsp:txBody>
      <dsp:txXfrm>
        <a:off x="2039300" y="956381"/>
        <a:ext cx="4474303" cy="1765627"/>
      </dsp:txXfrm>
    </dsp:sp>
    <dsp:sp modelId="{851E21ED-34AE-4544-8545-B273D802900C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D88F1-CC0E-415C-A871-66E937077298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30F29-A1F3-477C-85DA-59E7392C30FD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Smaller the OOB error better the model.</a:t>
          </a:r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C2FA6-91E2-4A29-9592-843E6F983572}">
      <dsp:nvSpPr>
        <dsp:cNvPr id="0" name=""/>
        <dsp:cNvSpPr/>
      </dsp:nvSpPr>
      <dsp:spPr>
        <a:xfrm>
          <a:off x="704260" y="926645"/>
          <a:ext cx="1171769" cy="11717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67347-9C67-409C-BE44-1585AB27ED00}">
      <dsp:nvSpPr>
        <dsp:cNvPr id="0" name=""/>
        <dsp:cNvSpPr/>
      </dsp:nvSpPr>
      <dsp:spPr>
        <a:xfrm>
          <a:off x="950332" y="1172717"/>
          <a:ext cx="679626" cy="679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FB9ED-BBE6-4D13-83F9-73BFF44E4045}">
      <dsp:nvSpPr>
        <dsp:cNvPr id="0" name=""/>
        <dsp:cNvSpPr/>
      </dsp:nvSpPr>
      <dsp:spPr>
        <a:xfrm>
          <a:off x="2127123" y="926645"/>
          <a:ext cx="2762028" cy="1171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Boosting involves ensemble learning in which decision trees try improve their prediction gradually and sequentially.</a:t>
          </a:r>
        </a:p>
      </dsp:txBody>
      <dsp:txXfrm>
        <a:off x="2127123" y="926645"/>
        <a:ext cx="2762028" cy="1171769"/>
      </dsp:txXfrm>
    </dsp:sp>
    <dsp:sp modelId="{5082231C-8B00-48B2-91D0-A98AE9B2B9B3}">
      <dsp:nvSpPr>
        <dsp:cNvPr id="0" name=""/>
        <dsp:cNvSpPr/>
      </dsp:nvSpPr>
      <dsp:spPr>
        <a:xfrm>
          <a:off x="5370415" y="926645"/>
          <a:ext cx="1171769" cy="11717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9F339-E603-4BAA-8CDD-8090968935B0}">
      <dsp:nvSpPr>
        <dsp:cNvPr id="0" name=""/>
        <dsp:cNvSpPr/>
      </dsp:nvSpPr>
      <dsp:spPr>
        <a:xfrm>
          <a:off x="5616486" y="1172717"/>
          <a:ext cx="679626" cy="679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3966B-ABBE-4DC4-8B75-FE09DEFA159A}">
      <dsp:nvSpPr>
        <dsp:cNvPr id="0" name=""/>
        <dsp:cNvSpPr/>
      </dsp:nvSpPr>
      <dsp:spPr>
        <a:xfrm>
          <a:off x="6793278" y="926645"/>
          <a:ext cx="2762028" cy="1171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Boosting can be applied to both Regression and Classification.</a:t>
          </a:r>
        </a:p>
      </dsp:txBody>
      <dsp:txXfrm>
        <a:off x="6793278" y="926645"/>
        <a:ext cx="2762028" cy="11717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550F3-FEF3-40FE-B3F0-4609B2CD9CB1}">
      <dsp:nvSpPr>
        <dsp:cNvPr id="0" name=""/>
        <dsp:cNvSpPr/>
      </dsp:nvSpPr>
      <dsp:spPr>
        <a:xfrm>
          <a:off x="0" y="494690"/>
          <a:ext cx="6513603" cy="1511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AdaBoost</a:t>
          </a:r>
        </a:p>
      </dsp:txBody>
      <dsp:txXfrm>
        <a:off x="73764" y="568454"/>
        <a:ext cx="6366075" cy="1363527"/>
      </dsp:txXfrm>
    </dsp:sp>
    <dsp:sp modelId="{9B51758D-3A60-4C20-8A6A-4B25FAB40292}">
      <dsp:nvSpPr>
        <dsp:cNvPr id="0" name=""/>
        <dsp:cNvSpPr/>
      </dsp:nvSpPr>
      <dsp:spPr>
        <a:xfrm>
          <a:off x="0" y="2187185"/>
          <a:ext cx="6513603" cy="15110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Gradient Boosting </a:t>
          </a:r>
        </a:p>
      </dsp:txBody>
      <dsp:txXfrm>
        <a:off x="73764" y="2260949"/>
        <a:ext cx="6366075" cy="1363527"/>
      </dsp:txXfrm>
    </dsp:sp>
    <dsp:sp modelId="{C4981764-FA79-4484-9CD9-B80C78C3E42D}">
      <dsp:nvSpPr>
        <dsp:cNvPr id="0" name=""/>
        <dsp:cNvSpPr/>
      </dsp:nvSpPr>
      <dsp:spPr>
        <a:xfrm>
          <a:off x="0" y="3879680"/>
          <a:ext cx="6513603" cy="15110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XGBoost </a:t>
          </a:r>
        </a:p>
      </dsp:txBody>
      <dsp:txXfrm>
        <a:off x="73764" y="3953444"/>
        <a:ext cx="6366075" cy="1363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52DF-A0AC-460E-A9F3-D40D42877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52AE-BD7E-4565-BA93-4E397B4BB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5E980-B210-4025-B573-EDA926E1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721-A341-41B5-A941-FE0528C9B4EF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354E-46B5-40E7-92FB-B6899604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C259-A33A-461D-B203-8E50AA37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161C-8651-4B20-AA13-61E5B7920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33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D4E2-E51D-495D-BCA1-CF1FA0CF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9B161-167D-4B76-B1C9-2F93AC398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C0DE-E75C-4952-BF86-7B577AA1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721-A341-41B5-A941-FE0528C9B4EF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71F9-770C-4EF9-91D5-0833D0C8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F7215-8999-4344-AA2D-A67886F6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161C-8651-4B20-AA13-61E5B7920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5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75547-6593-4319-A9A5-2901C519D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8005B-C2AF-4843-AA96-EF96A64D6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39DAF-F4E9-42D2-9EAF-D61C9B70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721-A341-41B5-A941-FE0528C9B4EF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EBFF-6BDE-499F-AA93-6E13EF32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695DC-67DF-4819-AD41-E4C1522A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161C-8651-4B20-AA13-61E5B7920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91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F1FD-9F81-4F06-A8C4-D58BA54F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058C-EFE5-452C-AC43-1CD62C0E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1A0A-084D-4C4E-B722-54D7F47E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721-A341-41B5-A941-FE0528C9B4EF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561D-9A23-4C9F-B526-FDB503FB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D913-8080-412D-972C-C1205600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161C-8651-4B20-AA13-61E5B7920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96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E667-10E1-421A-A0A1-A403FE6C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5DC96-A05B-4BE8-853E-6F797E476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0CDE-0127-44BD-AB8F-D912C7FA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721-A341-41B5-A941-FE0528C9B4EF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820B7-415C-42AD-B0A0-4F8364A3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2EC0-D279-4949-87E6-2BE2F119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161C-8651-4B20-AA13-61E5B7920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0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6C41-4F25-42F3-BBBB-8D7A5DB6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CDF3-63C2-4A93-B199-92814FF31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FCA54-1950-47F8-B1FD-60C7A11F1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D3257-F172-4952-930B-858D1D6F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721-A341-41B5-A941-FE0528C9B4EF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FE376-6C6C-4C37-8C89-1E3DAE3E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3F9EA-7150-4BE2-B0A8-575E879A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161C-8651-4B20-AA13-61E5B7920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14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D27F-FADA-4E0E-B20A-3DAC0259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56FFF-CFD2-43B7-93A6-B4B414E79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ADCDC-4D8B-447D-96AD-B48B946FA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D65ED-95B3-4062-A361-6C56BB405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544F4-E2F5-4B0D-B2A5-D6D100080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5F15C-D73B-4241-8C06-547D0859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721-A341-41B5-A941-FE0528C9B4EF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2A6E4-4F2F-4585-8B1A-C31BC7C2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92341-3F81-4621-AE41-4DDC8895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161C-8651-4B20-AA13-61E5B7920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9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0D69-D7A8-4377-A4EB-D8D25CC8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762ED-2419-4667-807F-350D4C9E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721-A341-41B5-A941-FE0528C9B4EF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DEE6D-34F5-4B09-B517-C75D2F92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A1A78-F80F-4C00-9FEE-0A0493C7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161C-8651-4B20-AA13-61E5B7920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30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A4306-BEE1-4E22-8423-32C92ACE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721-A341-41B5-A941-FE0528C9B4EF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2F50D-0EC4-4843-93FF-CB61C7F8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0F2D5-12FB-4D6C-8ADC-E213B9A1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161C-8651-4B20-AA13-61E5B7920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5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66A1-3708-419F-A830-C6B635DF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31890-6BE0-493D-9849-FCD79E60A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C91F4-0325-46BA-B59B-79119D308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956C6-FCE0-4BE8-9B8B-04BCAA74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721-A341-41B5-A941-FE0528C9B4EF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A4493-3533-466F-AA8C-38FF42D5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E5B6-CF97-4AE4-B040-B91C02ED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161C-8651-4B20-AA13-61E5B7920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06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0C53-8E36-490E-B036-C188CF20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D2EA6-4B6C-4B50-B4BB-075826AA1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4B186-321B-4439-899F-14F8CEC37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CF205-6A67-4870-9C57-71FBF15E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721-A341-41B5-A941-FE0528C9B4EF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0E815-9E1E-4C91-8F53-506A813A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28ED0-A554-43DA-AB4B-B108E98B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161C-8651-4B20-AA13-61E5B7920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93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98750-2677-4A8D-9868-076A7E0D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611C9-61A6-4C9A-B7EB-108CCE2D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FC5B9-F9C8-462C-99C6-6F55DB66E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F8721-A341-41B5-A941-FE0528C9B4EF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E00CA-67FC-454D-8D5E-DA6CF3671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3E91-2BAC-414A-8F7D-969031E2E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161C-8651-4B20-AA13-61E5B7920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28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.xlsx"/><Relationship Id="rId3" Type="http://schemas.openxmlformats.org/officeDocument/2006/relationships/image" Target="../media/image30.png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11" Type="http://schemas.openxmlformats.org/officeDocument/2006/relationships/image" Target="../media/image29.emf"/><Relationship Id="rId5" Type="http://schemas.openxmlformats.org/officeDocument/2006/relationships/image" Target="../media/image32.png"/><Relationship Id="rId10" Type="http://schemas.openxmlformats.org/officeDocument/2006/relationships/package" Target="../embeddings/Microsoft_Excel_Worksheet2.xlsx"/><Relationship Id="rId4" Type="http://schemas.openxmlformats.org/officeDocument/2006/relationships/image" Target="../media/image31.png"/><Relationship Id="rId9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3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428E7C-CF72-4177-B907-662EDCB3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884544" y="2265762"/>
            <a:ext cx="6329167" cy="2547872"/>
            <a:chOff x="-2412483" y="5117355"/>
            <a:chExt cx="4342728" cy="1748210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2C38613-1CC6-42DF-9D5B-1C3CFF91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66174" y="5117355"/>
              <a:ext cx="3496419" cy="174821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FA88567F-0B25-4895-A6DF-304638BE5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412483" y="6202815"/>
              <a:ext cx="1325500" cy="66275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7A2B20-C280-41CF-965D-FA68DA2BD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83073" y="-1094168"/>
            <a:ext cx="4864676" cy="3807333"/>
          </a:xfrm>
          <a:custGeom>
            <a:avLst/>
            <a:gdLst>
              <a:gd name="connsiteX0" fmla="*/ 0 w 4864676"/>
              <a:gd name="connsiteY0" fmla="*/ 3191201 h 3807333"/>
              <a:gd name="connsiteX1" fmla="*/ 3191202 w 4864676"/>
              <a:gd name="connsiteY1" fmla="*/ 0 h 3807333"/>
              <a:gd name="connsiteX2" fmla="*/ 4864676 w 4864676"/>
              <a:gd name="connsiteY2" fmla="*/ 1673474 h 3807333"/>
              <a:gd name="connsiteX3" fmla="*/ 4864676 w 4864676"/>
              <a:gd name="connsiteY3" fmla="*/ 3807333 h 3807333"/>
              <a:gd name="connsiteX4" fmla="*/ 0 w 4864676"/>
              <a:gd name="connsiteY4" fmla="*/ 3807333 h 380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3807333">
                <a:moveTo>
                  <a:pt x="0" y="3191201"/>
                </a:moveTo>
                <a:lnTo>
                  <a:pt x="3191202" y="0"/>
                </a:lnTo>
                <a:lnTo>
                  <a:pt x="4864676" y="1673474"/>
                </a:lnTo>
                <a:lnTo>
                  <a:pt x="4864676" y="3807333"/>
                </a:lnTo>
                <a:lnTo>
                  <a:pt x="0" y="380733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F218E6-E246-4EBB-BA8D-DB65AB59A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83537" y="3632636"/>
            <a:ext cx="1185708" cy="1185708"/>
          </a:xfrm>
          <a:custGeom>
            <a:avLst/>
            <a:gdLst>
              <a:gd name="connsiteX0" fmla="*/ 0 w 1185708"/>
              <a:gd name="connsiteY0" fmla="*/ 0 h 1185708"/>
              <a:gd name="connsiteX1" fmla="*/ 454971 w 1185708"/>
              <a:gd name="connsiteY1" fmla="*/ 0 h 1185708"/>
              <a:gd name="connsiteX2" fmla="*/ 1185708 w 1185708"/>
              <a:gd name="connsiteY2" fmla="*/ 730737 h 1185708"/>
              <a:gd name="connsiteX3" fmla="*/ 1185708 w 1185708"/>
              <a:gd name="connsiteY3" fmla="*/ 1185708 h 1185708"/>
              <a:gd name="connsiteX4" fmla="*/ 0 w 1185708"/>
              <a:gd name="connsiteY4" fmla="*/ 1185708 h 1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8" h="1185708">
                <a:moveTo>
                  <a:pt x="0" y="0"/>
                </a:moveTo>
                <a:lnTo>
                  <a:pt x="454971" y="0"/>
                </a:lnTo>
                <a:lnTo>
                  <a:pt x="1185708" y="730737"/>
                </a:lnTo>
                <a:lnTo>
                  <a:pt x="1185708" y="1185708"/>
                </a:lnTo>
                <a:lnTo>
                  <a:pt x="0" y="118570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9D26D-939B-4838-886B-07E227F3A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303927" y="5624986"/>
            <a:ext cx="989294" cy="9892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A80B01-7FDA-4264-BAC7-CA797D496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2" y="-723949"/>
            <a:ext cx="5389379" cy="5389379"/>
          </a:xfrm>
          <a:custGeom>
            <a:avLst/>
            <a:gdLst>
              <a:gd name="connsiteX0" fmla="*/ 0 w 5389379"/>
              <a:gd name="connsiteY0" fmla="*/ 2602331 h 5389379"/>
              <a:gd name="connsiteX1" fmla="*/ 2602331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5389379 h 5389379"/>
              <a:gd name="connsiteX4" fmla="*/ 0 w 5389379"/>
              <a:gd name="connsiteY4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9379" h="5389379">
                <a:moveTo>
                  <a:pt x="0" y="2602331"/>
                </a:moveTo>
                <a:lnTo>
                  <a:pt x="2602331" y="0"/>
                </a:lnTo>
                <a:lnTo>
                  <a:pt x="5389379" y="0"/>
                </a:lnTo>
                <a:lnTo>
                  <a:pt x="5389379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49E75B4-6C35-495B-850B-28CDE6E3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4" y="-1424977"/>
            <a:ext cx="6791435" cy="6791435"/>
          </a:xfrm>
          <a:custGeom>
            <a:avLst/>
            <a:gdLst>
              <a:gd name="connsiteX0" fmla="*/ 0 w 6791435"/>
              <a:gd name="connsiteY0" fmla="*/ 4004387 h 6791435"/>
              <a:gd name="connsiteX1" fmla="*/ 81158 w 6791435"/>
              <a:gd name="connsiteY1" fmla="*/ 3923229 h 6791435"/>
              <a:gd name="connsiteX2" fmla="*/ 81158 w 6791435"/>
              <a:gd name="connsiteY2" fmla="*/ 6710277 h 6791435"/>
              <a:gd name="connsiteX3" fmla="*/ 6710277 w 6791435"/>
              <a:gd name="connsiteY3" fmla="*/ 6710277 h 6791435"/>
              <a:gd name="connsiteX4" fmla="*/ 6710277 w 6791435"/>
              <a:gd name="connsiteY4" fmla="*/ 81158 h 6791435"/>
              <a:gd name="connsiteX5" fmla="*/ 3923229 w 6791435"/>
              <a:gd name="connsiteY5" fmla="*/ 81158 h 6791435"/>
              <a:gd name="connsiteX6" fmla="*/ 4004387 w 6791435"/>
              <a:gd name="connsiteY6" fmla="*/ 0 h 6791435"/>
              <a:gd name="connsiteX7" fmla="*/ 6791435 w 6791435"/>
              <a:gd name="connsiteY7" fmla="*/ 0 h 6791435"/>
              <a:gd name="connsiteX8" fmla="*/ 6791435 w 6791435"/>
              <a:gd name="connsiteY8" fmla="*/ 6791435 h 6791435"/>
              <a:gd name="connsiteX9" fmla="*/ 0 w 6791435"/>
              <a:gd name="connsiteY9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1435" h="6791435">
                <a:moveTo>
                  <a:pt x="0" y="4004387"/>
                </a:moveTo>
                <a:lnTo>
                  <a:pt x="81158" y="3923229"/>
                </a:lnTo>
                <a:lnTo>
                  <a:pt x="81158" y="6710277"/>
                </a:lnTo>
                <a:lnTo>
                  <a:pt x="6710277" y="6710277"/>
                </a:lnTo>
                <a:lnTo>
                  <a:pt x="6710277" y="81158"/>
                </a:lnTo>
                <a:lnTo>
                  <a:pt x="3923229" y="81158"/>
                </a:lnTo>
                <a:lnTo>
                  <a:pt x="4004387" y="0"/>
                </a:lnTo>
                <a:lnTo>
                  <a:pt x="6791435" y="0"/>
                </a:lnTo>
                <a:lnTo>
                  <a:pt x="679143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405A7-B3BE-47EA-AF42-E23F88F56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0065" y="3052157"/>
            <a:ext cx="4316627" cy="1039441"/>
          </a:xfrm>
          <a:noFill/>
        </p:spPr>
        <p:txBody>
          <a:bodyPr>
            <a:normAutofit/>
          </a:bodyPr>
          <a:lstStyle/>
          <a:p>
            <a:r>
              <a:rPr lang="en-IN" sz="2000">
                <a:solidFill>
                  <a:srgbClr val="080808"/>
                </a:solidFill>
              </a:rPr>
              <a:t>Anshu Pandey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57A60-DEE2-400C-A9DC-BF1E13F65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021" y="89538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080808"/>
                </a:solidFill>
              </a:rPr>
              <a:t>Ensemble Learning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EB2D58A-B2F2-4B07-9595-4FED1037F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67461" y="5398157"/>
            <a:ext cx="2934814" cy="146740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EB95C3F-0968-4E23-80BD-35CE22E83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5580" y="5117355"/>
            <a:ext cx="3496419" cy="174821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6E9C92B-1893-4BFE-B7CF-905EB3F87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9271" y="5949259"/>
            <a:ext cx="1832612" cy="91630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3CB60-014E-451F-B002-636BA561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OOB Error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D95641-C9DD-469D-8144-939DBEDD6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5187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305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0CB1-C819-4E14-B13A-31AA096E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Features and Advantages of Random Forest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9E2C-D8F1-4F46-8C5D-7A469886A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7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Random Forest is one of the most powerful Machine Learning algorithms.</a:t>
            </a:r>
          </a:p>
          <a:p>
            <a:pPr marL="0" indent="0" algn="ctr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414176-C814-4C5E-84C7-D9527D8AB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9825"/>
            <a:ext cx="10703011" cy="1714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E02BC2-68DD-4F1D-B559-E11F8B912B62}"/>
              </a:ext>
            </a:extLst>
          </p:cNvPr>
          <p:cNvSpPr/>
          <p:nvPr/>
        </p:nvSpPr>
        <p:spPr>
          <a:xfrm>
            <a:off x="838200" y="5231197"/>
            <a:ext cx="26711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It provides excellent accuracy both for classification &amp; regression.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578B78-A5BD-486D-934F-D4501069A67F}"/>
              </a:ext>
            </a:extLst>
          </p:cNvPr>
          <p:cNvSpPr/>
          <p:nvPr/>
        </p:nvSpPr>
        <p:spPr>
          <a:xfrm>
            <a:off x="4665705" y="5231197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Efficiently handles large scale data making it scalable based on increasing data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CB0A1-79CC-4A18-9064-42F4A181D9DC}"/>
              </a:ext>
            </a:extLst>
          </p:cNvPr>
          <p:cNvSpPr/>
          <p:nvPr/>
        </p:nvSpPr>
        <p:spPr>
          <a:xfrm>
            <a:off x="8839092" y="5231197"/>
            <a:ext cx="2514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Takes only important features without deleting unwanted ones.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1E91E9-1FAD-4377-AE6B-14D81CD6C35B}"/>
              </a:ext>
            </a:extLst>
          </p:cNvPr>
          <p:cNvSpPr/>
          <p:nvPr/>
        </p:nvSpPr>
        <p:spPr>
          <a:xfrm>
            <a:off x="8523803" y="2744364"/>
            <a:ext cx="3145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Handling high dimensional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BC813A-CA33-4443-A8F0-7930D95F643B}"/>
              </a:ext>
            </a:extLst>
          </p:cNvPr>
          <p:cNvSpPr/>
          <p:nvPr/>
        </p:nvSpPr>
        <p:spPr>
          <a:xfrm>
            <a:off x="4835430" y="2752848"/>
            <a:ext cx="2521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Handling large scale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030B6D-587B-4665-9B73-9F1378FEE525}"/>
              </a:ext>
            </a:extLst>
          </p:cNvPr>
          <p:cNvSpPr/>
          <p:nvPr/>
        </p:nvSpPr>
        <p:spPr>
          <a:xfrm>
            <a:off x="1662208" y="2843219"/>
            <a:ext cx="1023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12955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E228-64D1-41A3-BFA0-23B88628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Hyperparameters of  Random Forest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6C3FC2-3848-46D0-A380-366DEA274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083926"/>
              </p:ext>
            </p:extLst>
          </p:nvPr>
        </p:nvGraphicFramePr>
        <p:xfrm>
          <a:off x="943760" y="1453391"/>
          <a:ext cx="10304479" cy="503948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75836">
                  <a:extLst>
                    <a:ext uri="{9D8B030D-6E8A-4147-A177-3AD203B41FA5}">
                      <a16:colId xmlns:a16="http://schemas.microsoft.com/office/drawing/2014/main" val="3752978479"/>
                    </a:ext>
                  </a:extLst>
                </a:gridCol>
                <a:gridCol w="7428643">
                  <a:extLst>
                    <a:ext uri="{9D8B030D-6E8A-4147-A177-3AD203B41FA5}">
                      <a16:colId xmlns:a16="http://schemas.microsoft.com/office/drawing/2014/main" val="1243425114"/>
                    </a:ext>
                  </a:extLst>
                </a:gridCol>
              </a:tblGrid>
              <a:tr h="365288">
                <a:tc gridSpan="2">
                  <a:txBody>
                    <a:bodyPr/>
                    <a:lstStyle/>
                    <a:p>
                      <a:r>
                        <a:rPr lang="en-IN" sz="1400" b="0" cap="all" spc="150" dirty="0">
                          <a:solidFill>
                            <a:schemeClr val="lt1"/>
                          </a:solidFill>
                        </a:rPr>
                        <a:t>Inherited from Decision Tree</a:t>
                      </a:r>
                    </a:p>
                  </a:txBody>
                  <a:tcPr marL="90318" marR="90318" marT="90318" marB="903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30884"/>
                  </a:ext>
                </a:extLst>
              </a:tr>
              <a:tr h="335182">
                <a:tc>
                  <a:txBody>
                    <a:bodyPr/>
                    <a:lstStyle/>
                    <a:p>
                      <a:r>
                        <a:rPr lang="en-US" sz="1050" b="1" cap="none" spc="0" dirty="0">
                          <a:solidFill>
                            <a:schemeClr val="tx1"/>
                          </a:solidFill>
                          <a:effectLst/>
                        </a:rPr>
                        <a:t>criterion</a:t>
                      </a:r>
                      <a:r>
                        <a:rPr lang="en-US" sz="1050" cap="none" spc="0" dirty="0">
                          <a:solidFill>
                            <a:schemeClr val="tx1"/>
                          </a:solidFill>
                          <a:effectLst/>
                        </a:rPr>
                        <a:t> : </a:t>
                      </a:r>
                      <a:r>
                        <a:rPr lang="en-US" sz="1050" i="1" cap="none" spc="0" dirty="0">
                          <a:solidFill>
                            <a:schemeClr val="tx1"/>
                          </a:solidFill>
                          <a:effectLst/>
                        </a:rPr>
                        <a:t>string, optional (default=”</a:t>
                      </a:r>
                      <a:r>
                        <a:rPr lang="en-US" sz="1050" i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gini</a:t>
                      </a:r>
                      <a:r>
                        <a:rPr lang="en-US" sz="1050" i="1" cap="none" spc="0" dirty="0">
                          <a:solidFill>
                            <a:schemeClr val="tx1"/>
                          </a:solidFill>
                          <a:effectLst/>
                        </a:rPr>
                        <a:t>”)</a:t>
                      </a:r>
                      <a:endParaRPr lang="en-IN" sz="105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318" marR="90318" marT="90318" marB="903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The function to measure the quality of a split. Supported criteria are “</a:t>
                      </a:r>
                      <a:r>
                        <a:rPr lang="en-US" sz="1050" cap="none" spc="0" err="1">
                          <a:solidFill>
                            <a:schemeClr val="tx1"/>
                          </a:solidFill>
                          <a:effectLst/>
                        </a:rPr>
                        <a:t>gini</a:t>
                      </a: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” for the Gini impurity and “entropy” for the information gain.</a:t>
                      </a:r>
                    </a:p>
                  </a:txBody>
                  <a:tcPr marL="90318" marR="90318" marT="90318" marB="90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471796"/>
                  </a:ext>
                </a:extLst>
              </a:tr>
              <a:tr h="465642">
                <a:tc>
                  <a:txBody>
                    <a:bodyPr/>
                    <a:lstStyle/>
                    <a:p>
                      <a:r>
                        <a:rPr lang="en-US" sz="1050" b="1" cap="none" spc="0" err="1">
                          <a:solidFill>
                            <a:schemeClr val="tx1"/>
                          </a:solidFill>
                          <a:effectLst/>
                        </a:rPr>
                        <a:t>max_depth</a:t>
                      </a: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 : </a:t>
                      </a:r>
                      <a:r>
                        <a:rPr lang="en-US" sz="1050" i="1" cap="none" spc="0">
                          <a:solidFill>
                            <a:schemeClr val="tx1"/>
                          </a:solidFill>
                          <a:effectLst/>
                        </a:rPr>
                        <a:t>int or None, optional (default=None)</a:t>
                      </a:r>
                      <a:endParaRPr lang="en-IN" sz="105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318" marR="90318" marT="90318" marB="903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The maximum depth of the tree. If None, then nodes are expanded until all leaves are pure or until all leaves contain less than </a:t>
                      </a:r>
                      <a:r>
                        <a:rPr lang="en-US" sz="1050" cap="none" spc="0" err="1">
                          <a:solidFill>
                            <a:schemeClr val="tx1"/>
                          </a:solidFill>
                          <a:effectLst/>
                        </a:rPr>
                        <a:t>min_samples_split</a:t>
                      </a: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 samples.</a:t>
                      </a:r>
                    </a:p>
                  </a:txBody>
                  <a:tcPr marL="90318" marR="90318" marT="90318" marB="90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63499"/>
                  </a:ext>
                </a:extLst>
              </a:tr>
              <a:tr h="465642">
                <a:tc>
                  <a:txBody>
                    <a:bodyPr/>
                    <a:lstStyle/>
                    <a:p>
                      <a:r>
                        <a:rPr lang="en-US" sz="1050" b="1" cap="none" spc="0" err="1">
                          <a:solidFill>
                            <a:schemeClr val="tx1"/>
                          </a:solidFill>
                          <a:effectLst/>
                        </a:rPr>
                        <a:t>min_samples_split</a:t>
                      </a: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 : </a:t>
                      </a:r>
                      <a:r>
                        <a:rPr lang="en-US" sz="1050" i="1" cap="none" spc="0">
                          <a:solidFill>
                            <a:schemeClr val="tx1"/>
                          </a:solidFill>
                          <a:effectLst/>
                        </a:rPr>
                        <a:t>int, float, optional (default=2)</a:t>
                      </a:r>
                      <a:endParaRPr lang="en-IN" sz="105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318" marR="90318" marT="90318" marB="903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The minimum number of samples required to split an internal node</a:t>
                      </a:r>
                    </a:p>
                    <a:p>
                      <a:pPr algn="l"/>
                      <a:endParaRPr lang="en-US" sz="105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318" marR="90318" marT="90318" marB="90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500098"/>
                  </a:ext>
                </a:extLst>
              </a:tr>
              <a:tr h="596102">
                <a:tc>
                  <a:txBody>
                    <a:bodyPr/>
                    <a:lstStyle/>
                    <a:p>
                      <a:r>
                        <a:rPr lang="en-US" sz="105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min_samples_leaf</a:t>
                      </a:r>
                      <a:r>
                        <a:rPr lang="en-US" sz="1050" cap="none" spc="0" dirty="0">
                          <a:solidFill>
                            <a:schemeClr val="tx1"/>
                          </a:solidFill>
                          <a:effectLst/>
                        </a:rPr>
                        <a:t> : </a:t>
                      </a:r>
                      <a:r>
                        <a:rPr lang="en-US" sz="1050" i="1" cap="none" spc="0" dirty="0">
                          <a:solidFill>
                            <a:schemeClr val="tx1"/>
                          </a:solidFill>
                          <a:effectLst/>
                        </a:rPr>
                        <a:t>int, float, optional (default=1)</a:t>
                      </a:r>
                      <a:endParaRPr lang="en-IN" sz="105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318" marR="90318" marT="90318" marB="903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The minimum number of samples required to be at a leaf node. A split point at any depth will only be considered if it leaves at least </a:t>
                      </a:r>
                      <a:r>
                        <a:rPr lang="en-US" sz="1050" cap="none" spc="0" err="1">
                          <a:solidFill>
                            <a:schemeClr val="tx1"/>
                          </a:solidFill>
                          <a:effectLst/>
                        </a:rPr>
                        <a:t>min_samples_leaf</a:t>
                      </a: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 training samples in each of the left and right branches. This may have the effect of smoothing the model, especially in regression.</a:t>
                      </a:r>
                    </a:p>
                  </a:txBody>
                  <a:tcPr marL="90318" marR="90318" marT="90318" marB="90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88226"/>
                  </a:ext>
                </a:extLst>
              </a:tr>
              <a:tr h="857021">
                <a:tc>
                  <a:txBody>
                    <a:bodyPr/>
                    <a:lstStyle/>
                    <a:p>
                      <a:r>
                        <a:rPr lang="en-US" sz="105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max_features</a:t>
                      </a:r>
                      <a:r>
                        <a:rPr lang="en-US" sz="1050" cap="none" spc="0" dirty="0">
                          <a:solidFill>
                            <a:schemeClr val="tx1"/>
                          </a:solidFill>
                          <a:effectLst/>
                        </a:rPr>
                        <a:t> : </a:t>
                      </a:r>
                      <a:r>
                        <a:rPr lang="en-US" sz="1050" i="1" cap="none" spc="0" dirty="0">
                          <a:solidFill>
                            <a:schemeClr val="tx1"/>
                          </a:solidFill>
                          <a:effectLst/>
                        </a:rPr>
                        <a:t>int, float, string or None, optional (default=None)</a:t>
                      </a:r>
                      <a:endParaRPr lang="en-IN" sz="105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318" marR="90318" marT="90318" marB="903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The number of features to consider when looking for the best split: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If “auto”, then </a:t>
                      </a:r>
                      <a:r>
                        <a:rPr lang="en-US" sz="1050" i="0" cap="none" spc="0" err="1">
                          <a:solidFill>
                            <a:schemeClr val="tx1"/>
                          </a:solidFill>
                          <a:effectLst/>
                        </a:rPr>
                        <a:t>max_features</a:t>
                      </a:r>
                      <a:r>
                        <a:rPr lang="en-US" sz="1050" i="0" cap="none" spc="0">
                          <a:solidFill>
                            <a:schemeClr val="tx1"/>
                          </a:solidFill>
                          <a:effectLst/>
                        </a:rPr>
                        <a:t>=sqrt(</a:t>
                      </a:r>
                      <a:r>
                        <a:rPr lang="en-US" sz="1050" i="0" cap="none" spc="0" err="1">
                          <a:solidFill>
                            <a:schemeClr val="tx1"/>
                          </a:solidFill>
                          <a:effectLst/>
                        </a:rPr>
                        <a:t>n_features</a:t>
                      </a:r>
                      <a:r>
                        <a:rPr lang="en-US" sz="1050" i="0" cap="none" spc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If “sqrt”, then </a:t>
                      </a:r>
                      <a:r>
                        <a:rPr lang="en-US" sz="1050" i="0" cap="none" spc="0" err="1">
                          <a:solidFill>
                            <a:schemeClr val="tx1"/>
                          </a:solidFill>
                          <a:effectLst/>
                        </a:rPr>
                        <a:t>max_features</a:t>
                      </a:r>
                      <a:r>
                        <a:rPr lang="en-US" sz="1050" i="0" cap="none" spc="0">
                          <a:solidFill>
                            <a:schemeClr val="tx1"/>
                          </a:solidFill>
                          <a:effectLst/>
                        </a:rPr>
                        <a:t>=sqrt(</a:t>
                      </a:r>
                      <a:r>
                        <a:rPr lang="en-US" sz="1050" i="0" cap="none" spc="0" err="1">
                          <a:solidFill>
                            <a:schemeClr val="tx1"/>
                          </a:solidFill>
                          <a:effectLst/>
                        </a:rPr>
                        <a:t>n_features</a:t>
                      </a:r>
                      <a:r>
                        <a:rPr lang="en-US" sz="1050" i="0" cap="none" spc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If “log2”, then </a:t>
                      </a:r>
                      <a:r>
                        <a:rPr lang="en-US" sz="1050" i="0" cap="none" spc="0" err="1">
                          <a:solidFill>
                            <a:schemeClr val="tx1"/>
                          </a:solidFill>
                          <a:effectLst/>
                        </a:rPr>
                        <a:t>max_features</a:t>
                      </a:r>
                      <a:r>
                        <a:rPr lang="en-US" sz="1050" i="0" cap="none" spc="0">
                          <a:solidFill>
                            <a:schemeClr val="tx1"/>
                          </a:solidFill>
                          <a:effectLst/>
                        </a:rPr>
                        <a:t>=log2(</a:t>
                      </a:r>
                      <a:r>
                        <a:rPr lang="en-US" sz="1050" i="0" cap="none" spc="0" err="1">
                          <a:solidFill>
                            <a:schemeClr val="tx1"/>
                          </a:solidFill>
                          <a:effectLst/>
                        </a:rPr>
                        <a:t>n_features</a:t>
                      </a:r>
                      <a:r>
                        <a:rPr lang="en-US" sz="1050" i="0" cap="none" spc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If None, then </a:t>
                      </a:r>
                      <a:r>
                        <a:rPr lang="en-US" sz="1050" i="0" cap="none" spc="0" err="1">
                          <a:solidFill>
                            <a:schemeClr val="tx1"/>
                          </a:solidFill>
                          <a:effectLst/>
                        </a:rPr>
                        <a:t>max_features</a:t>
                      </a:r>
                      <a:r>
                        <a:rPr lang="en-US" sz="1050" i="0" cap="none" spc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1050" i="0" cap="none" spc="0" err="1">
                          <a:solidFill>
                            <a:schemeClr val="tx1"/>
                          </a:solidFill>
                          <a:effectLst/>
                        </a:rPr>
                        <a:t>n_features</a:t>
                      </a: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90318" marR="90318" marT="90318" marB="903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752594"/>
                  </a:ext>
                </a:extLst>
              </a:tr>
              <a:tr h="465642">
                <a:tc>
                  <a:txBody>
                    <a:bodyPr/>
                    <a:lstStyle/>
                    <a:p>
                      <a:r>
                        <a:rPr lang="en-US" sz="105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max_leaf_nodes</a:t>
                      </a:r>
                      <a:r>
                        <a:rPr lang="en-US" sz="1050" cap="none" spc="0" dirty="0">
                          <a:solidFill>
                            <a:schemeClr val="tx1"/>
                          </a:solidFill>
                          <a:effectLst/>
                        </a:rPr>
                        <a:t> : </a:t>
                      </a:r>
                      <a:r>
                        <a:rPr lang="en-US" sz="1050" i="1" cap="none" spc="0" dirty="0">
                          <a:solidFill>
                            <a:schemeClr val="tx1"/>
                          </a:solidFill>
                          <a:effectLst/>
                        </a:rPr>
                        <a:t>int or None, optional (default=None)</a:t>
                      </a:r>
                      <a:endParaRPr lang="en-IN" sz="105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318" marR="90318" marT="90318" marB="903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Grow a tree with </a:t>
                      </a:r>
                      <a:r>
                        <a:rPr lang="en-US" sz="1050" cap="none" spc="0" err="1">
                          <a:solidFill>
                            <a:schemeClr val="tx1"/>
                          </a:solidFill>
                          <a:effectLst/>
                        </a:rPr>
                        <a:t>max_leaf_nodes</a:t>
                      </a: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 in best-first fashion. Best nodes are defined as relative reduction in impurity. If None then unlimited number of leaf nodes.</a:t>
                      </a:r>
                    </a:p>
                  </a:txBody>
                  <a:tcPr marL="90318" marR="90318" marT="90318" marB="903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661729"/>
                  </a:ext>
                </a:extLst>
              </a:tr>
              <a:tr h="335182">
                <a:tc>
                  <a:txBody>
                    <a:bodyPr/>
                    <a:lstStyle/>
                    <a:p>
                      <a:r>
                        <a:rPr lang="en-US" sz="105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min_impurity_decrease</a:t>
                      </a:r>
                      <a:r>
                        <a:rPr lang="en-US" sz="1050" cap="none" spc="0" dirty="0">
                          <a:solidFill>
                            <a:schemeClr val="tx1"/>
                          </a:solidFill>
                          <a:effectLst/>
                        </a:rPr>
                        <a:t> : </a:t>
                      </a:r>
                      <a:r>
                        <a:rPr lang="en-US" sz="1050" i="1" cap="none" spc="0" dirty="0">
                          <a:solidFill>
                            <a:schemeClr val="tx1"/>
                          </a:solidFill>
                          <a:effectLst/>
                        </a:rPr>
                        <a:t>float, optional (default=0.)</a:t>
                      </a:r>
                      <a:endParaRPr lang="en-IN" sz="105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318" marR="90318" marT="90318" marB="903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cap="none" spc="0" dirty="0">
                          <a:solidFill>
                            <a:schemeClr val="tx1"/>
                          </a:solidFill>
                          <a:effectLst/>
                        </a:rPr>
                        <a:t>A node will be split if this split induces a decrease of the impurity greater than or equal to this value.</a:t>
                      </a:r>
                    </a:p>
                  </a:txBody>
                  <a:tcPr marL="90318" marR="90318" marT="90318" marB="903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506102"/>
                  </a:ext>
                </a:extLst>
              </a:tr>
              <a:tr h="465642">
                <a:tc>
                  <a:txBody>
                    <a:bodyPr/>
                    <a:lstStyle/>
                    <a:p>
                      <a:r>
                        <a:rPr lang="en-US" sz="1050" b="1" cap="none" spc="0" err="1">
                          <a:solidFill>
                            <a:schemeClr val="tx1"/>
                          </a:solidFill>
                          <a:effectLst/>
                        </a:rPr>
                        <a:t>class_weight</a:t>
                      </a:r>
                      <a:r>
                        <a:rPr lang="en-US" sz="1050" cap="none" spc="0">
                          <a:solidFill>
                            <a:schemeClr val="tx1"/>
                          </a:solidFill>
                          <a:effectLst/>
                        </a:rPr>
                        <a:t> : </a:t>
                      </a:r>
                      <a:r>
                        <a:rPr lang="en-US" sz="1050" i="1" cap="none" spc="0" err="1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sz="1050" i="1" cap="none" spc="0">
                          <a:solidFill>
                            <a:schemeClr val="tx1"/>
                          </a:solidFill>
                          <a:effectLst/>
                        </a:rPr>
                        <a:t>, list of </a:t>
                      </a:r>
                      <a:r>
                        <a:rPr lang="en-US" sz="1050" i="1" cap="none" spc="0" err="1">
                          <a:solidFill>
                            <a:schemeClr val="tx1"/>
                          </a:solidFill>
                          <a:effectLst/>
                        </a:rPr>
                        <a:t>dicts</a:t>
                      </a:r>
                      <a:r>
                        <a:rPr lang="en-US" sz="1050" i="1" cap="none" spc="0">
                          <a:solidFill>
                            <a:schemeClr val="tx1"/>
                          </a:solidFill>
                          <a:effectLst/>
                        </a:rPr>
                        <a:t>, “balanced”, default=None</a:t>
                      </a:r>
                      <a:endParaRPr lang="en-IN" sz="105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318" marR="90318" marT="90318" marB="903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cap="none" spc="0" dirty="0">
                          <a:solidFill>
                            <a:schemeClr val="tx1"/>
                          </a:solidFill>
                          <a:effectLst/>
                        </a:rPr>
                        <a:t>Weights associated with classes in the form {</a:t>
                      </a:r>
                      <a:r>
                        <a:rPr lang="en-US" sz="1050" cap="none" spc="0" dirty="0" err="1">
                          <a:solidFill>
                            <a:schemeClr val="tx1"/>
                          </a:solidFill>
                          <a:effectLst/>
                        </a:rPr>
                        <a:t>class_label</a:t>
                      </a:r>
                      <a:r>
                        <a:rPr lang="en-US" sz="1050" cap="none" spc="0" dirty="0">
                          <a:solidFill>
                            <a:schemeClr val="tx1"/>
                          </a:solidFill>
                          <a:effectLst/>
                        </a:rPr>
                        <a:t>: weight}. If not given, all classes are supposed to have weight one. </a:t>
                      </a:r>
                      <a:endParaRPr lang="en-IN" sz="105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318" marR="90318" marT="90318" marB="903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18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E228-64D1-41A3-BFA0-23B88628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Hyperparameters of  Random Forest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6C3FC2-3848-46D0-A380-366DEA274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961600"/>
              </p:ext>
            </p:extLst>
          </p:nvPr>
        </p:nvGraphicFramePr>
        <p:xfrm>
          <a:off x="938998" y="1825626"/>
          <a:ext cx="10304479" cy="19135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5836">
                  <a:extLst>
                    <a:ext uri="{9D8B030D-6E8A-4147-A177-3AD203B41FA5}">
                      <a16:colId xmlns:a16="http://schemas.microsoft.com/office/drawing/2014/main" val="3752978479"/>
                    </a:ext>
                  </a:extLst>
                </a:gridCol>
                <a:gridCol w="7428643">
                  <a:extLst>
                    <a:ext uri="{9D8B030D-6E8A-4147-A177-3AD203B41FA5}">
                      <a16:colId xmlns:a16="http://schemas.microsoft.com/office/drawing/2014/main" val="1243425114"/>
                    </a:ext>
                  </a:extLst>
                </a:gridCol>
              </a:tblGrid>
              <a:tr h="365288">
                <a:tc gridSpan="2">
                  <a:txBody>
                    <a:bodyPr/>
                    <a:lstStyle/>
                    <a:p>
                      <a:r>
                        <a:rPr lang="en-IN" sz="1500" cap="all" spc="150" dirty="0"/>
                        <a:t>Random Forest</a:t>
                      </a:r>
                      <a:endParaRPr lang="en-IN" sz="15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90318" marR="90318" marT="90318" marB="90318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30884"/>
                  </a:ext>
                </a:extLst>
              </a:tr>
              <a:tr h="335182"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effectLst/>
                        </a:rPr>
                        <a:t> </a:t>
                      </a:r>
                      <a:r>
                        <a:rPr lang="en-US" sz="1500" cap="none" spc="0" dirty="0" err="1">
                          <a:effectLst/>
                        </a:rPr>
                        <a:t>n_estimators</a:t>
                      </a:r>
                      <a:r>
                        <a:rPr lang="en-US" sz="1500" cap="none" spc="0" dirty="0">
                          <a:effectLst/>
                        </a:rPr>
                        <a:t> </a:t>
                      </a:r>
                      <a:endParaRPr lang="en-IN" sz="1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318" marR="90318" marT="90318" marB="9031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cap="none" spc="0" dirty="0">
                          <a:effectLst/>
                        </a:rPr>
                        <a:t>integer, optional (default=10) </a:t>
                      </a:r>
                      <a:br>
                        <a:rPr lang="en-US" sz="1500" cap="none" spc="0" dirty="0">
                          <a:effectLst/>
                        </a:rPr>
                      </a:br>
                      <a:br>
                        <a:rPr lang="en-US" sz="1500" cap="none" spc="0" dirty="0">
                          <a:effectLst/>
                        </a:rPr>
                      </a:br>
                      <a:r>
                        <a:rPr lang="en-US" sz="1500" cap="none" spc="0" dirty="0">
                          <a:effectLst/>
                        </a:rPr>
                        <a:t>The number of trees in the forest.</a:t>
                      </a:r>
                      <a:br>
                        <a:rPr lang="en-US" sz="1500" cap="none" spc="0" dirty="0">
                          <a:effectLst/>
                        </a:rPr>
                      </a:br>
                      <a:r>
                        <a:rPr lang="en-US" sz="1500" cap="none" spc="0" dirty="0">
                          <a:effectLst/>
                        </a:rPr>
                        <a:t> 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318" marR="90318" marT="90318" marB="90318" anchor="ctr"/>
                </a:tc>
                <a:extLst>
                  <a:ext uri="{0D108BD9-81ED-4DB2-BD59-A6C34878D82A}">
                    <a16:rowId xmlns:a16="http://schemas.microsoft.com/office/drawing/2014/main" val="1349471796"/>
                  </a:ext>
                </a:extLst>
              </a:tr>
              <a:tr h="335182">
                <a:tc>
                  <a:txBody>
                    <a:bodyPr/>
                    <a:lstStyle/>
                    <a:p>
                      <a:r>
                        <a:rPr lang="en-US" sz="1500" cap="none" spc="0" dirty="0" err="1">
                          <a:effectLst/>
                        </a:rPr>
                        <a:t>oob_score</a:t>
                      </a:r>
                      <a:endParaRPr lang="en-IN" sz="1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318" marR="90318" marT="90318" marB="903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cap="none" spc="0" dirty="0">
                          <a:effectLst/>
                        </a:rPr>
                        <a:t>bool (default=False),if true, it returns  OOB score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318" marR="90318" marT="90318" marB="90318"/>
                </a:tc>
                <a:extLst>
                  <a:ext uri="{0D108BD9-81ED-4DB2-BD59-A6C34878D82A}">
                    <a16:rowId xmlns:a16="http://schemas.microsoft.com/office/drawing/2014/main" val="88050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66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6467D-0264-4DB6-BEDD-43E6BA17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4265588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4C459-52A5-489D-9B8C-6E699CF2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IN" sz="4200">
                <a:solidFill>
                  <a:srgbClr val="FFFFFF"/>
                </a:solidFill>
              </a:rPr>
              <a:t>Boosting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79A3C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9A3C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753A3-B974-409D-9682-095D37658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" y="3219449"/>
            <a:ext cx="6795370" cy="208957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83DD5-0CAC-4826-A34B-527E60205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/>
              <a:t>Boosting is a form of ensemble learning in which weak learners get stronger through learning process.</a:t>
            </a:r>
          </a:p>
          <a:p>
            <a:r>
              <a:rPr lang="en-US" sz="1800"/>
              <a:t>Unlike bagging, boosting is a sequential learning process. 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86128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59D69FB-9DA8-45F0-A355-D3FE58E3B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0"/>
            <a:ext cx="1158503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7120D-FC99-4263-94CC-85752767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10258732" cy="2147520"/>
          </a:xfrm>
        </p:spPr>
        <p:txBody>
          <a:bodyPr anchor="b">
            <a:normAutofit/>
          </a:bodyPr>
          <a:lstStyle/>
          <a:p>
            <a:r>
              <a:rPr lang="en-IN" sz="6000"/>
              <a:t>Boosting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050C9B1-9793-4ED0-9883-0876E4BA0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ADE3C07-06D1-4A6D-A672-E68E1C2F9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7E4D56B-0D08-41D0-813D-A05034047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03033D49-C661-40C1-A139-5635B0800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5134C68B-0330-4662-8649-61F47408A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AC854A3C-C784-4166-92F1-24D6938C9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DCAA18AA-644A-4FE2-9A5B-25C3B85AB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0866AF67-242C-40D5-8125-090B5DEF1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801CE526-2A0D-4E32-AA7D-81D838B2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B47E2337-B313-4A28-85F3-3C47B0148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09909ABF-9A15-488E-B32F-C84175BB8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0A09540B-C5CA-414C-84BC-408974C4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9FB61294-F147-4A15-A22C-AA6F2964B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63A521B1-B8FD-4034-9318-4D847C508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63411C6F-8F07-43F6-8FA9-6543DB76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14A0F958-E9BB-490E-9065-A8A8F1EED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0CA243C0-1E38-49DC-93D6-09D6733A5C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8419E8A7-AB97-48F1-A145-C96ECC07F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DAE56BC5-E1DD-4804-81DD-977B39C6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DA5E88EC-345F-4F69-A9EB-CC05C978E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4337DEB9-4DD1-4460-958E-4EEA2AFA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82771F-4F26-4CC6-972D-1E1623B2D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247753"/>
              </p:ext>
            </p:extLst>
          </p:nvPr>
        </p:nvGraphicFramePr>
        <p:xfrm>
          <a:off x="1170432" y="3524595"/>
          <a:ext cx="10259568" cy="3025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3" name="Picture 5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74274D-1EFA-41FF-ACB6-76B6DFFE5B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263" y="290610"/>
            <a:ext cx="6262593" cy="257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4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20FA-DBD4-4B35-8739-472CF405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Bagging v/s Boosting</a:t>
            </a:r>
            <a:endParaRPr lang="en-IN" dirty="0"/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68400CD1-81F7-4503-BE82-317BAA15A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4" y="1445699"/>
            <a:ext cx="10309412" cy="51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3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16EED-E211-4BAC-A7E3-17490693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Types of Boosting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2E7477-B028-48D5-BFEE-3D2EEAB6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4431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9399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24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6BB4E-1EA2-4EE1-B695-4BDCAACE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How does Adaptive boosting work?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704722-E5A2-4AFA-9217-DCC6041C2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4" y="2888102"/>
            <a:ext cx="6579910" cy="319125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D3AA-4DEC-435B-83D3-BB4B82B59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This boosting technique involves four decision trees. </a:t>
            </a:r>
          </a:p>
          <a:p>
            <a:r>
              <a:rPr lang="en-US" sz="2000">
                <a:solidFill>
                  <a:srgbClr val="FFFFFF"/>
                </a:solidFill>
              </a:rPr>
              <a:t>First tree draws D1 decision boundary and end up in many misclassification.</a:t>
            </a:r>
          </a:p>
          <a:p>
            <a:r>
              <a:rPr lang="en-US" sz="2000">
                <a:solidFill>
                  <a:srgbClr val="FFFFFF"/>
                </a:solidFill>
              </a:rPr>
              <a:t>2nd tree learns slightly better and thus subsequent trees learn better than their ancestors.</a:t>
            </a:r>
          </a:p>
          <a:p>
            <a:r>
              <a:rPr lang="en-US" sz="2000">
                <a:solidFill>
                  <a:srgbClr val="FFFFFF"/>
                </a:solidFill>
              </a:rPr>
              <a:t>Finally we get a tree , from which we get minimum loss(error).</a:t>
            </a:r>
            <a:endParaRPr lang="en-I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1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6383A-0A73-48B6-B9F5-845BFFA2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Ensemble Learning</a:t>
            </a: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F842-64BE-48F6-AA98-E4A3D159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Ensemble learning is technique that creates multiple models and then combines them to produce improved results</a:t>
            </a:r>
            <a:endParaRPr lang="en-IN" sz="2000">
              <a:solidFill>
                <a:schemeClr val="bg1"/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187E8C5-20B9-40EF-931B-F68B5DCD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2" y="1180336"/>
            <a:ext cx="6642532" cy="39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3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5FA9-D2CD-4B03-96AA-A5B1CA2C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Boosting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DBA7-6D57-4A9A-BF42-875B5A49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boosting is a boosting process in which a number of decision trees are built sequentially.</a:t>
            </a:r>
          </a:p>
          <a:p>
            <a:r>
              <a:rPr lang="en-US" dirty="0"/>
              <a:t>It uses the concept of learning rate and reducing loss of Gradient descent.</a:t>
            </a:r>
          </a:p>
          <a:p>
            <a:r>
              <a:rPr lang="en-US" dirty="0"/>
              <a:t>Each decision tree learns from the mistake of its predecessors.</a:t>
            </a:r>
          </a:p>
          <a:p>
            <a:r>
              <a:rPr lang="en-US" dirty="0"/>
              <a:t>Each tree built tries to approximate the actual value through learning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282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1A1A-E0B4-4AB0-9F00-E16F1731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D1DC7-1328-4D88-A512-0FE1DB0F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XGBoost</a:t>
            </a:r>
            <a:r>
              <a:rPr lang="en-US" dirty="0"/>
              <a:t> also called Extreme Gradient Boosting, </a:t>
            </a:r>
          </a:p>
          <a:p>
            <a:r>
              <a:rPr lang="en-US" dirty="0"/>
              <a:t>Uses the framework of Gradient Boosting Machine(GBM). </a:t>
            </a:r>
          </a:p>
          <a:p>
            <a:r>
              <a:rPr lang="en-US" dirty="0" err="1"/>
              <a:t>XGBoost</a:t>
            </a:r>
            <a:r>
              <a:rPr lang="en-US" dirty="0"/>
              <a:t> is an optimized distributed gradient boosting library designed to be highly efficient, flexible and portable. </a:t>
            </a:r>
          </a:p>
          <a:p>
            <a:r>
              <a:rPr lang="en-US" dirty="0" err="1"/>
              <a:t>XGBoost</a:t>
            </a:r>
            <a:r>
              <a:rPr lang="en-US" dirty="0"/>
              <a:t> provides a parallel tree boosting (also known as GBDT, GBM) that solve many data science problems in a fast and accurate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330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12943-813D-41D1-8995-6482510B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XGBoost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6EEDE8-958A-4847-B156-E15C22C78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658017"/>
              </p:ext>
            </p:extLst>
          </p:nvPr>
        </p:nvGraphicFramePr>
        <p:xfrm>
          <a:off x="643467" y="1969001"/>
          <a:ext cx="10905067" cy="3806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786">
                  <a:extLst>
                    <a:ext uri="{9D8B030D-6E8A-4147-A177-3AD203B41FA5}">
                      <a16:colId xmlns:a16="http://schemas.microsoft.com/office/drawing/2014/main" val="3329572112"/>
                    </a:ext>
                  </a:extLst>
                </a:gridCol>
                <a:gridCol w="6134281">
                  <a:extLst>
                    <a:ext uri="{9D8B030D-6E8A-4147-A177-3AD203B41FA5}">
                      <a16:colId xmlns:a16="http://schemas.microsoft.com/office/drawing/2014/main" val="2334201757"/>
                    </a:ext>
                  </a:extLst>
                </a:gridCol>
              </a:tblGrid>
              <a:tr h="333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/>
                        <a:t>Parameters Description</a:t>
                      </a:r>
                    </a:p>
                  </a:txBody>
                  <a:tcPr marL="75830" marR="75830" marT="37915" marB="37915"/>
                </a:tc>
                <a:tc>
                  <a:txBody>
                    <a:bodyPr/>
                    <a:lstStyle/>
                    <a:p>
                      <a:endParaRPr lang="en-IN" sz="1500"/>
                    </a:p>
                  </a:txBody>
                  <a:tcPr marL="75830" marR="75830" marT="37915" marB="37915"/>
                </a:tc>
                <a:extLst>
                  <a:ext uri="{0D108BD9-81ED-4DB2-BD59-A6C34878D82A}">
                    <a16:rowId xmlns:a16="http://schemas.microsoft.com/office/drawing/2014/main" val="1273200353"/>
                  </a:ext>
                </a:extLst>
              </a:tr>
              <a:tr h="561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/>
                        <a:t>learning_rate</a:t>
                      </a:r>
                    </a:p>
                  </a:txBody>
                  <a:tcPr marL="75830" marR="75830" marT="37915" marB="379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/>
                        <a:t>How quickly error will reduce in gradient descent. Usually between 0.1 and 0.01</a:t>
                      </a:r>
                    </a:p>
                  </a:txBody>
                  <a:tcPr marL="75830" marR="75830" marT="37915" marB="37915"/>
                </a:tc>
                <a:extLst>
                  <a:ext uri="{0D108BD9-81ED-4DB2-BD59-A6C34878D82A}">
                    <a16:rowId xmlns:a16="http://schemas.microsoft.com/office/drawing/2014/main" val="3882309395"/>
                  </a:ext>
                </a:extLst>
              </a:tr>
              <a:tr h="333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/>
                        <a:t>n_estimators</a:t>
                      </a:r>
                    </a:p>
                  </a:txBody>
                  <a:tcPr marL="75830" marR="75830" marT="37915" marB="37915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The number of trees or rounds in a Xgboost model</a:t>
                      </a:r>
                    </a:p>
                  </a:txBody>
                  <a:tcPr marL="75830" marR="75830" marT="37915" marB="37915"/>
                </a:tc>
                <a:extLst>
                  <a:ext uri="{0D108BD9-81ED-4DB2-BD59-A6C34878D82A}">
                    <a16:rowId xmlns:a16="http://schemas.microsoft.com/office/drawing/2014/main" val="1022987940"/>
                  </a:ext>
                </a:extLst>
              </a:tr>
              <a:tr h="333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/>
                        <a:t>max_depth</a:t>
                      </a:r>
                    </a:p>
                  </a:txBody>
                  <a:tcPr marL="75830" marR="75830" marT="37915" marB="379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/>
                        <a:t>Represents depth of each tree, Used to control overfitting</a:t>
                      </a:r>
                    </a:p>
                  </a:txBody>
                  <a:tcPr marL="75830" marR="75830" marT="37915" marB="37915"/>
                </a:tc>
                <a:extLst>
                  <a:ext uri="{0D108BD9-81ED-4DB2-BD59-A6C34878D82A}">
                    <a16:rowId xmlns:a16="http://schemas.microsoft.com/office/drawing/2014/main" val="412037705"/>
                  </a:ext>
                </a:extLst>
              </a:tr>
              <a:tr h="561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/>
                        <a:t>min_child_weight</a:t>
                      </a:r>
                    </a:p>
                  </a:txBody>
                  <a:tcPr marL="75830" marR="75830" marT="37915" marB="379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/>
                        <a:t>Minimum sum of weights of all observations required in a child Used to control overfitting, too high value will lead to underfitting</a:t>
                      </a:r>
                    </a:p>
                  </a:txBody>
                  <a:tcPr marL="75830" marR="75830" marT="37915" marB="37915"/>
                </a:tc>
                <a:extLst>
                  <a:ext uri="{0D108BD9-81ED-4DB2-BD59-A6C34878D82A}">
                    <a16:rowId xmlns:a16="http://schemas.microsoft.com/office/drawing/2014/main" val="3446010680"/>
                  </a:ext>
                </a:extLst>
              </a:tr>
              <a:tr h="561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/>
                        <a:t>max_leaf_nodes</a:t>
                      </a:r>
                    </a:p>
                  </a:txBody>
                  <a:tcPr marL="75830" marR="75830" marT="37915" marB="379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/>
                        <a:t>The maximum number of terminal nodes or leaves in a tree. If this is defined, XGB will ignore max_depth</a:t>
                      </a:r>
                    </a:p>
                  </a:txBody>
                  <a:tcPr marL="75830" marR="75830" marT="37915" marB="37915"/>
                </a:tc>
                <a:extLst>
                  <a:ext uri="{0D108BD9-81ED-4DB2-BD59-A6C34878D82A}">
                    <a16:rowId xmlns:a16="http://schemas.microsoft.com/office/drawing/2014/main" val="708089285"/>
                  </a:ext>
                </a:extLst>
              </a:tr>
              <a:tr h="561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/>
                        <a:t>gamma</a:t>
                      </a:r>
                    </a:p>
                    <a:p>
                      <a:endParaRPr lang="en-IN" sz="1500"/>
                    </a:p>
                  </a:txBody>
                  <a:tcPr marL="75830" marR="75830" marT="37915" marB="37915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A node is split only when the resulting split gives a positive reduction in loss. Gamma specifies the minimum reduction in loss.</a:t>
                      </a:r>
                    </a:p>
                  </a:txBody>
                  <a:tcPr marL="75830" marR="75830" marT="37915" marB="37915"/>
                </a:tc>
                <a:extLst>
                  <a:ext uri="{0D108BD9-81ED-4DB2-BD59-A6C34878D82A}">
                    <a16:rowId xmlns:a16="http://schemas.microsoft.com/office/drawing/2014/main" val="3769507965"/>
                  </a:ext>
                </a:extLst>
              </a:tr>
              <a:tr h="561140">
                <a:tc>
                  <a:txBody>
                    <a:bodyPr/>
                    <a:lstStyle/>
                    <a:p>
                      <a:r>
                        <a:rPr lang="en-IN" sz="1500"/>
                        <a:t>subsample </a:t>
                      </a:r>
                    </a:p>
                  </a:txBody>
                  <a:tcPr marL="75830" marR="75830" marT="37915" marB="379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/>
                        <a:t>Denotes the fraction of obervations to be randomly sampled for each tree</a:t>
                      </a:r>
                    </a:p>
                  </a:txBody>
                  <a:tcPr marL="75830" marR="75830" marT="37915" marB="37915"/>
                </a:tc>
                <a:extLst>
                  <a:ext uri="{0D108BD9-81ED-4DB2-BD59-A6C34878D82A}">
                    <a16:rowId xmlns:a16="http://schemas.microsoft.com/office/drawing/2014/main" val="2165551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5CF8D-5E28-4170-85D9-B23379A1A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2205E-ACF8-49E9-80DD-3DA89BCD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1" y="470647"/>
            <a:ext cx="3209335" cy="2344271"/>
          </a:xfrm>
        </p:spPr>
        <p:txBody>
          <a:bodyPr>
            <a:normAutofit/>
          </a:bodyPr>
          <a:lstStyle/>
          <a:p>
            <a:pPr algn="ctr"/>
            <a:r>
              <a:rPr lang="en-IN" sz="2800"/>
              <a:t>Stacking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A2C8F-EFE3-4530-B871-79D0DF461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45554"/>
            <a:ext cx="4380155" cy="3612446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83B2D-BF4E-4773-99DE-61834B033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45554"/>
            <a:ext cx="4380155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831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DDE66-FE4B-4B15-BE1A-89894FB7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105" y="941294"/>
            <a:ext cx="5287923" cy="4975412"/>
          </a:xfrm>
        </p:spPr>
        <p:txBody>
          <a:bodyPr anchor="ctr">
            <a:normAutofit/>
          </a:bodyPr>
          <a:lstStyle/>
          <a:p>
            <a:pPr marL="336550" indent="-285750"/>
            <a:endParaRPr lang="en-US" sz="2000"/>
          </a:p>
          <a:p>
            <a:pPr marL="50800" indent="0">
              <a:buNone/>
            </a:pPr>
            <a:r>
              <a:rPr lang="en-US" sz="2000"/>
              <a:t>Stacking is an ensemble technique which</a:t>
            </a:r>
          </a:p>
          <a:p>
            <a:pPr marL="336550" indent="-285750"/>
            <a:r>
              <a:rPr lang="en-US" sz="2000"/>
              <a:t>Trains several base learners.</a:t>
            </a:r>
          </a:p>
          <a:p>
            <a:pPr marL="336550" indent="-285750"/>
            <a:r>
              <a:rPr lang="en-US" sz="2000"/>
              <a:t>Combines these models with a meta model, which likely provides better accuracy than individual base learners</a:t>
            </a:r>
            <a:endParaRPr lang="en-IN" sz="2000"/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566133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D811D-1D4C-42E8-99A9-02FC9A75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IN" sz="4200">
                <a:solidFill>
                  <a:srgbClr val="FFFFFF"/>
                </a:solidFill>
              </a:rPr>
              <a:t>How Stacking Works?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https://cdn-images-1.medium.com/max/1000/1*ZucZsXkOwrpY2XaPh6teRw@2x.png">
            <a:extLst>
              <a:ext uri="{FF2B5EF4-FFF2-40B4-BE49-F238E27FC236}">
                <a16:creationId xmlns:a16="http://schemas.microsoft.com/office/drawing/2014/main" id="{611A4EC3-9293-413F-9013-3406002A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142" y="2344546"/>
            <a:ext cx="6795370" cy="383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9B60-9BEB-4C52-A60C-C2FC6042A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/>
              <a:t>Stacking considers </a:t>
            </a:r>
            <a:r>
              <a:rPr lang="en-US" sz="1800" b="1"/>
              <a:t>several heterogeneous learners</a:t>
            </a:r>
            <a:r>
              <a:rPr lang="en-US" sz="1800"/>
              <a:t> and combines them by training a meta model to output prediction based on the weak learners predictions.  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787011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4F6E-769D-4645-9201-4C17C972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Stacking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F8D8-D15F-4A4E-8906-27619FB8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These are the steps for building a Stacked model:</a:t>
            </a:r>
          </a:p>
          <a:p>
            <a:pPr marL="393700" indent="-342900">
              <a:buAutoNum type="arabicPeriod"/>
            </a:pPr>
            <a:r>
              <a:rPr lang="en-US" dirty="0"/>
              <a:t>Split the training data into two folds (train and validation)</a:t>
            </a:r>
          </a:p>
          <a:p>
            <a:pPr marL="393700" indent="-342900">
              <a:buAutoNum type="arabicPeriod"/>
            </a:pPr>
            <a:r>
              <a:rPr lang="en-US" dirty="0"/>
              <a:t>Choose N weak learners and fit them to the train data.</a:t>
            </a:r>
          </a:p>
          <a:p>
            <a:pPr marL="393700" indent="-342900">
              <a:buAutoNum type="arabicPeriod"/>
            </a:pPr>
            <a:r>
              <a:rPr lang="en-US" dirty="0"/>
              <a:t>For each of the N weak learners make predictions for the observations in the validation data.</a:t>
            </a:r>
          </a:p>
          <a:p>
            <a:pPr marL="393700" indent="-342900">
              <a:buAutoNum type="arabicPeriod"/>
            </a:pPr>
            <a:r>
              <a:rPr lang="en-US" dirty="0"/>
              <a:t>Fit the meta model on the validation data based on the predictions made by the weak learners as input.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05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4C68-5A78-46AD-8536-BC5BE91E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763594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Generalized Stacking Architecture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2" descr="Image result for decision tree">
            <a:extLst>
              <a:ext uri="{FF2B5EF4-FFF2-40B4-BE49-F238E27FC236}">
                <a16:creationId xmlns:a16="http://schemas.microsoft.com/office/drawing/2014/main" id="{F6E4967B-6AE6-4D43-B22D-39370D6A5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023" y="1209062"/>
            <a:ext cx="2102176" cy="144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lated image">
            <a:extLst>
              <a:ext uri="{FF2B5EF4-FFF2-40B4-BE49-F238E27FC236}">
                <a16:creationId xmlns:a16="http://schemas.microsoft.com/office/drawing/2014/main" id="{2DB01E8E-2EA3-40F9-B7E4-E753469E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087" y="2957773"/>
            <a:ext cx="1723527" cy="105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neural networks">
            <a:extLst>
              <a:ext uri="{FF2B5EF4-FFF2-40B4-BE49-F238E27FC236}">
                <a16:creationId xmlns:a16="http://schemas.microsoft.com/office/drawing/2014/main" id="{90554F0D-F531-4E3C-A674-D9A988697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98" y="4319770"/>
            <a:ext cx="2488496" cy="1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11">
            <a:extLst>
              <a:ext uri="{FF2B5EF4-FFF2-40B4-BE49-F238E27FC236}">
                <a16:creationId xmlns:a16="http://schemas.microsoft.com/office/drawing/2014/main" id="{F30E4A4B-8B25-4371-AAC7-38C529F4AC6F}"/>
              </a:ext>
            </a:extLst>
          </p:cNvPr>
          <p:cNvSpPr/>
          <p:nvPr/>
        </p:nvSpPr>
        <p:spPr>
          <a:xfrm>
            <a:off x="4694548" y="3327662"/>
            <a:ext cx="66930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3DAD24-3313-415F-9A78-98F09EF693EC}"/>
              </a:ext>
            </a:extLst>
          </p:cNvPr>
          <p:cNvSpPr/>
          <p:nvPr/>
        </p:nvSpPr>
        <p:spPr>
          <a:xfrm>
            <a:off x="8125905" y="1630837"/>
            <a:ext cx="857839" cy="829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7D134B-9C50-4FFA-A3CB-80331A268DAA}"/>
              </a:ext>
            </a:extLst>
          </p:cNvPr>
          <p:cNvSpPr/>
          <p:nvPr/>
        </p:nvSpPr>
        <p:spPr>
          <a:xfrm>
            <a:off x="9332536" y="1630837"/>
            <a:ext cx="838986" cy="82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890136-A671-4F39-BCA6-EBC8D00CAAFE}"/>
              </a:ext>
            </a:extLst>
          </p:cNvPr>
          <p:cNvSpPr/>
          <p:nvPr/>
        </p:nvSpPr>
        <p:spPr>
          <a:xfrm>
            <a:off x="10514814" y="1660264"/>
            <a:ext cx="838986" cy="82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4E8BAC-09D5-4DA5-AF1D-0851D19433AA}"/>
              </a:ext>
            </a:extLst>
          </p:cNvPr>
          <p:cNvSpPr/>
          <p:nvPr/>
        </p:nvSpPr>
        <p:spPr>
          <a:xfrm>
            <a:off x="10599465" y="3183241"/>
            <a:ext cx="857839" cy="829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B7BDA3-943D-4642-A34E-9C8AE9F22283}"/>
              </a:ext>
            </a:extLst>
          </p:cNvPr>
          <p:cNvSpPr/>
          <p:nvPr/>
        </p:nvSpPr>
        <p:spPr>
          <a:xfrm>
            <a:off x="8291849" y="3148974"/>
            <a:ext cx="838986" cy="82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42005E-21BF-4049-AA15-AB93ED4C33C5}"/>
              </a:ext>
            </a:extLst>
          </p:cNvPr>
          <p:cNvSpPr/>
          <p:nvPr/>
        </p:nvSpPr>
        <p:spPr>
          <a:xfrm>
            <a:off x="9445657" y="3201776"/>
            <a:ext cx="838986" cy="82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8947D7-7401-48DB-B1B5-9A446CA0DEC0}"/>
              </a:ext>
            </a:extLst>
          </p:cNvPr>
          <p:cNvSpPr/>
          <p:nvPr/>
        </p:nvSpPr>
        <p:spPr>
          <a:xfrm>
            <a:off x="8371694" y="4855566"/>
            <a:ext cx="838986" cy="82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6EEE0F-307F-42C2-9297-C2A0B0031EA8}"/>
              </a:ext>
            </a:extLst>
          </p:cNvPr>
          <p:cNvSpPr/>
          <p:nvPr/>
        </p:nvSpPr>
        <p:spPr>
          <a:xfrm>
            <a:off x="9445657" y="4881552"/>
            <a:ext cx="838986" cy="82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3E4A90-6380-4D11-A6CB-1A9D3FF92036}"/>
              </a:ext>
            </a:extLst>
          </p:cNvPr>
          <p:cNvSpPr/>
          <p:nvPr/>
        </p:nvSpPr>
        <p:spPr>
          <a:xfrm>
            <a:off x="10514814" y="4855566"/>
            <a:ext cx="838986" cy="82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8F98217-BE7D-409F-B2BE-C7F0D1103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928392"/>
              </p:ext>
            </p:extLst>
          </p:nvPr>
        </p:nvGraphicFramePr>
        <p:xfrm>
          <a:off x="585925" y="1394556"/>
          <a:ext cx="3251830" cy="981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r:id="rId6" imgW="2445914" imgH="738967" progId="Excel.Sheet.12">
                  <p:embed/>
                </p:oleObj>
              </mc:Choice>
              <mc:Fallback>
                <p:oleObj name="Worksheet" r:id="rId6" imgW="2445914" imgH="738967" progId="Excel.Sheet.12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5925" y="1394556"/>
                        <a:ext cx="3251830" cy="981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ight Arrow 23">
            <a:extLst>
              <a:ext uri="{FF2B5EF4-FFF2-40B4-BE49-F238E27FC236}">
                <a16:creationId xmlns:a16="http://schemas.microsoft.com/office/drawing/2014/main" id="{0FBFBBB6-D4A9-44E3-8160-AEA6098698B6}"/>
              </a:ext>
            </a:extLst>
          </p:cNvPr>
          <p:cNvSpPr/>
          <p:nvPr/>
        </p:nvSpPr>
        <p:spPr>
          <a:xfrm>
            <a:off x="4493927" y="1743777"/>
            <a:ext cx="66930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D36BC0F9-C51C-4C83-89F7-B886A4FCA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191641"/>
              </p:ext>
            </p:extLst>
          </p:nvPr>
        </p:nvGraphicFramePr>
        <p:xfrm>
          <a:off x="596643" y="3048026"/>
          <a:ext cx="3852101" cy="930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Worksheet" r:id="rId8" imgW="3055797" imgH="738967" progId="Excel.Sheet.12">
                  <p:embed/>
                </p:oleObj>
              </mc:Choice>
              <mc:Fallback>
                <p:oleObj name="Worksheet" r:id="rId8" imgW="3055797" imgH="738967" progId="Excel.Sheet.12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6643" y="3048026"/>
                        <a:ext cx="3852101" cy="930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33FA225B-E89B-4D0A-A53A-AB1A792E1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018833"/>
              </p:ext>
            </p:extLst>
          </p:nvPr>
        </p:nvGraphicFramePr>
        <p:xfrm>
          <a:off x="169414" y="4582345"/>
          <a:ext cx="4639821" cy="934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r:id="rId10" imgW="3665255" imgH="738967" progId="Excel.Sheet.12">
                  <p:embed/>
                </p:oleObj>
              </mc:Choice>
              <mc:Fallback>
                <p:oleObj name="Worksheet" r:id="rId10" imgW="3665255" imgH="738967" progId="Excel.Sheet.12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9414" y="4582345"/>
                        <a:ext cx="4639821" cy="934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ight Arrow 29">
            <a:extLst>
              <a:ext uri="{FF2B5EF4-FFF2-40B4-BE49-F238E27FC236}">
                <a16:creationId xmlns:a16="http://schemas.microsoft.com/office/drawing/2014/main" id="{B456E0F5-31C2-4839-BB18-3761AB8D5B68}"/>
              </a:ext>
            </a:extLst>
          </p:cNvPr>
          <p:cNvSpPr/>
          <p:nvPr/>
        </p:nvSpPr>
        <p:spPr>
          <a:xfrm>
            <a:off x="5011564" y="4940407"/>
            <a:ext cx="66930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D8523-0D00-481B-9511-4013B626EE60}"/>
              </a:ext>
            </a:extLst>
          </p:cNvPr>
          <p:cNvSpPr txBox="1"/>
          <p:nvPr/>
        </p:nvSpPr>
        <p:spPr>
          <a:xfrm>
            <a:off x="557644" y="5932107"/>
            <a:ext cx="1089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of previous base model goes as the input of next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fitting the output, we can also fit the </a:t>
            </a:r>
            <a:r>
              <a:rPr lang="en-US" dirty="0">
                <a:solidFill>
                  <a:srgbClr val="FF0000"/>
                </a:solidFill>
              </a:rPr>
              <a:t>weighted output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probability score </a:t>
            </a:r>
            <a:r>
              <a:rPr lang="en-US" dirty="0"/>
              <a:t>instead of class(pass/fail)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do in </a:t>
            </a:r>
            <a:r>
              <a:rPr lang="en-US" i="1" dirty="0"/>
              <a:t>n</a:t>
            </a:r>
            <a:r>
              <a:rPr lang="en-US" dirty="0"/>
              <a:t> times if there are </a:t>
            </a:r>
            <a:r>
              <a:rPr lang="en-US" i="1" dirty="0"/>
              <a:t>n</a:t>
            </a:r>
            <a:r>
              <a:rPr lang="en-US" dirty="0"/>
              <a:t> models in the ensemble.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260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C27D-73C2-4DF0-A69B-B8C3A241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005281"/>
          </a:xfr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Specialized Stacking Architecture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DC6AD-62A0-46F1-8638-E2A5FAB09A52}"/>
              </a:ext>
            </a:extLst>
          </p:cNvPr>
          <p:cNvSpPr txBox="1"/>
          <p:nvPr/>
        </p:nvSpPr>
        <p:spPr>
          <a:xfrm>
            <a:off x="899126" y="4691078"/>
            <a:ext cx="10133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predictions from base learner as input and the labels as output, train the meta model.</a:t>
            </a:r>
          </a:p>
          <a:p>
            <a:endParaRPr lang="en-US" dirty="0"/>
          </a:p>
          <a:p>
            <a:r>
              <a:rPr lang="en-US" dirty="0"/>
              <a:t>The meta model is generally simpler than the base model.</a:t>
            </a:r>
          </a:p>
          <a:p>
            <a:endParaRPr lang="en-US" dirty="0"/>
          </a:p>
          <a:p>
            <a:r>
              <a:rPr lang="en-US" dirty="0"/>
              <a:t>In practice the flow in different layers should be from high complicated models to simple linear models</a:t>
            </a:r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966CE65-61C1-4522-9D47-E19A641ED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201182"/>
              </p:ext>
            </p:extLst>
          </p:nvPr>
        </p:nvGraphicFramePr>
        <p:xfrm>
          <a:off x="8623905" y="2291909"/>
          <a:ext cx="1064413" cy="1272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Worksheet" r:id="rId3" imgW="617114" imgH="738967" progId="Excel.Sheet.12">
                  <p:embed/>
                </p:oleObj>
              </mc:Choice>
              <mc:Fallback>
                <p:oleObj name="Worksheet" r:id="rId3" imgW="617114" imgH="738967" progId="Excel.Sheet.12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3905" y="2291909"/>
                        <a:ext cx="1064413" cy="1272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52FD1A-9422-4186-AC3F-85B7764EBA5C}"/>
              </a:ext>
            </a:extLst>
          </p:cNvPr>
          <p:cNvSpPr txBox="1"/>
          <p:nvPr/>
        </p:nvSpPr>
        <p:spPr>
          <a:xfrm>
            <a:off x="5581936" y="3943013"/>
            <a:ext cx="203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021E39-C47E-45D4-BBA7-47B10D56F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152401"/>
              </p:ext>
            </p:extLst>
          </p:nvPr>
        </p:nvGraphicFramePr>
        <p:xfrm>
          <a:off x="650756" y="2559000"/>
          <a:ext cx="4068684" cy="100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Worksheet" r:id="rId5" imgW="2986898" imgH="738967" progId="Excel.Sheet.12">
                  <p:embed/>
                </p:oleObj>
              </mc:Choice>
              <mc:Fallback>
                <p:oleObj name="Worksheet" r:id="rId5" imgW="2986898" imgH="738967" progId="Excel.Sheet.12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756" y="2559000"/>
                        <a:ext cx="4068684" cy="100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Image result for logistic regression">
            <a:extLst>
              <a:ext uri="{FF2B5EF4-FFF2-40B4-BE49-F238E27FC236}">
                <a16:creationId xmlns:a16="http://schemas.microsoft.com/office/drawing/2014/main" id="{C7E09FD4-B2E8-4892-91B4-741193B5A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936" y="2291909"/>
            <a:ext cx="2107830" cy="168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FED7C5-C9A3-4150-95F0-2B16E6917AF6}"/>
              </a:ext>
            </a:extLst>
          </p:cNvPr>
          <p:cNvSpPr txBox="1"/>
          <p:nvPr/>
        </p:nvSpPr>
        <p:spPr>
          <a:xfrm>
            <a:off x="899126" y="3564280"/>
            <a:ext cx="359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output of all base models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CDDAF-6AEA-47E4-A510-AF0955584CD3}"/>
              </a:ext>
            </a:extLst>
          </p:cNvPr>
          <p:cNvSpPr txBox="1"/>
          <p:nvPr/>
        </p:nvSpPr>
        <p:spPr>
          <a:xfrm>
            <a:off x="8555927" y="3608841"/>
            <a:ext cx="226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Labels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061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7650-9C90-41BC-9129-7DF09ADE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Stacking through </a:t>
            </a:r>
            <a:r>
              <a:rPr lang="en-IN" dirty="0" err="1"/>
              <a:t>mlxtend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62A1-8805-4819-B6E8-E1D359FB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mlxtend.classifier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StackingClassifier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sklearn.ensemble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sklearn.ensemble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GradientBoostingClassifier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rf_cl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(10,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=seed)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gdb_cl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GradientBoostingClassifier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=seed)</a:t>
            </a:r>
          </a:p>
          <a:p>
            <a:pPr marL="0" indent="0">
              <a:buNone/>
            </a:pP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logreg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sclf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StackingClassifier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(classifiers=[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rf_cl,gdb_cl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meta_classifier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logreg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60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E21C-469B-4325-8AA8-603E7F0D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C3E7-B218-4F9E-A8DD-95CF34059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9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91BD-20EA-495D-9A63-76A3ABA5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Ensemble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E7AED8-5328-4266-9BAA-A416DCDC0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038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68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61BB-AC8B-45FB-9A6C-1EFB7109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Boosting Explained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6FBFF2-A795-438F-90E6-86B3973BE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76" y="2224216"/>
            <a:ext cx="10327247" cy="33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14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61BB-AC8B-45FB-9A6C-1EFB7109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Boosting Explained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3341A6-C0DD-4896-AD04-FDF18B675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66" y="2150077"/>
            <a:ext cx="11233668" cy="370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18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61BB-AC8B-45FB-9A6C-1EFB7109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Boosting Explained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AA9C38-14D4-426A-977A-C09CC6CD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69" y="2323070"/>
            <a:ext cx="10553662" cy="335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28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61BB-AC8B-45FB-9A6C-1EFB7109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Boosting Explained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084CEE-DDBB-406A-9DA9-91E5CF90D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821" y="1952369"/>
            <a:ext cx="10802358" cy="409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88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61BB-AC8B-45FB-9A6C-1EFB7109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Boosting Explained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DE3900-4755-43A1-B5B6-DAF85041D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833" y="1690688"/>
            <a:ext cx="10956334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36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61BB-AC8B-45FB-9A6C-1EFB7109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Boosting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1319-08EF-44B6-A4EC-E55C19595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9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239FB-14A5-4533-BB04-FD88720C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Bagging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DEAC0-EB1D-460D-B962-FFD28375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Bagging also called Bootstrapped aggregation.</a:t>
            </a:r>
          </a:p>
          <a:p>
            <a:r>
              <a:rPr lang="en-US" sz="2000">
                <a:solidFill>
                  <a:schemeClr val="bg1"/>
                </a:solidFill>
              </a:rPr>
              <a:t>Bootstrap in statistics denotes sampling with replacement. </a:t>
            </a:r>
            <a:endParaRPr lang="en-IN" sz="2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025F7-01E3-4158-A8F8-0D8C45C4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2" y="1728346"/>
            <a:ext cx="6642532" cy="28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1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7ABAF-BF68-4BA3-964E-1DA3D043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Random Forest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AC1F4B-8F28-4AEC-87FD-3A6369752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1417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416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297AA-A565-4D3C-A761-1DBCE217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Random Forest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A3630-E936-457E-BD12-D6D7E966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Random forest (or random forests) is an ensemble classifier that consists of many decision trees and outputs the class that is the mode of the class's output by individual trees.</a:t>
            </a:r>
          </a:p>
          <a:p>
            <a:endParaRPr lang="en-IN" sz="200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E464A4F-B615-4E11-8C73-F8C6B0018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569" y="903730"/>
            <a:ext cx="6168698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7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9AE13-3563-4416-946C-B89F760D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Random Forest is called Random?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8803-9460-414D-BA38-C8B2F452C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There are two types of randomness in RF algorithm—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FFFFFF"/>
                </a:solidFill>
              </a:rPr>
              <a:t>Row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FFFFFF"/>
                </a:solidFill>
              </a:rPr>
              <a:t>Column level</a:t>
            </a:r>
            <a:endParaRPr lang="en-I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075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82BB1-2A93-48C9-BA3C-982E0303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bg1"/>
                </a:solidFill>
              </a:rPr>
              <a:t>Working of Random Forest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5A30-3443-43FB-895E-E533236B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Assume number of cases in the training set is N. Then, sample of these N cases is taken at random but </a:t>
            </a:r>
            <a:r>
              <a:rPr lang="en-US" sz="2200" i="1">
                <a:solidFill>
                  <a:schemeClr val="bg1"/>
                </a:solidFill>
              </a:rPr>
              <a:t>with replacement</a:t>
            </a:r>
            <a:r>
              <a:rPr lang="en-US" sz="2200">
                <a:solidFill>
                  <a:schemeClr val="bg1"/>
                </a:solidFill>
              </a:rPr>
              <a:t>. This sample will be the training set for growing the tree.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If there are M input variables, a number m&lt;M is specified such that at each node, m variables are selected at random out of the M. The best split on these m is used to split the node. The value of m is held constant while we grow the forest.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Each tree is grown to the largest extent possible and  there is no pruning.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Predict new data by aggregating the predictions of the ntree trees (i.e., majority votes for classification, average for regression).</a:t>
            </a:r>
          </a:p>
          <a:p>
            <a:endParaRPr lang="en-IN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46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6FFFC-B9EC-48D9-B42D-8989FBA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688"/>
            <a:ext cx="4892040" cy="1773936"/>
          </a:xfrm>
        </p:spPr>
        <p:txBody>
          <a:bodyPr anchor="b">
            <a:normAutofit/>
          </a:bodyPr>
          <a:lstStyle/>
          <a:p>
            <a:r>
              <a:rPr lang="en-US" sz="4000"/>
              <a:t>Validation of Random Forest with Out of Bag data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C940-4CE9-4A33-8EB3-3AF22440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898648"/>
            <a:ext cx="4892040" cy="3209544"/>
          </a:xfrm>
        </p:spPr>
        <p:txBody>
          <a:bodyPr anchor="t">
            <a:normAutofit/>
          </a:bodyPr>
          <a:lstStyle/>
          <a:p>
            <a:r>
              <a:rPr lang="en-US" sz="2000"/>
              <a:t>Some data points don’t go into the bag for training. </a:t>
            </a:r>
          </a:p>
          <a:p>
            <a:r>
              <a:rPr lang="en-US" sz="2000"/>
              <a:t>Those data are called Out of Bag data/sample.</a:t>
            </a:r>
          </a:p>
          <a:p>
            <a:r>
              <a:rPr lang="en-US" sz="2000"/>
              <a:t> If this is the entire training data, then only 2/3 of the data is used for model building in Random Forest.</a:t>
            </a:r>
          </a:p>
          <a:p>
            <a:r>
              <a:rPr lang="en-US" sz="2000"/>
              <a:t>This 2/3 of the data goes into the bag.</a:t>
            </a:r>
            <a:endParaRPr lang="en-IN" sz="20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11323D-B58C-4166-B60A-2EDCE4E73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272" y="1580410"/>
            <a:ext cx="5025525" cy="37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40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1619</Words>
  <Application>Microsoft Office PowerPoint</Application>
  <PresentationFormat>Widescreen</PresentationFormat>
  <Paragraphs>165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Montserrat</vt:lpstr>
      <vt:lpstr>Tw Cen MT</vt:lpstr>
      <vt:lpstr>Office Theme</vt:lpstr>
      <vt:lpstr>Worksheet</vt:lpstr>
      <vt:lpstr>Ensemble Learning</vt:lpstr>
      <vt:lpstr>Ensemble Learning</vt:lpstr>
      <vt:lpstr>Types of Ensemble Models</vt:lpstr>
      <vt:lpstr>Bagging</vt:lpstr>
      <vt:lpstr>Random Forest</vt:lpstr>
      <vt:lpstr>Random Forest</vt:lpstr>
      <vt:lpstr>Why Random Forest is called Random?</vt:lpstr>
      <vt:lpstr>Working of Random Forest</vt:lpstr>
      <vt:lpstr>Validation of Random Forest with Out of Bag data</vt:lpstr>
      <vt:lpstr>OOB Error</vt:lpstr>
      <vt:lpstr>Features and Advantages of Random Forest</vt:lpstr>
      <vt:lpstr>Hyperparameters of  Random Forest</vt:lpstr>
      <vt:lpstr>Hyperparameters of  Random Forest</vt:lpstr>
      <vt:lpstr>Case Study</vt:lpstr>
      <vt:lpstr>Boosting</vt:lpstr>
      <vt:lpstr>Boosting</vt:lpstr>
      <vt:lpstr>Bagging v/s Boosting</vt:lpstr>
      <vt:lpstr>Types of Boosting methods</vt:lpstr>
      <vt:lpstr>How does Adaptive boosting work?</vt:lpstr>
      <vt:lpstr>Gradient Boosting Trees</vt:lpstr>
      <vt:lpstr>XGBoost</vt:lpstr>
      <vt:lpstr>XGBoost</vt:lpstr>
      <vt:lpstr>Stacking</vt:lpstr>
      <vt:lpstr>How Stacking Works?</vt:lpstr>
      <vt:lpstr>How Stacking works?</vt:lpstr>
      <vt:lpstr>Generalized Stacking Architecture</vt:lpstr>
      <vt:lpstr>Specialized Stacking Architecture</vt:lpstr>
      <vt:lpstr>Stacking through mlxtend</vt:lpstr>
      <vt:lpstr>PowerPoint Presentation</vt:lpstr>
      <vt:lpstr>Gradient Boosting Explained</vt:lpstr>
      <vt:lpstr>Gradient Boosting Explained</vt:lpstr>
      <vt:lpstr>Gradient Boosting Explained</vt:lpstr>
      <vt:lpstr>Gradient Boosting Explained</vt:lpstr>
      <vt:lpstr>Gradient Boosting Explained</vt:lpstr>
      <vt:lpstr>Gradient Boosting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</dc:title>
  <dc:creator>Anshu Pandey</dc:creator>
  <cp:lastModifiedBy>Anshu Pandey</cp:lastModifiedBy>
  <cp:revision>6</cp:revision>
  <dcterms:created xsi:type="dcterms:W3CDTF">2020-01-04T21:00:56Z</dcterms:created>
  <dcterms:modified xsi:type="dcterms:W3CDTF">2020-01-05T01:21:03Z</dcterms:modified>
</cp:coreProperties>
</file>