
<file path=[Content_Types].xml><?xml version="1.0" encoding="utf-8"?>
<Types xmlns="http://schemas.openxmlformats.org/package/2006/content-types">
  <Default Extension="bin" ContentType="application/vnd.openxmlformats-officedocument.oleObject"/>
  <Default Extension="doc" ContentType="application/msword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ink/ink1.xml" ContentType="application/inkml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5"/>
  </p:notesMasterIdLst>
  <p:sldIdLst>
    <p:sldId id="256" r:id="rId2"/>
    <p:sldId id="267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80" r:id="rId14"/>
    <p:sldId id="281" r:id="rId15"/>
    <p:sldId id="403" r:id="rId16"/>
    <p:sldId id="404" r:id="rId17"/>
    <p:sldId id="405" r:id="rId18"/>
    <p:sldId id="406" r:id="rId19"/>
    <p:sldId id="282" r:id="rId20"/>
    <p:sldId id="283" r:id="rId21"/>
    <p:sldId id="284" r:id="rId22"/>
    <p:sldId id="285" r:id="rId23"/>
    <p:sldId id="286" r:id="rId24"/>
    <p:sldId id="287" r:id="rId25"/>
    <p:sldId id="371" r:id="rId26"/>
    <p:sldId id="288" r:id="rId27"/>
    <p:sldId id="372" r:id="rId28"/>
    <p:sldId id="289" r:id="rId29"/>
    <p:sldId id="373" r:id="rId30"/>
    <p:sldId id="290" r:id="rId31"/>
    <p:sldId id="374" r:id="rId32"/>
    <p:sldId id="292" r:id="rId33"/>
    <p:sldId id="293" r:id="rId34"/>
    <p:sldId id="294" r:id="rId35"/>
    <p:sldId id="295" r:id="rId36"/>
    <p:sldId id="296" r:id="rId37"/>
    <p:sldId id="297" r:id="rId38"/>
    <p:sldId id="298" r:id="rId39"/>
    <p:sldId id="407" r:id="rId40"/>
    <p:sldId id="258" r:id="rId41"/>
    <p:sldId id="299" r:id="rId42"/>
    <p:sldId id="300" r:id="rId43"/>
    <p:sldId id="301" r:id="rId44"/>
    <p:sldId id="302" r:id="rId45"/>
    <p:sldId id="318" r:id="rId46"/>
    <p:sldId id="319" r:id="rId47"/>
    <p:sldId id="320" r:id="rId48"/>
    <p:sldId id="378" r:id="rId49"/>
    <p:sldId id="321" r:id="rId50"/>
    <p:sldId id="322" r:id="rId51"/>
    <p:sldId id="323" r:id="rId52"/>
    <p:sldId id="324" r:id="rId53"/>
    <p:sldId id="325" r:id="rId54"/>
    <p:sldId id="326" r:id="rId55"/>
    <p:sldId id="330" r:id="rId56"/>
    <p:sldId id="409" r:id="rId57"/>
    <p:sldId id="410" r:id="rId58"/>
    <p:sldId id="411" r:id="rId59"/>
    <p:sldId id="412" r:id="rId60"/>
    <p:sldId id="413" r:id="rId61"/>
    <p:sldId id="414" r:id="rId62"/>
    <p:sldId id="415" r:id="rId63"/>
    <p:sldId id="331" r:id="rId64"/>
    <p:sldId id="332" r:id="rId65"/>
    <p:sldId id="333" r:id="rId66"/>
    <p:sldId id="334" r:id="rId67"/>
    <p:sldId id="335" r:id="rId68"/>
    <p:sldId id="336" r:id="rId69"/>
    <p:sldId id="382" r:id="rId70"/>
    <p:sldId id="261" r:id="rId71"/>
    <p:sldId id="262" r:id="rId72"/>
    <p:sldId id="263" r:id="rId73"/>
    <p:sldId id="264" r:id="rId74"/>
    <p:sldId id="337" r:id="rId75"/>
    <p:sldId id="338" r:id="rId76"/>
    <p:sldId id="339" r:id="rId77"/>
    <p:sldId id="340" r:id="rId78"/>
    <p:sldId id="341" r:id="rId79"/>
    <p:sldId id="383" r:id="rId80"/>
    <p:sldId id="342" r:id="rId81"/>
    <p:sldId id="343" r:id="rId82"/>
    <p:sldId id="344" r:id="rId83"/>
    <p:sldId id="345" r:id="rId84"/>
    <p:sldId id="346" r:id="rId85"/>
    <p:sldId id="381" r:id="rId86"/>
    <p:sldId id="384" r:id="rId87"/>
    <p:sldId id="347" r:id="rId88"/>
    <p:sldId id="348" r:id="rId89"/>
    <p:sldId id="349" r:id="rId90"/>
    <p:sldId id="397" r:id="rId91"/>
    <p:sldId id="260" r:id="rId92"/>
    <p:sldId id="386" r:id="rId93"/>
    <p:sldId id="387" r:id="rId94"/>
    <p:sldId id="356" r:id="rId95"/>
    <p:sldId id="357" r:id="rId96"/>
    <p:sldId id="358" r:id="rId97"/>
    <p:sldId id="359" r:id="rId98"/>
    <p:sldId id="391" r:id="rId99"/>
    <p:sldId id="393" r:id="rId100"/>
    <p:sldId id="365" r:id="rId101"/>
    <p:sldId id="400" r:id="rId102"/>
    <p:sldId id="401" r:id="rId103"/>
    <p:sldId id="402" r:id="rId10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5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viewProps" Target="viewProps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tableStyles" Target="tableStyle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image" Target="../media/image32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e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emf"/><Relationship Id="rId2" Type="http://schemas.openxmlformats.org/officeDocument/2006/relationships/image" Target="../media/image45.emf"/><Relationship Id="rId1" Type="http://schemas.openxmlformats.org/officeDocument/2006/relationships/image" Target="../media/image44.emf"/><Relationship Id="rId4" Type="http://schemas.openxmlformats.org/officeDocument/2006/relationships/image" Target="../media/image47.e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image" Target="../media/image49.wmf"/><Relationship Id="rId1" Type="http://schemas.openxmlformats.org/officeDocument/2006/relationships/image" Target="../media/image48.w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e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2" Type="http://schemas.openxmlformats.org/officeDocument/2006/relationships/image" Target="../media/image55.wmf"/><Relationship Id="rId1" Type="http://schemas.openxmlformats.org/officeDocument/2006/relationships/image" Target="../media/image54.wmf"/><Relationship Id="rId5" Type="http://schemas.openxmlformats.org/officeDocument/2006/relationships/image" Target="../media/image58.wmf"/><Relationship Id="rId4" Type="http://schemas.openxmlformats.org/officeDocument/2006/relationships/image" Target="../media/image57.w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9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0.w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1.wmf"/></Relationships>
</file>

<file path=ppt/drawings/_rels/vmlDrawing37.vml.rels><?xml version="1.0" encoding="UTF-8" standalone="yes"?>
<Relationships xmlns="http://schemas.openxmlformats.org/package/2006/relationships"><Relationship Id="rId2" Type="http://schemas.openxmlformats.org/officeDocument/2006/relationships/image" Target="../media/image63.wmf"/><Relationship Id="rId1" Type="http://schemas.openxmlformats.org/officeDocument/2006/relationships/image" Target="../media/image62.wmf"/></Relationships>
</file>

<file path=ppt/drawings/_rels/vmlDrawing38.vml.rels><?xml version="1.0" encoding="UTF-8" standalone="yes"?>
<Relationships xmlns="http://schemas.openxmlformats.org/package/2006/relationships"><Relationship Id="rId3" Type="http://schemas.openxmlformats.org/officeDocument/2006/relationships/image" Target="../media/image66.emf"/><Relationship Id="rId2" Type="http://schemas.openxmlformats.org/officeDocument/2006/relationships/image" Target="../media/image65.wmf"/><Relationship Id="rId1" Type="http://schemas.openxmlformats.org/officeDocument/2006/relationships/image" Target="../media/image64.e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6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6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18-08-14T09:01:50.423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23495 4974 0,'0'0'0,"-35"0"15,17 0 1,18-17 15,-35-19-15,70 36 46,36 18-62,17-18 16,88 0-1,1 0 1,-72 0 0,-87 0 31,-18-18-47,0 1 15,-18-36 1,1 53-1,-36-36 1,18 36-16,17-35 16,-35 0-1,53 17 17,35 36 46,-17-1-63,17-17 1,-35 53-16,53 0 16,-18 18-1,-52-1 16,-71-17-15,17 36 0,71-72-16</inkml:trace>
  <inkml:trace contextRef="#ctx0" brushRef="#br0" timeOffset="1177.26">24906 4710 0,'0'-53'0,"0"35"0,0 89 47,0 52-32,0 1 1,35-54 0,1-17-1,-1-53 1,0 0 0,18-123-1,-18-19 1,1 54-1,-36 71 1,0 69 15,0 19-15,-18 17-16,18 71 31,0-53-15,0 17-1,-53-87 1,-17-1 0,-36-35-1,88-18 1,-17-88 0,35 53-16</inkml:trace>
  <inkml:trace contextRef="#ctx0" brushRef="#br0" timeOffset="1901.39">25065 4269 0,'0'-36'0,"-18"54"16,18 17-1,-35 71 1,-18-35 0,35-71-16,18-53 47,36 0-47,-1 0 15,18 35 1,-18-17-1,0 53 1,1 17 0,-1 35-1,-35-34 1,18 70 0</inkml:trace>
  <inkml:trace contextRef="#ctx0" brushRef="#br0" timeOffset="2307.51">25347 4762 0,'-18'0'31,"54"0"0,-1 0-31,18 0 16,53 0 0,0 0-1,-89 0 1,18 0 0,-35 36-1</inkml:trace>
  <inkml:trace contextRef="#ctx0" brushRef="#br0" timeOffset="2737.67">25329 4939 0,'0'0'0,"-35"0"15,53 0 1,-1 0-1,107 0 1,-1 0 0,-70 0-16,18 0 15,-71-18 220</inkml:trace>
  <inkml:trace contextRef="#ctx0" brushRef="#br0" timeOffset="5657.63">26741 4480 0,'0'-17'0,"0"52"47,0 88-47,-71 107 15,18-107 1,-17-35 0,-1-52-1,53-1 1,-17-106-1,35-52 1,0 35 0,35 52 15,54 36-15,-54 0-16,18 53 15,-18 53 1,18 35-1,-18-35 1,0-35 0,-35-18-1</inkml:trace>
  <inkml:trace contextRef="#ctx0" brushRef="#br0" timeOffset="6625.98">27199 4480 0,'0'-35'16,"0"53"15,0 52-15,18 18-1,35 18 1,-18-53-1,18-18 1,0-35 0,-18-70-1,0-71 1,1 53 0,-36 70-1,0 53 32,-18 18-47,-17 123 16,-36 89 15,18-124-15,18-53-1,35-52 1,0-54 15,18 0-15,-1 18-1</inkml:trace>
  <inkml:trace contextRef="#ctx0" brushRef="#br0" timeOffset="6985.31">27728 5098 0,'0'0'0,"18"0"0,-18-36 16,0 54 15,0 35-31,0 88 16,0-88-1,0-18 1,0-70 31</inkml:trace>
  <inkml:trace contextRef="#ctx0" brushRef="#br0" timeOffset="7141.66">27817 4921 0,'0'0'0,"0"-88"0,0 35 16,17 18 0,-17 70-1,0 0-15</inkml:trace>
  <inkml:trace contextRef="#ctx0" brushRef="#br0" timeOffset="12745.25">28240 4851 0,'53'-36'78,"17"36"-78,-17 0 16,18 0-16,70-35 16,-71 35-1,-17-18 1,-53-17 31</inkml:trace>
  <inkml:trace contextRef="#ctx0" brushRef="#br0" timeOffset="13010.82">28540 4568 0,'-36'0'15,"36"-17"-15,0 34 32,-35 89-17,35 0 1,0-18 15,0-17-15,0-18-1</inkml:trace>
  <inkml:trace contextRef="#ctx0" brushRef="#br0" timeOffset="14266.65">30286 4374 0,'-35'-35'0,"17"0"16,-17 35 15,-1 18-31,-16 34 16,-72 213-1,54 17 1,87-141-1,36-52 1,35-54 0,-17-35-1,-36-35 1</inkml:trace>
  <inkml:trace contextRef="#ctx0" brushRef="#br0" timeOffset="14532.24">30339 4586 0,'0'0'0,"0"-18"16,35 54-1,-35-1 1,35 88-1,-35-17 1,0 18 0,-17-89-1,-18 18 1,35-35 0</inkml:trace>
  <inkml:trace contextRef="#ctx0" brushRef="#br0" timeOffset="14719.7">30533 4851 0,'0'-71'0,"18"71"16,34-35 0,1 35-1,-17 0 1,-1 0-1</inkml:trace>
  <inkml:trace contextRef="#ctx0" brushRef="#br0" timeOffset="15157.22">30921 4533 0,'0'-17'0,"0"34"31,0 18-15,0 89-1,-18 17 1,1-53 0,-54-70-1,-17 17 1,53-35-1,35-35 1,17-36 0,19-17-1,-1 53 1,0 35 0,0 0-1,18 53 16,-17 35-15,-1-53 0,18 1-1,-18-36 1</inkml:trace>
  <inkml:trace contextRef="#ctx0" brushRef="#br0" timeOffset="15453.84">31186 4251 0,'0'-71'15,"17"71"-15,18 0 31,18 89-15,-17 52 0,-36-35-1,35 105 1,-35-123 0,0 36-1,-124 52 1,-17-52-1</inkml:trace>
  <inkml:trace contextRef="#ctx0" brushRef="#br0" timeOffset="16942.01">31926 4445 0,'0'0'0,"0"71"32,18-1-17,17 54 1,-35-54-1,0-35 1,0-52 15,-17-19-31,17-69 16,0-72 0,0-34-1,0 122 1,70 36-1,18 53 1,36-35 0,-18 35 15,-89 0-15,-17 35-16,-17 1 15,-36-1-15</inkml:trace>
  <inkml:trace contextRef="#ctx0" brushRef="#br0" timeOffset="17098.08">31821 4516 0,'0'0'0,"70"0"32,-17-18-17,-18 18-15,18 0 16,18 0-1</inkml:trace>
  <inkml:trace contextRef="#ctx0" brushRef="#br0" timeOffset="17691.82">32297 4692 0,'0'-35'0,"0"70"31,0 0-15,0 0-16,0 54 15,0-36 1,0-18 15,53 0-15,0-35 0,-18-17-1,-35-54 1</inkml:trace>
  <inkml:trace contextRef="#ctx0" brushRef="#br0" timeOffset="17864.45">32314 4586 0,'18'0'16,"0"0"15</inkml:trace>
  <inkml:trace contextRef="#ctx0" brushRef="#br0" timeOffset="18083.17">32544 4692 0,'0'35'16,"35"-35"15,0 0-31,18 0 16,-35 0-1,17-17 1</inkml:trace>
  <inkml:trace contextRef="#ctx0" brushRef="#br0" timeOffset="18317.7">32932 4463 0,'0'17'31,"0"19"-31,0-1 16,17 35-1,-17-52-15,0 17 16,0 1 0,0-1-1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0015D9-A301-4537-A673-676F14A6CACA}" type="datetimeFigureOut">
              <a:rPr lang="en-IN" smtClean="0"/>
              <a:t>11-07-2020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74005B-381F-4F03-AD3C-68E6E9C924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5815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>
            <a:extLst>
              <a:ext uri="{FF2B5EF4-FFF2-40B4-BE49-F238E27FC236}">
                <a16:creationId xmlns:a16="http://schemas.microsoft.com/office/drawing/2014/main" id="{FBDEB9EF-CE64-4207-89A0-02ED601EB39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D5B02E3-A546-4185-9DE8-6E55214E68B7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16386" name="Rectangle 2">
            <a:extLst>
              <a:ext uri="{FF2B5EF4-FFF2-40B4-BE49-F238E27FC236}">
                <a16:creationId xmlns:a16="http://schemas.microsoft.com/office/drawing/2014/main" id="{9140914B-5699-45DB-9265-9AB119E09A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BFF05A7E-3F76-4D6A-A161-5C901F1C87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/>
            <a:r>
              <a:rPr lang="en-US" altLang="en-US" sz="1000" i="1"/>
              <a:t>2</a:t>
            </a:r>
          </a:p>
        </p:txBody>
      </p:sp>
      <p:sp>
        <p:nvSpPr>
          <p:cNvPr id="16388" name="Rectangle 4">
            <a:extLst>
              <a:ext uri="{FF2B5EF4-FFF2-40B4-BE49-F238E27FC236}">
                <a16:creationId xmlns:a16="http://schemas.microsoft.com/office/drawing/2014/main" id="{1AF482B9-7FE9-4326-9D6F-78E14566F1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6389" name="Rectangle 5">
            <a:extLst>
              <a:ext uri="{FF2B5EF4-FFF2-40B4-BE49-F238E27FC236}">
                <a16:creationId xmlns:a16="http://schemas.microsoft.com/office/drawing/2014/main" id="{55CC79D2-45D8-44B5-A7F5-A34CEB46BE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6390" name="Rectangle 6">
            <a:extLst>
              <a:ext uri="{FF2B5EF4-FFF2-40B4-BE49-F238E27FC236}">
                <a16:creationId xmlns:a16="http://schemas.microsoft.com/office/drawing/2014/main" id="{1EE0793F-8333-4D85-94A6-5AB9FB7F9C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US" altLang="en-US"/>
              <a:t>As a result of this class, you will be able to...</a:t>
            </a:r>
          </a:p>
        </p:txBody>
      </p:sp>
      <p:sp>
        <p:nvSpPr>
          <p:cNvPr id="16391" name="Rectangle 7">
            <a:extLst>
              <a:ext uri="{FF2B5EF4-FFF2-40B4-BE49-F238E27FC236}">
                <a16:creationId xmlns:a16="http://schemas.microsoft.com/office/drawing/2014/main" id="{D43C177E-3799-4605-99A7-BE79D5AEBB5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>
            <a:extLst>
              <a:ext uri="{FF2B5EF4-FFF2-40B4-BE49-F238E27FC236}">
                <a16:creationId xmlns:a16="http://schemas.microsoft.com/office/drawing/2014/main" id="{2F32EBE7-595B-47AB-92E5-0332CF6E35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C69193-8BAD-44E9-9B4A-CACD2B05791A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36866" name="Rectangle 2">
            <a:extLst>
              <a:ext uri="{FF2B5EF4-FFF2-40B4-BE49-F238E27FC236}">
                <a16:creationId xmlns:a16="http://schemas.microsoft.com/office/drawing/2014/main" id="{95BA1E1B-1BD2-4849-81FD-1D57FE5AAB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878D979D-5A0C-4C86-8067-B23BA4FD4F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/>
            <a:r>
              <a:rPr lang="en-US" altLang="en-US" sz="1000" i="1"/>
              <a:t>12</a:t>
            </a:r>
          </a:p>
        </p:txBody>
      </p:sp>
      <p:sp>
        <p:nvSpPr>
          <p:cNvPr id="36868" name="Rectangle 4">
            <a:extLst>
              <a:ext uri="{FF2B5EF4-FFF2-40B4-BE49-F238E27FC236}">
                <a16:creationId xmlns:a16="http://schemas.microsoft.com/office/drawing/2014/main" id="{64DE9D21-080A-4CB0-B5F8-3CD4508C62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6869" name="Rectangle 5">
            <a:extLst>
              <a:ext uri="{FF2B5EF4-FFF2-40B4-BE49-F238E27FC236}">
                <a16:creationId xmlns:a16="http://schemas.microsoft.com/office/drawing/2014/main" id="{B9CF6944-1822-4F51-AB0D-B7CE6D69D5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6870" name="Rectangle 6">
            <a:extLst>
              <a:ext uri="{FF2B5EF4-FFF2-40B4-BE49-F238E27FC236}">
                <a16:creationId xmlns:a16="http://schemas.microsoft.com/office/drawing/2014/main" id="{D8FE8770-1D20-4425-98E5-2FD3683BB4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en-US" altLang="en-US"/>
          </a:p>
        </p:txBody>
      </p:sp>
      <p:sp>
        <p:nvSpPr>
          <p:cNvPr id="36871" name="Rectangle 7">
            <a:extLst>
              <a:ext uri="{FF2B5EF4-FFF2-40B4-BE49-F238E27FC236}">
                <a16:creationId xmlns:a16="http://schemas.microsoft.com/office/drawing/2014/main" id="{2A8DC24B-1412-466F-9C6F-A7E830A36F5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>
            <a:extLst>
              <a:ext uri="{FF2B5EF4-FFF2-40B4-BE49-F238E27FC236}">
                <a16:creationId xmlns:a16="http://schemas.microsoft.com/office/drawing/2014/main" id="{BD04F064-DA29-450E-AD2B-58BCE5FCC24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8ECB6C-78DA-458A-A440-76528AB344A3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38914" name="Rectangle 2">
            <a:extLst>
              <a:ext uri="{FF2B5EF4-FFF2-40B4-BE49-F238E27FC236}">
                <a16:creationId xmlns:a16="http://schemas.microsoft.com/office/drawing/2014/main" id="{E55B54D4-10C8-40AB-B984-0D7570C2BD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4ED1D3F3-A29A-4C46-B7D3-4805ED4F12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/>
            <a:r>
              <a:rPr lang="en-US" altLang="en-US" sz="1000" i="1"/>
              <a:t>13</a:t>
            </a:r>
          </a:p>
        </p:txBody>
      </p:sp>
      <p:sp>
        <p:nvSpPr>
          <p:cNvPr id="38916" name="Rectangle 4">
            <a:extLst>
              <a:ext uri="{FF2B5EF4-FFF2-40B4-BE49-F238E27FC236}">
                <a16:creationId xmlns:a16="http://schemas.microsoft.com/office/drawing/2014/main" id="{2C4CD720-279C-48B4-A983-AF55097513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8917" name="Rectangle 5">
            <a:extLst>
              <a:ext uri="{FF2B5EF4-FFF2-40B4-BE49-F238E27FC236}">
                <a16:creationId xmlns:a16="http://schemas.microsoft.com/office/drawing/2014/main" id="{2BA3E5BF-9A13-4E4B-9534-5A2744FDF3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8918" name="Rectangle 6">
            <a:extLst>
              <a:ext uri="{FF2B5EF4-FFF2-40B4-BE49-F238E27FC236}">
                <a16:creationId xmlns:a16="http://schemas.microsoft.com/office/drawing/2014/main" id="{4A42CE0D-611C-4AA7-BC61-E9D5AE4215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en-US" altLang="en-US"/>
          </a:p>
        </p:txBody>
      </p:sp>
      <p:sp>
        <p:nvSpPr>
          <p:cNvPr id="38919" name="Rectangle 7">
            <a:extLst>
              <a:ext uri="{FF2B5EF4-FFF2-40B4-BE49-F238E27FC236}">
                <a16:creationId xmlns:a16="http://schemas.microsoft.com/office/drawing/2014/main" id="{3B2A4430-5987-4474-89BA-546F1788524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>
            <a:extLst>
              <a:ext uri="{FF2B5EF4-FFF2-40B4-BE49-F238E27FC236}">
                <a16:creationId xmlns:a16="http://schemas.microsoft.com/office/drawing/2014/main" id="{E18C449C-5A3B-41CA-891F-B2AC019B90A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9D5580-CBAC-497F-8C5D-11719C79A017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43010" name="Rectangle 2">
            <a:extLst>
              <a:ext uri="{FF2B5EF4-FFF2-40B4-BE49-F238E27FC236}">
                <a16:creationId xmlns:a16="http://schemas.microsoft.com/office/drawing/2014/main" id="{73571D01-FF20-43FE-A03A-4895A94D9A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A03B5F3A-E2C6-464D-BA89-F197715EB7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/>
            <a:r>
              <a:rPr lang="en-US" altLang="en-US" sz="1000" i="1"/>
              <a:t>15</a:t>
            </a:r>
          </a:p>
        </p:txBody>
      </p:sp>
      <p:sp>
        <p:nvSpPr>
          <p:cNvPr id="43012" name="Rectangle 4">
            <a:extLst>
              <a:ext uri="{FF2B5EF4-FFF2-40B4-BE49-F238E27FC236}">
                <a16:creationId xmlns:a16="http://schemas.microsoft.com/office/drawing/2014/main" id="{ECCC0E99-B229-44A4-A65F-D70A9997FF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3013" name="Rectangle 5">
            <a:extLst>
              <a:ext uri="{FF2B5EF4-FFF2-40B4-BE49-F238E27FC236}">
                <a16:creationId xmlns:a16="http://schemas.microsoft.com/office/drawing/2014/main" id="{3440F9F1-4319-463A-B781-362551D250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3014" name="Rectangle 6">
            <a:extLst>
              <a:ext uri="{FF2B5EF4-FFF2-40B4-BE49-F238E27FC236}">
                <a16:creationId xmlns:a16="http://schemas.microsoft.com/office/drawing/2014/main" id="{E416D640-0FBA-4DCB-830E-823C52DBB1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en-US" altLang="en-US"/>
          </a:p>
        </p:txBody>
      </p:sp>
      <p:sp>
        <p:nvSpPr>
          <p:cNvPr id="43015" name="Rectangle 7">
            <a:extLst>
              <a:ext uri="{FF2B5EF4-FFF2-40B4-BE49-F238E27FC236}">
                <a16:creationId xmlns:a16="http://schemas.microsoft.com/office/drawing/2014/main" id="{DA3CF650-AE8C-40D0-B5AD-A1CDD2BE82C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>
            <a:extLst>
              <a:ext uri="{FF2B5EF4-FFF2-40B4-BE49-F238E27FC236}">
                <a16:creationId xmlns:a16="http://schemas.microsoft.com/office/drawing/2014/main" id="{8B742577-1056-4A76-8734-BF56F24624A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28109E-E45D-408F-B95E-ED42B685EE34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45058" name="Rectangle 2">
            <a:extLst>
              <a:ext uri="{FF2B5EF4-FFF2-40B4-BE49-F238E27FC236}">
                <a16:creationId xmlns:a16="http://schemas.microsoft.com/office/drawing/2014/main" id="{3733537A-E033-4FF2-AFC3-B1579C59AD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860B385E-43CE-4259-B53E-7443E4F8B3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/>
            <a:r>
              <a:rPr lang="en-US" altLang="en-US" sz="1000" i="1"/>
              <a:t>16</a:t>
            </a:r>
          </a:p>
        </p:txBody>
      </p:sp>
      <p:sp>
        <p:nvSpPr>
          <p:cNvPr id="45060" name="Rectangle 4">
            <a:extLst>
              <a:ext uri="{FF2B5EF4-FFF2-40B4-BE49-F238E27FC236}">
                <a16:creationId xmlns:a16="http://schemas.microsoft.com/office/drawing/2014/main" id="{C336C272-C79B-4BD8-A8BD-9A315193E4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5061" name="Rectangle 5">
            <a:extLst>
              <a:ext uri="{FF2B5EF4-FFF2-40B4-BE49-F238E27FC236}">
                <a16:creationId xmlns:a16="http://schemas.microsoft.com/office/drawing/2014/main" id="{28F6D660-7CF0-488B-9266-82FC52554B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5062" name="Rectangle 6">
            <a:extLst>
              <a:ext uri="{FF2B5EF4-FFF2-40B4-BE49-F238E27FC236}">
                <a16:creationId xmlns:a16="http://schemas.microsoft.com/office/drawing/2014/main" id="{30CA5E1C-30DA-4571-BEE6-911BED2A3C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en-US" altLang="en-US"/>
          </a:p>
        </p:txBody>
      </p:sp>
      <p:sp>
        <p:nvSpPr>
          <p:cNvPr id="45063" name="Rectangle 7">
            <a:extLst>
              <a:ext uri="{FF2B5EF4-FFF2-40B4-BE49-F238E27FC236}">
                <a16:creationId xmlns:a16="http://schemas.microsoft.com/office/drawing/2014/main" id="{FD477CAE-835C-4977-8CC7-EEE38EC2CA7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>
            <a:extLst>
              <a:ext uri="{FF2B5EF4-FFF2-40B4-BE49-F238E27FC236}">
                <a16:creationId xmlns:a16="http://schemas.microsoft.com/office/drawing/2014/main" id="{6287A300-0954-4CE2-A5B7-BABE4F380E5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C7C9B9-871D-419B-BB8A-7DA35590C4AA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47106" name="Rectangle 2">
            <a:extLst>
              <a:ext uri="{FF2B5EF4-FFF2-40B4-BE49-F238E27FC236}">
                <a16:creationId xmlns:a16="http://schemas.microsoft.com/office/drawing/2014/main" id="{7405399C-3279-4EE9-B699-354210D5C1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A023D2E4-77DA-4A20-99EC-D76A771535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/>
            <a:r>
              <a:rPr lang="en-US" altLang="en-US" sz="1000" i="1"/>
              <a:t>17</a:t>
            </a:r>
          </a:p>
        </p:txBody>
      </p:sp>
      <p:sp>
        <p:nvSpPr>
          <p:cNvPr id="47108" name="Rectangle 4">
            <a:extLst>
              <a:ext uri="{FF2B5EF4-FFF2-40B4-BE49-F238E27FC236}">
                <a16:creationId xmlns:a16="http://schemas.microsoft.com/office/drawing/2014/main" id="{E401244B-3131-40A5-AF79-42D6167B0A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7109" name="Rectangle 5">
            <a:extLst>
              <a:ext uri="{FF2B5EF4-FFF2-40B4-BE49-F238E27FC236}">
                <a16:creationId xmlns:a16="http://schemas.microsoft.com/office/drawing/2014/main" id="{6FE53BE0-99E0-4E07-9FFD-4B973624BD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7110" name="Rectangle 6">
            <a:extLst>
              <a:ext uri="{FF2B5EF4-FFF2-40B4-BE49-F238E27FC236}">
                <a16:creationId xmlns:a16="http://schemas.microsoft.com/office/drawing/2014/main" id="{BA72CB0A-B95E-4FBD-B5E4-92675961C5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en-US" altLang="en-US"/>
          </a:p>
        </p:txBody>
      </p:sp>
      <p:sp>
        <p:nvSpPr>
          <p:cNvPr id="47111" name="Rectangle 7">
            <a:extLst>
              <a:ext uri="{FF2B5EF4-FFF2-40B4-BE49-F238E27FC236}">
                <a16:creationId xmlns:a16="http://schemas.microsoft.com/office/drawing/2014/main" id="{639F7A8C-6C9D-407D-A127-415E2E01178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>
            <a:extLst>
              <a:ext uri="{FF2B5EF4-FFF2-40B4-BE49-F238E27FC236}">
                <a16:creationId xmlns:a16="http://schemas.microsoft.com/office/drawing/2014/main" id="{0822B467-6516-4A4A-9A82-AB27F381105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901448-BC4E-4E0A-92AE-DE1011CA65BD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49154" name="Rectangle 2">
            <a:extLst>
              <a:ext uri="{FF2B5EF4-FFF2-40B4-BE49-F238E27FC236}">
                <a16:creationId xmlns:a16="http://schemas.microsoft.com/office/drawing/2014/main" id="{1AABEAF5-B82D-4E40-A651-28F2DE6DFD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DFE3EF78-AC23-4623-A8DF-FE48A9FFEB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/>
            <a:r>
              <a:rPr lang="en-US" altLang="en-US" sz="1000" i="1"/>
              <a:t>18</a:t>
            </a:r>
          </a:p>
        </p:txBody>
      </p:sp>
      <p:sp>
        <p:nvSpPr>
          <p:cNvPr id="49156" name="Rectangle 4">
            <a:extLst>
              <a:ext uri="{FF2B5EF4-FFF2-40B4-BE49-F238E27FC236}">
                <a16:creationId xmlns:a16="http://schemas.microsoft.com/office/drawing/2014/main" id="{325FB6CD-C8D4-4CAC-91EB-B1D47B73FA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9157" name="Rectangle 5">
            <a:extLst>
              <a:ext uri="{FF2B5EF4-FFF2-40B4-BE49-F238E27FC236}">
                <a16:creationId xmlns:a16="http://schemas.microsoft.com/office/drawing/2014/main" id="{D3670D23-1168-4B2A-93D1-ED7B5BAD20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9158" name="Rectangle 6">
            <a:extLst>
              <a:ext uri="{FF2B5EF4-FFF2-40B4-BE49-F238E27FC236}">
                <a16:creationId xmlns:a16="http://schemas.microsoft.com/office/drawing/2014/main" id="{720E6CCA-4669-42CA-943F-1E0BC033E7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en-US" altLang="en-US"/>
          </a:p>
        </p:txBody>
      </p:sp>
      <p:sp>
        <p:nvSpPr>
          <p:cNvPr id="49159" name="Rectangle 7">
            <a:extLst>
              <a:ext uri="{FF2B5EF4-FFF2-40B4-BE49-F238E27FC236}">
                <a16:creationId xmlns:a16="http://schemas.microsoft.com/office/drawing/2014/main" id="{5AA20193-F169-447C-BC22-19E143A0765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>
            <a:extLst>
              <a:ext uri="{FF2B5EF4-FFF2-40B4-BE49-F238E27FC236}">
                <a16:creationId xmlns:a16="http://schemas.microsoft.com/office/drawing/2014/main" id="{FE2A898C-5FB9-4350-8243-F7728BFEB2E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54BB27-1713-496B-ADC3-AE2B755A33BE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51202" name="Rectangle 2">
            <a:extLst>
              <a:ext uri="{FF2B5EF4-FFF2-40B4-BE49-F238E27FC236}">
                <a16:creationId xmlns:a16="http://schemas.microsoft.com/office/drawing/2014/main" id="{18D57040-F9D5-470A-A05A-3B8B6516E5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35FDF4B0-4A45-42ED-B361-6D7ACC7E5D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/>
            <a:r>
              <a:rPr lang="en-US" altLang="en-US" sz="1000" i="1"/>
              <a:t>19</a:t>
            </a:r>
          </a:p>
        </p:txBody>
      </p:sp>
      <p:sp>
        <p:nvSpPr>
          <p:cNvPr id="51204" name="Rectangle 4">
            <a:extLst>
              <a:ext uri="{FF2B5EF4-FFF2-40B4-BE49-F238E27FC236}">
                <a16:creationId xmlns:a16="http://schemas.microsoft.com/office/drawing/2014/main" id="{096C24C5-A754-4B3F-A815-0170843D86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1205" name="Rectangle 5">
            <a:extLst>
              <a:ext uri="{FF2B5EF4-FFF2-40B4-BE49-F238E27FC236}">
                <a16:creationId xmlns:a16="http://schemas.microsoft.com/office/drawing/2014/main" id="{BCD01FC2-97C8-4E64-8361-ED6031EC44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1206" name="Rectangle 6">
            <a:extLst>
              <a:ext uri="{FF2B5EF4-FFF2-40B4-BE49-F238E27FC236}">
                <a16:creationId xmlns:a16="http://schemas.microsoft.com/office/drawing/2014/main" id="{6BD0AFC6-DF2B-4A5A-AD75-097955F59E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en-US" altLang="en-US"/>
          </a:p>
        </p:txBody>
      </p:sp>
      <p:sp>
        <p:nvSpPr>
          <p:cNvPr id="51207" name="Rectangle 7">
            <a:extLst>
              <a:ext uri="{FF2B5EF4-FFF2-40B4-BE49-F238E27FC236}">
                <a16:creationId xmlns:a16="http://schemas.microsoft.com/office/drawing/2014/main" id="{3C8914E9-B091-4553-ACC6-DEBE5042C62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>
            <a:extLst>
              <a:ext uri="{FF2B5EF4-FFF2-40B4-BE49-F238E27FC236}">
                <a16:creationId xmlns:a16="http://schemas.microsoft.com/office/drawing/2014/main" id="{A70A249A-8226-4F14-A41D-8C0BD3EF86B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A7E51B-35D6-49CD-9491-6044499C27B6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53250" name="Rectangle 2">
            <a:extLst>
              <a:ext uri="{FF2B5EF4-FFF2-40B4-BE49-F238E27FC236}">
                <a16:creationId xmlns:a16="http://schemas.microsoft.com/office/drawing/2014/main" id="{F237A529-9F97-49A6-9D35-2683A8EE1C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851D5900-1EE6-40EF-8E69-29A39306D8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/>
            <a:r>
              <a:rPr lang="en-US" altLang="en-US" sz="1000" i="1"/>
              <a:t>20</a:t>
            </a:r>
          </a:p>
        </p:txBody>
      </p:sp>
      <p:sp>
        <p:nvSpPr>
          <p:cNvPr id="53252" name="Rectangle 4">
            <a:extLst>
              <a:ext uri="{FF2B5EF4-FFF2-40B4-BE49-F238E27FC236}">
                <a16:creationId xmlns:a16="http://schemas.microsoft.com/office/drawing/2014/main" id="{30E52F16-B58C-4D34-A1A2-452E7B6941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3253" name="Rectangle 5">
            <a:extLst>
              <a:ext uri="{FF2B5EF4-FFF2-40B4-BE49-F238E27FC236}">
                <a16:creationId xmlns:a16="http://schemas.microsoft.com/office/drawing/2014/main" id="{5851FEDA-5A69-495E-91FF-1D05D7CAE1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3254" name="Rectangle 6">
            <a:extLst>
              <a:ext uri="{FF2B5EF4-FFF2-40B4-BE49-F238E27FC236}">
                <a16:creationId xmlns:a16="http://schemas.microsoft.com/office/drawing/2014/main" id="{5570A825-4AC5-4004-AA0F-436D198CE4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en-US" altLang="en-US"/>
          </a:p>
        </p:txBody>
      </p:sp>
      <p:sp>
        <p:nvSpPr>
          <p:cNvPr id="53255" name="Rectangle 7">
            <a:extLst>
              <a:ext uri="{FF2B5EF4-FFF2-40B4-BE49-F238E27FC236}">
                <a16:creationId xmlns:a16="http://schemas.microsoft.com/office/drawing/2014/main" id="{1A75D4A8-3A90-4DD0-A119-B7E20F1EB74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>
            <a:extLst>
              <a:ext uri="{FF2B5EF4-FFF2-40B4-BE49-F238E27FC236}">
                <a16:creationId xmlns:a16="http://schemas.microsoft.com/office/drawing/2014/main" id="{8D7DB5C7-D4A2-45DE-A31C-BCF3799E310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797654-6669-4E87-8CAE-6337861735B3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55298" name="Rectangle 2">
            <a:extLst>
              <a:ext uri="{FF2B5EF4-FFF2-40B4-BE49-F238E27FC236}">
                <a16:creationId xmlns:a16="http://schemas.microsoft.com/office/drawing/2014/main" id="{1754ADEB-9368-4582-AAE5-885E0EDA22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9268B635-8C40-4C3F-98AD-3B4C7CC5F6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/>
            <a:r>
              <a:rPr lang="en-US" altLang="en-US" sz="1000" i="1"/>
              <a:t>21</a:t>
            </a:r>
          </a:p>
        </p:txBody>
      </p:sp>
      <p:sp>
        <p:nvSpPr>
          <p:cNvPr id="55300" name="Rectangle 4">
            <a:extLst>
              <a:ext uri="{FF2B5EF4-FFF2-40B4-BE49-F238E27FC236}">
                <a16:creationId xmlns:a16="http://schemas.microsoft.com/office/drawing/2014/main" id="{06DF4795-70DF-4562-9098-6F99CB1AAD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5301" name="Rectangle 5">
            <a:extLst>
              <a:ext uri="{FF2B5EF4-FFF2-40B4-BE49-F238E27FC236}">
                <a16:creationId xmlns:a16="http://schemas.microsoft.com/office/drawing/2014/main" id="{B3928A5F-6517-4F4F-9017-03530BB201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5302" name="Rectangle 6">
            <a:extLst>
              <a:ext uri="{FF2B5EF4-FFF2-40B4-BE49-F238E27FC236}">
                <a16:creationId xmlns:a16="http://schemas.microsoft.com/office/drawing/2014/main" id="{AA777FE4-6D6E-4D6B-8D02-C4DA2D83A7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en-US" altLang="en-US"/>
          </a:p>
        </p:txBody>
      </p:sp>
      <p:sp>
        <p:nvSpPr>
          <p:cNvPr id="55303" name="Rectangle 7">
            <a:extLst>
              <a:ext uri="{FF2B5EF4-FFF2-40B4-BE49-F238E27FC236}">
                <a16:creationId xmlns:a16="http://schemas.microsoft.com/office/drawing/2014/main" id="{C287900C-4428-4439-AB26-0D4B5F44B26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>
            <a:extLst>
              <a:ext uri="{FF2B5EF4-FFF2-40B4-BE49-F238E27FC236}">
                <a16:creationId xmlns:a16="http://schemas.microsoft.com/office/drawing/2014/main" id="{CF8A5622-3CB8-4CE1-8D37-1B798A164E4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D211EE-DF1A-438A-9FBD-2FA0D9D3CB86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57346" name="Rectangle 2">
            <a:extLst>
              <a:ext uri="{FF2B5EF4-FFF2-40B4-BE49-F238E27FC236}">
                <a16:creationId xmlns:a16="http://schemas.microsoft.com/office/drawing/2014/main" id="{DEFF4B7F-08A7-46EC-9408-63BF98A498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29288ED7-E587-43BE-BA32-56EF362AB0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/>
            <a:r>
              <a:rPr lang="en-US" altLang="en-US" sz="1000" i="1"/>
              <a:t>22</a:t>
            </a:r>
          </a:p>
        </p:txBody>
      </p:sp>
      <p:sp>
        <p:nvSpPr>
          <p:cNvPr id="57348" name="Rectangle 4">
            <a:extLst>
              <a:ext uri="{FF2B5EF4-FFF2-40B4-BE49-F238E27FC236}">
                <a16:creationId xmlns:a16="http://schemas.microsoft.com/office/drawing/2014/main" id="{0DFE52C9-93B6-4B4C-BD27-2152D73281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7349" name="Rectangle 5">
            <a:extLst>
              <a:ext uri="{FF2B5EF4-FFF2-40B4-BE49-F238E27FC236}">
                <a16:creationId xmlns:a16="http://schemas.microsoft.com/office/drawing/2014/main" id="{A3FDF9D1-3F07-4C27-B7E9-0D537E88FE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7350" name="Rectangle 6">
            <a:extLst>
              <a:ext uri="{FF2B5EF4-FFF2-40B4-BE49-F238E27FC236}">
                <a16:creationId xmlns:a16="http://schemas.microsoft.com/office/drawing/2014/main" id="{3A31A0E4-1FCF-4677-BED2-490BE0EB2E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en-US" altLang="en-US"/>
          </a:p>
        </p:txBody>
      </p:sp>
      <p:sp>
        <p:nvSpPr>
          <p:cNvPr id="57351" name="Rectangle 7">
            <a:extLst>
              <a:ext uri="{FF2B5EF4-FFF2-40B4-BE49-F238E27FC236}">
                <a16:creationId xmlns:a16="http://schemas.microsoft.com/office/drawing/2014/main" id="{EE899E2D-C8CD-4760-A3A2-02B14B7C9AE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>
            <a:extLst>
              <a:ext uri="{FF2B5EF4-FFF2-40B4-BE49-F238E27FC236}">
                <a16:creationId xmlns:a16="http://schemas.microsoft.com/office/drawing/2014/main" id="{1ADAD68D-DEDB-493D-A2DF-96ED6B91938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9B8C209-3EFF-46C3-ADF0-DE61BCA8E013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20482" name="Rectangle 2">
            <a:extLst>
              <a:ext uri="{FF2B5EF4-FFF2-40B4-BE49-F238E27FC236}">
                <a16:creationId xmlns:a16="http://schemas.microsoft.com/office/drawing/2014/main" id="{67CE48DD-13AD-4B7A-9FBB-8D6B6D40DC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BC4EF342-2439-47C6-A84F-B06DA99E49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/>
            <a:r>
              <a:rPr lang="en-US" altLang="en-US" sz="1000" i="1"/>
              <a:t>4</a:t>
            </a:r>
          </a:p>
        </p:txBody>
      </p:sp>
      <p:sp>
        <p:nvSpPr>
          <p:cNvPr id="20484" name="Rectangle 4">
            <a:extLst>
              <a:ext uri="{FF2B5EF4-FFF2-40B4-BE49-F238E27FC236}">
                <a16:creationId xmlns:a16="http://schemas.microsoft.com/office/drawing/2014/main" id="{BDAAEDE9-14CE-4F1C-8943-962B7BE48B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0485" name="Rectangle 5">
            <a:extLst>
              <a:ext uri="{FF2B5EF4-FFF2-40B4-BE49-F238E27FC236}">
                <a16:creationId xmlns:a16="http://schemas.microsoft.com/office/drawing/2014/main" id="{BC155E79-F5F3-493C-927C-BED2C6BE41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0486" name="Rectangle 6">
            <a:extLst>
              <a:ext uri="{FF2B5EF4-FFF2-40B4-BE49-F238E27FC236}">
                <a16:creationId xmlns:a16="http://schemas.microsoft.com/office/drawing/2014/main" id="{282CC320-7591-49EE-9D79-BC00770217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en-US" altLang="en-US"/>
          </a:p>
        </p:txBody>
      </p:sp>
      <p:sp>
        <p:nvSpPr>
          <p:cNvPr id="20487" name="Rectangle 7">
            <a:extLst>
              <a:ext uri="{FF2B5EF4-FFF2-40B4-BE49-F238E27FC236}">
                <a16:creationId xmlns:a16="http://schemas.microsoft.com/office/drawing/2014/main" id="{E9568F50-9D96-47A6-895B-3C99D0A6D04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190CAD43-A17E-440D-A451-C1EBBC75D61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7E537F-CEAB-43FC-8C6F-A056DA8C2E18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229378" name="Rectangle 2">
            <a:extLst>
              <a:ext uri="{FF2B5EF4-FFF2-40B4-BE49-F238E27FC236}">
                <a16:creationId xmlns:a16="http://schemas.microsoft.com/office/drawing/2014/main" id="{E3EF333D-CBBA-4C56-BAC3-48D1BA08EDC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  <p:sp>
        <p:nvSpPr>
          <p:cNvPr id="229379" name="Rectangle 3">
            <a:extLst>
              <a:ext uri="{FF2B5EF4-FFF2-40B4-BE49-F238E27FC236}">
                <a16:creationId xmlns:a16="http://schemas.microsoft.com/office/drawing/2014/main" id="{57D43D0A-E620-4197-B61A-C33CFBC062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0488" tIns="44450" rIns="90488" bIns="44450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>
            <a:extLst>
              <a:ext uri="{FF2B5EF4-FFF2-40B4-BE49-F238E27FC236}">
                <a16:creationId xmlns:a16="http://schemas.microsoft.com/office/drawing/2014/main" id="{9BCD5BAE-590D-4144-9B6C-7BFD2154FCA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374836A-14A8-4485-81A5-224B3890DBC7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59394" name="Rectangle 2">
            <a:extLst>
              <a:ext uri="{FF2B5EF4-FFF2-40B4-BE49-F238E27FC236}">
                <a16:creationId xmlns:a16="http://schemas.microsoft.com/office/drawing/2014/main" id="{68C86426-5C65-4CCF-B15A-296338F5A4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D636E87E-F291-4DCD-BDB8-4E10F39266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/>
            <a:r>
              <a:rPr lang="en-US" altLang="en-US" sz="1000" i="1"/>
              <a:t>23</a:t>
            </a:r>
          </a:p>
        </p:txBody>
      </p:sp>
      <p:sp>
        <p:nvSpPr>
          <p:cNvPr id="59396" name="Rectangle 4">
            <a:extLst>
              <a:ext uri="{FF2B5EF4-FFF2-40B4-BE49-F238E27FC236}">
                <a16:creationId xmlns:a16="http://schemas.microsoft.com/office/drawing/2014/main" id="{877B451B-58E0-473F-AF18-78FC5B8BC9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9397" name="Rectangle 5">
            <a:extLst>
              <a:ext uri="{FF2B5EF4-FFF2-40B4-BE49-F238E27FC236}">
                <a16:creationId xmlns:a16="http://schemas.microsoft.com/office/drawing/2014/main" id="{07B61268-CDBF-490F-8B8F-F7D4A89579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9398" name="Rectangle 6">
            <a:extLst>
              <a:ext uri="{FF2B5EF4-FFF2-40B4-BE49-F238E27FC236}">
                <a16:creationId xmlns:a16="http://schemas.microsoft.com/office/drawing/2014/main" id="{5A6E4723-E014-47AE-99C4-D575F1DD7C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en-US" altLang="en-US"/>
          </a:p>
        </p:txBody>
      </p:sp>
      <p:sp>
        <p:nvSpPr>
          <p:cNvPr id="59399" name="Rectangle 7">
            <a:extLst>
              <a:ext uri="{FF2B5EF4-FFF2-40B4-BE49-F238E27FC236}">
                <a16:creationId xmlns:a16="http://schemas.microsoft.com/office/drawing/2014/main" id="{08A0B62B-DD6C-40E5-A1AF-34463CDF0F6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B2BB0632-1479-4C7A-BF8A-C131EFA950E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3DE311-95E1-4582-BEA2-9A35CCE86BE3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231426" name="Rectangle 2">
            <a:extLst>
              <a:ext uri="{FF2B5EF4-FFF2-40B4-BE49-F238E27FC236}">
                <a16:creationId xmlns:a16="http://schemas.microsoft.com/office/drawing/2014/main" id="{CDE0200B-7645-4190-B343-7969AA8DFC9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  <p:sp>
        <p:nvSpPr>
          <p:cNvPr id="231427" name="Rectangle 3">
            <a:extLst>
              <a:ext uri="{FF2B5EF4-FFF2-40B4-BE49-F238E27FC236}">
                <a16:creationId xmlns:a16="http://schemas.microsoft.com/office/drawing/2014/main" id="{34C8867A-3642-418F-AED3-4F9ABAEBB1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0488" tIns="44450" rIns="90488" bIns="44450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>
            <a:extLst>
              <a:ext uri="{FF2B5EF4-FFF2-40B4-BE49-F238E27FC236}">
                <a16:creationId xmlns:a16="http://schemas.microsoft.com/office/drawing/2014/main" id="{C5AF81ED-185C-460A-BBD9-FCC2C2B4E0D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1DD637-02E3-454B-9885-052284D13D35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61442" name="Rectangle 2">
            <a:extLst>
              <a:ext uri="{FF2B5EF4-FFF2-40B4-BE49-F238E27FC236}">
                <a16:creationId xmlns:a16="http://schemas.microsoft.com/office/drawing/2014/main" id="{D52AD17F-9DCB-40A0-B953-DBD1010773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41C2717C-4E48-44F0-BF8D-29E0C58F1C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/>
            <a:r>
              <a:rPr lang="en-US" altLang="en-US" sz="1000" i="1"/>
              <a:t>24</a:t>
            </a:r>
          </a:p>
        </p:txBody>
      </p:sp>
      <p:sp>
        <p:nvSpPr>
          <p:cNvPr id="61444" name="Rectangle 4">
            <a:extLst>
              <a:ext uri="{FF2B5EF4-FFF2-40B4-BE49-F238E27FC236}">
                <a16:creationId xmlns:a16="http://schemas.microsoft.com/office/drawing/2014/main" id="{002FFE79-CA75-443B-832D-58872FE29C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1445" name="Rectangle 5">
            <a:extLst>
              <a:ext uri="{FF2B5EF4-FFF2-40B4-BE49-F238E27FC236}">
                <a16:creationId xmlns:a16="http://schemas.microsoft.com/office/drawing/2014/main" id="{ADE25FBF-8C2A-4C06-BE77-ACF941BB01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1446" name="Rectangle 6">
            <a:extLst>
              <a:ext uri="{FF2B5EF4-FFF2-40B4-BE49-F238E27FC236}">
                <a16:creationId xmlns:a16="http://schemas.microsoft.com/office/drawing/2014/main" id="{CE926C77-5418-4021-9619-F7AD1210F9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en-US" altLang="en-US"/>
          </a:p>
        </p:txBody>
      </p:sp>
      <p:sp>
        <p:nvSpPr>
          <p:cNvPr id="61447" name="Rectangle 7">
            <a:extLst>
              <a:ext uri="{FF2B5EF4-FFF2-40B4-BE49-F238E27FC236}">
                <a16:creationId xmlns:a16="http://schemas.microsoft.com/office/drawing/2014/main" id="{E1EB19E9-2CF7-450F-9F5A-E9D22733C4C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634599A0-87AA-4546-B1A3-9F0FF80833D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E5AA5A-804F-413F-8778-979C951E0C3D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233474" name="Rectangle 1026">
            <a:extLst>
              <a:ext uri="{FF2B5EF4-FFF2-40B4-BE49-F238E27FC236}">
                <a16:creationId xmlns:a16="http://schemas.microsoft.com/office/drawing/2014/main" id="{57364D4E-7EA6-4263-AFD2-9817BB3E654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  <p:sp>
        <p:nvSpPr>
          <p:cNvPr id="233475" name="Rectangle 1027">
            <a:extLst>
              <a:ext uri="{FF2B5EF4-FFF2-40B4-BE49-F238E27FC236}">
                <a16:creationId xmlns:a16="http://schemas.microsoft.com/office/drawing/2014/main" id="{7B72CFB4-F81D-48FE-8102-612E2822C0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0488" tIns="44450" rIns="90488" bIns="44450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>
            <a:extLst>
              <a:ext uri="{FF2B5EF4-FFF2-40B4-BE49-F238E27FC236}">
                <a16:creationId xmlns:a16="http://schemas.microsoft.com/office/drawing/2014/main" id="{C5801EFD-3082-496B-AE50-7B45BFFBDCB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C92562-8807-46BA-A556-2C555B9635BE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63490" name="Rectangle 2">
            <a:extLst>
              <a:ext uri="{FF2B5EF4-FFF2-40B4-BE49-F238E27FC236}">
                <a16:creationId xmlns:a16="http://schemas.microsoft.com/office/drawing/2014/main" id="{7D767069-4C6D-4166-909B-AA2A88642C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95CDD9C2-FC2B-43BC-BADC-E5AB05CE33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/>
            <a:r>
              <a:rPr lang="en-US" altLang="en-US" sz="1000" i="1"/>
              <a:t>25</a:t>
            </a:r>
          </a:p>
        </p:txBody>
      </p:sp>
      <p:sp>
        <p:nvSpPr>
          <p:cNvPr id="63492" name="Rectangle 4">
            <a:extLst>
              <a:ext uri="{FF2B5EF4-FFF2-40B4-BE49-F238E27FC236}">
                <a16:creationId xmlns:a16="http://schemas.microsoft.com/office/drawing/2014/main" id="{2F2A941A-864A-4020-BF59-9CB56B0E8F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3493" name="Rectangle 5">
            <a:extLst>
              <a:ext uri="{FF2B5EF4-FFF2-40B4-BE49-F238E27FC236}">
                <a16:creationId xmlns:a16="http://schemas.microsoft.com/office/drawing/2014/main" id="{99A95D91-F51B-4837-A482-F7EF6741A2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3494" name="Rectangle 6">
            <a:extLst>
              <a:ext uri="{FF2B5EF4-FFF2-40B4-BE49-F238E27FC236}">
                <a16:creationId xmlns:a16="http://schemas.microsoft.com/office/drawing/2014/main" id="{C4502869-C2EE-46F1-AC2F-AD2399C641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en-US" altLang="en-US"/>
          </a:p>
        </p:txBody>
      </p:sp>
      <p:sp>
        <p:nvSpPr>
          <p:cNvPr id="63495" name="Rectangle 7">
            <a:extLst>
              <a:ext uri="{FF2B5EF4-FFF2-40B4-BE49-F238E27FC236}">
                <a16:creationId xmlns:a16="http://schemas.microsoft.com/office/drawing/2014/main" id="{30F33075-1700-4FAF-8948-CEDD0DBAA0E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D2A961C9-C154-4A24-A757-330F4C4E885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354CDD3-0E4B-4648-9CCC-43ED622029B9}" type="slidenum">
              <a:rPr lang="en-US" altLang="en-US"/>
              <a:pPr/>
              <a:t>31</a:t>
            </a:fld>
            <a:endParaRPr lang="en-US" altLang="en-US"/>
          </a:p>
        </p:txBody>
      </p:sp>
      <p:sp>
        <p:nvSpPr>
          <p:cNvPr id="235522" name="Rectangle 2">
            <a:extLst>
              <a:ext uri="{FF2B5EF4-FFF2-40B4-BE49-F238E27FC236}">
                <a16:creationId xmlns:a16="http://schemas.microsoft.com/office/drawing/2014/main" id="{0ED64B28-9723-48E7-BDB4-510AB952A84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  <p:sp>
        <p:nvSpPr>
          <p:cNvPr id="235523" name="Rectangle 3">
            <a:extLst>
              <a:ext uri="{FF2B5EF4-FFF2-40B4-BE49-F238E27FC236}">
                <a16:creationId xmlns:a16="http://schemas.microsoft.com/office/drawing/2014/main" id="{5D148663-A686-40DA-A1BB-B08ECB31E3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0488" tIns="44450" rIns="90488" bIns="44450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>
            <a:extLst>
              <a:ext uri="{FF2B5EF4-FFF2-40B4-BE49-F238E27FC236}">
                <a16:creationId xmlns:a16="http://schemas.microsoft.com/office/drawing/2014/main" id="{64471E6C-153D-4759-BEAD-DCAE5E49441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133299-8231-4BA8-A693-2FE800D929B8}" type="slidenum">
              <a:rPr lang="en-US" altLang="en-US"/>
              <a:pPr/>
              <a:t>32</a:t>
            </a:fld>
            <a:endParaRPr lang="en-US" altLang="en-US"/>
          </a:p>
        </p:txBody>
      </p:sp>
      <p:sp>
        <p:nvSpPr>
          <p:cNvPr id="67586" name="Rectangle 2">
            <a:extLst>
              <a:ext uri="{FF2B5EF4-FFF2-40B4-BE49-F238E27FC236}">
                <a16:creationId xmlns:a16="http://schemas.microsoft.com/office/drawing/2014/main" id="{1BA5ADE9-9B55-4083-86A0-2453195BFD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7587" name="Rectangle 3">
            <a:extLst>
              <a:ext uri="{FF2B5EF4-FFF2-40B4-BE49-F238E27FC236}">
                <a16:creationId xmlns:a16="http://schemas.microsoft.com/office/drawing/2014/main" id="{AA91D466-B286-4A07-AC84-7B7C8C03DD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/>
            <a:r>
              <a:rPr lang="en-US" altLang="en-US" sz="1000" i="1"/>
              <a:t>27</a:t>
            </a:r>
          </a:p>
        </p:txBody>
      </p:sp>
      <p:sp>
        <p:nvSpPr>
          <p:cNvPr id="67588" name="Rectangle 4">
            <a:extLst>
              <a:ext uri="{FF2B5EF4-FFF2-40B4-BE49-F238E27FC236}">
                <a16:creationId xmlns:a16="http://schemas.microsoft.com/office/drawing/2014/main" id="{10EB57F9-8199-4FC7-A3E6-F3FCA132F3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7589" name="Rectangle 5">
            <a:extLst>
              <a:ext uri="{FF2B5EF4-FFF2-40B4-BE49-F238E27FC236}">
                <a16:creationId xmlns:a16="http://schemas.microsoft.com/office/drawing/2014/main" id="{A837ADD2-F0B5-47D9-9CBB-545BE0E4D7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7590" name="Rectangle 6">
            <a:extLst>
              <a:ext uri="{FF2B5EF4-FFF2-40B4-BE49-F238E27FC236}">
                <a16:creationId xmlns:a16="http://schemas.microsoft.com/office/drawing/2014/main" id="{C85AC40A-CC7C-4D45-B47E-9A94EBBC5E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en-US" altLang="en-US"/>
          </a:p>
        </p:txBody>
      </p:sp>
      <p:sp>
        <p:nvSpPr>
          <p:cNvPr id="67591" name="Rectangle 7">
            <a:extLst>
              <a:ext uri="{FF2B5EF4-FFF2-40B4-BE49-F238E27FC236}">
                <a16:creationId xmlns:a16="http://schemas.microsoft.com/office/drawing/2014/main" id="{B87A9EFD-3C4B-4BB5-A5B4-08D4A014E7B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>
            <a:extLst>
              <a:ext uri="{FF2B5EF4-FFF2-40B4-BE49-F238E27FC236}">
                <a16:creationId xmlns:a16="http://schemas.microsoft.com/office/drawing/2014/main" id="{8B37436F-2217-4BFD-83FE-05FF6830CEF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0555D24-0C70-4A00-BAC3-7442876E112C}" type="slidenum">
              <a:rPr lang="en-US" altLang="en-US"/>
              <a:pPr/>
              <a:t>33</a:t>
            </a:fld>
            <a:endParaRPr lang="en-US" altLang="en-US"/>
          </a:p>
        </p:txBody>
      </p:sp>
      <p:sp>
        <p:nvSpPr>
          <p:cNvPr id="69634" name="Rectangle 2">
            <a:extLst>
              <a:ext uri="{FF2B5EF4-FFF2-40B4-BE49-F238E27FC236}">
                <a16:creationId xmlns:a16="http://schemas.microsoft.com/office/drawing/2014/main" id="{CFDA2E06-FBD2-40EF-8155-050ECE3184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A028D473-0394-4686-ADD6-A24107B679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/>
            <a:r>
              <a:rPr lang="en-US" altLang="en-US" sz="1000" i="1"/>
              <a:t>28</a:t>
            </a:r>
          </a:p>
        </p:txBody>
      </p:sp>
      <p:sp>
        <p:nvSpPr>
          <p:cNvPr id="69636" name="Rectangle 4">
            <a:extLst>
              <a:ext uri="{FF2B5EF4-FFF2-40B4-BE49-F238E27FC236}">
                <a16:creationId xmlns:a16="http://schemas.microsoft.com/office/drawing/2014/main" id="{C31D12AA-C09D-4B77-B23A-20BA6394F8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9637" name="Rectangle 5">
            <a:extLst>
              <a:ext uri="{FF2B5EF4-FFF2-40B4-BE49-F238E27FC236}">
                <a16:creationId xmlns:a16="http://schemas.microsoft.com/office/drawing/2014/main" id="{8F889CC1-1551-4565-84DC-1CB431D108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9638" name="Rectangle 6">
            <a:extLst>
              <a:ext uri="{FF2B5EF4-FFF2-40B4-BE49-F238E27FC236}">
                <a16:creationId xmlns:a16="http://schemas.microsoft.com/office/drawing/2014/main" id="{471AC411-5D89-416A-95A8-BD5513FD3C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en-US" altLang="en-US"/>
          </a:p>
        </p:txBody>
      </p:sp>
      <p:sp>
        <p:nvSpPr>
          <p:cNvPr id="69639" name="Rectangle 7">
            <a:extLst>
              <a:ext uri="{FF2B5EF4-FFF2-40B4-BE49-F238E27FC236}">
                <a16:creationId xmlns:a16="http://schemas.microsoft.com/office/drawing/2014/main" id="{283C88AA-5D42-44C9-9CE7-6199274012E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>
            <a:extLst>
              <a:ext uri="{FF2B5EF4-FFF2-40B4-BE49-F238E27FC236}">
                <a16:creationId xmlns:a16="http://schemas.microsoft.com/office/drawing/2014/main" id="{BA803B97-5829-47C5-B18B-ABD7CAF8E55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2079CCD-05EF-4975-B10D-DE60A4E7EE87}" type="slidenum">
              <a:rPr lang="en-US" altLang="en-US"/>
              <a:pPr/>
              <a:t>34</a:t>
            </a:fld>
            <a:endParaRPr lang="en-US" altLang="en-US"/>
          </a:p>
        </p:txBody>
      </p:sp>
      <p:sp>
        <p:nvSpPr>
          <p:cNvPr id="71682" name="Rectangle 2">
            <a:extLst>
              <a:ext uri="{FF2B5EF4-FFF2-40B4-BE49-F238E27FC236}">
                <a16:creationId xmlns:a16="http://schemas.microsoft.com/office/drawing/2014/main" id="{D1C4EDA5-9DC2-42F0-A5FA-5E019B5C7F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324D0595-5C39-407C-9DA5-256272E792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/>
            <a:r>
              <a:rPr lang="en-US" altLang="en-US" sz="1000" i="1"/>
              <a:t>29</a:t>
            </a:r>
          </a:p>
        </p:txBody>
      </p:sp>
      <p:sp>
        <p:nvSpPr>
          <p:cNvPr id="71684" name="Rectangle 4">
            <a:extLst>
              <a:ext uri="{FF2B5EF4-FFF2-40B4-BE49-F238E27FC236}">
                <a16:creationId xmlns:a16="http://schemas.microsoft.com/office/drawing/2014/main" id="{FE419042-E73F-45A3-AA0B-7E77186819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1685" name="Rectangle 5">
            <a:extLst>
              <a:ext uri="{FF2B5EF4-FFF2-40B4-BE49-F238E27FC236}">
                <a16:creationId xmlns:a16="http://schemas.microsoft.com/office/drawing/2014/main" id="{96852D4F-F576-4E24-AC23-1BE9C04171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1686" name="Rectangle 6">
            <a:extLst>
              <a:ext uri="{FF2B5EF4-FFF2-40B4-BE49-F238E27FC236}">
                <a16:creationId xmlns:a16="http://schemas.microsoft.com/office/drawing/2014/main" id="{F6310ABC-D9CD-4496-B43B-F54CFF9B4D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en-US" altLang="en-US"/>
          </a:p>
        </p:txBody>
      </p:sp>
      <p:sp>
        <p:nvSpPr>
          <p:cNvPr id="71687" name="Rectangle 7">
            <a:extLst>
              <a:ext uri="{FF2B5EF4-FFF2-40B4-BE49-F238E27FC236}">
                <a16:creationId xmlns:a16="http://schemas.microsoft.com/office/drawing/2014/main" id="{40C1D98C-8721-494C-8B78-2C90F2E218B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>
            <a:extLst>
              <a:ext uri="{FF2B5EF4-FFF2-40B4-BE49-F238E27FC236}">
                <a16:creationId xmlns:a16="http://schemas.microsoft.com/office/drawing/2014/main" id="{36780815-0E40-415B-9ECE-9B0E252C5E2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BE87C25-B5CE-42EF-8094-79D345D5043B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23659F95-D02E-4991-91DB-40DB213F71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CF249912-70A6-488B-BF4F-84BEA02E76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/>
            <a:r>
              <a:rPr lang="en-US" altLang="en-US" sz="1000" i="1"/>
              <a:t>5</a:t>
            </a:r>
          </a:p>
        </p:txBody>
      </p:sp>
      <p:sp>
        <p:nvSpPr>
          <p:cNvPr id="22532" name="Rectangle 4">
            <a:extLst>
              <a:ext uri="{FF2B5EF4-FFF2-40B4-BE49-F238E27FC236}">
                <a16:creationId xmlns:a16="http://schemas.microsoft.com/office/drawing/2014/main" id="{CAE21469-3087-43AD-820B-DC8461959D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2533" name="Rectangle 5">
            <a:extLst>
              <a:ext uri="{FF2B5EF4-FFF2-40B4-BE49-F238E27FC236}">
                <a16:creationId xmlns:a16="http://schemas.microsoft.com/office/drawing/2014/main" id="{559C8A10-41CF-4831-89F2-5256013BE2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2534" name="Rectangle 6">
            <a:extLst>
              <a:ext uri="{FF2B5EF4-FFF2-40B4-BE49-F238E27FC236}">
                <a16:creationId xmlns:a16="http://schemas.microsoft.com/office/drawing/2014/main" id="{CFF42873-5741-43AE-AAE0-1AE3FBA3E41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  <p:sp>
        <p:nvSpPr>
          <p:cNvPr id="22535" name="Rectangle 7">
            <a:extLst>
              <a:ext uri="{FF2B5EF4-FFF2-40B4-BE49-F238E27FC236}">
                <a16:creationId xmlns:a16="http://schemas.microsoft.com/office/drawing/2014/main" id="{F923507C-4217-4913-A7B1-ADF8D3B60A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>
            <a:extLst>
              <a:ext uri="{FF2B5EF4-FFF2-40B4-BE49-F238E27FC236}">
                <a16:creationId xmlns:a16="http://schemas.microsoft.com/office/drawing/2014/main" id="{746A8366-33F7-406B-B1D9-CDE50FC392C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DF5CB3-6980-494C-B10C-8C4146593133}" type="slidenum">
              <a:rPr lang="en-US" altLang="en-US"/>
              <a:pPr/>
              <a:t>35</a:t>
            </a:fld>
            <a:endParaRPr lang="en-US" altLang="en-US"/>
          </a:p>
        </p:txBody>
      </p:sp>
      <p:sp>
        <p:nvSpPr>
          <p:cNvPr id="73730" name="Rectangle 2">
            <a:extLst>
              <a:ext uri="{FF2B5EF4-FFF2-40B4-BE49-F238E27FC236}">
                <a16:creationId xmlns:a16="http://schemas.microsoft.com/office/drawing/2014/main" id="{378C09B0-DDDE-48B2-8771-D9FFB04D1E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3731" name="Rectangle 3">
            <a:extLst>
              <a:ext uri="{FF2B5EF4-FFF2-40B4-BE49-F238E27FC236}">
                <a16:creationId xmlns:a16="http://schemas.microsoft.com/office/drawing/2014/main" id="{7DE9E3A9-CF58-45FD-AB70-989F41831E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/>
            <a:r>
              <a:rPr lang="en-US" altLang="en-US" sz="1000" i="1"/>
              <a:t>30</a:t>
            </a:r>
          </a:p>
        </p:txBody>
      </p:sp>
      <p:sp>
        <p:nvSpPr>
          <p:cNvPr id="73732" name="Rectangle 4">
            <a:extLst>
              <a:ext uri="{FF2B5EF4-FFF2-40B4-BE49-F238E27FC236}">
                <a16:creationId xmlns:a16="http://schemas.microsoft.com/office/drawing/2014/main" id="{33EF2255-4CDF-424B-B41F-5D2D77C4C6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3733" name="Rectangle 5">
            <a:extLst>
              <a:ext uri="{FF2B5EF4-FFF2-40B4-BE49-F238E27FC236}">
                <a16:creationId xmlns:a16="http://schemas.microsoft.com/office/drawing/2014/main" id="{BC25E4DD-722B-4A0C-A278-191A8B2B31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3734" name="Rectangle 6">
            <a:extLst>
              <a:ext uri="{FF2B5EF4-FFF2-40B4-BE49-F238E27FC236}">
                <a16:creationId xmlns:a16="http://schemas.microsoft.com/office/drawing/2014/main" id="{CC6985B9-E9C9-4EC9-84C4-82A3D0C236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en-US" altLang="en-US"/>
          </a:p>
        </p:txBody>
      </p:sp>
      <p:sp>
        <p:nvSpPr>
          <p:cNvPr id="73735" name="Rectangle 7">
            <a:extLst>
              <a:ext uri="{FF2B5EF4-FFF2-40B4-BE49-F238E27FC236}">
                <a16:creationId xmlns:a16="http://schemas.microsoft.com/office/drawing/2014/main" id="{27A467AB-F7C4-4C9B-BE2B-CFA434AC170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>
            <a:extLst>
              <a:ext uri="{FF2B5EF4-FFF2-40B4-BE49-F238E27FC236}">
                <a16:creationId xmlns:a16="http://schemas.microsoft.com/office/drawing/2014/main" id="{F3F80B6B-C744-4112-9385-7BEC1FE8572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384C15-71E1-4ACF-852D-07FB9D99AC49}" type="slidenum">
              <a:rPr lang="en-US" altLang="en-US"/>
              <a:pPr/>
              <a:t>36</a:t>
            </a:fld>
            <a:endParaRPr lang="en-US" altLang="en-US"/>
          </a:p>
        </p:txBody>
      </p:sp>
      <p:sp>
        <p:nvSpPr>
          <p:cNvPr id="75778" name="Rectangle 2">
            <a:extLst>
              <a:ext uri="{FF2B5EF4-FFF2-40B4-BE49-F238E27FC236}">
                <a16:creationId xmlns:a16="http://schemas.microsoft.com/office/drawing/2014/main" id="{4C9ECCB6-6807-4892-911E-7AFB30BD98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5779" name="Rectangle 3">
            <a:extLst>
              <a:ext uri="{FF2B5EF4-FFF2-40B4-BE49-F238E27FC236}">
                <a16:creationId xmlns:a16="http://schemas.microsoft.com/office/drawing/2014/main" id="{5DFD9E4C-F9C0-42FA-A341-A558F00023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/>
            <a:r>
              <a:rPr lang="en-US" altLang="en-US" sz="1000" i="1"/>
              <a:t>31</a:t>
            </a:r>
          </a:p>
        </p:txBody>
      </p:sp>
      <p:sp>
        <p:nvSpPr>
          <p:cNvPr id="75780" name="Rectangle 4">
            <a:extLst>
              <a:ext uri="{FF2B5EF4-FFF2-40B4-BE49-F238E27FC236}">
                <a16:creationId xmlns:a16="http://schemas.microsoft.com/office/drawing/2014/main" id="{DE42C157-6B99-4AC8-A549-C744EAA625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5781" name="Rectangle 5">
            <a:extLst>
              <a:ext uri="{FF2B5EF4-FFF2-40B4-BE49-F238E27FC236}">
                <a16:creationId xmlns:a16="http://schemas.microsoft.com/office/drawing/2014/main" id="{D9945332-60C0-4A0F-B5C2-0F19DF9A4F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5782" name="Rectangle 6">
            <a:extLst>
              <a:ext uri="{FF2B5EF4-FFF2-40B4-BE49-F238E27FC236}">
                <a16:creationId xmlns:a16="http://schemas.microsoft.com/office/drawing/2014/main" id="{038FB16D-FB53-4BB5-BEE5-73F4FB2288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en-US" altLang="en-US"/>
          </a:p>
        </p:txBody>
      </p:sp>
      <p:sp>
        <p:nvSpPr>
          <p:cNvPr id="75783" name="Rectangle 7">
            <a:extLst>
              <a:ext uri="{FF2B5EF4-FFF2-40B4-BE49-F238E27FC236}">
                <a16:creationId xmlns:a16="http://schemas.microsoft.com/office/drawing/2014/main" id="{37C01EA0-BB6A-47CE-9CEE-E39BF17037F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>
            <a:extLst>
              <a:ext uri="{FF2B5EF4-FFF2-40B4-BE49-F238E27FC236}">
                <a16:creationId xmlns:a16="http://schemas.microsoft.com/office/drawing/2014/main" id="{EB6F0446-868D-43DE-AC8D-4776C999E66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165EFC-469F-4004-BDD2-8E3420247830}" type="slidenum">
              <a:rPr lang="en-US" altLang="en-US"/>
              <a:pPr/>
              <a:t>37</a:t>
            </a:fld>
            <a:endParaRPr lang="en-US" altLang="en-US"/>
          </a:p>
        </p:txBody>
      </p:sp>
      <p:sp>
        <p:nvSpPr>
          <p:cNvPr id="77826" name="Rectangle 2">
            <a:extLst>
              <a:ext uri="{FF2B5EF4-FFF2-40B4-BE49-F238E27FC236}">
                <a16:creationId xmlns:a16="http://schemas.microsoft.com/office/drawing/2014/main" id="{EDFDC480-3E75-4977-9DAD-BEF791DEF9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7827" name="Rectangle 3">
            <a:extLst>
              <a:ext uri="{FF2B5EF4-FFF2-40B4-BE49-F238E27FC236}">
                <a16:creationId xmlns:a16="http://schemas.microsoft.com/office/drawing/2014/main" id="{EF66D90A-C25B-4942-A1DB-E4005DFC0C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/>
            <a:r>
              <a:rPr lang="en-US" altLang="en-US" sz="1000" i="1"/>
              <a:t>32</a:t>
            </a:r>
          </a:p>
        </p:txBody>
      </p:sp>
      <p:sp>
        <p:nvSpPr>
          <p:cNvPr id="77828" name="Rectangle 4">
            <a:extLst>
              <a:ext uri="{FF2B5EF4-FFF2-40B4-BE49-F238E27FC236}">
                <a16:creationId xmlns:a16="http://schemas.microsoft.com/office/drawing/2014/main" id="{C8ABD810-0717-49A7-B1AD-AB25598B1B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7829" name="Rectangle 5">
            <a:extLst>
              <a:ext uri="{FF2B5EF4-FFF2-40B4-BE49-F238E27FC236}">
                <a16:creationId xmlns:a16="http://schemas.microsoft.com/office/drawing/2014/main" id="{EF02A1E5-105E-427B-BEAA-EFDAC27DA2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7830" name="Rectangle 6">
            <a:extLst>
              <a:ext uri="{FF2B5EF4-FFF2-40B4-BE49-F238E27FC236}">
                <a16:creationId xmlns:a16="http://schemas.microsoft.com/office/drawing/2014/main" id="{F2C37C51-A2E8-49B2-9DFC-E770B5AC2D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en-US" altLang="en-US"/>
          </a:p>
        </p:txBody>
      </p:sp>
      <p:sp>
        <p:nvSpPr>
          <p:cNvPr id="77831" name="Rectangle 7">
            <a:extLst>
              <a:ext uri="{FF2B5EF4-FFF2-40B4-BE49-F238E27FC236}">
                <a16:creationId xmlns:a16="http://schemas.microsoft.com/office/drawing/2014/main" id="{61EA7D12-7AC4-4C20-A29F-3036FEBD913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>
            <a:extLst>
              <a:ext uri="{FF2B5EF4-FFF2-40B4-BE49-F238E27FC236}">
                <a16:creationId xmlns:a16="http://schemas.microsoft.com/office/drawing/2014/main" id="{A06A88AF-501E-46AC-B938-D1BDAFA7539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64DF4D4-740E-4D55-8C8E-5CF22D21156D}" type="slidenum">
              <a:rPr lang="en-US" altLang="en-US"/>
              <a:pPr/>
              <a:t>38</a:t>
            </a:fld>
            <a:endParaRPr lang="en-US" altLang="en-US"/>
          </a:p>
        </p:txBody>
      </p:sp>
      <p:sp>
        <p:nvSpPr>
          <p:cNvPr id="79874" name="Rectangle 2">
            <a:extLst>
              <a:ext uri="{FF2B5EF4-FFF2-40B4-BE49-F238E27FC236}">
                <a16:creationId xmlns:a16="http://schemas.microsoft.com/office/drawing/2014/main" id="{ED124249-819F-43CB-B7A3-89E3945152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9875" name="Rectangle 3">
            <a:extLst>
              <a:ext uri="{FF2B5EF4-FFF2-40B4-BE49-F238E27FC236}">
                <a16:creationId xmlns:a16="http://schemas.microsoft.com/office/drawing/2014/main" id="{582BD153-404E-45A6-A40F-0CE2A82C5F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/>
            <a:r>
              <a:rPr lang="en-US" altLang="en-US" sz="1000" i="1"/>
              <a:t>33</a:t>
            </a:r>
          </a:p>
        </p:txBody>
      </p:sp>
      <p:sp>
        <p:nvSpPr>
          <p:cNvPr id="79876" name="Rectangle 4">
            <a:extLst>
              <a:ext uri="{FF2B5EF4-FFF2-40B4-BE49-F238E27FC236}">
                <a16:creationId xmlns:a16="http://schemas.microsoft.com/office/drawing/2014/main" id="{23A66423-E221-40A3-8BB1-0A0E932E22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9877" name="Rectangle 5">
            <a:extLst>
              <a:ext uri="{FF2B5EF4-FFF2-40B4-BE49-F238E27FC236}">
                <a16:creationId xmlns:a16="http://schemas.microsoft.com/office/drawing/2014/main" id="{A3F0EF7E-F79A-4C7E-ACA7-4DEF19A5C8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9878" name="Rectangle 6">
            <a:extLst>
              <a:ext uri="{FF2B5EF4-FFF2-40B4-BE49-F238E27FC236}">
                <a16:creationId xmlns:a16="http://schemas.microsoft.com/office/drawing/2014/main" id="{DEF0B3E7-C533-4C5C-9150-E35E420A59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en-US" altLang="en-US"/>
          </a:p>
        </p:txBody>
      </p:sp>
      <p:sp>
        <p:nvSpPr>
          <p:cNvPr id="79879" name="Rectangle 7">
            <a:extLst>
              <a:ext uri="{FF2B5EF4-FFF2-40B4-BE49-F238E27FC236}">
                <a16:creationId xmlns:a16="http://schemas.microsoft.com/office/drawing/2014/main" id="{A7105805-7FE3-4080-AD23-76257611522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>
            <a:extLst>
              <a:ext uri="{FF2B5EF4-FFF2-40B4-BE49-F238E27FC236}">
                <a16:creationId xmlns:a16="http://schemas.microsoft.com/office/drawing/2014/main" id="{B605A7C7-A09F-4A14-B0B5-9D7AD93079F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B0DDC7-A1A2-48C5-8786-2BA01638E366}" type="slidenum">
              <a:rPr lang="en-US" altLang="en-US"/>
              <a:pPr/>
              <a:t>41</a:t>
            </a:fld>
            <a:endParaRPr lang="en-US" altLang="en-US"/>
          </a:p>
        </p:txBody>
      </p:sp>
      <p:sp>
        <p:nvSpPr>
          <p:cNvPr id="81922" name="Rectangle 2">
            <a:extLst>
              <a:ext uri="{FF2B5EF4-FFF2-40B4-BE49-F238E27FC236}">
                <a16:creationId xmlns:a16="http://schemas.microsoft.com/office/drawing/2014/main" id="{2E7E7908-607D-44CA-8D45-7C85744E37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1923" name="Rectangle 3">
            <a:extLst>
              <a:ext uri="{FF2B5EF4-FFF2-40B4-BE49-F238E27FC236}">
                <a16:creationId xmlns:a16="http://schemas.microsoft.com/office/drawing/2014/main" id="{B7C3855E-970A-42BF-8A95-3FB18C3845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/>
            <a:r>
              <a:rPr lang="en-US" altLang="en-US" sz="1000" i="1"/>
              <a:t>34</a:t>
            </a:r>
          </a:p>
        </p:txBody>
      </p:sp>
      <p:sp>
        <p:nvSpPr>
          <p:cNvPr id="81924" name="Rectangle 4">
            <a:extLst>
              <a:ext uri="{FF2B5EF4-FFF2-40B4-BE49-F238E27FC236}">
                <a16:creationId xmlns:a16="http://schemas.microsoft.com/office/drawing/2014/main" id="{CE777911-7E19-49E6-8E1C-904213F524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1925" name="Rectangle 5">
            <a:extLst>
              <a:ext uri="{FF2B5EF4-FFF2-40B4-BE49-F238E27FC236}">
                <a16:creationId xmlns:a16="http://schemas.microsoft.com/office/drawing/2014/main" id="{1F660AEA-A55F-4CC2-8DD3-8C7852C139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1926" name="Rectangle 6">
            <a:extLst>
              <a:ext uri="{FF2B5EF4-FFF2-40B4-BE49-F238E27FC236}">
                <a16:creationId xmlns:a16="http://schemas.microsoft.com/office/drawing/2014/main" id="{8E374B56-9096-46C9-85AF-2464AD8B053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  <p:sp>
        <p:nvSpPr>
          <p:cNvPr id="81927" name="Rectangle 7">
            <a:extLst>
              <a:ext uri="{FF2B5EF4-FFF2-40B4-BE49-F238E27FC236}">
                <a16:creationId xmlns:a16="http://schemas.microsoft.com/office/drawing/2014/main" id="{9F99D23C-5BF9-45EE-89EA-D256C9832F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>
            <a:extLst>
              <a:ext uri="{FF2B5EF4-FFF2-40B4-BE49-F238E27FC236}">
                <a16:creationId xmlns:a16="http://schemas.microsoft.com/office/drawing/2014/main" id="{6CA2B169-1388-490A-990A-CBD0E6AC59C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3335E8-0E05-4D4A-A114-757674A19B9D}" type="slidenum">
              <a:rPr lang="en-US" altLang="en-US"/>
              <a:pPr/>
              <a:t>42</a:t>
            </a:fld>
            <a:endParaRPr lang="en-US" altLang="en-US"/>
          </a:p>
        </p:txBody>
      </p:sp>
      <p:sp>
        <p:nvSpPr>
          <p:cNvPr id="83970" name="Rectangle 2">
            <a:extLst>
              <a:ext uri="{FF2B5EF4-FFF2-40B4-BE49-F238E27FC236}">
                <a16:creationId xmlns:a16="http://schemas.microsoft.com/office/drawing/2014/main" id="{9F9B92B1-E75E-4D2C-BDE9-9277223FBD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3971" name="Rectangle 3">
            <a:extLst>
              <a:ext uri="{FF2B5EF4-FFF2-40B4-BE49-F238E27FC236}">
                <a16:creationId xmlns:a16="http://schemas.microsoft.com/office/drawing/2014/main" id="{AC9244B2-B1EE-4199-85C7-E5E7369BD8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/>
            <a:r>
              <a:rPr lang="en-US" altLang="en-US" sz="1000" i="1"/>
              <a:t>35</a:t>
            </a:r>
          </a:p>
        </p:txBody>
      </p:sp>
      <p:sp>
        <p:nvSpPr>
          <p:cNvPr id="83972" name="Rectangle 4">
            <a:extLst>
              <a:ext uri="{FF2B5EF4-FFF2-40B4-BE49-F238E27FC236}">
                <a16:creationId xmlns:a16="http://schemas.microsoft.com/office/drawing/2014/main" id="{E7D876D3-17A6-4E20-B426-E26783E280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3973" name="Rectangle 5">
            <a:extLst>
              <a:ext uri="{FF2B5EF4-FFF2-40B4-BE49-F238E27FC236}">
                <a16:creationId xmlns:a16="http://schemas.microsoft.com/office/drawing/2014/main" id="{6C9ACFDF-E64A-4E5B-A553-D95F0175A8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3974" name="Rectangle 6">
            <a:extLst>
              <a:ext uri="{FF2B5EF4-FFF2-40B4-BE49-F238E27FC236}">
                <a16:creationId xmlns:a16="http://schemas.microsoft.com/office/drawing/2014/main" id="{009A152C-8242-44FC-A8B5-DD30B3CDDF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en-US" altLang="en-US"/>
          </a:p>
        </p:txBody>
      </p:sp>
      <p:sp>
        <p:nvSpPr>
          <p:cNvPr id="83975" name="Rectangle 7">
            <a:extLst>
              <a:ext uri="{FF2B5EF4-FFF2-40B4-BE49-F238E27FC236}">
                <a16:creationId xmlns:a16="http://schemas.microsoft.com/office/drawing/2014/main" id="{6F5AC642-14F2-4940-A4A8-2B1CB22AAC7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>
            <a:extLst>
              <a:ext uri="{FF2B5EF4-FFF2-40B4-BE49-F238E27FC236}">
                <a16:creationId xmlns:a16="http://schemas.microsoft.com/office/drawing/2014/main" id="{C1498182-E44E-45FD-9157-13CF0027C39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065B337-EEB9-4AB3-8E06-2F1582681000}" type="slidenum">
              <a:rPr lang="en-US" altLang="en-US"/>
              <a:pPr/>
              <a:t>43</a:t>
            </a:fld>
            <a:endParaRPr lang="en-US" altLang="en-US"/>
          </a:p>
        </p:txBody>
      </p:sp>
      <p:sp>
        <p:nvSpPr>
          <p:cNvPr id="86018" name="Rectangle 2">
            <a:extLst>
              <a:ext uri="{FF2B5EF4-FFF2-40B4-BE49-F238E27FC236}">
                <a16:creationId xmlns:a16="http://schemas.microsoft.com/office/drawing/2014/main" id="{F69805A6-D12C-4CB3-AEF7-07CA236A5A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6019" name="Rectangle 3">
            <a:extLst>
              <a:ext uri="{FF2B5EF4-FFF2-40B4-BE49-F238E27FC236}">
                <a16:creationId xmlns:a16="http://schemas.microsoft.com/office/drawing/2014/main" id="{EC71BF88-9E5C-4CE2-B863-C74F4F8A6A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/>
            <a:r>
              <a:rPr lang="en-US" altLang="en-US" sz="1000" i="1"/>
              <a:t>36</a:t>
            </a:r>
          </a:p>
        </p:txBody>
      </p:sp>
      <p:sp>
        <p:nvSpPr>
          <p:cNvPr id="86020" name="Rectangle 4">
            <a:extLst>
              <a:ext uri="{FF2B5EF4-FFF2-40B4-BE49-F238E27FC236}">
                <a16:creationId xmlns:a16="http://schemas.microsoft.com/office/drawing/2014/main" id="{7D9C7901-2CE1-4323-BFE2-EE0346B36D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6021" name="Rectangle 5">
            <a:extLst>
              <a:ext uri="{FF2B5EF4-FFF2-40B4-BE49-F238E27FC236}">
                <a16:creationId xmlns:a16="http://schemas.microsoft.com/office/drawing/2014/main" id="{953EF9B5-7A58-4D93-A5B3-8E1D6505E7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6022" name="Rectangle 6">
            <a:extLst>
              <a:ext uri="{FF2B5EF4-FFF2-40B4-BE49-F238E27FC236}">
                <a16:creationId xmlns:a16="http://schemas.microsoft.com/office/drawing/2014/main" id="{1BD643D1-C44F-4453-9DEE-04F9785EE9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en-US" altLang="en-US"/>
          </a:p>
        </p:txBody>
      </p:sp>
      <p:sp>
        <p:nvSpPr>
          <p:cNvPr id="86023" name="Rectangle 7">
            <a:extLst>
              <a:ext uri="{FF2B5EF4-FFF2-40B4-BE49-F238E27FC236}">
                <a16:creationId xmlns:a16="http://schemas.microsoft.com/office/drawing/2014/main" id="{02AAA946-72E4-4E36-B25F-0237C128F4B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>
            <a:extLst>
              <a:ext uri="{FF2B5EF4-FFF2-40B4-BE49-F238E27FC236}">
                <a16:creationId xmlns:a16="http://schemas.microsoft.com/office/drawing/2014/main" id="{7FFE7AB4-EA08-4C5A-936C-67D7E1D4F87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FC3E7BD-CE8B-42C0-B8F1-41A4BA8338F0}" type="slidenum">
              <a:rPr lang="en-US" altLang="en-US"/>
              <a:pPr/>
              <a:t>44</a:t>
            </a:fld>
            <a:endParaRPr lang="en-US" altLang="en-US"/>
          </a:p>
        </p:txBody>
      </p:sp>
      <p:sp>
        <p:nvSpPr>
          <p:cNvPr id="88066" name="Rectangle 2">
            <a:extLst>
              <a:ext uri="{FF2B5EF4-FFF2-40B4-BE49-F238E27FC236}">
                <a16:creationId xmlns:a16="http://schemas.microsoft.com/office/drawing/2014/main" id="{40091915-9111-490D-9832-CF1E4EA32D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8067" name="Rectangle 3">
            <a:extLst>
              <a:ext uri="{FF2B5EF4-FFF2-40B4-BE49-F238E27FC236}">
                <a16:creationId xmlns:a16="http://schemas.microsoft.com/office/drawing/2014/main" id="{17221EAF-B381-4732-839D-59079C7037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/>
            <a:r>
              <a:rPr lang="en-US" altLang="en-US" sz="1000" i="1"/>
              <a:t>37</a:t>
            </a:r>
          </a:p>
        </p:txBody>
      </p:sp>
      <p:sp>
        <p:nvSpPr>
          <p:cNvPr id="88068" name="Rectangle 4">
            <a:extLst>
              <a:ext uri="{FF2B5EF4-FFF2-40B4-BE49-F238E27FC236}">
                <a16:creationId xmlns:a16="http://schemas.microsoft.com/office/drawing/2014/main" id="{D9BDA12C-E868-4927-9587-8CEE221759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8069" name="Rectangle 5">
            <a:extLst>
              <a:ext uri="{FF2B5EF4-FFF2-40B4-BE49-F238E27FC236}">
                <a16:creationId xmlns:a16="http://schemas.microsoft.com/office/drawing/2014/main" id="{A73DC957-38D7-4EAC-9B39-C5D8669C80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8070" name="Rectangle 6">
            <a:extLst>
              <a:ext uri="{FF2B5EF4-FFF2-40B4-BE49-F238E27FC236}">
                <a16:creationId xmlns:a16="http://schemas.microsoft.com/office/drawing/2014/main" id="{FCEA53F8-90FC-498E-8D83-BC75B0BBCD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en-US" altLang="en-US"/>
          </a:p>
        </p:txBody>
      </p:sp>
      <p:sp>
        <p:nvSpPr>
          <p:cNvPr id="88071" name="Rectangle 7">
            <a:extLst>
              <a:ext uri="{FF2B5EF4-FFF2-40B4-BE49-F238E27FC236}">
                <a16:creationId xmlns:a16="http://schemas.microsoft.com/office/drawing/2014/main" id="{CAA77E7F-D5AA-4CD4-A893-C42DB818CE0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>
            <a:extLst>
              <a:ext uri="{FF2B5EF4-FFF2-40B4-BE49-F238E27FC236}">
                <a16:creationId xmlns:a16="http://schemas.microsoft.com/office/drawing/2014/main" id="{77E7D518-C061-4D3D-A889-10267075A2D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5E6014C-5F0D-4854-9C10-1226687C0285}" type="slidenum">
              <a:rPr lang="en-US" altLang="en-US"/>
              <a:pPr/>
              <a:t>45</a:t>
            </a:fld>
            <a:endParaRPr lang="en-US" altLang="en-US"/>
          </a:p>
        </p:txBody>
      </p:sp>
      <p:sp>
        <p:nvSpPr>
          <p:cNvPr id="120834" name="Rectangle 2">
            <a:extLst>
              <a:ext uri="{FF2B5EF4-FFF2-40B4-BE49-F238E27FC236}">
                <a16:creationId xmlns:a16="http://schemas.microsoft.com/office/drawing/2014/main" id="{CCE572BC-EA47-4FB1-AAA5-64F708CFB8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0835" name="Rectangle 3">
            <a:extLst>
              <a:ext uri="{FF2B5EF4-FFF2-40B4-BE49-F238E27FC236}">
                <a16:creationId xmlns:a16="http://schemas.microsoft.com/office/drawing/2014/main" id="{82296D64-B40B-4501-BDB3-B53C471598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/>
            <a:r>
              <a:rPr lang="en-US" altLang="en-US" sz="1000" i="1"/>
              <a:t>53</a:t>
            </a:r>
          </a:p>
        </p:txBody>
      </p:sp>
      <p:sp>
        <p:nvSpPr>
          <p:cNvPr id="120836" name="Rectangle 4">
            <a:extLst>
              <a:ext uri="{FF2B5EF4-FFF2-40B4-BE49-F238E27FC236}">
                <a16:creationId xmlns:a16="http://schemas.microsoft.com/office/drawing/2014/main" id="{EF473E25-7C5B-47AA-B839-F7E7FF1A51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0837" name="Rectangle 5">
            <a:extLst>
              <a:ext uri="{FF2B5EF4-FFF2-40B4-BE49-F238E27FC236}">
                <a16:creationId xmlns:a16="http://schemas.microsoft.com/office/drawing/2014/main" id="{346C6090-E3D5-403C-B4AC-77C6ED6405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0838" name="Rectangle 6">
            <a:extLst>
              <a:ext uri="{FF2B5EF4-FFF2-40B4-BE49-F238E27FC236}">
                <a16:creationId xmlns:a16="http://schemas.microsoft.com/office/drawing/2014/main" id="{C5CB7F3B-0A7F-445C-B77B-024B3DFC5B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en-US" altLang="en-US"/>
          </a:p>
        </p:txBody>
      </p:sp>
      <p:sp>
        <p:nvSpPr>
          <p:cNvPr id="120839" name="Rectangle 7">
            <a:extLst>
              <a:ext uri="{FF2B5EF4-FFF2-40B4-BE49-F238E27FC236}">
                <a16:creationId xmlns:a16="http://schemas.microsoft.com/office/drawing/2014/main" id="{5B7F0D4E-5425-44A1-B50D-2D0E05032C0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>
            <a:extLst>
              <a:ext uri="{FF2B5EF4-FFF2-40B4-BE49-F238E27FC236}">
                <a16:creationId xmlns:a16="http://schemas.microsoft.com/office/drawing/2014/main" id="{51369030-C7BC-4FD7-ABB3-B33DA4017C6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E50AAB-C949-4342-ACA1-952F6D57D13A}" type="slidenum">
              <a:rPr lang="en-US" altLang="en-US"/>
              <a:pPr/>
              <a:t>46</a:t>
            </a:fld>
            <a:endParaRPr lang="en-US" altLang="en-US"/>
          </a:p>
        </p:txBody>
      </p:sp>
      <p:sp>
        <p:nvSpPr>
          <p:cNvPr id="122882" name="Rectangle 2">
            <a:extLst>
              <a:ext uri="{FF2B5EF4-FFF2-40B4-BE49-F238E27FC236}">
                <a16:creationId xmlns:a16="http://schemas.microsoft.com/office/drawing/2014/main" id="{E496FE58-3DCD-47CB-96F8-E78775E6ED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2883" name="Rectangle 3">
            <a:extLst>
              <a:ext uri="{FF2B5EF4-FFF2-40B4-BE49-F238E27FC236}">
                <a16:creationId xmlns:a16="http://schemas.microsoft.com/office/drawing/2014/main" id="{03A29F7B-1C2C-4991-8B37-2F1B6CFC62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/>
            <a:r>
              <a:rPr lang="en-US" altLang="en-US" sz="1000" i="1"/>
              <a:t>54</a:t>
            </a:r>
          </a:p>
        </p:txBody>
      </p:sp>
      <p:sp>
        <p:nvSpPr>
          <p:cNvPr id="122884" name="Rectangle 4">
            <a:extLst>
              <a:ext uri="{FF2B5EF4-FFF2-40B4-BE49-F238E27FC236}">
                <a16:creationId xmlns:a16="http://schemas.microsoft.com/office/drawing/2014/main" id="{F18907DB-C6F6-42D3-B349-5B4FDA1EC8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2885" name="Rectangle 5">
            <a:extLst>
              <a:ext uri="{FF2B5EF4-FFF2-40B4-BE49-F238E27FC236}">
                <a16:creationId xmlns:a16="http://schemas.microsoft.com/office/drawing/2014/main" id="{547999BF-556B-4D27-A97E-FC49D41863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2886" name="Rectangle 6">
            <a:extLst>
              <a:ext uri="{FF2B5EF4-FFF2-40B4-BE49-F238E27FC236}">
                <a16:creationId xmlns:a16="http://schemas.microsoft.com/office/drawing/2014/main" id="{7A5848B2-5036-4E38-A201-65947C036E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en-US" altLang="en-US"/>
          </a:p>
        </p:txBody>
      </p:sp>
      <p:sp>
        <p:nvSpPr>
          <p:cNvPr id="122887" name="Rectangle 7">
            <a:extLst>
              <a:ext uri="{FF2B5EF4-FFF2-40B4-BE49-F238E27FC236}">
                <a16:creationId xmlns:a16="http://schemas.microsoft.com/office/drawing/2014/main" id="{217F0819-9431-43BC-9C9B-BD3C8D9551E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>
            <a:extLst>
              <a:ext uri="{FF2B5EF4-FFF2-40B4-BE49-F238E27FC236}">
                <a16:creationId xmlns:a16="http://schemas.microsoft.com/office/drawing/2014/main" id="{B26CFE0F-04E8-4587-96B5-84A686C96F7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AF3B92A-50A0-4216-9628-53FC05B9243F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24578" name="Rectangle 2">
            <a:extLst>
              <a:ext uri="{FF2B5EF4-FFF2-40B4-BE49-F238E27FC236}">
                <a16:creationId xmlns:a16="http://schemas.microsoft.com/office/drawing/2014/main" id="{F8F1CDD6-DAFE-47DA-8240-183FEC2194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0F7517CB-1613-4775-B7EA-3FAFBE6C07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/>
            <a:r>
              <a:rPr lang="en-US" altLang="en-US" sz="1000" i="1"/>
              <a:t>6</a:t>
            </a:r>
          </a:p>
        </p:txBody>
      </p:sp>
      <p:sp>
        <p:nvSpPr>
          <p:cNvPr id="24580" name="Rectangle 4">
            <a:extLst>
              <a:ext uri="{FF2B5EF4-FFF2-40B4-BE49-F238E27FC236}">
                <a16:creationId xmlns:a16="http://schemas.microsoft.com/office/drawing/2014/main" id="{7BFC7320-3F22-423D-8BCC-0DF5D75515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581" name="Rectangle 5">
            <a:extLst>
              <a:ext uri="{FF2B5EF4-FFF2-40B4-BE49-F238E27FC236}">
                <a16:creationId xmlns:a16="http://schemas.microsoft.com/office/drawing/2014/main" id="{77C4C860-66B6-4CED-B333-19A51D923D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582" name="Rectangle 6">
            <a:extLst>
              <a:ext uri="{FF2B5EF4-FFF2-40B4-BE49-F238E27FC236}">
                <a16:creationId xmlns:a16="http://schemas.microsoft.com/office/drawing/2014/main" id="{FE80AEBA-CD57-45BE-8885-BE5344399CA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  <p:sp>
        <p:nvSpPr>
          <p:cNvPr id="24583" name="Rectangle 7">
            <a:extLst>
              <a:ext uri="{FF2B5EF4-FFF2-40B4-BE49-F238E27FC236}">
                <a16:creationId xmlns:a16="http://schemas.microsoft.com/office/drawing/2014/main" id="{47BA090C-1FC0-49B7-8175-F931DA40E5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>
            <a:extLst>
              <a:ext uri="{FF2B5EF4-FFF2-40B4-BE49-F238E27FC236}">
                <a16:creationId xmlns:a16="http://schemas.microsoft.com/office/drawing/2014/main" id="{18F4CA27-D6B8-4D84-96D2-E3432980FA6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4DEEA90-0874-4744-A836-B94B0A2AD288}" type="slidenum">
              <a:rPr lang="en-US" altLang="en-US"/>
              <a:pPr/>
              <a:t>47</a:t>
            </a:fld>
            <a:endParaRPr lang="en-US" altLang="en-US"/>
          </a:p>
        </p:txBody>
      </p:sp>
      <p:sp>
        <p:nvSpPr>
          <p:cNvPr id="124930" name="Rectangle 2">
            <a:extLst>
              <a:ext uri="{FF2B5EF4-FFF2-40B4-BE49-F238E27FC236}">
                <a16:creationId xmlns:a16="http://schemas.microsoft.com/office/drawing/2014/main" id="{65849625-A97E-4775-9AB3-1B90169C2F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4931" name="Rectangle 3">
            <a:extLst>
              <a:ext uri="{FF2B5EF4-FFF2-40B4-BE49-F238E27FC236}">
                <a16:creationId xmlns:a16="http://schemas.microsoft.com/office/drawing/2014/main" id="{FEFB5DDA-A42A-48CA-B4E6-8A8E2D8586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/>
            <a:r>
              <a:rPr lang="en-US" altLang="en-US" sz="1000" i="1"/>
              <a:t>55</a:t>
            </a:r>
          </a:p>
        </p:txBody>
      </p:sp>
      <p:sp>
        <p:nvSpPr>
          <p:cNvPr id="124932" name="Rectangle 4">
            <a:extLst>
              <a:ext uri="{FF2B5EF4-FFF2-40B4-BE49-F238E27FC236}">
                <a16:creationId xmlns:a16="http://schemas.microsoft.com/office/drawing/2014/main" id="{A0A6158C-A6C2-4AB2-AE42-2CE4AB5A6F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4933" name="Rectangle 5">
            <a:extLst>
              <a:ext uri="{FF2B5EF4-FFF2-40B4-BE49-F238E27FC236}">
                <a16:creationId xmlns:a16="http://schemas.microsoft.com/office/drawing/2014/main" id="{72A65290-2ACA-4C37-84E5-4F8C53F2FD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4934" name="Rectangle 6">
            <a:extLst>
              <a:ext uri="{FF2B5EF4-FFF2-40B4-BE49-F238E27FC236}">
                <a16:creationId xmlns:a16="http://schemas.microsoft.com/office/drawing/2014/main" id="{732666A8-FD59-47D6-89C2-1D88BAFCA5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en-US" altLang="en-US"/>
          </a:p>
          <a:p>
            <a:endParaRPr lang="en-US" altLang="en-US"/>
          </a:p>
        </p:txBody>
      </p:sp>
      <p:sp>
        <p:nvSpPr>
          <p:cNvPr id="124935" name="Rectangle 7">
            <a:extLst>
              <a:ext uri="{FF2B5EF4-FFF2-40B4-BE49-F238E27FC236}">
                <a16:creationId xmlns:a16="http://schemas.microsoft.com/office/drawing/2014/main" id="{9771C2AD-CADB-4066-BC10-6B775C762D7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73E2389C-8431-4C40-BD47-020A412FFC0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D0A174-5888-4470-BA8B-F4870BECFE95}" type="slidenum">
              <a:rPr lang="en-US" altLang="en-US"/>
              <a:pPr/>
              <a:t>48</a:t>
            </a:fld>
            <a:endParaRPr lang="en-US" altLang="en-US"/>
          </a:p>
        </p:txBody>
      </p:sp>
      <p:sp>
        <p:nvSpPr>
          <p:cNvPr id="243714" name="Rectangle 2">
            <a:extLst>
              <a:ext uri="{FF2B5EF4-FFF2-40B4-BE49-F238E27FC236}">
                <a16:creationId xmlns:a16="http://schemas.microsoft.com/office/drawing/2014/main" id="{11A58270-0B70-4589-A8C9-3F98344051E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  <p:sp>
        <p:nvSpPr>
          <p:cNvPr id="243715" name="Rectangle 3">
            <a:extLst>
              <a:ext uri="{FF2B5EF4-FFF2-40B4-BE49-F238E27FC236}">
                <a16:creationId xmlns:a16="http://schemas.microsoft.com/office/drawing/2014/main" id="{4E84FE6D-CF3D-452E-9698-AB03764BDE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0488" tIns="44450" rIns="90488" bIns="44450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>
            <a:extLst>
              <a:ext uri="{FF2B5EF4-FFF2-40B4-BE49-F238E27FC236}">
                <a16:creationId xmlns:a16="http://schemas.microsoft.com/office/drawing/2014/main" id="{F91FB968-8F08-4EC9-9DDC-40AEA6C32BA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AB33EF1-93CA-48AF-9BDB-0587298D3B60}" type="slidenum">
              <a:rPr lang="en-US" altLang="en-US"/>
              <a:pPr/>
              <a:t>49</a:t>
            </a:fld>
            <a:endParaRPr lang="en-US" altLang="en-US"/>
          </a:p>
        </p:txBody>
      </p:sp>
      <p:sp>
        <p:nvSpPr>
          <p:cNvPr id="126978" name="Rectangle 2">
            <a:extLst>
              <a:ext uri="{FF2B5EF4-FFF2-40B4-BE49-F238E27FC236}">
                <a16:creationId xmlns:a16="http://schemas.microsoft.com/office/drawing/2014/main" id="{224A85AF-3AC9-4768-9DAB-DD7FFF8189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6979" name="Rectangle 3">
            <a:extLst>
              <a:ext uri="{FF2B5EF4-FFF2-40B4-BE49-F238E27FC236}">
                <a16:creationId xmlns:a16="http://schemas.microsoft.com/office/drawing/2014/main" id="{8DD9F157-B7F3-499C-827E-ED7D09BFF6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/>
            <a:r>
              <a:rPr lang="en-US" altLang="en-US" sz="1000" i="1"/>
              <a:t>56</a:t>
            </a:r>
          </a:p>
        </p:txBody>
      </p:sp>
      <p:sp>
        <p:nvSpPr>
          <p:cNvPr id="126980" name="Rectangle 4">
            <a:extLst>
              <a:ext uri="{FF2B5EF4-FFF2-40B4-BE49-F238E27FC236}">
                <a16:creationId xmlns:a16="http://schemas.microsoft.com/office/drawing/2014/main" id="{F0E399C9-D5A8-4AC6-8D1E-FE4835A45B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6981" name="Rectangle 5">
            <a:extLst>
              <a:ext uri="{FF2B5EF4-FFF2-40B4-BE49-F238E27FC236}">
                <a16:creationId xmlns:a16="http://schemas.microsoft.com/office/drawing/2014/main" id="{AFCC2ECD-BA7D-402A-9726-B57C8C0B83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6982" name="Rectangle 6">
            <a:extLst>
              <a:ext uri="{FF2B5EF4-FFF2-40B4-BE49-F238E27FC236}">
                <a16:creationId xmlns:a16="http://schemas.microsoft.com/office/drawing/2014/main" id="{BB604C21-40C6-40DF-B853-BD2DECE55B8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  <p:sp>
        <p:nvSpPr>
          <p:cNvPr id="126983" name="Rectangle 7">
            <a:extLst>
              <a:ext uri="{FF2B5EF4-FFF2-40B4-BE49-F238E27FC236}">
                <a16:creationId xmlns:a16="http://schemas.microsoft.com/office/drawing/2014/main" id="{C30D8478-2C92-467E-A849-2F17D5DAF1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>
            <a:extLst>
              <a:ext uri="{FF2B5EF4-FFF2-40B4-BE49-F238E27FC236}">
                <a16:creationId xmlns:a16="http://schemas.microsoft.com/office/drawing/2014/main" id="{F8A16206-73E6-4C31-98BF-7A8C3F976C4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E9E7BF-7D92-423E-BCAB-8FD797B416A2}" type="slidenum">
              <a:rPr lang="en-US" altLang="en-US"/>
              <a:pPr/>
              <a:t>50</a:t>
            </a:fld>
            <a:endParaRPr lang="en-US" altLang="en-US"/>
          </a:p>
        </p:txBody>
      </p:sp>
      <p:sp>
        <p:nvSpPr>
          <p:cNvPr id="129026" name="Rectangle 2">
            <a:extLst>
              <a:ext uri="{FF2B5EF4-FFF2-40B4-BE49-F238E27FC236}">
                <a16:creationId xmlns:a16="http://schemas.microsoft.com/office/drawing/2014/main" id="{6061C326-22BC-45A6-A5B8-B9449C443B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9027" name="Rectangle 3">
            <a:extLst>
              <a:ext uri="{FF2B5EF4-FFF2-40B4-BE49-F238E27FC236}">
                <a16:creationId xmlns:a16="http://schemas.microsoft.com/office/drawing/2014/main" id="{50418738-9D05-4E6C-81AC-A7580C62BA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/>
            <a:r>
              <a:rPr lang="en-US" altLang="en-US" sz="1000" i="1"/>
              <a:t>57</a:t>
            </a:r>
          </a:p>
        </p:txBody>
      </p:sp>
      <p:sp>
        <p:nvSpPr>
          <p:cNvPr id="129028" name="Rectangle 4">
            <a:extLst>
              <a:ext uri="{FF2B5EF4-FFF2-40B4-BE49-F238E27FC236}">
                <a16:creationId xmlns:a16="http://schemas.microsoft.com/office/drawing/2014/main" id="{A18E8DB9-1D02-4DAD-B414-DEC3FEAE82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9029" name="Rectangle 5">
            <a:extLst>
              <a:ext uri="{FF2B5EF4-FFF2-40B4-BE49-F238E27FC236}">
                <a16:creationId xmlns:a16="http://schemas.microsoft.com/office/drawing/2014/main" id="{03423F99-E300-42F5-8D1C-28FECBBA82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9030" name="Rectangle 6">
            <a:extLst>
              <a:ext uri="{FF2B5EF4-FFF2-40B4-BE49-F238E27FC236}">
                <a16:creationId xmlns:a16="http://schemas.microsoft.com/office/drawing/2014/main" id="{4B676A2B-B349-4A6F-8F83-CA769AA69C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en-US" altLang="en-US"/>
          </a:p>
        </p:txBody>
      </p:sp>
      <p:sp>
        <p:nvSpPr>
          <p:cNvPr id="129031" name="Rectangle 7">
            <a:extLst>
              <a:ext uri="{FF2B5EF4-FFF2-40B4-BE49-F238E27FC236}">
                <a16:creationId xmlns:a16="http://schemas.microsoft.com/office/drawing/2014/main" id="{00445A74-D0F4-4CCA-A554-68AFF62D696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>
            <a:extLst>
              <a:ext uri="{FF2B5EF4-FFF2-40B4-BE49-F238E27FC236}">
                <a16:creationId xmlns:a16="http://schemas.microsoft.com/office/drawing/2014/main" id="{FF7CD02A-2C03-44A4-8E1C-7517B0010E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3740686-776F-4C75-BFD1-58BAD93E5156}" type="slidenum">
              <a:rPr lang="en-US" altLang="en-US"/>
              <a:pPr/>
              <a:t>51</a:t>
            </a:fld>
            <a:endParaRPr lang="en-US" altLang="en-US"/>
          </a:p>
        </p:txBody>
      </p:sp>
      <p:sp>
        <p:nvSpPr>
          <p:cNvPr id="131074" name="Rectangle 2">
            <a:extLst>
              <a:ext uri="{FF2B5EF4-FFF2-40B4-BE49-F238E27FC236}">
                <a16:creationId xmlns:a16="http://schemas.microsoft.com/office/drawing/2014/main" id="{0EE8473C-6C37-4F39-A535-A0586BFB87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1075" name="Rectangle 3">
            <a:extLst>
              <a:ext uri="{FF2B5EF4-FFF2-40B4-BE49-F238E27FC236}">
                <a16:creationId xmlns:a16="http://schemas.microsoft.com/office/drawing/2014/main" id="{5EC26D26-5E33-43A3-A7D4-6A97F3D479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/>
            <a:r>
              <a:rPr lang="en-US" altLang="en-US" sz="1000" i="1"/>
              <a:t>58</a:t>
            </a:r>
          </a:p>
        </p:txBody>
      </p:sp>
      <p:sp>
        <p:nvSpPr>
          <p:cNvPr id="131076" name="Rectangle 4">
            <a:extLst>
              <a:ext uri="{FF2B5EF4-FFF2-40B4-BE49-F238E27FC236}">
                <a16:creationId xmlns:a16="http://schemas.microsoft.com/office/drawing/2014/main" id="{28D58095-3D69-485B-A887-A576BF08CF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1077" name="Rectangle 5">
            <a:extLst>
              <a:ext uri="{FF2B5EF4-FFF2-40B4-BE49-F238E27FC236}">
                <a16:creationId xmlns:a16="http://schemas.microsoft.com/office/drawing/2014/main" id="{B7076855-38CB-4ABF-BABA-5A6E295E27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1078" name="Rectangle 6">
            <a:extLst>
              <a:ext uri="{FF2B5EF4-FFF2-40B4-BE49-F238E27FC236}">
                <a16:creationId xmlns:a16="http://schemas.microsoft.com/office/drawing/2014/main" id="{D559A6D9-FBBD-49C7-86F8-9955EA1009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en-US" altLang="en-US"/>
          </a:p>
        </p:txBody>
      </p:sp>
      <p:sp>
        <p:nvSpPr>
          <p:cNvPr id="131079" name="Rectangle 7">
            <a:extLst>
              <a:ext uri="{FF2B5EF4-FFF2-40B4-BE49-F238E27FC236}">
                <a16:creationId xmlns:a16="http://schemas.microsoft.com/office/drawing/2014/main" id="{E71070EF-F1DA-48D7-BF41-D10076D19ED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>
            <a:extLst>
              <a:ext uri="{FF2B5EF4-FFF2-40B4-BE49-F238E27FC236}">
                <a16:creationId xmlns:a16="http://schemas.microsoft.com/office/drawing/2014/main" id="{E60DE721-CB6D-43BB-A085-F736D6739C9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B3A4C2-A543-40C6-8925-F554134832DE}" type="slidenum">
              <a:rPr lang="en-US" altLang="en-US"/>
              <a:pPr/>
              <a:t>52</a:t>
            </a:fld>
            <a:endParaRPr lang="en-US" altLang="en-US"/>
          </a:p>
        </p:txBody>
      </p:sp>
      <p:sp>
        <p:nvSpPr>
          <p:cNvPr id="133122" name="Rectangle 2">
            <a:extLst>
              <a:ext uri="{FF2B5EF4-FFF2-40B4-BE49-F238E27FC236}">
                <a16:creationId xmlns:a16="http://schemas.microsoft.com/office/drawing/2014/main" id="{0302FF0D-63A3-4925-8B90-54617BD1D1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3123" name="Rectangle 3">
            <a:extLst>
              <a:ext uri="{FF2B5EF4-FFF2-40B4-BE49-F238E27FC236}">
                <a16:creationId xmlns:a16="http://schemas.microsoft.com/office/drawing/2014/main" id="{BA18D02D-2DE7-48EB-8EFB-B5509A735E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/>
            <a:r>
              <a:rPr lang="en-US" altLang="en-US" sz="1000" i="1"/>
              <a:t>63</a:t>
            </a:r>
          </a:p>
        </p:txBody>
      </p:sp>
      <p:sp>
        <p:nvSpPr>
          <p:cNvPr id="133124" name="Rectangle 4">
            <a:extLst>
              <a:ext uri="{FF2B5EF4-FFF2-40B4-BE49-F238E27FC236}">
                <a16:creationId xmlns:a16="http://schemas.microsoft.com/office/drawing/2014/main" id="{9C902B20-7C48-4AD0-AD3A-D661801CB2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3125" name="Rectangle 5">
            <a:extLst>
              <a:ext uri="{FF2B5EF4-FFF2-40B4-BE49-F238E27FC236}">
                <a16:creationId xmlns:a16="http://schemas.microsoft.com/office/drawing/2014/main" id="{8E745F8C-C2B2-4FA2-81B8-8F1D4713C0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3126" name="Rectangle 6">
            <a:extLst>
              <a:ext uri="{FF2B5EF4-FFF2-40B4-BE49-F238E27FC236}">
                <a16:creationId xmlns:a16="http://schemas.microsoft.com/office/drawing/2014/main" id="{638D0E73-52CF-497B-BCDF-16E6C06CB9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en-US" altLang="en-US"/>
          </a:p>
        </p:txBody>
      </p:sp>
      <p:sp>
        <p:nvSpPr>
          <p:cNvPr id="133127" name="Rectangle 7">
            <a:extLst>
              <a:ext uri="{FF2B5EF4-FFF2-40B4-BE49-F238E27FC236}">
                <a16:creationId xmlns:a16="http://schemas.microsoft.com/office/drawing/2014/main" id="{6FE13F79-FCE4-44CF-873F-A81D076D845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>
            <a:extLst>
              <a:ext uri="{FF2B5EF4-FFF2-40B4-BE49-F238E27FC236}">
                <a16:creationId xmlns:a16="http://schemas.microsoft.com/office/drawing/2014/main" id="{AB1A8933-9604-44A3-9CED-168238694EC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306B19-2BC3-4B75-913D-726022261333}" type="slidenum">
              <a:rPr lang="en-US" altLang="en-US"/>
              <a:pPr/>
              <a:t>53</a:t>
            </a:fld>
            <a:endParaRPr lang="en-US" altLang="en-US"/>
          </a:p>
        </p:txBody>
      </p:sp>
      <p:sp>
        <p:nvSpPr>
          <p:cNvPr id="135170" name="Rectangle 2">
            <a:extLst>
              <a:ext uri="{FF2B5EF4-FFF2-40B4-BE49-F238E27FC236}">
                <a16:creationId xmlns:a16="http://schemas.microsoft.com/office/drawing/2014/main" id="{F3750786-8859-4C3B-B1F3-F31925291D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5171" name="Rectangle 3">
            <a:extLst>
              <a:ext uri="{FF2B5EF4-FFF2-40B4-BE49-F238E27FC236}">
                <a16:creationId xmlns:a16="http://schemas.microsoft.com/office/drawing/2014/main" id="{79F872E4-F2EB-47F0-BF71-401EB9144D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/>
            <a:r>
              <a:rPr lang="en-US" altLang="en-US" sz="1000" i="1"/>
              <a:t>81</a:t>
            </a:r>
          </a:p>
        </p:txBody>
      </p:sp>
      <p:sp>
        <p:nvSpPr>
          <p:cNvPr id="135172" name="Rectangle 4">
            <a:extLst>
              <a:ext uri="{FF2B5EF4-FFF2-40B4-BE49-F238E27FC236}">
                <a16:creationId xmlns:a16="http://schemas.microsoft.com/office/drawing/2014/main" id="{D635AD55-C7E7-425A-8A9D-D24651D646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5173" name="Rectangle 5">
            <a:extLst>
              <a:ext uri="{FF2B5EF4-FFF2-40B4-BE49-F238E27FC236}">
                <a16:creationId xmlns:a16="http://schemas.microsoft.com/office/drawing/2014/main" id="{35F67304-D0D2-4C1D-80D6-F45113F48E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5174" name="Rectangle 6">
            <a:extLst>
              <a:ext uri="{FF2B5EF4-FFF2-40B4-BE49-F238E27FC236}">
                <a16:creationId xmlns:a16="http://schemas.microsoft.com/office/drawing/2014/main" id="{F4599C4C-C410-4AEF-A4B5-175FE769D1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en-US" altLang="en-US"/>
          </a:p>
        </p:txBody>
      </p:sp>
      <p:sp>
        <p:nvSpPr>
          <p:cNvPr id="135175" name="Rectangle 7">
            <a:extLst>
              <a:ext uri="{FF2B5EF4-FFF2-40B4-BE49-F238E27FC236}">
                <a16:creationId xmlns:a16="http://schemas.microsoft.com/office/drawing/2014/main" id="{2132FDCF-E66D-4E1C-8939-D98DBCD77F9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>
            <a:extLst>
              <a:ext uri="{FF2B5EF4-FFF2-40B4-BE49-F238E27FC236}">
                <a16:creationId xmlns:a16="http://schemas.microsoft.com/office/drawing/2014/main" id="{3AA1338B-976C-454F-B48D-B38A16ABACB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777121-7E66-40CD-8A5A-356EC312C810}" type="slidenum">
              <a:rPr lang="en-US" altLang="en-US"/>
              <a:pPr/>
              <a:t>54</a:t>
            </a:fld>
            <a:endParaRPr lang="en-US" altLang="en-US"/>
          </a:p>
        </p:txBody>
      </p:sp>
      <p:sp>
        <p:nvSpPr>
          <p:cNvPr id="137218" name="Rectangle 2">
            <a:extLst>
              <a:ext uri="{FF2B5EF4-FFF2-40B4-BE49-F238E27FC236}">
                <a16:creationId xmlns:a16="http://schemas.microsoft.com/office/drawing/2014/main" id="{E288D6B4-3BC2-40EA-8A30-1553E61D05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7219" name="Rectangle 3">
            <a:extLst>
              <a:ext uri="{FF2B5EF4-FFF2-40B4-BE49-F238E27FC236}">
                <a16:creationId xmlns:a16="http://schemas.microsoft.com/office/drawing/2014/main" id="{64857844-ACB6-45A8-8EB1-75FF996413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/>
            <a:r>
              <a:rPr lang="en-US" altLang="en-US" sz="1000" i="1"/>
              <a:t>82</a:t>
            </a:r>
          </a:p>
        </p:txBody>
      </p:sp>
      <p:sp>
        <p:nvSpPr>
          <p:cNvPr id="137220" name="Rectangle 4">
            <a:extLst>
              <a:ext uri="{FF2B5EF4-FFF2-40B4-BE49-F238E27FC236}">
                <a16:creationId xmlns:a16="http://schemas.microsoft.com/office/drawing/2014/main" id="{5ED26736-5D82-415E-ADC3-19507191FF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7221" name="Rectangle 5">
            <a:extLst>
              <a:ext uri="{FF2B5EF4-FFF2-40B4-BE49-F238E27FC236}">
                <a16:creationId xmlns:a16="http://schemas.microsoft.com/office/drawing/2014/main" id="{A51DC163-6CE8-47FA-A85F-A340B72C1D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7222" name="Rectangle 6">
            <a:extLst>
              <a:ext uri="{FF2B5EF4-FFF2-40B4-BE49-F238E27FC236}">
                <a16:creationId xmlns:a16="http://schemas.microsoft.com/office/drawing/2014/main" id="{C13B16C4-8255-4728-BFF7-E731329FBB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en-US" altLang="en-US"/>
          </a:p>
        </p:txBody>
      </p:sp>
      <p:sp>
        <p:nvSpPr>
          <p:cNvPr id="137223" name="Rectangle 7">
            <a:extLst>
              <a:ext uri="{FF2B5EF4-FFF2-40B4-BE49-F238E27FC236}">
                <a16:creationId xmlns:a16="http://schemas.microsoft.com/office/drawing/2014/main" id="{D5D20FB3-DD83-4D52-8DB8-8D3DEB64B7B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>
            <a:extLst>
              <a:ext uri="{FF2B5EF4-FFF2-40B4-BE49-F238E27FC236}">
                <a16:creationId xmlns:a16="http://schemas.microsoft.com/office/drawing/2014/main" id="{3102E66F-93DE-4722-9177-EDD27AF1557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9ACA2E-B449-43F2-8075-2A0FCBC4ECB6}" type="slidenum">
              <a:rPr lang="en-US" altLang="en-US"/>
              <a:pPr/>
              <a:t>55</a:t>
            </a:fld>
            <a:endParaRPr lang="en-US" altLang="en-US"/>
          </a:p>
        </p:txBody>
      </p:sp>
      <p:sp>
        <p:nvSpPr>
          <p:cNvPr id="145410" name="Rectangle 2">
            <a:extLst>
              <a:ext uri="{FF2B5EF4-FFF2-40B4-BE49-F238E27FC236}">
                <a16:creationId xmlns:a16="http://schemas.microsoft.com/office/drawing/2014/main" id="{2C17D7B5-DF94-4DEE-B990-BC5EEC46EC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5411" name="Rectangle 3">
            <a:extLst>
              <a:ext uri="{FF2B5EF4-FFF2-40B4-BE49-F238E27FC236}">
                <a16:creationId xmlns:a16="http://schemas.microsoft.com/office/drawing/2014/main" id="{5F093285-8CD8-4F4F-A6BD-A9E86FCB7B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/>
            <a:r>
              <a:rPr lang="en-US" altLang="en-US" sz="1000" i="1"/>
              <a:t>86</a:t>
            </a:r>
          </a:p>
        </p:txBody>
      </p:sp>
      <p:sp>
        <p:nvSpPr>
          <p:cNvPr id="145412" name="Rectangle 4">
            <a:extLst>
              <a:ext uri="{FF2B5EF4-FFF2-40B4-BE49-F238E27FC236}">
                <a16:creationId xmlns:a16="http://schemas.microsoft.com/office/drawing/2014/main" id="{F1349D49-507B-41E4-ABCE-C102807A7E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5413" name="Rectangle 5">
            <a:extLst>
              <a:ext uri="{FF2B5EF4-FFF2-40B4-BE49-F238E27FC236}">
                <a16:creationId xmlns:a16="http://schemas.microsoft.com/office/drawing/2014/main" id="{437A9748-76CB-4E8A-B4CC-6EA9625D69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5414" name="Rectangle 6">
            <a:extLst>
              <a:ext uri="{FF2B5EF4-FFF2-40B4-BE49-F238E27FC236}">
                <a16:creationId xmlns:a16="http://schemas.microsoft.com/office/drawing/2014/main" id="{C23E69C5-CFEF-4E75-8F26-904885BC38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en-US" altLang="en-US"/>
          </a:p>
        </p:txBody>
      </p:sp>
      <p:sp>
        <p:nvSpPr>
          <p:cNvPr id="145415" name="Rectangle 7">
            <a:extLst>
              <a:ext uri="{FF2B5EF4-FFF2-40B4-BE49-F238E27FC236}">
                <a16:creationId xmlns:a16="http://schemas.microsoft.com/office/drawing/2014/main" id="{294CC81D-790C-4F27-9FB6-A6769A93401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>
            <a:extLst>
              <a:ext uri="{FF2B5EF4-FFF2-40B4-BE49-F238E27FC236}">
                <a16:creationId xmlns:a16="http://schemas.microsoft.com/office/drawing/2014/main" id="{206570AC-48C9-49B9-B503-D6F40AD46C7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C645965-AB62-4A33-A05A-A548ECBCFF23}" type="slidenum">
              <a:rPr lang="en-US" altLang="en-US"/>
              <a:pPr/>
              <a:t>63</a:t>
            </a:fld>
            <a:endParaRPr lang="en-US" altLang="en-US"/>
          </a:p>
        </p:txBody>
      </p:sp>
      <p:sp>
        <p:nvSpPr>
          <p:cNvPr id="147458" name="Rectangle 2">
            <a:extLst>
              <a:ext uri="{FF2B5EF4-FFF2-40B4-BE49-F238E27FC236}">
                <a16:creationId xmlns:a16="http://schemas.microsoft.com/office/drawing/2014/main" id="{3EBDCBDC-2E9C-4DA9-8030-B5F15A7649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7459" name="Rectangle 3">
            <a:extLst>
              <a:ext uri="{FF2B5EF4-FFF2-40B4-BE49-F238E27FC236}">
                <a16:creationId xmlns:a16="http://schemas.microsoft.com/office/drawing/2014/main" id="{8CB8E6A7-61C2-416A-A97F-E7B3D1EAB4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/>
            <a:r>
              <a:rPr lang="en-US" altLang="en-US" sz="1000" i="1"/>
              <a:t>87</a:t>
            </a:r>
          </a:p>
        </p:txBody>
      </p:sp>
      <p:sp>
        <p:nvSpPr>
          <p:cNvPr id="147460" name="Rectangle 4">
            <a:extLst>
              <a:ext uri="{FF2B5EF4-FFF2-40B4-BE49-F238E27FC236}">
                <a16:creationId xmlns:a16="http://schemas.microsoft.com/office/drawing/2014/main" id="{99F7488C-40C7-4CFC-B060-6FFDB051CB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7461" name="Rectangle 5">
            <a:extLst>
              <a:ext uri="{FF2B5EF4-FFF2-40B4-BE49-F238E27FC236}">
                <a16:creationId xmlns:a16="http://schemas.microsoft.com/office/drawing/2014/main" id="{D08D2D92-CBF6-40C4-9918-5138C969E4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7462" name="Rectangle 6">
            <a:extLst>
              <a:ext uri="{FF2B5EF4-FFF2-40B4-BE49-F238E27FC236}">
                <a16:creationId xmlns:a16="http://schemas.microsoft.com/office/drawing/2014/main" id="{EDDC7394-7529-4655-BDEE-4ADDEF3C90F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  <p:sp>
        <p:nvSpPr>
          <p:cNvPr id="147463" name="Rectangle 7">
            <a:extLst>
              <a:ext uri="{FF2B5EF4-FFF2-40B4-BE49-F238E27FC236}">
                <a16:creationId xmlns:a16="http://schemas.microsoft.com/office/drawing/2014/main" id="{8E7883D0-634E-4FAD-9FDA-1FE19B496F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>
            <a:extLst>
              <a:ext uri="{FF2B5EF4-FFF2-40B4-BE49-F238E27FC236}">
                <a16:creationId xmlns:a16="http://schemas.microsoft.com/office/drawing/2014/main" id="{A9ADEBF7-7BF3-4EC1-AE62-C59BC9E60F2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A819037-70E5-4215-97F9-173D6D5A797D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26626" name="Rectangle 2">
            <a:extLst>
              <a:ext uri="{FF2B5EF4-FFF2-40B4-BE49-F238E27FC236}">
                <a16:creationId xmlns:a16="http://schemas.microsoft.com/office/drawing/2014/main" id="{D57814A0-162C-4379-9B1B-C156A5E551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A49A9205-6F1F-491D-9F29-FD30CA5FD4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/>
            <a:r>
              <a:rPr lang="en-US" altLang="en-US" sz="1000" i="1"/>
              <a:t>7</a:t>
            </a:r>
          </a:p>
        </p:txBody>
      </p:sp>
      <p:sp>
        <p:nvSpPr>
          <p:cNvPr id="26628" name="Rectangle 4">
            <a:extLst>
              <a:ext uri="{FF2B5EF4-FFF2-40B4-BE49-F238E27FC236}">
                <a16:creationId xmlns:a16="http://schemas.microsoft.com/office/drawing/2014/main" id="{9BF0F0BC-3A79-40F8-87E2-4D16BB411B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6629" name="Rectangle 5">
            <a:extLst>
              <a:ext uri="{FF2B5EF4-FFF2-40B4-BE49-F238E27FC236}">
                <a16:creationId xmlns:a16="http://schemas.microsoft.com/office/drawing/2014/main" id="{E8A6E94A-39E5-4966-AD42-7E462D23B3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6630" name="Rectangle 6">
            <a:extLst>
              <a:ext uri="{FF2B5EF4-FFF2-40B4-BE49-F238E27FC236}">
                <a16:creationId xmlns:a16="http://schemas.microsoft.com/office/drawing/2014/main" id="{311A927E-909E-4D25-8CA6-061B669113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en-US" altLang="en-US"/>
          </a:p>
        </p:txBody>
      </p:sp>
      <p:sp>
        <p:nvSpPr>
          <p:cNvPr id="26631" name="Rectangle 7">
            <a:extLst>
              <a:ext uri="{FF2B5EF4-FFF2-40B4-BE49-F238E27FC236}">
                <a16:creationId xmlns:a16="http://schemas.microsoft.com/office/drawing/2014/main" id="{D1AA79E1-79D7-4A1C-BA8D-113F36988B1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>
            <a:extLst>
              <a:ext uri="{FF2B5EF4-FFF2-40B4-BE49-F238E27FC236}">
                <a16:creationId xmlns:a16="http://schemas.microsoft.com/office/drawing/2014/main" id="{70CC9A15-D0AA-41C3-A241-94206E89C1A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75B195-086D-4282-B604-34D676CD7514}" type="slidenum">
              <a:rPr lang="en-US" altLang="en-US"/>
              <a:pPr/>
              <a:t>64</a:t>
            </a:fld>
            <a:endParaRPr lang="en-US" altLang="en-US"/>
          </a:p>
        </p:txBody>
      </p:sp>
      <p:sp>
        <p:nvSpPr>
          <p:cNvPr id="149506" name="Rectangle 2">
            <a:extLst>
              <a:ext uri="{FF2B5EF4-FFF2-40B4-BE49-F238E27FC236}">
                <a16:creationId xmlns:a16="http://schemas.microsoft.com/office/drawing/2014/main" id="{8D4EDE6F-5A5E-4180-8DE3-C23D3B67A5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9507" name="Rectangle 3">
            <a:extLst>
              <a:ext uri="{FF2B5EF4-FFF2-40B4-BE49-F238E27FC236}">
                <a16:creationId xmlns:a16="http://schemas.microsoft.com/office/drawing/2014/main" id="{048F0067-B682-4312-86D2-BBC39676A6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/>
            <a:r>
              <a:rPr lang="en-US" altLang="en-US" sz="1000" i="1"/>
              <a:t>88</a:t>
            </a:r>
          </a:p>
        </p:txBody>
      </p:sp>
      <p:sp>
        <p:nvSpPr>
          <p:cNvPr id="149508" name="Rectangle 4">
            <a:extLst>
              <a:ext uri="{FF2B5EF4-FFF2-40B4-BE49-F238E27FC236}">
                <a16:creationId xmlns:a16="http://schemas.microsoft.com/office/drawing/2014/main" id="{6E1F9020-3522-48E3-B8B0-0E4C3CC85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9509" name="Rectangle 5">
            <a:extLst>
              <a:ext uri="{FF2B5EF4-FFF2-40B4-BE49-F238E27FC236}">
                <a16:creationId xmlns:a16="http://schemas.microsoft.com/office/drawing/2014/main" id="{7F768D8F-F9F6-4A5E-BC58-0ED9E007EA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9510" name="Rectangle 6">
            <a:extLst>
              <a:ext uri="{FF2B5EF4-FFF2-40B4-BE49-F238E27FC236}">
                <a16:creationId xmlns:a16="http://schemas.microsoft.com/office/drawing/2014/main" id="{FDB39E9C-1E5F-4400-8843-4621913562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en-US" altLang="en-US"/>
          </a:p>
        </p:txBody>
      </p:sp>
      <p:sp>
        <p:nvSpPr>
          <p:cNvPr id="149511" name="Rectangle 7">
            <a:extLst>
              <a:ext uri="{FF2B5EF4-FFF2-40B4-BE49-F238E27FC236}">
                <a16:creationId xmlns:a16="http://schemas.microsoft.com/office/drawing/2014/main" id="{B935661D-F9E8-4085-A915-564E4B156DE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>
            <a:extLst>
              <a:ext uri="{FF2B5EF4-FFF2-40B4-BE49-F238E27FC236}">
                <a16:creationId xmlns:a16="http://schemas.microsoft.com/office/drawing/2014/main" id="{955F9958-FF56-45A6-9C04-84A1E8C9B6D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65FBF7F-6E59-480A-8B0A-38C63E5A335E}" type="slidenum">
              <a:rPr lang="en-US" altLang="en-US"/>
              <a:pPr/>
              <a:t>65</a:t>
            </a:fld>
            <a:endParaRPr lang="en-US" altLang="en-US"/>
          </a:p>
        </p:txBody>
      </p:sp>
      <p:sp>
        <p:nvSpPr>
          <p:cNvPr id="151554" name="Rectangle 2">
            <a:extLst>
              <a:ext uri="{FF2B5EF4-FFF2-40B4-BE49-F238E27FC236}">
                <a16:creationId xmlns:a16="http://schemas.microsoft.com/office/drawing/2014/main" id="{24399789-19A5-438B-8CE0-68388B570F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51555" name="Rectangle 3">
            <a:extLst>
              <a:ext uri="{FF2B5EF4-FFF2-40B4-BE49-F238E27FC236}">
                <a16:creationId xmlns:a16="http://schemas.microsoft.com/office/drawing/2014/main" id="{1F2FB6C2-C92B-4128-9D1B-6F843BAA55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/>
            <a:r>
              <a:rPr lang="en-US" altLang="en-US" sz="1000" i="1"/>
              <a:t>89</a:t>
            </a:r>
          </a:p>
        </p:txBody>
      </p:sp>
      <p:sp>
        <p:nvSpPr>
          <p:cNvPr id="151556" name="Rectangle 4">
            <a:extLst>
              <a:ext uri="{FF2B5EF4-FFF2-40B4-BE49-F238E27FC236}">
                <a16:creationId xmlns:a16="http://schemas.microsoft.com/office/drawing/2014/main" id="{27A9981A-2530-4D84-9A9C-877E96DD08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51557" name="Rectangle 5">
            <a:extLst>
              <a:ext uri="{FF2B5EF4-FFF2-40B4-BE49-F238E27FC236}">
                <a16:creationId xmlns:a16="http://schemas.microsoft.com/office/drawing/2014/main" id="{9B8E275E-B140-4791-8469-31DCDBB383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51558" name="Rectangle 6">
            <a:extLst>
              <a:ext uri="{FF2B5EF4-FFF2-40B4-BE49-F238E27FC236}">
                <a16:creationId xmlns:a16="http://schemas.microsoft.com/office/drawing/2014/main" id="{083A593A-D6E9-4370-917C-FA8886F649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en-US" altLang="en-US"/>
          </a:p>
        </p:txBody>
      </p:sp>
      <p:sp>
        <p:nvSpPr>
          <p:cNvPr id="151559" name="Rectangle 7">
            <a:extLst>
              <a:ext uri="{FF2B5EF4-FFF2-40B4-BE49-F238E27FC236}">
                <a16:creationId xmlns:a16="http://schemas.microsoft.com/office/drawing/2014/main" id="{8F2714BB-4826-4E31-AC34-CB223A6924D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>
            <a:extLst>
              <a:ext uri="{FF2B5EF4-FFF2-40B4-BE49-F238E27FC236}">
                <a16:creationId xmlns:a16="http://schemas.microsoft.com/office/drawing/2014/main" id="{F72593C0-86BC-474E-BF87-5F5B0D9575E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30C8B67-77B9-4F7C-8B11-3657041B2916}" type="slidenum">
              <a:rPr lang="en-US" altLang="en-US"/>
              <a:pPr/>
              <a:t>66</a:t>
            </a:fld>
            <a:endParaRPr lang="en-US" altLang="en-US"/>
          </a:p>
        </p:txBody>
      </p:sp>
      <p:sp>
        <p:nvSpPr>
          <p:cNvPr id="153602" name="Rectangle 2">
            <a:extLst>
              <a:ext uri="{FF2B5EF4-FFF2-40B4-BE49-F238E27FC236}">
                <a16:creationId xmlns:a16="http://schemas.microsoft.com/office/drawing/2014/main" id="{BDA58D59-EE0A-4892-9515-721181E308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53603" name="Rectangle 3">
            <a:extLst>
              <a:ext uri="{FF2B5EF4-FFF2-40B4-BE49-F238E27FC236}">
                <a16:creationId xmlns:a16="http://schemas.microsoft.com/office/drawing/2014/main" id="{21F6CD96-0B4A-4456-9275-F77CA6088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/>
            <a:r>
              <a:rPr lang="en-US" altLang="en-US" sz="1000" i="1"/>
              <a:t>90</a:t>
            </a:r>
          </a:p>
        </p:txBody>
      </p:sp>
      <p:sp>
        <p:nvSpPr>
          <p:cNvPr id="153604" name="Rectangle 4">
            <a:extLst>
              <a:ext uri="{FF2B5EF4-FFF2-40B4-BE49-F238E27FC236}">
                <a16:creationId xmlns:a16="http://schemas.microsoft.com/office/drawing/2014/main" id="{5DE72A94-FE81-4318-AEE8-202FFF4AA2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53605" name="Rectangle 5">
            <a:extLst>
              <a:ext uri="{FF2B5EF4-FFF2-40B4-BE49-F238E27FC236}">
                <a16:creationId xmlns:a16="http://schemas.microsoft.com/office/drawing/2014/main" id="{108F984C-01BF-468A-989C-6E68AFE29F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53606" name="Rectangle 6">
            <a:extLst>
              <a:ext uri="{FF2B5EF4-FFF2-40B4-BE49-F238E27FC236}">
                <a16:creationId xmlns:a16="http://schemas.microsoft.com/office/drawing/2014/main" id="{7E146C59-93F3-441C-9974-D0BE5DB166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en-US" altLang="en-US"/>
          </a:p>
        </p:txBody>
      </p:sp>
      <p:sp>
        <p:nvSpPr>
          <p:cNvPr id="153607" name="Rectangle 7">
            <a:extLst>
              <a:ext uri="{FF2B5EF4-FFF2-40B4-BE49-F238E27FC236}">
                <a16:creationId xmlns:a16="http://schemas.microsoft.com/office/drawing/2014/main" id="{CCA01364-5FE0-4A76-8630-EA0802BD1B9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>
            <a:extLst>
              <a:ext uri="{FF2B5EF4-FFF2-40B4-BE49-F238E27FC236}">
                <a16:creationId xmlns:a16="http://schemas.microsoft.com/office/drawing/2014/main" id="{3A0232A5-794A-40A0-86E7-9BC9A0E4116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27C9B4-D604-4B96-AF2C-86CCEAB3BE64}" type="slidenum">
              <a:rPr lang="en-US" altLang="en-US"/>
              <a:pPr/>
              <a:t>67</a:t>
            </a:fld>
            <a:endParaRPr lang="en-US" altLang="en-US"/>
          </a:p>
        </p:txBody>
      </p:sp>
      <p:sp>
        <p:nvSpPr>
          <p:cNvPr id="155650" name="Rectangle 2">
            <a:extLst>
              <a:ext uri="{FF2B5EF4-FFF2-40B4-BE49-F238E27FC236}">
                <a16:creationId xmlns:a16="http://schemas.microsoft.com/office/drawing/2014/main" id="{53B7F0B7-F0B7-4317-8F9D-4759A71EA0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55651" name="Rectangle 3">
            <a:extLst>
              <a:ext uri="{FF2B5EF4-FFF2-40B4-BE49-F238E27FC236}">
                <a16:creationId xmlns:a16="http://schemas.microsoft.com/office/drawing/2014/main" id="{7A1D1460-E7A2-464B-8A43-76409A3E66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/>
            <a:r>
              <a:rPr lang="en-US" altLang="en-US" sz="1000" i="1"/>
              <a:t>91</a:t>
            </a:r>
          </a:p>
        </p:txBody>
      </p:sp>
      <p:sp>
        <p:nvSpPr>
          <p:cNvPr id="155652" name="Rectangle 4">
            <a:extLst>
              <a:ext uri="{FF2B5EF4-FFF2-40B4-BE49-F238E27FC236}">
                <a16:creationId xmlns:a16="http://schemas.microsoft.com/office/drawing/2014/main" id="{D5B20A06-8031-4AD2-8B40-F5DE067308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55653" name="Rectangle 5">
            <a:extLst>
              <a:ext uri="{FF2B5EF4-FFF2-40B4-BE49-F238E27FC236}">
                <a16:creationId xmlns:a16="http://schemas.microsoft.com/office/drawing/2014/main" id="{E16B1C0A-A910-4F58-81EB-EDB60E6FC1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55654" name="Rectangle 6">
            <a:extLst>
              <a:ext uri="{FF2B5EF4-FFF2-40B4-BE49-F238E27FC236}">
                <a16:creationId xmlns:a16="http://schemas.microsoft.com/office/drawing/2014/main" id="{93A92D5E-144D-44A4-AA59-4F602E8EC7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en-US" altLang="en-US"/>
          </a:p>
        </p:txBody>
      </p:sp>
      <p:sp>
        <p:nvSpPr>
          <p:cNvPr id="155655" name="Rectangle 7">
            <a:extLst>
              <a:ext uri="{FF2B5EF4-FFF2-40B4-BE49-F238E27FC236}">
                <a16:creationId xmlns:a16="http://schemas.microsoft.com/office/drawing/2014/main" id="{D6245097-C7F2-49B8-9E87-D3E5BDC661E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>
            <a:extLst>
              <a:ext uri="{FF2B5EF4-FFF2-40B4-BE49-F238E27FC236}">
                <a16:creationId xmlns:a16="http://schemas.microsoft.com/office/drawing/2014/main" id="{9D2E29DE-C305-41EF-9E3D-C9ABB9598E1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244CCA4-500B-4C7C-95FE-456737282999}" type="slidenum">
              <a:rPr lang="en-US" altLang="en-US"/>
              <a:pPr/>
              <a:t>68</a:t>
            </a:fld>
            <a:endParaRPr lang="en-US" altLang="en-US"/>
          </a:p>
        </p:txBody>
      </p:sp>
      <p:sp>
        <p:nvSpPr>
          <p:cNvPr id="157698" name="Rectangle 2">
            <a:extLst>
              <a:ext uri="{FF2B5EF4-FFF2-40B4-BE49-F238E27FC236}">
                <a16:creationId xmlns:a16="http://schemas.microsoft.com/office/drawing/2014/main" id="{71965A53-64F2-496B-8A40-C831188B41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57699" name="Rectangle 3">
            <a:extLst>
              <a:ext uri="{FF2B5EF4-FFF2-40B4-BE49-F238E27FC236}">
                <a16:creationId xmlns:a16="http://schemas.microsoft.com/office/drawing/2014/main" id="{8F646AAD-7856-4A81-A112-8B166D1817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/>
            <a:r>
              <a:rPr lang="en-US" altLang="en-US" sz="1000" i="1"/>
              <a:t>92</a:t>
            </a:r>
          </a:p>
        </p:txBody>
      </p:sp>
      <p:sp>
        <p:nvSpPr>
          <p:cNvPr id="157700" name="Rectangle 4">
            <a:extLst>
              <a:ext uri="{FF2B5EF4-FFF2-40B4-BE49-F238E27FC236}">
                <a16:creationId xmlns:a16="http://schemas.microsoft.com/office/drawing/2014/main" id="{0E853159-38FC-41BC-8C1C-07A50E1485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57701" name="Rectangle 5">
            <a:extLst>
              <a:ext uri="{FF2B5EF4-FFF2-40B4-BE49-F238E27FC236}">
                <a16:creationId xmlns:a16="http://schemas.microsoft.com/office/drawing/2014/main" id="{EDDC7C3B-40B1-4CCE-BA80-A155462541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57702" name="Rectangle 6">
            <a:extLst>
              <a:ext uri="{FF2B5EF4-FFF2-40B4-BE49-F238E27FC236}">
                <a16:creationId xmlns:a16="http://schemas.microsoft.com/office/drawing/2014/main" id="{F7A98CCB-B814-4A6A-B139-F2E188F3D9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en-US" altLang="en-US"/>
          </a:p>
        </p:txBody>
      </p:sp>
      <p:sp>
        <p:nvSpPr>
          <p:cNvPr id="157703" name="Rectangle 7">
            <a:extLst>
              <a:ext uri="{FF2B5EF4-FFF2-40B4-BE49-F238E27FC236}">
                <a16:creationId xmlns:a16="http://schemas.microsoft.com/office/drawing/2014/main" id="{18E4A809-70D5-4292-81A7-B2356FCC2B6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DC5C7049-4B48-4583-9983-E824D1AF0A9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F71AD77-BB2C-4A95-9B10-E1F562A54DAD}" type="slidenum">
              <a:rPr lang="en-US" altLang="en-US"/>
              <a:pPr/>
              <a:t>69</a:t>
            </a:fld>
            <a:endParaRPr lang="en-US" altLang="en-US"/>
          </a:p>
        </p:txBody>
      </p:sp>
      <p:sp>
        <p:nvSpPr>
          <p:cNvPr id="251906" name="Rectangle 2">
            <a:extLst>
              <a:ext uri="{FF2B5EF4-FFF2-40B4-BE49-F238E27FC236}">
                <a16:creationId xmlns:a16="http://schemas.microsoft.com/office/drawing/2014/main" id="{40EDD915-0796-48D0-86AF-35C91EF6935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  <p:sp>
        <p:nvSpPr>
          <p:cNvPr id="251907" name="Rectangle 3">
            <a:extLst>
              <a:ext uri="{FF2B5EF4-FFF2-40B4-BE49-F238E27FC236}">
                <a16:creationId xmlns:a16="http://schemas.microsoft.com/office/drawing/2014/main" id="{116D6545-16A8-4A0F-92A1-E46F59CD6F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0488" tIns="44450" rIns="90488" bIns="44450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>
            <a:extLst>
              <a:ext uri="{FF2B5EF4-FFF2-40B4-BE49-F238E27FC236}">
                <a16:creationId xmlns:a16="http://schemas.microsoft.com/office/drawing/2014/main" id="{24E6350F-9626-44C2-B5EE-BA2A1F0BA96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E5797F-8B8E-4F2D-97D9-936FBD73A3EA}" type="slidenum">
              <a:rPr lang="en-US" altLang="en-US"/>
              <a:pPr/>
              <a:t>74</a:t>
            </a:fld>
            <a:endParaRPr lang="en-US" altLang="en-US"/>
          </a:p>
        </p:txBody>
      </p:sp>
      <p:sp>
        <p:nvSpPr>
          <p:cNvPr id="159746" name="Rectangle 2">
            <a:extLst>
              <a:ext uri="{FF2B5EF4-FFF2-40B4-BE49-F238E27FC236}">
                <a16:creationId xmlns:a16="http://schemas.microsoft.com/office/drawing/2014/main" id="{9EB69D68-E701-44E5-88BD-AF176BFC6B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59747" name="Rectangle 3">
            <a:extLst>
              <a:ext uri="{FF2B5EF4-FFF2-40B4-BE49-F238E27FC236}">
                <a16:creationId xmlns:a16="http://schemas.microsoft.com/office/drawing/2014/main" id="{8E04203C-18E2-492D-BDD7-412F71FCB1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/>
            <a:r>
              <a:rPr lang="en-US" altLang="en-US" sz="1000" i="1"/>
              <a:t>93</a:t>
            </a:r>
          </a:p>
        </p:txBody>
      </p:sp>
      <p:sp>
        <p:nvSpPr>
          <p:cNvPr id="159748" name="Rectangle 4">
            <a:extLst>
              <a:ext uri="{FF2B5EF4-FFF2-40B4-BE49-F238E27FC236}">
                <a16:creationId xmlns:a16="http://schemas.microsoft.com/office/drawing/2014/main" id="{5B51417D-2AE5-4A99-BC91-ED08280745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59749" name="Rectangle 5">
            <a:extLst>
              <a:ext uri="{FF2B5EF4-FFF2-40B4-BE49-F238E27FC236}">
                <a16:creationId xmlns:a16="http://schemas.microsoft.com/office/drawing/2014/main" id="{FEC435F1-51DC-4CE9-B6B7-73249D6DF8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59750" name="Rectangle 6">
            <a:extLst>
              <a:ext uri="{FF2B5EF4-FFF2-40B4-BE49-F238E27FC236}">
                <a16:creationId xmlns:a16="http://schemas.microsoft.com/office/drawing/2014/main" id="{3C2C87DC-63C6-4471-97C7-3DB79B363F1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  <p:sp>
        <p:nvSpPr>
          <p:cNvPr id="159751" name="Rectangle 7">
            <a:extLst>
              <a:ext uri="{FF2B5EF4-FFF2-40B4-BE49-F238E27FC236}">
                <a16:creationId xmlns:a16="http://schemas.microsoft.com/office/drawing/2014/main" id="{C99D351B-EFEB-4AF8-B2F8-4C1D7C58BE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>
            <a:extLst>
              <a:ext uri="{FF2B5EF4-FFF2-40B4-BE49-F238E27FC236}">
                <a16:creationId xmlns:a16="http://schemas.microsoft.com/office/drawing/2014/main" id="{54171D34-310E-485E-94EF-F60A3274D38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032FAC-BDB4-4637-B6EE-0357B566AA61}" type="slidenum">
              <a:rPr lang="en-US" altLang="en-US"/>
              <a:pPr/>
              <a:t>75</a:t>
            </a:fld>
            <a:endParaRPr lang="en-US" altLang="en-US"/>
          </a:p>
        </p:txBody>
      </p:sp>
      <p:sp>
        <p:nvSpPr>
          <p:cNvPr id="161794" name="Rectangle 2">
            <a:extLst>
              <a:ext uri="{FF2B5EF4-FFF2-40B4-BE49-F238E27FC236}">
                <a16:creationId xmlns:a16="http://schemas.microsoft.com/office/drawing/2014/main" id="{DBB638A3-D6E6-4BBB-ABD1-7E4D97BB49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61795" name="Rectangle 3">
            <a:extLst>
              <a:ext uri="{FF2B5EF4-FFF2-40B4-BE49-F238E27FC236}">
                <a16:creationId xmlns:a16="http://schemas.microsoft.com/office/drawing/2014/main" id="{B744E91B-1D8E-4BEB-A370-91EBF78B2B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/>
            <a:r>
              <a:rPr lang="en-US" altLang="en-US" sz="1000" i="1"/>
              <a:t>94</a:t>
            </a:r>
          </a:p>
        </p:txBody>
      </p:sp>
      <p:sp>
        <p:nvSpPr>
          <p:cNvPr id="161796" name="Rectangle 4">
            <a:extLst>
              <a:ext uri="{FF2B5EF4-FFF2-40B4-BE49-F238E27FC236}">
                <a16:creationId xmlns:a16="http://schemas.microsoft.com/office/drawing/2014/main" id="{656F494F-F4FE-4CEB-9438-30D4AB6112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61797" name="Rectangle 5">
            <a:extLst>
              <a:ext uri="{FF2B5EF4-FFF2-40B4-BE49-F238E27FC236}">
                <a16:creationId xmlns:a16="http://schemas.microsoft.com/office/drawing/2014/main" id="{F0C00A43-4C7B-4DB0-B14A-0B79DFAD5D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61798" name="Rectangle 6">
            <a:extLst>
              <a:ext uri="{FF2B5EF4-FFF2-40B4-BE49-F238E27FC236}">
                <a16:creationId xmlns:a16="http://schemas.microsoft.com/office/drawing/2014/main" id="{896F6FF2-4845-496A-A3D5-119D2504D6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en-US" altLang="en-US"/>
          </a:p>
        </p:txBody>
      </p:sp>
      <p:sp>
        <p:nvSpPr>
          <p:cNvPr id="161799" name="Rectangle 7">
            <a:extLst>
              <a:ext uri="{FF2B5EF4-FFF2-40B4-BE49-F238E27FC236}">
                <a16:creationId xmlns:a16="http://schemas.microsoft.com/office/drawing/2014/main" id="{22E87210-F286-44F7-9E16-33A0A97DF6A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>
            <a:extLst>
              <a:ext uri="{FF2B5EF4-FFF2-40B4-BE49-F238E27FC236}">
                <a16:creationId xmlns:a16="http://schemas.microsoft.com/office/drawing/2014/main" id="{D60948F7-E49A-4107-8719-7A36EF0949E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1ACD46C-D007-4F65-A216-83677428701D}" type="slidenum">
              <a:rPr lang="en-US" altLang="en-US"/>
              <a:pPr/>
              <a:t>76</a:t>
            </a:fld>
            <a:endParaRPr lang="en-US" altLang="en-US"/>
          </a:p>
        </p:txBody>
      </p:sp>
      <p:sp>
        <p:nvSpPr>
          <p:cNvPr id="163842" name="Rectangle 2">
            <a:extLst>
              <a:ext uri="{FF2B5EF4-FFF2-40B4-BE49-F238E27FC236}">
                <a16:creationId xmlns:a16="http://schemas.microsoft.com/office/drawing/2014/main" id="{1DCEFD90-76F2-44DE-AEE3-83B2AF1FF9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63843" name="Rectangle 3">
            <a:extLst>
              <a:ext uri="{FF2B5EF4-FFF2-40B4-BE49-F238E27FC236}">
                <a16:creationId xmlns:a16="http://schemas.microsoft.com/office/drawing/2014/main" id="{6D8E0D32-809C-416E-A211-088B68FF54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/>
            <a:r>
              <a:rPr lang="en-US" altLang="en-US" sz="1000" i="1"/>
              <a:t>95</a:t>
            </a:r>
          </a:p>
        </p:txBody>
      </p:sp>
      <p:sp>
        <p:nvSpPr>
          <p:cNvPr id="163844" name="Rectangle 4">
            <a:extLst>
              <a:ext uri="{FF2B5EF4-FFF2-40B4-BE49-F238E27FC236}">
                <a16:creationId xmlns:a16="http://schemas.microsoft.com/office/drawing/2014/main" id="{6AE9F6AB-9E93-49DC-9658-D36797DBBA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63845" name="Rectangle 5">
            <a:extLst>
              <a:ext uri="{FF2B5EF4-FFF2-40B4-BE49-F238E27FC236}">
                <a16:creationId xmlns:a16="http://schemas.microsoft.com/office/drawing/2014/main" id="{0C4F5AA8-F87D-4681-9DA4-46859BA80D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63846" name="Rectangle 6">
            <a:extLst>
              <a:ext uri="{FF2B5EF4-FFF2-40B4-BE49-F238E27FC236}">
                <a16:creationId xmlns:a16="http://schemas.microsoft.com/office/drawing/2014/main" id="{C8C53D5A-B5EE-44FA-A510-6C767EF4E9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en-US" altLang="en-US"/>
          </a:p>
        </p:txBody>
      </p:sp>
      <p:sp>
        <p:nvSpPr>
          <p:cNvPr id="163847" name="Rectangle 7">
            <a:extLst>
              <a:ext uri="{FF2B5EF4-FFF2-40B4-BE49-F238E27FC236}">
                <a16:creationId xmlns:a16="http://schemas.microsoft.com/office/drawing/2014/main" id="{89AE281C-71C0-43D8-A50F-2F49A172634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>
            <a:extLst>
              <a:ext uri="{FF2B5EF4-FFF2-40B4-BE49-F238E27FC236}">
                <a16:creationId xmlns:a16="http://schemas.microsoft.com/office/drawing/2014/main" id="{C2755104-A5EF-4042-9A0A-D379848F4A0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B4EC58-CD9A-47E1-AE56-4843B1C5F831}" type="slidenum">
              <a:rPr lang="en-US" altLang="en-US"/>
              <a:pPr/>
              <a:t>77</a:t>
            </a:fld>
            <a:endParaRPr lang="en-US" altLang="en-US"/>
          </a:p>
        </p:txBody>
      </p:sp>
      <p:sp>
        <p:nvSpPr>
          <p:cNvPr id="165890" name="Rectangle 2">
            <a:extLst>
              <a:ext uri="{FF2B5EF4-FFF2-40B4-BE49-F238E27FC236}">
                <a16:creationId xmlns:a16="http://schemas.microsoft.com/office/drawing/2014/main" id="{F034D06C-73B0-4500-A2D0-C7C59F0B60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65891" name="Rectangle 3">
            <a:extLst>
              <a:ext uri="{FF2B5EF4-FFF2-40B4-BE49-F238E27FC236}">
                <a16:creationId xmlns:a16="http://schemas.microsoft.com/office/drawing/2014/main" id="{EB819E2C-41D1-42DF-A113-65F3326881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/>
            <a:r>
              <a:rPr lang="en-US" altLang="en-US" sz="1000" i="1"/>
              <a:t>96</a:t>
            </a:r>
          </a:p>
        </p:txBody>
      </p:sp>
      <p:sp>
        <p:nvSpPr>
          <p:cNvPr id="165892" name="Rectangle 4">
            <a:extLst>
              <a:ext uri="{FF2B5EF4-FFF2-40B4-BE49-F238E27FC236}">
                <a16:creationId xmlns:a16="http://schemas.microsoft.com/office/drawing/2014/main" id="{9264E823-305B-45C0-8E46-4E92AB680B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65893" name="Rectangle 5">
            <a:extLst>
              <a:ext uri="{FF2B5EF4-FFF2-40B4-BE49-F238E27FC236}">
                <a16:creationId xmlns:a16="http://schemas.microsoft.com/office/drawing/2014/main" id="{C15F420B-5AA7-4D33-9790-43CF4277B0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65894" name="Rectangle 6">
            <a:extLst>
              <a:ext uri="{FF2B5EF4-FFF2-40B4-BE49-F238E27FC236}">
                <a16:creationId xmlns:a16="http://schemas.microsoft.com/office/drawing/2014/main" id="{E5022A55-C870-4995-A1B9-948F2DEAE5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en-US" altLang="en-US"/>
          </a:p>
        </p:txBody>
      </p:sp>
      <p:sp>
        <p:nvSpPr>
          <p:cNvPr id="165895" name="Rectangle 7">
            <a:extLst>
              <a:ext uri="{FF2B5EF4-FFF2-40B4-BE49-F238E27FC236}">
                <a16:creationId xmlns:a16="http://schemas.microsoft.com/office/drawing/2014/main" id="{78D84CCB-AEE6-4428-8CA1-2746A20C038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>
            <a:extLst>
              <a:ext uri="{FF2B5EF4-FFF2-40B4-BE49-F238E27FC236}">
                <a16:creationId xmlns:a16="http://schemas.microsoft.com/office/drawing/2014/main" id="{0DA6F895-09BD-4330-AB68-3020B34F6A1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E23042-0C46-4CC1-B707-60CE575C0348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28674" name="Rectangle 2">
            <a:extLst>
              <a:ext uri="{FF2B5EF4-FFF2-40B4-BE49-F238E27FC236}">
                <a16:creationId xmlns:a16="http://schemas.microsoft.com/office/drawing/2014/main" id="{B2CED77F-B33A-4B30-9C69-5294DEC5D0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8A21C625-42A6-4ECF-AB09-E473C372BB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/>
            <a:r>
              <a:rPr lang="en-US" altLang="en-US" sz="1000" i="1"/>
              <a:t>8</a:t>
            </a:r>
          </a:p>
        </p:txBody>
      </p:sp>
      <p:sp>
        <p:nvSpPr>
          <p:cNvPr id="28676" name="Rectangle 4">
            <a:extLst>
              <a:ext uri="{FF2B5EF4-FFF2-40B4-BE49-F238E27FC236}">
                <a16:creationId xmlns:a16="http://schemas.microsoft.com/office/drawing/2014/main" id="{5651EFD3-E51B-4D9E-B355-63339A7D8C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8677" name="Rectangle 5">
            <a:extLst>
              <a:ext uri="{FF2B5EF4-FFF2-40B4-BE49-F238E27FC236}">
                <a16:creationId xmlns:a16="http://schemas.microsoft.com/office/drawing/2014/main" id="{136F3C2C-2148-41BA-A343-434083C2FA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8678" name="Rectangle 6">
            <a:extLst>
              <a:ext uri="{FF2B5EF4-FFF2-40B4-BE49-F238E27FC236}">
                <a16:creationId xmlns:a16="http://schemas.microsoft.com/office/drawing/2014/main" id="{F210B6B3-260A-431C-83F3-034EDD316B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en-US" altLang="en-US"/>
          </a:p>
        </p:txBody>
      </p:sp>
      <p:sp>
        <p:nvSpPr>
          <p:cNvPr id="28679" name="Rectangle 7">
            <a:extLst>
              <a:ext uri="{FF2B5EF4-FFF2-40B4-BE49-F238E27FC236}">
                <a16:creationId xmlns:a16="http://schemas.microsoft.com/office/drawing/2014/main" id="{8C0732CA-F1A7-4F93-B35D-1CA5D6C4FA7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>
            <a:extLst>
              <a:ext uri="{FF2B5EF4-FFF2-40B4-BE49-F238E27FC236}">
                <a16:creationId xmlns:a16="http://schemas.microsoft.com/office/drawing/2014/main" id="{20AB272C-8B74-4ECA-9EC7-80B2891D8A4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69C660D-50E2-4803-AD9F-3D798297E432}" type="slidenum">
              <a:rPr lang="en-US" altLang="en-US"/>
              <a:pPr/>
              <a:t>78</a:t>
            </a:fld>
            <a:endParaRPr lang="en-US" altLang="en-US"/>
          </a:p>
        </p:txBody>
      </p:sp>
      <p:sp>
        <p:nvSpPr>
          <p:cNvPr id="167938" name="Rectangle 2">
            <a:extLst>
              <a:ext uri="{FF2B5EF4-FFF2-40B4-BE49-F238E27FC236}">
                <a16:creationId xmlns:a16="http://schemas.microsoft.com/office/drawing/2014/main" id="{D483A61A-B329-498F-A603-21A6426996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67939" name="Rectangle 3">
            <a:extLst>
              <a:ext uri="{FF2B5EF4-FFF2-40B4-BE49-F238E27FC236}">
                <a16:creationId xmlns:a16="http://schemas.microsoft.com/office/drawing/2014/main" id="{F14F1B4D-AC47-4479-8726-BE6CE1F689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/>
            <a:r>
              <a:rPr lang="en-US" altLang="en-US" sz="1000" i="1"/>
              <a:t>97</a:t>
            </a:r>
          </a:p>
        </p:txBody>
      </p:sp>
      <p:sp>
        <p:nvSpPr>
          <p:cNvPr id="167940" name="Rectangle 4">
            <a:extLst>
              <a:ext uri="{FF2B5EF4-FFF2-40B4-BE49-F238E27FC236}">
                <a16:creationId xmlns:a16="http://schemas.microsoft.com/office/drawing/2014/main" id="{3A389455-D9F4-4CE3-860B-0BFC6D8A0B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67941" name="Rectangle 5">
            <a:extLst>
              <a:ext uri="{FF2B5EF4-FFF2-40B4-BE49-F238E27FC236}">
                <a16:creationId xmlns:a16="http://schemas.microsoft.com/office/drawing/2014/main" id="{CE85B9A2-166E-43D6-B297-0B64284B54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67942" name="Rectangle 6">
            <a:extLst>
              <a:ext uri="{FF2B5EF4-FFF2-40B4-BE49-F238E27FC236}">
                <a16:creationId xmlns:a16="http://schemas.microsoft.com/office/drawing/2014/main" id="{2E523A1F-FFCA-4006-B159-CFB827AEB1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en-US" altLang="en-US"/>
          </a:p>
        </p:txBody>
      </p:sp>
      <p:sp>
        <p:nvSpPr>
          <p:cNvPr id="167943" name="Rectangle 7">
            <a:extLst>
              <a:ext uri="{FF2B5EF4-FFF2-40B4-BE49-F238E27FC236}">
                <a16:creationId xmlns:a16="http://schemas.microsoft.com/office/drawing/2014/main" id="{15D3C4C7-167E-43CB-80C1-C89B8A7FFE3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261CC67B-9D61-42EF-9E72-5EE1C2293E9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B8EF1A-C35D-4DDD-8204-7D1EA5E38A5F}" type="slidenum">
              <a:rPr lang="en-US" altLang="en-US"/>
              <a:pPr/>
              <a:t>79</a:t>
            </a:fld>
            <a:endParaRPr lang="en-US" altLang="en-US"/>
          </a:p>
        </p:txBody>
      </p:sp>
      <p:sp>
        <p:nvSpPr>
          <p:cNvPr id="253954" name="Rectangle 2">
            <a:extLst>
              <a:ext uri="{FF2B5EF4-FFF2-40B4-BE49-F238E27FC236}">
                <a16:creationId xmlns:a16="http://schemas.microsoft.com/office/drawing/2014/main" id="{7DC8F71F-8E4B-415F-B1C7-DC71446F65A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  <p:sp>
        <p:nvSpPr>
          <p:cNvPr id="253955" name="Rectangle 3">
            <a:extLst>
              <a:ext uri="{FF2B5EF4-FFF2-40B4-BE49-F238E27FC236}">
                <a16:creationId xmlns:a16="http://schemas.microsoft.com/office/drawing/2014/main" id="{4C6DEF35-D390-4640-AFE5-F75E32A450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0488" tIns="44450" rIns="90488" bIns="44450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>
            <a:extLst>
              <a:ext uri="{FF2B5EF4-FFF2-40B4-BE49-F238E27FC236}">
                <a16:creationId xmlns:a16="http://schemas.microsoft.com/office/drawing/2014/main" id="{D9C37A9C-F7E3-4129-B90F-1CCAE2638E1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43C6516-61E4-40FC-B559-0622402D2D59}" type="slidenum">
              <a:rPr lang="en-US" altLang="en-US"/>
              <a:pPr/>
              <a:t>80</a:t>
            </a:fld>
            <a:endParaRPr lang="en-US" altLang="en-US"/>
          </a:p>
        </p:txBody>
      </p:sp>
      <p:sp>
        <p:nvSpPr>
          <p:cNvPr id="169986" name="Rectangle 2">
            <a:extLst>
              <a:ext uri="{FF2B5EF4-FFF2-40B4-BE49-F238E27FC236}">
                <a16:creationId xmlns:a16="http://schemas.microsoft.com/office/drawing/2014/main" id="{A9039F81-13E1-4322-B486-CBF4B8BE67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69987" name="Rectangle 3">
            <a:extLst>
              <a:ext uri="{FF2B5EF4-FFF2-40B4-BE49-F238E27FC236}">
                <a16:creationId xmlns:a16="http://schemas.microsoft.com/office/drawing/2014/main" id="{281AA960-C305-426B-914E-649B072FE5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/>
            <a:r>
              <a:rPr lang="en-US" altLang="en-US" sz="1000" i="1"/>
              <a:t>98</a:t>
            </a:r>
          </a:p>
        </p:txBody>
      </p:sp>
      <p:sp>
        <p:nvSpPr>
          <p:cNvPr id="169988" name="Rectangle 4">
            <a:extLst>
              <a:ext uri="{FF2B5EF4-FFF2-40B4-BE49-F238E27FC236}">
                <a16:creationId xmlns:a16="http://schemas.microsoft.com/office/drawing/2014/main" id="{EBA73959-39BF-4DD0-BDD4-D079676C0F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69989" name="Rectangle 5">
            <a:extLst>
              <a:ext uri="{FF2B5EF4-FFF2-40B4-BE49-F238E27FC236}">
                <a16:creationId xmlns:a16="http://schemas.microsoft.com/office/drawing/2014/main" id="{B464FC8A-95E6-4E48-943C-D1E6AFD168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69990" name="Rectangle 6">
            <a:extLst>
              <a:ext uri="{FF2B5EF4-FFF2-40B4-BE49-F238E27FC236}">
                <a16:creationId xmlns:a16="http://schemas.microsoft.com/office/drawing/2014/main" id="{D113A824-B4C0-4988-A727-F059FCD500D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  <p:sp>
        <p:nvSpPr>
          <p:cNvPr id="169991" name="Rectangle 7">
            <a:extLst>
              <a:ext uri="{FF2B5EF4-FFF2-40B4-BE49-F238E27FC236}">
                <a16:creationId xmlns:a16="http://schemas.microsoft.com/office/drawing/2014/main" id="{11A472C5-9F61-4B28-9B9E-1BD71294C9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>
            <a:extLst>
              <a:ext uri="{FF2B5EF4-FFF2-40B4-BE49-F238E27FC236}">
                <a16:creationId xmlns:a16="http://schemas.microsoft.com/office/drawing/2014/main" id="{E8F26B9B-3627-451E-82F0-9E9B5A0E2D8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DC752F-0DE3-4F83-B5F9-F4BDB37A9CD7}" type="slidenum">
              <a:rPr lang="en-US" altLang="en-US"/>
              <a:pPr/>
              <a:t>81</a:t>
            </a:fld>
            <a:endParaRPr lang="en-US" altLang="en-US"/>
          </a:p>
        </p:txBody>
      </p:sp>
      <p:sp>
        <p:nvSpPr>
          <p:cNvPr id="172034" name="Rectangle 2">
            <a:extLst>
              <a:ext uri="{FF2B5EF4-FFF2-40B4-BE49-F238E27FC236}">
                <a16:creationId xmlns:a16="http://schemas.microsoft.com/office/drawing/2014/main" id="{A6231E45-D10E-4724-88D4-54466D7E22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72035" name="Rectangle 3">
            <a:extLst>
              <a:ext uri="{FF2B5EF4-FFF2-40B4-BE49-F238E27FC236}">
                <a16:creationId xmlns:a16="http://schemas.microsoft.com/office/drawing/2014/main" id="{D9A065A0-ACDF-4FD7-AA86-EC4D8A91EE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/>
            <a:r>
              <a:rPr lang="en-US" altLang="en-US" sz="1000" i="1"/>
              <a:t>99</a:t>
            </a:r>
          </a:p>
        </p:txBody>
      </p:sp>
      <p:sp>
        <p:nvSpPr>
          <p:cNvPr id="172036" name="Rectangle 4">
            <a:extLst>
              <a:ext uri="{FF2B5EF4-FFF2-40B4-BE49-F238E27FC236}">
                <a16:creationId xmlns:a16="http://schemas.microsoft.com/office/drawing/2014/main" id="{8EAC931B-614B-456F-A568-4DA15679A1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72037" name="Rectangle 5">
            <a:extLst>
              <a:ext uri="{FF2B5EF4-FFF2-40B4-BE49-F238E27FC236}">
                <a16:creationId xmlns:a16="http://schemas.microsoft.com/office/drawing/2014/main" id="{4FF35F8B-B794-4CD0-AF29-3A5946ED6E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72038" name="Rectangle 6">
            <a:extLst>
              <a:ext uri="{FF2B5EF4-FFF2-40B4-BE49-F238E27FC236}">
                <a16:creationId xmlns:a16="http://schemas.microsoft.com/office/drawing/2014/main" id="{B00E4612-D244-48F5-8224-B5E7B4B2D7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en-US" altLang="en-US"/>
          </a:p>
        </p:txBody>
      </p:sp>
      <p:sp>
        <p:nvSpPr>
          <p:cNvPr id="172039" name="Rectangle 7">
            <a:extLst>
              <a:ext uri="{FF2B5EF4-FFF2-40B4-BE49-F238E27FC236}">
                <a16:creationId xmlns:a16="http://schemas.microsoft.com/office/drawing/2014/main" id="{83438503-CE23-4974-9296-837A16897CF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>
            <a:extLst>
              <a:ext uri="{FF2B5EF4-FFF2-40B4-BE49-F238E27FC236}">
                <a16:creationId xmlns:a16="http://schemas.microsoft.com/office/drawing/2014/main" id="{6DF463BA-0D59-4263-8C61-AFA60CB83F3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13A795-0B62-4F5C-ABCA-241F8C96AEAC}" type="slidenum">
              <a:rPr lang="en-US" altLang="en-US"/>
              <a:pPr/>
              <a:t>82</a:t>
            </a:fld>
            <a:endParaRPr lang="en-US" altLang="en-US"/>
          </a:p>
        </p:txBody>
      </p:sp>
      <p:sp>
        <p:nvSpPr>
          <p:cNvPr id="174082" name="Rectangle 2">
            <a:extLst>
              <a:ext uri="{FF2B5EF4-FFF2-40B4-BE49-F238E27FC236}">
                <a16:creationId xmlns:a16="http://schemas.microsoft.com/office/drawing/2014/main" id="{33947C3C-9E4E-4F2E-A94D-4C21D381F8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74083" name="Rectangle 3">
            <a:extLst>
              <a:ext uri="{FF2B5EF4-FFF2-40B4-BE49-F238E27FC236}">
                <a16:creationId xmlns:a16="http://schemas.microsoft.com/office/drawing/2014/main" id="{0069143D-9541-4F89-B036-0AAED3F74B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/>
            <a:r>
              <a:rPr lang="en-US" altLang="en-US" sz="1000" i="1"/>
              <a:t>100</a:t>
            </a:r>
          </a:p>
        </p:txBody>
      </p:sp>
      <p:sp>
        <p:nvSpPr>
          <p:cNvPr id="174084" name="Rectangle 4">
            <a:extLst>
              <a:ext uri="{FF2B5EF4-FFF2-40B4-BE49-F238E27FC236}">
                <a16:creationId xmlns:a16="http://schemas.microsoft.com/office/drawing/2014/main" id="{610434D6-EDE3-4AA3-930C-B26C002DD4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74085" name="Rectangle 5">
            <a:extLst>
              <a:ext uri="{FF2B5EF4-FFF2-40B4-BE49-F238E27FC236}">
                <a16:creationId xmlns:a16="http://schemas.microsoft.com/office/drawing/2014/main" id="{3B7C240C-96D6-402F-81BC-6EF4460EE1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74086" name="Rectangle 6">
            <a:extLst>
              <a:ext uri="{FF2B5EF4-FFF2-40B4-BE49-F238E27FC236}">
                <a16:creationId xmlns:a16="http://schemas.microsoft.com/office/drawing/2014/main" id="{19F21293-F064-44EC-94BA-AB58BFA51A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en-US" altLang="en-US"/>
          </a:p>
        </p:txBody>
      </p:sp>
      <p:sp>
        <p:nvSpPr>
          <p:cNvPr id="174087" name="Rectangle 7">
            <a:extLst>
              <a:ext uri="{FF2B5EF4-FFF2-40B4-BE49-F238E27FC236}">
                <a16:creationId xmlns:a16="http://schemas.microsoft.com/office/drawing/2014/main" id="{EC926D34-9EB7-4A5C-99E4-B015D9E89F7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>
            <a:extLst>
              <a:ext uri="{FF2B5EF4-FFF2-40B4-BE49-F238E27FC236}">
                <a16:creationId xmlns:a16="http://schemas.microsoft.com/office/drawing/2014/main" id="{1E724F41-EAC5-4F07-B88D-E8BE8A8EF45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EFF8DE-5F38-468B-A4A0-86B4A847449A}" type="slidenum">
              <a:rPr lang="en-US" altLang="en-US"/>
              <a:pPr/>
              <a:t>83</a:t>
            </a:fld>
            <a:endParaRPr lang="en-US" altLang="en-US"/>
          </a:p>
        </p:txBody>
      </p:sp>
      <p:sp>
        <p:nvSpPr>
          <p:cNvPr id="176130" name="Rectangle 2">
            <a:extLst>
              <a:ext uri="{FF2B5EF4-FFF2-40B4-BE49-F238E27FC236}">
                <a16:creationId xmlns:a16="http://schemas.microsoft.com/office/drawing/2014/main" id="{C19DB839-5FB3-4CCA-AA1A-3E1F5F2A73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76131" name="Rectangle 3">
            <a:extLst>
              <a:ext uri="{FF2B5EF4-FFF2-40B4-BE49-F238E27FC236}">
                <a16:creationId xmlns:a16="http://schemas.microsoft.com/office/drawing/2014/main" id="{34DF6B03-F58B-4632-822C-20D68D0C68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/>
            <a:r>
              <a:rPr lang="en-US" altLang="en-US" sz="1000" i="1"/>
              <a:t>101</a:t>
            </a:r>
          </a:p>
        </p:txBody>
      </p:sp>
      <p:sp>
        <p:nvSpPr>
          <p:cNvPr id="176132" name="Rectangle 4">
            <a:extLst>
              <a:ext uri="{FF2B5EF4-FFF2-40B4-BE49-F238E27FC236}">
                <a16:creationId xmlns:a16="http://schemas.microsoft.com/office/drawing/2014/main" id="{FAA3924A-2670-4762-962B-BE2AFD0690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76133" name="Rectangle 5">
            <a:extLst>
              <a:ext uri="{FF2B5EF4-FFF2-40B4-BE49-F238E27FC236}">
                <a16:creationId xmlns:a16="http://schemas.microsoft.com/office/drawing/2014/main" id="{5173B225-6B68-49C7-885F-8CDC9889E7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76134" name="Rectangle 6">
            <a:extLst>
              <a:ext uri="{FF2B5EF4-FFF2-40B4-BE49-F238E27FC236}">
                <a16:creationId xmlns:a16="http://schemas.microsoft.com/office/drawing/2014/main" id="{474D3C32-7ED7-4D0B-8E40-0CBA8A9159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en-US" altLang="en-US"/>
          </a:p>
        </p:txBody>
      </p:sp>
      <p:sp>
        <p:nvSpPr>
          <p:cNvPr id="176135" name="Rectangle 7">
            <a:extLst>
              <a:ext uri="{FF2B5EF4-FFF2-40B4-BE49-F238E27FC236}">
                <a16:creationId xmlns:a16="http://schemas.microsoft.com/office/drawing/2014/main" id="{36E40C0D-4C2A-40B3-BA0D-AF7F3FE2847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>
            <a:extLst>
              <a:ext uri="{FF2B5EF4-FFF2-40B4-BE49-F238E27FC236}">
                <a16:creationId xmlns:a16="http://schemas.microsoft.com/office/drawing/2014/main" id="{99F988B6-46CB-473C-A631-486ED0C94FB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586BC8-DAD6-47B2-8C3D-93BA01077F85}" type="slidenum">
              <a:rPr lang="en-US" altLang="en-US"/>
              <a:pPr/>
              <a:t>84</a:t>
            </a:fld>
            <a:endParaRPr lang="en-US" altLang="en-US"/>
          </a:p>
        </p:txBody>
      </p:sp>
      <p:sp>
        <p:nvSpPr>
          <p:cNvPr id="178178" name="Rectangle 2">
            <a:extLst>
              <a:ext uri="{FF2B5EF4-FFF2-40B4-BE49-F238E27FC236}">
                <a16:creationId xmlns:a16="http://schemas.microsoft.com/office/drawing/2014/main" id="{344FC81D-8AC3-46C8-AFAE-DC2E464E2A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78179" name="Rectangle 3">
            <a:extLst>
              <a:ext uri="{FF2B5EF4-FFF2-40B4-BE49-F238E27FC236}">
                <a16:creationId xmlns:a16="http://schemas.microsoft.com/office/drawing/2014/main" id="{9B0F8342-8B54-431A-BC7F-04954E26AA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/>
            <a:r>
              <a:rPr lang="en-US" altLang="en-US" sz="1000" i="1"/>
              <a:t>102</a:t>
            </a:r>
          </a:p>
        </p:txBody>
      </p:sp>
      <p:sp>
        <p:nvSpPr>
          <p:cNvPr id="178180" name="Rectangle 4">
            <a:extLst>
              <a:ext uri="{FF2B5EF4-FFF2-40B4-BE49-F238E27FC236}">
                <a16:creationId xmlns:a16="http://schemas.microsoft.com/office/drawing/2014/main" id="{D772EBCA-2B0C-452C-9C64-6A6B7028A9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78181" name="Rectangle 5">
            <a:extLst>
              <a:ext uri="{FF2B5EF4-FFF2-40B4-BE49-F238E27FC236}">
                <a16:creationId xmlns:a16="http://schemas.microsoft.com/office/drawing/2014/main" id="{9E100371-BB96-4F6D-A105-F6FC2B2C65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78182" name="Rectangle 6">
            <a:extLst>
              <a:ext uri="{FF2B5EF4-FFF2-40B4-BE49-F238E27FC236}">
                <a16:creationId xmlns:a16="http://schemas.microsoft.com/office/drawing/2014/main" id="{417487BE-C1C2-427E-9A75-E35BBAC065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en-US" altLang="en-US"/>
          </a:p>
        </p:txBody>
      </p:sp>
      <p:sp>
        <p:nvSpPr>
          <p:cNvPr id="178183" name="Rectangle 7">
            <a:extLst>
              <a:ext uri="{FF2B5EF4-FFF2-40B4-BE49-F238E27FC236}">
                <a16:creationId xmlns:a16="http://schemas.microsoft.com/office/drawing/2014/main" id="{B9051FDC-1FAA-4414-A4C0-C0FEA190157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8A02E01B-CF8E-4120-B9B1-2CC1DB7A72D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1495D3-3B90-49D3-A791-DD4F023EBB2F}" type="slidenum">
              <a:rPr lang="en-US" altLang="en-US"/>
              <a:pPr/>
              <a:t>85</a:t>
            </a:fld>
            <a:endParaRPr lang="en-US" altLang="en-US"/>
          </a:p>
        </p:txBody>
      </p:sp>
      <p:sp>
        <p:nvSpPr>
          <p:cNvPr id="249858" name="Rectangle 1026">
            <a:extLst>
              <a:ext uri="{FF2B5EF4-FFF2-40B4-BE49-F238E27FC236}">
                <a16:creationId xmlns:a16="http://schemas.microsoft.com/office/drawing/2014/main" id="{1AE52098-9670-42DC-AA46-F48141F06A9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  <p:sp>
        <p:nvSpPr>
          <p:cNvPr id="249859" name="Rectangle 1027">
            <a:extLst>
              <a:ext uri="{FF2B5EF4-FFF2-40B4-BE49-F238E27FC236}">
                <a16:creationId xmlns:a16="http://schemas.microsoft.com/office/drawing/2014/main" id="{3AA4C560-EA8B-49D8-ADF9-C09CA064DA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0488" tIns="44450" rIns="90488" bIns="44450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977FB58-D614-4504-B8EB-5B6EBDFD9D0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18B00D-83D5-4092-B45B-57C850AF8083}" type="slidenum">
              <a:rPr lang="en-US" altLang="en-US"/>
              <a:pPr/>
              <a:t>86</a:t>
            </a:fld>
            <a:endParaRPr lang="en-US" altLang="en-US"/>
          </a:p>
        </p:txBody>
      </p:sp>
      <p:sp>
        <p:nvSpPr>
          <p:cNvPr id="256002" name="Rectangle 2">
            <a:extLst>
              <a:ext uri="{FF2B5EF4-FFF2-40B4-BE49-F238E27FC236}">
                <a16:creationId xmlns:a16="http://schemas.microsoft.com/office/drawing/2014/main" id="{55BF8B13-A63A-4EB4-8783-90330C13548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  <p:sp>
        <p:nvSpPr>
          <p:cNvPr id="256003" name="Rectangle 3">
            <a:extLst>
              <a:ext uri="{FF2B5EF4-FFF2-40B4-BE49-F238E27FC236}">
                <a16:creationId xmlns:a16="http://schemas.microsoft.com/office/drawing/2014/main" id="{8CE69CE1-02D3-4BE1-8BC8-DB20AAD7F6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0488" tIns="44450" rIns="90488" bIns="44450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>
            <a:extLst>
              <a:ext uri="{FF2B5EF4-FFF2-40B4-BE49-F238E27FC236}">
                <a16:creationId xmlns:a16="http://schemas.microsoft.com/office/drawing/2014/main" id="{8EAFE01B-102D-40E4-8206-15302EDDAE9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6C4E40-1386-44AA-BFA2-6F7A3FB71A40}" type="slidenum">
              <a:rPr lang="en-US" altLang="en-US"/>
              <a:pPr/>
              <a:t>87</a:t>
            </a:fld>
            <a:endParaRPr lang="en-US" altLang="en-US"/>
          </a:p>
        </p:txBody>
      </p:sp>
      <p:sp>
        <p:nvSpPr>
          <p:cNvPr id="180226" name="Rectangle 2">
            <a:extLst>
              <a:ext uri="{FF2B5EF4-FFF2-40B4-BE49-F238E27FC236}">
                <a16:creationId xmlns:a16="http://schemas.microsoft.com/office/drawing/2014/main" id="{ABFE76CA-1850-46DC-977A-8D59AA3169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80227" name="Rectangle 3">
            <a:extLst>
              <a:ext uri="{FF2B5EF4-FFF2-40B4-BE49-F238E27FC236}">
                <a16:creationId xmlns:a16="http://schemas.microsoft.com/office/drawing/2014/main" id="{5707B082-57F3-412A-B9D2-5A87606DB9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/>
            <a:r>
              <a:rPr lang="en-US" altLang="en-US" sz="1000" i="1"/>
              <a:t>103</a:t>
            </a:r>
          </a:p>
        </p:txBody>
      </p:sp>
      <p:sp>
        <p:nvSpPr>
          <p:cNvPr id="180228" name="Rectangle 4">
            <a:extLst>
              <a:ext uri="{FF2B5EF4-FFF2-40B4-BE49-F238E27FC236}">
                <a16:creationId xmlns:a16="http://schemas.microsoft.com/office/drawing/2014/main" id="{1F1DF1C0-93FF-4FCF-925D-95D735FAF6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80229" name="Rectangle 5">
            <a:extLst>
              <a:ext uri="{FF2B5EF4-FFF2-40B4-BE49-F238E27FC236}">
                <a16:creationId xmlns:a16="http://schemas.microsoft.com/office/drawing/2014/main" id="{26AD8872-16FD-43AB-851A-F304D8CF0B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80230" name="Rectangle 6">
            <a:extLst>
              <a:ext uri="{FF2B5EF4-FFF2-40B4-BE49-F238E27FC236}">
                <a16:creationId xmlns:a16="http://schemas.microsoft.com/office/drawing/2014/main" id="{1447CAF2-B782-4526-B2A7-9F84ED97193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  <p:sp>
        <p:nvSpPr>
          <p:cNvPr id="180231" name="Rectangle 7">
            <a:extLst>
              <a:ext uri="{FF2B5EF4-FFF2-40B4-BE49-F238E27FC236}">
                <a16:creationId xmlns:a16="http://schemas.microsoft.com/office/drawing/2014/main" id="{D8145C2F-928B-4060-918B-47BF8AD3AB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>
            <a:extLst>
              <a:ext uri="{FF2B5EF4-FFF2-40B4-BE49-F238E27FC236}">
                <a16:creationId xmlns:a16="http://schemas.microsoft.com/office/drawing/2014/main" id="{044C563A-3006-42E5-A537-28F1DB4857E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F5BCB9-C7CE-4C0F-A975-D5EF7ACA4642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30722" name="Rectangle 2">
            <a:extLst>
              <a:ext uri="{FF2B5EF4-FFF2-40B4-BE49-F238E27FC236}">
                <a16:creationId xmlns:a16="http://schemas.microsoft.com/office/drawing/2014/main" id="{661E9677-20FE-41A2-B654-0923192803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B945348F-0A2C-4185-92E6-A7C412666A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/>
            <a:r>
              <a:rPr lang="en-US" altLang="en-US" sz="1000" i="1"/>
              <a:t>9</a:t>
            </a:r>
          </a:p>
        </p:txBody>
      </p:sp>
      <p:sp>
        <p:nvSpPr>
          <p:cNvPr id="30724" name="Rectangle 4">
            <a:extLst>
              <a:ext uri="{FF2B5EF4-FFF2-40B4-BE49-F238E27FC236}">
                <a16:creationId xmlns:a16="http://schemas.microsoft.com/office/drawing/2014/main" id="{28696E9B-62CE-422D-B787-5055E1BB9C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0725" name="Rectangle 5">
            <a:extLst>
              <a:ext uri="{FF2B5EF4-FFF2-40B4-BE49-F238E27FC236}">
                <a16:creationId xmlns:a16="http://schemas.microsoft.com/office/drawing/2014/main" id="{12D0E464-9CE2-4A5A-B01C-2F05F94D34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0726" name="Rectangle 6">
            <a:extLst>
              <a:ext uri="{FF2B5EF4-FFF2-40B4-BE49-F238E27FC236}">
                <a16:creationId xmlns:a16="http://schemas.microsoft.com/office/drawing/2014/main" id="{F37CA42E-0BC5-4CE3-97FE-91039B7B01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en-US" altLang="en-US"/>
          </a:p>
        </p:txBody>
      </p:sp>
      <p:sp>
        <p:nvSpPr>
          <p:cNvPr id="30727" name="Rectangle 7">
            <a:extLst>
              <a:ext uri="{FF2B5EF4-FFF2-40B4-BE49-F238E27FC236}">
                <a16:creationId xmlns:a16="http://schemas.microsoft.com/office/drawing/2014/main" id="{C09F0E25-3237-499B-BAAE-37933BE3425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>
            <a:extLst>
              <a:ext uri="{FF2B5EF4-FFF2-40B4-BE49-F238E27FC236}">
                <a16:creationId xmlns:a16="http://schemas.microsoft.com/office/drawing/2014/main" id="{5C924684-49C6-407C-B89A-0823931A075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5B8204A-E683-484D-B2BC-7584C52C2420}" type="slidenum">
              <a:rPr lang="en-US" altLang="en-US"/>
              <a:pPr/>
              <a:t>88</a:t>
            </a:fld>
            <a:endParaRPr lang="en-US" altLang="en-US"/>
          </a:p>
        </p:txBody>
      </p:sp>
      <p:sp>
        <p:nvSpPr>
          <p:cNvPr id="182274" name="Rectangle 2">
            <a:extLst>
              <a:ext uri="{FF2B5EF4-FFF2-40B4-BE49-F238E27FC236}">
                <a16:creationId xmlns:a16="http://schemas.microsoft.com/office/drawing/2014/main" id="{E126685C-74E9-48B3-A2B9-988AD05586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82275" name="Rectangle 3">
            <a:extLst>
              <a:ext uri="{FF2B5EF4-FFF2-40B4-BE49-F238E27FC236}">
                <a16:creationId xmlns:a16="http://schemas.microsoft.com/office/drawing/2014/main" id="{3A030791-7709-4628-A711-7859AC01FF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/>
            <a:r>
              <a:rPr lang="en-US" altLang="en-US" sz="1000" i="1"/>
              <a:t>104</a:t>
            </a:r>
          </a:p>
        </p:txBody>
      </p:sp>
      <p:sp>
        <p:nvSpPr>
          <p:cNvPr id="182276" name="Rectangle 4">
            <a:extLst>
              <a:ext uri="{FF2B5EF4-FFF2-40B4-BE49-F238E27FC236}">
                <a16:creationId xmlns:a16="http://schemas.microsoft.com/office/drawing/2014/main" id="{4316D419-E267-4D27-9554-F8EBCB3C98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82277" name="Rectangle 5">
            <a:extLst>
              <a:ext uri="{FF2B5EF4-FFF2-40B4-BE49-F238E27FC236}">
                <a16:creationId xmlns:a16="http://schemas.microsoft.com/office/drawing/2014/main" id="{E0909CA9-E10E-4840-939F-38C657DB9B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82278" name="Rectangle 6">
            <a:extLst>
              <a:ext uri="{FF2B5EF4-FFF2-40B4-BE49-F238E27FC236}">
                <a16:creationId xmlns:a16="http://schemas.microsoft.com/office/drawing/2014/main" id="{EF2D1BA8-7E60-472B-96B9-CAC630B9D7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en-US" altLang="en-US"/>
          </a:p>
        </p:txBody>
      </p:sp>
      <p:sp>
        <p:nvSpPr>
          <p:cNvPr id="182279" name="Rectangle 7">
            <a:extLst>
              <a:ext uri="{FF2B5EF4-FFF2-40B4-BE49-F238E27FC236}">
                <a16:creationId xmlns:a16="http://schemas.microsoft.com/office/drawing/2014/main" id="{26B5A2B0-791E-4CE0-96C6-27937387078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>
            <a:extLst>
              <a:ext uri="{FF2B5EF4-FFF2-40B4-BE49-F238E27FC236}">
                <a16:creationId xmlns:a16="http://schemas.microsoft.com/office/drawing/2014/main" id="{08F01FF8-AADD-411C-BB4F-B4803A680B4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0E9630-7741-4C52-8B82-B0B6026E4FCC}" type="slidenum">
              <a:rPr lang="en-US" altLang="en-US"/>
              <a:pPr/>
              <a:t>89</a:t>
            </a:fld>
            <a:endParaRPr lang="en-US" altLang="en-US"/>
          </a:p>
        </p:txBody>
      </p:sp>
      <p:sp>
        <p:nvSpPr>
          <p:cNvPr id="184322" name="Rectangle 2">
            <a:extLst>
              <a:ext uri="{FF2B5EF4-FFF2-40B4-BE49-F238E27FC236}">
                <a16:creationId xmlns:a16="http://schemas.microsoft.com/office/drawing/2014/main" id="{300A0516-FB28-4F54-B3B9-4A0C895C12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84323" name="Rectangle 3">
            <a:extLst>
              <a:ext uri="{FF2B5EF4-FFF2-40B4-BE49-F238E27FC236}">
                <a16:creationId xmlns:a16="http://schemas.microsoft.com/office/drawing/2014/main" id="{AC7C8ACC-1F62-4D7B-8D7E-D6636B8E64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/>
            <a:r>
              <a:rPr lang="en-US" altLang="en-US" sz="1000" i="1"/>
              <a:t>105</a:t>
            </a:r>
          </a:p>
        </p:txBody>
      </p:sp>
      <p:sp>
        <p:nvSpPr>
          <p:cNvPr id="184324" name="Rectangle 4">
            <a:extLst>
              <a:ext uri="{FF2B5EF4-FFF2-40B4-BE49-F238E27FC236}">
                <a16:creationId xmlns:a16="http://schemas.microsoft.com/office/drawing/2014/main" id="{06C9443D-E726-413C-8B60-2057F1967C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84325" name="Rectangle 5">
            <a:extLst>
              <a:ext uri="{FF2B5EF4-FFF2-40B4-BE49-F238E27FC236}">
                <a16:creationId xmlns:a16="http://schemas.microsoft.com/office/drawing/2014/main" id="{E3BD8986-DF49-41E6-860E-0670A8D9AE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84326" name="Rectangle 6">
            <a:extLst>
              <a:ext uri="{FF2B5EF4-FFF2-40B4-BE49-F238E27FC236}">
                <a16:creationId xmlns:a16="http://schemas.microsoft.com/office/drawing/2014/main" id="{26C65928-7748-4B39-BD82-D1E75F929F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en-US" altLang="en-US"/>
          </a:p>
        </p:txBody>
      </p:sp>
      <p:sp>
        <p:nvSpPr>
          <p:cNvPr id="184327" name="Rectangle 7">
            <a:extLst>
              <a:ext uri="{FF2B5EF4-FFF2-40B4-BE49-F238E27FC236}">
                <a16:creationId xmlns:a16="http://schemas.microsoft.com/office/drawing/2014/main" id="{E883CA01-2631-4C02-8E9E-A59F8097228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8529CD10-9575-4064-B1D2-794BBEF7ADF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60D349-A3F6-4CF9-8D40-7CF046655293}" type="slidenum">
              <a:rPr lang="en-US" altLang="en-US"/>
              <a:pPr/>
              <a:t>92</a:t>
            </a:fld>
            <a:endParaRPr lang="en-US" altLang="en-US"/>
          </a:p>
        </p:txBody>
      </p:sp>
      <p:sp>
        <p:nvSpPr>
          <p:cNvPr id="260098" name="Rectangle 2">
            <a:extLst>
              <a:ext uri="{FF2B5EF4-FFF2-40B4-BE49-F238E27FC236}">
                <a16:creationId xmlns:a16="http://schemas.microsoft.com/office/drawing/2014/main" id="{882BC9D6-038A-42E1-A16D-FC85C87381D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  <p:sp>
        <p:nvSpPr>
          <p:cNvPr id="260099" name="Rectangle 3">
            <a:extLst>
              <a:ext uri="{FF2B5EF4-FFF2-40B4-BE49-F238E27FC236}">
                <a16:creationId xmlns:a16="http://schemas.microsoft.com/office/drawing/2014/main" id="{BD0C893A-9C22-44AF-9505-F14B1C3F69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0488" tIns="44450" rIns="90488" bIns="44450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85115009-7DF3-4634-9EAA-EE39108FDFB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1CCEDB-03F7-4B13-8914-A737EBC1C619}" type="slidenum">
              <a:rPr lang="en-US" altLang="en-US"/>
              <a:pPr/>
              <a:t>93</a:t>
            </a:fld>
            <a:endParaRPr lang="en-US" altLang="en-US"/>
          </a:p>
        </p:txBody>
      </p:sp>
      <p:sp>
        <p:nvSpPr>
          <p:cNvPr id="262146" name="Rectangle 2">
            <a:extLst>
              <a:ext uri="{FF2B5EF4-FFF2-40B4-BE49-F238E27FC236}">
                <a16:creationId xmlns:a16="http://schemas.microsoft.com/office/drawing/2014/main" id="{B7A7EFB6-8FC1-47D8-BD90-695B9BEFFDB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  <p:sp>
        <p:nvSpPr>
          <p:cNvPr id="262147" name="Rectangle 3">
            <a:extLst>
              <a:ext uri="{FF2B5EF4-FFF2-40B4-BE49-F238E27FC236}">
                <a16:creationId xmlns:a16="http://schemas.microsoft.com/office/drawing/2014/main" id="{608A0B84-5051-440F-B633-266FC17C19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0488" tIns="44450" rIns="90488" bIns="44450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>
            <a:extLst>
              <a:ext uri="{FF2B5EF4-FFF2-40B4-BE49-F238E27FC236}">
                <a16:creationId xmlns:a16="http://schemas.microsoft.com/office/drawing/2014/main" id="{6172E868-F861-4C93-BE21-062CDECF39A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606E90C-80CE-4CB8-AFC4-F4B565AA406F}" type="slidenum">
              <a:rPr lang="en-US" altLang="en-US"/>
              <a:pPr/>
              <a:t>94</a:t>
            </a:fld>
            <a:endParaRPr lang="en-US" altLang="en-US"/>
          </a:p>
        </p:txBody>
      </p:sp>
      <p:sp>
        <p:nvSpPr>
          <p:cNvPr id="198658" name="Rectangle 2050">
            <a:extLst>
              <a:ext uri="{FF2B5EF4-FFF2-40B4-BE49-F238E27FC236}">
                <a16:creationId xmlns:a16="http://schemas.microsoft.com/office/drawing/2014/main" id="{9BF4F900-8496-411F-960E-D3B11DA7FA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98659" name="Rectangle 2051">
            <a:extLst>
              <a:ext uri="{FF2B5EF4-FFF2-40B4-BE49-F238E27FC236}">
                <a16:creationId xmlns:a16="http://schemas.microsoft.com/office/drawing/2014/main" id="{122CE3AD-F5A5-4DC2-8A77-625BB8BAF2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/>
            <a:r>
              <a:rPr lang="en-US" altLang="en-US" sz="1000" i="1"/>
              <a:t>112</a:t>
            </a:r>
          </a:p>
        </p:txBody>
      </p:sp>
      <p:sp>
        <p:nvSpPr>
          <p:cNvPr id="198660" name="Rectangle 2052">
            <a:extLst>
              <a:ext uri="{FF2B5EF4-FFF2-40B4-BE49-F238E27FC236}">
                <a16:creationId xmlns:a16="http://schemas.microsoft.com/office/drawing/2014/main" id="{887D3388-1F90-48D0-B306-CFA5440B4A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98661" name="Rectangle 2053">
            <a:extLst>
              <a:ext uri="{FF2B5EF4-FFF2-40B4-BE49-F238E27FC236}">
                <a16:creationId xmlns:a16="http://schemas.microsoft.com/office/drawing/2014/main" id="{E21EAD68-0423-43B0-9645-11BE123C4F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98662" name="Rectangle 2054">
            <a:extLst>
              <a:ext uri="{FF2B5EF4-FFF2-40B4-BE49-F238E27FC236}">
                <a16:creationId xmlns:a16="http://schemas.microsoft.com/office/drawing/2014/main" id="{D21908D0-CEAF-40C0-BFA6-7758789FC18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  <p:sp>
        <p:nvSpPr>
          <p:cNvPr id="198663" name="Rectangle 2055">
            <a:extLst>
              <a:ext uri="{FF2B5EF4-FFF2-40B4-BE49-F238E27FC236}">
                <a16:creationId xmlns:a16="http://schemas.microsoft.com/office/drawing/2014/main" id="{EF78F78E-BE2D-4577-BDB7-5C6CAF60F5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>
            <a:extLst>
              <a:ext uri="{FF2B5EF4-FFF2-40B4-BE49-F238E27FC236}">
                <a16:creationId xmlns:a16="http://schemas.microsoft.com/office/drawing/2014/main" id="{05948564-FD92-4E6B-864E-E6274B67CF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114F62-8B78-4FFD-8CFB-07AAC38A53A6}" type="slidenum">
              <a:rPr lang="en-US" altLang="en-US"/>
              <a:pPr/>
              <a:t>95</a:t>
            </a:fld>
            <a:endParaRPr lang="en-US" altLang="en-US"/>
          </a:p>
        </p:txBody>
      </p:sp>
      <p:sp>
        <p:nvSpPr>
          <p:cNvPr id="200706" name="Rectangle 1026">
            <a:extLst>
              <a:ext uri="{FF2B5EF4-FFF2-40B4-BE49-F238E27FC236}">
                <a16:creationId xmlns:a16="http://schemas.microsoft.com/office/drawing/2014/main" id="{9D1A90B6-36C3-4226-B17D-785F45634C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00707" name="Rectangle 1027">
            <a:extLst>
              <a:ext uri="{FF2B5EF4-FFF2-40B4-BE49-F238E27FC236}">
                <a16:creationId xmlns:a16="http://schemas.microsoft.com/office/drawing/2014/main" id="{C824D3D7-E5D4-421F-998F-A29905F3E7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/>
            <a:r>
              <a:rPr lang="en-US" altLang="en-US" sz="1000" i="1"/>
              <a:t>113</a:t>
            </a:r>
          </a:p>
        </p:txBody>
      </p:sp>
      <p:sp>
        <p:nvSpPr>
          <p:cNvPr id="200708" name="Rectangle 1028">
            <a:extLst>
              <a:ext uri="{FF2B5EF4-FFF2-40B4-BE49-F238E27FC236}">
                <a16:creationId xmlns:a16="http://schemas.microsoft.com/office/drawing/2014/main" id="{F8820FC2-E0B2-4290-8107-6E0ACFDA76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00709" name="Rectangle 1029">
            <a:extLst>
              <a:ext uri="{FF2B5EF4-FFF2-40B4-BE49-F238E27FC236}">
                <a16:creationId xmlns:a16="http://schemas.microsoft.com/office/drawing/2014/main" id="{06DA498B-526D-4422-97E6-C307F18E9A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00710" name="Rectangle 1030">
            <a:extLst>
              <a:ext uri="{FF2B5EF4-FFF2-40B4-BE49-F238E27FC236}">
                <a16:creationId xmlns:a16="http://schemas.microsoft.com/office/drawing/2014/main" id="{51A65A96-C22F-4078-A1A5-C73195C6F1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en-US" altLang="en-US"/>
          </a:p>
        </p:txBody>
      </p:sp>
      <p:sp>
        <p:nvSpPr>
          <p:cNvPr id="200711" name="Rectangle 1031">
            <a:extLst>
              <a:ext uri="{FF2B5EF4-FFF2-40B4-BE49-F238E27FC236}">
                <a16:creationId xmlns:a16="http://schemas.microsoft.com/office/drawing/2014/main" id="{144776A1-AEBC-4983-A94D-844F6FFCC3D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>
            <a:extLst>
              <a:ext uri="{FF2B5EF4-FFF2-40B4-BE49-F238E27FC236}">
                <a16:creationId xmlns:a16="http://schemas.microsoft.com/office/drawing/2014/main" id="{32995CF3-2631-4BBA-967D-F8042119F15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6B0DC98-E2A9-4E1C-8BEA-6980FDCE8EC1}" type="slidenum">
              <a:rPr lang="en-US" altLang="en-US"/>
              <a:pPr/>
              <a:t>96</a:t>
            </a:fld>
            <a:endParaRPr lang="en-US" altLang="en-US"/>
          </a:p>
        </p:txBody>
      </p:sp>
      <p:sp>
        <p:nvSpPr>
          <p:cNvPr id="202754" name="Rectangle 1026">
            <a:extLst>
              <a:ext uri="{FF2B5EF4-FFF2-40B4-BE49-F238E27FC236}">
                <a16:creationId xmlns:a16="http://schemas.microsoft.com/office/drawing/2014/main" id="{55829919-8475-485F-986B-5258BF763B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02755" name="Rectangle 1027">
            <a:extLst>
              <a:ext uri="{FF2B5EF4-FFF2-40B4-BE49-F238E27FC236}">
                <a16:creationId xmlns:a16="http://schemas.microsoft.com/office/drawing/2014/main" id="{8B75C088-DDEE-4D67-8C56-E2B67E204E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/>
            <a:r>
              <a:rPr lang="en-US" altLang="en-US" sz="1000" i="1"/>
              <a:t>114</a:t>
            </a:r>
          </a:p>
        </p:txBody>
      </p:sp>
      <p:sp>
        <p:nvSpPr>
          <p:cNvPr id="202756" name="Rectangle 1028">
            <a:extLst>
              <a:ext uri="{FF2B5EF4-FFF2-40B4-BE49-F238E27FC236}">
                <a16:creationId xmlns:a16="http://schemas.microsoft.com/office/drawing/2014/main" id="{7FD29D13-BA67-40AC-99D9-F155FA5389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02757" name="Rectangle 1029">
            <a:extLst>
              <a:ext uri="{FF2B5EF4-FFF2-40B4-BE49-F238E27FC236}">
                <a16:creationId xmlns:a16="http://schemas.microsoft.com/office/drawing/2014/main" id="{DB80E03B-105B-48BB-8A8F-6E27D96DB7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02758" name="Rectangle 1030">
            <a:extLst>
              <a:ext uri="{FF2B5EF4-FFF2-40B4-BE49-F238E27FC236}">
                <a16:creationId xmlns:a16="http://schemas.microsoft.com/office/drawing/2014/main" id="{087224DC-B6D8-487A-BE11-041ACD8AA8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en-US" altLang="en-US"/>
          </a:p>
        </p:txBody>
      </p:sp>
      <p:sp>
        <p:nvSpPr>
          <p:cNvPr id="202759" name="Rectangle 1031">
            <a:extLst>
              <a:ext uri="{FF2B5EF4-FFF2-40B4-BE49-F238E27FC236}">
                <a16:creationId xmlns:a16="http://schemas.microsoft.com/office/drawing/2014/main" id="{A139D737-82CD-47FE-BF0E-5B2BF9549D4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>
            <a:extLst>
              <a:ext uri="{FF2B5EF4-FFF2-40B4-BE49-F238E27FC236}">
                <a16:creationId xmlns:a16="http://schemas.microsoft.com/office/drawing/2014/main" id="{49595BF9-70E9-4CA3-9AF2-AF0AFAAEC20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83CD71-7826-4833-AE37-A304B9CB93BD}" type="slidenum">
              <a:rPr lang="en-US" altLang="en-US"/>
              <a:pPr/>
              <a:t>97</a:t>
            </a:fld>
            <a:endParaRPr lang="en-US" altLang="en-US"/>
          </a:p>
        </p:txBody>
      </p:sp>
      <p:sp>
        <p:nvSpPr>
          <p:cNvPr id="204802" name="Rectangle 2">
            <a:extLst>
              <a:ext uri="{FF2B5EF4-FFF2-40B4-BE49-F238E27FC236}">
                <a16:creationId xmlns:a16="http://schemas.microsoft.com/office/drawing/2014/main" id="{4B4DD887-479F-4BF5-80EA-DD176A7B39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04803" name="Rectangle 3">
            <a:extLst>
              <a:ext uri="{FF2B5EF4-FFF2-40B4-BE49-F238E27FC236}">
                <a16:creationId xmlns:a16="http://schemas.microsoft.com/office/drawing/2014/main" id="{8FFDB2DA-DDB4-4FE4-9892-DFDF795E11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/>
            <a:r>
              <a:rPr lang="en-US" altLang="en-US" sz="1000" i="1"/>
              <a:t>115</a:t>
            </a:r>
          </a:p>
        </p:txBody>
      </p:sp>
      <p:sp>
        <p:nvSpPr>
          <p:cNvPr id="204804" name="Rectangle 4">
            <a:extLst>
              <a:ext uri="{FF2B5EF4-FFF2-40B4-BE49-F238E27FC236}">
                <a16:creationId xmlns:a16="http://schemas.microsoft.com/office/drawing/2014/main" id="{92EA8FF4-3996-4BB5-95FF-8AFA463E15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04805" name="Rectangle 5">
            <a:extLst>
              <a:ext uri="{FF2B5EF4-FFF2-40B4-BE49-F238E27FC236}">
                <a16:creationId xmlns:a16="http://schemas.microsoft.com/office/drawing/2014/main" id="{3479ED9F-3C8A-4945-AB6A-C85ADB7BCE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04806" name="Rectangle 6">
            <a:extLst>
              <a:ext uri="{FF2B5EF4-FFF2-40B4-BE49-F238E27FC236}">
                <a16:creationId xmlns:a16="http://schemas.microsoft.com/office/drawing/2014/main" id="{E0DB033D-AF6F-4C5F-9259-D1A97E7102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en-US" altLang="en-US"/>
          </a:p>
        </p:txBody>
      </p:sp>
      <p:sp>
        <p:nvSpPr>
          <p:cNvPr id="204807" name="Rectangle 7">
            <a:extLst>
              <a:ext uri="{FF2B5EF4-FFF2-40B4-BE49-F238E27FC236}">
                <a16:creationId xmlns:a16="http://schemas.microsoft.com/office/drawing/2014/main" id="{3DBDDBD0-7417-4244-B1AC-B5A371E1DB2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2D7CB7ED-997D-4B13-B90F-5CFF4796605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8EB654-B37B-45E1-8122-0ACA546F0AB3}" type="slidenum">
              <a:rPr lang="en-US" altLang="en-US"/>
              <a:pPr/>
              <a:t>98</a:t>
            </a:fld>
            <a:endParaRPr lang="en-US" altLang="en-US"/>
          </a:p>
        </p:txBody>
      </p:sp>
      <p:sp>
        <p:nvSpPr>
          <p:cNvPr id="270338" name="Rectangle 2">
            <a:extLst>
              <a:ext uri="{FF2B5EF4-FFF2-40B4-BE49-F238E27FC236}">
                <a16:creationId xmlns:a16="http://schemas.microsoft.com/office/drawing/2014/main" id="{72A6D7AD-E703-4AE4-9261-3858BB24AE3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  <p:sp>
        <p:nvSpPr>
          <p:cNvPr id="270339" name="Rectangle 3">
            <a:extLst>
              <a:ext uri="{FF2B5EF4-FFF2-40B4-BE49-F238E27FC236}">
                <a16:creationId xmlns:a16="http://schemas.microsoft.com/office/drawing/2014/main" id="{438687A3-639F-4B11-A373-C0C006E9FD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0488" tIns="44450" rIns="90488" bIns="44450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5BB32FAE-98D3-4CB6-8AEE-2BA44E2FD65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D09B8E-1FD9-4388-A92F-F43C3FF06146}" type="slidenum">
              <a:rPr lang="en-US" altLang="en-US"/>
              <a:pPr/>
              <a:t>99</a:t>
            </a:fld>
            <a:endParaRPr lang="en-US" altLang="en-US"/>
          </a:p>
        </p:txBody>
      </p:sp>
      <p:sp>
        <p:nvSpPr>
          <p:cNvPr id="274434" name="Rectangle 2">
            <a:extLst>
              <a:ext uri="{FF2B5EF4-FFF2-40B4-BE49-F238E27FC236}">
                <a16:creationId xmlns:a16="http://schemas.microsoft.com/office/drawing/2014/main" id="{A84B2108-3522-4BAC-84AD-13C2B0564CF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  <p:sp>
        <p:nvSpPr>
          <p:cNvPr id="274435" name="Rectangle 3">
            <a:extLst>
              <a:ext uri="{FF2B5EF4-FFF2-40B4-BE49-F238E27FC236}">
                <a16:creationId xmlns:a16="http://schemas.microsoft.com/office/drawing/2014/main" id="{405885DB-9B62-40A4-B0E1-837E3F7DA1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0488" tIns="44450" rIns="90488" bIns="44450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>
            <a:extLst>
              <a:ext uri="{FF2B5EF4-FFF2-40B4-BE49-F238E27FC236}">
                <a16:creationId xmlns:a16="http://schemas.microsoft.com/office/drawing/2014/main" id="{AFB89767-5AE6-490C-BA1A-C6EB8A5809F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200AC3E-A797-468A-A959-422057786677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32770" name="Rectangle 2">
            <a:extLst>
              <a:ext uri="{FF2B5EF4-FFF2-40B4-BE49-F238E27FC236}">
                <a16:creationId xmlns:a16="http://schemas.microsoft.com/office/drawing/2014/main" id="{3D70CF0F-9989-405F-B63E-5C0F9FEEE6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4B49A284-8709-471A-B88C-0CC12CF261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/>
            <a:r>
              <a:rPr lang="en-US" altLang="en-US" sz="1000" i="1"/>
              <a:t>10</a:t>
            </a:r>
          </a:p>
        </p:txBody>
      </p:sp>
      <p:sp>
        <p:nvSpPr>
          <p:cNvPr id="32772" name="Rectangle 4">
            <a:extLst>
              <a:ext uri="{FF2B5EF4-FFF2-40B4-BE49-F238E27FC236}">
                <a16:creationId xmlns:a16="http://schemas.microsoft.com/office/drawing/2014/main" id="{1090F436-24DD-4826-8143-BFA60E4203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2773" name="Rectangle 5">
            <a:extLst>
              <a:ext uri="{FF2B5EF4-FFF2-40B4-BE49-F238E27FC236}">
                <a16:creationId xmlns:a16="http://schemas.microsoft.com/office/drawing/2014/main" id="{50A19FDA-6977-4B86-9A00-8F818252C6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2774" name="Rectangle 6">
            <a:extLst>
              <a:ext uri="{FF2B5EF4-FFF2-40B4-BE49-F238E27FC236}">
                <a16:creationId xmlns:a16="http://schemas.microsoft.com/office/drawing/2014/main" id="{52D9F397-24A3-4794-B45C-AEAAC5BD9C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en-US" altLang="en-US"/>
          </a:p>
        </p:txBody>
      </p:sp>
      <p:sp>
        <p:nvSpPr>
          <p:cNvPr id="32775" name="Rectangle 7">
            <a:extLst>
              <a:ext uri="{FF2B5EF4-FFF2-40B4-BE49-F238E27FC236}">
                <a16:creationId xmlns:a16="http://schemas.microsoft.com/office/drawing/2014/main" id="{66F9E33A-0038-4E61-BD38-0C76D036DE2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>
            <a:extLst>
              <a:ext uri="{FF2B5EF4-FFF2-40B4-BE49-F238E27FC236}">
                <a16:creationId xmlns:a16="http://schemas.microsoft.com/office/drawing/2014/main" id="{AA0D9725-C66E-4FDF-822A-63DDA607C0B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2D2178-AC14-4735-8C96-4EF1C8F7AD7E}" type="slidenum">
              <a:rPr lang="en-US" altLang="en-US"/>
              <a:pPr/>
              <a:t>100</a:t>
            </a:fld>
            <a:endParaRPr lang="en-US" altLang="en-US"/>
          </a:p>
        </p:txBody>
      </p:sp>
      <p:sp>
        <p:nvSpPr>
          <p:cNvPr id="217090" name="Rectangle 2">
            <a:extLst>
              <a:ext uri="{FF2B5EF4-FFF2-40B4-BE49-F238E27FC236}">
                <a16:creationId xmlns:a16="http://schemas.microsoft.com/office/drawing/2014/main" id="{6E13C9D6-CC1E-4C80-BBA1-1352AD72EF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17091" name="Rectangle 3">
            <a:extLst>
              <a:ext uri="{FF2B5EF4-FFF2-40B4-BE49-F238E27FC236}">
                <a16:creationId xmlns:a16="http://schemas.microsoft.com/office/drawing/2014/main" id="{B4EBCCB4-6ADA-4996-871C-5A8BB60F87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/>
            <a:r>
              <a:rPr lang="en-US" altLang="en-US" sz="1000" i="1"/>
              <a:t>121</a:t>
            </a:r>
          </a:p>
        </p:txBody>
      </p:sp>
      <p:sp>
        <p:nvSpPr>
          <p:cNvPr id="217092" name="Rectangle 4">
            <a:extLst>
              <a:ext uri="{FF2B5EF4-FFF2-40B4-BE49-F238E27FC236}">
                <a16:creationId xmlns:a16="http://schemas.microsoft.com/office/drawing/2014/main" id="{AB8E785E-29EC-4A85-B3EA-D680C4089D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17093" name="Rectangle 5">
            <a:extLst>
              <a:ext uri="{FF2B5EF4-FFF2-40B4-BE49-F238E27FC236}">
                <a16:creationId xmlns:a16="http://schemas.microsoft.com/office/drawing/2014/main" id="{07A5629D-30A1-4B41-89B3-2817FEE805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17094" name="Rectangle 6">
            <a:extLst>
              <a:ext uri="{FF2B5EF4-FFF2-40B4-BE49-F238E27FC236}">
                <a16:creationId xmlns:a16="http://schemas.microsoft.com/office/drawing/2014/main" id="{A512119F-6D58-4ED1-B290-0C059F6C21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en-US" altLang="en-US"/>
          </a:p>
        </p:txBody>
      </p:sp>
      <p:sp>
        <p:nvSpPr>
          <p:cNvPr id="217095" name="Rectangle 7">
            <a:extLst>
              <a:ext uri="{FF2B5EF4-FFF2-40B4-BE49-F238E27FC236}">
                <a16:creationId xmlns:a16="http://schemas.microsoft.com/office/drawing/2014/main" id="{4C9B41BD-5B36-46DF-ABF7-94A1BF216DE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>
            <a:extLst>
              <a:ext uri="{FF2B5EF4-FFF2-40B4-BE49-F238E27FC236}">
                <a16:creationId xmlns:a16="http://schemas.microsoft.com/office/drawing/2014/main" id="{79025EC8-76B6-4501-8512-EBA5D6B2CF2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48515D-C8E7-4F5F-874D-BE0F7DC12865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34818" name="Rectangle 2">
            <a:extLst>
              <a:ext uri="{FF2B5EF4-FFF2-40B4-BE49-F238E27FC236}">
                <a16:creationId xmlns:a16="http://schemas.microsoft.com/office/drawing/2014/main" id="{A050A3DA-8439-47BC-AAF6-C7874961F8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2EA7A296-D452-417B-ACDE-B970CE71E5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/>
            <a:r>
              <a:rPr lang="en-US" altLang="en-US" sz="1000" i="1"/>
              <a:t>11</a:t>
            </a:r>
          </a:p>
        </p:txBody>
      </p:sp>
      <p:sp>
        <p:nvSpPr>
          <p:cNvPr id="34820" name="Rectangle 4">
            <a:extLst>
              <a:ext uri="{FF2B5EF4-FFF2-40B4-BE49-F238E27FC236}">
                <a16:creationId xmlns:a16="http://schemas.microsoft.com/office/drawing/2014/main" id="{B169F121-3A6A-4669-A1C2-24BE412D8C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4821" name="Rectangle 5">
            <a:extLst>
              <a:ext uri="{FF2B5EF4-FFF2-40B4-BE49-F238E27FC236}">
                <a16:creationId xmlns:a16="http://schemas.microsoft.com/office/drawing/2014/main" id="{76A9D720-4F2F-4E16-9FDA-FBD452519C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4822" name="Rectangle 6">
            <a:extLst>
              <a:ext uri="{FF2B5EF4-FFF2-40B4-BE49-F238E27FC236}">
                <a16:creationId xmlns:a16="http://schemas.microsoft.com/office/drawing/2014/main" id="{B9EF433D-A811-441C-8A41-83F348915E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en-US" altLang="en-US"/>
          </a:p>
        </p:txBody>
      </p:sp>
      <p:sp>
        <p:nvSpPr>
          <p:cNvPr id="34823" name="Rectangle 7">
            <a:extLst>
              <a:ext uri="{FF2B5EF4-FFF2-40B4-BE49-F238E27FC236}">
                <a16:creationId xmlns:a16="http://schemas.microsoft.com/office/drawing/2014/main" id="{997A7C4C-B182-4277-9B81-7B9F9FAAC38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C10A4-20A5-47C6-9B55-AC22D14FC1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85574B-9EDD-48CA-9F27-A99271683F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865B5B-FF25-4295-B8A9-81FA2673B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23A3D-6138-4300-A658-C3855A27FE72}" type="datetimeFigureOut">
              <a:rPr lang="en-IN" smtClean="0"/>
              <a:t>11-07-2020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02A908-BB9B-4B4F-A0F0-9A4766474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311323-4CA9-48B7-A8E4-5923EF524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2F3CA-4695-4C6D-A7A2-4496D56509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4424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DAAC8-04CD-4B82-B481-A0FDBE0AB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26E87B-50EE-439C-AED2-38BFBBBB06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ABDC27-07C0-4D88-B78C-149CB2E01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23A3D-6138-4300-A658-C3855A27FE72}" type="datetimeFigureOut">
              <a:rPr lang="en-IN" smtClean="0"/>
              <a:t>11-07-2020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06E06C-FE22-4E9F-B551-3956B3A0D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E2E89A-B5CD-4D2C-BFF0-9BCED9975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2F3CA-4695-4C6D-A7A2-4496D56509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1749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1B2EF3-9ECA-4E5C-A54D-4D8B09974A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11D9C3-D6C6-4772-AD70-A2CC3B4125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2DE71A-C486-430A-9581-85D238388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23A3D-6138-4300-A658-C3855A27FE72}" type="datetimeFigureOut">
              <a:rPr lang="en-IN" smtClean="0"/>
              <a:t>11-07-2020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F58241-3D28-4ECB-9084-75CD0ACA3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F0A22E-FAFC-4C45-9631-E50FF7D96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2F3CA-4695-4C6D-A7A2-4496D56509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26756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94D1C-D27B-44A8-B631-D413D04B1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D7AE98-4AA8-407C-B08F-25AF69683E33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Online Image Placeholder 3">
            <a:extLst>
              <a:ext uri="{FF2B5EF4-FFF2-40B4-BE49-F238E27FC236}">
                <a16:creationId xmlns:a16="http://schemas.microsoft.com/office/drawing/2014/main" id="{88BE8A38-239C-4E98-B830-F28090ED1B97}"/>
              </a:ext>
            </a:extLst>
          </p:cNvPr>
          <p:cNvSpPr>
            <a:spLocks noGrp="1"/>
          </p:cNvSpPr>
          <p:nvPr>
            <p:ph type="clipArt"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/>
          <a:p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9D202E-DE18-4FA3-99BE-0824BC6C25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36AA4D-C50C-4A1F-BC3C-B16E1B47A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82C19-59FF-4DC8-83E8-FAEF5639D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20B24AE0-8947-45BE-857E-F79A1D740F3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25734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E54FD-227A-4AEA-BF64-6DDCC5D11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990186E4-F508-45F2-B0A5-2ABBD480A814}"/>
              </a:ext>
            </a:extLst>
          </p:cNvPr>
          <p:cNvSpPr>
            <a:spLocks noGrp="1"/>
          </p:cNvSpPr>
          <p:nvPr>
            <p:ph type="chart" idx="1"/>
          </p:nvPr>
        </p:nvSpPr>
        <p:spPr>
          <a:xfrm>
            <a:off x="914400" y="1981200"/>
            <a:ext cx="10363200" cy="4114800"/>
          </a:xfrm>
        </p:spPr>
        <p:txBody>
          <a:bodyPr/>
          <a:lstStyle/>
          <a:p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D015D8-E324-49B4-B3A0-788E0DA7C3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9E7C9C-F65A-40FC-A8FE-A767DB064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48C365-4AB9-4C59-8365-DF7D76C5B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55F63D77-892F-4D73-9C0E-B76BAB81FF1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0484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4E097-C6FB-4F98-9059-A9CF5A8CA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E1846FA3-4757-43E4-8F93-489627FCEFC7}"/>
              </a:ext>
            </a:extLst>
          </p:cNvPr>
          <p:cNvSpPr>
            <a:spLocks noGrp="1"/>
          </p:cNvSpPr>
          <p:nvPr>
            <p:ph type="tbl" idx="1"/>
          </p:nvPr>
        </p:nvSpPr>
        <p:spPr>
          <a:xfrm>
            <a:off x="914400" y="1981200"/>
            <a:ext cx="10363200" cy="4114800"/>
          </a:xfrm>
        </p:spPr>
        <p:txBody>
          <a:bodyPr/>
          <a:lstStyle/>
          <a:p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7A2D4E-2039-4CD1-9FAE-380C4C20DD7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2DC85C-8163-46A3-8D49-44B95D3CF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F54C3E-8ED7-4400-8E85-4789E2AED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46C5A4FA-F618-492E-A372-F54F9888A9D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53940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9FE55-C622-4D17-97A5-94A60B982029}"/>
              </a:ext>
            </a:extLst>
          </p:cNvPr>
          <p:cNvSpPr>
            <a:spLocks noGrp="1"/>
          </p:cNvSpPr>
          <p:nvPr>
            <p:ph type="title" sz="quarter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719C25-4B6A-4C6E-9150-2E24FD3280EA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914400" y="1981200"/>
            <a:ext cx="5080000" cy="1981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7D6906-1F35-42C4-ACE4-C1F029CAB340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6197600" y="1981200"/>
            <a:ext cx="5080000" cy="1981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17AA95C-D77A-4AD6-9464-02E2DD24F2DD}"/>
              </a:ext>
            </a:extLst>
          </p:cNvPr>
          <p:cNvSpPr>
            <a:spLocks noGrp="1"/>
          </p:cNvSpPr>
          <p:nvPr>
            <p:ph sz="quarter" idx="3"/>
          </p:nvPr>
        </p:nvSpPr>
        <p:spPr>
          <a:xfrm>
            <a:off x="914400" y="4114800"/>
            <a:ext cx="5080000" cy="1981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DFF8FC-0BA2-4956-9D69-4DA8068553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97600" y="4114800"/>
            <a:ext cx="5080000" cy="1981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3E7D1F-AA10-452C-B720-22A8E31B611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FCA58C-C245-4E17-AD2D-B9790E39D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F7552F-06F7-4F7F-80A4-CC93A6F6E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E8E4E4E1-9A8B-4D27-8F0A-6F08ED2FC01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024361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578BE-A053-416D-9CAF-ED9EB6D3D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Online Image Placeholder 2">
            <a:extLst>
              <a:ext uri="{FF2B5EF4-FFF2-40B4-BE49-F238E27FC236}">
                <a16:creationId xmlns:a16="http://schemas.microsoft.com/office/drawing/2014/main" id="{8A9507F2-B8C2-40D4-B7CC-B494E617D17E}"/>
              </a:ext>
            </a:extLst>
          </p:cNvPr>
          <p:cNvSpPr>
            <a:spLocks noGrp="1"/>
          </p:cNvSpPr>
          <p:nvPr>
            <p:ph type="clipArt"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/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E0E28-AB81-437D-ADDB-7DC39A34A1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CEEA66-5EDB-49D7-8C12-4B221BAF7D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071EA0-6A99-4A79-AA8F-844D9BD36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A75DFC-3E9A-4EB3-B3FE-49A73E6ED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48863383-6E04-486E-BA27-D288266AAC6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57742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F2623-9540-4E47-8C8B-3B622A59E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 Light (Headings)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92FD9-27B5-4340-B9BB-368282B9DE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75E7A-9D98-4F5E-AE4E-A04318680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23A3D-6138-4300-A658-C3855A27FE72}" type="datetimeFigureOut">
              <a:rPr lang="en-IN" smtClean="0"/>
              <a:t>11-07-2020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C10C03-E5F3-41C4-A78D-13864205A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001E32-5CF0-4822-AE7A-CBD105D87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2F3CA-4695-4C6D-A7A2-4496D56509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0742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6F205-1BAB-42DD-9377-E0EE7B301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90DC18-345C-4E10-A9E6-AC2D9563BA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E790A8-9A39-453B-92B7-FF312D8C2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23A3D-6138-4300-A658-C3855A27FE72}" type="datetimeFigureOut">
              <a:rPr lang="en-IN" smtClean="0"/>
              <a:t>11-07-2020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06053F-0CE1-46F1-86E8-725AF78AF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94C3FE-2206-4435-974B-1A7E515ED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2F3CA-4695-4C6D-A7A2-4496D56509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6309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F3D82-C154-4B53-A07D-9D6714296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4F16B-D4B8-4984-BA36-D719CD71A1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9A0D81-BC1F-49BF-84C5-C31F977033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57819D-B146-4ECB-8520-E0DA7413D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23A3D-6138-4300-A658-C3855A27FE72}" type="datetimeFigureOut">
              <a:rPr lang="en-IN" smtClean="0"/>
              <a:t>11-07-2020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7A3AAF-9F56-481A-B2A1-A97DDD756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DDD5E8-8AE7-47A6-A59C-2215EB424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2F3CA-4695-4C6D-A7A2-4496D56509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0890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640D6-DE86-4FE1-8EAF-4596070D3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07CB00-ADF7-4F83-B4CB-0548479AE3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9F7414-38AB-49ED-BE05-746C481D75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6F8B23-6324-4D0C-9A18-D7C9A10FFA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5DEE2E-F944-4F79-8B92-C097B178D9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EF42C0-B8B9-4DD1-A881-E30C49073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23A3D-6138-4300-A658-C3855A27FE72}" type="datetimeFigureOut">
              <a:rPr lang="en-IN" smtClean="0"/>
              <a:t>11-07-2020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67418A-A73D-4330-BD12-4A69F0344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E5ED05-A8F7-4BD1-9516-F184084D5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2F3CA-4695-4C6D-A7A2-4496D56509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5139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98128-C5ED-4A25-8BB6-A76C32978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1465F6-BBD2-4918-9EF2-E7E359496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23A3D-6138-4300-A658-C3855A27FE72}" type="datetimeFigureOut">
              <a:rPr lang="en-IN" smtClean="0"/>
              <a:t>11-07-2020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E884B3-2084-44CA-9751-CD66DA661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9FA700-CA4D-4662-841F-27D4BBC0A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2F3CA-4695-4C6D-A7A2-4496D56509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0538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DDC5A6-7C12-49AD-A782-DE00A118F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23A3D-6138-4300-A658-C3855A27FE72}" type="datetimeFigureOut">
              <a:rPr lang="en-IN" smtClean="0"/>
              <a:t>11-07-2020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E0A62C-120D-4258-9BD4-858F60485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D9A40C-6F46-4C20-9A5F-5736CE9B7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2F3CA-4695-4C6D-A7A2-4496D56509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527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2F02B-07B8-4A7A-B0DD-C147EC977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A48C2D-0365-4EAA-B16B-1A835EE782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9CC64D-F3B2-4F56-BBF2-C065671514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95097C-66AC-4009-8A0C-7C9FE219F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23A3D-6138-4300-A658-C3855A27FE72}" type="datetimeFigureOut">
              <a:rPr lang="en-IN" smtClean="0"/>
              <a:t>11-07-2020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35C041-8580-44E3-A0C0-CD3445A4E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7D3C00-2180-40F3-AEC4-934EDF1A5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2F3CA-4695-4C6D-A7A2-4496D56509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9368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DF245-256A-4886-A1EA-EDB8D7759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59A3B9-F592-440C-A3C9-B0F16FE212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B3FB70-D3F5-4694-9159-1BE6642146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9B5D28-DDC5-4683-9F76-032D800C8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23A3D-6138-4300-A658-C3855A27FE72}" type="datetimeFigureOut">
              <a:rPr lang="en-IN" smtClean="0"/>
              <a:t>11-07-2020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F886E7-AB1E-427C-8CEC-48C4AC612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4DB8E8-1FB5-46AB-9800-0494CAF21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2F3CA-4695-4C6D-A7A2-4496D56509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1414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C90953-B56C-4E36-A3B5-5C377EED1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32E1BB-09D1-45E2-8A3F-CC1C5D6221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2B1E08-B960-41BC-9432-5B09EE14D7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523A3D-6138-4300-A658-C3855A27FE72}" type="datetimeFigureOut">
              <a:rPr lang="en-IN" smtClean="0"/>
              <a:t>11-07-2020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E1377D-6963-4933-9C87-6C28FB3588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4E37F3-F431-4B35-8CE3-68D5414368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C2F3CA-4695-4C6D-A7A2-4496D56509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9952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3.bin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39.vml"/><Relationship Id="rId4" Type="http://schemas.openxmlformats.org/officeDocument/2006/relationships/image" Target="../media/image67.wmf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0.vml"/><Relationship Id="rId4" Type="http://schemas.openxmlformats.org/officeDocument/2006/relationships/image" Target="../media/image68.wmf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7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8.w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1.bin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5.bin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2.emf"/><Relationship Id="rId4" Type="http://schemas.openxmlformats.org/officeDocument/2006/relationships/oleObject" Target="../embeddings/oleObject6.bin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3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4.wmf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5.emf"/><Relationship Id="rId4" Type="http://schemas.openxmlformats.org/officeDocument/2006/relationships/oleObject" Target="../embeddings/oleObject9.bin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6.emf"/><Relationship Id="rId4" Type="http://schemas.openxmlformats.org/officeDocument/2006/relationships/oleObject" Target="../embeddings/oleObject10.bin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17.emf"/><Relationship Id="rId4" Type="http://schemas.openxmlformats.org/officeDocument/2006/relationships/oleObject" Target="../embeddings/oleObject11.bin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18.wmf"/><Relationship Id="rId4" Type="http://schemas.openxmlformats.org/officeDocument/2006/relationships/oleObject" Target="../embeddings/oleObject12.bin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19.emf"/><Relationship Id="rId4" Type="http://schemas.openxmlformats.org/officeDocument/2006/relationships/oleObject" Target="../embeddings/oleObject13.bin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1.emf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6.xml"/><Relationship Id="rId7" Type="http://schemas.openxmlformats.org/officeDocument/2006/relationships/image" Target="../media/image24.emf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4.vml"/><Relationship Id="rId6" Type="http://schemas.openxmlformats.org/officeDocument/2006/relationships/customXml" Target="../ink/ink1.xml"/><Relationship Id="rId5" Type="http://schemas.openxmlformats.org/officeDocument/2006/relationships/image" Target="../media/image22.emf"/><Relationship Id="rId4" Type="http://schemas.openxmlformats.org/officeDocument/2006/relationships/oleObject" Target="../embeddings/oleObject14.bin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7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23.emf"/><Relationship Id="rId4" Type="http://schemas.openxmlformats.org/officeDocument/2006/relationships/oleObject" Target="../embeddings/oleObject15.bin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25.emf"/><Relationship Id="rId4" Type="http://schemas.openxmlformats.org/officeDocument/2006/relationships/oleObject" Target="../embeddings/Microsoft_Word_97_-_2003_Document.doc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31.emf"/><Relationship Id="rId4" Type="http://schemas.openxmlformats.org/officeDocument/2006/relationships/oleObject" Target="../embeddings/oleObject16.bin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2.xml"/><Relationship Id="rId7" Type="http://schemas.openxmlformats.org/officeDocument/2006/relationships/image" Target="../media/image33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18.bin"/><Relationship Id="rId5" Type="http://schemas.openxmlformats.org/officeDocument/2006/relationships/image" Target="../media/image32.emf"/><Relationship Id="rId4" Type="http://schemas.openxmlformats.org/officeDocument/2006/relationships/oleObject" Target="../embeddings/oleObject17.bin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3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9.vml"/><Relationship Id="rId5" Type="http://schemas.openxmlformats.org/officeDocument/2006/relationships/image" Target="../media/image34.emf"/><Relationship Id="rId4" Type="http://schemas.openxmlformats.org/officeDocument/2006/relationships/oleObject" Target="../embeddings/oleObject19.bin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2.xml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3" Type="http://schemas.openxmlformats.org/officeDocument/2006/relationships/notesSlide" Target="../notesSlides/notesSlide55.xml"/><Relationship Id="rId7" Type="http://schemas.openxmlformats.org/officeDocument/2006/relationships/image" Target="../media/image36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21.bin"/><Relationship Id="rId5" Type="http://schemas.openxmlformats.org/officeDocument/2006/relationships/image" Target="../media/image35.wmf"/><Relationship Id="rId4" Type="http://schemas.openxmlformats.org/officeDocument/2006/relationships/oleObject" Target="../embeddings/oleObject20.bin"/><Relationship Id="rId9" Type="http://schemas.openxmlformats.org/officeDocument/2006/relationships/image" Target="../media/image37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4" Type="http://schemas.openxmlformats.org/officeDocument/2006/relationships/image" Target="../media/image38.wmf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4" Type="http://schemas.openxmlformats.org/officeDocument/2006/relationships/image" Target="../media/image39.wmf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4" Type="http://schemas.openxmlformats.org/officeDocument/2006/relationships/image" Target="../media/image40.wmf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4" Type="http://schemas.openxmlformats.org/officeDocument/2006/relationships/image" Target="../media/image41.wmf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5" Type="http://schemas.openxmlformats.org/officeDocument/2006/relationships/image" Target="../media/image42.emf"/><Relationship Id="rId4" Type="http://schemas.openxmlformats.org/officeDocument/2006/relationships/oleObject" Target="../embeddings/oleObject27.bin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5" Type="http://schemas.openxmlformats.org/officeDocument/2006/relationships/image" Target="../media/image43.emf"/><Relationship Id="rId4" Type="http://schemas.openxmlformats.org/officeDocument/2006/relationships/oleObject" Target="../embeddings/oleObject28.bin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.bin"/><Relationship Id="rId3" Type="http://schemas.openxmlformats.org/officeDocument/2006/relationships/notesSlide" Target="../notesSlides/notesSlide60.xml"/><Relationship Id="rId7" Type="http://schemas.openxmlformats.org/officeDocument/2006/relationships/image" Target="../media/image45.emf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27.vml"/><Relationship Id="rId6" Type="http://schemas.openxmlformats.org/officeDocument/2006/relationships/oleObject" Target="../embeddings/oleObject30.bin"/><Relationship Id="rId11" Type="http://schemas.openxmlformats.org/officeDocument/2006/relationships/image" Target="../media/image47.emf"/><Relationship Id="rId5" Type="http://schemas.openxmlformats.org/officeDocument/2006/relationships/image" Target="../media/image44.emf"/><Relationship Id="rId10" Type="http://schemas.openxmlformats.org/officeDocument/2006/relationships/oleObject" Target="../embeddings/oleObject32.bin"/><Relationship Id="rId4" Type="http://schemas.openxmlformats.org/officeDocument/2006/relationships/oleObject" Target="../embeddings/oleObject29.bin"/><Relationship Id="rId9" Type="http://schemas.openxmlformats.org/officeDocument/2006/relationships/image" Target="../media/image46.emf"/></Relationships>
</file>

<file path=ppt/slides/_rels/slide7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5.bin"/><Relationship Id="rId3" Type="http://schemas.openxmlformats.org/officeDocument/2006/relationships/notesSlide" Target="../notesSlides/notesSlide61.xml"/><Relationship Id="rId7" Type="http://schemas.openxmlformats.org/officeDocument/2006/relationships/image" Target="../media/image4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6" Type="http://schemas.openxmlformats.org/officeDocument/2006/relationships/oleObject" Target="../embeddings/oleObject34.bin"/><Relationship Id="rId5" Type="http://schemas.openxmlformats.org/officeDocument/2006/relationships/image" Target="../media/image48.wmf"/><Relationship Id="rId4" Type="http://schemas.openxmlformats.org/officeDocument/2006/relationships/oleObject" Target="../embeddings/oleObject33.bin"/><Relationship Id="rId9" Type="http://schemas.openxmlformats.org/officeDocument/2006/relationships/image" Target="../media/image50.w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5" Type="http://schemas.openxmlformats.org/officeDocument/2006/relationships/image" Target="../media/image51.emf"/><Relationship Id="rId4" Type="http://schemas.openxmlformats.org/officeDocument/2006/relationships/oleObject" Target="../embeddings/oleObject36.bin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5" Type="http://schemas.openxmlformats.org/officeDocument/2006/relationships/image" Target="../media/image52.emf"/><Relationship Id="rId4" Type="http://schemas.openxmlformats.org/officeDocument/2006/relationships/oleObject" Target="../embeddings/oleObject37.bin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6.xml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31.vml"/><Relationship Id="rId5" Type="http://schemas.openxmlformats.org/officeDocument/2006/relationships/image" Target="../media/image53.emf"/><Relationship Id="rId4" Type="http://schemas.openxmlformats.org/officeDocument/2006/relationships/oleObject" Target="../embeddings/oleObject38.bin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1.bin"/><Relationship Id="rId13" Type="http://schemas.openxmlformats.org/officeDocument/2006/relationships/image" Target="../media/image58.wmf"/><Relationship Id="rId3" Type="http://schemas.openxmlformats.org/officeDocument/2006/relationships/notesSlide" Target="../notesSlides/notesSlide68.xml"/><Relationship Id="rId7" Type="http://schemas.openxmlformats.org/officeDocument/2006/relationships/image" Target="../media/image55.wmf"/><Relationship Id="rId12" Type="http://schemas.openxmlformats.org/officeDocument/2006/relationships/oleObject" Target="../embeddings/oleObject4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2.vml"/><Relationship Id="rId6" Type="http://schemas.openxmlformats.org/officeDocument/2006/relationships/oleObject" Target="../embeddings/oleObject40.bin"/><Relationship Id="rId11" Type="http://schemas.openxmlformats.org/officeDocument/2006/relationships/image" Target="../media/image57.wmf"/><Relationship Id="rId5" Type="http://schemas.openxmlformats.org/officeDocument/2006/relationships/image" Target="../media/image54.wmf"/><Relationship Id="rId10" Type="http://schemas.openxmlformats.org/officeDocument/2006/relationships/oleObject" Target="../embeddings/oleObject42.bin"/><Relationship Id="rId4" Type="http://schemas.openxmlformats.org/officeDocument/2006/relationships/oleObject" Target="../embeddings/oleObject39.bin"/><Relationship Id="rId9" Type="http://schemas.openxmlformats.org/officeDocument/2006/relationships/image" Target="../media/image56.wmf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Relationship Id="rId5" Type="http://schemas.openxmlformats.org/officeDocument/2006/relationships/image" Target="../media/image59.emf"/><Relationship Id="rId4" Type="http://schemas.openxmlformats.org/officeDocument/2006/relationships/oleObject" Target="../embeddings/oleObject44.bin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4.vml"/><Relationship Id="rId4" Type="http://schemas.openxmlformats.org/officeDocument/2006/relationships/image" Target="../media/image14.wmf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5.vml"/><Relationship Id="rId4" Type="http://schemas.openxmlformats.org/officeDocument/2006/relationships/image" Target="../media/image60.wmf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2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6.vml"/><Relationship Id="rId5" Type="http://schemas.openxmlformats.org/officeDocument/2006/relationships/image" Target="../media/image61.wmf"/><Relationship Id="rId4" Type="http://schemas.openxmlformats.org/officeDocument/2006/relationships/oleObject" Target="../embeddings/oleObject47.bin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3.xml"/><Relationship Id="rId7" Type="http://schemas.openxmlformats.org/officeDocument/2006/relationships/image" Target="../media/image63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7.vml"/><Relationship Id="rId6" Type="http://schemas.openxmlformats.org/officeDocument/2006/relationships/oleObject" Target="../embeddings/oleObject49.bin"/><Relationship Id="rId5" Type="http://schemas.openxmlformats.org/officeDocument/2006/relationships/image" Target="../media/image62.wmf"/><Relationship Id="rId4" Type="http://schemas.openxmlformats.org/officeDocument/2006/relationships/oleObject" Target="../embeddings/oleObject48.bin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2.bin"/><Relationship Id="rId3" Type="http://schemas.openxmlformats.org/officeDocument/2006/relationships/notesSlide" Target="../notesSlides/notesSlide77.xml"/><Relationship Id="rId7" Type="http://schemas.openxmlformats.org/officeDocument/2006/relationships/image" Target="../media/image65.wmf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38.vml"/><Relationship Id="rId6" Type="http://schemas.openxmlformats.org/officeDocument/2006/relationships/oleObject" Target="../embeddings/oleObject51.bin"/><Relationship Id="rId5" Type="http://schemas.openxmlformats.org/officeDocument/2006/relationships/image" Target="../media/image64.emf"/><Relationship Id="rId4" Type="http://schemas.openxmlformats.org/officeDocument/2006/relationships/oleObject" Target="../embeddings/oleObject50.bin"/><Relationship Id="rId9" Type="http://schemas.openxmlformats.org/officeDocument/2006/relationships/image" Target="../media/image66.emf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6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84867EAF-AE1D-4322-9DE8-383AE3F7BC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" y="-4691"/>
            <a:ext cx="5446920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0676238-7F95-4EEB-836A-7D2392787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A92B870-8397-4350-B7A5-A827227694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6057" y="3121701"/>
            <a:ext cx="3658053" cy="1786515"/>
          </a:xfrm>
        </p:spPr>
        <p:txBody>
          <a:bodyPr anchor="t">
            <a:normAutofit/>
          </a:bodyPr>
          <a:lstStyle/>
          <a:p>
            <a:pPr algn="l"/>
            <a:r>
              <a:rPr lang="en-IN" sz="4400">
                <a:solidFill>
                  <a:srgbClr val="FFFFFF"/>
                </a:solidFill>
              </a:rPr>
              <a:t>Time Series Analysis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A395D3-EC11-49B6-BD5E-C78EBE65C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0529" y="4448096"/>
            <a:ext cx="3658053" cy="955111"/>
          </a:xfrm>
        </p:spPr>
        <p:txBody>
          <a:bodyPr anchor="b">
            <a:normAutofit/>
          </a:bodyPr>
          <a:lstStyle/>
          <a:p>
            <a:pPr algn="l"/>
            <a:r>
              <a:rPr lang="en-IN" sz="1800" dirty="0">
                <a:solidFill>
                  <a:srgbClr val="FFFFFF"/>
                </a:solidFill>
              </a:rPr>
              <a:t>Anshu Pandey</a:t>
            </a:r>
          </a:p>
        </p:txBody>
      </p:sp>
      <p:pic>
        <p:nvPicPr>
          <p:cNvPr id="7" name="Graphic 6" descr="Arrow: U-turn">
            <a:extLst>
              <a:ext uri="{FF2B5EF4-FFF2-40B4-BE49-F238E27FC236}">
                <a16:creationId xmlns:a16="http://schemas.microsoft.com/office/drawing/2014/main" id="{2394E7EC-A8DB-418C-8617-6B72DB64A6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79341" y="916459"/>
            <a:ext cx="5017318" cy="5017318"/>
          </a:xfrm>
          <a:prstGeom prst="rect">
            <a:avLst/>
          </a:prstGeom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24581641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CAC18EBF-508B-4C58-B6F9-7E25BFB6ED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B0075925-F267-4E6B-B8F7-9636ED7032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3796" name="Freeform 4">
            <a:extLst>
              <a:ext uri="{FF2B5EF4-FFF2-40B4-BE49-F238E27FC236}">
                <a16:creationId xmlns:a16="http://schemas.microsoft.com/office/drawing/2014/main" id="{FFDBDE93-A064-4190-9C45-6D09EFE9013D}"/>
              </a:ext>
            </a:extLst>
          </p:cNvPr>
          <p:cNvSpPr>
            <a:spLocks/>
          </p:cNvSpPr>
          <p:nvPr/>
        </p:nvSpPr>
        <p:spPr bwMode="auto">
          <a:xfrm>
            <a:off x="8140700" y="3205163"/>
            <a:ext cx="1817688" cy="819150"/>
          </a:xfrm>
          <a:custGeom>
            <a:avLst/>
            <a:gdLst>
              <a:gd name="T0" fmla="*/ 0 w 1145"/>
              <a:gd name="T1" fmla="*/ 515 h 516"/>
              <a:gd name="T2" fmla="*/ 1144 w 1145"/>
              <a:gd name="T3" fmla="*/ 515 h 516"/>
              <a:gd name="T4" fmla="*/ 1144 w 1145"/>
              <a:gd name="T5" fmla="*/ 0 h 516"/>
              <a:gd name="T6" fmla="*/ 0 w 1145"/>
              <a:gd name="T7" fmla="*/ 0 h 516"/>
              <a:gd name="T8" fmla="*/ 0 w 1145"/>
              <a:gd name="T9" fmla="*/ 515 h 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45" h="516">
                <a:moveTo>
                  <a:pt x="0" y="515"/>
                </a:moveTo>
                <a:lnTo>
                  <a:pt x="1144" y="515"/>
                </a:lnTo>
                <a:lnTo>
                  <a:pt x="1144" y="0"/>
                </a:lnTo>
                <a:lnTo>
                  <a:pt x="0" y="0"/>
                </a:lnTo>
                <a:lnTo>
                  <a:pt x="0" y="515"/>
                </a:lnTo>
              </a:path>
            </a:pathLst>
          </a:custGeom>
          <a:solidFill>
            <a:schemeClr val="accent2"/>
          </a:solidFill>
          <a:ln w="25400" cap="rnd" cmpd="sng">
            <a:solidFill>
              <a:srgbClr val="1A1A1A"/>
            </a:solidFill>
            <a:prstDash val="solid"/>
            <a:round/>
            <a:headEnd type="none" w="med" len="med"/>
            <a:tailEnd type="none" w="med" len="med"/>
          </a:ln>
          <a:effectLst>
            <a:outerShdw dist="71842" dir="2700000" algn="ctr" rotWithShape="0">
              <a:schemeClr val="bg2"/>
            </a:outerShdw>
          </a:effectLst>
        </p:spPr>
        <p:txBody>
          <a:bodyPr/>
          <a:lstStyle/>
          <a:p>
            <a:endParaRPr lang="en-IN"/>
          </a:p>
        </p:txBody>
      </p:sp>
      <p:sp>
        <p:nvSpPr>
          <p:cNvPr id="33797" name="Rectangle 5">
            <a:extLst>
              <a:ext uri="{FF2B5EF4-FFF2-40B4-BE49-F238E27FC236}">
                <a16:creationId xmlns:a16="http://schemas.microsoft.com/office/drawing/2014/main" id="{BEC079B7-E6D4-4955-AC95-CE09CD0999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35976" y="3200401"/>
            <a:ext cx="939361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b="1">
                <a:solidFill>
                  <a:srgbClr val="1A1A1A"/>
                </a:solidFill>
                <a:latin typeface="Arial" panose="020B0604020202020204" pitchFamily="34" charset="0"/>
              </a:rPr>
              <a:t>Causal</a:t>
            </a:r>
          </a:p>
        </p:txBody>
      </p:sp>
      <p:sp>
        <p:nvSpPr>
          <p:cNvPr id="33798" name="Rectangle 6">
            <a:extLst>
              <a:ext uri="{FF2B5EF4-FFF2-40B4-BE49-F238E27FC236}">
                <a16:creationId xmlns:a16="http://schemas.microsoft.com/office/drawing/2014/main" id="{0E494D5B-B356-4AE6-ACE5-CC86051D10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2164" y="3556001"/>
            <a:ext cx="977833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b="1">
                <a:solidFill>
                  <a:srgbClr val="1A1A1A"/>
                </a:solidFill>
                <a:latin typeface="Arial" panose="020B0604020202020204" pitchFamily="34" charset="0"/>
              </a:rPr>
              <a:t>Models</a:t>
            </a:r>
          </a:p>
        </p:txBody>
      </p:sp>
      <p:sp>
        <p:nvSpPr>
          <p:cNvPr id="33799" name="Rectangle 7">
            <a:extLst>
              <a:ext uri="{FF2B5EF4-FFF2-40B4-BE49-F238E27FC236}">
                <a16:creationId xmlns:a16="http://schemas.microsoft.com/office/drawing/2014/main" id="{77A71D87-1231-455C-97D8-D483A5EC91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  <a:effectLst>
            <a:outerShdw dist="53882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>
            <a:normAutofit/>
          </a:bodyPr>
          <a:lstStyle/>
          <a:p>
            <a:r>
              <a:rPr lang="en-US" altLang="en-US" sz="4800" b="1"/>
              <a:t>Quantitative Forecasting Methods</a:t>
            </a:r>
            <a:endParaRPr lang="en-US" altLang="en-US"/>
          </a:p>
        </p:txBody>
      </p:sp>
      <p:sp>
        <p:nvSpPr>
          <p:cNvPr id="33800" name="Freeform 8">
            <a:extLst>
              <a:ext uri="{FF2B5EF4-FFF2-40B4-BE49-F238E27FC236}">
                <a16:creationId xmlns:a16="http://schemas.microsoft.com/office/drawing/2014/main" id="{6E49EE69-05BA-4046-952F-7BE3A89FFB66}"/>
              </a:ext>
            </a:extLst>
          </p:cNvPr>
          <p:cNvSpPr>
            <a:spLocks/>
          </p:cNvSpPr>
          <p:nvPr/>
        </p:nvSpPr>
        <p:spPr bwMode="auto">
          <a:xfrm>
            <a:off x="5051425" y="1892300"/>
            <a:ext cx="2090738" cy="819150"/>
          </a:xfrm>
          <a:custGeom>
            <a:avLst/>
            <a:gdLst>
              <a:gd name="T0" fmla="*/ 0 w 1317"/>
              <a:gd name="T1" fmla="*/ 515 h 516"/>
              <a:gd name="T2" fmla="*/ 1316 w 1317"/>
              <a:gd name="T3" fmla="*/ 515 h 516"/>
              <a:gd name="T4" fmla="*/ 1316 w 1317"/>
              <a:gd name="T5" fmla="*/ 0 h 516"/>
              <a:gd name="T6" fmla="*/ 0 w 1317"/>
              <a:gd name="T7" fmla="*/ 0 h 516"/>
              <a:gd name="T8" fmla="*/ 0 w 1317"/>
              <a:gd name="T9" fmla="*/ 515 h 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17" h="516">
                <a:moveTo>
                  <a:pt x="0" y="515"/>
                </a:moveTo>
                <a:lnTo>
                  <a:pt x="1316" y="515"/>
                </a:lnTo>
                <a:lnTo>
                  <a:pt x="1316" y="0"/>
                </a:lnTo>
                <a:lnTo>
                  <a:pt x="0" y="0"/>
                </a:lnTo>
                <a:lnTo>
                  <a:pt x="0" y="515"/>
                </a:lnTo>
              </a:path>
            </a:pathLst>
          </a:custGeom>
          <a:solidFill>
            <a:schemeClr val="accent2"/>
          </a:solidFill>
          <a:ln w="25400" cap="rnd" cmpd="sng">
            <a:solidFill>
              <a:srgbClr val="1A1A1A"/>
            </a:solidFill>
            <a:prstDash val="solid"/>
            <a:round/>
            <a:headEnd type="none" w="med" len="med"/>
            <a:tailEnd type="none" w="med" len="med"/>
          </a:ln>
          <a:effectLst>
            <a:outerShdw dist="71842" dir="2700000" algn="ctr" rotWithShape="0">
              <a:schemeClr val="bg2"/>
            </a:outerShdw>
          </a:effectLst>
        </p:spPr>
        <p:txBody>
          <a:bodyPr/>
          <a:lstStyle/>
          <a:p>
            <a:endParaRPr lang="en-IN"/>
          </a:p>
        </p:txBody>
      </p:sp>
      <p:sp>
        <p:nvSpPr>
          <p:cNvPr id="33801" name="Rectangle 9">
            <a:extLst>
              <a:ext uri="{FF2B5EF4-FFF2-40B4-BE49-F238E27FC236}">
                <a16:creationId xmlns:a16="http://schemas.microsoft.com/office/drawing/2014/main" id="{F2A13DA1-9620-4F0F-A574-08A0DCFF0B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4450" y="1885951"/>
            <a:ext cx="1516442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b="1">
                <a:solidFill>
                  <a:srgbClr val="1A1A1A"/>
                </a:solidFill>
                <a:latin typeface="Arial" panose="020B0604020202020204" pitchFamily="34" charset="0"/>
              </a:rPr>
              <a:t>Quantitative</a:t>
            </a:r>
          </a:p>
        </p:txBody>
      </p:sp>
      <p:sp>
        <p:nvSpPr>
          <p:cNvPr id="33802" name="Rectangle 10">
            <a:extLst>
              <a:ext uri="{FF2B5EF4-FFF2-40B4-BE49-F238E27FC236}">
                <a16:creationId xmlns:a16="http://schemas.microsoft.com/office/drawing/2014/main" id="{A1D9DEE7-06AB-4D33-BA72-B770742DE4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0325" y="2249489"/>
            <a:ext cx="1490794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b="1">
                <a:solidFill>
                  <a:srgbClr val="1A1A1A"/>
                </a:solidFill>
                <a:latin typeface="Arial" panose="020B0604020202020204" pitchFamily="34" charset="0"/>
              </a:rPr>
              <a:t>Forecasting</a:t>
            </a:r>
          </a:p>
        </p:txBody>
      </p:sp>
      <p:sp>
        <p:nvSpPr>
          <p:cNvPr id="33803" name="Freeform 11">
            <a:extLst>
              <a:ext uri="{FF2B5EF4-FFF2-40B4-BE49-F238E27FC236}">
                <a16:creationId xmlns:a16="http://schemas.microsoft.com/office/drawing/2014/main" id="{2F0F01A4-0672-49F8-84FA-B4F832B7ECCC}"/>
              </a:ext>
            </a:extLst>
          </p:cNvPr>
          <p:cNvSpPr>
            <a:spLocks/>
          </p:cNvSpPr>
          <p:nvPr/>
        </p:nvSpPr>
        <p:spPr bwMode="auto">
          <a:xfrm>
            <a:off x="3933825" y="3208338"/>
            <a:ext cx="1817688" cy="819150"/>
          </a:xfrm>
          <a:custGeom>
            <a:avLst/>
            <a:gdLst>
              <a:gd name="T0" fmla="*/ 0 w 1145"/>
              <a:gd name="T1" fmla="*/ 515 h 516"/>
              <a:gd name="T2" fmla="*/ 1144 w 1145"/>
              <a:gd name="T3" fmla="*/ 515 h 516"/>
              <a:gd name="T4" fmla="*/ 1144 w 1145"/>
              <a:gd name="T5" fmla="*/ 0 h 516"/>
              <a:gd name="T6" fmla="*/ 0 w 1145"/>
              <a:gd name="T7" fmla="*/ 0 h 516"/>
              <a:gd name="T8" fmla="*/ 0 w 1145"/>
              <a:gd name="T9" fmla="*/ 515 h 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45" h="516">
                <a:moveTo>
                  <a:pt x="0" y="515"/>
                </a:moveTo>
                <a:lnTo>
                  <a:pt x="1144" y="515"/>
                </a:lnTo>
                <a:lnTo>
                  <a:pt x="1144" y="0"/>
                </a:lnTo>
                <a:lnTo>
                  <a:pt x="0" y="0"/>
                </a:lnTo>
                <a:lnTo>
                  <a:pt x="0" y="515"/>
                </a:lnTo>
              </a:path>
            </a:pathLst>
          </a:custGeom>
          <a:solidFill>
            <a:schemeClr val="accent2"/>
          </a:solidFill>
          <a:ln w="25400" cap="rnd" cmpd="sng">
            <a:solidFill>
              <a:srgbClr val="1A1A1A"/>
            </a:solidFill>
            <a:prstDash val="solid"/>
            <a:round/>
            <a:headEnd type="none" w="med" len="med"/>
            <a:tailEnd type="none" w="med" len="med"/>
          </a:ln>
          <a:effectLst>
            <a:outerShdw dist="71842" dir="2700000" algn="ctr" rotWithShape="0">
              <a:schemeClr val="bg2"/>
            </a:outerShdw>
          </a:effectLst>
        </p:spPr>
        <p:txBody>
          <a:bodyPr/>
          <a:lstStyle/>
          <a:p>
            <a:endParaRPr lang="en-IN"/>
          </a:p>
        </p:txBody>
      </p:sp>
      <p:sp>
        <p:nvSpPr>
          <p:cNvPr id="33804" name="Rectangle 12">
            <a:extLst>
              <a:ext uri="{FF2B5EF4-FFF2-40B4-BE49-F238E27FC236}">
                <a16:creationId xmlns:a16="http://schemas.microsoft.com/office/drawing/2014/main" id="{99400F4E-B1D8-4DC0-973A-14437ECD69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2550" y="3201989"/>
            <a:ext cx="1473802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b="1">
                <a:solidFill>
                  <a:srgbClr val="1A1A1A"/>
                </a:solidFill>
                <a:latin typeface="Arial" panose="020B0604020202020204" pitchFamily="34" charset="0"/>
              </a:rPr>
              <a:t>Time Series</a:t>
            </a:r>
          </a:p>
        </p:txBody>
      </p:sp>
      <p:sp>
        <p:nvSpPr>
          <p:cNvPr id="33805" name="Rectangle 13">
            <a:extLst>
              <a:ext uri="{FF2B5EF4-FFF2-40B4-BE49-F238E27FC236}">
                <a16:creationId xmlns:a16="http://schemas.microsoft.com/office/drawing/2014/main" id="{282045E9-4C86-48C2-8337-B5B7F1650A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2751" y="3565526"/>
            <a:ext cx="977833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b="1">
                <a:solidFill>
                  <a:srgbClr val="1A1A1A"/>
                </a:solidFill>
                <a:latin typeface="Arial" panose="020B0604020202020204" pitchFamily="34" charset="0"/>
              </a:rPr>
              <a:t>Models</a:t>
            </a:r>
          </a:p>
        </p:txBody>
      </p:sp>
      <p:sp>
        <p:nvSpPr>
          <p:cNvPr id="33806" name="Freeform 14">
            <a:extLst>
              <a:ext uri="{FF2B5EF4-FFF2-40B4-BE49-F238E27FC236}">
                <a16:creationId xmlns:a16="http://schemas.microsoft.com/office/drawing/2014/main" id="{750CF791-ABA0-4C6B-A11F-7DF64B6C81B4}"/>
              </a:ext>
            </a:extLst>
          </p:cNvPr>
          <p:cNvSpPr>
            <a:spLocks/>
          </p:cNvSpPr>
          <p:nvPr/>
        </p:nvSpPr>
        <p:spPr bwMode="auto">
          <a:xfrm>
            <a:off x="6096001" y="2967038"/>
            <a:ext cx="2930525" cy="171450"/>
          </a:xfrm>
          <a:custGeom>
            <a:avLst/>
            <a:gdLst>
              <a:gd name="T0" fmla="*/ 0 w 1846"/>
              <a:gd name="T1" fmla="*/ 0 h 108"/>
              <a:gd name="T2" fmla="*/ 183 w 1846"/>
              <a:gd name="T3" fmla="*/ 0 h 108"/>
              <a:gd name="T4" fmla="*/ 1845 w 1846"/>
              <a:gd name="T5" fmla="*/ 0 h 108"/>
              <a:gd name="T6" fmla="*/ 1845 w 1846"/>
              <a:gd name="T7" fmla="*/ 107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46" h="108">
                <a:moveTo>
                  <a:pt x="0" y="0"/>
                </a:moveTo>
                <a:lnTo>
                  <a:pt x="183" y="0"/>
                </a:lnTo>
                <a:lnTo>
                  <a:pt x="1845" y="0"/>
                </a:lnTo>
                <a:lnTo>
                  <a:pt x="1845" y="107"/>
                </a:lnTo>
              </a:path>
            </a:pathLst>
          </a:custGeom>
          <a:noFill/>
          <a:ln w="508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3807" name="Line 15">
            <a:extLst>
              <a:ext uri="{FF2B5EF4-FFF2-40B4-BE49-F238E27FC236}">
                <a16:creationId xmlns:a16="http://schemas.microsoft.com/office/drawing/2014/main" id="{8DA6E56B-7883-4600-BDBD-3CAB73C02DA5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2744788"/>
            <a:ext cx="0" cy="19685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3808" name="Freeform 16">
            <a:extLst>
              <a:ext uri="{FF2B5EF4-FFF2-40B4-BE49-F238E27FC236}">
                <a16:creationId xmlns:a16="http://schemas.microsoft.com/office/drawing/2014/main" id="{818535DE-6B7C-4EDB-A2F7-6FE11975CFCE}"/>
              </a:ext>
            </a:extLst>
          </p:cNvPr>
          <p:cNvSpPr>
            <a:spLocks/>
          </p:cNvSpPr>
          <p:nvPr/>
        </p:nvSpPr>
        <p:spPr bwMode="auto">
          <a:xfrm>
            <a:off x="4833938" y="2967038"/>
            <a:ext cx="1219200" cy="120650"/>
          </a:xfrm>
          <a:custGeom>
            <a:avLst/>
            <a:gdLst>
              <a:gd name="T0" fmla="*/ 767 w 768"/>
              <a:gd name="T1" fmla="*/ 0 h 76"/>
              <a:gd name="T2" fmla="*/ 691 w 768"/>
              <a:gd name="T3" fmla="*/ 0 h 76"/>
              <a:gd name="T4" fmla="*/ 0 w 768"/>
              <a:gd name="T5" fmla="*/ 0 h 76"/>
              <a:gd name="T6" fmla="*/ 0 w 768"/>
              <a:gd name="T7" fmla="*/ 75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68" h="76">
                <a:moveTo>
                  <a:pt x="767" y="0"/>
                </a:moveTo>
                <a:lnTo>
                  <a:pt x="691" y="0"/>
                </a:lnTo>
                <a:lnTo>
                  <a:pt x="0" y="0"/>
                </a:lnTo>
                <a:lnTo>
                  <a:pt x="0" y="75"/>
                </a:lnTo>
              </a:path>
            </a:pathLst>
          </a:custGeom>
          <a:noFill/>
          <a:ln w="508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3809" name="Freeform 17">
            <a:extLst>
              <a:ext uri="{FF2B5EF4-FFF2-40B4-BE49-F238E27FC236}">
                <a16:creationId xmlns:a16="http://schemas.microsoft.com/office/drawing/2014/main" id="{01F6266E-F99F-4B0B-9C23-DFC534431744}"/>
              </a:ext>
            </a:extLst>
          </p:cNvPr>
          <p:cNvSpPr>
            <a:spLocks/>
          </p:cNvSpPr>
          <p:nvPr/>
        </p:nvSpPr>
        <p:spPr bwMode="auto">
          <a:xfrm>
            <a:off x="8943975" y="3049588"/>
            <a:ext cx="177800" cy="177800"/>
          </a:xfrm>
          <a:custGeom>
            <a:avLst/>
            <a:gdLst>
              <a:gd name="T0" fmla="*/ 111 w 112"/>
              <a:gd name="T1" fmla="*/ 0 h 112"/>
              <a:gd name="T2" fmla="*/ 57 w 112"/>
              <a:gd name="T3" fmla="*/ 111 h 112"/>
              <a:gd name="T4" fmla="*/ 0 w 112"/>
              <a:gd name="T5" fmla="*/ 0 h 112"/>
              <a:gd name="T6" fmla="*/ 111 w 112"/>
              <a:gd name="T7" fmla="*/ 0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2" h="112">
                <a:moveTo>
                  <a:pt x="111" y="0"/>
                </a:moveTo>
                <a:lnTo>
                  <a:pt x="57" y="111"/>
                </a:lnTo>
                <a:lnTo>
                  <a:pt x="0" y="0"/>
                </a:lnTo>
                <a:lnTo>
                  <a:pt x="111" y="0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3810" name="Freeform 18">
            <a:extLst>
              <a:ext uri="{FF2B5EF4-FFF2-40B4-BE49-F238E27FC236}">
                <a16:creationId xmlns:a16="http://schemas.microsoft.com/office/drawing/2014/main" id="{33F0B02E-B802-4AD6-90DE-094A94277DE3}"/>
              </a:ext>
            </a:extLst>
          </p:cNvPr>
          <p:cNvSpPr>
            <a:spLocks/>
          </p:cNvSpPr>
          <p:nvPr/>
        </p:nvSpPr>
        <p:spPr bwMode="auto">
          <a:xfrm>
            <a:off x="4746625" y="3043238"/>
            <a:ext cx="177800" cy="177800"/>
          </a:xfrm>
          <a:custGeom>
            <a:avLst/>
            <a:gdLst>
              <a:gd name="T0" fmla="*/ 111 w 112"/>
              <a:gd name="T1" fmla="*/ 0 h 112"/>
              <a:gd name="T2" fmla="*/ 57 w 112"/>
              <a:gd name="T3" fmla="*/ 111 h 112"/>
              <a:gd name="T4" fmla="*/ 0 w 112"/>
              <a:gd name="T5" fmla="*/ 0 h 112"/>
              <a:gd name="T6" fmla="*/ 111 w 112"/>
              <a:gd name="T7" fmla="*/ 0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2" h="112">
                <a:moveTo>
                  <a:pt x="111" y="0"/>
                </a:moveTo>
                <a:lnTo>
                  <a:pt x="57" y="111"/>
                </a:lnTo>
                <a:lnTo>
                  <a:pt x="0" y="0"/>
                </a:lnTo>
                <a:lnTo>
                  <a:pt x="111" y="0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  <p:transition>
    <p:strips dir="rd"/>
  </p:transition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>
            <a:extLst>
              <a:ext uri="{FF2B5EF4-FFF2-40B4-BE49-F238E27FC236}">
                <a16:creationId xmlns:a16="http://schemas.microsoft.com/office/drawing/2014/main" id="{C6179FD2-B416-48A1-8D7B-54C4883323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16067" name="Rectangle 3">
            <a:extLst>
              <a:ext uri="{FF2B5EF4-FFF2-40B4-BE49-F238E27FC236}">
                <a16:creationId xmlns:a16="http://schemas.microsoft.com/office/drawing/2014/main" id="{25C6E237-07B0-4A8C-BF12-0275822420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16068" name="Rectangle 4">
            <a:extLst>
              <a:ext uri="{FF2B5EF4-FFF2-40B4-BE49-F238E27FC236}">
                <a16:creationId xmlns:a16="http://schemas.microsoft.com/office/drawing/2014/main" id="{5A893DAE-404B-42E8-BCEC-E83BA20992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  <a:effectLst>
            <a:outerShdw dist="53882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>
            <a:normAutofit/>
          </a:bodyPr>
          <a:lstStyle/>
          <a:p>
            <a:r>
              <a:rPr lang="en-US" altLang="en-US" sz="5400" b="1">
                <a:effectLst>
                  <a:outerShdw blurRad="38100" dist="38100" dir="2700000" algn="tl">
                    <a:srgbClr val="000000"/>
                  </a:outerShdw>
                </a:effectLst>
              </a:rPr>
              <a:t>Summary</a:t>
            </a:r>
            <a:endParaRPr lang="en-US" altLang="en-US"/>
          </a:p>
        </p:txBody>
      </p:sp>
      <p:sp>
        <p:nvSpPr>
          <p:cNvPr id="216069" name="Rectangle 5">
            <a:extLst>
              <a:ext uri="{FF2B5EF4-FFF2-40B4-BE49-F238E27FC236}">
                <a16:creationId xmlns:a16="http://schemas.microsoft.com/office/drawing/2014/main" id="{C1419E16-A99E-468F-A8AC-C676CA37BB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1778000"/>
            <a:ext cx="8305800" cy="43942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>
            <a:normAutofit/>
          </a:bodyPr>
          <a:lstStyle/>
          <a:p>
            <a:pPr>
              <a:spcBef>
                <a:spcPct val="40000"/>
              </a:spcBef>
            </a:pPr>
            <a:r>
              <a:rPr lang="en-US" altLang="en-US"/>
              <a:t>Described what forecasting is</a:t>
            </a:r>
          </a:p>
          <a:p>
            <a:pPr>
              <a:spcBef>
                <a:spcPct val="40000"/>
              </a:spcBef>
            </a:pPr>
            <a:r>
              <a:rPr lang="en-US" altLang="en-US"/>
              <a:t>Explained time series &amp; its components</a:t>
            </a:r>
          </a:p>
          <a:p>
            <a:pPr>
              <a:spcBef>
                <a:spcPct val="40000"/>
              </a:spcBef>
            </a:pPr>
            <a:r>
              <a:rPr lang="en-US" altLang="en-US"/>
              <a:t>Smoothed a data series</a:t>
            </a:r>
          </a:p>
          <a:p>
            <a:pPr lvl="1"/>
            <a:r>
              <a:rPr lang="en-US" altLang="en-US"/>
              <a:t>Moving average</a:t>
            </a:r>
          </a:p>
          <a:p>
            <a:pPr lvl="1"/>
            <a:r>
              <a:rPr lang="en-US" altLang="en-US"/>
              <a:t>Exponential smoothing</a:t>
            </a:r>
          </a:p>
          <a:p>
            <a:pPr>
              <a:spcBef>
                <a:spcPct val="40000"/>
              </a:spcBef>
            </a:pPr>
            <a:r>
              <a:rPr lang="en-US" altLang="en-US"/>
              <a:t>Forecasted using trend models 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60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60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60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60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60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60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160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60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160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60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160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60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6069" grpId="0" build="p" autoUpdateAnimBg="0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2">
            <a:extLst>
              <a:ext uri="{FF2B5EF4-FFF2-40B4-BE49-F238E27FC236}">
                <a16:creationId xmlns:a16="http://schemas.microsoft.com/office/drawing/2014/main" id="{0AEF03B5-302D-4D65-B59C-6BAEED41DB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5000" y="190500"/>
            <a:ext cx="7772400" cy="1104900"/>
          </a:xfrm>
          <a:noFill/>
          <a:ln/>
        </p:spPr>
        <p:txBody>
          <a:bodyPr vert="horz" lIns="92075" tIns="46038" rIns="92075" bIns="46038" rtlCol="0" anchor="b">
            <a:normAutofit/>
          </a:bodyPr>
          <a:lstStyle/>
          <a:p>
            <a:r>
              <a:rPr lang="en-US" altLang="en-US" sz="5400" b="1">
                <a:effectLst>
                  <a:outerShdw blurRad="38100" dist="38100" dir="2700000" algn="tl">
                    <a:srgbClr val="000000"/>
                  </a:outerShdw>
                </a:effectLst>
              </a:rPr>
              <a:t>You  and  StatGraphics</a:t>
            </a:r>
            <a:endParaRPr lang="en-US" altLang="en-US" sz="4800" b="1"/>
          </a:p>
        </p:txBody>
      </p:sp>
      <p:graphicFrame>
        <p:nvGraphicFramePr>
          <p:cNvPr id="288771" name="Object 3">
            <a:extLst>
              <a:ext uri="{FF2B5EF4-FFF2-40B4-BE49-F238E27FC236}">
                <a16:creationId xmlns:a16="http://schemas.microsoft.com/office/drawing/2014/main" id="{244987F6-8B4C-4FEA-B83F-B130DAB8F322}"/>
              </a:ext>
            </a:extLst>
          </p:cNvPr>
          <p:cNvGraphicFramePr>
            <a:graphicFrameLocks noGrp="1"/>
          </p:cNvGraphicFramePr>
          <p:nvPr>
            <p:ph type="clipArt" sz="half" idx="1"/>
          </p:nvPr>
        </p:nvGraphicFramePr>
        <p:xfrm>
          <a:off x="2209801" y="2581275"/>
          <a:ext cx="3800475" cy="2903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1" name="Clip" r:id="rId3" imgW="3657600" imgH="2813040" progId="MS_ClipArt_Gallery.2">
                  <p:embed/>
                </p:oleObj>
              </mc:Choice>
              <mc:Fallback>
                <p:oleObj name="Clip" r:id="rId3" imgW="3657600" imgH="2813040" progId="MS_ClipArt_Gallery.2">
                  <p:embed/>
                  <p:pic>
                    <p:nvPicPr>
                      <p:cNvPr id="288771" name="Object 3">
                        <a:extLst>
                          <a:ext uri="{FF2B5EF4-FFF2-40B4-BE49-F238E27FC236}">
                            <a16:creationId xmlns:a16="http://schemas.microsoft.com/office/drawing/2014/main" id="{244987F6-8B4C-4FEA-B83F-B130DAB8F322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1" y="2581275"/>
                        <a:ext cx="3800475" cy="2903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8772" name="Rectangle 4">
            <a:extLst>
              <a:ext uri="{FF2B5EF4-FFF2-40B4-BE49-F238E27FC236}">
                <a16:creationId xmlns:a16="http://schemas.microsoft.com/office/drawing/2014/main" id="{1C9AA1CA-CDB7-4A6F-B718-A3574DE1D7E2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noFill/>
          <a:ln/>
        </p:spPr>
        <p:txBody>
          <a:bodyPr vert="horz" lIns="92075" tIns="46038" rIns="92075" bIns="46038" rtlCol="0">
            <a:normAutofit/>
          </a:bodyPr>
          <a:lstStyle/>
          <a:p>
            <a:r>
              <a:rPr lang="en-US" altLang="en-US" b="1">
                <a:solidFill>
                  <a:schemeClr val="tx2"/>
                </a:solidFill>
              </a:rPr>
              <a:t>Specification</a:t>
            </a:r>
          </a:p>
          <a:p>
            <a:pPr>
              <a:buFontTx/>
              <a:buNone/>
            </a:pPr>
            <a:r>
              <a:rPr lang="en-US" altLang="en-US" sz="2400"/>
              <a:t>	</a:t>
            </a:r>
            <a:r>
              <a:rPr lang="en-US" altLang="en-US" sz="2400" b="1"/>
              <a:t>[Know assumptions underlying various models.]</a:t>
            </a:r>
            <a:endParaRPr lang="en-US" altLang="en-US" b="1"/>
          </a:p>
          <a:p>
            <a:r>
              <a:rPr lang="en-US" altLang="en-US" b="1">
                <a:solidFill>
                  <a:schemeClr val="tx2"/>
                </a:solidFill>
              </a:rPr>
              <a:t>Estimation</a:t>
            </a:r>
            <a:endParaRPr lang="en-US" altLang="en-US"/>
          </a:p>
          <a:p>
            <a:pPr>
              <a:buFontTx/>
              <a:buNone/>
            </a:pPr>
            <a:r>
              <a:rPr lang="en-US" altLang="en-US"/>
              <a:t>	</a:t>
            </a:r>
            <a:r>
              <a:rPr lang="en-US" altLang="en-US" sz="2400" b="1"/>
              <a:t>[Know mechanics of StatGraphics Plus Win].</a:t>
            </a:r>
          </a:p>
          <a:p>
            <a:r>
              <a:rPr lang="en-US" altLang="en-US" b="1">
                <a:solidFill>
                  <a:schemeClr val="tx2"/>
                </a:solidFill>
              </a:rPr>
              <a:t>Diagnostic checking</a:t>
            </a: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87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87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4" name="Rectangle 2">
            <a:extLst>
              <a:ext uri="{FF2B5EF4-FFF2-40B4-BE49-F238E27FC236}">
                <a16:creationId xmlns:a16="http://schemas.microsoft.com/office/drawing/2014/main" id="{BFA33BB3-A13E-404A-82F7-683D6F031E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vert="horz" lIns="92075" tIns="46038" rIns="92075" bIns="46038" rtlCol="0" anchor="b">
            <a:normAutofit/>
          </a:bodyPr>
          <a:lstStyle/>
          <a:p>
            <a:r>
              <a:rPr lang="en-US" altLang="en-US" sz="6600" b="1"/>
              <a:t>Questions</a:t>
            </a:r>
            <a:r>
              <a:rPr lang="en-US" altLang="en-US" sz="4800"/>
              <a:t>?</a:t>
            </a:r>
          </a:p>
        </p:txBody>
      </p:sp>
      <p:graphicFrame>
        <p:nvGraphicFramePr>
          <p:cNvPr id="289795" name="Object 3">
            <a:extLst>
              <a:ext uri="{FF2B5EF4-FFF2-40B4-BE49-F238E27FC236}">
                <a16:creationId xmlns:a16="http://schemas.microsoft.com/office/drawing/2014/main" id="{4B18080F-CADD-4C80-B3F7-F0918A4E0A9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128964" y="1985964"/>
          <a:ext cx="5030787" cy="410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5" name="Clip" r:id="rId3" imgW="8321400" imgH="8321400" progId="MS_ClipArt_Gallery.2">
                  <p:embed/>
                </p:oleObj>
              </mc:Choice>
              <mc:Fallback>
                <p:oleObj name="Clip" r:id="rId3" imgW="8321400" imgH="8321400" progId="MS_ClipArt_Gallery.2">
                  <p:embed/>
                  <p:pic>
                    <p:nvPicPr>
                      <p:cNvPr id="289795" name="Object 3">
                        <a:extLst>
                          <a:ext uri="{FF2B5EF4-FFF2-40B4-BE49-F238E27FC236}">
                            <a16:creationId xmlns:a16="http://schemas.microsoft.com/office/drawing/2014/main" id="{4B18080F-CADD-4C80-B3F7-F0918A4E0A95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8964" y="1985964"/>
                        <a:ext cx="5030787" cy="4105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2">
            <a:extLst>
              <a:ext uri="{FF2B5EF4-FFF2-40B4-BE49-F238E27FC236}">
                <a16:creationId xmlns:a16="http://schemas.microsoft.com/office/drawing/2014/main" id="{9E07E8CB-3A0D-4E72-88B3-2955C1317E2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209800" y="2286000"/>
            <a:ext cx="7772400" cy="1143000"/>
          </a:xfrm>
        </p:spPr>
        <p:txBody>
          <a:bodyPr anchor="ctr"/>
          <a:lstStyle/>
          <a:p>
            <a:r>
              <a:rPr lang="en-US" altLang="en-US" sz="4400"/>
              <a:t>Source of Elaborate Slides</a:t>
            </a:r>
          </a:p>
        </p:txBody>
      </p:sp>
      <p:sp>
        <p:nvSpPr>
          <p:cNvPr id="290819" name="Rectangle 3">
            <a:extLst>
              <a:ext uri="{FF2B5EF4-FFF2-40B4-BE49-F238E27FC236}">
                <a16:creationId xmlns:a16="http://schemas.microsoft.com/office/drawing/2014/main" id="{77826741-BCEF-4EDB-BB87-D75694B06C3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895600" y="3886200"/>
            <a:ext cx="6400800" cy="1752600"/>
          </a:xfrm>
        </p:spPr>
        <p:txBody>
          <a:bodyPr/>
          <a:lstStyle/>
          <a:p>
            <a:r>
              <a:rPr lang="en-US" altLang="en-US" sz="3200"/>
              <a:t>Prentice Hall, Inc</a:t>
            </a:r>
          </a:p>
          <a:p>
            <a:r>
              <a:rPr lang="en-US" altLang="en-US" sz="3200"/>
              <a:t>Levine, et. all, First Edition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95023EE3-C988-4128-99D4-CE038AD174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9A29E4FC-9B57-4EE0-8FEB-90383605D9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5844" name="Line 4">
            <a:extLst>
              <a:ext uri="{FF2B5EF4-FFF2-40B4-BE49-F238E27FC236}">
                <a16:creationId xmlns:a16="http://schemas.microsoft.com/office/drawing/2014/main" id="{220F9A47-9B5E-471A-AA55-1A8D60705AC2}"/>
              </a:ext>
            </a:extLst>
          </p:cNvPr>
          <p:cNvSpPr>
            <a:spLocks noChangeShapeType="1"/>
          </p:cNvSpPr>
          <p:nvPr/>
        </p:nvSpPr>
        <p:spPr bwMode="auto">
          <a:xfrm>
            <a:off x="4810125" y="4064001"/>
            <a:ext cx="0" cy="949325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5845" name="Freeform 5">
            <a:extLst>
              <a:ext uri="{FF2B5EF4-FFF2-40B4-BE49-F238E27FC236}">
                <a16:creationId xmlns:a16="http://schemas.microsoft.com/office/drawing/2014/main" id="{E0ABB9C8-FDA0-4AB1-930F-F99A7135DB7D}"/>
              </a:ext>
            </a:extLst>
          </p:cNvPr>
          <p:cNvSpPr>
            <a:spLocks/>
          </p:cNvSpPr>
          <p:nvPr/>
        </p:nvSpPr>
        <p:spPr bwMode="auto">
          <a:xfrm>
            <a:off x="8140700" y="3205163"/>
            <a:ext cx="1817688" cy="819150"/>
          </a:xfrm>
          <a:custGeom>
            <a:avLst/>
            <a:gdLst>
              <a:gd name="T0" fmla="*/ 0 w 1145"/>
              <a:gd name="T1" fmla="*/ 515 h 516"/>
              <a:gd name="T2" fmla="*/ 1144 w 1145"/>
              <a:gd name="T3" fmla="*/ 515 h 516"/>
              <a:gd name="T4" fmla="*/ 1144 w 1145"/>
              <a:gd name="T5" fmla="*/ 0 h 516"/>
              <a:gd name="T6" fmla="*/ 0 w 1145"/>
              <a:gd name="T7" fmla="*/ 0 h 516"/>
              <a:gd name="T8" fmla="*/ 0 w 1145"/>
              <a:gd name="T9" fmla="*/ 515 h 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45" h="516">
                <a:moveTo>
                  <a:pt x="0" y="515"/>
                </a:moveTo>
                <a:lnTo>
                  <a:pt x="1144" y="515"/>
                </a:lnTo>
                <a:lnTo>
                  <a:pt x="1144" y="0"/>
                </a:lnTo>
                <a:lnTo>
                  <a:pt x="0" y="0"/>
                </a:lnTo>
                <a:lnTo>
                  <a:pt x="0" y="515"/>
                </a:lnTo>
              </a:path>
            </a:pathLst>
          </a:custGeom>
          <a:solidFill>
            <a:schemeClr val="accent2"/>
          </a:solidFill>
          <a:ln w="25400" cap="rnd" cmpd="sng">
            <a:solidFill>
              <a:srgbClr val="1A1A1A"/>
            </a:solidFill>
            <a:prstDash val="solid"/>
            <a:round/>
            <a:headEnd type="none" w="med" len="med"/>
            <a:tailEnd type="none" w="med" len="med"/>
          </a:ln>
          <a:effectLst>
            <a:outerShdw dist="71842" dir="2700000" algn="ctr" rotWithShape="0">
              <a:schemeClr val="bg2"/>
            </a:outerShdw>
          </a:effectLst>
        </p:spPr>
        <p:txBody>
          <a:bodyPr/>
          <a:lstStyle/>
          <a:p>
            <a:endParaRPr lang="en-IN"/>
          </a:p>
        </p:txBody>
      </p:sp>
      <p:sp>
        <p:nvSpPr>
          <p:cNvPr id="35846" name="Rectangle 6">
            <a:extLst>
              <a:ext uri="{FF2B5EF4-FFF2-40B4-BE49-F238E27FC236}">
                <a16:creationId xmlns:a16="http://schemas.microsoft.com/office/drawing/2014/main" id="{B7479801-6E93-413A-A1D4-B52CE53E38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35976" y="3200401"/>
            <a:ext cx="939361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b="1">
                <a:solidFill>
                  <a:srgbClr val="1A1A1A"/>
                </a:solidFill>
                <a:latin typeface="Arial" panose="020B0604020202020204" pitchFamily="34" charset="0"/>
              </a:rPr>
              <a:t>Causal</a:t>
            </a:r>
          </a:p>
        </p:txBody>
      </p:sp>
      <p:sp>
        <p:nvSpPr>
          <p:cNvPr id="35847" name="Rectangle 7">
            <a:extLst>
              <a:ext uri="{FF2B5EF4-FFF2-40B4-BE49-F238E27FC236}">
                <a16:creationId xmlns:a16="http://schemas.microsoft.com/office/drawing/2014/main" id="{B96C4029-E3A7-428E-AF7F-6239E198A9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2164" y="3556001"/>
            <a:ext cx="977833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b="1">
                <a:solidFill>
                  <a:srgbClr val="1A1A1A"/>
                </a:solidFill>
                <a:latin typeface="Arial" panose="020B0604020202020204" pitchFamily="34" charset="0"/>
              </a:rPr>
              <a:t>Models</a:t>
            </a:r>
          </a:p>
        </p:txBody>
      </p:sp>
      <p:sp>
        <p:nvSpPr>
          <p:cNvPr id="35848" name="Rectangle 8">
            <a:extLst>
              <a:ext uri="{FF2B5EF4-FFF2-40B4-BE49-F238E27FC236}">
                <a16:creationId xmlns:a16="http://schemas.microsoft.com/office/drawing/2014/main" id="{D9989317-DD01-47DC-BDC6-EDF096DF0C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  <a:effectLst>
            <a:outerShdw dist="53882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>
            <a:normAutofit/>
          </a:bodyPr>
          <a:lstStyle/>
          <a:p>
            <a:r>
              <a:rPr lang="en-US" altLang="en-US" sz="4800" b="1"/>
              <a:t>Quantitative Forecasting Methods</a:t>
            </a:r>
            <a:endParaRPr lang="en-US" altLang="en-US"/>
          </a:p>
        </p:txBody>
      </p:sp>
      <p:sp>
        <p:nvSpPr>
          <p:cNvPr id="35849" name="Freeform 9">
            <a:extLst>
              <a:ext uri="{FF2B5EF4-FFF2-40B4-BE49-F238E27FC236}">
                <a16:creationId xmlns:a16="http://schemas.microsoft.com/office/drawing/2014/main" id="{400D39E8-E4E6-401F-B94C-EF2BAE98D0CF}"/>
              </a:ext>
            </a:extLst>
          </p:cNvPr>
          <p:cNvSpPr>
            <a:spLocks/>
          </p:cNvSpPr>
          <p:nvPr/>
        </p:nvSpPr>
        <p:spPr bwMode="auto">
          <a:xfrm>
            <a:off x="5051425" y="1892300"/>
            <a:ext cx="2090738" cy="819150"/>
          </a:xfrm>
          <a:custGeom>
            <a:avLst/>
            <a:gdLst>
              <a:gd name="T0" fmla="*/ 0 w 1317"/>
              <a:gd name="T1" fmla="*/ 515 h 516"/>
              <a:gd name="T2" fmla="*/ 1316 w 1317"/>
              <a:gd name="T3" fmla="*/ 515 h 516"/>
              <a:gd name="T4" fmla="*/ 1316 w 1317"/>
              <a:gd name="T5" fmla="*/ 0 h 516"/>
              <a:gd name="T6" fmla="*/ 0 w 1317"/>
              <a:gd name="T7" fmla="*/ 0 h 516"/>
              <a:gd name="T8" fmla="*/ 0 w 1317"/>
              <a:gd name="T9" fmla="*/ 515 h 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17" h="516">
                <a:moveTo>
                  <a:pt x="0" y="515"/>
                </a:moveTo>
                <a:lnTo>
                  <a:pt x="1316" y="515"/>
                </a:lnTo>
                <a:lnTo>
                  <a:pt x="1316" y="0"/>
                </a:lnTo>
                <a:lnTo>
                  <a:pt x="0" y="0"/>
                </a:lnTo>
                <a:lnTo>
                  <a:pt x="0" y="515"/>
                </a:lnTo>
              </a:path>
            </a:pathLst>
          </a:custGeom>
          <a:solidFill>
            <a:schemeClr val="accent2"/>
          </a:solidFill>
          <a:ln w="25400" cap="rnd" cmpd="sng">
            <a:solidFill>
              <a:srgbClr val="1A1A1A"/>
            </a:solidFill>
            <a:prstDash val="solid"/>
            <a:round/>
            <a:headEnd type="none" w="med" len="med"/>
            <a:tailEnd type="none" w="med" len="med"/>
          </a:ln>
          <a:effectLst>
            <a:outerShdw dist="71842" dir="2700000" algn="ctr" rotWithShape="0">
              <a:schemeClr val="bg2"/>
            </a:outerShdw>
          </a:effectLst>
        </p:spPr>
        <p:txBody>
          <a:bodyPr/>
          <a:lstStyle/>
          <a:p>
            <a:endParaRPr lang="en-IN"/>
          </a:p>
        </p:txBody>
      </p:sp>
      <p:sp>
        <p:nvSpPr>
          <p:cNvPr id="35850" name="Rectangle 10">
            <a:extLst>
              <a:ext uri="{FF2B5EF4-FFF2-40B4-BE49-F238E27FC236}">
                <a16:creationId xmlns:a16="http://schemas.microsoft.com/office/drawing/2014/main" id="{307E2758-C2F2-44EC-ACB4-607062F81F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4450" y="1885951"/>
            <a:ext cx="1516442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b="1">
                <a:solidFill>
                  <a:srgbClr val="1A1A1A"/>
                </a:solidFill>
                <a:latin typeface="Arial" panose="020B0604020202020204" pitchFamily="34" charset="0"/>
              </a:rPr>
              <a:t>Quantitative</a:t>
            </a:r>
          </a:p>
        </p:txBody>
      </p:sp>
      <p:sp>
        <p:nvSpPr>
          <p:cNvPr id="35851" name="Rectangle 11">
            <a:extLst>
              <a:ext uri="{FF2B5EF4-FFF2-40B4-BE49-F238E27FC236}">
                <a16:creationId xmlns:a16="http://schemas.microsoft.com/office/drawing/2014/main" id="{A9898968-A529-40E7-9696-6D95146174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0325" y="2249489"/>
            <a:ext cx="1490794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b="1">
                <a:solidFill>
                  <a:srgbClr val="1A1A1A"/>
                </a:solidFill>
                <a:latin typeface="Arial" panose="020B0604020202020204" pitchFamily="34" charset="0"/>
              </a:rPr>
              <a:t>Forecasting</a:t>
            </a:r>
          </a:p>
        </p:txBody>
      </p:sp>
      <p:sp>
        <p:nvSpPr>
          <p:cNvPr id="35852" name="Freeform 12">
            <a:extLst>
              <a:ext uri="{FF2B5EF4-FFF2-40B4-BE49-F238E27FC236}">
                <a16:creationId xmlns:a16="http://schemas.microsoft.com/office/drawing/2014/main" id="{AFC8ED21-D6C0-4396-B093-EFE9C498763D}"/>
              </a:ext>
            </a:extLst>
          </p:cNvPr>
          <p:cNvSpPr>
            <a:spLocks/>
          </p:cNvSpPr>
          <p:nvPr/>
        </p:nvSpPr>
        <p:spPr bwMode="auto">
          <a:xfrm>
            <a:off x="3933825" y="3208338"/>
            <a:ext cx="1817688" cy="819150"/>
          </a:xfrm>
          <a:custGeom>
            <a:avLst/>
            <a:gdLst>
              <a:gd name="T0" fmla="*/ 0 w 1145"/>
              <a:gd name="T1" fmla="*/ 515 h 516"/>
              <a:gd name="T2" fmla="*/ 1144 w 1145"/>
              <a:gd name="T3" fmla="*/ 515 h 516"/>
              <a:gd name="T4" fmla="*/ 1144 w 1145"/>
              <a:gd name="T5" fmla="*/ 0 h 516"/>
              <a:gd name="T6" fmla="*/ 0 w 1145"/>
              <a:gd name="T7" fmla="*/ 0 h 516"/>
              <a:gd name="T8" fmla="*/ 0 w 1145"/>
              <a:gd name="T9" fmla="*/ 515 h 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45" h="516">
                <a:moveTo>
                  <a:pt x="0" y="515"/>
                </a:moveTo>
                <a:lnTo>
                  <a:pt x="1144" y="515"/>
                </a:lnTo>
                <a:lnTo>
                  <a:pt x="1144" y="0"/>
                </a:lnTo>
                <a:lnTo>
                  <a:pt x="0" y="0"/>
                </a:lnTo>
                <a:lnTo>
                  <a:pt x="0" y="515"/>
                </a:lnTo>
              </a:path>
            </a:pathLst>
          </a:custGeom>
          <a:solidFill>
            <a:schemeClr val="accent2"/>
          </a:solidFill>
          <a:ln w="25400" cap="rnd" cmpd="sng">
            <a:solidFill>
              <a:srgbClr val="1A1A1A"/>
            </a:solidFill>
            <a:prstDash val="solid"/>
            <a:round/>
            <a:headEnd type="none" w="med" len="med"/>
            <a:tailEnd type="none" w="med" len="med"/>
          </a:ln>
          <a:effectLst>
            <a:outerShdw dist="71842" dir="2700000" algn="ctr" rotWithShape="0">
              <a:schemeClr val="bg2"/>
            </a:outerShdw>
          </a:effectLst>
        </p:spPr>
        <p:txBody>
          <a:bodyPr/>
          <a:lstStyle/>
          <a:p>
            <a:endParaRPr lang="en-IN"/>
          </a:p>
        </p:txBody>
      </p:sp>
      <p:sp>
        <p:nvSpPr>
          <p:cNvPr id="35853" name="Rectangle 13">
            <a:extLst>
              <a:ext uri="{FF2B5EF4-FFF2-40B4-BE49-F238E27FC236}">
                <a16:creationId xmlns:a16="http://schemas.microsoft.com/office/drawing/2014/main" id="{7DCF6F68-ABCB-4382-BDEF-C315957958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2550" y="3201989"/>
            <a:ext cx="1473802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b="1">
                <a:solidFill>
                  <a:srgbClr val="1A1A1A"/>
                </a:solidFill>
                <a:latin typeface="Arial" panose="020B0604020202020204" pitchFamily="34" charset="0"/>
              </a:rPr>
              <a:t>Time Series</a:t>
            </a:r>
          </a:p>
        </p:txBody>
      </p:sp>
      <p:sp>
        <p:nvSpPr>
          <p:cNvPr id="35854" name="Rectangle 14">
            <a:extLst>
              <a:ext uri="{FF2B5EF4-FFF2-40B4-BE49-F238E27FC236}">
                <a16:creationId xmlns:a16="http://schemas.microsoft.com/office/drawing/2014/main" id="{845CAA3C-68AB-4FF1-AC29-B8B4EFBFA0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2751" y="3565526"/>
            <a:ext cx="977833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b="1">
                <a:solidFill>
                  <a:srgbClr val="1A1A1A"/>
                </a:solidFill>
                <a:latin typeface="Arial" panose="020B0604020202020204" pitchFamily="34" charset="0"/>
              </a:rPr>
              <a:t>Models</a:t>
            </a:r>
          </a:p>
        </p:txBody>
      </p:sp>
      <p:sp>
        <p:nvSpPr>
          <p:cNvPr id="35855" name="Freeform 15">
            <a:extLst>
              <a:ext uri="{FF2B5EF4-FFF2-40B4-BE49-F238E27FC236}">
                <a16:creationId xmlns:a16="http://schemas.microsoft.com/office/drawing/2014/main" id="{A17AE938-EFAB-4E1F-AD26-43C9268F0E0A}"/>
              </a:ext>
            </a:extLst>
          </p:cNvPr>
          <p:cNvSpPr>
            <a:spLocks/>
          </p:cNvSpPr>
          <p:nvPr/>
        </p:nvSpPr>
        <p:spPr bwMode="auto">
          <a:xfrm>
            <a:off x="3781426" y="5162551"/>
            <a:ext cx="2073275" cy="727075"/>
          </a:xfrm>
          <a:custGeom>
            <a:avLst/>
            <a:gdLst>
              <a:gd name="T0" fmla="*/ 0 w 1306"/>
              <a:gd name="T1" fmla="*/ 457 h 458"/>
              <a:gd name="T2" fmla="*/ 1305 w 1306"/>
              <a:gd name="T3" fmla="*/ 457 h 458"/>
              <a:gd name="T4" fmla="*/ 1305 w 1306"/>
              <a:gd name="T5" fmla="*/ 0 h 458"/>
              <a:gd name="T6" fmla="*/ 0 w 1306"/>
              <a:gd name="T7" fmla="*/ 0 h 458"/>
              <a:gd name="T8" fmla="*/ 0 w 1306"/>
              <a:gd name="T9" fmla="*/ 457 h 4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06" h="458">
                <a:moveTo>
                  <a:pt x="0" y="457"/>
                </a:moveTo>
                <a:lnTo>
                  <a:pt x="1305" y="457"/>
                </a:lnTo>
                <a:lnTo>
                  <a:pt x="1305" y="0"/>
                </a:lnTo>
                <a:lnTo>
                  <a:pt x="0" y="0"/>
                </a:lnTo>
                <a:lnTo>
                  <a:pt x="0" y="457"/>
                </a:lnTo>
              </a:path>
            </a:pathLst>
          </a:custGeom>
          <a:solidFill>
            <a:schemeClr val="accent2"/>
          </a:solidFill>
          <a:ln w="25400" cap="rnd" cmpd="sng">
            <a:solidFill>
              <a:srgbClr val="1A1A1A"/>
            </a:solidFill>
            <a:prstDash val="solid"/>
            <a:round/>
            <a:headEnd type="none" w="med" len="med"/>
            <a:tailEnd type="none" w="med" len="med"/>
          </a:ln>
          <a:effectLst>
            <a:outerShdw dist="71842" dir="2700000" algn="ctr" rotWithShape="0">
              <a:schemeClr val="bg2"/>
            </a:outerShdw>
          </a:effectLst>
        </p:spPr>
        <p:txBody>
          <a:bodyPr/>
          <a:lstStyle/>
          <a:p>
            <a:endParaRPr lang="en-IN"/>
          </a:p>
        </p:txBody>
      </p:sp>
      <p:sp>
        <p:nvSpPr>
          <p:cNvPr id="35856" name="Rectangle 16">
            <a:extLst>
              <a:ext uri="{FF2B5EF4-FFF2-40B4-BE49-F238E27FC236}">
                <a16:creationId xmlns:a16="http://schemas.microsoft.com/office/drawing/2014/main" id="{2820C5D9-00C2-4938-8700-09B6920966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2388" y="5114926"/>
            <a:ext cx="1490794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b="1">
                <a:solidFill>
                  <a:srgbClr val="1A1A1A"/>
                </a:solidFill>
                <a:latin typeface="Arial" panose="020B0604020202020204" pitchFamily="34" charset="0"/>
              </a:rPr>
              <a:t>Exponential</a:t>
            </a:r>
          </a:p>
        </p:txBody>
      </p:sp>
      <p:sp>
        <p:nvSpPr>
          <p:cNvPr id="35857" name="Rectangle 17">
            <a:extLst>
              <a:ext uri="{FF2B5EF4-FFF2-40B4-BE49-F238E27FC236}">
                <a16:creationId xmlns:a16="http://schemas.microsoft.com/office/drawing/2014/main" id="{C4BB158E-CBE5-498C-B547-9BC528446A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2238" y="5448301"/>
            <a:ext cx="1388202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b="1">
                <a:solidFill>
                  <a:srgbClr val="1A1A1A"/>
                </a:solidFill>
                <a:latin typeface="Arial" panose="020B0604020202020204" pitchFamily="34" charset="0"/>
              </a:rPr>
              <a:t>Smoothing</a:t>
            </a:r>
          </a:p>
        </p:txBody>
      </p:sp>
      <p:sp>
        <p:nvSpPr>
          <p:cNvPr id="35858" name="Freeform 18">
            <a:extLst>
              <a:ext uri="{FF2B5EF4-FFF2-40B4-BE49-F238E27FC236}">
                <a16:creationId xmlns:a16="http://schemas.microsoft.com/office/drawing/2014/main" id="{48125433-1891-4527-9964-731EC609E8EA}"/>
              </a:ext>
            </a:extLst>
          </p:cNvPr>
          <p:cNvSpPr>
            <a:spLocks/>
          </p:cNvSpPr>
          <p:nvPr/>
        </p:nvSpPr>
        <p:spPr bwMode="auto">
          <a:xfrm>
            <a:off x="6062664" y="5162551"/>
            <a:ext cx="1627187" cy="727075"/>
          </a:xfrm>
          <a:custGeom>
            <a:avLst/>
            <a:gdLst>
              <a:gd name="T0" fmla="*/ 0 w 1025"/>
              <a:gd name="T1" fmla="*/ 457 h 458"/>
              <a:gd name="T2" fmla="*/ 1024 w 1025"/>
              <a:gd name="T3" fmla="*/ 457 h 458"/>
              <a:gd name="T4" fmla="*/ 1024 w 1025"/>
              <a:gd name="T5" fmla="*/ 0 h 458"/>
              <a:gd name="T6" fmla="*/ 0 w 1025"/>
              <a:gd name="T7" fmla="*/ 0 h 458"/>
              <a:gd name="T8" fmla="*/ 0 w 1025"/>
              <a:gd name="T9" fmla="*/ 457 h 4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25" h="458">
                <a:moveTo>
                  <a:pt x="0" y="457"/>
                </a:moveTo>
                <a:lnTo>
                  <a:pt x="1024" y="457"/>
                </a:lnTo>
                <a:lnTo>
                  <a:pt x="1024" y="0"/>
                </a:lnTo>
                <a:lnTo>
                  <a:pt x="0" y="0"/>
                </a:lnTo>
                <a:lnTo>
                  <a:pt x="0" y="457"/>
                </a:lnTo>
              </a:path>
            </a:pathLst>
          </a:custGeom>
          <a:solidFill>
            <a:schemeClr val="accent2"/>
          </a:solidFill>
          <a:ln w="25400" cap="rnd" cmpd="sng">
            <a:solidFill>
              <a:srgbClr val="1A1A1A"/>
            </a:solidFill>
            <a:prstDash val="solid"/>
            <a:round/>
            <a:headEnd type="none" w="med" len="med"/>
            <a:tailEnd type="none" w="med" len="med"/>
          </a:ln>
          <a:effectLst>
            <a:outerShdw dist="71842" dir="2700000" algn="ctr" rotWithShape="0">
              <a:schemeClr val="bg2"/>
            </a:outerShdw>
          </a:effectLst>
        </p:spPr>
        <p:txBody>
          <a:bodyPr/>
          <a:lstStyle/>
          <a:p>
            <a:endParaRPr lang="en-IN"/>
          </a:p>
        </p:txBody>
      </p:sp>
      <p:sp>
        <p:nvSpPr>
          <p:cNvPr id="35859" name="Rectangle 19">
            <a:extLst>
              <a:ext uri="{FF2B5EF4-FFF2-40B4-BE49-F238E27FC236}">
                <a16:creationId xmlns:a16="http://schemas.microsoft.com/office/drawing/2014/main" id="{08DC74CC-2355-4F68-972E-903B669FC1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6351" y="5108576"/>
            <a:ext cx="811185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b="1">
                <a:solidFill>
                  <a:srgbClr val="1A1A1A"/>
                </a:solidFill>
                <a:latin typeface="Arial" panose="020B0604020202020204" pitchFamily="34" charset="0"/>
              </a:rPr>
              <a:t>Trend</a:t>
            </a:r>
          </a:p>
        </p:txBody>
      </p:sp>
      <p:sp>
        <p:nvSpPr>
          <p:cNvPr id="35860" name="Rectangle 20">
            <a:extLst>
              <a:ext uri="{FF2B5EF4-FFF2-40B4-BE49-F238E27FC236}">
                <a16:creationId xmlns:a16="http://schemas.microsoft.com/office/drawing/2014/main" id="{F3AFA353-6FFC-415D-B119-C11BFAC718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5864" y="5472114"/>
            <a:ext cx="977833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b="1">
                <a:solidFill>
                  <a:srgbClr val="1A1A1A"/>
                </a:solidFill>
                <a:latin typeface="Arial" panose="020B0604020202020204" pitchFamily="34" charset="0"/>
              </a:rPr>
              <a:t>Models</a:t>
            </a:r>
          </a:p>
        </p:txBody>
      </p:sp>
      <p:sp>
        <p:nvSpPr>
          <p:cNvPr id="35861" name="Freeform 21">
            <a:extLst>
              <a:ext uri="{FF2B5EF4-FFF2-40B4-BE49-F238E27FC236}">
                <a16:creationId xmlns:a16="http://schemas.microsoft.com/office/drawing/2014/main" id="{7E73BD87-171E-4FC9-930C-DB7F190FE7D5}"/>
              </a:ext>
            </a:extLst>
          </p:cNvPr>
          <p:cNvSpPr>
            <a:spLocks/>
          </p:cNvSpPr>
          <p:nvPr/>
        </p:nvSpPr>
        <p:spPr bwMode="auto">
          <a:xfrm>
            <a:off x="2225675" y="5162551"/>
            <a:ext cx="1352550" cy="727075"/>
          </a:xfrm>
          <a:custGeom>
            <a:avLst/>
            <a:gdLst>
              <a:gd name="T0" fmla="*/ 0 w 852"/>
              <a:gd name="T1" fmla="*/ 457 h 458"/>
              <a:gd name="T2" fmla="*/ 851 w 852"/>
              <a:gd name="T3" fmla="*/ 457 h 458"/>
              <a:gd name="T4" fmla="*/ 851 w 852"/>
              <a:gd name="T5" fmla="*/ 0 h 458"/>
              <a:gd name="T6" fmla="*/ 0 w 852"/>
              <a:gd name="T7" fmla="*/ 0 h 458"/>
              <a:gd name="T8" fmla="*/ 0 w 852"/>
              <a:gd name="T9" fmla="*/ 457 h 4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52" h="458">
                <a:moveTo>
                  <a:pt x="0" y="457"/>
                </a:moveTo>
                <a:lnTo>
                  <a:pt x="851" y="457"/>
                </a:lnTo>
                <a:lnTo>
                  <a:pt x="851" y="0"/>
                </a:lnTo>
                <a:lnTo>
                  <a:pt x="0" y="0"/>
                </a:lnTo>
                <a:lnTo>
                  <a:pt x="0" y="457"/>
                </a:lnTo>
              </a:path>
            </a:pathLst>
          </a:custGeom>
          <a:solidFill>
            <a:schemeClr val="accent2"/>
          </a:solidFill>
          <a:ln w="25400" cap="rnd" cmpd="sng">
            <a:solidFill>
              <a:srgbClr val="1A1A1A"/>
            </a:solidFill>
            <a:prstDash val="solid"/>
            <a:round/>
            <a:headEnd type="none" w="med" len="med"/>
            <a:tailEnd type="none" w="med" len="med"/>
          </a:ln>
          <a:effectLst>
            <a:outerShdw dist="71842" dir="2700000" algn="ctr" rotWithShape="0">
              <a:schemeClr val="bg2"/>
            </a:outerShdw>
          </a:effectLst>
        </p:spPr>
        <p:txBody>
          <a:bodyPr/>
          <a:lstStyle/>
          <a:p>
            <a:endParaRPr lang="en-IN"/>
          </a:p>
        </p:txBody>
      </p:sp>
      <p:sp>
        <p:nvSpPr>
          <p:cNvPr id="35862" name="Rectangle 22">
            <a:extLst>
              <a:ext uri="{FF2B5EF4-FFF2-40B4-BE49-F238E27FC236}">
                <a16:creationId xmlns:a16="http://schemas.microsoft.com/office/drawing/2014/main" id="{6394149F-D8B9-4461-8DC5-EAC6AE5CA5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8064" y="5114926"/>
            <a:ext cx="990657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b="1">
                <a:solidFill>
                  <a:srgbClr val="1A1A1A"/>
                </a:solidFill>
                <a:latin typeface="Arial" panose="020B0604020202020204" pitchFamily="34" charset="0"/>
              </a:rPr>
              <a:t>Moving</a:t>
            </a:r>
          </a:p>
        </p:txBody>
      </p:sp>
      <p:sp>
        <p:nvSpPr>
          <p:cNvPr id="35863" name="Rectangle 23">
            <a:extLst>
              <a:ext uri="{FF2B5EF4-FFF2-40B4-BE49-F238E27FC236}">
                <a16:creationId xmlns:a16="http://schemas.microsoft.com/office/drawing/2014/main" id="{312AC246-E5CE-4E69-BB51-58EE2F4019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2976" y="5448301"/>
            <a:ext cx="1084657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b="1">
                <a:solidFill>
                  <a:srgbClr val="1A1A1A"/>
                </a:solidFill>
                <a:latin typeface="Arial" panose="020B0604020202020204" pitchFamily="34" charset="0"/>
              </a:rPr>
              <a:t>Average</a:t>
            </a:r>
          </a:p>
        </p:txBody>
      </p:sp>
      <p:sp>
        <p:nvSpPr>
          <p:cNvPr id="35864" name="Freeform 24">
            <a:extLst>
              <a:ext uri="{FF2B5EF4-FFF2-40B4-BE49-F238E27FC236}">
                <a16:creationId xmlns:a16="http://schemas.microsoft.com/office/drawing/2014/main" id="{90AADE08-48E1-4F24-BBDC-2B89ACEFC66C}"/>
              </a:ext>
            </a:extLst>
          </p:cNvPr>
          <p:cNvSpPr>
            <a:spLocks/>
          </p:cNvSpPr>
          <p:nvPr/>
        </p:nvSpPr>
        <p:spPr bwMode="auto">
          <a:xfrm>
            <a:off x="6096001" y="2967038"/>
            <a:ext cx="2930525" cy="171450"/>
          </a:xfrm>
          <a:custGeom>
            <a:avLst/>
            <a:gdLst>
              <a:gd name="T0" fmla="*/ 0 w 1846"/>
              <a:gd name="T1" fmla="*/ 0 h 108"/>
              <a:gd name="T2" fmla="*/ 183 w 1846"/>
              <a:gd name="T3" fmla="*/ 0 h 108"/>
              <a:gd name="T4" fmla="*/ 1845 w 1846"/>
              <a:gd name="T5" fmla="*/ 0 h 108"/>
              <a:gd name="T6" fmla="*/ 1845 w 1846"/>
              <a:gd name="T7" fmla="*/ 107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46" h="108">
                <a:moveTo>
                  <a:pt x="0" y="0"/>
                </a:moveTo>
                <a:lnTo>
                  <a:pt x="183" y="0"/>
                </a:lnTo>
                <a:lnTo>
                  <a:pt x="1845" y="0"/>
                </a:lnTo>
                <a:lnTo>
                  <a:pt x="1845" y="107"/>
                </a:lnTo>
              </a:path>
            </a:pathLst>
          </a:custGeom>
          <a:noFill/>
          <a:ln w="508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5865" name="Line 25">
            <a:extLst>
              <a:ext uri="{FF2B5EF4-FFF2-40B4-BE49-F238E27FC236}">
                <a16:creationId xmlns:a16="http://schemas.microsoft.com/office/drawing/2014/main" id="{B91E386F-85C7-40A4-93D1-4199E55FC521}"/>
              </a:ext>
            </a:extLst>
          </p:cNvPr>
          <p:cNvSpPr>
            <a:spLocks noChangeShapeType="1"/>
          </p:cNvSpPr>
          <p:nvPr/>
        </p:nvSpPr>
        <p:spPr bwMode="auto">
          <a:xfrm>
            <a:off x="2901950" y="4578350"/>
            <a:ext cx="0" cy="46355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5866" name="Line 26">
            <a:extLst>
              <a:ext uri="{FF2B5EF4-FFF2-40B4-BE49-F238E27FC236}">
                <a16:creationId xmlns:a16="http://schemas.microsoft.com/office/drawing/2014/main" id="{9499D4CB-86BF-4010-8887-D5705DCF4E4C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2744788"/>
            <a:ext cx="0" cy="19685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5867" name="Freeform 27">
            <a:extLst>
              <a:ext uri="{FF2B5EF4-FFF2-40B4-BE49-F238E27FC236}">
                <a16:creationId xmlns:a16="http://schemas.microsoft.com/office/drawing/2014/main" id="{A7597812-2917-4E1C-96DE-311CBE768A0F}"/>
              </a:ext>
            </a:extLst>
          </p:cNvPr>
          <p:cNvSpPr>
            <a:spLocks/>
          </p:cNvSpPr>
          <p:nvPr/>
        </p:nvSpPr>
        <p:spPr bwMode="auto">
          <a:xfrm>
            <a:off x="4833938" y="2967038"/>
            <a:ext cx="1219200" cy="120650"/>
          </a:xfrm>
          <a:custGeom>
            <a:avLst/>
            <a:gdLst>
              <a:gd name="T0" fmla="*/ 767 w 768"/>
              <a:gd name="T1" fmla="*/ 0 h 76"/>
              <a:gd name="T2" fmla="*/ 691 w 768"/>
              <a:gd name="T3" fmla="*/ 0 h 76"/>
              <a:gd name="T4" fmla="*/ 0 w 768"/>
              <a:gd name="T5" fmla="*/ 0 h 76"/>
              <a:gd name="T6" fmla="*/ 0 w 768"/>
              <a:gd name="T7" fmla="*/ 75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68" h="76">
                <a:moveTo>
                  <a:pt x="767" y="0"/>
                </a:moveTo>
                <a:lnTo>
                  <a:pt x="691" y="0"/>
                </a:lnTo>
                <a:lnTo>
                  <a:pt x="0" y="0"/>
                </a:lnTo>
                <a:lnTo>
                  <a:pt x="0" y="75"/>
                </a:lnTo>
              </a:path>
            </a:pathLst>
          </a:custGeom>
          <a:noFill/>
          <a:ln w="508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5868" name="Freeform 28">
            <a:extLst>
              <a:ext uri="{FF2B5EF4-FFF2-40B4-BE49-F238E27FC236}">
                <a16:creationId xmlns:a16="http://schemas.microsoft.com/office/drawing/2014/main" id="{A97C4D62-AFAA-478A-A8DD-889825D2B2A1}"/>
              </a:ext>
            </a:extLst>
          </p:cNvPr>
          <p:cNvSpPr>
            <a:spLocks/>
          </p:cNvSpPr>
          <p:nvPr/>
        </p:nvSpPr>
        <p:spPr bwMode="auto">
          <a:xfrm>
            <a:off x="8943975" y="3049588"/>
            <a:ext cx="177800" cy="177800"/>
          </a:xfrm>
          <a:custGeom>
            <a:avLst/>
            <a:gdLst>
              <a:gd name="T0" fmla="*/ 111 w 112"/>
              <a:gd name="T1" fmla="*/ 0 h 112"/>
              <a:gd name="T2" fmla="*/ 57 w 112"/>
              <a:gd name="T3" fmla="*/ 111 h 112"/>
              <a:gd name="T4" fmla="*/ 0 w 112"/>
              <a:gd name="T5" fmla="*/ 0 h 112"/>
              <a:gd name="T6" fmla="*/ 111 w 112"/>
              <a:gd name="T7" fmla="*/ 0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2" h="112">
                <a:moveTo>
                  <a:pt x="111" y="0"/>
                </a:moveTo>
                <a:lnTo>
                  <a:pt x="57" y="111"/>
                </a:lnTo>
                <a:lnTo>
                  <a:pt x="0" y="0"/>
                </a:lnTo>
                <a:lnTo>
                  <a:pt x="111" y="0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5869" name="Freeform 29">
            <a:extLst>
              <a:ext uri="{FF2B5EF4-FFF2-40B4-BE49-F238E27FC236}">
                <a16:creationId xmlns:a16="http://schemas.microsoft.com/office/drawing/2014/main" id="{F90C0BE7-F4DB-47E4-ADAF-B4C719521DE3}"/>
              </a:ext>
            </a:extLst>
          </p:cNvPr>
          <p:cNvSpPr>
            <a:spLocks/>
          </p:cNvSpPr>
          <p:nvPr/>
        </p:nvSpPr>
        <p:spPr bwMode="auto">
          <a:xfrm>
            <a:off x="4705350" y="4983163"/>
            <a:ext cx="177800" cy="177800"/>
          </a:xfrm>
          <a:custGeom>
            <a:avLst/>
            <a:gdLst>
              <a:gd name="T0" fmla="*/ 111 w 112"/>
              <a:gd name="T1" fmla="*/ 0 h 112"/>
              <a:gd name="T2" fmla="*/ 57 w 112"/>
              <a:gd name="T3" fmla="*/ 111 h 112"/>
              <a:gd name="T4" fmla="*/ 0 w 112"/>
              <a:gd name="T5" fmla="*/ 0 h 112"/>
              <a:gd name="T6" fmla="*/ 111 w 112"/>
              <a:gd name="T7" fmla="*/ 0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2" h="112">
                <a:moveTo>
                  <a:pt x="111" y="0"/>
                </a:moveTo>
                <a:lnTo>
                  <a:pt x="57" y="111"/>
                </a:lnTo>
                <a:lnTo>
                  <a:pt x="0" y="0"/>
                </a:lnTo>
                <a:lnTo>
                  <a:pt x="111" y="0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5870" name="Freeform 30">
            <a:extLst>
              <a:ext uri="{FF2B5EF4-FFF2-40B4-BE49-F238E27FC236}">
                <a16:creationId xmlns:a16="http://schemas.microsoft.com/office/drawing/2014/main" id="{F1174EAD-9223-4636-93F3-72AD4E138557}"/>
              </a:ext>
            </a:extLst>
          </p:cNvPr>
          <p:cNvSpPr>
            <a:spLocks/>
          </p:cNvSpPr>
          <p:nvPr/>
        </p:nvSpPr>
        <p:spPr bwMode="auto">
          <a:xfrm>
            <a:off x="2794000" y="4983163"/>
            <a:ext cx="177800" cy="177800"/>
          </a:xfrm>
          <a:custGeom>
            <a:avLst/>
            <a:gdLst>
              <a:gd name="T0" fmla="*/ 111 w 112"/>
              <a:gd name="T1" fmla="*/ 0 h 112"/>
              <a:gd name="T2" fmla="*/ 57 w 112"/>
              <a:gd name="T3" fmla="*/ 111 h 112"/>
              <a:gd name="T4" fmla="*/ 0 w 112"/>
              <a:gd name="T5" fmla="*/ 0 h 112"/>
              <a:gd name="T6" fmla="*/ 111 w 112"/>
              <a:gd name="T7" fmla="*/ 0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2" h="112">
                <a:moveTo>
                  <a:pt x="111" y="0"/>
                </a:moveTo>
                <a:lnTo>
                  <a:pt x="57" y="111"/>
                </a:lnTo>
                <a:lnTo>
                  <a:pt x="0" y="0"/>
                </a:lnTo>
                <a:lnTo>
                  <a:pt x="111" y="0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5871" name="Freeform 31">
            <a:extLst>
              <a:ext uri="{FF2B5EF4-FFF2-40B4-BE49-F238E27FC236}">
                <a16:creationId xmlns:a16="http://schemas.microsoft.com/office/drawing/2014/main" id="{F37A15AB-4D0C-4A2C-86C4-56A3A37FA06E}"/>
              </a:ext>
            </a:extLst>
          </p:cNvPr>
          <p:cNvSpPr>
            <a:spLocks/>
          </p:cNvSpPr>
          <p:nvPr/>
        </p:nvSpPr>
        <p:spPr bwMode="auto">
          <a:xfrm>
            <a:off x="4746625" y="3043238"/>
            <a:ext cx="177800" cy="177800"/>
          </a:xfrm>
          <a:custGeom>
            <a:avLst/>
            <a:gdLst>
              <a:gd name="T0" fmla="*/ 111 w 112"/>
              <a:gd name="T1" fmla="*/ 0 h 112"/>
              <a:gd name="T2" fmla="*/ 57 w 112"/>
              <a:gd name="T3" fmla="*/ 111 h 112"/>
              <a:gd name="T4" fmla="*/ 0 w 112"/>
              <a:gd name="T5" fmla="*/ 0 h 112"/>
              <a:gd name="T6" fmla="*/ 111 w 112"/>
              <a:gd name="T7" fmla="*/ 0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2" h="112">
                <a:moveTo>
                  <a:pt x="111" y="0"/>
                </a:moveTo>
                <a:lnTo>
                  <a:pt x="57" y="111"/>
                </a:lnTo>
                <a:lnTo>
                  <a:pt x="0" y="0"/>
                </a:lnTo>
                <a:lnTo>
                  <a:pt x="111" y="0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5872" name="Freeform 32">
            <a:extLst>
              <a:ext uri="{FF2B5EF4-FFF2-40B4-BE49-F238E27FC236}">
                <a16:creationId xmlns:a16="http://schemas.microsoft.com/office/drawing/2014/main" id="{71F64D30-BBC5-4673-BFCA-719AABFEBB05}"/>
              </a:ext>
            </a:extLst>
          </p:cNvPr>
          <p:cNvSpPr>
            <a:spLocks/>
          </p:cNvSpPr>
          <p:nvPr/>
        </p:nvSpPr>
        <p:spPr bwMode="auto">
          <a:xfrm>
            <a:off x="2898775" y="4575176"/>
            <a:ext cx="3976688" cy="485775"/>
          </a:xfrm>
          <a:custGeom>
            <a:avLst/>
            <a:gdLst>
              <a:gd name="T0" fmla="*/ 0 w 2505"/>
              <a:gd name="T1" fmla="*/ 0 h 306"/>
              <a:gd name="T2" fmla="*/ 2504 w 2505"/>
              <a:gd name="T3" fmla="*/ 2 h 306"/>
              <a:gd name="T4" fmla="*/ 2504 w 2505"/>
              <a:gd name="T5" fmla="*/ 305 h 3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505" h="306">
                <a:moveTo>
                  <a:pt x="0" y="0"/>
                </a:moveTo>
                <a:lnTo>
                  <a:pt x="2504" y="2"/>
                </a:lnTo>
                <a:lnTo>
                  <a:pt x="2504" y="305"/>
                </a:lnTo>
              </a:path>
            </a:pathLst>
          </a:custGeom>
          <a:noFill/>
          <a:ln w="508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5873" name="Freeform 33">
            <a:extLst>
              <a:ext uri="{FF2B5EF4-FFF2-40B4-BE49-F238E27FC236}">
                <a16:creationId xmlns:a16="http://schemas.microsoft.com/office/drawing/2014/main" id="{0C0F2394-93DA-4D02-842D-C969C329AF68}"/>
              </a:ext>
            </a:extLst>
          </p:cNvPr>
          <p:cNvSpPr>
            <a:spLocks/>
          </p:cNvSpPr>
          <p:nvPr/>
        </p:nvSpPr>
        <p:spPr bwMode="auto">
          <a:xfrm>
            <a:off x="6781800" y="4983163"/>
            <a:ext cx="177800" cy="177800"/>
          </a:xfrm>
          <a:custGeom>
            <a:avLst/>
            <a:gdLst>
              <a:gd name="T0" fmla="*/ 111 w 112"/>
              <a:gd name="T1" fmla="*/ 0 h 112"/>
              <a:gd name="T2" fmla="*/ 57 w 112"/>
              <a:gd name="T3" fmla="*/ 111 h 112"/>
              <a:gd name="T4" fmla="*/ 0 w 112"/>
              <a:gd name="T5" fmla="*/ 0 h 112"/>
              <a:gd name="T6" fmla="*/ 111 w 112"/>
              <a:gd name="T7" fmla="*/ 0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2" h="112">
                <a:moveTo>
                  <a:pt x="111" y="0"/>
                </a:moveTo>
                <a:lnTo>
                  <a:pt x="57" y="111"/>
                </a:lnTo>
                <a:lnTo>
                  <a:pt x="0" y="0"/>
                </a:lnTo>
                <a:lnTo>
                  <a:pt x="111" y="0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  <p:transition>
    <p:wipe dir="d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3DB4842D-3CF7-440B-BB6F-2D79DA8B9A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27F61E4C-AC35-4D0C-9C13-AB1D686205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7892" name="Line 4">
            <a:extLst>
              <a:ext uri="{FF2B5EF4-FFF2-40B4-BE49-F238E27FC236}">
                <a16:creationId xmlns:a16="http://schemas.microsoft.com/office/drawing/2014/main" id="{0F818B94-6B74-4DE0-AD38-493A89C53A4F}"/>
              </a:ext>
            </a:extLst>
          </p:cNvPr>
          <p:cNvSpPr>
            <a:spLocks noChangeShapeType="1"/>
          </p:cNvSpPr>
          <p:nvPr/>
        </p:nvSpPr>
        <p:spPr bwMode="auto">
          <a:xfrm>
            <a:off x="4810125" y="4064001"/>
            <a:ext cx="0" cy="949325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7893" name="Line 5">
            <a:extLst>
              <a:ext uri="{FF2B5EF4-FFF2-40B4-BE49-F238E27FC236}">
                <a16:creationId xmlns:a16="http://schemas.microsoft.com/office/drawing/2014/main" id="{0C459E0C-635A-42DB-BDAC-A28351C85A91}"/>
              </a:ext>
            </a:extLst>
          </p:cNvPr>
          <p:cNvSpPr>
            <a:spLocks noChangeShapeType="1"/>
          </p:cNvSpPr>
          <p:nvPr/>
        </p:nvSpPr>
        <p:spPr bwMode="auto">
          <a:xfrm>
            <a:off x="9048750" y="3987801"/>
            <a:ext cx="0" cy="1039813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7894" name="Freeform 6">
            <a:extLst>
              <a:ext uri="{FF2B5EF4-FFF2-40B4-BE49-F238E27FC236}">
                <a16:creationId xmlns:a16="http://schemas.microsoft.com/office/drawing/2014/main" id="{E1972F76-1DFA-4F65-BA19-D97098F40DE6}"/>
              </a:ext>
            </a:extLst>
          </p:cNvPr>
          <p:cNvSpPr>
            <a:spLocks/>
          </p:cNvSpPr>
          <p:nvPr/>
        </p:nvSpPr>
        <p:spPr bwMode="auto">
          <a:xfrm>
            <a:off x="8140700" y="3205163"/>
            <a:ext cx="1817688" cy="819150"/>
          </a:xfrm>
          <a:custGeom>
            <a:avLst/>
            <a:gdLst>
              <a:gd name="T0" fmla="*/ 0 w 1145"/>
              <a:gd name="T1" fmla="*/ 515 h 516"/>
              <a:gd name="T2" fmla="*/ 1144 w 1145"/>
              <a:gd name="T3" fmla="*/ 515 h 516"/>
              <a:gd name="T4" fmla="*/ 1144 w 1145"/>
              <a:gd name="T5" fmla="*/ 0 h 516"/>
              <a:gd name="T6" fmla="*/ 0 w 1145"/>
              <a:gd name="T7" fmla="*/ 0 h 516"/>
              <a:gd name="T8" fmla="*/ 0 w 1145"/>
              <a:gd name="T9" fmla="*/ 515 h 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45" h="516">
                <a:moveTo>
                  <a:pt x="0" y="515"/>
                </a:moveTo>
                <a:lnTo>
                  <a:pt x="1144" y="515"/>
                </a:lnTo>
                <a:lnTo>
                  <a:pt x="1144" y="0"/>
                </a:lnTo>
                <a:lnTo>
                  <a:pt x="0" y="0"/>
                </a:lnTo>
                <a:lnTo>
                  <a:pt x="0" y="515"/>
                </a:lnTo>
              </a:path>
            </a:pathLst>
          </a:custGeom>
          <a:solidFill>
            <a:schemeClr val="accent2"/>
          </a:solidFill>
          <a:ln w="25400" cap="rnd" cmpd="sng">
            <a:solidFill>
              <a:srgbClr val="1A1A1A"/>
            </a:solidFill>
            <a:prstDash val="solid"/>
            <a:round/>
            <a:headEnd type="none" w="med" len="med"/>
            <a:tailEnd type="none" w="med" len="med"/>
          </a:ln>
          <a:effectLst>
            <a:outerShdw dist="71842" dir="2700000" algn="ctr" rotWithShape="0">
              <a:schemeClr val="bg2"/>
            </a:outerShdw>
          </a:effectLst>
        </p:spPr>
        <p:txBody>
          <a:bodyPr/>
          <a:lstStyle/>
          <a:p>
            <a:endParaRPr lang="en-IN"/>
          </a:p>
        </p:txBody>
      </p:sp>
      <p:sp>
        <p:nvSpPr>
          <p:cNvPr id="37895" name="Rectangle 7">
            <a:extLst>
              <a:ext uri="{FF2B5EF4-FFF2-40B4-BE49-F238E27FC236}">
                <a16:creationId xmlns:a16="http://schemas.microsoft.com/office/drawing/2014/main" id="{28F37F04-B9DB-470D-8AAA-4E08AD4B6A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35976" y="3200401"/>
            <a:ext cx="939361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b="1">
                <a:solidFill>
                  <a:srgbClr val="1A1A1A"/>
                </a:solidFill>
                <a:latin typeface="Arial" panose="020B0604020202020204" pitchFamily="34" charset="0"/>
              </a:rPr>
              <a:t>Causal</a:t>
            </a:r>
          </a:p>
        </p:txBody>
      </p:sp>
      <p:sp>
        <p:nvSpPr>
          <p:cNvPr id="37896" name="Rectangle 8">
            <a:extLst>
              <a:ext uri="{FF2B5EF4-FFF2-40B4-BE49-F238E27FC236}">
                <a16:creationId xmlns:a16="http://schemas.microsoft.com/office/drawing/2014/main" id="{651DB207-C221-47A6-A28C-1850F17CA9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2164" y="3556001"/>
            <a:ext cx="977833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b="1">
                <a:solidFill>
                  <a:srgbClr val="1A1A1A"/>
                </a:solidFill>
                <a:latin typeface="Arial" panose="020B0604020202020204" pitchFamily="34" charset="0"/>
              </a:rPr>
              <a:t>Models</a:t>
            </a:r>
          </a:p>
        </p:txBody>
      </p:sp>
      <p:sp>
        <p:nvSpPr>
          <p:cNvPr id="37897" name="Rectangle 9">
            <a:extLst>
              <a:ext uri="{FF2B5EF4-FFF2-40B4-BE49-F238E27FC236}">
                <a16:creationId xmlns:a16="http://schemas.microsoft.com/office/drawing/2014/main" id="{14EF5D4B-0006-4AC8-A143-8600DC73AC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  <a:effectLst>
            <a:outerShdw dist="53882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>
            <a:normAutofit/>
          </a:bodyPr>
          <a:lstStyle/>
          <a:p>
            <a:r>
              <a:rPr lang="en-US" altLang="en-US" sz="4800" b="1"/>
              <a:t>Quantitative Forecasting Methods</a:t>
            </a:r>
            <a:endParaRPr lang="en-US" altLang="en-US"/>
          </a:p>
        </p:txBody>
      </p:sp>
      <p:sp>
        <p:nvSpPr>
          <p:cNvPr id="37898" name="Freeform 10">
            <a:extLst>
              <a:ext uri="{FF2B5EF4-FFF2-40B4-BE49-F238E27FC236}">
                <a16:creationId xmlns:a16="http://schemas.microsoft.com/office/drawing/2014/main" id="{F84C95D5-C269-4ECA-B7FF-CB74C78007B2}"/>
              </a:ext>
            </a:extLst>
          </p:cNvPr>
          <p:cNvSpPr>
            <a:spLocks/>
          </p:cNvSpPr>
          <p:nvPr/>
        </p:nvSpPr>
        <p:spPr bwMode="auto">
          <a:xfrm>
            <a:off x="5051425" y="1892300"/>
            <a:ext cx="2090738" cy="819150"/>
          </a:xfrm>
          <a:custGeom>
            <a:avLst/>
            <a:gdLst>
              <a:gd name="T0" fmla="*/ 0 w 1317"/>
              <a:gd name="T1" fmla="*/ 515 h 516"/>
              <a:gd name="T2" fmla="*/ 1316 w 1317"/>
              <a:gd name="T3" fmla="*/ 515 h 516"/>
              <a:gd name="T4" fmla="*/ 1316 w 1317"/>
              <a:gd name="T5" fmla="*/ 0 h 516"/>
              <a:gd name="T6" fmla="*/ 0 w 1317"/>
              <a:gd name="T7" fmla="*/ 0 h 516"/>
              <a:gd name="T8" fmla="*/ 0 w 1317"/>
              <a:gd name="T9" fmla="*/ 515 h 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17" h="516">
                <a:moveTo>
                  <a:pt x="0" y="515"/>
                </a:moveTo>
                <a:lnTo>
                  <a:pt x="1316" y="515"/>
                </a:lnTo>
                <a:lnTo>
                  <a:pt x="1316" y="0"/>
                </a:lnTo>
                <a:lnTo>
                  <a:pt x="0" y="0"/>
                </a:lnTo>
                <a:lnTo>
                  <a:pt x="0" y="515"/>
                </a:lnTo>
              </a:path>
            </a:pathLst>
          </a:custGeom>
          <a:solidFill>
            <a:schemeClr val="accent2"/>
          </a:solidFill>
          <a:ln w="25400" cap="rnd" cmpd="sng">
            <a:solidFill>
              <a:srgbClr val="1A1A1A"/>
            </a:solidFill>
            <a:prstDash val="solid"/>
            <a:round/>
            <a:headEnd type="none" w="med" len="med"/>
            <a:tailEnd type="none" w="med" len="med"/>
          </a:ln>
          <a:effectLst>
            <a:outerShdw dist="71842" dir="2700000" algn="ctr" rotWithShape="0">
              <a:schemeClr val="bg2"/>
            </a:outerShdw>
          </a:effectLst>
        </p:spPr>
        <p:txBody>
          <a:bodyPr/>
          <a:lstStyle/>
          <a:p>
            <a:endParaRPr lang="en-IN"/>
          </a:p>
        </p:txBody>
      </p:sp>
      <p:sp>
        <p:nvSpPr>
          <p:cNvPr id="37899" name="Rectangle 11">
            <a:extLst>
              <a:ext uri="{FF2B5EF4-FFF2-40B4-BE49-F238E27FC236}">
                <a16:creationId xmlns:a16="http://schemas.microsoft.com/office/drawing/2014/main" id="{DCC3C27A-5449-4434-ADDF-2CF6D7E8D5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4450" y="1885951"/>
            <a:ext cx="1516442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b="1">
                <a:solidFill>
                  <a:srgbClr val="1A1A1A"/>
                </a:solidFill>
                <a:latin typeface="Arial" panose="020B0604020202020204" pitchFamily="34" charset="0"/>
              </a:rPr>
              <a:t>Quantitative</a:t>
            </a:r>
          </a:p>
        </p:txBody>
      </p:sp>
      <p:sp>
        <p:nvSpPr>
          <p:cNvPr id="37900" name="Rectangle 12">
            <a:extLst>
              <a:ext uri="{FF2B5EF4-FFF2-40B4-BE49-F238E27FC236}">
                <a16:creationId xmlns:a16="http://schemas.microsoft.com/office/drawing/2014/main" id="{A6048484-E4E0-45EA-90D4-2FA84E34B4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0325" y="2249489"/>
            <a:ext cx="1490794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b="1">
                <a:solidFill>
                  <a:srgbClr val="1A1A1A"/>
                </a:solidFill>
                <a:latin typeface="Arial" panose="020B0604020202020204" pitchFamily="34" charset="0"/>
              </a:rPr>
              <a:t>Forecasting</a:t>
            </a:r>
          </a:p>
        </p:txBody>
      </p:sp>
      <p:sp>
        <p:nvSpPr>
          <p:cNvPr id="37901" name="Freeform 13">
            <a:extLst>
              <a:ext uri="{FF2B5EF4-FFF2-40B4-BE49-F238E27FC236}">
                <a16:creationId xmlns:a16="http://schemas.microsoft.com/office/drawing/2014/main" id="{7932C1D1-D6A3-4BF7-9ADA-FBB2CE428A51}"/>
              </a:ext>
            </a:extLst>
          </p:cNvPr>
          <p:cNvSpPr>
            <a:spLocks/>
          </p:cNvSpPr>
          <p:nvPr/>
        </p:nvSpPr>
        <p:spPr bwMode="auto">
          <a:xfrm>
            <a:off x="3933825" y="3208338"/>
            <a:ext cx="1817688" cy="819150"/>
          </a:xfrm>
          <a:custGeom>
            <a:avLst/>
            <a:gdLst>
              <a:gd name="T0" fmla="*/ 0 w 1145"/>
              <a:gd name="T1" fmla="*/ 515 h 516"/>
              <a:gd name="T2" fmla="*/ 1144 w 1145"/>
              <a:gd name="T3" fmla="*/ 515 h 516"/>
              <a:gd name="T4" fmla="*/ 1144 w 1145"/>
              <a:gd name="T5" fmla="*/ 0 h 516"/>
              <a:gd name="T6" fmla="*/ 0 w 1145"/>
              <a:gd name="T7" fmla="*/ 0 h 516"/>
              <a:gd name="T8" fmla="*/ 0 w 1145"/>
              <a:gd name="T9" fmla="*/ 515 h 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45" h="516">
                <a:moveTo>
                  <a:pt x="0" y="515"/>
                </a:moveTo>
                <a:lnTo>
                  <a:pt x="1144" y="515"/>
                </a:lnTo>
                <a:lnTo>
                  <a:pt x="1144" y="0"/>
                </a:lnTo>
                <a:lnTo>
                  <a:pt x="0" y="0"/>
                </a:lnTo>
                <a:lnTo>
                  <a:pt x="0" y="515"/>
                </a:lnTo>
              </a:path>
            </a:pathLst>
          </a:custGeom>
          <a:solidFill>
            <a:schemeClr val="accent2"/>
          </a:solidFill>
          <a:ln w="25400" cap="rnd" cmpd="sng">
            <a:solidFill>
              <a:srgbClr val="1A1A1A"/>
            </a:solidFill>
            <a:prstDash val="solid"/>
            <a:round/>
            <a:headEnd type="none" w="med" len="med"/>
            <a:tailEnd type="none" w="med" len="med"/>
          </a:ln>
          <a:effectLst>
            <a:outerShdw dist="71842" dir="2700000" algn="ctr" rotWithShape="0">
              <a:schemeClr val="bg2"/>
            </a:outerShdw>
          </a:effectLst>
        </p:spPr>
        <p:txBody>
          <a:bodyPr/>
          <a:lstStyle/>
          <a:p>
            <a:endParaRPr lang="en-IN"/>
          </a:p>
        </p:txBody>
      </p:sp>
      <p:sp>
        <p:nvSpPr>
          <p:cNvPr id="37902" name="Rectangle 14">
            <a:extLst>
              <a:ext uri="{FF2B5EF4-FFF2-40B4-BE49-F238E27FC236}">
                <a16:creationId xmlns:a16="http://schemas.microsoft.com/office/drawing/2014/main" id="{91E4D3BC-B019-4952-A8D8-B089048BC8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2550" y="3201989"/>
            <a:ext cx="1473802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b="1">
                <a:solidFill>
                  <a:srgbClr val="1A1A1A"/>
                </a:solidFill>
                <a:latin typeface="Arial" panose="020B0604020202020204" pitchFamily="34" charset="0"/>
              </a:rPr>
              <a:t>Time Series</a:t>
            </a:r>
          </a:p>
        </p:txBody>
      </p:sp>
      <p:sp>
        <p:nvSpPr>
          <p:cNvPr id="37903" name="Rectangle 15">
            <a:extLst>
              <a:ext uri="{FF2B5EF4-FFF2-40B4-BE49-F238E27FC236}">
                <a16:creationId xmlns:a16="http://schemas.microsoft.com/office/drawing/2014/main" id="{6ABBF451-A8AC-48D5-94F0-CA73065C16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2751" y="3565526"/>
            <a:ext cx="977833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b="1">
                <a:solidFill>
                  <a:srgbClr val="1A1A1A"/>
                </a:solidFill>
                <a:latin typeface="Arial" panose="020B0604020202020204" pitchFamily="34" charset="0"/>
              </a:rPr>
              <a:t>Models</a:t>
            </a:r>
          </a:p>
        </p:txBody>
      </p:sp>
      <p:sp>
        <p:nvSpPr>
          <p:cNvPr id="37904" name="Freeform 16">
            <a:extLst>
              <a:ext uri="{FF2B5EF4-FFF2-40B4-BE49-F238E27FC236}">
                <a16:creationId xmlns:a16="http://schemas.microsoft.com/office/drawing/2014/main" id="{1AEA4BAE-83AC-42AC-81E5-998DE2E0ADBC}"/>
              </a:ext>
            </a:extLst>
          </p:cNvPr>
          <p:cNvSpPr>
            <a:spLocks/>
          </p:cNvSpPr>
          <p:nvPr/>
        </p:nvSpPr>
        <p:spPr bwMode="auto">
          <a:xfrm>
            <a:off x="8115301" y="5153026"/>
            <a:ext cx="1819275" cy="728663"/>
          </a:xfrm>
          <a:custGeom>
            <a:avLst/>
            <a:gdLst>
              <a:gd name="T0" fmla="*/ 0 w 1146"/>
              <a:gd name="T1" fmla="*/ 458 h 459"/>
              <a:gd name="T2" fmla="*/ 1145 w 1146"/>
              <a:gd name="T3" fmla="*/ 458 h 459"/>
              <a:gd name="T4" fmla="*/ 1145 w 1146"/>
              <a:gd name="T5" fmla="*/ 0 h 459"/>
              <a:gd name="T6" fmla="*/ 0 w 1146"/>
              <a:gd name="T7" fmla="*/ 0 h 459"/>
              <a:gd name="T8" fmla="*/ 0 w 1146"/>
              <a:gd name="T9" fmla="*/ 458 h 4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46" h="459">
                <a:moveTo>
                  <a:pt x="0" y="458"/>
                </a:moveTo>
                <a:lnTo>
                  <a:pt x="1145" y="458"/>
                </a:lnTo>
                <a:lnTo>
                  <a:pt x="1145" y="0"/>
                </a:lnTo>
                <a:lnTo>
                  <a:pt x="0" y="0"/>
                </a:lnTo>
                <a:lnTo>
                  <a:pt x="0" y="458"/>
                </a:lnTo>
              </a:path>
            </a:pathLst>
          </a:custGeom>
          <a:solidFill>
            <a:schemeClr val="accent2"/>
          </a:solidFill>
          <a:ln w="25400" cap="rnd" cmpd="sng">
            <a:solidFill>
              <a:srgbClr val="1A1A1A"/>
            </a:solidFill>
            <a:prstDash val="solid"/>
            <a:round/>
            <a:headEnd type="none" w="med" len="med"/>
            <a:tailEnd type="none" w="med" len="med"/>
          </a:ln>
          <a:effectLst>
            <a:outerShdw dist="71842" dir="2700000" algn="ctr" rotWithShape="0">
              <a:schemeClr val="bg2"/>
            </a:outerShdw>
          </a:effectLst>
        </p:spPr>
        <p:txBody>
          <a:bodyPr/>
          <a:lstStyle/>
          <a:p>
            <a:endParaRPr lang="en-IN"/>
          </a:p>
        </p:txBody>
      </p:sp>
      <p:sp>
        <p:nvSpPr>
          <p:cNvPr id="37905" name="Rectangle 17">
            <a:extLst>
              <a:ext uri="{FF2B5EF4-FFF2-40B4-BE49-F238E27FC236}">
                <a16:creationId xmlns:a16="http://schemas.microsoft.com/office/drawing/2014/main" id="{E8641B5C-5CA1-4A70-BF3E-7704F0C768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78838" y="5105400"/>
            <a:ext cx="1098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7906" name="Rectangle 18">
            <a:extLst>
              <a:ext uri="{FF2B5EF4-FFF2-40B4-BE49-F238E27FC236}">
                <a16:creationId xmlns:a16="http://schemas.microsoft.com/office/drawing/2014/main" id="{549F629D-D96C-4775-AD1F-E1CA45DA1C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1013" y="5283201"/>
            <a:ext cx="1439498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b="1">
                <a:solidFill>
                  <a:srgbClr val="1A1A1A"/>
                </a:solidFill>
                <a:latin typeface="Arial" panose="020B0604020202020204" pitchFamily="34" charset="0"/>
              </a:rPr>
              <a:t>Regression</a:t>
            </a:r>
          </a:p>
        </p:txBody>
      </p:sp>
      <p:sp>
        <p:nvSpPr>
          <p:cNvPr id="37907" name="Freeform 19">
            <a:extLst>
              <a:ext uri="{FF2B5EF4-FFF2-40B4-BE49-F238E27FC236}">
                <a16:creationId xmlns:a16="http://schemas.microsoft.com/office/drawing/2014/main" id="{19DFB610-76C2-4BC6-BF3B-61F04D6C0E0D}"/>
              </a:ext>
            </a:extLst>
          </p:cNvPr>
          <p:cNvSpPr>
            <a:spLocks/>
          </p:cNvSpPr>
          <p:nvPr/>
        </p:nvSpPr>
        <p:spPr bwMode="auto">
          <a:xfrm>
            <a:off x="3781426" y="5162551"/>
            <a:ext cx="2073275" cy="727075"/>
          </a:xfrm>
          <a:custGeom>
            <a:avLst/>
            <a:gdLst>
              <a:gd name="T0" fmla="*/ 0 w 1306"/>
              <a:gd name="T1" fmla="*/ 457 h 458"/>
              <a:gd name="T2" fmla="*/ 1305 w 1306"/>
              <a:gd name="T3" fmla="*/ 457 h 458"/>
              <a:gd name="T4" fmla="*/ 1305 w 1306"/>
              <a:gd name="T5" fmla="*/ 0 h 458"/>
              <a:gd name="T6" fmla="*/ 0 w 1306"/>
              <a:gd name="T7" fmla="*/ 0 h 458"/>
              <a:gd name="T8" fmla="*/ 0 w 1306"/>
              <a:gd name="T9" fmla="*/ 457 h 4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06" h="458">
                <a:moveTo>
                  <a:pt x="0" y="457"/>
                </a:moveTo>
                <a:lnTo>
                  <a:pt x="1305" y="457"/>
                </a:lnTo>
                <a:lnTo>
                  <a:pt x="1305" y="0"/>
                </a:lnTo>
                <a:lnTo>
                  <a:pt x="0" y="0"/>
                </a:lnTo>
                <a:lnTo>
                  <a:pt x="0" y="457"/>
                </a:lnTo>
              </a:path>
            </a:pathLst>
          </a:custGeom>
          <a:solidFill>
            <a:schemeClr val="accent2"/>
          </a:solidFill>
          <a:ln w="25400" cap="rnd" cmpd="sng">
            <a:solidFill>
              <a:srgbClr val="1A1A1A"/>
            </a:solidFill>
            <a:prstDash val="solid"/>
            <a:round/>
            <a:headEnd type="none" w="med" len="med"/>
            <a:tailEnd type="none" w="med" len="med"/>
          </a:ln>
          <a:effectLst>
            <a:outerShdw dist="71842" dir="2700000" algn="ctr" rotWithShape="0">
              <a:schemeClr val="bg2"/>
            </a:outerShdw>
          </a:effectLst>
        </p:spPr>
        <p:txBody>
          <a:bodyPr/>
          <a:lstStyle/>
          <a:p>
            <a:endParaRPr lang="en-IN"/>
          </a:p>
        </p:txBody>
      </p:sp>
      <p:sp>
        <p:nvSpPr>
          <p:cNvPr id="37908" name="Rectangle 20">
            <a:extLst>
              <a:ext uri="{FF2B5EF4-FFF2-40B4-BE49-F238E27FC236}">
                <a16:creationId xmlns:a16="http://schemas.microsoft.com/office/drawing/2014/main" id="{5284F330-1615-472C-8C9B-06E8D7DE23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2388" y="5114926"/>
            <a:ext cx="1490794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b="1">
                <a:solidFill>
                  <a:srgbClr val="1A1A1A"/>
                </a:solidFill>
                <a:latin typeface="Arial" panose="020B0604020202020204" pitchFamily="34" charset="0"/>
              </a:rPr>
              <a:t>Exponential</a:t>
            </a:r>
          </a:p>
        </p:txBody>
      </p:sp>
      <p:sp>
        <p:nvSpPr>
          <p:cNvPr id="37909" name="Rectangle 21">
            <a:extLst>
              <a:ext uri="{FF2B5EF4-FFF2-40B4-BE49-F238E27FC236}">
                <a16:creationId xmlns:a16="http://schemas.microsoft.com/office/drawing/2014/main" id="{AEC24583-1CAC-4CA3-AB6E-08E23446A9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2238" y="5448301"/>
            <a:ext cx="1388202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b="1">
                <a:solidFill>
                  <a:srgbClr val="1A1A1A"/>
                </a:solidFill>
                <a:latin typeface="Arial" panose="020B0604020202020204" pitchFamily="34" charset="0"/>
              </a:rPr>
              <a:t>Smoothing</a:t>
            </a:r>
          </a:p>
        </p:txBody>
      </p:sp>
      <p:sp>
        <p:nvSpPr>
          <p:cNvPr id="37910" name="Freeform 22">
            <a:extLst>
              <a:ext uri="{FF2B5EF4-FFF2-40B4-BE49-F238E27FC236}">
                <a16:creationId xmlns:a16="http://schemas.microsoft.com/office/drawing/2014/main" id="{52343391-01A0-4501-9219-C01F191241AB}"/>
              </a:ext>
            </a:extLst>
          </p:cNvPr>
          <p:cNvSpPr>
            <a:spLocks/>
          </p:cNvSpPr>
          <p:nvPr/>
        </p:nvSpPr>
        <p:spPr bwMode="auto">
          <a:xfrm>
            <a:off x="6062664" y="5162551"/>
            <a:ext cx="1627187" cy="727075"/>
          </a:xfrm>
          <a:custGeom>
            <a:avLst/>
            <a:gdLst>
              <a:gd name="T0" fmla="*/ 0 w 1025"/>
              <a:gd name="T1" fmla="*/ 457 h 458"/>
              <a:gd name="T2" fmla="*/ 1024 w 1025"/>
              <a:gd name="T3" fmla="*/ 457 h 458"/>
              <a:gd name="T4" fmla="*/ 1024 w 1025"/>
              <a:gd name="T5" fmla="*/ 0 h 458"/>
              <a:gd name="T6" fmla="*/ 0 w 1025"/>
              <a:gd name="T7" fmla="*/ 0 h 458"/>
              <a:gd name="T8" fmla="*/ 0 w 1025"/>
              <a:gd name="T9" fmla="*/ 457 h 4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25" h="458">
                <a:moveTo>
                  <a:pt x="0" y="457"/>
                </a:moveTo>
                <a:lnTo>
                  <a:pt x="1024" y="457"/>
                </a:lnTo>
                <a:lnTo>
                  <a:pt x="1024" y="0"/>
                </a:lnTo>
                <a:lnTo>
                  <a:pt x="0" y="0"/>
                </a:lnTo>
                <a:lnTo>
                  <a:pt x="0" y="457"/>
                </a:lnTo>
              </a:path>
            </a:pathLst>
          </a:custGeom>
          <a:solidFill>
            <a:schemeClr val="accent2"/>
          </a:solidFill>
          <a:ln w="25400" cap="rnd" cmpd="sng">
            <a:solidFill>
              <a:srgbClr val="1A1A1A"/>
            </a:solidFill>
            <a:prstDash val="solid"/>
            <a:round/>
            <a:headEnd type="none" w="med" len="med"/>
            <a:tailEnd type="none" w="med" len="med"/>
          </a:ln>
          <a:effectLst>
            <a:outerShdw dist="71842" dir="2700000" algn="ctr" rotWithShape="0">
              <a:schemeClr val="bg2"/>
            </a:outerShdw>
          </a:effectLst>
        </p:spPr>
        <p:txBody>
          <a:bodyPr/>
          <a:lstStyle/>
          <a:p>
            <a:endParaRPr lang="en-IN"/>
          </a:p>
        </p:txBody>
      </p:sp>
      <p:sp>
        <p:nvSpPr>
          <p:cNvPr id="37911" name="Rectangle 23">
            <a:extLst>
              <a:ext uri="{FF2B5EF4-FFF2-40B4-BE49-F238E27FC236}">
                <a16:creationId xmlns:a16="http://schemas.microsoft.com/office/drawing/2014/main" id="{026BE57D-4127-45E6-AC4B-001AE9B45F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6351" y="5108576"/>
            <a:ext cx="811185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b="1">
                <a:solidFill>
                  <a:srgbClr val="1A1A1A"/>
                </a:solidFill>
                <a:latin typeface="Arial" panose="020B0604020202020204" pitchFamily="34" charset="0"/>
              </a:rPr>
              <a:t>Trend</a:t>
            </a:r>
          </a:p>
        </p:txBody>
      </p:sp>
      <p:sp>
        <p:nvSpPr>
          <p:cNvPr id="37912" name="Rectangle 24">
            <a:extLst>
              <a:ext uri="{FF2B5EF4-FFF2-40B4-BE49-F238E27FC236}">
                <a16:creationId xmlns:a16="http://schemas.microsoft.com/office/drawing/2014/main" id="{46D69BB6-8C3E-4D45-A0E1-350D929C1F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5864" y="5472114"/>
            <a:ext cx="977833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b="1">
                <a:solidFill>
                  <a:srgbClr val="1A1A1A"/>
                </a:solidFill>
                <a:latin typeface="Arial" panose="020B0604020202020204" pitchFamily="34" charset="0"/>
              </a:rPr>
              <a:t>Models</a:t>
            </a:r>
          </a:p>
        </p:txBody>
      </p:sp>
      <p:sp>
        <p:nvSpPr>
          <p:cNvPr id="37913" name="Freeform 25">
            <a:extLst>
              <a:ext uri="{FF2B5EF4-FFF2-40B4-BE49-F238E27FC236}">
                <a16:creationId xmlns:a16="http://schemas.microsoft.com/office/drawing/2014/main" id="{32EB5CFE-E625-45B2-A5E1-83471696D8F2}"/>
              </a:ext>
            </a:extLst>
          </p:cNvPr>
          <p:cNvSpPr>
            <a:spLocks/>
          </p:cNvSpPr>
          <p:nvPr/>
        </p:nvSpPr>
        <p:spPr bwMode="auto">
          <a:xfrm>
            <a:off x="2225675" y="5162551"/>
            <a:ext cx="1352550" cy="727075"/>
          </a:xfrm>
          <a:custGeom>
            <a:avLst/>
            <a:gdLst>
              <a:gd name="T0" fmla="*/ 0 w 852"/>
              <a:gd name="T1" fmla="*/ 457 h 458"/>
              <a:gd name="T2" fmla="*/ 851 w 852"/>
              <a:gd name="T3" fmla="*/ 457 h 458"/>
              <a:gd name="T4" fmla="*/ 851 w 852"/>
              <a:gd name="T5" fmla="*/ 0 h 458"/>
              <a:gd name="T6" fmla="*/ 0 w 852"/>
              <a:gd name="T7" fmla="*/ 0 h 458"/>
              <a:gd name="T8" fmla="*/ 0 w 852"/>
              <a:gd name="T9" fmla="*/ 457 h 4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52" h="458">
                <a:moveTo>
                  <a:pt x="0" y="457"/>
                </a:moveTo>
                <a:lnTo>
                  <a:pt x="851" y="457"/>
                </a:lnTo>
                <a:lnTo>
                  <a:pt x="851" y="0"/>
                </a:lnTo>
                <a:lnTo>
                  <a:pt x="0" y="0"/>
                </a:lnTo>
                <a:lnTo>
                  <a:pt x="0" y="457"/>
                </a:lnTo>
              </a:path>
            </a:pathLst>
          </a:custGeom>
          <a:solidFill>
            <a:schemeClr val="accent2"/>
          </a:solidFill>
          <a:ln w="25400" cap="rnd" cmpd="sng">
            <a:solidFill>
              <a:srgbClr val="1A1A1A"/>
            </a:solidFill>
            <a:prstDash val="solid"/>
            <a:round/>
            <a:headEnd type="none" w="med" len="med"/>
            <a:tailEnd type="none" w="med" len="med"/>
          </a:ln>
          <a:effectLst>
            <a:outerShdw dist="71842" dir="2700000" algn="ctr" rotWithShape="0">
              <a:schemeClr val="bg2"/>
            </a:outerShdw>
          </a:effectLst>
        </p:spPr>
        <p:txBody>
          <a:bodyPr/>
          <a:lstStyle/>
          <a:p>
            <a:endParaRPr lang="en-IN"/>
          </a:p>
        </p:txBody>
      </p:sp>
      <p:sp>
        <p:nvSpPr>
          <p:cNvPr id="37914" name="Rectangle 26">
            <a:extLst>
              <a:ext uri="{FF2B5EF4-FFF2-40B4-BE49-F238E27FC236}">
                <a16:creationId xmlns:a16="http://schemas.microsoft.com/office/drawing/2014/main" id="{58951739-4F04-4E0A-995A-434B14E7AD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8064" y="5114926"/>
            <a:ext cx="990657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b="1">
                <a:solidFill>
                  <a:srgbClr val="1A1A1A"/>
                </a:solidFill>
                <a:latin typeface="Arial" panose="020B0604020202020204" pitchFamily="34" charset="0"/>
              </a:rPr>
              <a:t>Moving</a:t>
            </a:r>
          </a:p>
        </p:txBody>
      </p:sp>
      <p:sp>
        <p:nvSpPr>
          <p:cNvPr id="37915" name="Rectangle 27">
            <a:extLst>
              <a:ext uri="{FF2B5EF4-FFF2-40B4-BE49-F238E27FC236}">
                <a16:creationId xmlns:a16="http://schemas.microsoft.com/office/drawing/2014/main" id="{9980F151-A3B4-401F-8A65-19E2E3ECD2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2976" y="5448301"/>
            <a:ext cx="1084657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b="1">
                <a:solidFill>
                  <a:srgbClr val="1A1A1A"/>
                </a:solidFill>
                <a:latin typeface="Arial" panose="020B0604020202020204" pitchFamily="34" charset="0"/>
              </a:rPr>
              <a:t>Average</a:t>
            </a:r>
          </a:p>
        </p:txBody>
      </p:sp>
      <p:sp>
        <p:nvSpPr>
          <p:cNvPr id="37916" name="Freeform 28">
            <a:extLst>
              <a:ext uri="{FF2B5EF4-FFF2-40B4-BE49-F238E27FC236}">
                <a16:creationId xmlns:a16="http://schemas.microsoft.com/office/drawing/2014/main" id="{B3F459C6-9E1A-4D07-8506-3BB91429418A}"/>
              </a:ext>
            </a:extLst>
          </p:cNvPr>
          <p:cNvSpPr>
            <a:spLocks/>
          </p:cNvSpPr>
          <p:nvPr/>
        </p:nvSpPr>
        <p:spPr bwMode="auto">
          <a:xfrm>
            <a:off x="6096001" y="2967038"/>
            <a:ext cx="2930525" cy="171450"/>
          </a:xfrm>
          <a:custGeom>
            <a:avLst/>
            <a:gdLst>
              <a:gd name="T0" fmla="*/ 0 w 1846"/>
              <a:gd name="T1" fmla="*/ 0 h 108"/>
              <a:gd name="T2" fmla="*/ 183 w 1846"/>
              <a:gd name="T3" fmla="*/ 0 h 108"/>
              <a:gd name="T4" fmla="*/ 1845 w 1846"/>
              <a:gd name="T5" fmla="*/ 0 h 108"/>
              <a:gd name="T6" fmla="*/ 1845 w 1846"/>
              <a:gd name="T7" fmla="*/ 107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46" h="108">
                <a:moveTo>
                  <a:pt x="0" y="0"/>
                </a:moveTo>
                <a:lnTo>
                  <a:pt x="183" y="0"/>
                </a:lnTo>
                <a:lnTo>
                  <a:pt x="1845" y="0"/>
                </a:lnTo>
                <a:lnTo>
                  <a:pt x="1845" y="107"/>
                </a:lnTo>
              </a:path>
            </a:pathLst>
          </a:custGeom>
          <a:noFill/>
          <a:ln w="508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7917" name="Line 29">
            <a:extLst>
              <a:ext uri="{FF2B5EF4-FFF2-40B4-BE49-F238E27FC236}">
                <a16:creationId xmlns:a16="http://schemas.microsoft.com/office/drawing/2014/main" id="{D337EB83-B158-43CE-AE4A-08C4E4F1C5A2}"/>
              </a:ext>
            </a:extLst>
          </p:cNvPr>
          <p:cNvSpPr>
            <a:spLocks noChangeShapeType="1"/>
          </p:cNvSpPr>
          <p:nvPr/>
        </p:nvSpPr>
        <p:spPr bwMode="auto">
          <a:xfrm>
            <a:off x="2901950" y="4578350"/>
            <a:ext cx="0" cy="46355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7918" name="Line 30">
            <a:extLst>
              <a:ext uri="{FF2B5EF4-FFF2-40B4-BE49-F238E27FC236}">
                <a16:creationId xmlns:a16="http://schemas.microsoft.com/office/drawing/2014/main" id="{8E8095FE-FB87-4A31-8DA3-AE1FB8EC1AFD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2744788"/>
            <a:ext cx="0" cy="19685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7919" name="Freeform 31">
            <a:extLst>
              <a:ext uri="{FF2B5EF4-FFF2-40B4-BE49-F238E27FC236}">
                <a16:creationId xmlns:a16="http://schemas.microsoft.com/office/drawing/2014/main" id="{C6243861-946A-4FE6-8A5E-F13E6843C7BF}"/>
              </a:ext>
            </a:extLst>
          </p:cNvPr>
          <p:cNvSpPr>
            <a:spLocks/>
          </p:cNvSpPr>
          <p:nvPr/>
        </p:nvSpPr>
        <p:spPr bwMode="auto">
          <a:xfrm>
            <a:off x="4833938" y="2967038"/>
            <a:ext cx="1219200" cy="120650"/>
          </a:xfrm>
          <a:custGeom>
            <a:avLst/>
            <a:gdLst>
              <a:gd name="T0" fmla="*/ 767 w 768"/>
              <a:gd name="T1" fmla="*/ 0 h 76"/>
              <a:gd name="T2" fmla="*/ 691 w 768"/>
              <a:gd name="T3" fmla="*/ 0 h 76"/>
              <a:gd name="T4" fmla="*/ 0 w 768"/>
              <a:gd name="T5" fmla="*/ 0 h 76"/>
              <a:gd name="T6" fmla="*/ 0 w 768"/>
              <a:gd name="T7" fmla="*/ 75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68" h="76">
                <a:moveTo>
                  <a:pt x="767" y="0"/>
                </a:moveTo>
                <a:lnTo>
                  <a:pt x="691" y="0"/>
                </a:lnTo>
                <a:lnTo>
                  <a:pt x="0" y="0"/>
                </a:lnTo>
                <a:lnTo>
                  <a:pt x="0" y="75"/>
                </a:lnTo>
              </a:path>
            </a:pathLst>
          </a:custGeom>
          <a:noFill/>
          <a:ln w="508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7920" name="Freeform 32">
            <a:extLst>
              <a:ext uri="{FF2B5EF4-FFF2-40B4-BE49-F238E27FC236}">
                <a16:creationId xmlns:a16="http://schemas.microsoft.com/office/drawing/2014/main" id="{BA6DC5DB-AFC2-418C-B851-72FD7DA48DBE}"/>
              </a:ext>
            </a:extLst>
          </p:cNvPr>
          <p:cNvSpPr>
            <a:spLocks/>
          </p:cNvSpPr>
          <p:nvPr/>
        </p:nvSpPr>
        <p:spPr bwMode="auto">
          <a:xfrm>
            <a:off x="8953500" y="4992688"/>
            <a:ext cx="177800" cy="177800"/>
          </a:xfrm>
          <a:custGeom>
            <a:avLst/>
            <a:gdLst>
              <a:gd name="T0" fmla="*/ 111 w 112"/>
              <a:gd name="T1" fmla="*/ 0 h 112"/>
              <a:gd name="T2" fmla="*/ 57 w 112"/>
              <a:gd name="T3" fmla="*/ 111 h 112"/>
              <a:gd name="T4" fmla="*/ 0 w 112"/>
              <a:gd name="T5" fmla="*/ 0 h 112"/>
              <a:gd name="T6" fmla="*/ 111 w 112"/>
              <a:gd name="T7" fmla="*/ 0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2" h="112">
                <a:moveTo>
                  <a:pt x="111" y="0"/>
                </a:moveTo>
                <a:lnTo>
                  <a:pt x="57" y="111"/>
                </a:lnTo>
                <a:lnTo>
                  <a:pt x="0" y="0"/>
                </a:lnTo>
                <a:lnTo>
                  <a:pt x="111" y="0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7921" name="Freeform 33">
            <a:extLst>
              <a:ext uri="{FF2B5EF4-FFF2-40B4-BE49-F238E27FC236}">
                <a16:creationId xmlns:a16="http://schemas.microsoft.com/office/drawing/2014/main" id="{54E8E464-BA91-4621-884C-C3E662768CB8}"/>
              </a:ext>
            </a:extLst>
          </p:cNvPr>
          <p:cNvSpPr>
            <a:spLocks/>
          </p:cNvSpPr>
          <p:nvPr/>
        </p:nvSpPr>
        <p:spPr bwMode="auto">
          <a:xfrm>
            <a:off x="8943975" y="3049588"/>
            <a:ext cx="177800" cy="177800"/>
          </a:xfrm>
          <a:custGeom>
            <a:avLst/>
            <a:gdLst>
              <a:gd name="T0" fmla="*/ 111 w 112"/>
              <a:gd name="T1" fmla="*/ 0 h 112"/>
              <a:gd name="T2" fmla="*/ 57 w 112"/>
              <a:gd name="T3" fmla="*/ 111 h 112"/>
              <a:gd name="T4" fmla="*/ 0 w 112"/>
              <a:gd name="T5" fmla="*/ 0 h 112"/>
              <a:gd name="T6" fmla="*/ 111 w 112"/>
              <a:gd name="T7" fmla="*/ 0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2" h="112">
                <a:moveTo>
                  <a:pt x="111" y="0"/>
                </a:moveTo>
                <a:lnTo>
                  <a:pt x="57" y="111"/>
                </a:lnTo>
                <a:lnTo>
                  <a:pt x="0" y="0"/>
                </a:lnTo>
                <a:lnTo>
                  <a:pt x="111" y="0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7922" name="Freeform 34">
            <a:extLst>
              <a:ext uri="{FF2B5EF4-FFF2-40B4-BE49-F238E27FC236}">
                <a16:creationId xmlns:a16="http://schemas.microsoft.com/office/drawing/2014/main" id="{E2B656B3-A8C2-452E-830A-96890BFBF027}"/>
              </a:ext>
            </a:extLst>
          </p:cNvPr>
          <p:cNvSpPr>
            <a:spLocks/>
          </p:cNvSpPr>
          <p:nvPr/>
        </p:nvSpPr>
        <p:spPr bwMode="auto">
          <a:xfrm>
            <a:off x="4705350" y="4983163"/>
            <a:ext cx="177800" cy="177800"/>
          </a:xfrm>
          <a:custGeom>
            <a:avLst/>
            <a:gdLst>
              <a:gd name="T0" fmla="*/ 111 w 112"/>
              <a:gd name="T1" fmla="*/ 0 h 112"/>
              <a:gd name="T2" fmla="*/ 57 w 112"/>
              <a:gd name="T3" fmla="*/ 111 h 112"/>
              <a:gd name="T4" fmla="*/ 0 w 112"/>
              <a:gd name="T5" fmla="*/ 0 h 112"/>
              <a:gd name="T6" fmla="*/ 111 w 112"/>
              <a:gd name="T7" fmla="*/ 0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2" h="112">
                <a:moveTo>
                  <a:pt x="111" y="0"/>
                </a:moveTo>
                <a:lnTo>
                  <a:pt x="57" y="111"/>
                </a:lnTo>
                <a:lnTo>
                  <a:pt x="0" y="0"/>
                </a:lnTo>
                <a:lnTo>
                  <a:pt x="111" y="0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7923" name="Freeform 35">
            <a:extLst>
              <a:ext uri="{FF2B5EF4-FFF2-40B4-BE49-F238E27FC236}">
                <a16:creationId xmlns:a16="http://schemas.microsoft.com/office/drawing/2014/main" id="{0E166027-B133-4221-B760-435E1524FB2C}"/>
              </a:ext>
            </a:extLst>
          </p:cNvPr>
          <p:cNvSpPr>
            <a:spLocks/>
          </p:cNvSpPr>
          <p:nvPr/>
        </p:nvSpPr>
        <p:spPr bwMode="auto">
          <a:xfrm>
            <a:off x="2794000" y="4983163"/>
            <a:ext cx="177800" cy="177800"/>
          </a:xfrm>
          <a:custGeom>
            <a:avLst/>
            <a:gdLst>
              <a:gd name="T0" fmla="*/ 111 w 112"/>
              <a:gd name="T1" fmla="*/ 0 h 112"/>
              <a:gd name="T2" fmla="*/ 57 w 112"/>
              <a:gd name="T3" fmla="*/ 111 h 112"/>
              <a:gd name="T4" fmla="*/ 0 w 112"/>
              <a:gd name="T5" fmla="*/ 0 h 112"/>
              <a:gd name="T6" fmla="*/ 111 w 112"/>
              <a:gd name="T7" fmla="*/ 0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2" h="112">
                <a:moveTo>
                  <a:pt x="111" y="0"/>
                </a:moveTo>
                <a:lnTo>
                  <a:pt x="57" y="111"/>
                </a:lnTo>
                <a:lnTo>
                  <a:pt x="0" y="0"/>
                </a:lnTo>
                <a:lnTo>
                  <a:pt x="111" y="0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7924" name="Freeform 36">
            <a:extLst>
              <a:ext uri="{FF2B5EF4-FFF2-40B4-BE49-F238E27FC236}">
                <a16:creationId xmlns:a16="http://schemas.microsoft.com/office/drawing/2014/main" id="{F9B07C0D-D6BE-43FE-8390-373ADB546618}"/>
              </a:ext>
            </a:extLst>
          </p:cNvPr>
          <p:cNvSpPr>
            <a:spLocks/>
          </p:cNvSpPr>
          <p:nvPr/>
        </p:nvSpPr>
        <p:spPr bwMode="auto">
          <a:xfrm>
            <a:off x="4746625" y="3043238"/>
            <a:ext cx="177800" cy="177800"/>
          </a:xfrm>
          <a:custGeom>
            <a:avLst/>
            <a:gdLst>
              <a:gd name="T0" fmla="*/ 111 w 112"/>
              <a:gd name="T1" fmla="*/ 0 h 112"/>
              <a:gd name="T2" fmla="*/ 57 w 112"/>
              <a:gd name="T3" fmla="*/ 111 h 112"/>
              <a:gd name="T4" fmla="*/ 0 w 112"/>
              <a:gd name="T5" fmla="*/ 0 h 112"/>
              <a:gd name="T6" fmla="*/ 111 w 112"/>
              <a:gd name="T7" fmla="*/ 0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2" h="112">
                <a:moveTo>
                  <a:pt x="111" y="0"/>
                </a:moveTo>
                <a:lnTo>
                  <a:pt x="57" y="111"/>
                </a:lnTo>
                <a:lnTo>
                  <a:pt x="0" y="0"/>
                </a:lnTo>
                <a:lnTo>
                  <a:pt x="111" y="0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7925" name="Freeform 37">
            <a:extLst>
              <a:ext uri="{FF2B5EF4-FFF2-40B4-BE49-F238E27FC236}">
                <a16:creationId xmlns:a16="http://schemas.microsoft.com/office/drawing/2014/main" id="{C7E531C7-23F7-4991-96CE-409B2CB6B547}"/>
              </a:ext>
            </a:extLst>
          </p:cNvPr>
          <p:cNvSpPr>
            <a:spLocks/>
          </p:cNvSpPr>
          <p:nvPr/>
        </p:nvSpPr>
        <p:spPr bwMode="auto">
          <a:xfrm>
            <a:off x="2898775" y="4575176"/>
            <a:ext cx="3976688" cy="485775"/>
          </a:xfrm>
          <a:custGeom>
            <a:avLst/>
            <a:gdLst>
              <a:gd name="T0" fmla="*/ 0 w 2505"/>
              <a:gd name="T1" fmla="*/ 0 h 306"/>
              <a:gd name="T2" fmla="*/ 2504 w 2505"/>
              <a:gd name="T3" fmla="*/ 2 h 306"/>
              <a:gd name="T4" fmla="*/ 2504 w 2505"/>
              <a:gd name="T5" fmla="*/ 305 h 3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505" h="306">
                <a:moveTo>
                  <a:pt x="0" y="0"/>
                </a:moveTo>
                <a:lnTo>
                  <a:pt x="2504" y="2"/>
                </a:lnTo>
                <a:lnTo>
                  <a:pt x="2504" y="305"/>
                </a:lnTo>
              </a:path>
            </a:pathLst>
          </a:custGeom>
          <a:noFill/>
          <a:ln w="508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7926" name="Freeform 38">
            <a:extLst>
              <a:ext uri="{FF2B5EF4-FFF2-40B4-BE49-F238E27FC236}">
                <a16:creationId xmlns:a16="http://schemas.microsoft.com/office/drawing/2014/main" id="{C520580A-D485-4359-B7C6-EC3154CDA14D}"/>
              </a:ext>
            </a:extLst>
          </p:cNvPr>
          <p:cNvSpPr>
            <a:spLocks/>
          </p:cNvSpPr>
          <p:nvPr/>
        </p:nvSpPr>
        <p:spPr bwMode="auto">
          <a:xfrm>
            <a:off x="6781800" y="4983163"/>
            <a:ext cx="177800" cy="177800"/>
          </a:xfrm>
          <a:custGeom>
            <a:avLst/>
            <a:gdLst>
              <a:gd name="T0" fmla="*/ 111 w 112"/>
              <a:gd name="T1" fmla="*/ 0 h 112"/>
              <a:gd name="T2" fmla="*/ 57 w 112"/>
              <a:gd name="T3" fmla="*/ 111 h 112"/>
              <a:gd name="T4" fmla="*/ 0 w 112"/>
              <a:gd name="T5" fmla="*/ 0 h 112"/>
              <a:gd name="T6" fmla="*/ 111 w 112"/>
              <a:gd name="T7" fmla="*/ 0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2" h="112">
                <a:moveTo>
                  <a:pt x="111" y="0"/>
                </a:moveTo>
                <a:lnTo>
                  <a:pt x="57" y="111"/>
                </a:lnTo>
                <a:lnTo>
                  <a:pt x="0" y="0"/>
                </a:lnTo>
                <a:lnTo>
                  <a:pt x="111" y="0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  <p:transition>
    <p:wipe dir="d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8A0F245D-493F-4B18-87F7-88B7A972C1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A7FFEA5C-905C-4FB3-B39B-6CF47C9FF9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1988" name="Line 4">
            <a:extLst>
              <a:ext uri="{FF2B5EF4-FFF2-40B4-BE49-F238E27FC236}">
                <a16:creationId xmlns:a16="http://schemas.microsoft.com/office/drawing/2014/main" id="{3C1304C6-FD3D-455B-A3B6-47BF3D13B2FD}"/>
              </a:ext>
            </a:extLst>
          </p:cNvPr>
          <p:cNvSpPr>
            <a:spLocks noChangeShapeType="1"/>
          </p:cNvSpPr>
          <p:nvPr/>
        </p:nvSpPr>
        <p:spPr bwMode="auto">
          <a:xfrm>
            <a:off x="4810125" y="4064001"/>
            <a:ext cx="0" cy="949325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1989" name="Line 5">
            <a:extLst>
              <a:ext uri="{FF2B5EF4-FFF2-40B4-BE49-F238E27FC236}">
                <a16:creationId xmlns:a16="http://schemas.microsoft.com/office/drawing/2014/main" id="{4394D8CB-33C8-41EA-874D-F319818AC7DD}"/>
              </a:ext>
            </a:extLst>
          </p:cNvPr>
          <p:cNvSpPr>
            <a:spLocks noChangeShapeType="1"/>
          </p:cNvSpPr>
          <p:nvPr/>
        </p:nvSpPr>
        <p:spPr bwMode="auto">
          <a:xfrm>
            <a:off x="9048750" y="3987801"/>
            <a:ext cx="0" cy="1039813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1990" name="Freeform 6">
            <a:extLst>
              <a:ext uri="{FF2B5EF4-FFF2-40B4-BE49-F238E27FC236}">
                <a16:creationId xmlns:a16="http://schemas.microsoft.com/office/drawing/2014/main" id="{6EE72C8B-6A95-4BAC-9272-05C0EA420804}"/>
              </a:ext>
            </a:extLst>
          </p:cNvPr>
          <p:cNvSpPr>
            <a:spLocks/>
          </p:cNvSpPr>
          <p:nvPr/>
        </p:nvSpPr>
        <p:spPr bwMode="auto">
          <a:xfrm>
            <a:off x="8140700" y="3205163"/>
            <a:ext cx="1817688" cy="819150"/>
          </a:xfrm>
          <a:custGeom>
            <a:avLst/>
            <a:gdLst>
              <a:gd name="T0" fmla="*/ 0 w 1145"/>
              <a:gd name="T1" fmla="*/ 515 h 516"/>
              <a:gd name="T2" fmla="*/ 1144 w 1145"/>
              <a:gd name="T3" fmla="*/ 515 h 516"/>
              <a:gd name="T4" fmla="*/ 1144 w 1145"/>
              <a:gd name="T5" fmla="*/ 0 h 516"/>
              <a:gd name="T6" fmla="*/ 0 w 1145"/>
              <a:gd name="T7" fmla="*/ 0 h 516"/>
              <a:gd name="T8" fmla="*/ 0 w 1145"/>
              <a:gd name="T9" fmla="*/ 515 h 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45" h="516">
                <a:moveTo>
                  <a:pt x="0" y="515"/>
                </a:moveTo>
                <a:lnTo>
                  <a:pt x="1144" y="515"/>
                </a:lnTo>
                <a:lnTo>
                  <a:pt x="1144" y="0"/>
                </a:lnTo>
                <a:lnTo>
                  <a:pt x="0" y="0"/>
                </a:lnTo>
                <a:lnTo>
                  <a:pt x="0" y="515"/>
                </a:lnTo>
              </a:path>
            </a:pathLst>
          </a:custGeom>
          <a:solidFill>
            <a:schemeClr val="accent2"/>
          </a:solidFill>
          <a:ln w="25400" cap="rnd" cmpd="sng">
            <a:solidFill>
              <a:srgbClr val="1A1A1A"/>
            </a:solidFill>
            <a:prstDash val="solid"/>
            <a:round/>
            <a:headEnd type="none" w="med" len="med"/>
            <a:tailEnd type="none" w="med" len="med"/>
          </a:ln>
          <a:effectLst>
            <a:outerShdw dist="71842" dir="2700000" algn="ctr" rotWithShape="0">
              <a:schemeClr val="bg2"/>
            </a:outerShdw>
          </a:effectLst>
        </p:spPr>
        <p:txBody>
          <a:bodyPr/>
          <a:lstStyle/>
          <a:p>
            <a:endParaRPr lang="en-IN"/>
          </a:p>
        </p:txBody>
      </p:sp>
      <p:sp>
        <p:nvSpPr>
          <p:cNvPr id="41991" name="Rectangle 7">
            <a:extLst>
              <a:ext uri="{FF2B5EF4-FFF2-40B4-BE49-F238E27FC236}">
                <a16:creationId xmlns:a16="http://schemas.microsoft.com/office/drawing/2014/main" id="{2E615649-1D73-457F-9EEE-358107A725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35976" y="3200401"/>
            <a:ext cx="939361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b="1">
                <a:solidFill>
                  <a:srgbClr val="1A1A1A"/>
                </a:solidFill>
                <a:latin typeface="Arial" panose="020B0604020202020204" pitchFamily="34" charset="0"/>
              </a:rPr>
              <a:t>Causal</a:t>
            </a:r>
          </a:p>
        </p:txBody>
      </p:sp>
      <p:sp>
        <p:nvSpPr>
          <p:cNvPr id="41992" name="Rectangle 8">
            <a:extLst>
              <a:ext uri="{FF2B5EF4-FFF2-40B4-BE49-F238E27FC236}">
                <a16:creationId xmlns:a16="http://schemas.microsoft.com/office/drawing/2014/main" id="{50EF0393-E184-488C-B034-B6AB5446DC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2164" y="3556001"/>
            <a:ext cx="977833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b="1">
                <a:solidFill>
                  <a:srgbClr val="1A1A1A"/>
                </a:solidFill>
                <a:latin typeface="Arial" panose="020B0604020202020204" pitchFamily="34" charset="0"/>
              </a:rPr>
              <a:t>Models</a:t>
            </a:r>
          </a:p>
        </p:txBody>
      </p:sp>
      <p:sp>
        <p:nvSpPr>
          <p:cNvPr id="41993" name="Rectangle 9">
            <a:extLst>
              <a:ext uri="{FF2B5EF4-FFF2-40B4-BE49-F238E27FC236}">
                <a16:creationId xmlns:a16="http://schemas.microsoft.com/office/drawing/2014/main" id="{40B4E7CD-00B8-4F5F-8CA3-C2E322CF70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  <a:effectLst>
            <a:outerShdw dist="53882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>
            <a:normAutofit/>
          </a:bodyPr>
          <a:lstStyle/>
          <a:p>
            <a:r>
              <a:rPr lang="en-US" altLang="en-US" sz="4800" b="1"/>
              <a:t>Quantitative Forecasting Methods</a:t>
            </a:r>
            <a:endParaRPr lang="en-US" altLang="en-US"/>
          </a:p>
        </p:txBody>
      </p:sp>
      <p:sp>
        <p:nvSpPr>
          <p:cNvPr id="41994" name="Freeform 10">
            <a:extLst>
              <a:ext uri="{FF2B5EF4-FFF2-40B4-BE49-F238E27FC236}">
                <a16:creationId xmlns:a16="http://schemas.microsoft.com/office/drawing/2014/main" id="{8CC38312-FAB7-431D-919F-04829E80310B}"/>
              </a:ext>
            </a:extLst>
          </p:cNvPr>
          <p:cNvSpPr>
            <a:spLocks/>
          </p:cNvSpPr>
          <p:nvPr/>
        </p:nvSpPr>
        <p:spPr bwMode="auto">
          <a:xfrm>
            <a:off x="5051425" y="1892300"/>
            <a:ext cx="2090738" cy="819150"/>
          </a:xfrm>
          <a:custGeom>
            <a:avLst/>
            <a:gdLst>
              <a:gd name="T0" fmla="*/ 0 w 1317"/>
              <a:gd name="T1" fmla="*/ 515 h 516"/>
              <a:gd name="T2" fmla="*/ 1316 w 1317"/>
              <a:gd name="T3" fmla="*/ 515 h 516"/>
              <a:gd name="T4" fmla="*/ 1316 w 1317"/>
              <a:gd name="T5" fmla="*/ 0 h 516"/>
              <a:gd name="T6" fmla="*/ 0 w 1317"/>
              <a:gd name="T7" fmla="*/ 0 h 516"/>
              <a:gd name="T8" fmla="*/ 0 w 1317"/>
              <a:gd name="T9" fmla="*/ 515 h 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17" h="516">
                <a:moveTo>
                  <a:pt x="0" y="515"/>
                </a:moveTo>
                <a:lnTo>
                  <a:pt x="1316" y="515"/>
                </a:lnTo>
                <a:lnTo>
                  <a:pt x="1316" y="0"/>
                </a:lnTo>
                <a:lnTo>
                  <a:pt x="0" y="0"/>
                </a:lnTo>
                <a:lnTo>
                  <a:pt x="0" y="515"/>
                </a:lnTo>
              </a:path>
            </a:pathLst>
          </a:custGeom>
          <a:solidFill>
            <a:schemeClr val="accent2"/>
          </a:solidFill>
          <a:ln w="25400" cap="rnd" cmpd="sng">
            <a:solidFill>
              <a:srgbClr val="1A1A1A"/>
            </a:solidFill>
            <a:prstDash val="solid"/>
            <a:round/>
            <a:headEnd type="none" w="med" len="med"/>
            <a:tailEnd type="none" w="med" len="med"/>
          </a:ln>
          <a:effectLst>
            <a:outerShdw dist="71842" dir="2700000" algn="ctr" rotWithShape="0">
              <a:schemeClr val="bg2"/>
            </a:outerShdw>
          </a:effectLst>
        </p:spPr>
        <p:txBody>
          <a:bodyPr/>
          <a:lstStyle/>
          <a:p>
            <a:endParaRPr lang="en-IN"/>
          </a:p>
        </p:txBody>
      </p:sp>
      <p:sp>
        <p:nvSpPr>
          <p:cNvPr id="41995" name="Rectangle 11">
            <a:extLst>
              <a:ext uri="{FF2B5EF4-FFF2-40B4-BE49-F238E27FC236}">
                <a16:creationId xmlns:a16="http://schemas.microsoft.com/office/drawing/2014/main" id="{1483B769-86CD-4873-B2A6-D10BCDE182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4450" y="1885951"/>
            <a:ext cx="1516442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b="1">
                <a:solidFill>
                  <a:srgbClr val="1A1A1A"/>
                </a:solidFill>
                <a:latin typeface="Arial" panose="020B0604020202020204" pitchFamily="34" charset="0"/>
              </a:rPr>
              <a:t>Quantitative</a:t>
            </a:r>
          </a:p>
        </p:txBody>
      </p:sp>
      <p:sp>
        <p:nvSpPr>
          <p:cNvPr id="41996" name="Rectangle 12">
            <a:extLst>
              <a:ext uri="{FF2B5EF4-FFF2-40B4-BE49-F238E27FC236}">
                <a16:creationId xmlns:a16="http://schemas.microsoft.com/office/drawing/2014/main" id="{4C6037BF-4D84-4A0C-9C2A-4B4D4111AC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0325" y="2249489"/>
            <a:ext cx="1490794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b="1">
                <a:solidFill>
                  <a:srgbClr val="1A1A1A"/>
                </a:solidFill>
                <a:latin typeface="Arial" panose="020B0604020202020204" pitchFamily="34" charset="0"/>
              </a:rPr>
              <a:t>Forecasting</a:t>
            </a:r>
          </a:p>
        </p:txBody>
      </p:sp>
      <p:sp>
        <p:nvSpPr>
          <p:cNvPr id="41997" name="Freeform 13">
            <a:extLst>
              <a:ext uri="{FF2B5EF4-FFF2-40B4-BE49-F238E27FC236}">
                <a16:creationId xmlns:a16="http://schemas.microsoft.com/office/drawing/2014/main" id="{4DEAEB59-87A3-4430-8525-53604FA4B3C7}"/>
              </a:ext>
            </a:extLst>
          </p:cNvPr>
          <p:cNvSpPr>
            <a:spLocks/>
          </p:cNvSpPr>
          <p:nvPr/>
        </p:nvSpPr>
        <p:spPr bwMode="auto">
          <a:xfrm>
            <a:off x="3933825" y="3208338"/>
            <a:ext cx="1817688" cy="819150"/>
          </a:xfrm>
          <a:custGeom>
            <a:avLst/>
            <a:gdLst>
              <a:gd name="T0" fmla="*/ 0 w 1145"/>
              <a:gd name="T1" fmla="*/ 515 h 516"/>
              <a:gd name="T2" fmla="*/ 1144 w 1145"/>
              <a:gd name="T3" fmla="*/ 515 h 516"/>
              <a:gd name="T4" fmla="*/ 1144 w 1145"/>
              <a:gd name="T5" fmla="*/ 0 h 516"/>
              <a:gd name="T6" fmla="*/ 0 w 1145"/>
              <a:gd name="T7" fmla="*/ 0 h 516"/>
              <a:gd name="T8" fmla="*/ 0 w 1145"/>
              <a:gd name="T9" fmla="*/ 515 h 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45" h="516">
                <a:moveTo>
                  <a:pt x="0" y="515"/>
                </a:moveTo>
                <a:lnTo>
                  <a:pt x="1144" y="515"/>
                </a:lnTo>
                <a:lnTo>
                  <a:pt x="1144" y="0"/>
                </a:lnTo>
                <a:lnTo>
                  <a:pt x="0" y="0"/>
                </a:lnTo>
                <a:lnTo>
                  <a:pt x="0" y="515"/>
                </a:lnTo>
              </a:path>
            </a:pathLst>
          </a:custGeom>
          <a:solidFill>
            <a:schemeClr val="hlink"/>
          </a:solidFill>
          <a:ln w="25400" cap="rnd" cmpd="sng">
            <a:solidFill>
              <a:srgbClr val="1A1A1A"/>
            </a:solidFill>
            <a:prstDash val="solid"/>
            <a:round/>
            <a:headEnd type="none" w="med" len="med"/>
            <a:tailEnd type="none" w="med" len="med"/>
          </a:ln>
          <a:effectLst>
            <a:outerShdw dist="71842" dir="2700000" algn="ctr" rotWithShape="0">
              <a:schemeClr val="bg2"/>
            </a:outerShdw>
          </a:effectLst>
        </p:spPr>
        <p:txBody>
          <a:bodyPr/>
          <a:lstStyle/>
          <a:p>
            <a:endParaRPr lang="en-IN"/>
          </a:p>
        </p:txBody>
      </p:sp>
      <p:sp>
        <p:nvSpPr>
          <p:cNvPr id="41998" name="Rectangle 14">
            <a:extLst>
              <a:ext uri="{FF2B5EF4-FFF2-40B4-BE49-F238E27FC236}">
                <a16:creationId xmlns:a16="http://schemas.microsoft.com/office/drawing/2014/main" id="{91A4FD37-70B2-4881-8371-045B2B576F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2550" y="3201989"/>
            <a:ext cx="1473802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b="1">
                <a:solidFill>
                  <a:srgbClr val="1A1A1A"/>
                </a:solidFill>
                <a:latin typeface="Arial" panose="020B0604020202020204" pitchFamily="34" charset="0"/>
              </a:rPr>
              <a:t>Time Series</a:t>
            </a:r>
          </a:p>
        </p:txBody>
      </p:sp>
      <p:sp>
        <p:nvSpPr>
          <p:cNvPr id="41999" name="Rectangle 15">
            <a:extLst>
              <a:ext uri="{FF2B5EF4-FFF2-40B4-BE49-F238E27FC236}">
                <a16:creationId xmlns:a16="http://schemas.microsoft.com/office/drawing/2014/main" id="{4610B1C4-1A5C-4D76-9108-A1D9ADCF5E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2751" y="3565526"/>
            <a:ext cx="977833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b="1">
                <a:solidFill>
                  <a:srgbClr val="1A1A1A"/>
                </a:solidFill>
                <a:latin typeface="Arial" panose="020B0604020202020204" pitchFamily="34" charset="0"/>
              </a:rPr>
              <a:t>Models</a:t>
            </a:r>
          </a:p>
        </p:txBody>
      </p:sp>
      <p:sp>
        <p:nvSpPr>
          <p:cNvPr id="42000" name="Freeform 16">
            <a:extLst>
              <a:ext uri="{FF2B5EF4-FFF2-40B4-BE49-F238E27FC236}">
                <a16:creationId xmlns:a16="http://schemas.microsoft.com/office/drawing/2014/main" id="{FAF6C2AE-66FC-4A4F-B469-FEE945435342}"/>
              </a:ext>
            </a:extLst>
          </p:cNvPr>
          <p:cNvSpPr>
            <a:spLocks/>
          </p:cNvSpPr>
          <p:nvPr/>
        </p:nvSpPr>
        <p:spPr bwMode="auto">
          <a:xfrm>
            <a:off x="8115301" y="5153026"/>
            <a:ext cx="1819275" cy="728663"/>
          </a:xfrm>
          <a:custGeom>
            <a:avLst/>
            <a:gdLst>
              <a:gd name="T0" fmla="*/ 0 w 1146"/>
              <a:gd name="T1" fmla="*/ 458 h 459"/>
              <a:gd name="T2" fmla="*/ 1145 w 1146"/>
              <a:gd name="T3" fmla="*/ 458 h 459"/>
              <a:gd name="T4" fmla="*/ 1145 w 1146"/>
              <a:gd name="T5" fmla="*/ 0 h 459"/>
              <a:gd name="T6" fmla="*/ 0 w 1146"/>
              <a:gd name="T7" fmla="*/ 0 h 459"/>
              <a:gd name="T8" fmla="*/ 0 w 1146"/>
              <a:gd name="T9" fmla="*/ 458 h 4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46" h="459">
                <a:moveTo>
                  <a:pt x="0" y="458"/>
                </a:moveTo>
                <a:lnTo>
                  <a:pt x="1145" y="458"/>
                </a:lnTo>
                <a:lnTo>
                  <a:pt x="1145" y="0"/>
                </a:lnTo>
                <a:lnTo>
                  <a:pt x="0" y="0"/>
                </a:lnTo>
                <a:lnTo>
                  <a:pt x="0" y="458"/>
                </a:lnTo>
              </a:path>
            </a:pathLst>
          </a:custGeom>
          <a:solidFill>
            <a:schemeClr val="accent2"/>
          </a:solidFill>
          <a:ln w="25400" cap="rnd" cmpd="sng">
            <a:solidFill>
              <a:srgbClr val="1A1A1A"/>
            </a:solidFill>
            <a:prstDash val="solid"/>
            <a:round/>
            <a:headEnd type="none" w="med" len="med"/>
            <a:tailEnd type="none" w="med" len="med"/>
          </a:ln>
          <a:effectLst>
            <a:outerShdw dist="71842" dir="2700000" algn="ctr" rotWithShape="0">
              <a:schemeClr val="bg2"/>
            </a:outerShdw>
          </a:effectLst>
        </p:spPr>
        <p:txBody>
          <a:bodyPr/>
          <a:lstStyle/>
          <a:p>
            <a:endParaRPr lang="en-IN"/>
          </a:p>
        </p:txBody>
      </p:sp>
      <p:sp>
        <p:nvSpPr>
          <p:cNvPr id="42001" name="Rectangle 17">
            <a:extLst>
              <a:ext uri="{FF2B5EF4-FFF2-40B4-BE49-F238E27FC236}">
                <a16:creationId xmlns:a16="http://schemas.microsoft.com/office/drawing/2014/main" id="{44B4BF1E-FEF1-49A4-B3C7-62CC7AE6CF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78838" y="5105400"/>
            <a:ext cx="1098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2002" name="Rectangle 18">
            <a:extLst>
              <a:ext uri="{FF2B5EF4-FFF2-40B4-BE49-F238E27FC236}">
                <a16:creationId xmlns:a16="http://schemas.microsoft.com/office/drawing/2014/main" id="{DF3AC34D-773B-462D-A826-5A5D692559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1013" y="5283201"/>
            <a:ext cx="1439498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b="1">
                <a:solidFill>
                  <a:srgbClr val="1A1A1A"/>
                </a:solidFill>
                <a:latin typeface="Arial" panose="020B0604020202020204" pitchFamily="34" charset="0"/>
              </a:rPr>
              <a:t>Regression</a:t>
            </a:r>
          </a:p>
        </p:txBody>
      </p:sp>
      <p:sp>
        <p:nvSpPr>
          <p:cNvPr id="42003" name="Freeform 19">
            <a:extLst>
              <a:ext uri="{FF2B5EF4-FFF2-40B4-BE49-F238E27FC236}">
                <a16:creationId xmlns:a16="http://schemas.microsoft.com/office/drawing/2014/main" id="{E51E9416-CA3A-4B7E-A562-EDBFD631BCD8}"/>
              </a:ext>
            </a:extLst>
          </p:cNvPr>
          <p:cNvSpPr>
            <a:spLocks/>
          </p:cNvSpPr>
          <p:nvPr/>
        </p:nvSpPr>
        <p:spPr bwMode="auto">
          <a:xfrm>
            <a:off x="3781426" y="5162551"/>
            <a:ext cx="2073275" cy="727075"/>
          </a:xfrm>
          <a:custGeom>
            <a:avLst/>
            <a:gdLst>
              <a:gd name="T0" fmla="*/ 0 w 1306"/>
              <a:gd name="T1" fmla="*/ 457 h 458"/>
              <a:gd name="T2" fmla="*/ 1305 w 1306"/>
              <a:gd name="T3" fmla="*/ 457 h 458"/>
              <a:gd name="T4" fmla="*/ 1305 w 1306"/>
              <a:gd name="T5" fmla="*/ 0 h 458"/>
              <a:gd name="T6" fmla="*/ 0 w 1306"/>
              <a:gd name="T7" fmla="*/ 0 h 458"/>
              <a:gd name="T8" fmla="*/ 0 w 1306"/>
              <a:gd name="T9" fmla="*/ 457 h 4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06" h="458">
                <a:moveTo>
                  <a:pt x="0" y="457"/>
                </a:moveTo>
                <a:lnTo>
                  <a:pt x="1305" y="457"/>
                </a:lnTo>
                <a:lnTo>
                  <a:pt x="1305" y="0"/>
                </a:lnTo>
                <a:lnTo>
                  <a:pt x="0" y="0"/>
                </a:lnTo>
                <a:lnTo>
                  <a:pt x="0" y="457"/>
                </a:lnTo>
              </a:path>
            </a:pathLst>
          </a:custGeom>
          <a:solidFill>
            <a:schemeClr val="accent2"/>
          </a:solidFill>
          <a:ln w="25400" cap="rnd" cmpd="sng">
            <a:solidFill>
              <a:srgbClr val="1A1A1A"/>
            </a:solidFill>
            <a:prstDash val="solid"/>
            <a:round/>
            <a:headEnd type="none" w="med" len="med"/>
            <a:tailEnd type="none" w="med" len="med"/>
          </a:ln>
          <a:effectLst>
            <a:outerShdw dist="71842" dir="2700000" algn="ctr" rotWithShape="0">
              <a:schemeClr val="bg2"/>
            </a:outerShdw>
          </a:effectLst>
        </p:spPr>
        <p:txBody>
          <a:bodyPr/>
          <a:lstStyle/>
          <a:p>
            <a:endParaRPr lang="en-IN"/>
          </a:p>
        </p:txBody>
      </p:sp>
      <p:sp>
        <p:nvSpPr>
          <p:cNvPr id="42004" name="Rectangle 20">
            <a:extLst>
              <a:ext uri="{FF2B5EF4-FFF2-40B4-BE49-F238E27FC236}">
                <a16:creationId xmlns:a16="http://schemas.microsoft.com/office/drawing/2014/main" id="{C938AE6D-9D53-4A57-A5B6-0811804BE3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2388" y="5114926"/>
            <a:ext cx="1490794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b="1">
                <a:solidFill>
                  <a:srgbClr val="1A1A1A"/>
                </a:solidFill>
                <a:latin typeface="Arial" panose="020B0604020202020204" pitchFamily="34" charset="0"/>
              </a:rPr>
              <a:t>Exponential</a:t>
            </a:r>
          </a:p>
        </p:txBody>
      </p:sp>
      <p:sp>
        <p:nvSpPr>
          <p:cNvPr id="42005" name="Rectangle 21">
            <a:extLst>
              <a:ext uri="{FF2B5EF4-FFF2-40B4-BE49-F238E27FC236}">
                <a16:creationId xmlns:a16="http://schemas.microsoft.com/office/drawing/2014/main" id="{E1CE7FC4-55DD-4C58-9B76-061C05ACCC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2238" y="5448301"/>
            <a:ext cx="1388202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b="1">
                <a:solidFill>
                  <a:srgbClr val="1A1A1A"/>
                </a:solidFill>
                <a:latin typeface="Arial" panose="020B0604020202020204" pitchFamily="34" charset="0"/>
              </a:rPr>
              <a:t>Smoothing</a:t>
            </a:r>
          </a:p>
        </p:txBody>
      </p:sp>
      <p:sp>
        <p:nvSpPr>
          <p:cNvPr id="42006" name="Freeform 22">
            <a:extLst>
              <a:ext uri="{FF2B5EF4-FFF2-40B4-BE49-F238E27FC236}">
                <a16:creationId xmlns:a16="http://schemas.microsoft.com/office/drawing/2014/main" id="{F45184A9-0D35-466A-819D-3747BB8DB5FB}"/>
              </a:ext>
            </a:extLst>
          </p:cNvPr>
          <p:cNvSpPr>
            <a:spLocks/>
          </p:cNvSpPr>
          <p:nvPr/>
        </p:nvSpPr>
        <p:spPr bwMode="auto">
          <a:xfrm>
            <a:off x="6062664" y="5162551"/>
            <a:ext cx="1627187" cy="727075"/>
          </a:xfrm>
          <a:custGeom>
            <a:avLst/>
            <a:gdLst>
              <a:gd name="T0" fmla="*/ 0 w 1025"/>
              <a:gd name="T1" fmla="*/ 457 h 458"/>
              <a:gd name="T2" fmla="*/ 1024 w 1025"/>
              <a:gd name="T3" fmla="*/ 457 h 458"/>
              <a:gd name="T4" fmla="*/ 1024 w 1025"/>
              <a:gd name="T5" fmla="*/ 0 h 458"/>
              <a:gd name="T6" fmla="*/ 0 w 1025"/>
              <a:gd name="T7" fmla="*/ 0 h 458"/>
              <a:gd name="T8" fmla="*/ 0 w 1025"/>
              <a:gd name="T9" fmla="*/ 457 h 4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25" h="458">
                <a:moveTo>
                  <a:pt x="0" y="457"/>
                </a:moveTo>
                <a:lnTo>
                  <a:pt x="1024" y="457"/>
                </a:lnTo>
                <a:lnTo>
                  <a:pt x="1024" y="0"/>
                </a:lnTo>
                <a:lnTo>
                  <a:pt x="0" y="0"/>
                </a:lnTo>
                <a:lnTo>
                  <a:pt x="0" y="457"/>
                </a:lnTo>
              </a:path>
            </a:pathLst>
          </a:custGeom>
          <a:solidFill>
            <a:schemeClr val="accent2"/>
          </a:solidFill>
          <a:ln w="25400" cap="rnd" cmpd="sng">
            <a:solidFill>
              <a:srgbClr val="1A1A1A"/>
            </a:solidFill>
            <a:prstDash val="solid"/>
            <a:round/>
            <a:headEnd type="none" w="med" len="med"/>
            <a:tailEnd type="none" w="med" len="med"/>
          </a:ln>
          <a:effectLst>
            <a:outerShdw dist="71842" dir="2700000" algn="ctr" rotWithShape="0">
              <a:schemeClr val="bg2"/>
            </a:outerShdw>
          </a:effectLst>
        </p:spPr>
        <p:txBody>
          <a:bodyPr/>
          <a:lstStyle/>
          <a:p>
            <a:endParaRPr lang="en-IN"/>
          </a:p>
        </p:txBody>
      </p:sp>
      <p:sp>
        <p:nvSpPr>
          <p:cNvPr id="42007" name="Rectangle 23">
            <a:extLst>
              <a:ext uri="{FF2B5EF4-FFF2-40B4-BE49-F238E27FC236}">
                <a16:creationId xmlns:a16="http://schemas.microsoft.com/office/drawing/2014/main" id="{A67A24C8-5ADF-499B-B6D1-195376F867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6351" y="5108576"/>
            <a:ext cx="811185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b="1">
                <a:solidFill>
                  <a:srgbClr val="1A1A1A"/>
                </a:solidFill>
                <a:latin typeface="Arial" panose="020B0604020202020204" pitchFamily="34" charset="0"/>
              </a:rPr>
              <a:t>Trend</a:t>
            </a:r>
          </a:p>
        </p:txBody>
      </p:sp>
      <p:sp>
        <p:nvSpPr>
          <p:cNvPr id="42008" name="Rectangle 24">
            <a:extLst>
              <a:ext uri="{FF2B5EF4-FFF2-40B4-BE49-F238E27FC236}">
                <a16:creationId xmlns:a16="http://schemas.microsoft.com/office/drawing/2014/main" id="{A156BB45-0BC2-4BF9-8BBC-D9FBF341A4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5864" y="5472114"/>
            <a:ext cx="977833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b="1">
                <a:solidFill>
                  <a:srgbClr val="1A1A1A"/>
                </a:solidFill>
                <a:latin typeface="Arial" panose="020B0604020202020204" pitchFamily="34" charset="0"/>
              </a:rPr>
              <a:t>Models</a:t>
            </a:r>
          </a:p>
        </p:txBody>
      </p:sp>
      <p:sp>
        <p:nvSpPr>
          <p:cNvPr id="42009" name="Freeform 25">
            <a:extLst>
              <a:ext uri="{FF2B5EF4-FFF2-40B4-BE49-F238E27FC236}">
                <a16:creationId xmlns:a16="http://schemas.microsoft.com/office/drawing/2014/main" id="{737B782A-0DEF-4013-81F7-5764A787392A}"/>
              </a:ext>
            </a:extLst>
          </p:cNvPr>
          <p:cNvSpPr>
            <a:spLocks/>
          </p:cNvSpPr>
          <p:nvPr/>
        </p:nvSpPr>
        <p:spPr bwMode="auto">
          <a:xfrm>
            <a:off x="2225675" y="5162551"/>
            <a:ext cx="1352550" cy="727075"/>
          </a:xfrm>
          <a:custGeom>
            <a:avLst/>
            <a:gdLst>
              <a:gd name="T0" fmla="*/ 0 w 852"/>
              <a:gd name="T1" fmla="*/ 457 h 458"/>
              <a:gd name="T2" fmla="*/ 851 w 852"/>
              <a:gd name="T3" fmla="*/ 457 h 458"/>
              <a:gd name="T4" fmla="*/ 851 w 852"/>
              <a:gd name="T5" fmla="*/ 0 h 458"/>
              <a:gd name="T6" fmla="*/ 0 w 852"/>
              <a:gd name="T7" fmla="*/ 0 h 458"/>
              <a:gd name="T8" fmla="*/ 0 w 852"/>
              <a:gd name="T9" fmla="*/ 457 h 4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52" h="458">
                <a:moveTo>
                  <a:pt x="0" y="457"/>
                </a:moveTo>
                <a:lnTo>
                  <a:pt x="851" y="457"/>
                </a:lnTo>
                <a:lnTo>
                  <a:pt x="851" y="0"/>
                </a:lnTo>
                <a:lnTo>
                  <a:pt x="0" y="0"/>
                </a:lnTo>
                <a:lnTo>
                  <a:pt x="0" y="457"/>
                </a:lnTo>
              </a:path>
            </a:pathLst>
          </a:custGeom>
          <a:solidFill>
            <a:schemeClr val="accent2"/>
          </a:solidFill>
          <a:ln w="25400" cap="rnd" cmpd="sng">
            <a:solidFill>
              <a:srgbClr val="1A1A1A"/>
            </a:solidFill>
            <a:prstDash val="solid"/>
            <a:round/>
            <a:headEnd type="none" w="med" len="med"/>
            <a:tailEnd type="none" w="med" len="med"/>
          </a:ln>
          <a:effectLst>
            <a:outerShdw dist="71842" dir="2700000" algn="ctr" rotWithShape="0">
              <a:schemeClr val="bg2"/>
            </a:outerShdw>
          </a:effectLst>
        </p:spPr>
        <p:txBody>
          <a:bodyPr/>
          <a:lstStyle/>
          <a:p>
            <a:endParaRPr lang="en-IN"/>
          </a:p>
        </p:txBody>
      </p:sp>
      <p:sp>
        <p:nvSpPr>
          <p:cNvPr id="42010" name="Rectangle 26">
            <a:extLst>
              <a:ext uri="{FF2B5EF4-FFF2-40B4-BE49-F238E27FC236}">
                <a16:creationId xmlns:a16="http://schemas.microsoft.com/office/drawing/2014/main" id="{23070D72-B1DE-43A4-BA9D-2E6F327A47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8064" y="5114926"/>
            <a:ext cx="990657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b="1">
                <a:solidFill>
                  <a:srgbClr val="1A1A1A"/>
                </a:solidFill>
                <a:latin typeface="Arial" panose="020B0604020202020204" pitchFamily="34" charset="0"/>
              </a:rPr>
              <a:t>Moving</a:t>
            </a:r>
          </a:p>
        </p:txBody>
      </p:sp>
      <p:sp>
        <p:nvSpPr>
          <p:cNvPr id="42011" name="Rectangle 27">
            <a:extLst>
              <a:ext uri="{FF2B5EF4-FFF2-40B4-BE49-F238E27FC236}">
                <a16:creationId xmlns:a16="http://schemas.microsoft.com/office/drawing/2014/main" id="{9B8A04FE-F858-4480-BA03-AC61B7EAE5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2976" y="5448301"/>
            <a:ext cx="1084657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b="1">
                <a:solidFill>
                  <a:srgbClr val="1A1A1A"/>
                </a:solidFill>
                <a:latin typeface="Arial" panose="020B0604020202020204" pitchFamily="34" charset="0"/>
              </a:rPr>
              <a:t>Average</a:t>
            </a:r>
          </a:p>
        </p:txBody>
      </p:sp>
      <p:sp>
        <p:nvSpPr>
          <p:cNvPr id="42012" name="Freeform 28">
            <a:extLst>
              <a:ext uri="{FF2B5EF4-FFF2-40B4-BE49-F238E27FC236}">
                <a16:creationId xmlns:a16="http://schemas.microsoft.com/office/drawing/2014/main" id="{2D9DBC0D-66D8-425F-9D6E-010C6AEFBF72}"/>
              </a:ext>
            </a:extLst>
          </p:cNvPr>
          <p:cNvSpPr>
            <a:spLocks/>
          </p:cNvSpPr>
          <p:nvPr/>
        </p:nvSpPr>
        <p:spPr bwMode="auto">
          <a:xfrm>
            <a:off x="6096001" y="2967038"/>
            <a:ext cx="2930525" cy="171450"/>
          </a:xfrm>
          <a:custGeom>
            <a:avLst/>
            <a:gdLst>
              <a:gd name="T0" fmla="*/ 0 w 1846"/>
              <a:gd name="T1" fmla="*/ 0 h 108"/>
              <a:gd name="T2" fmla="*/ 183 w 1846"/>
              <a:gd name="T3" fmla="*/ 0 h 108"/>
              <a:gd name="T4" fmla="*/ 1845 w 1846"/>
              <a:gd name="T5" fmla="*/ 0 h 108"/>
              <a:gd name="T6" fmla="*/ 1845 w 1846"/>
              <a:gd name="T7" fmla="*/ 107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46" h="108">
                <a:moveTo>
                  <a:pt x="0" y="0"/>
                </a:moveTo>
                <a:lnTo>
                  <a:pt x="183" y="0"/>
                </a:lnTo>
                <a:lnTo>
                  <a:pt x="1845" y="0"/>
                </a:lnTo>
                <a:lnTo>
                  <a:pt x="1845" y="107"/>
                </a:lnTo>
              </a:path>
            </a:pathLst>
          </a:custGeom>
          <a:noFill/>
          <a:ln w="508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2013" name="Line 29">
            <a:extLst>
              <a:ext uri="{FF2B5EF4-FFF2-40B4-BE49-F238E27FC236}">
                <a16:creationId xmlns:a16="http://schemas.microsoft.com/office/drawing/2014/main" id="{1330E847-946B-4192-ABCB-8C318FD59855}"/>
              </a:ext>
            </a:extLst>
          </p:cNvPr>
          <p:cNvSpPr>
            <a:spLocks noChangeShapeType="1"/>
          </p:cNvSpPr>
          <p:nvPr/>
        </p:nvSpPr>
        <p:spPr bwMode="auto">
          <a:xfrm>
            <a:off x="2901950" y="4578350"/>
            <a:ext cx="0" cy="46355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2014" name="Line 30">
            <a:extLst>
              <a:ext uri="{FF2B5EF4-FFF2-40B4-BE49-F238E27FC236}">
                <a16:creationId xmlns:a16="http://schemas.microsoft.com/office/drawing/2014/main" id="{055C7106-D026-4D2E-8713-111A03478340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2744788"/>
            <a:ext cx="0" cy="19685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2015" name="Freeform 31">
            <a:extLst>
              <a:ext uri="{FF2B5EF4-FFF2-40B4-BE49-F238E27FC236}">
                <a16:creationId xmlns:a16="http://schemas.microsoft.com/office/drawing/2014/main" id="{027D1F42-A429-4CE8-93F8-60955E7A2676}"/>
              </a:ext>
            </a:extLst>
          </p:cNvPr>
          <p:cNvSpPr>
            <a:spLocks/>
          </p:cNvSpPr>
          <p:nvPr/>
        </p:nvSpPr>
        <p:spPr bwMode="auto">
          <a:xfrm>
            <a:off x="4833938" y="2967038"/>
            <a:ext cx="1219200" cy="120650"/>
          </a:xfrm>
          <a:custGeom>
            <a:avLst/>
            <a:gdLst>
              <a:gd name="T0" fmla="*/ 767 w 768"/>
              <a:gd name="T1" fmla="*/ 0 h 76"/>
              <a:gd name="T2" fmla="*/ 691 w 768"/>
              <a:gd name="T3" fmla="*/ 0 h 76"/>
              <a:gd name="T4" fmla="*/ 0 w 768"/>
              <a:gd name="T5" fmla="*/ 0 h 76"/>
              <a:gd name="T6" fmla="*/ 0 w 768"/>
              <a:gd name="T7" fmla="*/ 75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68" h="76">
                <a:moveTo>
                  <a:pt x="767" y="0"/>
                </a:moveTo>
                <a:lnTo>
                  <a:pt x="691" y="0"/>
                </a:lnTo>
                <a:lnTo>
                  <a:pt x="0" y="0"/>
                </a:lnTo>
                <a:lnTo>
                  <a:pt x="0" y="75"/>
                </a:lnTo>
              </a:path>
            </a:pathLst>
          </a:custGeom>
          <a:noFill/>
          <a:ln w="508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2016" name="Freeform 32">
            <a:extLst>
              <a:ext uri="{FF2B5EF4-FFF2-40B4-BE49-F238E27FC236}">
                <a16:creationId xmlns:a16="http://schemas.microsoft.com/office/drawing/2014/main" id="{57B6E5AD-B493-4EFA-9B12-350D4D72865A}"/>
              </a:ext>
            </a:extLst>
          </p:cNvPr>
          <p:cNvSpPr>
            <a:spLocks/>
          </p:cNvSpPr>
          <p:nvPr/>
        </p:nvSpPr>
        <p:spPr bwMode="auto">
          <a:xfrm>
            <a:off x="8953500" y="4992688"/>
            <a:ext cx="177800" cy="177800"/>
          </a:xfrm>
          <a:custGeom>
            <a:avLst/>
            <a:gdLst>
              <a:gd name="T0" fmla="*/ 111 w 112"/>
              <a:gd name="T1" fmla="*/ 0 h 112"/>
              <a:gd name="T2" fmla="*/ 57 w 112"/>
              <a:gd name="T3" fmla="*/ 111 h 112"/>
              <a:gd name="T4" fmla="*/ 0 w 112"/>
              <a:gd name="T5" fmla="*/ 0 h 112"/>
              <a:gd name="T6" fmla="*/ 111 w 112"/>
              <a:gd name="T7" fmla="*/ 0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2" h="112">
                <a:moveTo>
                  <a:pt x="111" y="0"/>
                </a:moveTo>
                <a:lnTo>
                  <a:pt x="57" y="111"/>
                </a:lnTo>
                <a:lnTo>
                  <a:pt x="0" y="0"/>
                </a:lnTo>
                <a:lnTo>
                  <a:pt x="111" y="0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2017" name="Freeform 33">
            <a:extLst>
              <a:ext uri="{FF2B5EF4-FFF2-40B4-BE49-F238E27FC236}">
                <a16:creationId xmlns:a16="http://schemas.microsoft.com/office/drawing/2014/main" id="{7099155E-1BDA-4E6E-A73D-DCA9BF3C8B11}"/>
              </a:ext>
            </a:extLst>
          </p:cNvPr>
          <p:cNvSpPr>
            <a:spLocks/>
          </p:cNvSpPr>
          <p:nvPr/>
        </p:nvSpPr>
        <p:spPr bwMode="auto">
          <a:xfrm>
            <a:off x="8943975" y="3049588"/>
            <a:ext cx="177800" cy="177800"/>
          </a:xfrm>
          <a:custGeom>
            <a:avLst/>
            <a:gdLst>
              <a:gd name="T0" fmla="*/ 111 w 112"/>
              <a:gd name="T1" fmla="*/ 0 h 112"/>
              <a:gd name="T2" fmla="*/ 57 w 112"/>
              <a:gd name="T3" fmla="*/ 111 h 112"/>
              <a:gd name="T4" fmla="*/ 0 w 112"/>
              <a:gd name="T5" fmla="*/ 0 h 112"/>
              <a:gd name="T6" fmla="*/ 111 w 112"/>
              <a:gd name="T7" fmla="*/ 0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2" h="112">
                <a:moveTo>
                  <a:pt x="111" y="0"/>
                </a:moveTo>
                <a:lnTo>
                  <a:pt x="57" y="111"/>
                </a:lnTo>
                <a:lnTo>
                  <a:pt x="0" y="0"/>
                </a:lnTo>
                <a:lnTo>
                  <a:pt x="111" y="0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2018" name="Freeform 34">
            <a:extLst>
              <a:ext uri="{FF2B5EF4-FFF2-40B4-BE49-F238E27FC236}">
                <a16:creationId xmlns:a16="http://schemas.microsoft.com/office/drawing/2014/main" id="{518DEDE6-0868-4B34-B9AC-390AD6777DD7}"/>
              </a:ext>
            </a:extLst>
          </p:cNvPr>
          <p:cNvSpPr>
            <a:spLocks/>
          </p:cNvSpPr>
          <p:nvPr/>
        </p:nvSpPr>
        <p:spPr bwMode="auto">
          <a:xfrm>
            <a:off x="4705350" y="4983163"/>
            <a:ext cx="177800" cy="177800"/>
          </a:xfrm>
          <a:custGeom>
            <a:avLst/>
            <a:gdLst>
              <a:gd name="T0" fmla="*/ 111 w 112"/>
              <a:gd name="T1" fmla="*/ 0 h 112"/>
              <a:gd name="T2" fmla="*/ 57 w 112"/>
              <a:gd name="T3" fmla="*/ 111 h 112"/>
              <a:gd name="T4" fmla="*/ 0 w 112"/>
              <a:gd name="T5" fmla="*/ 0 h 112"/>
              <a:gd name="T6" fmla="*/ 111 w 112"/>
              <a:gd name="T7" fmla="*/ 0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2" h="112">
                <a:moveTo>
                  <a:pt x="111" y="0"/>
                </a:moveTo>
                <a:lnTo>
                  <a:pt x="57" y="111"/>
                </a:lnTo>
                <a:lnTo>
                  <a:pt x="0" y="0"/>
                </a:lnTo>
                <a:lnTo>
                  <a:pt x="111" y="0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2019" name="Freeform 35">
            <a:extLst>
              <a:ext uri="{FF2B5EF4-FFF2-40B4-BE49-F238E27FC236}">
                <a16:creationId xmlns:a16="http://schemas.microsoft.com/office/drawing/2014/main" id="{C7D3F5E8-8CA1-4121-88F5-280BF8B40CFA}"/>
              </a:ext>
            </a:extLst>
          </p:cNvPr>
          <p:cNvSpPr>
            <a:spLocks/>
          </p:cNvSpPr>
          <p:nvPr/>
        </p:nvSpPr>
        <p:spPr bwMode="auto">
          <a:xfrm>
            <a:off x="2794000" y="4983163"/>
            <a:ext cx="177800" cy="177800"/>
          </a:xfrm>
          <a:custGeom>
            <a:avLst/>
            <a:gdLst>
              <a:gd name="T0" fmla="*/ 111 w 112"/>
              <a:gd name="T1" fmla="*/ 0 h 112"/>
              <a:gd name="T2" fmla="*/ 57 w 112"/>
              <a:gd name="T3" fmla="*/ 111 h 112"/>
              <a:gd name="T4" fmla="*/ 0 w 112"/>
              <a:gd name="T5" fmla="*/ 0 h 112"/>
              <a:gd name="T6" fmla="*/ 111 w 112"/>
              <a:gd name="T7" fmla="*/ 0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2" h="112">
                <a:moveTo>
                  <a:pt x="111" y="0"/>
                </a:moveTo>
                <a:lnTo>
                  <a:pt x="57" y="111"/>
                </a:lnTo>
                <a:lnTo>
                  <a:pt x="0" y="0"/>
                </a:lnTo>
                <a:lnTo>
                  <a:pt x="111" y="0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2020" name="Freeform 36">
            <a:extLst>
              <a:ext uri="{FF2B5EF4-FFF2-40B4-BE49-F238E27FC236}">
                <a16:creationId xmlns:a16="http://schemas.microsoft.com/office/drawing/2014/main" id="{77C40243-92FC-4680-B41B-086697026FF7}"/>
              </a:ext>
            </a:extLst>
          </p:cNvPr>
          <p:cNvSpPr>
            <a:spLocks/>
          </p:cNvSpPr>
          <p:nvPr/>
        </p:nvSpPr>
        <p:spPr bwMode="auto">
          <a:xfrm>
            <a:off x="4746625" y="3043238"/>
            <a:ext cx="177800" cy="177800"/>
          </a:xfrm>
          <a:custGeom>
            <a:avLst/>
            <a:gdLst>
              <a:gd name="T0" fmla="*/ 111 w 112"/>
              <a:gd name="T1" fmla="*/ 0 h 112"/>
              <a:gd name="T2" fmla="*/ 57 w 112"/>
              <a:gd name="T3" fmla="*/ 111 h 112"/>
              <a:gd name="T4" fmla="*/ 0 w 112"/>
              <a:gd name="T5" fmla="*/ 0 h 112"/>
              <a:gd name="T6" fmla="*/ 111 w 112"/>
              <a:gd name="T7" fmla="*/ 0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2" h="112">
                <a:moveTo>
                  <a:pt x="111" y="0"/>
                </a:moveTo>
                <a:lnTo>
                  <a:pt x="57" y="111"/>
                </a:lnTo>
                <a:lnTo>
                  <a:pt x="0" y="0"/>
                </a:lnTo>
                <a:lnTo>
                  <a:pt x="111" y="0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2021" name="Freeform 37">
            <a:extLst>
              <a:ext uri="{FF2B5EF4-FFF2-40B4-BE49-F238E27FC236}">
                <a16:creationId xmlns:a16="http://schemas.microsoft.com/office/drawing/2014/main" id="{0684CA15-78BC-4EE4-9373-EF1ABA2678BF}"/>
              </a:ext>
            </a:extLst>
          </p:cNvPr>
          <p:cNvSpPr>
            <a:spLocks/>
          </p:cNvSpPr>
          <p:nvPr/>
        </p:nvSpPr>
        <p:spPr bwMode="auto">
          <a:xfrm>
            <a:off x="2898775" y="4575176"/>
            <a:ext cx="3976688" cy="485775"/>
          </a:xfrm>
          <a:custGeom>
            <a:avLst/>
            <a:gdLst>
              <a:gd name="T0" fmla="*/ 0 w 2505"/>
              <a:gd name="T1" fmla="*/ 0 h 306"/>
              <a:gd name="T2" fmla="*/ 2504 w 2505"/>
              <a:gd name="T3" fmla="*/ 2 h 306"/>
              <a:gd name="T4" fmla="*/ 2504 w 2505"/>
              <a:gd name="T5" fmla="*/ 305 h 3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505" h="306">
                <a:moveTo>
                  <a:pt x="0" y="0"/>
                </a:moveTo>
                <a:lnTo>
                  <a:pt x="2504" y="2"/>
                </a:lnTo>
                <a:lnTo>
                  <a:pt x="2504" y="305"/>
                </a:lnTo>
              </a:path>
            </a:pathLst>
          </a:custGeom>
          <a:noFill/>
          <a:ln w="508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2022" name="Freeform 38">
            <a:extLst>
              <a:ext uri="{FF2B5EF4-FFF2-40B4-BE49-F238E27FC236}">
                <a16:creationId xmlns:a16="http://schemas.microsoft.com/office/drawing/2014/main" id="{65A6C6EC-EBA9-4CFA-9E24-B34FE9CE0FE7}"/>
              </a:ext>
            </a:extLst>
          </p:cNvPr>
          <p:cNvSpPr>
            <a:spLocks/>
          </p:cNvSpPr>
          <p:nvPr/>
        </p:nvSpPr>
        <p:spPr bwMode="auto">
          <a:xfrm>
            <a:off x="6781800" y="4983163"/>
            <a:ext cx="177800" cy="177800"/>
          </a:xfrm>
          <a:custGeom>
            <a:avLst/>
            <a:gdLst>
              <a:gd name="T0" fmla="*/ 111 w 112"/>
              <a:gd name="T1" fmla="*/ 0 h 112"/>
              <a:gd name="T2" fmla="*/ 57 w 112"/>
              <a:gd name="T3" fmla="*/ 111 h 112"/>
              <a:gd name="T4" fmla="*/ 0 w 112"/>
              <a:gd name="T5" fmla="*/ 0 h 112"/>
              <a:gd name="T6" fmla="*/ 111 w 112"/>
              <a:gd name="T7" fmla="*/ 0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2" h="112">
                <a:moveTo>
                  <a:pt x="111" y="0"/>
                </a:moveTo>
                <a:lnTo>
                  <a:pt x="57" y="111"/>
                </a:lnTo>
                <a:lnTo>
                  <a:pt x="0" y="0"/>
                </a:lnTo>
                <a:lnTo>
                  <a:pt x="111" y="0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  <p:transition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F6F92300-A3C1-4B37-B762-E3F30191E4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A2B43D8E-AAC9-4557-9F65-76FD5F04CB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4036" name="Rectangle 4">
            <a:extLst>
              <a:ext uri="{FF2B5EF4-FFF2-40B4-BE49-F238E27FC236}">
                <a16:creationId xmlns:a16="http://schemas.microsoft.com/office/drawing/2014/main" id="{8201980D-6917-449B-9C6A-D199307FD3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  <a:effectLst>
            <a:outerShdw dist="53882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 anchorCtr="1">
            <a:normAutofit/>
          </a:bodyPr>
          <a:lstStyle/>
          <a:p>
            <a:r>
              <a:rPr lang="en-US" altLang="en-US" dirty="0">
                <a:latin typeface="+mj-lt"/>
              </a:rPr>
              <a:t>What is a Time Series?</a:t>
            </a:r>
          </a:p>
        </p:txBody>
      </p:sp>
      <p:sp>
        <p:nvSpPr>
          <p:cNvPr id="44037" name="Rectangle 5">
            <a:extLst>
              <a:ext uri="{FF2B5EF4-FFF2-40B4-BE49-F238E27FC236}">
                <a16:creationId xmlns:a16="http://schemas.microsoft.com/office/drawing/2014/main" id="{337753FC-BE9A-4EA9-AA07-327184544A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>
            <a:normAutofit/>
          </a:bodyPr>
          <a:lstStyle/>
          <a:p>
            <a:pPr>
              <a:tabLst>
                <a:tab pos="2635250" algn="r"/>
                <a:tab pos="3609975" algn="r"/>
                <a:tab pos="4629150" algn="r"/>
                <a:tab pos="5603875" algn="r"/>
                <a:tab pos="6623050" algn="r"/>
              </a:tabLst>
            </a:pPr>
            <a:r>
              <a:rPr lang="en-US" altLang="en-US"/>
              <a:t>Set of evenly spaced numerical data</a:t>
            </a:r>
          </a:p>
          <a:p>
            <a:pPr lvl="1">
              <a:tabLst>
                <a:tab pos="2635250" algn="r"/>
                <a:tab pos="3609975" algn="r"/>
                <a:tab pos="4629150" algn="r"/>
                <a:tab pos="5603875" algn="r"/>
                <a:tab pos="6623050" algn="r"/>
              </a:tabLst>
            </a:pPr>
            <a:r>
              <a:rPr lang="en-US" altLang="en-US"/>
              <a:t>Obtained by observing response variable at regular time periods</a:t>
            </a:r>
          </a:p>
          <a:p>
            <a:pPr>
              <a:tabLst>
                <a:tab pos="2635250" algn="r"/>
                <a:tab pos="3609975" algn="r"/>
                <a:tab pos="4629150" algn="r"/>
                <a:tab pos="5603875" algn="r"/>
                <a:tab pos="6623050" algn="r"/>
              </a:tabLst>
            </a:pPr>
            <a:r>
              <a:rPr lang="en-US" altLang="en-US"/>
              <a:t>Forecast based only on past values</a:t>
            </a:r>
          </a:p>
          <a:p>
            <a:pPr lvl="1">
              <a:tabLst>
                <a:tab pos="2635250" algn="r"/>
                <a:tab pos="3609975" algn="r"/>
                <a:tab pos="4629150" algn="r"/>
                <a:tab pos="5603875" algn="r"/>
                <a:tab pos="6623050" algn="r"/>
              </a:tabLst>
            </a:pPr>
            <a:r>
              <a:rPr lang="en-US" altLang="en-US"/>
              <a:t>Assumes that factors influencing past, present, &amp; future will continue </a:t>
            </a:r>
          </a:p>
          <a:p>
            <a:pPr>
              <a:tabLst>
                <a:tab pos="2635250" algn="r"/>
                <a:tab pos="3609975" algn="r"/>
                <a:tab pos="4629150" algn="r"/>
                <a:tab pos="5603875" algn="r"/>
                <a:tab pos="6623050" algn="r"/>
              </a:tabLst>
            </a:pPr>
            <a:r>
              <a:rPr lang="en-US" altLang="en-US"/>
              <a:t>Example</a:t>
            </a:r>
          </a:p>
          <a:p>
            <a:pPr lvl="1">
              <a:tabLst>
                <a:tab pos="2635250" algn="r"/>
                <a:tab pos="3609975" algn="r"/>
                <a:tab pos="4629150" algn="r"/>
                <a:tab pos="5603875" algn="r"/>
                <a:tab pos="6623050" algn="r"/>
              </a:tabLst>
            </a:pPr>
            <a:r>
              <a:rPr lang="en-US" altLang="en-US"/>
              <a:t>Year:	1995	1996	1997	1998	1999</a:t>
            </a:r>
          </a:p>
          <a:p>
            <a:pPr lvl="1">
              <a:tabLst>
                <a:tab pos="2635250" algn="r"/>
                <a:tab pos="3609975" algn="r"/>
                <a:tab pos="4629150" algn="r"/>
                <a:tab pos="5603875" algn="r"/>
                <a:tab pos="6623050" algn="r"/>
              </a:tabLst>
            </a:pPr>
            <a:r>
              <a:rPr lang="en-US" altLang="en-US"/>
              <a:t>Sales:	78.7	63.5	89.7	93.2	92.1	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0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0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40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0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40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0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40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0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40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0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40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0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40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0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7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2">
            <a:extLst>
              <a:ext uri="{FF2B5EF4-FFF2-40B4-BE49-F238E27FC236}">
                <a16:creationId xmlns:a16="http://schemas.microsoft.com/office/drawing/2014/main" id="{5F248CF5-4BD3-471E-A738-E6BB478867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>
                <a:latin typeface="+mj-lt"/>
              </a:rPr>
              <a:t>Time Series vs. </a:t>
            </a:r>
            <a:br>
              <a:rPr lang="en-US" altLang="en-US" dirty="0">
                <a:latin typeface="+mj-lt"/>
              </a:rPr>
            </a:br>
            <a:r>
              <a:rPr lang="en-US" altLang="en-US" dirty="0">
                <a:latin typeface="+mj-lt"/>
              </a:rPr>
              <a:t>Cross Sectional Data </a:t>
            </a:r>
          </a:p>
        </p:txBody>
      </p:sp>
      <p:sp>
        <p:nvSpPr>
          <p:cNvPr id="291843" name="Rectangle 3">
            <a:extLst>
              <a:ext uri="{FF2B5EF4-FFF2-40B4-BE49-F238E27FC236}">
                <a16:creationId xmlns:a16="http://schemas.microsoft.com/office/drawing/2014/main" id="{56C60096-B937-4C44-AAE8-E527B19B44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2286000"/>
            <a:ext cx="7772400" cy="38100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4400" b="1"/>
              <a:t>  </a:t>
            </a:r>
            <a:r>
              <a:rPr lang="en-US" altLang="en-US" sz="4000" b="1"/>
              <a:t>Time series data is a sequence of observations </a:t>
            </a:r>
          </a:p>
          <a:p>
            <a:pPr>
              <a:buFontTx/>
              <a:buNone/>
            </a:pPr>
            <a:endParaRPr lang="en-US" altLang="en-US" sz="4000" b="1"/>
          </a:p>
          <a:p>
            <a:pPr lvl="1"/>
            <a:r>
              <a:rPr lang="en-US" altLang="en-US" sz="3400" b="1">
                <a:effectLst>
                  <a:outerShdw blurRad="38100" dist="38100" dir="2700000" algn="tl">
                    <a:srgbClr val="000000"/>
                  </a:outerShdw>
                </a:effectLst>
              </a:rPr>
              <a:t>collected from a </a:t>
            </a:r>
            <a:r>
              <a:rPr lang="en-US" altLang="en-US" sz="3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process </a:t>
            </a:r>
          </a:p>
          <a:p>
            <a:pPr lvl="1"/>
            <a:r>
              <a:rPr lang="en-US" altLang="en-US" sz="3400" b="1">
                <a:effectLst>
                  <a:outerShdw blurRad="38100" dist="38100" dir="2700000" algn="tl">
                    <a:srgbClr val="000000"/>
                  </a:outerShdw>
                </a:effectLst>
              </a:rPr>
              <a:t>with </a:t>
            </a:r>
            <a:r>
              <a:rPr lang="en-US" altLang="en-US" sz="3400" b="1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equally spaced</a:t>
            </a:r>
            <a:r>
              <a:rPr lang="en-US" altLang="en-US" sz="3400" b="1">
                <a:effectLst>
                  <a:outerShdw blurRad="38100" dist="38100" dir="2700000" algn="tl">
                    <a:srgbClr val="000000"/>
                  </a:outerShdw>
                </a:effectLst>
              </a:rPr>
              <a:t>  periods of time</a:t>
            </a:r>
            <a:r>
              <a:rPr lang="en-US" altLang="en-US" sz="3400" b="1"/>
              <a:t>.</a:t>
            </a:r>
            <a:endParaRPr lang="en-US" altLang="en-US" sz="3200" b="1"/>
          </a:p>
        </p:txBody>
      </p:sp>
    </p:spTree>
  </p:cSld>
  <p:clrMapOvr>
    <a:masterClrMapping/>
  </p:clrMapOvr>
  <p:transition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1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1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1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1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91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91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1843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6" name="Rectangle 2">
            <a:extLst>
              <a:ext uri="{FF2B5EF4-FFF2-40B4-BE49-F238E27FC236}">
                <a16:creationId xmlns:a16="http://schemas.microsoft.com/office/drawing/2014/main" id="{9BECD879-16ED-4835-9B36-EE7AB26CA0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>
                <a:latin typeface="+mj-lt"/>
              </a:rPr>
              <a:t>Time Series vs. </a:t>
            </a:r>
            <a:br>
              <a:rPr lang="en-US" altLang="en-US" dirty="0">
                <a:latin typeface="+mj-lt"/>
              </a:rPr>
            </a:br>
            <a:r>
              <a:rPr lang="en-US" altLang="en-US" dirty="0">
                <a:latin typeface="+mj-lt"/>
              </a:rPr>
              <a:t>Cross Sectional Data </a:t>
            </a:r>
          </a:p>
        </p:txBody>
      </p:sp>
      <p:sp>
        <p:nvSpPr>
          <p:cNvPr id="292867" name="Rectangle 3">
            <a:extLst>
              <a:ext uri="{FF2B5EF4-FFF2-40B4-BE49-F238E27FC236}">
                <a16:creationId xmlns:a16="http://schemas.microsoft.com/office/drawing/2014/main" id="{CEBE18D8-D3B0-499A-A6E1-F77C6FA173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 sz="3600" b="1"/>
              <a:t>   Contrary to restrictions placed on cross-sectional data, the major purpose of forecasting with time series is to extrapolate              beyond the range of                          the explanatory                     variables.</a:t>
            </a:r>
          </a:p>
        </p:txBody>
      </p:sp>
      <p:graphicFrame>
        <p:nvGraphicFramePr>
          <p:cNvPr id="292868" name="Object 4">
            <a:extLst>
              <a:ext uri="{FF2B5EF4-FFF2-40B4-BE49-F238E27FC236}">
                <a16:creationId xmlns:a16="http://schemas.microsoft.com/office/drawing/2014/main" id="{581BE1E3-BD9A-4B92-9642-4F88D79C52E6}"/>
              </a:ext>
            </a:extLst>
          </p:cNvPr>
          <p:cNvGraphicFramePr>
            <a:graphicFrameLocks noGrp="1" noChangeAspect="1"/>
          </p:cNvGraphicFramePr>
          <p:nvPr>
            <p:ph type="clipArt" sz="half" idx="4294967295"/>
          </p:nvPr>
        </p:nvGraphicFramePr>
        <p:xfrm>
          <a:off x="6324600" y="3352800"/>
          <a:ext cx="3657600" cy="297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" name="Clip" r:id="rId3" imgW="2658960" imgH="2584440" progId="MS_ClipArt_Gallery.2">
                  <p:embed/>
                </p:oleObj>
              </mc:Choice>
              <mc:Fallback>
                <p:oleObj name="Clip" r:id="rId3" imgW="2658960" imgH="2584440" progId="MS_ClipArt_Gallery.2">
                  <p:embed/>
                  <p:pic>
                    <p:nvPicPr>
                      <p:cNvPr id="292868" name="Object 4">
                        <a:extLst>
                          <a:ext uri="{FF2B5EF4-FFF2-40B4-BE49-F238E27FC236}">
                            <a16:creationId xmlns:a16="http://schemas.microsoft.com/office/drawing/2014/main" id="{581BE1E3-BD9A-4B92-9642-4F88D79C52E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3352800"/>
                        <a:ext cx="3657600" cy="297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4" name="Rectangle 2">
            <a:extLst>
              <a:ext uri="{FF2B5EF4-FFF2-40B4-BE49-F238E27FC236}">
                <a16:creationId xmlns:a16="http://schemas.microsoft.com/office/drawing/2014/main" id="{78FF4F8F-831A-4136-AB84-43300A0AB3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z="4900" dirty="0"/>
              <a:t>Time Series vs. </a:t>
            </a:r>
            <a:br>
              <a:rPr lang="en-US" altLang="en-US" sz="4900" dirty="0"/>
            </a:br>
            <a:r>
              <a:rPr lang="en-US" altLang="en-US" sz="4900" dirty="0"/>
              <a:t>Cross Sectional Data </a:t>
            </a:r>
          </a:p>
        </p:txBody>
      </p:sp>
      <p:sp>
        <p:nvSpPr>
          <p:cNvPr id="294915" name="Rectangle 3">
            <a:extLst>
              <a:ext uri="{FF2B5EF4-FFF2-40B4-BE49-F238E27FC236}">
                <a16:creationId xmlns:a16="http://schemas.microsoft.com/office/drawing/2014/main" id="{B3F9A268-3975-445A-BE99-D211D8E88C93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209800" y="2590800"/>
            <a:ext cx="3810000" cy="35052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4000" b="1"/>
              <a:t>  </a:t>
            </a:r>
            <a:r>
              <a:rPr lang="en-US" altLang="en-US" sz="3600" b="1"/>
              <a:t>Time series is </a:t>
            </a:r>
            <a:r>
              <a:rPr lang="en-US" altLang="en-US" sz="3600" b="1">
                <a:solidFill>
                  <a:schemeClr val="tx2"/>
                </a:solidFill>
              </a:rPr>
              <a:t>dynamic</a:t>
            </a:r>
            <a:r>
              <a:rPr lang="en-US" altLang="en-US" sz="3600" b="1"/>
              <a:t>, it does change over time.</a:t>
            </a:r>
          </a:p>
        </p:txBody>
      </p:sp>
      <p:graphicFrame>
        <p:nvGraphicFramePr>
          <p:cNvPr id="294916" name="Object 4">
            <a:extLst>
              <a:ext uri="{FF2B5EF4-FFF2-40B4-BE49-F238E27FC236}">
                <a16:creationId xmlns:a16="http://schemas.microsoft.com/office/drawing/2014/main" id="{DDE0DAA7-7120-41F9-800D-F46B73554D7E}"/>
              </a:ext>
            </a:extLst>
          </p:cNvPr>
          <p:cNvGraphicFramePr>
            <a:graphicFrameLocks noGrp="1" noChangeAspect="1"/>
          </p:cNvGraphicFramePr>
          <p:nvPr>
            <p:ph type="clipArt" sz="half" idx="2"/>
          </p:nvPr>
        </p:nvGraphicFramePr>
        <p:xfrm>
          <a:off x="7000876" y="2286000"/>
          <a:ext cx="2151063" cy="381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Clip" r:id="rId3" imgW="693720" imgH="1328040" progId="MS_ClipArt_Gallery.2">
                  <p:embed/>
                </p:oleObj>
              </mc:Choice>
              <mc:Fallback>
                <p:oleObj name="Clip" r:id="rId3" imgW="693720" imgH="1328040" progId="MS_ClipArt_Gallery.2">
                  <p:embed/>
                  <p:pic>
                    <p:nvPicPr>
                      <p:cNvPr id="294916" name="Object 4">
                        <a:extLst>
                          <a:ext uri="{FF2B5EF4-FFF2-40B4-BE49-F238E27FC236}">
                            <a16:creationId xmlns:a16="http://schemas.microsoft.com/office/drawing/2014/main" id="{DDE0DAA7-7120-41F9-800D-F46B73554D7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00876" y="2286000"/>
                        <a:ext cx="2151063" cy="381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2" name="Rectangle 2">
            <a:extLst>
              <a:ext uri="{FF2B5EF4-FFF2-40B4-BE49-F238E27FC236}">
                <a16:creationId xmlns:a16="http://schemas.microsoft.com/office/drawing/2014/main" id="{E0FF6E56-3693-4FF2-8F7C-23E267AEBE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>
                <a:latin typeface="+mj-lt"/>
              </a:rPr>
              <a:t>Time Series vs. </a:t>
            </a:r>
            <a:br>
              <a:rPr lang="en-US" altLang="en-US" dirty="0">
                <a:latin typeface="+mj-lt"/>
              </a:rPr>
            </a:br>
            <a:r>
              <a:rPr lang="en-US" altLang="en-US" dirty="0">
                <a:latin typeface="+mj-lt"/>
              </a:rPr>
              <a:t>Cross Sectional Data </a:t>
            </a:r>
          </a:p>
        </p:txBody>
      </p:sp>
      <p:sp>
        <p:nvSpPr>
          <p:cNvPr id="296963" name="Rectangle 3">
            <a:extLst>
              <a:ext uri="{FF2B5EF4-FFF2-40B4-BE49-F238E27FC236}">
                <a16:creationId xmlns:a16="http://schemas.microsoft.com/office/drawing/2014/main" id="{CE5590D0-083C-4632-AECB-DF78AA8073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 sz="4400" b="1"/>
              <a:t>  </a:t>
            </a:r>
            <a:r>
              <a:rPr lang="en-US" altLang="en-US" sz="3600" b="1"/>
              <a:t>When working with time series data, it is paramount that the data is plotted so the researcher can view the data.</a:t>
            </a:r>
          </a:p>
        </p:txBody>
      </p:sp>
      <p:graphicFrame>
        <p:nvGraphicFramePr>
          <p:cNvPr id="296964" name="Object 4">
            <a:extLst>
              <a:ext uri="{FF2B5EF4-FFF2-40B4-BE49-F238E27FC236}">
                <a16:creationId xmlns:a16="http://schemas.microsoft.com/office/drawing/2014/main" id="{3D44792F-2AA9-48B5-B43D-9B90B234CA3D}"/>
              </a:ext>
            </a:extLst>
          </p:cNvPr>
          <p:cNvGraphicFramePr>
            <a:graphicFrameLocks noGrp="1" noChangeAspect="1"/>
          </p:cNvGraphicFramePr>
          <p:nvPr>
            <p:ph type="clipArt" sz="half" idx="4294967295"/>
          </p:nvPr>
        </p:nvGraphicFramePr>
        <p:xfrm>
          <a:off x="5105401" y="3886200"/>
          <a:ext cx="3840163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1" name="Clip" r:id="rId3" imgW="1868400" imgH="2189880" progId="MS_ClipArt_Gallery.2">
                  <p:embed/>
                </p:oleObj>
              </mc:Choice>
              <mc:Fallback>
                <p:oleObj name="Clip" r:id="rId3" imgW="1868400" imgH="2189880" progId="MS_ClipArt_Gallery.2">
                  <p:embed/>
                  <p:pic>
                    <p:nvPicPr>
                      <p:cNvPr id="296964" name="Object 4">
                        <a:extLst>
                          <a:ext uri="{FF2B5EF4-FFF2-40B4-BE49-F238E27FC236}">
                            <a16:creationId xmlns:a16="http://schemas.microsoft.com/office/drawing/2014/main" id="{3D44792F-2AA9-48B5-B43D-9B90B234CA3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1" y="3886200"/>
                        <a:ext cx="3840163" cy="2057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E6058A04-245E-4CDD-B0F0-B144096018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06AFFA7B-5282-4202-8D9C-DB6D93346C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6084" name="Rectangle 4">
            <a:extLst>
              <a:ext uri="{FF2B5EF4-FFF2-40B4-BE49-F238E27FC236}">
                <a16:creationId xmlns:a16="http://schemas.microsoft.com/office/drawing/2014/main" id="{BC67148B-5000-4532-A776-B7926183D9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158750"/>
            <a:ext cx="8610600" cy="1136650"/>
          </a:xfrm>
          <a:noFill/>
          <a:ln/>
          <a:effectLst>
            <a:outerShdw dist="53882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>
            <a:normAutofit/>
          </a:bodyPr>
          <a:lstStyle/>
          <a:p>
            <a:r>
              <a:rPr lang="en-US" altLang="en-US" sz="5400" b="1"/>
              <a:t>Time Series Components</a:t>
            </a:r>
            <a:endParaRPr lang="en-US" altLang="en-US"/>
          </a:p>
        </p:txBody>
      </p:sp>
    </p:spTree>
  </p:cSld>
  <p:clrMapOvr>
    <a:masterClrMapping/>
  </p:clrMapOvr>
  <p:transition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8" name="Picture 77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364" name="Rectangle 4">
            <a:extLst>
              <a:ext uri="{FF2B5EF4-FFF2-40B4-BE49-F238E27FC236}">
                <a16:creationId xmlns:a16="http://schemas.microsoft.com/office/drawing/2014/main" id="{D09852E3-35B0-4571-BD18-8CF8431E89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40079" y="2053641"/>
            <a:ext cx="3669161" cy="2760098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>
            <a:normAutofit/>
          </a:bodyPr>
          <a:lstStyle/>
          <a:p>
            <a:r>
              <a:rPr lang="en-US" altLang="en-US">
                <a:solidFill>
                  <a:srgbClr val="FFFFFF"/>
                </a:solidFill>
              </a:rPr>
              <a:t>Learning Objectives</a:t>
            </a:r>
          </a:p>
        </p:txBody>
      </p:sp>
      <p:sp>
        <p:nvSpPr>
          <p:cNvPr id="15365" name="Rectangle 5">
            <a:extLst>
              <a:ext uri="{FF2B5EF4-FFF2-40B4-BE49-F238E27FC236}">
                <a16:creationId xmlns:a16="http://schemas.microsoft.com/office/drawing/2014/main" id="{35EAF252-4F62-4AF9-B3C1-548FFF1BBA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0574" y="801866"/>
            <a:ext cx="5306084" cy="5230634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>
            <a:normAutofit/>
          </a:bodyPr>
          <a:lstStyle/>
          <a:p>
            <a:pPr>
              <a:spcBef>
                <a:spcPct val="40000"/>
              </a:spcBef>
            </a:pPr>
            <a:r>
              <a:rPr lang="en-US" altLang="en-US" sz="2400">
                <a:solidFill>
                  <a:srgbClr val="000000"/>
                </a:solidFill>
              </a:rPr>
              <a:t>Describe what forecasting is</a:t>
            </a:r>
          </a:p>
          <a:p>
            <a:pPr>
              <a:spcBef>
                <a:spcPct val="40000"/>
              </a:spcBef>
            </a:pPr>
            <a:r>
              <a:rPr lang="en-US" altLang="en-US" sz="2400">
                <a:solidFill>
                  <a:srgbClr val="000000"/>
                </a:solidFill>
              </a:rPr>
              <a:t>Explain time series &amp; its components</a:t>
            </a:r>
          </a:p>
          <a:p>
            <a:pPr>
              <a:spcBef>
                <a:spcPct val="40000"/>
              </a:spcBef>
            </a:pPr>
            <a:r>
              <a:rPr lang="en-US" altLang="en-US" sz="2400">
                <a:solidFill>
                  <a:srgbClr val="000000"/>
                </a:solidFill>
              </a:rPr>
              <a:t>Smooth a data series</a:t>
            </a:r>
          </a:p>
          <a:p>
            <a:pPr lvl="1"/>
            <a:r>
              <a:rPr lang="en-US" altLang="en-US">
                <a:solidFill>
                  <a:srgbClr val="000000"/>
                </a:solidFill>
              </a:rPr>
              <a:t>Moving average</a:t>
            </a:r>
          </a:p>
          <a:p>
            <a:pPr lvl="1"/>
            <a:r>
              <a:rPr lang="en-US" altLang="en-US">
                <a:solidFill>
                  <a:srgbClr val="000000"/>
                </a:solidFill>
              </a:rPr>
              <a:t>Exponential smoothing</a:t>
            </a:r>
          </a:p>
          <a:p>
            <a:pPr>
              <a:spcBef>
                <a:spcPct val="40000"/>
              </a:spcBef>
            </a:pPr>
            <a:r>
              <a:rPr lang="en-US" altLang="en-US" sz="2400">
                <a:solidFill>
                  <a:srgbClr val="000000"/>
                </a:solidFill>
              </a:rPr>
              <a:t>Forecast using trend models                          		</a:t>
            </a:r>
          </a:p>
          <a:p>
            <a:pPr lvl="1">
              <a:spcBef>
                <a:spcPct val="40000"/>
              </a:spcBef>
            </a:pPr>
            <a:r>
              <a:rPr lang="en-US" altLang="en-US">
                <a:solidFill>
                  <a:srgbClr val="000000"/>
                </a:solidFill>
              </a:rPr>
              <a:t>Simple Linear Regression                                       		</a:t>
            </a:r>
          </a:p>
          <a:p>
            <a:pPr lvl="1">
              <a:spcBef>
                <a:spcPct val="40000"/>
              </a:spcBef>
            </a:pPr>
            <a:r>
              <a:rPr lang="en-US" altLang="en-US">
                <a:solidFill>
                  <a:srgbClr val="000000"/>
                </a:solidFill>
              </a:rPr>
              <a:t>Auto-regressive</a:t>
            </a:r>
          </a:p>
          <a:p>
            <a:pPr>
              <a:spcBef>
                <a:spcPct val="40000"/>
              </a:spcBef>
              <a:buFontTx/>
              <a:buNone/>
            </a:pPr>
            <a:r>
              <a:rPr lang="en-US" altLang="en-US" sz="2400">
                <a:solidFill>
                  <a:srgbClr val="000000"/>
                </a:solidFill>
              </a:rPr>
              <a:t>		</a:t>
            </a:r>
          </a:p>
          <a:p>
            <a:pPr>
              <a:spcBef>
                <a:spcPct val="40000"/>
              </a:spcBef>
              <a:buFontTx/>
              <a:buNone/>
            </a:pPr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15362" name="Rectangle 2">
            <a:extLst>
              <a:ext uri="{FF2B5EF4-FFF2-40B4-BE49-F238E27FC236}">
                <a16:creationId xmlns:a16="http://schemas.microsoft.com/office/drawing/2014/main" id="{78E97FC6-3F29-4475-880B-245D1E8F86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98A0B576-9BA6-4920-B1E8-EF564228FA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53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3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53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3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53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3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53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3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53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3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536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36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5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1026">
            <a:extLst>
              <a:ext uri="{FF2B5EF4-FFF2-40B4-BE49-F238E27FC236}">
                <a16:creationId xmlns:a16="http://schemas.microsoft.com/office/drawing/2014/main" id="{F9F165C9-B800-41D8-863E-09C9DEFE0C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8131" name="Rectangle 1027">
            <a:extLst>
              <a:ext uri="{FF2B5EF4-FFF2-40B4-BE49-F238E27FC236}">
                <a16:creationId xmlns:a16="http://schemas.microsoft.com/office/drawing/2014/main" id="{E3D58223-EAA8-43B0-B121-93A8A86413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pSp>
        <p:nvGrpSpPr>
          <p:cNvPr id="48132" name="Group 1028">
            <a:extLst>
              <a:ext uri="{FF2B5EF4-FFF2-40B4-BE49-F238E27FC236}">
                <a16:creationId xmlns:a16="http://schemas.microsoft.com/office/drawing/2014/main" id="{B5C7CF75-8E31-4D1D-B4B8-03B213410769}"/>
              </a:ext>
            </a:extLst>
          </p:cNvPr>
          <p:cNvGrpSpPr>
            <a:grpSpLocks/>
          </p:cNvGrpSpPr>
          <p:nvPr/>
        </p:nvGrpSpPr>
        <p:grpSpPr bwMode="auto">
          <a:xfrm>
            <a:off x="2446338" y="2255839"/>
            <a:ext cx="3644900" cy="1817687"/>
            <a:chOff x="581" y="1421"/>
            <a:chExt cx="2296" cy="1145"/>
          </a:xfrm>
        </p:grpSpPr>
        <p:sp>
          <p:nvSpPr>
            <p:cNvPr id="48133" name="Rectangle 1029">
              <a:extLst>
                <a:ext uri="{FF2B5EF4-FFF2-40B4-BE49-F238E27FC236}">
                  <a16:creationId xmlns:a16="http://schemas.microsoft.com/office/drawing/2014/main" id="{25AAB0DC-36E2-4346-A066-8B63556F48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" y="1422"/>
              <a:ext cx="1627" cy="641"/>
            </a:xfrm>
            <a:prstGeom prst="rect">
              <a:avLst/>
            </a:prstGeom>
            <a:solidFill>
              <a:srgbClr val="FF0000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8134" name="Freeform 1030">
              <a:extLst>
                <a:ext uri="{FF2B5EF4-FFF2-40B4-BE49-F238E27FC236}">
                  <a16:creationId xmlns:a16="http://schemas.microsoft.com/office/drawing/2014/main" id="{7BFEAAB2-B583-4922-82B6-8D3C9DEA22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220" y="1421"/>
              <a:ext cx="657" cy="1145"/>
            </a:xfrm>
            <a:custGeom>
              <a:avLst/>
              <a:gdLst>
                <a:gd name="T0" fmla="*/ 0 w 657"/>
                <a:gd name="T1" fmla="*/ 0 h 1145"/>
                <a:gd name="T2" fmla="*/ 656 w 657"/>
                <a:gd name="T3" fmla="*/ 1144 h 1145"/>
                <a:gd name="T4" fmla="*/ 0 w 657"/>
                <a:gd name="T5" fmla="*/ 653 h 1145"/>
                <a:gd name="T6" fmla="*/ 0 w 657"/>
                <a:gd name="T7" fmla="*/ 0 h 1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7" h="1145">
                  <a:moveTo>
                    <a:pt x="0" y="0"/>
                  </a:moveTo>
                  <a:lnTo>
                    <a:pt x="656" y="1144"/>
                  </a:lnTo>
                  <a:lnTo>
                    <a:pt x="0" y="653"/>
                  </a:lnTo>
                  <a:lnTo>
                    <a:pt x="0" y="0"/>
                  </a:lnTo>
                </a:path>
              </a:pathLst>
            </a:custGeom>
            <a:solidFill>
              <a:srgbClr val="800000"/>
            </a:solidFill>
            <a:ln w="254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8135" name="Freeform 1031">
              <a:extLst>
                <a:ext uri="{FF2B5EF4-FFF2-40B4-BE49-F238E27FC236}">
                  <a16:creationId xmlns:a16="http://schemas.microsoft.com/office/drawing/2014/main" id="{3CBDA507-830D-466A-AE5E-AFFD28BCF4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81" y="2074"/>
              <a:ext cx="2296" cy="492"/>
            </a:xfrm>
            <a:custGeom>
              <a:avLst/>
              <a:gdLst>
                <a:gd name="T0" fmla="*/ 0 w 2296"/>
                <a:gd name="T1" fmla="*/ 0 h 492"/>
                <a:gd name="T2" fmla="*/ 1639 w 2296"/>
                <a:gd name="T3" fmla="*/ 0 h 492"/>
                <a:gd name="T4" fmla="*/ 2295 w 2296"/>
                <a:gd name="T5" fmla="*/ 491 h 492"/>
                <a:gd name="T6" fmla="*/ 0 w 2296"/>
                <a:gd name="T7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96" h="492">
                  <a:moveTo>
                    <a:pt x="0" y="0"/>
                  </a:moveTo>
                  <a:lnTo>
                    <a:pt x="1639" y="0"/>
                  </a:lnTo>
                  <a:lnTo>
                    <a:pt x="2295" y="491"/>
                  </a:lnTo>
                  <a:lnTo>
                    <a:pt x="0" y="0"/>
                  </a:lnTo>
                </a:path>
              </a:pathLst>
            </a:custGeom>
            <a:solidFill>
              <a:srgbClr val="400000"/>
            </a:solidFill>
            <a:ln w="254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48136" name="Rectangle 1032">
            <a:extLst>
              <a:ext uri="{FF2B5EF4-FFF2-40B4-BE49-F238E27FC236}">
                <a16:creationId xmlns:a16="http://schemas.microsoft.com/office/drawing/2014/main" id="{5938911D-9F48-422F-B09B-C05FC879C3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158750"/>
            <a:ext cx="8610600" cy="1136650"/>
          </a:xfrm>
          <a:noFill/>
          <a:ln/>
          <a:effectLst>
            <a:outerShdw dist="53882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>
            <a:normAutofit/>
          </a:bodyPr>
          <a:lstStyle/>
          <a:p>
            <a:r>
              <a:rPr lang="en-US" altLang="en-US" sz="5400" b="1"/>
              <a:t>Time Series Components</a:t>
            </a:r>
            <a:endParaRPr lang="en-US" altLang="en-US"/>
          </a:p>
        </p:txBody>
      </p:sp>
      <p:sp>
        <p:nvSpPr>
          <p:cNvPr id="48137" name="Rectangle 1033">
            <a:extLst>
              <a:ext uri="{FF2B5EF4-FFF2-40B4-BE49-F238E27FC236}">
                <a16:creationId xmlns:a16="http://schemas.microsoft.com/office/drawing/2014/main" id="{C0188124-6292-40BA-A39A-02FA4B9C31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7039" y="2471738"/>
            <a:ext cx="1457325" cy="588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altLang="en-US" sz="3200" b="1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Trend</a:t>
            </a:r>
          </a:p>
        </p:txBody>
      </p:sp>
    </p:spTree>
  </p:cSld>
  <p:clrMapOvr>
    <a:masterClrMapping/>
  </p:clrMapOvr>
  <p:transition>
    <p:zo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BB62F5F7-3597-44E1-BC40-2E8E10A156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A7FDD28A-4999-4380-9097-3E4F50627F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pSp>
        <p:nvGrpSpPr>
          <p:cNvPr id="50180" name="Group 4">
            <a:extLst>
              <a:ext uri="{FF2B5EF4-FFF2-40B4-BE49-F238E27FC236}">
                <a16:creationId xmlns:a16="http://schemas.microsoft.com/office/drawing/2014/main" id="{ECE17514-C4BE-4FA8-BFED-71B5A26BC5F6}"/>
              </a:ext>
            </a:extLst>
          </p:cNvPr>
          <p:cNvGrpSpPr>
            <a:grpSpLocks/>
          </p:cNvGrpSpPr>
          <p:nvPr/>
        </p:nvGrpSpPr>
        <p:grpSpPr bwMode="auto">
          <a:xfrm>
            <a:off x="2446338" y="2255839"/>
            <a:ext cx="3644900" cy="1817687"/>
            <a:chOff x="581" y="1421"/>
            <a:chExt cx="2296" cy="1145"/>
          </a:xfrm>
        </p:grpSpPr>
        <p:sp>
          <p:nvSpPr>
            <p:cNvPr id="50181" name="Rectangle 5">
              <a:extLst>
                <a:ext uri="{FF2B5EF4-FFF2-40B4-BE49-F238E27FC236}">
                  <a16:creationId xmlns:a16="http://schemas.microsoft.com/office/drawing/2014/main" id="{18980EDF-4DB0-42FC-9CD7-EE3DA34215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" y="1422"/>
              <a:ext cx="1627" cy="641"/>
            </a:xfrm>
            <a:prstGeom prst="rect">
              <a:avLst/>
            </a:prstGeom>
            <a:solidFill>
              <a:srgbClr val="FF0000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0182" name="Freeform 6">
              <a:extLst>
                <a:ext uri="{FF2B5EF4-FFF2-40B4-BE49-F238E27FC236}">
                  <a16:creationId xmlns:a16="http://schemas.microsoft.com/office/drawing/2014/main" id="{7A7DCB6A-51D7-41AA-8F34-37BBEED344B8}"/>
                </a:ext>
              </a:extLst>
            </p:cNvPr>
            <p:cNvSpPr>
              <a:spLocks/>
            </p:cNvSpPr>
            <p:nvPr/>
          </p:nvSpPr>
          <p:spPr bwMode="auto">
            <a:xfrm>
              <a:off x="2220" y="1421"/>
              <a:ext cx="657" cy="1145"/>
            </a:xfrm>
            <a:custGeom>
              <a:avLst/>
              <a:gdLst>
                <a:gd name="T0" fmla="*/ 0 w 657"/>
                <a:gd name="T1" fmla="*/ 0 h 1145"/>
                <a:gd name="T2" fmla="*/ 656 w 657"/>
                <a:gd name="T3" fmla="*/ 1144 h 1145"/>
                <a:gd name="T4" fmla="*/ 0 w 657"/>
                <a:gd name="T5" fmla="*/ 653 h 1145"/>
                <a:gd name="T6" fmla="*/ 0 w 657"/>
                <a:gd name="T7" fmla="*/ 0 h 1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7" h="1145">
                  <a:moveTo>
                    <a:pt x="0" y="0"/>
                  </a:moveTo>
                  <a:lnTo>
                    <a:pt x="656" y="1144"/>
                  </a:lnTo>
                  <a:lnTo>
                    <a:pt x="0" y="653"/>
                  </a:lnTo>
                  <a:lnTo>
                    <a:pt x="0" y="0"/>
                  </a:lnTo>
                </a:path>
              </a:pathLst>
            </a:custGeom>
            <a:solidFill>
              <a:srgbClr val="800000"/>
            </a:solidFill>
            <a:ln w="254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0183" name="Freeform 7">
              <a:extLst>
                <a:ext uri="{FF2B5EF4-FFF2-40B4-BE49-F238E27FC236}">
                  <a16:creationId xmlns:a16="http://schemas.microsoft.com/office/drawing/2014/main" id="{2E8CF030-2806-47F4-A993-3070AE92E8D3}"/>
                </a:ext>
              </a:extLst>
            </p:cNvPr>
            <p:cNvSpPr>
              <a:spLocks/>
            </p:cNvSpPr>
            <p:nvPr/>
          </p:nvSpPr>
          <p:spPr bwMode="auto">
            <a:xfrm>
              <a:off x="581" y="2074"/>
              <a:ext cx="2296" cy="492"/>
            </a:xfrm>
            <a:custGeom>
              <a:avLst/>
              <a:gdLst>
                <a:gd name="T0" fmla="*/ 0 w 2296"/>
                <a:gd name="T1" fmla="*/ 0 h 492"/>
                <a:gd name="T2" fmla="*/ 1639 w 2296"/>
                <a:gd name="T3" fmla="*/ 0 h 492"/>
                <a:gd name="T4" fmla="*/ 2295 w 2296"/>
                <a:gd name="T5" fmla="*/ 491 h 492"/>
                <a:gd name="T6" fmla="*/ 0 w 2296"/>
                <a:gd name="T7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96" h="492">
                  <a:moveTo>
                    <a:pt x="0" y="0"/>
                  </a:moveTo>
                  <a:lnTo>
                    <a:pt x="1639" y="0"/>
                  </a:lnTo>
                  <a:lnTo>
                    <a:pt x="2295" y="491"/>
                  </a:lnTo>
                  <a:lnTo>
                    <a:pt x="0" y="0"/>
                  </a:lnTo>
                </a:path>
              </a:pathLst>
            </a:custGeom>
            <a:solidFill>
              <a:srgbClr val="400000"/>
            </a:solidFill>
            <a:ln w="254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50184" name="Group 8">
            <a:extLst>
              <a:ext uri="{FF2B5EF4-FFF2-40B4-BE49-F238E27FC236}">
                <a16:creationId xmlns:a16="http://schemas.microsoft.com/office/drawing/2014/main" id="{89911F16-5F18-4F5F-85E0-D130D106DEB9}"/>
              </a:ext>
            </a:extLst>
          </p:cNvPr>
          <p:cNvGrpSpPr>
            <a:grpSpLocks/>
          </p:cNvGrpSpPr>
          <p:nvPr/>
        </p:nvGrpSpPr>
        <p:grpSpPr bwMode="auto">
          <a:xfrm>
            <a:off x="6089651" y="2255839"/>
            <a:ext cx="3643313" cy="1817687"/>
            <a:chOff x="2876" y="1421"/>
            <a:chExt cx="2295" cy="1145"/>
          </a:xfrm>
        </p:grpSpPr>
        <p:sp>
          <p:nvSpPr>
            <p:cNvPr id="50185" name="Rectangle 9">
              <a:extLst>
                <a:ext uri="{FF2B5EF4-FFF2-40B4-BE49-F238E27FC236}">
                  <a16:creationId xmlns:a16="http://schemas.microsoft.com/office/drawing/2014/main" id="{3F7BC4B7-8FE1-4FE8-B68D-7E7668CECC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2" y="1422"/>
              <a:ext cx="1627" cy="641"/>
            </a:xfrm>
            <a:prstGeom prst="rect">
              <a:avLst/>
            </a:prstGeom>
            <a:solidFill>
              <a:srgbClr val="FF8000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0186" name="Freeform 10">
              <a:extLst>
                <a:ext uri="{FF2B5EF4-FFF2-40B4-BE49-F238E27FC236}">
                  <a16:creationId xmlns:a16="http://schemas.microsoft.com/office/drawing/2014/main" id="{96CDFB64-4A7E-4580-BCF9-19C597F88143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6" y="1421"/>
              <a:ext cx="656" cy="1145"/>
            </a:xfrm>
            <a:custGeom>
              <a:avLst/>
              <a:gdLst>
                <a:gd name="T0" fmla="*/ 655 w 656"/>
                <a:gd name="T1" fmla="*/ 0 h 1145"/>
                <a:gd name="T2" fmla="*/ 0 w 656"/>
                <a:gd name="T3" fmla="*/ 1144 h 1145"/>
                <a:gd name="T4" fmla="*/ 655 w 656"/>
                <a:gd name="T5" fmla="*/ 653 h 1145"/>
                <a:gd name="T6" fmla="*/ 655 w 656"/>
                <a:gd name="T7" fmla="*/ 0 h 1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6" h="1145">
                  <a:moveTo>
                    <a:pt x="655" y="0"/>
                  </a:moveTo>
                  <a:lnTo>
                    <a:pt x="0" y="1144"/>
                  </a:lnTo>
                  <a:lnTo>
                    <a:pt x="655" y="653"/>
                  </a:lnTo>
                  <a:lnTo>
                    <a:pt x="655" y="0"/>
                  </a:lnTo>
                </a:path>
              </a:pathLst>
            </a:custGeom>
            <a:solidFill>
              <a:srgbClr val="804000"/>
            </a:solidFill>
            <a:ln w="254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0187" name="Freeform 11">
              <a:extLst>
                <a:ext uri="{FF2B5EF4-FFF2-40B4-BE49-F238E27FC236}">
                  <a16:creationId xmlns:a16="http://schemas.microsoft.com/office/drawing/2014/main" id="{651CF38E-9D0E-4B08-8021-470623FF1127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6" y="2074"/>
              <a:ext cx="2295" cy="492"/>
            </a:xfrm>
            <a:custGeom>
              <a:avLst/>
              <a:gdLst>
                <a:gd name="T0" fmla="*/ 2294 w 2295"/>
                <a:gd name="T1" fmla="*/ 0 h 492"/>
                <a:gd name="T2" fmla="*/ 655 w 2295"/>
                <a:gd name="T3" fmla="*/ 0 h 492"/>
                <a:gd name="T4" fmla="*/ 0 w 2295"/>
                <a:gd name="T5" fmla="*/ 491 h 492"/>
                <a:gd name="T6" fmla="*/ 2294 w 2295"/>
                <a:gd name="T7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95" h="492">
                  <a:moveTo>
                    <a:pt x="2294" y="0"/>
                  </a:moveTo>
                  <a:lnTo>
                    <a:pt x="655" y="0"/>
                  </a:lnTo>
                  <a:lnTo>
                    <a:pt x="0" y="491"/>
                  </a:lnTo>
                  <a:lnTo>
                    <a:pt x="2294" y="0"/>
                  </a:lnTo>
                </a:path>
              </a:pathLst>
            </a:custGeom>
            <a:solidFill>
              <a:srgbClr val="402000"/>
            </a:solidFill>
            <a:ln w="254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50188" name="Rectangle 12">
            <a:extLst>
              <a:ext uri="{FF2B5EF4-FFF2-40B4-BE49-F238E27FC236}">
                <a16:creationId xmlns:a16="http://schemas.microsoft.com/office/drawing/2014/main" id="{5F8393E2-C55A-4A32-9276-AF0EB07A52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57400" y="158750"/>
            <a:ext cx="8534400" cy="1136650"/>
          </a:xfrm>
          <a:noFill/>
          <a:ln/>
          <a:effectLst>
            <a:outerShdw dist="53882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>
            <a:normAutofit/>
          </a:bodyPr>
          <a:lstStyle/>
          <a:p>
            <a:r>
              <a:rPr lang="en-US" altLang="en-US" sz="5400" b="1"/>
              <a:t>Time Series Components</a:t>
            </a:r>
            <a:endParaRPr lang="en-US" altLang="en-US"/>
          </a:p>
        </p:txBody>
      </p:sp>
      <p:sp>
        <p:nvSpPr>
          <p:cNvPr id="50189" name="Rectangle 13">
            <a:extLst>
              <a:ext uri="{FF2B5EF4-FFF2-40B4-BE49-F238E27FC236}">
                <a16:creationId xmlns:a16="http://schemas.microsoft.com/office/drawing/2014/main" id="{F5EBA8EF-8C86-4777-B1F5-EA3B080063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2514600"/>
            <a:ext cx="38100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 marL="571500" indent="-5715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715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1445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5735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20000"/>
              </a:spcBef>
            </a:pPr>
            <a:endParaRPr lang="en-US" altLang="en-US" sz="2800">
              <a:latin typeface="Arial" panose="020B0604020202020204" pitchFamily="34" charset="0"/>
            </a:endParaRPr>
          </a:p>
          <a:p>
            <a:pPr algn="ctr">
              <a:spcBef>
                <a:spcPct val="20000"/>
              </a:spcBef>
            </a:pPr>
            <a:endParaRPr lang="en-US" altLang="en-US" sz="2800">
              <a:latin typeface="Arial" panose="020B0604020202020204" pitchFamily="34" charset="0"/>
            </a:endParaRPr>
          </a:p>
          <a:p>
            <a:pPr algn="ctr">
              <a:spcBef>
                <a:spcPct val="20000"/>
              </a:spcBef>
            </a:pPr>
            <a:endParaRPr lang="en-US" altLang="en-US" sz="2800">
              <a:latin typeface="Arial" panose="020B0604020202020204" pitchFamily="34" charset="0"/>
            </a:endParaRPr>
          </a:p>
          <a:p>
            <a:pPr algn="ctr">
              <a:spcBef>
                <a:spcPct val="20000"/>
              </a:spcBef>
            </a:pPr>
            <a:endParaRPr lang="en-US" altLang="en-US" sz="2800">
              <a:latin typeface="Arial" panose="020B0604020202020204" pitchFamily="34" charset="0"/>
            </a:endParaRPr>
          </a:p>
          <a:p>
            <a:pPr algn="ctr">
              <a:spcBef>
                <a:spcPct val="20000"/>
              </a:spcBef>
            </a:pPr>
            <a:endParaRPr lang="en-US" altLang="en-US" sz="2800">
              <a:latin typeface="Arial" panose="020B0604020202020204" pitchFamily="34" charset="0"/>
            </a:endParaRPr>
          </a:p>
          <a:p>
            <a:pPr algn="ctr">
              <a:spcBef>
                <a:spcPct val="20000"/>
              </a:spcBef>
            </a:pPr>
            <a:endParaRPr lang="en-US" altLang="en-US" sz="2800">
              <a:latin typeface="Arial" panose="020B0604020202020204" pitchFamily="34" charset="0"/>
            </a:endParaRPr>
          </a:p>
          <a:p>
            <a:pPr algn="ctr" latinLnBrk="1">
              <a:spcBef>
                <a:spcPct val="20000"/>
              </a:spcBef>
            </a:pPr>
            <a:endParaRPr lang="en-US" altLang="en-US" sz="2800">
              <a:latin typeface="Arial" panose="020B0604020202020204" pitchFamily="34" charset="0"/>
            </a:endParaRPr>
          </a:p>
        </p:txBody>
      </p:sp>
      <p:sp>
        <p:nvSpPr>
          <p:cNvPr id="50190" name="Rectangle 14">
            <a:extLst>
              <a:ext uri="{FF2B5EF4-FFF2-40B4-BE49-F238E27FC236}">
                <a16:creationId xmlns:a16="http://schemas.microsoft.com/office/drawing/2014/main" id="{CDC40AD4-0A7E-410D-BFC0-AA5889FADC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7039" y="2471738"/>
            <a:ext cx="1457325" cy="588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altLang="en-US" sz="3200" b="1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Trend</a:t>
            </a:r>
          </a:p>
        </p:txBody>
      </p:sp>
      <p:sp>
        <p:nvSpPr>
          <p:cNvPr id="50191" name="Rectangle 15">
            <a:extLst>
              <a:ext uri="{FF2B5EF4-FFF2-40B4-BE49-F238E27FC236}">
                <a16:creationId xmlns:a16="http://schemas.microsoft.com/office/drawing/2014/main" id="{A888B099-6B83-42F5-B99C-D8F4DEF95B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39039" y="2471738"/>
            <a:ext cx="1838325" cy="588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altLang="en-US" sz="3200" b="1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Cyclical</a:t>
            </a:r>
          </a:p>
        </p:txBody>
      </p:sp>
    </p:spTree>
  </p:cSld>
  <p:clrMapOvr>
    <a:masterClrMapping/>
  </p:clrMapOvr>
  <p:transition>
    <p:zo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2093CDFB-29DC-4457-81C3-B5FDD27C47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DF4F1A08-59C0-4F14-8E25-626D8C6B06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pSp>
        <p:nvGrpSpPr>
          <p:cNvPr id="52228" name="Group 4">
            <a:extLst>
              <a:ext uri="{FF2B5EF4-FFF2-40B4-BE49-F238E27FC236}">
                <a16:creationId xmlns:a16="http://schemas.microsoft.com/office/drawing/2014/main" id="{16932255-1B17-4929-B7B3-55D0B608509F}"/>
              </a:ext>
            </a:extLst>
          </p:cNvPr>
          <p:cNvGrpSpPr>
            <a:grpSpLocks/>
          </p:cNvGrpSpPr>
          <p:nvPr/>
        </p:nvGrpSpPr>
        <p:grpSpPr bwMode="auto">
          <a:xfrm>
            <a:off x="2446338" y="2255839"/>
            <a:ext cx="3644900" cy="1817687"/>
            <a:chOff x="581" y="1421"/>
            <a:chExt cx="2296" cy="1145"/>
          </a:xfrm>
        </p:grpSpPr>
        <p:sp>
          <p:nvSpPr>
            <p:cNvPr id="52229" name="Rectangle 5">
              <a:extLst>
                <a:ext uri="{FF2B5EF4-FFF2-40B4-BE49-F238E27FC236}">
                  <a16:creationId xmlns:a16="http://schemas.microsoft.com/office/drawing/2014/main" id="{6C93CE58-805E-4C23-8BDC-7B55EF8745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" y="1422"/>
              <a:ext cx="1627" cy="641"/>
            </a:xfrm>
            <a:prstGeom prst="rect">
              <a:avLst/>
            </a:prstGeom>
            <a:solidFill>
              <a:srgbClr val="FF0000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2230" name="Freeform 6">
              <a:extLst>
                <a:ext uri="{FF2B5EF4-FFF2-40B4-BE49-F238E27FC236}">
                  <a16:creationId xmlns:a16="http://schemas.microsoft.com/office/drawing/2014/main" id="{06DAD4DE-E842-43D8-BCAF-80B14B709940}"/>
                </a:ext>
              </a:extLst>
            </p:cNvPr>
            <p:cNvSpPr>
              <a:spLocks/>
            </p:cNvSpPr>
            <p:nvPr/>
          </p:nvSpPr>
          <p:spPr bwMode="auto">
            <a:xfrm>
              <a:off x="2220" y="1421"/>
              <a:ext cx="657" cy="1145"/>
            </a:xfrm>
            <a:custGeom>
              <a:avLst/>
              <a:gdLst>
                <a:gd name="T0" fmla="*/ 0 w 657"/>
                <a:gd name="T1" fmla="*/ 0 h 1145"/>
                <a:gd name="T2" fmla="*/ 656 w 657"/>
                <a:gd name="T3" fmla="*/ 1144 h 1145"/>
                <a:gd name="T4" fmla="*/ 0 w 657"/>
                <a:gd name="T5" fmla="*/ 653 h 1145"/>
                <a:gd name="T6" fmla="*/ 0 w 657"/>
                <a:gd name="T7" fmla="*/ 0 h 1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7" h="1145">
                  <a:moveTo>
                    <a:pt x="0" y="0"/>
                  </a:moveTo>
                  <a:lnTo>
                    <a:pt x="656" y="1144"/>
                  </a:lnTo>
                  <a:lnTo>
                    <a:pt x="0" y="653"/>
                  </a:lnTo>
                  <a:lnTo>
                    <a:pt x="0" y="0"/>
                  </a:lnTo>
                </a:path>
              </a:pathLst>
            </a:custGeom>
            <a:solidFill>
              <a:srgbClr val="800000"/>
            </a:solidFill>
            <a:ln w="254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2231" name="Freeform 7">
              <a:extLst>
                <a:ext uri="{FF2B5EF4-FFF2-40B4-BE49-F238E27FC236}">
                  <a16:creationId xmlns:a16="http://schemas.microsoft.com/office/drawing/2014/main" id="{CBAD6B97-9D94-4517-9BC9-E8D39FBBAE8A}"/>
                </a:ext>
              </a:extLst>
            </p:cNvPr>
            <p:cNvSpPr>
              <a:spLocks/>
            </p:cNvSpPr>
            <p:nvPr/>
          </p:nvSpPr>
          <p:spPr bwMode="auto">
            <a:xfrm>
              <a:off x="581" y="2074"/>
              <a:ext cx="2296" cy="492"/>
            </a:xfrm>
            <a:custGeom>
              <a:avLst/>
              <a:gdLst>
                <a:gd name="T0" fmla="*/ 0 w 2296"/>
                <a:gd name="T1" fmla="*/ 0 h 492"/>
                <a:gd name="T2" fmla="*/ 1639 w 2296"/>
                <a:gd name="T3" fmla="*/ 0 h 492"/>
                <a:gd name="T4" fmla="*/ 2295 w 2296"/>
                <a:gd name="T5" fmla="*/ 491 h 492"/>
                <a:gd name="T6" fmla="*/ 0 w 2296"/>
                <a:gd name="T7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96" h="492">
                  <a:moveTo>
                    <a:pt x="0" y="0"/>
                  </a:moveTo>
                  <a:lnTo>
                    <a:pt x="1639" y="0"/>
                  </a:lnTo>
                  <a:lnTo>
                    <a:pt x="2295" y="491"/>
                  </a:lnTo>
                  <a:lnTo>
                    <a:pt x="0" y="0"/>
                  </a:lnTo>
                </a:path>
              </a:pathLst>
            </a:custGeom>
            <a:solidFill>
              <a:srgbClr val="400000"/>
            </a:solidFill>
            <a:ln w="254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52232" name="Group 8">
            <a:extLst>
              <a:ext uri="{FF2B5EF4-FFF2-40B4-BE49-F238E27FC236}">
                <a16:creationId xmlns:a16="http://schemas.microsoft.com/office/drawing/2014/main" id="{F3F9EDE1-AF4D-44AB-9137-06E10EB7CB6D}"/>
              </a:ext>
            </a:extLst>
          </p:cNvPr>
          <p:cNvGrpSpPr>
            <a:grpSpLocks/>
          </p:cNvGrpSpPr>
          <p:nvPr/>
        </p:nvGrpSpPr>
        <p:grpSpPr bwMode="auto">
          <a:xfrm>
            <a:off x="2446338" y="4071938"/>
            <a:ext cx="3644900" cy="1814512"/>
            <a:chOff x="581" y="2565"/>
            <a:chExt cx="2296" cy="1143"/>
          </a:xfrm>
        </p:grpSpPr>
        <p:sp>
          <p:nvSpPr>
            <p:cNvPr id="52233" name="Rectangle 9">
              <a:extLst>
                <a:ext uri="{FF2B5EF4-FFF2-40B4-BE49-F238E27FC236}">
                  <a16:creationId xmlns:a16="http://schemas.microsoft.com/office/drawing/2014/main" id="{B99FF7F6-54A9-46E2-80A2-DA1FEA8EA6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" y="3055"/>
              <a:ext cx="1627" cy="641"/>
            </a:xfrm>
            <a:prstGeom prst="rect">
              <a:avLst/>
            </a:prstGeom>
            <a:solidFill>
              <a:srgbClr val="FF00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2234" name="Freeform 10">
              <a:extLst>
                <a:ext uri="{FF2B5EF4-FFF2-40B4-BE49-F238E27FC236}">
                  <a16:creationId xmlns:a16="http://schemas.microsoft.com/office/drawing/2014/main" id="{F80B36B4-93C2-40E3-94DE-208A30FB65FA}"/>
                </a:ext>
              </a:extLst>
            </p:cNvPr>
            <p:cNvSpPr>
              <a:spLocks/>
            </p:cNvSpPr>
            <p:nvPr/>
          </p:nvSpPr>
          <p:spPr bwMode="auto">
            <a:xfrm>
              <a:off x="581" y="2565"/>
              <a:ext cx="2296" cy="490"/>
            </a:xfrm>
            <a:custGeom>
              <a:avLst/>
              <a:gdLst>
                <a:gd name="T0" fmla="*/ 0 w 2296"/>
                <a:gd name="T1" fmla="*/ 489 h 490"/>
                <a:gd name="T2" fmla="*/ 2295 w 2296"/>
                <a:gd name="T3" fmla="*/ 0 h 490"/>
                <a:gd name="T4" fmla="*/ 1639 w 2296"/>
                <a:gd name="T5" fmla="*/ 489 h 490"/>
                <a:gd name="T6" fmla="*/ 0 w 2296"/>
                <a:gd name="T7" fmla="*/ 489 h 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96" h="490">
                  <a:moveTo>
                    <a:pt x="0" y="489"/>
                  </a:moveTo>
                  <a:lnTo>
                    <a:pt x="2295" y="0"/>
                  </a:lnTo>
                  <a:lnTo>
                    <a:pt x="1639" y="489"/>
                  </a:lnTo>
                  <a:lnTo>
                    <a:pt x="0" y="489"/>
                  </a:lnTo>
                </a:path>
              </a:pathLst>
            </a:custGeom>
            <a:solidFill>
              <a:srgbClr val="800080"/>
            </a:solidFill>
            <a:ln w="254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2235" name="Freeform 11">
              <a:extLst>
                <a:ext uri="{FF2B5EF4-FFF2-40B4-BE49-F238E27FC236}">
                  <a16:creationId xmlns:a16="http://schemas.microsoft.com/office/drawing/2014/main" id="{ABF19C75-FBA1-492A-854C-55609D8E742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20" y="2565"/>
              <a:ext cx="657" cy="1143"/>
            </a:xfrm>
            <a:custGeom>
              <a:avLst/>
              <a:gdLst>
                <a:gd name="T0" fmla="*/ 0 w 657"/>
                <a:gd name="T1" fmla="*/ 1142 h 1143"/>
                <a:gd name="T2" fmla="*/ 0 w 657"/>
                <a:gd name="T3" fmla="*/ 489 h 1143"/>
                <a:gd name="T4" fmla="*/ 656 w 657"/>
                <a:gd name="T5" fmla="*/ 0 h 1143"/>
                <a:gd name="T6" fmla="*/ 0 w 657"/>
                <a:gd name="T7" fmla="*/ 1142 h 1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7" h="1143">
                  <a:moveTo>
                    <a:pt x="0" y="1142"/>
                  </a:moveTo>
                  <a:lnTo>
                    <a:pt x="0" y="489"/>
                  </a:lnTo>
                  <a:lnTo>
                    <a:pt x="656" y="0"/>
                  </a:lnTo>
                  <a:lnTo>
                    <a:pt x="0" y="1142"/>
                  </a:lnTo>
                </a:path>
              </a:pathLst>
            </a:custGeom>
            <a:solidFill>
              <a:srgbClr val="C000C0"/>
            </a:solidFill>
            <a:ln w="254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52236" name="Group 12">
            <a:extLst>
              <a:ext uri="{FF2B5EF4-FFF2-40B4-BE49-F238E27FC236}">
                <a16:creationId xmlns:a16="http://schemas.microsoft.com/office/drawing/2014/main" id="{BA853C5D-3A1E-4396-98BC-295FBCEE0F06}"/>
              </a:ext>
            </a:extLst>
          </p:cNvPr>
          <p:cNvGrpSpPr>
            <a:grpSpLocks/>
          </p:cNvGrpSpPr>
          <p:nvPr/>
        </p:nvGrpSpPr>
        <p:grpSpPr bwMode="auto">
          <a:xfrm>
            <a:off x="6089651" y="2255839"/>
            <a:ext cx="3643313" cy="1817687"/>
            <a:chOff x="2876" y="1421"/>
            <a:chExt cx="2295" cy="1145"/>
          </a:xfrm>
        </p:grpSpPr>
        <p:sp>
          <p:nvSpPr>
            <p:cNvPr id="52237" name="Rectangle 13">
              <a:extLst>
                <a:ext uri="{FF2B5EF4-FFF2-40B4-BE49-F238E27FC236}">
                  <a16:creationId xmlns:a16="http://schemas.microsoft.com/office/drawing/2014/main" id="{FC59D048-4CCA-4FEC-90C5-9289BA64C8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2" y="1422"/>
              <a:ext cx="1627" cy="641"/>
            </a:xfrm>
            <a:prstGeom prst="rect">
              <a:avLst/>
            </a:prstGeom>
            <a:solidFill>
              <a:srgbClr val="FF8000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2238" name="Freeform 14">
              <a:extLst>
                <a:ext uri="{FF2B5EF4-FFF2-40B4-BE49-F238E27FC236}">
                  <a16:creationId xmlns:a16="http://schemas.microsoft.com/office/drawing/2014/main" id="{85F0C447-788D-468F-A9A3-810AB5D62A1A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6" y="1421"/>
              <a:ext cx="656" cy="1145"/>
            </a:xfrm>
            <a:custGeom>
              <a:avLst/>
              <a:gdLst>
                <a:gd name="T0" fmla="*/ 655 w 656"/>
                <a:gd name="T1" fmla="*/ 0 h 1145"/>
                <a:gd name="T2" fmla="*/ 0 w 656"/>
                <a:gd name="T3" fmla="*/ 1144 h 1145"/>
                <a:gd name="T4" fmla="*/ 655 w 656"/>
                <a:gd name="T5" fmla="*/ 653 h 1145"/>
                <a:gd name="T6" fmla="*/ 655 w 656"/>
                <a:gd name="T7" fmla="*/ 0 h 1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6" h="1145">
                  <a:moveTo>
                    <a:pt x="655" y="0"/>
                  </a:moveTo>
                  <a:lnTo>
                    <a:pt x="0" y="1144"/>
                  </a:lnTo>
                  <a:lnTo>
                    <a:pt x="655" y="653"/>
                  </a:lnTo>
                  <a:lnTo>
                    <a:pt x="655" y="0"/>
                  </a:lnTo>
                </a:path>
              </a:pathLst>
            </a:custGeom>
            <a:solidFill>
              <a:srgbClr val="804000"/>
            </a:solidFill>
            <a:ln w="254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2239" name="Freeform 15">
              <a:extLst>
                <a:ext uri="{FF2B5EF4-FFF2-40B4-BE49-F238E27FC236}">
                  <a16:creationId xmlns:a16="http://schemas.microsoft.com/office/drawing/2014/main" id="{38F440F3-F628-408A-8EA4-B1C486A88E1C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6" y="2074"/>
              <a:ext cx="2295" cy="492"/>
            </a:xfrm>
            <a:custGeom>
              <a:avLst/>
              <a:gdLst>
                <a:gd name="T0" fmla="*/ 2294 w 2295"/>
                <a:gd name="T1" fmla="*/ 0 h 492"/>
                <a:gd name="T2" fmla="*/ 655 w 2295"/>
                <a:gd name="T3" fmla="*/ 0 h 492"/>
                <a:gd name="T4" fmla="*/ 0 w 2295"/>
                <a:gd name="T5" fmla="*/ 491 h 492"/>
                <a:gd name="T6" fmla="*/ 2294 w 2295"/>
                <a:gd name="T7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95" h="492">
                  <a:moveTo>
                    <a:pt x="2294" y="0"/>
                  </a:moveTo>
                  <a:lnTo>
                    <a:pt x="655" y="0"/>
                  </a:lnTo>
                  <a:lnTo>
                    <a:pt x="0" y="491"/>
                  </a:lnTo>
                  <a:lnTo>
                    <a:pt x="2294" y="0"/>
                  </a:lnTo>
                </a:path>
              </a:pathLst>
            </a:custGeom>
            <a:solidFill>
              <a:srgbClr val="402000"/>
            </a:solidFill>
            <a:ln w="254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52240" name="Rectangle 16">
            <a:extLst>
              <a:ext uri="{FF2B5EF4-FFF2-40B4-BE49-F238E27FC236}">
                <a16:creationId xmlns:a16="http://schemas.microsoft.com/office/drawing/2014/main" id="{49B24069-1F07-4B64-90E4-6DE3F3E724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57400" y="158750"/>
            <a:ext cx="8534400" cy="1136650"/>
          </a:xfrm>
          <a:noFill/>
          <a:ln/>
          <a:effectLst>
            <a:outerShdw dist="53882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>
            <a:normAutofit/>
          </a:bodyPr>
          <a:lstStyle/>
          <a:p>
            <a:r>
              <a:rPr lang="en-US" altLang="en-US" sz="5400" b="1"/>
              <a:t>Time Series Components</a:t>
            </a:r>
            <a:endParaRPr lang="en-US" altLang="en-US"/>
          </a:p>
        </p:txBody>
      </p:sp>
      <p:sp>
        <p:nvSpPr>
          <p:cNvPr id="52241" name="Rectangle 17">
            <a:extLst>
              <a:ext uri="{FF2B5EF4-FFF2-40B4-BE49-F238E27FC236}">
                <a16:creationId xmlns:a16="http://schemas.microsoft.com/office/drawing/2014/main" id="{B4EBB376-B804-4429-A904-1BBB550703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2514600"/>
            <a:ext cx="38100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 marL="571500" indent="-5715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715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1445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5735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20000"/>
              </a:spcBef>
            </a:pPr>
            <a:endParaRPr lang="en-US" altLang="en-US" sz="2800">
              <a:latin typeface="Arial" panose="020B0604020202020204" pitchFamily="34" charset="0"/>
            </a:endParaRPr>
          </a:p>
          <a:p>
            <a:pPr algn="ctr">
              <a:spcBef>
                <a:spcPct val="20000"/>
              </a:spcBef>
            </a:pPr>
            <a:endParaRPr lang="en-US" altLang="en-US" sz="2800">
              <a:latin typeface="Arial" panose="020B0604020202020204" pitchFamily="34" charset="0"/>
            </a:endParaRPr>
          </a:p>
          <a:p>
            <a:pPr algn="ctr">
              <a:spcBef>
                <a:spcPct val="20000"/>
              </a:spcBef>
            </a:pPr>
            <a:endParaRPr lang="en-US" altLang="en-US" sz="2800">
              <a:latin typeface="Arial" panose="020B0604020202020204" pitchFamily="34" charset="0"/>
            </a:endParaRPr>
          </a:p>
          <a:p>
            <a:pPr algn="ctr">
              <a:spcBef>
                <a:spcPct val="20000"/>
              </a:spcBef>
            </a:pPr>
            <a:endParaRPr lang="en-US" altLang="en-US" sz="2800">
              <a:latin typeface="Arial" panose="020B0604020202020204" pitchFamily="34" charset="0"/>
            </a:endParaRPr>
          </a:p>
          <a:p>
            <a:pPr algn="ctr">
              <a:spcBef>
                <a:spcPct val="20000"/>
              </a:spcBef>
            </a:pPr>
            <a:endParaRPr lang="en-US" altLang="en-US" sz="2800">
              <a:latin typeface="Arial" panose="020B0604020202020204" pitchFamily="34" charset="0"/>
            </a:endParaRPr>
          </a:p>
          <a:p>
            <a:pPr algn="ctr">
              <a:spcBef>
                <a:spcPct val="20000"/>
              </a:spcBef>
            </a:pPr>
            <a:endParaRPr lang="en-US" altLang="en-US" sz="2800">
              <a:latin typeface="Arial" panose="020B0604020202020204" pitchFamily="34" charset="0"/>
            </a:endParaRPr>
          </a:p>
          <a:p>
            <a:pPr algn="ctr" latinLnBrk="1">
              <a:spcBef>
                <a:spcPct val="20000"/>
              </a:spcBef>
            </a:pPr>
            <a:endParaRPr lang="en-US" altLang="en-US" sz="2800">
              <a:latin typeface="Arial" panose="020B0604020202020204" pitchFamily="34" charset="0"/>
            </a:endParaRPr>
          </a:p>
        </p:txBody>
      </p:sp>
      <p:sp>
        <p:nvSpPr>
          <p:cNvPr id="52242" name="Rectangle 18">
            <a:extLst>
              <a:ext uri="{FF2B5EF4-FFF2-40B4-BE49-F238E27FC236}">
                <a16:creationId xmlns:a16="http://schemas.microsoft.com/office/drawing/2014/main" id="{EE963DC8-9680-4B14-ABD6-27EAD38E03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7039" y="2471738"/>
            <a:ext cx="1457325" cy="588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altLang="en-US" sz="3200" b="1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Trend</a:t>
            </a:r>
          </a:p>
        </p:txBody>
      </p:sp>
      <p:sp>
        <p:nvSpPr>
          <p:cNvPr id="52243" name="Rectangle 19">
            <a:extLst>
              <a:ext uri="{FF2B5EF4-FFF2-40B4-BE49-F238E27FC236}">
                <a16:creationId xmlns:a16="http://schemas.microsoft.com/office/drawing/2014/main" id="{3AC9787E-E405-4575-908F-64C8152CE1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2239" y="5062538"/>
            <a:ext cx="2066925" cy="588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altLang="en-US" sz="3200" b="1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Seasonal</a:t>
            </a:r>
          </a:p>
        </p:txBody>
      </p:sp>
      <p:sp>
        <p:nvSpPr>
          <p:cNvPr id="52244" name="Rectangle 20">
            <a:extLst>
              <a:ext uri="{FF2B5EF4-FFF2-40B4-BE49-F238E27FC236}">
                <a16:creationId xmlns:a16="http://schemas.microsoft.com/office/drawing/2014/main" id="{D048CCE5-F1E3-44BA-8A25-F0DDACEC4A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39039" y="2471738"/>
            <a:ext cx="1838325" cy="588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altLang="en-US" sz="3200" b="1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Cyclical</a:t>
            </a:r>
          </a:p>
        </p:txBody>
      </p:sp>
    </p:spTree>
  </p:cSld>
  <p:clrMapOvr>
    <a:masterClrMapping/>
  </p:clrMapOvr>
  <p:transition>
    <p:zo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D4748CB1-D218-4750-B77C-A16787D736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985BF7A6-A65F-4C98-A16D-ABF286235C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pSp>
        <p:nvGrpSpPr>
          <p:cNvPr id="54276" name="Group 4">
            <a:extLst>
              <a:ext uri="{FF2B5EF4-FFF2-40B4-BE49-F238E27FC236}">
                <a16:creationId xmlns:a16="http://schemas.microsoft.com/office/drawing/2014/main" id="{A99C3C49-EB4C-467F-A8A8-820322C124F1}"/>
              </a:ext>
            </a:extLst>
          </p:cNvPr>
          <p:cNvGrpSpPr>
            <a:grpSpLocks/>
          </p:cNvGrpSpPr>
          <p:nvPr/>
        </p:nvGrpSpPr>
        <p:grpSpPr bwMode="auto">
          <a:xfrm>
            <a:off x="2446338" y="2255839"/>
            <a:ext cx="3644900" cy="1817687"/>
            <a:chOff x="581" y="1421"/>
            <a:chExt cx="2296" cy="1145"/>
          </a:xfrm>
        </p:grpSpPr>
        <p:sp>
          <p:nvSpPr>
            <p:cNvPr id="54277" name="Rectangle 5">
              <a:extLst>
                <a:ext uri="{FF2B5EF4-FFF2-40B4-BE49-F238E27FC236}">
                  <a16:creationId xmlns:a16="http://schemas.microsoft.com/office/drawing/2014/main" id="{4774AD53-132E-4DBC-8664-326120C83D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" y="1422"/>
              <a:ext cx="1627" cy="641"/>
            </a:xfrm>
            <a:prstGeom prst="rect">
              <a:avLst/>
            </a:prstGeom>
            <a:solidFill>
              <a:srgbClr val="FF0000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4278" name="Freeform 6">
              <a:extLst>
                <a:ext uri="{FF2B5EF4-FFF2-40B4-BE49-F238E27FC236}">
                  <a16:creationId xmlns:a16="http://schemas.microsoft.com/office/drawing/2014/main" id="{678855CB-E29E-4A5D-95BB-1EDEF54B578D}"/>
                </a:ext>
              </a:extLst>
            </p:cNvPr>
            <p:cNvSpPr>
              <a:spLocks/>
            </p:cNvSpPr>
            <p:nvPr/>
          </p:nvSpPr>
          <p:spPr bwMode="auto">
            <a:xfrm>
              <a:off x="2220" y="1421"/>
              <a:ext cx="657" cy="1145"/>
            </a:xfrm>
            <a:custGeom>
              <a:avLst/>
              <a:gdLst>
                <a:gd name="T0" fmla="*/ 0 w 657"/>
                <a:gd name="T1" fmla="*/ 0 h 1145"/>
                <a:gd name="T2" fmla="*/ 656 w 657"/>
                <a:gd name="T3" fmla="*/ 1144 h 1145"/>
                <a:gd name="T4" fmla="*/ 0 w 657"/>
                <a:gd name="T5" fmla="*/ 653 h 1145"/>
                <a:gd name="T6" fmla="*/ 0 w 657"/>
                <a:gd name="T7" fmla="*/ 0 h 1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7" h="1145">
                  <a:moveTo>
                    <a:pt x="0" y="0"/>
                  </a:moveTo>
                  <a:lnTo>
                    <a:pt x="656" y="1144"/>
                  </a:lnTo>
                  <a:lnTo>
                    <a:pt x="0" y="653"/>
                  </a:lnTo>
                  <a:lnTo>
                    <a:pt x="0" y="0"/>
                  </a:lnTo>
                </a:path>
              </a:pathLst>
            </a:custGeom>
            <a:solidFill>
              <a:srgbClr val="800000"/>
            </a:solidFill>
            <a:ln w="254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4279" name="Freeform 7">
              <a:extLst>
                <a:ext uri="{FF2B5EF4-FFF2-40B4-BE49-F238E27FC236}">
                  <a16:creationId xmlns:a16="http://schemas.microsoft.com/office/drawing/2014/main" id="{D14B9D66-6781-403A-B17E-16C0D0A2DBC4}"/>
                </a:ext>
              </a:extLst>
            </p:cNvPr>
            <p:cNvSpPr>
              <a:spLocks/>
            </p:cNvSpPr>
            <p:nvPr/>
          </p:nvSpPr>
          <p:spPr bwMode="auto">
            <a:xfrm>
              <a:off x="581" y="2074"/>
              <a:ext cx="2296" cy="492"/>
            </a:xfrm>
            <a:custGeom>
              <a:avLst/>
              <a:gdLst>
                <a:gd name="T0" fmla="*/ 0 w 2296"/>
                <a:gd name="T1" fmla="*/ 0 h 492"/>
                <a:gd name="T2" fmla="*/ 1639 w 2296"/>
                <a:gd name="T3" fmla="*/ 0 h 492"/>
                <a:gd name="T4" fmla="*/ 2295 w 2296"/>
                <a:gd name="T5" fmla="*/ 491 h 492"/>
                <a:gd name="T6" fmla="*/ 0 w 2296"/>
                <a:gd name="T7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96" h="492">
                  <a:moveTo>
                    <a:pt x="0" y="0"/>
                  </a:moveTo>
                  <a:lnTo>
                    <a:pt x="1639" y="0"/>
                  </a:lnTo>
                  <a:lnTo>
                    <a:pt x="2295" y="491"/>
                  </a:lnTo>
                  <a:lnTo>
                    <a:pt x="0" y="0"/>
                  </a:lnTo>
                </a:path>
              </a:pathLst>
            </a:custGeom>
            <a:solidFill>
              <a:srgbClr val="400000"/>
            </a:solidFill>
            <a:ln w="254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54280" name="Group 8">
            <a:extLst>
              <a:ext uri="{FF2B5EF4-FFF2-40B4-BE49-F238E27FC236}">
                <a16:creationId xmlns:a16="http://schemas.microsoft.com/office/drawing/2014/main" id="{04D28EFA-B11B-47A0-A65F-AF5FC7FD3FE3}"/>
              </a:ext>
            </a:extLst>
          </p:cNvPr>
          <p:cNvGrpSpPr>
            <a:grpSpLocks/>
          </p:cNvGrpSpPr>
          <p:nvPr/>
        </p:nvGrpSpPr>
        <p:grpSpPr bwMode="auto">
          <a:xfrm>
            <a:off x="2446338" y="4071938"/>
            <a:ext cx="3644900" cy="1814512"/>
            <a:chOff x="581" y="2565"/>
            <a:chExt cx="2296" cy="1143"/>
          </a:xfrm>
        </p:grpSpPr>
        <p:sp>
          <p:nvSpPr>
            <p:cNvPr id="54281" name="Rectangle 9">
              <a:extLst>
                <a:ext uri="{FF2B5EF4-FFF2-40B4-BE49-F238E27FC236}">
                  <a16:creationId xmlns:a16="http://schemas.microsoft.com/office/drawing/2014/main" id="{155C101D-B964-449B-8352-4C371B9AF2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" y="3055"/>
              <a:ext cx="1627" cy="641"/>
            </a:xfrm>
            <a:prstGeom prst="rect">
              <a:avLst/>
            </a:prstGeom>
            <a:solidFill>
              <a:srgbClr val="FF00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4282" name="Freeform 10">
              <a:extLst>
                <a:ext uri="{FF2B5EF4-FFF2-40B4-BE49-F238E27FC236}">
                  <a16:creationId xmlns:a16="http://schemas.microsoft.com/office/drawing/2014/main" id="{E50D6E98-4614-4703-9524-BC15B7467122}"/>
                </a:ext>
              </a:extLst>
            </p:cNvPr>
            <p:cNvSpPr>
              <a:spLocks/>
            </p:cNvSpPr>
            <p:nvPr/>
          </p:nvSpPr>
          <p:spPr bwMode="auto">
            <a:xfrm>
              <a:off x="581" y="2565"/>
              <a:ext cx="2296" cy="490"/>
            </a:xfrm>
            <a:custGeom>
              <a:avLst/>
              <a:gdLst>
                <a:gd name="T0" fmla="*/ 0 w 2296"/>
                <a:gd name="T1" fmla="*/ 489 h 490"/>
                <a:gd name="T2" fmla="*/ 2295 w 2296"/>
                <a:gd name="T3" fmla="*/ 0 h 490"/>
                <a:gd name="T4" fmla="*/ 1639 w 2296"/>
                <a:gd name="T5" fmla="*/ 489 h 490"/>
                <a:gd name="T6" fmla="*/ 0 w 2296"/>
                <a:gd name="T7" fmla="*/ 489 h 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96" h="490">
                  <a:moveTo>
                    <a:pt x="0" y="489"/>
                  </a:moveTo>
                  <a:lnTo>
                    <a:pt x="2295" y="0"/>
                  </a:lnTo>
                  <a:lnTo>
                    <a:pt x="1639" y="489"/>
                  </a:lnTo>
                  <a:lnTo>
                    <a:pt x="0" y="489"/>
                  </a:lnTo>
                </a:path>
              </a:pathLst>
            </a:custGeom>
            <a:solidFill>
              <a:srgbClr val="800080"/>
            </a:solidFill>
            <a:ln w="254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4283" name="Freeform 11">
              <a:extLst>
                <a:ext uri="{FF2B5EF4-FFF2-40B4-BE49-F238E27FC236}">
                  <a16:creationId xmlns:a16="http://schemas.microsoft.com/office/drawing/2014/main" id="{0EB14335-2953-4B10-AF8F-27FFCC6ED5DB}"/>
                </a:ext>
              </a:extLst>
            </p:cNvPr>
            <p:cNvSpPr>
              <a:spLocks/>
            </p:cNvSpPr>
            <p:nvPr/>
          </p:nvSpPr>
          <p:spPr bwMode="auto">
            <a:xfrm>
              <a:off x="2220" y="2565"/>
              <a:ext cx="657" cy="1143"/>
            </a:xfrm>
            <a:custGeom>
              <a:avLst/>
              <a:gdLst>
                <a:gd name="T0" fmla="*/ 0 w 657"/>
                <a:gd name="T1" fmla="*/ 1142 h 1143"/>
                <a:gd name="T2" fmla="*/ 0 w 657"/>
                <a:gd name="T3" fmla="*/ 489 h 1143"/>
                <a:gd name="T4" fmla="*/ 656 w 657"/>
                <a:gd name="T5" fmla="*/ 0 h 1143"/>
                <a:gd name="T6" fmla="*/ 0 w 657"/>
                <a:gd name="T7" fmla="*/ 1142 h 1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7" h="1143">
                  <a:moveTo>
                    <a:pt x="0" y="1142"/>
                  </a:moveTo>
                  <a:lnTo>
                    <a:pt x="0" y="489"/>
                  </a:lnTo>
                  <a:lnTo>
                    <a:pt x="656" y="0"/>
                  </a:lnTo>
                  <a:lnTo>
                    <a:pt x="0" y="1142"/>
                  </a:lnTo>
                </a:path>
              </a:pathLst>
            </a:custGeom>
            <a:solidFill>
              <a:srgbClr val="C000C0"/>
            </a:solidFill>
            <a:ln w="254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54284" name="Group 12">
            <a:extLst>
              <a:ext uri="{FF2B5EF4-FFF2-40B4-BE49-F238E27FC236}">
                <a16:creationId xmlns:a16="http://schemas.microsoft.com/office/drawing/2014/main" id="{BB738A02-B164-46C6-AC0D-E33E044F918B}"/>
              </a:ext>
            </a:extLst>
          </p:cNvPr>
          <p:cNvGrpSpPr>
            <a:grpSpLocks/>
          </p:cNvGrpSpPr>
          <p:nvPr/>
        </p:nvGrpSpPr>
        <p:grpSpPr bwMode="auto">
          <a:xfrm>
            <a:off x="6089651" y="2255839"/>
            <a:ext cx="3643313" cy="1817687"/>
            <a:chOff x="2876" y="1421"/>
            <a:chExt cx="2295" cy="1145"/>
          </a:xfrm>
        </p:grpSpPr>
        <p:sp>
          <p:nvSpPr>
            <p:cNvPr id="54285" name="Rectangle 13">
              <a:extLst>
                <a:ext uri="{FF2B5EF4-FFF2-40B4-BE49-F238E27FC236}">
                  <a16:creationId xmlns:a16="http://schemas.microsoft.com/office/drawing/2014/main" id="{3A7A3C23-0DFE-41C8-86B7-4937F4B15A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2" y="1422"/>
              <a:ext cx="1627" cy="641"/>
            </a:xfrm>
            <a:prstGeom prst="rect">
              <a:avLst/>
            </a:prstGeom>
            <a:solidFill>
              <a:srgbClr val="FF8000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4286" name="Freeform 14">
              <a:extLst>
                <a:ext uri="{FF2B5EF4-FFF2-40B4-BE49-F238E27FC236}">
                  <a16:creationId xmlns:a16="http://schemas.microsoft.com/office/drawing/2014/main" id="{CECEA0BE-795C-45BA-A34F-6AE47C32139D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6" y="1421"/>
              <a:ext cx="656" cy="1145"/>
            </a:xfrm>
            <a:custGeom>
              <a:avLst/>
              <a:gdLst>
                <a:gd name="T0" fmla="*/ 655 w 656"/>
                <a:gd name="T1" fmla="*/ 0 h 1145"/>
                <a:gd name="T2" fmla="*/ 0 w 656"/>
                <a:gd name="T3" fmla="*/ 1144 h 1145"/>
                <a:gd name="T4" fmla="*/ 655 w 656"/>
                <a:gd name="T5" fmla="*/ 653 h 1145"/>
                <a:gd name="T6" fmla="*/ 655 w 656"/>
                <a:gd name="T7" fmla="*/ 0 h 1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6" h="1145">
                  <a:moveTo>
                    <a:pt x="655" y="0"/>
                  </a:moveTo>
                  <a:lnTo>
                    <a:pt x="0" y="1144"/>
                  </a:lnTo>
                  <a:lnTo>
                    <a:pt x="655" y="653"/>
                  </a:lnTo>
                  <a:lnTo>
                    <a:pt x="655" y="0"/>
                  </a:lnTo>
                </a:path>
              </a:pathLst>
            </a:custGeom>
            <a:solidFill>
              <a:srgbClr val="804000"/>
            </a:solidFill>
            <a:ln w="254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4287" name="Freeform 15">
              <a:extLst>
                <a:ext uri="{FF2B5EF4-FFF2-40B4-BE49-F238E27FC236}">
                  <a16:creationId xmlns:a16="http://schemas.microsoft.com/office/drawing/2014/main" id="{8173ECD7-C443-4897-B50A-F291E0918B43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6" y="2074"/>
              <a:ext cx="2295" cy="492"/>
            </a:xfrm>
            <a:custGeom>
              <a:avLst/>
              <a:gdLst>
                <a:gd name="T0" fmla="*/ 2294 w 2295"/>
                <a:gd name="T1" fmla="*/ 0 h 492"/>
                <a:gd name="T2" fmla="*/ 655 w 2295"/>
                <a:gd name="T3" fmla="*/ 0 h 492"/>
                <a:gd name="T4" fmla="*/ 0 w 2295"/>
                <a:gd name="T5" fmla="*/ 491 h 492"/>
                <a:gd name="T6" fmla="*/ 2294 w 2295"/>
                <a:gd name="T7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95" h="492">
                  <a:moveTo>
                    <a:pt x="2294" y="0"/>
                  </a:moveTo>
                  <a:lnTo>
                    <a:pt x="655" y="0"/>
                  </a:lnTo>
                  <a:lnTo>
                    <a:pt x="0" y="491"/>
                  </a:lnTo>
                  <a:lnTo>
                    <a:pt x="2294" y="0"/>
                  </a:lnTo>
                </a:path>
              </a:pathLst>
            </a:custGeom>
            <a:solidFill>
              <a:srgbClr val="402000"/>
            </a:solidFill>
            <a:ln w="254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54288" name="Rectangle 16">
            <a:extLst>
              <a:ext uri="{FF2B5EF4-FFF2-40B4-BE49-F238E27FC236}">
                <a16:creationId xmlns:a16="http://schemas.microsoft.com/office/drawing/2014/main" id="{F95DBE17-5A2A-497A-8998-8657BDD3B5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1051" y="4849814"/>
            <a:ext cx="2582863" cy="1017587"/>
          </a:xfrm>
          <a:prstGeom prst="rect">
            <a:avLst/>
          </a:prstGeom>
          <a:solidFill>
            <a:srgbClr val="51DC00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4289" name="Freeform 17">
            <a:extLst>
              <a:ext uri="{FF2B5EF4-FFF2-40B4-BE49-F238E27FC236}">
                <a16:creationId xmlns:a16="http://schemas.microsoft.com/office/drawing/2014/main" id="{107C17CE-33C2-4223-9ACD-C271DFE21DDD}"/>
              </a:ext>
            </a:extLst>
          </p:cNvPr>
          <p:cNvSpPr>
            <a:spLocks/>
          </p:cNvSpPr>
          <p:nvPr/>
        </p:nvSpPr>
        <p:spPr bwMode="auto">
          <a:xfrm>
            <a:off x="6089651" y="4071939"/>
            <a:ext cx="3643313" cy="777875"/>
          </a:xfrm>
          <a:custGeom>
            <a:avLst/>
            <a:gdLst>
              <a:gd name="T0" fmla="*/ 2294 w 2295"/>
              <a:gd name="T1" fmla="*/ 489 h 490"/>
              <a:gd name="T2" fmla="*/ 0 w 2295"/>
              <a:gd name="T3" fmla="*/ 0 h 490"/>
              <a:gd name="T4" fmla="*/ 655 w 2295"/>
              <a:gd name="T5" fmla="*/ 489 h 490"/>
              <a:gd name="T6" fmla="*/ 2294 w 2295"/>
              <a:gd name="T7" fmla="*/ 489 h 4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295" h="490">
                <a:moveTo>
                  <a:pt x="2294" y="489"/>
                </a:moveTo>
                <a:lnTo>
                  <a:pt x="0" y="0"/>
                </a:lnTo>
                <a:lnTo>
                  <a:pt x="655" y="489"/>
                </a:lnTo>
                <a:lnTo>
                  <a:pt x="2294" y="489"/>
                </a:lnTo>
              </a:path>
            </a:pathLst>
          </a:custGeom>
          <a:solidFill>
            <a:srgbClr val="006000"/>
          </a:solidFill>
          <a:ln w="254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4290" name="Freeform 18">
            <a:extLst>
              <a:ext uri="{FF2B5EF4-FFF2-40B4-BE49-F238E27FC236}">
                <a16:creationId xmlns:a16="http://schemas.microsoft.com/office/drawing/2014/main" id="{03F206BD-2D69-41B2-9FE5-397FF09968B2}"/>
              </a:ext>
            </a:extLst>
          </p:cNvPr>
          <p:cNvSpPr>
            <a:spLocks/>
          </p:cNvSpPr>
          <p:nvPr/>
        </p:nvSpPr>
        <p:spPr bwMode="auto">
          <a:xfrm>
            <a:off x="6089650" y="4071938"/>
            <a:ext cx="1041400" cy="1814512"/>
          </a:xfrm>
          <a:custGeom>
            <a:avLst/>
            <a:gdLst>
              <a:gd name="T0" fmla="*/ 655 w 656"/>
              <a:gd name="T1" fmla="*/ 1142 h 1143"/>
              <a:gd name="T2" fmla="*/ 655 w 656"/>
              <a:gd name="T3" fmla="*/ 489 h 1143"/>
              <a:gd name="T4" fmla="*/ 0 w 656"/>
              <a:gd name="T5" fmla="*/ 0 h 1143"/>
              <a:gd name="T6" fmla="*/ 655 w 656"/>
              <a:gd name="T7" fmla="*/ 1142 h 1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56" h="1143">
                <a:moveTo>
                  <a:pt x="655" y="1142"/>
                </a:moveTo>
                <a:lnTo>
                  <a:pt x="655" y="489"/>
                </a:lnTo>
                <a:lnTo>
                  <a:pt x="0" y="0"/>
                </a:lnTo>
                <a:lnTo>
                  <a:pt x="655" y="1142"/>
                </a:lnTo>
              </a:path>
            </a:pathLst>
          </a:custGeom>
          <a:solidFill>
            <a:srgbClr val="00A000"/>
          </a:solidFill>
          <a:ln w="254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4291" name="Rectangle 19">
            <a:extLst>
              <a:ext uri="{FF2B5EF4-FFF2-40B4-BE49-F238E27FC236}">
                <a16:creationId xmlns:a16="http://schemas.microsoft.com/office/drawing/2014/main" id="{B3136158-355B-44DA-A8A7-12B085B9BE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57400" y="158750"/>
            <a:ext cx="8534400" cy="1136650"/>
          </a:xfrm>
          <a:noFill/>
          <a:ln/>
          <a:effectLst>
            <a:outerShdw dist="53882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>
            <a:normAutofit/>
          </a:bodyPr>
          <a:lstStyle/>
          <a:p>
            <a:r>
              <a:rPr lang="en-US" altLang="en-US" sz="5400" b="1"/>
              <a:t>Time Series Components</a:t>
            </a:r>
            <a:endParaRPr lang="en-US" altLang="en-US"/>
          </a:p>
        </p:txBody>
      </p:sp>
      <p:sp>
        <p:nvSpPr>
          <p:cNvPr id="54292" name="Rectangle 20">
            <a:extLst>
              <a:ext uri="{FF2B5EF4-FFF2-40B4-BE49-F238E27FC236}">
                <a16:creationId xmlns:a16="http://schemas.microsoft.com/office/drawing/2014/main" id="{66F847C5-AB58-4C13-B68E-255EAF3B9F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7039" y="2471738"/>
            <a:ext cx="1457325" cy="588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altLang="en-US" sz="3200" b="1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Trend</a:t>
            </a:r>
          </a:p>
        </p:txBody>
      </p:sp>
      <p:sp>
        <p:nvSpPr>
          <p:cNvPr id="54293" name="Rectangle 21">
            <a:extLst>
              <a:ext uri="{FF2B5EF4-FFF2-40B4-BE49-F238E27FC236}">
                <a16:creationId xmlns:a16="http://schemas.microsoft.com/office/drawing/2014/main" id="{E13093E2-35B1-45BE-A1B0-0495924AD1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2239" y="5062538"/>
            <a:ext cx="2066925" cy="588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altLang="en-US" sz="3200" b="1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Seasonal</a:t>
            </a:r>
          </a:p>
        </p:txBody>
      </p:sp>
      <p:sp>
        <p:nvSpPr>
          <p:cNvPr id="54294" name="Rectangle 22">
            <a:extLst>
              <a:ext uri="{FF2B5EF4-FFF2-40B4-BE49-F238E27FC236}">
                <a16:creationId xmlns:a16="http://schemas.microsoft.com/office/drawing/2014/main" id="{1A810B0F-60E8-4456-8989-BC7340D6CE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39039" y="2471738"/>
            <a:ext cx="1838325" cy="588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altLang="en-US" sz="3200" b="1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Cyclical</a:t>
            </a:r>
          </a:p>
        </p:txBody>
      </p:sp>
      <p:sp>
        <p:nvSpPr>
          <p:cNvPr id="54295" name="Rectangle 23">
            <a:extLst>
              <a:ext uri="{FF2B5EF4-FFF2-40B4-BE49-F238E27FC236}">
                <a16:creationId xmlns:a16="http://schemas.microsoft.com/office/drawing/2014/main" id="{021AD11C-E25D-4AB2-B68F-6C8601F0AB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2839" y="5062538"/>
            <a:ext cx="1990725" cy="588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altLang="en-US" sz="3200" b="1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Irregular</a:t>
            </a:r>
          </a:p>
        </p:txBody>
      </p:sp>
    </p:spTree>
  </p:cSld>
  <p:clrMapOvr>
    <a:masterClrMapping/>
  </p:clrMapOvr>
  <p:transition>
    <p:zoom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254EEF7F-3B79-4366-9F1E-65401BA580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AF8E38BF-AC4A-4409-B356-321BF05A32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pSp>
        <p:nvGrpSpPr>
          <p:cNvPr id="56324" name="Group 4">
            <a:extLst>
              <a:ext uri="{FF2B5EF4-FFF2-40B4-BE49-F238E27FC236}">
                <a16:creationId xmlns:a16="http://schemas.microsoft.com/office/drawing/2014/main" id="{23093F49-9328-40E2-95EF-9A2F61CCDE8F}"/>
              </a:ext>
            </a:extLst>
          </p:cNvPr>
          <p:cNvGrpSpPr>
            <a:grpSpLocks/>
          </p:cNvGrpSpPr>
          <p:nvPr/>
        </p:nvGrpSpPr>
        <p:grpSpPr bwMode="auto">
          <a:xfrm>
            <a:off x="4456113" y="4419601"/>
            <a:ext cx="3243262" cy="1820863"/>
            <a:chOff x="1847" y="2784"/>
            <a:chExt cx="2043" cy="1147"/>
          </a:xfrm>
        </p:grpSpPr>
        <p:sp>
          <p:nvSpPr>
            <p:cNvPr id="56325" name="Rectangle 5">
              <a:extLst>
                <a:ext uri="{FF2B5EF4-FFF2-40B4-BE49-F238E27FC236}">
                  <a16:creationId xmlns:a16="http://schemas.microsoft.com/office/drawing/2014/main" id="{3D8006EB-CD3A-4C72-B145-327CB84E45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7" y="2789"/>
              <a:ext cx="2033" cy="1124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grpSp>
          <p:nvGrpSpPr>
            <p:cNvPr id="56326" name="Group 6">
              <a:extLst>
                <a:ext uri="{FF2B5EF4-FFF2-40B4-BE49-F238E27FC236}">
                  <a16:creationId xmlns:a16="http://schemas.microsoft.com/office/drawing/2014/main" id="{2DABA12E-B595-4C0B-976D-24F913EAF12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60" y="2784"/>
              <a:ext cx="1815" cy="1147"/>
              <a:chOff x="1960" y="2784"/>
              <a:chExt cx="1815" cy="1147"/>
            </a:xfrm>
          </p:grpSpPr>
          <p:sp>
            <p:nvSpPr>
              <p:cNvPr id="56327" name="Line 7">
                <a:extLst>
                  <a:ext uri="{FF2B5EF4-FFF2-40B4-BE49-F238E27FC236}">
                    <a16:creationId xmlns:a16="http://schemas.microsoft.com/office/drawing/2014/main" id="{2355F99A-C6F9-460F-9C00-D68BEBAB3D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68" y="2792"/>
                <a:ext cx="0" cy="113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6328" name="Line 8">
                <a:extLst>
                  <a:ext uri="{FF2B5EF4-FFF2-40B4-BE49-F238E27FC236}">
                    <a16:creationId xmlns:a16="http://schemas.microsoft.com/office/drawing/2014/main" id="{3FB85D3E-2C4F-4310-BBAA-9141097699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54" y="2792"/>
                <a:ext cx="0" cy="113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6329" name="Line 9">
                <a:extLst>
                  <a:ext uri="{FF2B5EF4-FFF2-40B4-BE49-F238E27FC236}">
                    <a16:creationId xmlns:a16="http://schemas.microsoft.com/office/drawing/2014/main" id="{4188B4EB-8CEB-41F8-B212-92A021A180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41" y="2792"/>
                <a:ext cx="0" cy="113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6330" name="Line 10">
                <a:extLst>
                  <a:ext uri="{FF2B5EF4-FFF2-40B4-BE49-F238E27FC236}">
                    <a16:creationId xmlns:a16="http://schemas.microsoft.com/office/drawing/2014/main" id="{3172E3CB-7832-4711-A5FB-4E524CAE56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528" y="2784"/>
                <a:ext cx="0" cy="114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6331" name="Line 11">
                <a:extLst>
                  <a:ext uri="{FF2B5EF4-FFF2-40B4-BE49-F238E27FC236}">
                    <a16:creationId xmlns:a16="http://schemas.microsoft.com/office/drawing/2014/main" id="{A8173C55-F9EF-4C35-9980-B3D2D71FD0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14" y="2792"/>
                <a:ext cx="0" cy="113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6332" name="Line 12">
                <a:extLst>
                  <a:ext uri="{FF2B5EF4-FFF2-40B4-BE49-F238E27FC236}">
                    <a16:creationId xmlns:a16="http://schemas.microsoft.com/office/drawing/2014/main" id="{5A27A0B1-48A8-48DD-BB28-EF52ABC172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300" y="2784"/>
                <a:ext cx="0" cy="114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6333" name="Line 13">
                <a:extLst>
                  <a:ext uri="{FF2B5EF4-FFF2-40B4-BE49-F238E27FC236}">
                    <a16:creationId xmlns:a16="http://schemas.microsoft.com/office/drawing/2014/main" id="{26EBB5FE-4D7D-417B-96CB-22081C3155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87" y="2792"/>
                <a:ext cx="0" cy="113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6334" name="Line 14">
                <a:extLst>
                  <a:ext uri="{FF2B5EF4-FFF2-40B4-BE49-F238E27FC236}">
                    <a16:creationId xmlns:a16="http://schemas.microsoft.com/office/drawing/2014/main" id="{E07148D2-758F-420F-8DCD-934BE9E1AB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74" y="2784"/>
                <a:ext cx="0" cy="114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6335" name="Line 15">
                <a:extLst>
                  <a:ext uri="{FF2B5EF4-FFF2-40B4-BE49-F238E27FC236}">
                    <a16:creationId xmlns:a16="http://schemas.microsoft.com/office/drawing/2014/main" id="{418444FB-B6D4-49C9-ADED-4DD4A16C5D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60" y="2792"/>
                <a:ext cx="0" cy="113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6336" name="Line 16">
                <a:extLst>
                  <a:ext uri="{FF2B5EF4-FFF2-40B4-BE49-F238E27FC236}">
                    <a16:creationId xmlns:a16="http://schemas.microsoft.com/office/drawing/2014/main" id="{14B20858-7610-4D23-A84D-1CC711973E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75" y="2793"/>
                <a:ext cx="0" cy="112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6337" name="Line 17">
                <a:extLst>
                  <a:ext uri="{FF2B5EF4-FFF2-40B4-BE49-F238E27FC236}">
                    <a16:creationId xmlns:a16="http://schemas.microsoft.com/office/drawing/2014/main" id="{6CF87637-57C3-443F-AF9F-62A4F37902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62" y="2793"/>
                <a:ext cx="0" cy="112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6338" name="Line 18">
                <a:extLst>
                  <a:ext uri="{FF2B5EF4-FFF2-40B4-BE49-F238E27FC236}">
                    <a16:creationId xmlns:a16="http://schemas.microsoft.com/office/drawing/2014/main" id="{5FA742DC-30E7-4145-86AA-210CEA85DF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48" y="2793"/>
                <a:ext cx="0" cy="112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6339" name="Line 19">
                <a:extLst>
                  <a:ext uri="{FF2B5EF4-FFF2-40B4-BE49-F238E27FC236}">
                    <a16:creationId xmlns:a16="http://schemas.microsoft.com/office/drawing/2014/main" id="{862BB58E-A820-437F-AECD-08EE6FEA81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35" y="2785"/>
                <a:ext cx="0" cy="114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6340" name="Line 20">
                <a:extLst>
                  <a:ext uri="{FF2B5EF4-FFF2-40B4-BE49-F238E27FC236}">
                    <a16:creationId xmlns:a16="http://schemas.microsoft.com/office/drawing/2014/main" id="{A791C929-9AD6-445B-922F-795BEC69E6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21" y="2793"/>
                <a:ext cx="0" cy="112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6341" name="Line 21">
                <a:extLst>
                  <a:ext uri="{FF2B5EF4-FFF2-40B4-BE49-F238E27FC236}">
                    <a16:creationId xmlns:a16="http://schemas.microsoft.com/office/drawing/2014/main" id="{4C28818E-959A-4C77-A84E-0AC6A5B2A4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208" y="2785"/>
                <a:ext cx="0" cy="114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6342" name="Line 22">
                <a:extLst>
                  <a:ext uri="{FF2B5EF4-FFF2-40B4-BE49-F238E27FC236}">
                    <a16:creationId xmlns:a16="http://schemas.microsoft.com/office/drawing/2014/main" id="{5D1D092C-01E4-4206-93F8-FE87D23120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94" y="2793"/>
                <a:ext cx="0" cy="112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6343" name="Line 23">
                <a:extLst>
                  <a:ext uri="{FF2B5EF4-FFF2-40B4-BE49-F238E27FC236}">
                    <a16:creationId xmlns:a16="http://schemas.microsoft.com/office/drawing/2014/main" id="{FDC41FC5-8E0B-48B3-9D96-DD2399803D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81" y="2793"/>
                <a:ext cx="0" cy="112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grpSp>
          <p:nvGrpSpPr>
            <p:cNvPr id="56344" name="Group 24">
              <a:extLst>
                <a:ext uri="{FF2B5EF4-FFF2-40B4-BE49-F238E27FC236}">
                  <a16:creationId xmlns:a16="http://schemas.microsoft.com/office/drawing/2014/main" id="{2698188E-217E-4073-A156-2CB48098543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50" y="2902"/>
              <a:ext cx="2040" cy="908"/>
              <a:chOff x="1850" y="2902"/>
              <a:chExt cx="2040" cy="908"/>
            </a:xfrm>
          </p:grpSpPr>
          <p:sp>
            <p:nvSpPr>
              <p:cNvPr id="56345" name="Line 25">
                <a:extLst>
                  <a:ext uri="{FF2B5EF4-FFF2-40B4-BE49-F238E27FC236}">
                    <a16:creationId xmlns:a16="http://schemas.microsoft.com/office/drawing/2014/main" id="{F76D6184-0FCA-4083-B8AE-55BE8AD277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50" y="3356"/>
                <a:ext cx="2039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6346" name="Line 26">
                <a:extLst>
                  <a:ext uri="{FF2B5EF4-FFF2-40B4-BE49-F238E27FC236}">
                    <a16:creationId xmlns:a16="http://schemas.microsoft.com/office/drawing/2014/main" id="{87E33D7C-F6B5-4BC9-A3A9-5EF90ABCAD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50" y="3242"/>
                <a:ext cx="204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6347" name="Line 27">
                <a:extLst>
                  <a:ext uri="{FF2B5EF4-FFF2-40B4-BE49-F238E27FC236}">
                    <a16:creationId xmlns:a16="http://schemas.microsoft.com/office/drawing/2014/main" id="{24133EA7-21F9-4FA7-80D6-7A893C6241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50" y="3129"/>
                <a:ext cx="204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6348" name="Line 28">
                <a:extLst>
                  <a:ext uri="{FF2B5EF4-FFF2-40B4-BE49-F238E27FC236}">
                    <a16:creationId xmlns:a16="http://schemas.microsoft.com/office/drawing/2014/main" id="{9C4A8829-76FB-40AB-916C-B31D223379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50" y="3015"/>
                <a:ext cx="204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6349" name="Line 29">
                <a:extLst>
                  <a:ext uri="{FF2B5EF4-FFF2-40B4-BE49-F238E27FC236}">
                    <a16:creationId xmlns:a16="http://schemas.microsoft.com/office/drawing/2014/main" id="{4E0FDFF5-B9C9-4E5B-ADE2-CEA2479277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50" y="2902"/>
                <a:ext cx="204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6350" name="Line 30">
                <a:extLst>
                  <a:ext uri="{FF2B5EF4-FFF2-40B4-BE49-F238E27FC236}">
                    <a16:creationId xmlns:a16="http://schemas.microsoft.com/office/drawing/2014/main" id="{D8C144EB-5DF3-4F7F-A5A7-DE33A81175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50" y="3810"/>
                <a:ext cx="204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6351" name="Line 31">
                <a:extLst>
                  <a:ext uri="{FF2B5EF4-FFF2-40B4-BE49-F238E27FC236}">
                    <a16:creationId xmlns:a16="http://schemas.microsoft.com/office/drawing/2014/main" id="{EDE1DF0A-D2BA-4589-BAA8-45C05FB8D0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50" y="3696"/>
                <a:ext cx="204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6352" name="Line 32">
                <a:extLst>
                  <a:ext uri="{FF2B5EF4-FFF2-40B4-BE49-F238E27FC236}">
                    <a16:creationId xmlns:a16="http://schemas.microsoft.com/office/drawing/2014/main" id="{5BCE7818-5E3E-4988-B513-82A4F95C90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50" y="3583"/>
                <a:ext cx="204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6353" name="Line 33">
                <a:extLst>
                  <a:ext uri="{FF2B5EF4-FFF2-40B4-BE49-F238E27FC236}">
                    <a16:creationId xmlns:a16="http://schemas.microsoft.com/office/drawing/2014/main" id="{1E2857B0-7F2A-40A1-BD6F-76C326B451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50" y="3469"/>
                <a:ext cx="204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</p:grpSp>
      <p:grpSp>
        <p:nvGrpSpPr>
          <p:cNvPr id="56354" name="Group 34">
            <a:extLst>
              <a:ext uri="{FF2B5EF4-FFF2-40B4-BE49-F238E27FC236}">
                <a16:creationId xmlns:a16="http://schemas.microsoft.com/office/drawing/2014/main" id="{1FFD7048-E53D-40C1-B52D-DACE4C0E52D1}"/>
              </a:ext>
            </a:extLst>
          </p:cNvPr>
          <p:cNvGrpSpPr>
            <a:grpSpLocks/>
          </p:cNvGrpSpPr>
          <p:nvPr/>
        </p:nvGrpSpPr>
        <p:grpSpPr bwMode="auto">
          <a:xfrm>
            <a:off x="4452939" y="4576763"/>
            <a:ext cx="3178175" cy="1454150"/>
            <a:chOff x="1845" y="2883"/>
            <a:chExt cx="2002" cy="916"/>
          </a:xfrm>
        </p:grpSpPr>
        <p:sp>
          <p:nvSpPr>
            <p:cNvPr id="56355" name="Freeform 35">
              <a:extLst>
                <a:ext uri="{FF2B5EF4-FFF2-40B4-BE49-F238E27FC236}">
                  <a16:creationId xmlns:a16="http://schemas.microsoft.com/office/drawing/2014/main" id="{FE0F17FF-7FC3-4B1A-A4CF-4E9677A3DAE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5" y="2904"/>
              <a:ext cx="2000" cy="895"/>
            </a:xfrm>
            <a:custGeom>
              <a:avLst/>
              <a:gdLst>
                <a:gd name="T0" fmla="*/ 0 w 2000"/>
                <a:gd name="T1" fmla="*/ 805 h 895"/>
                <a:gd name="T2" fmla="*/ 339 w 2000"/>
                <a:gd name="T3" fmla="*/ 581 h 895"/>
                <a:gd name="T4" fmla="*/ 530 w 2000"/>
                <a:gd name="T5" fmla="*/ 796 h 895"/>
                <a:gd name="T6" fmla="*/ 791 w 2000"/>
                <a:gd name="T7" fmla="*/ 468 h 895"/>
                <a:gd name="T8" fmla="*/ 1015 w 2000"/>
                <a:gd name="T9" fmla="*/ 679 h 895"/>
                <a:gd name="T10" fmla="*/ 1345 w 2000"/>
                <a:gd name="T11" fmla="*/ 272 h 895"/>
                <a:gd name="T12" fmla="*/ 1582 w 2000"/>
                <a:gd name="T13" fmla="*/ 468 h 895"/>
                <a:gd name="T14" fmla="*/ 1920 w 2000"/>
                <a:gd name="T15" fmla="*/ 56 h 895"/>
                <a:gd name="T16" fmla="*/ 1883 w 2000"/>
                <a:gd name="T17" fmla="*/ 19 h 895"/>
                <a:gd name="T18" fmla="*/ 1999 w 2000"/>
                <a:gd name="T19" fmla="*/ 0 h 895"/>
                <a:gd name="T20" fmla="*/ 1995 w 2000"/>
                <a:gd name="T21" fmla="*/ 131 h 895"/>
                <a:gd name="T22" fmla="*/ 1957 w 2000"/>
                <a:gd name="T23" fmla="*/ 94 h 895"/>
                <a:gd name="T24" fmla="*/ 1585 w 2000"/>
                <a:gd name="T25" fmla="*/ 553 h 895"/>
                <a:gd name="T26" fmla="*/ 1357 w 2000"/>
                <a:gd name="T27" fmla="*/ 356 h 895"/>
                <a:gd name="T28" fmla="*/ 1017 w 2000"/>
                <a:gd name="T29" fmla="*/ 768 h 895"/>
                <a:gd name="T30" fmla="*/ 799 w 2000"/>
                <a:gd name="T31" fmla="*/ 562 h 895"/>
                <a:gd name="T32" fmla="*/ 530 w 2000"/>
                <a:gd name="T33" fmla="*/ 894 h 895"/>
                <a:gd name="T34" fmla="*/ 324 w 2000"/>
                <a:gd name="T35" fmla="*/ 661 h 895"/>
                <a:gd name="T36" fmla="*/ 0 w 2000"/>
                <a:gd name="T37" fmla="*/ 880 h 895"/>
                <a:gd name="T38" fmla="*/ 0 w 2000"/>
                <a:gd name="T39" fmla="*/ 805 h 8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000" h="895">
                  <a:moveTo>
                    <a:pt x="0" y="805"/>
                  </a:moveTo>
                  <a:lnTo>
                    <a:pt x="339" y="581"/>
                  </a:lnTo>
                  <a:lnTo>
                    <a:pt x="530" y="796"/>
                  </a:lnTo>
                  <a:lnTo>
                    <a:pt x="791" y="468"/>
                  </a:lnTo>
                  <a:lnTo>
                    <a:pt x="1015" y="679"/>
                  </a:lnTo>
                  <a:lnTo>
                    <a:pt x="1345" y="272"/>
                  </a:lnTo>
                  <a:lnTo>
                    <a:pt x="1582" y="468"/>
                  </a:lnTo>
                  <a:lnTo>
                    <a:pt x="1920" y="56"/>
                  </a:lnTo>
                  <a:lnTo>
                    <a:pt x="1883" y="19"/>
                  </a:lnTo>
                  <a:lnTo>
                    <a:pt x="1999" y="0"/>
                  </a:lnTo>
                  <a:lnTo>
                    <a:pt x="1995" y="131"/>
                  </a:lnTo>
                  <a:lnTo>
                    <a:pt x="1957" y="94"/>
                  </a:lnTo>
                  <a:lnTo>
                    <a:pt x="1585" y="553"/>
                  </a:lnTo>
                  <a:lnTo>
                    <a:pt x="1357" y="356"/>
                  </a:lnTo>
                  <a:lnTo>
                    <a:pt x="1017" y="768"/>
                  </a:lnTo>
                  <a:lnTo>
                    <a:pt x="799" y="562"/>
                  </a:lnTo>
                  <a:lnTo>
                    <a:pt x="530" y="894"/>
                  </a:lnTo>
                  <a:lnTo>
                    <a:pt x="324" y="661"/>
                  </a:lnTo>
                  <a:lnTo>
                    <a:pt x="0" y="880"/>
                  </a:lnTo>
                  <a:lnTo>
                    <a:pt x="0" y="805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6356" name="Freeform 36">
              <a:extLst>
                <a:ext uri="{FF2B5EF4-FFF2-40B4-BE49-F238E27FC236}">
                  <a16:creationId xmlns:a16="http://schemas.microsoft.com/office/drawing/2014/main" id="{6421729B-B70C-4924-909E-A9269592E68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6" y="2883"/>
              <a:ext cx="2001" cy="895"/>
            </a:xfrm>
            <a:custGeom>
              <a:avLst/>
              <a:gdLst>
                <a:gd name="T0" fmla="*/ 0 w 2001"/>
                <a:gd name="T1" fmla="*/ 805 h 895"/>
                <a:gd name="T2" fmla="*/ 340 w 2001"/>
                <a:gd name="T3" fmla="*/ 581 h 895"/>
                <a:gd name="T4" fmla="*/ 531 w 2001"/>
                <a:gd name="T5" fmla="*/ 796 h 895"/>
                <a:gd name="T6" fmla="*/ 792 w 2001"/>
                <a:gd name="T7" fmla="*/ 468 h 895"/>
                <a:gd name="T8" fmla="*/ 1016 w 2001"/>
                <a:gd name="T9" fmla="*/ 678 h 895"/>
                <a:gd name="T10" fmla="*/ 1346 w 2001"/>
                <a:gd name="T11" fmla="*/ 272 h 895"/>
                <a:gd name="T12" fmla="*/ 1583 w 2001"/>
                <a:gd name="T13" fmla="*/ 468 h 895"/>
                <a:gd name="T14" fmla="*/ 1921 w 2001"/>
                <a:gd name="T15" fmla="*/ 56 h 895"/>
                <a:gd name="T16" fmla="*/ 1883 w 2001"/>
                <a:gd name="T17" fmla="*/ 19 h 895"/>
                <a:gd name="T18" fmla="*/ 2000 w 2001"/>
                <a:gd name="T19" fmla="*/ 0 h 895"/>
                <a:gd name="T20" fmla="*/ 1995 w 2001"/>
                <a:gd name="T21" fmla="*/ 131 h 895"/>
                <a:gd name="T22" fmla="*/ 1957 w 2001"/>
                <a:gd name="T23" fmla="*/ 94 h 895"/>
                <a:gd name="T24" fmla="*/ 1586 w 2001"/>
                <a:gd name="T25" fmla="*/ 552 h 895"/>
                <a:gd name="T26" fmla="*/ 1357 w 2001"/>
                <a:gd name="T27" fmla="*/ 356 h 895"/>
                <a:gd name="T28" fmla="*/ 1018 w 2001"/>
                <a:gd name="T29" fmla="*/ 768 h 895"/>
                <a:gd name="T30" fmla="*/ 799 w 2001"/>
                <a:gd name="T31" fmla="*/ 562 h 895"/>
                <a:gd name="T32" fmla="*/ 531 w 2001"/>
                <a:gd name="T33" fmla="*/ 894 h 895"/>
                <a:gd name="T34" fmla="*/ 324 w 2001"/>
                <a:gd name="T35" fmla="*/ 660 h 895"/>
                <a:gd name="T36" fmla="*/ 0 w 2001"/>
                <a:gd name="T37" fmla="*/ 880 h 895"/>
                <a:gd name="T38" fmla="*/ 0 w 2001"/>
                <a:gd name="T39" fmla="*/ 805 h 8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001" h="895">
                  <a:moveTo>
                    <a:pt x="0" y="805"/>
                  </a:moveTo>
                  <a:lnTo>
                    <a:pt x="340" y="581"/>
                  </a:lnTo>
                  <a:lnTo>
                    <a:pt x="531" y="796"/>
                  </a:lnTo>
                  <a:lnTo>
                    <a:pt x="792" y="468"/>
                  </a:lnTo>
                  <a:lnTo>
                    <a:pt x="1016" y="678"/>
                  </a:lnTo>
                  <a:lnTo>
                    <a:pt x="1346" y="272"/>
                  </a:lnTo>
                  <a:lnTo>
                    <a:pt x="1583" y="468"/>
                  </a:lnTo>
                  <a:lnTo>
                    <a:pt x="1921" y="56"/>
                  </a:lnTo>
                  <a:lnTo>
                    <a:pt x="1883" y="19"/>
                  </a:lnTo>
                  <a:lnTo>
                    <a:pt x="2000" y="0"/>
                  </a:lnTo>
                  <a:lnTo>
                    <a:pt x="1995" y="131"/>
                  </a:lnTo>
                  <a:lnTo>
                    <a:pt x="1957" y="94"/>
                  </a:lnTo>
                  <a:lnTo>
                    <a:pt x="1586" y="552"/>
                  </a:lnTo>
                  <a:lnTo>
                    <a:pt x="1357" y="356"/>
                  </a:lnTo>
                  <a:lnTo>
                    <a:pt x="1018" y="768"/>
                  </a:lnTo>
                  <a:lnTo>
                    <a:pt x="799" y="562"/>
                  </a:lnTo>
                  <a:lnTo>
                    <a:pt x="531" y="894"/>
                  </a:lnTo>
                  <a:lnTo>
                    <a:pt x="324" y="660"/>
                  </a:lnTo>
                  <a:lnTo>
                    <a:pt x="0" y="880"/>
                  </a:lnTo>
                  <a:lnTo>
                    <a:pt x="0" y="805"/>
                  </a:lnTo>
                </a:path>
              </a:pathLst>
            </a:custGeom>
            <a:solidFill>
              <a:srgbClr val="00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56357" name="Rectangle 37">
            <a:extLst>
              <a:ext uri="{FF2B5EF4-FFF2-40B4-BE49-F238E27FC236}">
                <a16:creationId xmlns:a16="http://schemas.microsoft.com/office/drawing/2014/main" id="{3E8864B4-ADF2-467D-9DBD-19D3BCC724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  <a:effectLst>
            <a:outerShdw dist="53882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>
            <a:normAutofit/>
          </a:bodyPr>
          <a:lstStyle/>
          <a:p>
            <a:r>
              <a:rPr lang="en-US" altLang="en-US" sz="5400" b="1"/>
              <a:t>Trend Component</a:t>
            </a:r>
            <a:endParaRPr lang="en-US" altLang="en-US"/>
          </a:p>
        </p:txBody>
      </p:sp>
      <p:sp>
        <p:nvSpPr>
          <p:cNvPr id="56358" name="Rectangle 38">
            <a:extLst>
              <a:ext uri="{FF2B5EF4-FFF2-40B4-BE49-F238E27FC236}">
                <a16:creationId xmlns:a16="http://schemas.microsoft.com/office/drawing/2014/main" id="{02E2CBDE-44F2-4A83-8327-D250353600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1778000"/>
            <a:ext cx="7810500" cy="43942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>
            <a:normAutofit/>
          </a:bodyPr>
          <a:lstStyle/>
          <a:p>
            <a:r>
              <a:rPr lang="en-US" altLang="en-US"/>
              <a:t>Persistent, overall upward or downward pattern</a:t>
            </a:r>
          </a:p>
          <a:p>
            <a:r>
              <a:rPr lang="en-US" altLang="en-US"/>
              <a:t>Due to population, technology etc.</a:t>
            </a:r>
          </a:p>
          <a:p>
            <a:r>
              <a:rPr lang="en-US" altLang="en-US"/>
              <a:t>Several years duration </a:t>
            </a:r>
          </a:p>
        </p:txBody>
      </p:sp>
      <p:sp>
        <p:nvSpPr>
          <p:cNvPr id="56359" name="Rectangle 39">
            <a:extLst>
              <a:ext uri="{FF2B5EF4-FFF2-40B4-BE49-F238E27FC236}">
                <a16:creationId xmlns:a16="http://schemas.microsoft.com/office/drawing/2014/main" id="{63D58B1C-7EC5-41A2-890A-203012C7F7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4439" y="6243639"/>
            <a:ext cx="2219325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b="1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Mo., Qtr., Yr.</a:t>
            </a:r>
          </a:p>
        </p:txBody>
      </p:sp>
      <p:sp>
        <p:nvSpPr>
          <p:cNvPr id="56360" name="Rectangle 40">
            <a:extLst>
              <a:ext uri="{FF2B5EF4-FFF2-40B4-BE49-F238E27FC236}">
                <a16:creationId xmlns:a16="http://schemas.microsoft.com/office/drawing/2014/main" id="{E16FE9F6-4924-46CA-82F3-CFF10E6BE2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2239" y="4948239"/>
            <a:ext cx="1838325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b="1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Response</a:t>
            </a:r>
          </a:p>
        </p:txBody>
      </p:sp>
      <p:pic>
        <p:nvPicPr>
          <p:cNvPr id="56361" name="Picture 41">
            <a:extLst>
              <a:ext uri="{FF2B5EF4-FFF2-40B4-BE49-F238E27FC236}">
                <a16:creationId xmlns:a16="http://schemas.microsoft.com/office/drawing/2014/main" id="{960BFC2C-7D4A-407B-ADEE-CEF971881868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133"/>
          <a:stretch>
            <a:fillRect/>
          </a:stretch>
        </p:blipFill>
        <p:spPr bwMode="auto">
          <a:xfrm>
            <a:off x="7956550" y="3471863"/>
            <a:ext cx="2698750" cy="2957512"/>
          </a:xfrm>
          <a:prstGeom prst="rect">
            <a:avLst/>
          </a:prstGeom>
          <a:noFill/>
          <a:ln>
            <a:noFill/>
          </a:ln>
          <a:effectLst>
            <a:outerShdw dist="17961" dir="13500000" algn="ctr" rotWithShape="0">
              <a:srgbClr val="C0FEF9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362" name="Rectangle 42">
            <a:extLst>
              <a:ext uri="{FF2B5EF4-FFF2-40B4-BE49-F238E27FC236}">
                <a16:creationId xmlns:a16="http://schemas.microsoft.com/office/drawing/2014/main" id="{37708BFE-7CDD-4178-AE0F-FAE71F05EE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3191" y="6415088"/>
            <a:ext cx="1659109" cy="243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altLang="en-US" sz="1000">
                <a:solidFill>
                  <a:srgbClr val="CECECE"/>
                </a:solidFill>
                <a:latin typeface="Arial" panose="020B0604020202020204" pitchFamily="34" charset="0"/>
              </a:rPr>
              <a:t>© 1984-1994 T/Maker Co.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63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63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63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63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63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63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58" grpId="0" build="p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1026">
            <a:extLst>
              <a:ext uri="{FF2B5EF4-FFF2-40B4-BE49-F238E27FC236}">
                <a16:creationId xmlns:a16="http://schemas.microsoft.com/office/drawing/2014/main" id="{4A18A1B3-6AD0-41EB-A3AA-9D27E00AC7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vert="horz" lIns="90488" tIns="44450" rIns="90488" bIns="44450" rtlCol="0" anchor="ctr" anchorCtr="1">
            <a:normAutofit/>
          </a:bodyPr>
          <a:lstStyle/>
          <a:p>
            <a:r>
              <a:rPr lang="en-US" altLang="en-US" sz="5400" b="1">
                <a:effectLst>
                  <a:outerShdw blurRad="38100" dist="38100" dir="2700000" algn="tl">
                    <a:srgbClr val="000000"/>
                  </a:outerShdw>
                </a:effectLst>
              </a:rPr>
              <a:t>Trend Component</a:t>
            </a:r>
            <a:endParaRPr lang="en-US" altLang="en-US"/>
          </a:p>
        </p:txBody>
      </p:sp>
      <p:sp>
        <p:nvSpPr>
          <p:cNvPr id="228355" name="Rectangle 1027">
            <a:extLst>
              <a:ext uri="{FF2B5EF4-FFF2-40B4-BE49-F238E27FC236}">
                <a16:creationId xmlns:a16="http://schemas.microsoft.com/office/drawing/2014/main" id="{BDCADA62-48D3-4EE4-850F-0B21BC7CAD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0" y="1981200"/>
            <a:ext cx="8763000" cy="4114800"/>
          </a:xfrm>
          <a:noFill/>
          <a:ln/>
        </p:spPr>
        <p:txBody>
          <a:bodyPr vert="horz" lIns="90488" tIns="44450" rIns="90488" bIns="44450" rtlCol="0">
            <a:normAutofit/>
          </a:bodyPr>
          <a:lstStyle/>
          <a:p>
            <a:pPr marL="571500" indent="-571500"/>
            <a:r>
              <a:rPr lang="en-US" altLang="en-US"/>
              <a:t>Overall Upward or Downward Movement</a:t>
            </a:r>
          </a:p>
          <a:p>
            <a:pPr marL="571500" indent="-571500"/>
            <a:r>
              <a:rPr lang="en-US" altLang="en-US"/>
              <a:t>Data Taken Over a Period of Years</a:t>
            </a:r>
          </a:p>
          <a:p>
            <a:pPr marL="571500" indent="-571500"/>
            <a:endParaRPr lang="en-US" altLang="en-US"/>
          </a:p>
        </p:txBody>
      </p:sp>
      <p:sp>
        <p:nvSpPr>
          <p:cNvPr id="228356" name="Line 1028">
            <a:extLst>
              <a:ext uri="{FF2B5EF4-FFF2-40B4-BE49-F238E27FC236}">
                <a16:creationId xmlns:a16="http://schemas.microsoft.com/office/drawing/2014/main" id="{D4811050-9542-4E60-97AA-EE0450EE36BF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3516314"/>
            <a:ext cx="0" cy="23510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28357" name="Line 1029">
            <a:extLst>
              <a:ext uri="{FF2B5EF4-FFF2-40B4-BE49-F238E27FC236}">
                <a16:creationId xmlns:a16="http://schemas.microsoft.com/office/drawing/2014/main" id="{B3A2E279-F1DD-4A7C-B9F0-5DE1A9083C84}"/>
              </a:ext>
            </a:extLst>
          </p:cNvPr>
          <p:cNvSpPr>
            <a:spLocks noChangeShapeType="1"/>
          </p:cNvSpPr>
          <p:nvPr/>
        </p:nvSpPr>
        <p:spPr bwMode="auto">
          <a:xfrm>
            <a:off x="3516314" y="5943600"/>
            <a:ext cx="547528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28358" name="Rectangle 1030">
            <a:extLst>
              <a:ext uri="{FF2B5EF4-FFF2-40B4-BE49-F238E27FC236}">
                <a16:creationId xmlns:a16="http://schemas.microsoft.com/office/drawing/2014/main" id="{BBAD7DF9-EC4C-47B0-8E4F-FBAEB2E263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9989" y="3354389"/>
            <a:ext cx="1444625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latin typeface="Arial" panose="020B0604020202020204" pitchFamily="34" charset="0"/>
              </a:rPr>
              <a:t>Sales</a:t>
            </a:r>
          </a:p>
        </p:txBody>
      </p:sp>
      <p:sp>
        <p:nvSpPr>
          <p:cNvPr id="228359" name="Rectangle 1031">
            <a:extLst>
              <a:ext uri="{FF2B5EF4-FFF2-40B4-BE49-F238E27FC236}">
                <a16:creationId xmlns:a16="http://schemas.microsoft.com/office/drawing/2014/main" id="{4B238913-BB56-4B71-935F-283920808B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8389" y="5945189"/>
            <a:ext cx="1444625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latin typeface="Arial" panose="020B0604020202020204" pitchFamily="34" charset="0"/>
              </a:rPr>
              <a:t>Time </a:t>
            </a:r>
          </a:p>
        </p:txBody>
      </p:sp>
      <p:sp>
        <p:nvSpPr>
          <p:cNvPr id="228360" name="Line 1032">
            <a:extLst>
              <a:ext uri="{FF2B5EF4-FFF2-40B4-BE49-F238E27FC236}">
                <a16:creationId xmlns:a16="http://schemas.microsoft.com/office/drawing/2014/main" id="{352870B2-1A24-4C59-95FB-7E95F506B6B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05250" y="3803650"/>
            <a:ext cx="5526088" cy="1309688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28361" name="Line 1033">
            <a:extLst>
              <a:ext uri="{FF2B5EF4-FFF2-40B4-BE49-F238E27FC236}">
                <a16:creationId xmlns:a16="http://schemas.microsoft.com/office/drawing/2014/main" id="{7C173A06-4713-445F-8EEE-17256E1F900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54388" y="4192588"/>
            <a:ext cx="1141412" cy="1446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28362" name="Line 1034">
            <a:extLst>
              <a:ext uri="{FF2B5EF4-FFF2-40B4-BE49-F238E27FC236}">
                <a16:creationId xmlns:a16="http://schemas.microsoft.com/office/drawing/2014/main" id="{73D74226-BEBA-46CA-9E84-540CBCBCA5CF}"/>
              </a:ext>
            </a:extLst>
          </p:cNvPr>
          <p:cNvSpPr>
            <a:spLocks noChangeShapeType="1"/>
          </p:cNvSpPr>
          <p:nvPr/>
        </p:nvSpPr>
        <p:spPr bwMode="auto">
          <a:xfrm>
            <a:off x="4659314" y="4278314"/>
            <a:ext cx="979487" cy="6746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28363" name="Line 1035">
            <a:extLst>
              <a:ext uri="{FF2B5EF4-FFF2-40B4-BE49-F238E27FC236}">
                <a16:creationId xmlns:a16="http://schemas.microsoft.com/office/drawing/2014/main" id="{849E31DE-6070-4AAB-812E-A0C03F7339C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16588" y="3887788"/>
            <a:ext cx="1141412" cy="12176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28364" name="Line 1036">
            <a:extLst>
              <a:ext uri="{FF2B5EF4-FFF2-40B4-BE49-F238E27FC236}">
                <a16:creationId xmlns:a16="http://schemas.microsoft.com/office/drawing/2014/main" id="{45665F4D-2F4D-48AF-8673-8ACCF3CDA62F}"/>
              </a:ext>
            </a:extLst>
          </p:cNvPr>
          <p:cNvSpPr>
            <a:spLocks noChangeShapeType="1"/>
          </p:cNvSpPr>
          <p:nvPr/>
        </p:nvSpPr>
        <p:spPr bwMode="auto">
          <a:xfrm>
            <a:off x="6945314" y="3973514"/>
            <a:ext cx="979487" cy="9794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28365" name="Line 1037">
            <a:extLst>
              <a:ext uri="{FF2B5EF4-FFF2-40B4-BE49-F238E27FC236}">
                <a16:creationId xmlns:a16="http://schemas.microsoft.com/office/drawing/2014/main" id="{32C55623-DFBB-411C-88F9-52A8A9E380F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926388" y="2820988"/>
            <a:ext cx="1141412" cy="2208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28366" name="Oval 1038">
            <a:extLst>
              <a:ext uri="{FF2B5EF4-FFF2-40B4-BE49-F238E27FC236}">
                <a16:creationId xmlns:a16="http://schemas.microsoft.com/office/drawing/2014/main" id="{00CCE8E6-E7B2-4823-BFC5-756CE69F34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5486400"/>
            <a:ext cx="304800" cy="3048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28367" name="Oval 1039">
            <a:extLst>
              <a:ext uri="{FF2B5EF4-FFF2-40B4-BE49-F238E27FC236}">
                <a16:creationId xmlns:a16="http://schemas.microsoft.com/office/drawing/2014/main" id="{D9FE9651-CF51-48E1-94ED-DE0E704F12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4038600"/>
            <a:ext cx="304800" cy="3048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28368" name="Oval 1040">
            <a:extLst>
              <a:ext uri="{FF2B5EF4-FFF2-40B4-BE49-F238E27FC236}">
                <a16:creationId xmlns:a16="http://schemas.microsoft.com/office/drawing/2014/main" id="{169FF1A7-C175-4E7D-9C71-D0D59441F3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4953000"/>
            <a:ext cx="304800" cy="3048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28369" name="Oval 1041">
            <a:extLst>
              <a:ext uri="{FF2B5EF4-FFF2-40B4-BE49-F238E27FC236}">
                <a16:creationId xmlns:a16="http://schemas.microsoft.com/office/drawing/2014/main" id="{21670347-A18F-49E6-BECF-242B40345F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3733800"/>
            <a:ext cx="304800" cy="3048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28370" name="Oval 1042">
            <a:extLst>
              <a:ext uri="{FF2B5EF4-FFF2-40B4-BE49-F238E27FC236}">
                <a16:creationId xmlns:a16="http://schemas.microsoft.com/office/drawing/2014/main" id="{6ADDB4DB-51D8-4C71-BD37-AC3BDA8DAB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4876800"/>
            <a:ext cx="304800" cy="3048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28371" name="Oval 1043">
            <a:extLst>
              <a:ext uri="{FF2B5EF4-FFF2-40B4-BE49-F238E27FC236}">
                <a16:creationId xmlns:a16="http://schemas.microsoft.com/office/drawing/2014/main" id="{16BDC9B1-4448-41D3-B45C-756DE2E554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15400" y="2667000"/>
            <a:ext cx="304800" cy="3048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28372" name="Rectangle 1044">
            <a:extLst>
              <a:ext uri="{FF2B5EF4-FFF2-40B4-BE49-F238E27FC236}">
                <a16:creationId xmlns:a16="http://schemas.microsoft.com/office/drawing/2014/main" id="{6F34E4E8-151C-4C82-A639-5C74DBC7F4D0}"/>
              </a:ext>
            </a:extLst>
          </p:cNvPr>
          <p:cNvSpPr>
            <a:spLocks noChangeArrowheads="1"/>
          </p:cNvSpPr>
          <p:nvPr/>
        </p:nvSpPr>
        <p:spPr bwMode="auto">
          <a:xfrm rot="20940000">
            <a:off x="8689976" y="3396430"/>
            <a:ext cx="1978025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solidFill>
                  <a:schemeClr val="hlink"/>
                </a:solidFill>
              </a:rPr>
              <a:t>Upward trend</a:t>
            </a: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50CED293-D96C-4AFF-A9C5-6640F86772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A2731ED7-757D-4092-A8E7-84F0467560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pSp>
        <p:nvGrpSpPr>
          <p:cNvPr id="58372" name="Group 4">
            <a:extLst>
              <a:ext uri="{FF2B5EF4-FFF2-40B4-BE49-F238E27FC236}">
                <a16:creationId xmlns:a16="http://schemas.microsoft.com/office/drawing/2014/main" id="{F2DD03C8-5F71-4227-9BF8-4C307E4CF88E}"/>
              </a:ext>
            </a:extLst>
          </p:cNvPr>
          <p:cNvGrpSpPr>
            <a:grpSpLocks/>
          </p:cNvGrpSpPr>
          <p:nvPr/>
        </p:nvGrpSpPr>
        <p:grpSpPr bwMode="auto">
          <a:xfrm>
            <a:off x="4456113" y="4419601"/>
            <a:ext cx="3243262" cy="1820863"/>
            <a:chOff x="1847" y="2784"/>
            <a:chExt cx="2043" cy="1147"/>
          </a:xfrm>
        </p:grpSpPr>
        <p:sp>
          <p:nvSpPr>
            <p:cNvPr id="58373" name="Rectangle 5">
              <a:extLst>
                <a:ext uri="{FF2B5EF4-FFF2-40B4-BE49-F238E27FC236}">
                  <a16:creationId xmlns:a16="http://schemas.microsoft.com/office/drawing/2014/main" id="{3ADB38BD-0FA8-4BA7-A70C-1A66702E51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7" y="2789"/>
              <a:ext cx="2033" cy="1124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grpSp>
          <p:nvGrpSpPr>
            <p:cNvPr id="58374" name="Group 6">
              <a:extLst>
                <a:ext uri="{FF2B5EF4-FFF2-40B4-BE49-F238E27FC236}">
                  <a16:creationId xmlns:a16="http://schemas.microsoft.com/office/drawing/2014/main" id="{5276BA72-1224-42E3-85D4-752002E774A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60" y="2784"/>
              <a:ext cx="1815" cy="1147"/>
              <a:chOff x="1960" y="2784"/>
              <a:chExt cx="1815" cy="1147"/>
            </a:xfrm>
          </p:grpSpPr>
          <p:sp>
            <p:nvSpPr>
              <p:cNvPr id="58375" name="Line 7">
                <a:extLst>
                  <a:ext uri="{FF2B5EF4-FFF2-40B4-BE49-F238E27FC236}">
                    <a16:creationId xmlns:a16="http://schemas.microsoft.com/office/drawing/2014/main" id="{BA55A9DA-16D1-4E28-BC59-5077044E0C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68" y="2792"/>
                <a:ext cx="0" cy="113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8376" name="Line 8">
                <a:extLst>
                  <a:ext uri="{FF2B5EF4-FFF2-40B4-BE49-F238E27FC236}">
                    <a16:creationId xmlns:a16="http://schemas.microsoft.com/office/drawing/2014/main" id="{177C5D12-2AA8-4FF5-826D-22B470DCF3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54" y="2792"/>
                <a:ext cx="0" cy="113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8377" name="Line 9">
                <a:extLst>
                  <a:ext uri="{FF2B5EF4-FFF2-40B4-BE49-F238E27FC236}">
                    <a16:creationId xmlns:a16="http://schemas.microsoft.com/office/drawing/2014/main" id="{009E6982-235C-4199-AC1B-E3FF5332CC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41" y="2792"/>
                <a:ext cx="0" cy="113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8378" name="Line 10">
                <a:extLst>
                  <a:ext uri="{FF2B5EF4-FFF2-40B4-BE49-F238E27FC236}">
                    <a16:creationId xmlns:a16="http://schemas.microsoft.com/office/drawing/2014/main" id="{48CA0E47-3862-437C-9CEE-D01A571660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528" y="2784"/>
                <a:ext cx="0" cy="114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8379" name="Line 11">
                <a:extLst>
                  <a:ext uri="{FF2B5EF4-FFF2-40B4-BE49-F238E27FC236}">
                    <a16:creationId xmlns:a16="http://schemas.microsoft.com/office/drawing/2014/main" id="{2799DBFE-976E-4420-A3B8-97D0D96E7B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14" y="2792"/>
                <a:ext cx="0" cy="113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8380" name="Line 12">
                <a:extLst>
                  <a:ext uri="{FF2B5EF4-FFF2-40B4-BE49-F238E27FC236}">
                    <a16:creationId xmlns:a16="http://schemas.microsoft.com/office/drawing/2014/main" id="{2E898280-7062-477C-82B3-C51B3EEB43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300" y="2784"/>
                <a:ext cx="0" cy="114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8381" name="Line 13">
                <a:extLst>
                  <a:ext uri="{FF2B5EF4-FFF2-40B4-BE49-F238E27FC236}">
                    <a16:creationId xmlns:a16="http://schemas.microsoft.com/office/drawing/2014/main" id="{C01B9311-492B-4153-BF76-3E59D489FF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87" y="2792"/>
                <a:ext cx="0" cy="113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8382" name="Line 14">
                <a:extLst>
                  <a:ext uri="{FF2B5EF4-FFF2-40B4-BE49-F238E27FC236}">
                    <a16:creationId xmlns:a16="http://schemas.microsoft.com/office/drawing/2014/main" id="{ECBF1DB9-FCEB-4FDC-B47C-BD25D76643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74" y="2784"/>
                <a:ext cx="0" cy="114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8383" name="Line 15">
                <a:extLst>
                  <a:ext uri="{FF2B5EF4-FFF2-40B4-BE49-F238E27FC236}">
                    <a16:creationId xmlns:a16="http://schemas.microsoft.com/office/drawing/2014/main" id="{149514D9-ADFD-4170-B024-6BF4A71736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60" y="2792"/>
                <a:ext cx="0" cy="113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8384" name="Line 16">
                <a:extLst>
                  <a:ext uri="{FF2B5EF4-FFF2-40B4-BE49-F238E27FC236}">
                    <a16:creationId xmlns:a16="http://schemas.microsoft.com/office/drawing/2014/main" id="{7F817351-1FB6-4CE6-817E-CD0F4ECE33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75" y="2793"/>
                <a:ext cx="0" cy="112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8385" name="Line 17">
                <a:extLst>
                  <a:ext uri="{FF2B5EF4-FFF2-40B4-BE49-F238E27FC236}">
                    <a16:creationId xmlns:a16="http://schemas.microsoft.com/office/drawing/2014/main" id="{C7E4B1DD-F01A-49DD-A1D6-31EB7459BF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62" y="2793"/>
                <a:ext cx="0" cy="112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8386" name="Line 18">
                <a:extLst>
                  <a:ext uri="{FF2B5EF4-FFF2-40B4-BE49-F238E27FC236}">
                    <a16:creationId xmlns:a16="http://schemas.microsoft.com/office/drawing/2014/main" id="{127A4E28-E5B7-44D9-991C-F0CE071AAF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48" y="2793"/>
                <a:ext cx="0" cy="112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8387" name="Line 19">
                <a:extLst>
                  <a:ext uri="{FF2B5EF4-FFF2-40B4-BE49-F238E27FC236}">
                    <a16:creationId xmlns:a16="http://schemas.microsoft.com/office/drawing/2014/main" id="{96BB9DEC-5D3F-4BA7-BF8D-EB5AD1EB84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35" y="2785"/>
                <a:ext cx="0" cy="114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8388" name="Line 20">
                <a:extLst>
                  <a:ext uri="{FF2B5EF4-FFF2-40B4-BE49-F238E27FC236}">
                    <a16:creationId xmlns:a16="http://schemas.microsoft.com/office/drawing/2014/main" id="{3910A3C7-EDC4-4A9E-8078-ED4AF0A4D8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21" y="2793"/>
                <a:ext cx="0" cy="112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8389" name="Line 21">
                <a:extLst>
                  <a:ext uri="{FF2B5EF4-FFF2-40B4-BE49-F238E27FC236}">
                    <a16:creationId xmlns:a16="http://schemas.microsoft.com/office/drawing/2014/main" id="{E294F616-DC16-4858-9324-4DA719420E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208" y="2785"/>
                <a:ext cx="0" cy="114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8390" name="Line 22">
                <a:extLst>
                  <a:ext uri="{FF2B5EF4-FFF2-40B4-BE49-F238E27FC236}">
                    <a16:creationId xmlns:a16="http://schemas.microsoft.com/office/drawing/2014/main" id="{4BE9C462-3448-4B5A-880A-1D655C4D47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94" y="2793"/>
                <a:ext cx="0" cy="112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8391" name="Line 23">
                <a:extLst>
                  <a:ext uri="{FF2B5EF4-FFF2-40B4-BE49-F238E27FC236}">
                    <a16:creationId xmlns:a16="http://schemas.microsoft.com/office/drawing/2014/main" id="{D13278D5-3A5D-4228-9E02-12CBE773C2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81" y="2793"/>
                <a:ext cx="0" cy="112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grpSp>
          <p:nvGrpSpPr>
            <p:cNvPr id="58392" name="Group 24">
              <a:extLst>
                <a:ext uri="{FF2B5EF4-FFF2-40B4-BE49-F238E27FC236}">
                  <a16:creationId xmlns:a16="http://schemas.microsoft.com/office/drawing/2014/main" id="{A7A3B581-F9C8-47F8-8716-2BF34B41508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50" y="2902"/>
              <a:ext cx="2040" cy="908"/>
              <a:chOff x="1850" y="2902"/>
              <a:chExt cx="2040" cy="908"/>
            </a:xfrm>
          </p:grpSpPr>
          <p:sp>
            <p:nvSpPr>
              <p:cNvPr id="58393" name="Line 25">
                <a:extLst>
                  <a:ext uri="{FF2B5EF4-FFF2-40B4-BE49-F238E27FC236}">
                    <a16:creationId xmlns:a16="http://schemas.microsoft.com/office/drawing/2014/main" id="{0EAF356E-A64E-4328-8509-B9559DA0A6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50" y="3356"/>
                <a:ext cx="2039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8394" name="Line 26">
                <a:extLst>
                  <a:ext uri="{FF2B5EF4-FFF2-40B4-BE49-F238E27FC236}">
                    <a16:creationId xmlns:a16="http://schemas.microsoft.com/office/drawing/2014/main" id="{45B7ED06-30E7-4617-BFE4-3CD6A48B56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50" y="3242"/>
                <a:ext cx="204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8395" name="Line 27">
                <a:extLst>
                  <a:ext uri="{FF2B5EF4-FFF2-40B4-BE49-F238E27FC236}">
                    <a16:creationId xmlns:a16="http://schemas.microsoft.com/office/drawing/2014/main" id="{B7929D54-D22D-4027-8D63-686ED9CAA3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50" y="3129"/>
                <a:ext cx="204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8396" name="Line 28">
                <a:extLst>
                  <a:ext uri="{FF2B5EF4-FFF2-40B4-BE49-F238E27FC236}">
                    <a16:creationId xmlns:a16="http://schemas.microsoft.com/office/drawing/2014/main" id="{C5C56C5E-B4FD-486D-BA6E-D40C1E9EE6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50" y="3015"/>
                <a:ext cx="204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8397" name="Line 29">
                <a:extLst>
                  <a:ext uri="{FF2B5EF4-FFF2-40B4-BE49-F238E27FC236}">
                    <a16:creationId xmlns:a16="http://schemas.microsoft.com/office/drawing/2014/main" id="{62112BEE-CBE7-479E-921A-BD14EB28AB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50" y="2902"/>
                <a:ext cx="204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8398" name="Line 30">
                <a:extLst>
                  <a:ext uri="{FF2B5EF4-FFF2-40B4-BE49-F238E27FC236}">
                    <a16:creationId xmlns:a16="http://schemas.microsoft.com/office/drawing/2014/main" id="{D03EBBA8-91FD-4CDC-9296-9E67288969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50" y="3810"/>
                <a:ext cx="204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8399" name="Line 31">
                <a:extLst>
                  <a:ext uri="{FF2B5EF4-FFF2-40B4-BE49-F238E27FC236}">
                    <a16:creationId xmlns:a16="http://schemas.microsoft.com/office/drawing/2014/main" id="{ADA26820-B7E9-48CE-AB26-B263AE7C1A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50" y="3696"/>
                <a:ext cx="204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8400" name="Line 32">
                <a:extLst>
                  <a:ext uri="{FF2B5EF4-FFF2-40B4-BE49-F238E27FC236}">
                    <a16:creationId xmlns:a16="http://schemas.microsoft.com/office/drawing/2014/main" id="{DC5A86CE-3444-4723-BF87-70625EFEE3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50" y="3583"/>
                <a:ext cx="204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8401" name="Line 33">
                <a:extLst>
                  <a:ext uri="{FF2B5EF4-FFF2-40B4-BE49-F238E27FC236}">
                    <a16:creationId xmlns:a16="http://schemas.microsoft.com/office/drawing/2014/main" id="{569375E4-F6F6-44BD-AFE3-3DB520E829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50" y="3469"/>
                <a:ext cx="204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</p:grpSp>
      <p:grpSp>
        <p:nvGrpSpPr>
          <p:cNvPr id="58402" name="Group 34">
            <a:extLst>
              <a:ext uri="{FF2B5EF4-FFF2-40B4-BE49-F238E27FC236}">
                <a16:creationId xmlns:a16="http://schemas.microsoft.com/office/drawing/2014/main" id="{63593629-9CF6-455B-83E6-788D71B1B3D8}"/>
              </a:ext>
            </a:extLst>
          </p:cNvPr>
          <p:cNvGrpSpPr>
            <a:grpSpLocks/>
          </p:cNvGrpSpPr>
          <p:nvPr/>
        </p:nvGrpSpPr>
        <p:grpSpPr bwMode="auto">
          <a:xfrm>
            <a:off x="4452939" y="4576763"/>
            <a:ext cx="3178175" cy="1454150"/>
            <a:chOff x="1845" y="2883"/>
            <a:chExt cx="2002" cy="916"/>
          </a:xfrm>
        </p:grpSpPr>
        <p:sp>
          <p:nvSpPr>
            <p:cNvPr id="58403" name="Freeform 35">
              <a:extLst>
                <a:ext uri="{FF2B5EF4-FFF2-40B4-BE49-F238E27FC236}">
                  <a16:creationId xmlns:a16="http://schemas.microsoft.com/office/drawing/2014/main" id="{02C15697-220C-47CD-8C77-22829CD43DB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5" y="2904"/>
              <a:ext cx="2000" cy="895"/>
            </a:xfrm>
            <a:custGeom>
              <a:avLst/>
              <a:gdLst>
                <a:gd name="T0" fmla="*/ 0 w 2000"/>
                <a:gd name="T1" fmla="*/ 805 h 895"/>
                <a:gd name="T2" fmla="*/ 339 w 2000"/>
                <a:gd name="T3" fmla="*/ 581 h 895"/>
                <a:gd name="T4" fmla="*/ 530 w 2000"/>
                <a:gd name="T5" fmla="*/ 796 h 895"/>
                <a:gd name="T6" fmla="*/ 791 w 2000"/>
                <a:gd name="T7" fmla="*/ 468 h 895"/>
                <a:gd name="T8" fmla="*/ 1015 w 2000"/>
                <a:gd name="T9" fmla="*/ 679 h 895"/>
                <a:gd name="T10" fmla="*/ 1345 w 2000"/>
                <a:gd name="T11" fmla="*/ 272 h 895"/>
                <a:gd name="T12" fmla="*/ 1582 w 2000"/>
                <a:gd name="T13" fmla="*/ 468 h 895"/>
                <a:gd name="T14" fmla="*/ 1920 w 2000"/>
                <a:gd name="T15" fmla="*/ 56 h 895"/>
                <a:gd name="T16" fmla="*/ 1883 w 2000"/>
                <a:gd name="T17" fmla="*/ 19 h 895"/>
                <a:gd name="T18" fmla="*/ 1999 w 2000"/>
                <a:gd name="T19" fmla="*/ 0 h 895"/>
                <a:gd name="T20" fmla="*/ 1995 w 2000"/>
                <a:gd name="T21" fmla="*/ 131 h 895"/>
                <a:gd name="T22" fmla="*/ 1957 w 2000"/>
                <a:gd name="T23" fmla="*/ 94 h 895"/>
                <a:gd name="T24" fmla="*/ 1585 w 2000"/>
                <a:gd name="T25" fmla="*/ 553 h 895"/>
                <a:gd name="T26" fmla="*/ 1357 w 2000"/>
                <a:gd name="T27" fmla="*/ 356 h 895"/>
                <a:gd name="T28" fmla="*/ 1017 w 2000"/>
                <a:gd name="T29" fmla="*/ 768 h 895"/>
                <a:gd name="T30" fmla="*/ 799 w 2000"/>
                <a:gd name="T31" fmla="*/ 562 h 895"/>
                <a:gd name="T32" fmla="*/ 530 w 2000"/>
                <a:gd name="T33" fmla="*/ 894 h 895"/>
                <a:gd name="T34" fmla="*/ 324 w 2000"/>
                <a:gd name="T35" fmla="*/ 661 h 895"/>
                <a:gd name="T36" fmla="*/ 0 w 2000"/>
                <a:gd name="T37" fmla="*/ 880 h 895"/>
                <a:gd name="T38" fmla="*/ 0 w 2000"/>
                <a:gd name="T39" fmla="*/ 805 h 8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000" h="895">
                  <a:moveTo>
                    <a:pt x="0" y="805"/>
                  </a:moveTo>
                  <a:lnTo>
                    <a:pt x="339" y="581"/>
                  </a:lnTo>
                  <a:lnTo>
                    <a:pt x="530" y="796"/>
                  </a:lnTo>
                  <a:lnTo>
                    <a:pt x="791" y="468"/>
                  </a:lnTo>
                  <a:lnTo>
                    <a:pt x="1015" y="679"/>
                  </a:lnTo>
                  <a:lnTo>
                    <a:pt x="1345" y="272"/>
                  </a:lnTo>
                  <a:lnTo>
                    <a:pt x="1582" y="468"/>
                  </a:lnTo>
                  <a:lnTo>
                    <a:pt x="1920" y="56"/>
                  </a:lnTo>
                  <a:lnTo>
                    <a:pt x="1883" y="19"/>
                  </a:lnTo>
                  <a:lnTo>
                    <a:pt x="1999" y="0"/>
                  </a:lnTo>
                  <a:lnTo>
                    <a:pt x="1995" y="131"/>
                  </a:lnTo>
                  <a:lnTo>
                    <a:pt x="1957" y="94"/>
                  </a:lnTo>
                  <a:lnTo>
                    <a:pt x="1585" y="553"/>
                  </a:lnTo>
                  <a:lnTo>
                    <a:pt x="1357" y="356"/>
                  </a:lnTo>
                  <a:lnTo>
                    <a:pt x="1017" y="768"/>
                  </a:lnTo>
                  <a:lnTo>
                    <a:pt x="799" y="562"/>
                  </a:lnTo>
                  <a:lnTo>
                    <a:pt x="530" y="894"/>
                  </a:lnTo>
                  <a:lnTo>
                    <a:pt x="324" y="661"/>
                  </a:lnTo>
                  <a:lnTo>
                    <a:pt x="0" y="880"/>
                  </a:lnTo>
                  <a:lnTo>
                    <a:pt x="0" y="805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8404" name="Freeform 36">
              <a:extLst>
                <a:ext uri="{FF2B5EF4-FFF2-40B4-BE49-F238E27FC236}">
                  <a16:creationId xmlns:a16="http://schemas.microsoft.com/office/drawing/2014/main" id="{2B7A7ED8-C07E-47F1-AB8A-5374CEF61F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6" y="2883"/>
              <a:ext cx="2001" cy="895"/>
            </a:xfrm>
            <a:custGeom>
              <a:avLst/>
              <a:gdLst>
                <a:gd name="T0" fmla="*/ 0 w 2001"/>
                <a:gd name="T1" fmla="*/ 805 h 895"/>
                <a:gd name="T2" fmla="*/ 340 w 2001"/>
                <a:gd name="T3" fmla="*/ 581 h 895"/>
                <a:gd name="T4" fmla="*/ 531 w 2001"/>
                <a:gd name="T5" fmla="*/ 796 h 895"/>
                <a:gd name="T6" fmla="*/ 792 w 2001"/>
                <a:gd name="T7" fmla="*/ 468 h 895"/>
                <a:gd name="T8" fmla="*/ 1016 w 2001"/>
                <a:gd name="T9" fmla="*/ 678 h 895"/>
                <a:gd name="T10" fmla="*/ 1346 w 2001"/>
                <a:gd name="T11" fmla="*/ 272 h 895"/>
                <a:gd name="T12" fmla="*/ 1583 w 2001"/>
                <a:gd name="T13" fmla="*/ 468 h 895"/>
                <a:gd name="T14" fmla="*/ 1921 w 2001"/>
                <a:gd name="T15" fmla="*/ 56 h 895"/>
                <a:gd name="T16" fmla="*/ 1883 w 2001"/>
                <a:gd name="T17" fmla="*/ 19 h 895"/>
                <a:gd name="T18" fmla="*/ 2000 w 2001"/>
                <a:gd name="T19" fmla="*/ 0 h 895"/>
                <a:gd name="T20" fmla="*/ 1995 w 2001"/>
                <a:gd name="T21" fmla="*/ 131 h 895"/>
                <a:gd name="T22" fmla="*/ 1957 w 2001"/>
                <a:gd name="T23" fmla="*/ 94 h 895"/>
                <a:gd name="T24" fmla="*/ 1586 w 2001"/>
                <a:gd name="T25" fmla="*/ 552 h 895"/>
                <a:gd name="T26" fmla="*/ 1357 w 2001"/>
                <a:gd name="T27" fmla="*/ 356 h 895"/>
                <a:gd name="T28" fmla="*/ 1018 w 2001"/>
                <a:gd name="T29" fmla="*/ 768 h 895"/>
                <a:gd name="T30" fmla="*/ 799 w 2001"/>
                <a:gd name="T31" fmla="*/ 562 h 895"/>
                <a:gd name="T32" fmla="*/ 531 w 2001"/>
                <a:gd name="T33" fmla="*/ 894 h 895"/>
                <a:gd name="T34" fmla="*/ 324 w 2001"/>
                <a:gd name="T35" fmla="*/ 660 h 895"/>
                <a:gd name="T36" fmla="*/ 0 w 2001"/>
                <a:gd name="T37" fmla="*/ 880 h 895"/>
                <a:gd name="T38" fmla="*/ 0 w 2001"/>
                <a:gd name="T39" fmla="*/ 805 h 8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001" h="895">
                  <a:moveTo>
                    <a:pt x="0" y="805"/>
                  </a:moveTo>
                  <a:lnTo>
                    <a:pt x="340" y="581"/>
                  </a:lnTo>
                  <a:lnTo>
                    <a:pt x="531" y="796"/>
                  </a:lnTo>
                  <a:lnTo>
                    <a:pt x="792" y="468"/>
                  </a:lnTo>
                  <a:lnTo>
                    <a:pt x="1016" y="678"/>
                  </a:lnTo>
                  <a:lnTo>
                    <a:pt x="1346" y="272"/>
                  </a:lnTo>
                  <a:lnTo>
                    <a:pt x="1583" y="468"/>
                  </a:lnTo>
                  <a:lnTo>
                    <a:pt x="1921" y="56"/>
                  </a:lnTo>
                  <a:lnTo>
                    <a:pt x="1883" y="19"/>
                  </a:lnTo>
                  <a:lnTo>
                    <a:pt x="2000" y="0"/>
                  </a:lnTo>
                  <a:lnTo>
                    <a:pt x="1995" y="131"/>
                  </a:lnTo>
                  <a:lnTo>
                    <a:pt x="1957" y="94"/>
                  </a:lnTo>
                  <a:lnTo>
                    <a:pt x="1586" y="552"/>
                  </a:lnTo>
                  <a:lnTo>
                    <a:pt x="1357" y="356"/>
                  </a:lnTo>
                  <a:lnTo>
                    <a:pt x="1018" y="768"/>
                  </a:lnTo>
                  <a:lnTo>
                    <a:pt x="799" y="562"/>
                  </a:lnTo>
                  <a:lnTo>
                    <a:pt x="531" y="894"/>
                  </a:lnTo>
                  <a:lnTo>
                    <a:pt x="324" y="660"/>
                  </a:lnTo>
                  <a:lnTo>
                    <a:pt x="0" y="880"/>
                  </a:lnTo>
                  <a:lnTo>
                    <a:pt x="0" y="805"/>
                  </a:lnTo>
                </a:path>
              </a:pathLst>
            </a:custGeom>
            <a:solidFill>
              <a:srgbClr val="00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58405" name="Rectangle 37">
            <a:extLst>
              <a:ext uri="{FF2B5EF4-FFF2-40B4-BE49-F238E27FC236}">
                <a16:creationId xmlns:a16="http://schemas.microsoft.com/office/drawing/2014/main" id="{EBFF62F8-14F2-4467-A06F-4247238A5A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  <a:effectLst>
            <a:outerShdw dist="53882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>
            <a:normAutofit/>
          </a:bodyPr>
          <a:lstStyle/>
          <a:p>
            <a:r>
              <a:rPr lang="en-US" altLang="en-US" sz="5400" b="1"/>
              <a:t>Cyclical Component</a:t>
            </a:r>
            <a:endParaRPr lang="en-US" altLang="en-US"/>
          </a:p>
        </p:txBody>
      </p:sp>
      <p:sp>
        <p:nvSpPr>
          <p:cNvPr id="58406" name="Rectangle 38">
            <a:extLst>
              <a:ext uri="{FF2B5EF4-FFF2-40B4-BE49-F238E27FC236}">
                <a16:creationId xmlns:a16="http://schemas.microsoft.com/office/drawing/2014/main" id="{4B666521-3E61-4055-BFB4-3AFF8775D5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33600" y="1752600"/>
            <a:ext cx="8153400" cy="41148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>
            <a:normAutofit/>
          </a:bodyPr>
          <a:lstStyle/>
          <a:p>
            <a:r>
              <a:rPr lang="en-US" altLang="en-US"/>
              <a:t>Repeating up &amp; down movements</a:t>
            </a:r>
          </a:p>
          <a:p>
            <a:r>
              <a:rPr lang="en-US" altLang="en-US"/>
              <a:t>Due to interactions of factors influencing economy</a:t>
            </a:r>
          </a:p>
          <a:p>
            <a:r>
              <a:rPr lang="en-US" altLang="en-US"/>
              <a:t>Usually 2-10 years duration   </a:t>
            </a:r>
          </a:p>
        </p:txBody>
      </p:sp>
      <p:sp>
        <p:nvSpPr>
          <p:cNvPr id="58407" name="Rectangle 39">
            <a:extLst>
              <a:ext uri="{FF2B5EF4-FFF2-40B4-BE49-F238E27FC236}">
                <a16:creationId xmlns:a16="http://schemas.microsoft.com/office/drawing/2014/main" id="{D6858E7E-0353-4B46-B316-442960BD7C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6839" y="6243639"/>
            <a:ext cx="2219325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b="1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Mo., Qtr., Yr.</a:t>
            </a:r>
          </a:p>
        </p:txBody>
      </p:sp>
      <p:sp>
        <p:nvSpPr>
          <p:cNvPr id="58408" name="Rectangle 40">
            <a:extLst>
              <a:ext uri="{FF2B5EF4-FFF2-40B4-BE49-F238E27FC236}">
                <a16:creationId xmlns:a16="http://schemas.microsoft.com/office/drawing/2014/main" id="{5F7B64D9-7AC6-4B28-920B-43461517A1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2239" y="4948239"/>
            <a:ext cx="1838325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b="1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Response</a:t>
            </a:r>
          </a:p>
        </p:txBody>
      </p:sp>
      <p:sp>
        <p:nvSpPr>
          <p:cNvPr id="58409" name="Rectangle 41">
            <a:extLst>
              <a:ext uri="{FF2B5EF4-FFF2-40B4-BE49-F238E27FC236}">
                <a16:creationId xmlns:a16="http://schemas.microsoft.com/office/drawing/2014/main" id="{3B561D9B-D89D-40D9-B298-BC29151083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0826" y="4624002"/>
            <a:ext cx="849313" cy="276999"/>
          </a:xfrm>
          <a:prstGeom prst="rect">
            <a:avLst/>
          </a:prstGeom>
          <a:solidFill>
            <a:srgbClr val="CECEC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b="1">
                <a:solidFill>
                  <a:schemeClr val="bg2"/>
                </a:solidFill>
                <a:latin typeface="Arial" panose="020B0604020202020204" pitchFamily="34" charset="0"/>
              </a:rPr>
              <a:t>Cycle</a:t>
            </a:r>
          </a:p>
        </p:txBody>
      </p:sp>
      <p:sp>
        <p:nvSpPr>
          <p:cNvPr id="58410" name="Freeform 42">
            <a:extLst>
              <a:ext uri="{FF2B5EF4-FFF2-40B4-BE49-F238E27FC236}">
                <a16:creationId xmlns:a16="http://schemas.microsoft.com/office/drawing/2014/main" id="{92EC9E80-FD2B-4255-BBF9-0DCF611DFB3F}"/>
              </a:ext>
            </a:extLst>
          </p:cNvPr>
          <p:cNvSpPr>
            <a:spLocks/>
          </p:cNvSpPr>
          <p:nvPr/>
        </p:nvSpPr>
        <p:spPr bwMode="auto">
          <a:xfrm>
            <a:off x="5710238" y="4981576"/>
            <a:ext cx="887412" cy="644525"/>
          </a:xfrm>
          <a:custGeom>
            <a:avLst/>
            <a:gdLst>
              <a:gd name="T0" fmla="*/ 0 w 559"/>
              <a:gd name="T1" fmla="*/ 198 h 406"/>
              <a:gd name="T2" fmla="*/ 219 w 559"/>
              <a:gd name="T3" fmla="*/ 405 h 406"/>
              <a:gd name="T4" fmla="*/ 558 w 559"/>
              <a:gd name="T5" fmla="*/ 0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59" h="406">
                <a:moveTo>
                  <a:pt x="0" y="198"/>
                </a:moveTo>
                <a:lnTo>
                  <a:pt x="219" y="405"/>
                </a:lnTo>
                <a:lnTo>
                  <a:pt x="558" y="0"/>
                </a:lnTo>
              </a:path>
            </a:pathLst>
          </a:custGeom>
          <a:noFill/>
          <a:ln w="25400" cap="rnd" cmpd="sng">
            <a:solidFill>
              <a:srgbClr val="FC0128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8411" name="Line 43">
            <a:extLst>
              <a:ext uri="{FF2B5EF4-FFF2-40B4-BE49-F238E27FC236}">
                <a16:creationId xmlns:a16="http://schemas.microsoft.com/office/drawing/2014/main" id="{FABDA734-AC84-4C0A-8877-F39EA25C4B62}"/>
              </a:ext>
            </a:extLst>
          </p:cNvPr>
          <p:cNvSpPr>
            <a:spLocks noChangeShapeType="1"/>
          </p:cNvSpPr>
          <p:nvPr/>
        </p:nvSpPr>
        <p:spPr bwMode="auto">
          <a:xfrm>
            <a:off x="6056314" y="4913313"/>
            <a:ext cx="236537" cy="33655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84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84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84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84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84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84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406" grpId="0" build="p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>
            <a:extLst>
              <a:ext uri="{FF2B5EF4-FFF2-40B4-BE49-F238E27FC236}">
                <a16:creationId xmlns:a16="http://schemas.microsoft.com/office/drawing/2014/main" id="{5A4052BB-5B11-4AF8-AC6B-FD828527E0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vert="horz" lIns="90488" tIns="44450" rIns="90488" bIns="44450" rtlCol="0" anchor="ctr" anchorCtr="1">
            <a:normAutofit/>
          </a:bodyPr>
          <a:lstStyle/>
          <a:p>
            <a:r>
              <a:rPr lang="en-US" altLang="en-US" sz="5400" b="1">
                <a:effectLst>
                  <a:outerShdw blurRad="38100" dist="38100" dir="2700000" algn="tl">
                    <a:srgbClr val="000000"/>
                  </a:outerShdw>
                </a:effectLst>
              </a:rPr>
              <a:t>Cyclical Component</a:t>
            </a:r>
            <a:endParaRPr lang="en-US" altLang="en-US"/>
          </a:p>
        </p:txBody>
      </p:sp>
      <p:sp>
        <p:nvSpPr>
          <p:cNvPr id="230403" name="Rectangle 3">
            <a:extLst>
              <a:ext uri="{FF2B5EF4-FFF2-40B4-BE49-F238E27FC236}">
                <a16:creationId xmlns:a16="http://schemas.microsoft.com/office/drawing/2014/main" id="{ABB0537F-1105-436B-93F2-D5BE405D58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05000" y="1828800"/>
            <a:ext cx="8763000" cy="4114800"/>
          </a:xfrm>
          <a:noFill/>
          <a:ln/>
        </p:spPr>
        <p:txBody>
          <a:bodyPr vert="horz" lIns="90488" tIns="44450" rIns="90488" bIns="44450" rtlCol="0">
            <a:normAutofit/>
          </a:bodyPr>
          <a:lstStyle/>
          <a:p>
            <a:pPr marL="571500" indent="-571500"/>
            <a:r>
              <a:rPr lang="en-US" altLang="en-US"/>
              <a:t>Upward or Downward Swings</a:t>
            </a:r>
          </a:p>
          <a:p>
            <a:pPr marL="571500" indent="-571500"/>
            <a:r>
              <a:rPr lang="en-US" altLang="en-US"/>
              <a:t>May Vary in Length</a:t>
            </a:r>
          </a:p>
          <a:p>
            <a:pPr marL="571500" indent="-571500"/>
            <a:r>
              <a:rPr lang="en-US" altLang="en-US"/>
              <a:t>Usually Lasts 2 - 10 Years</a:t>
            </a:r>
          </a:p>
          <a:p>
            <a:pPr marL="571500" indent="-571500"/>
            <a:endParaRPr lang="en-US" altLang="en-US"/>
          </a:p>
        </p:txBody>
      </p:sp>
      <p:sp>
        <p:nvSpPr>
          <p:cNvPr id="230404" name="Line 4">
            <a:extLst>
              <a:ext uri="{FF2B5EF4-FFF2-40B4-BE49-F238E27FC236}">
                <a16:creationId xmlns:a16="http://schemas.microsoft.com/office/drawing/2014/main" id="{F057CBFC-A604-4BE3-8567-99D022E72E1F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3821114"/>
            <a:ext cx="0" cy="24907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30405" name="Line 5">
            <a:extLst>
              <a:ext uri="{FF2B5EF4-FFF2-40B4-BE49-F238E27FC236}">
                <a16:creationId xmlns:a16="http://schemas.microsoft.com/office/drawing/2014/main" id="{1219DED4-0292-4004-B964-3D8FB6783155}"/>
              </a:ext>
            </a:extLst>
          </p:cNvPr>
          <p:cNvSpPr>
            <a:spLocks noChangeShapeType="1"/>
          </p:cNvSpPr>
          <p:nvPr/>
        </p:nvSpPr>
        <p:spPr bwMode="auto">
          <a:xfrm>
            <a:off x="3516314" y="6248400"/>
            <a:ext cx="547528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30406" name="Rectangle 6">
            <a:extLst>
              <a:ext uri="{FF2B5EF4-FFF2-40B4-BE49-F238E27FC236}">
                <a16:creationId xmlns:a16="http://schemas.microsoft.com/office/drawing/2014/main" id="{26838A6C-E382-4636-A816-A3E01BA1B6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9989" y="3659189"/>
            <a:ext cx="1444625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latin typeface="Arial" panose="020B0604020202020204" pitchFamily="34" charset="0"/>
              </a:rPr>
              <a:t>Sales</a:t>
            </a:r>
          </a:p>
        </p:txBody>
      </p:sp>
      <p:sp>
        <p:nvSpPr>
          <p:cNvPr id="230407" name="Rectangle 7">
            <a:extLst>
              <a:ext uri="{FF2B5EF4-FFF2-40B4-BE49-F238E27FC236}">
                <a16:creationId xmlns:a16="http://schemas.microsoft.com/office/drawing/2014/main" id="{BAF8D978-0DE7-4EA5-989D-DFF1981F4E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1789" y="6097589"/>
            <a:ext cx="1444625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latin typeface="Arial" panose="020B0604020202020204" pitchFamily="34" charset="0"/>
              </a:rPr>
              <a:t>Time </a:t>
            </a:r>
          </a:p>
        </p:txBody>
      </p:sp>
      <p:sp>
        <p:nvSpPr>
          <p:cNvPr id="230408" name="Line 8">
            <a:extLst>
              <a:ext uri="{FF2B5EF4-FFF2-40B4-BE49-F238E27FC236}">
                <a16:creationId xmlns:a16="http://schemas.microsoft.com/office/drawing/2014/main" id="{186343D8-E7BF-4947-97FF-282EF682A3C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54388" y="4421188"/>
            <a:ext cx="1293812" cy="15224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30409" name="Line 9">
            <a:extLst>
              <a:ext uri="{FF2B5EF4-FFF2-40B4-BE49-F238E27FC236}">
                <a16:creationId xmlns:a16="http://schemas.microsoft.com/office/drawing/2014/main" id="{54983180-6535-4DB2-B885-7B25347E40B1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5988" y="4497388"/>
            <a:ext cx="912812" cy="7604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30410" name="Line 10">
            <a:extLst>
              <a:ext uri="{FF2B5EF4-FFF2-40B4-BE49-F238E27FC236}">
                <a16:creationId xmlns:a16="http://schemas.microsoft.com/office/drawing/2014/main" id="{92E4B090-A534-48BF-9454-F486F7A6EB3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97550" y="4121150"/>
            <a:ext cx="979488" cy="12842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30411" name="Line 11">
            <a:extLst>
              <a:ext uri="{FF2B5EF4-FFF2-40B4-BE49-F238E27FC236}">
                <a16:creationId xmlns:a16="http://schemas.microsoft.com/office/drawing/2014/main" id="{234AAAB5-5BBC-45F5-9144-4015C8618990}"/>
              </a:ext>
            </a:extLst>
          </p:cNvPr>
          <p:cNvSpPr>
            <a:spLocks noChangeShapeType="1"/>
          </p:cNvSpPr>
          <p:nvPr/>
        </p:nvSpPr>
        <p:spPr bwMode="auto">
          <a:xfrm>
            <a:off x="6945314" y="4278314"/>
            <a:ext cx="979487" cy="9794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30412" name="Line 12">
            <a:extLst>
              <a:ext uri="{FF2B5EF4-FFF2-40B4-BE49-F238E27FC236}">
                <a16:creationId xmlns:a16="http://schemas.microsoft.com/office/drawing/2014/main" id="{D5E8B5CB-AC68-4603-90F8-5DDD45D97A5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081963" y="3276600"/>
            <a:ext cx="984250" cy="20510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30413" name="Oval 13">
            <a:extLst>
              <a:ext uri="{FF2B5EF4-FFF2-40B4-BE49-F238E27FC236}">
                <a16:creationId xmlns:a16="http://schemas.microsoft.com/office/drawing/2014/main" id="{4454FC9D-069C-42E9-9E0C-DBD14D0A08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5791200"/>
            <a:ext cx="304800" cy="3048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30414" name="Oval 14">
            <a:extLst>
              <a:ext uri="{FF2B5EF4-FFF2-40B4-BE49-F238E27FC236}">
                <a16:creationId xmlns:a16="http://schemas.microsoft.com/office/drawing/2014/main" id="{1B21AEB3-58A3-4FB5-B506-66A20CF564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4343400"/>
            <a:ext cx="304800" cy="3048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30415" name="Oval 15">
            <a:extLst>
              <a:ext uri="{FF2B5EF4-FFF2-40B4-BE49-F238E27FC236}">
                <a16:creationId xmlns:a16="http://schemas.microsoft.com/office/drawing/2014/main" id="{E9931002-F03E-4098-96E1-293E81B7DF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5181600"/>
            <a:ext cx="304800" cy="3048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30416" name="Oval 16">
            <a:extLst>
              <a:ext uri="{FF2B5EF4-FFF2-40B4-BE49-F238E27FC236}">
                <a16:creationId xmlns:a16="http://schemas.microsoft.com/office/drawing/2014/main" id="{BAE0A9F5-7227-49E9-9CC1-9F08A23B23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4038600"/>
            <a:ext cx="304800" cy="3048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30417" name="Oval 17">
            <a:extLst>
              <a:ext uri="{FF2B5EF4-FFF2-40B4-BE49-F238E27FC236}">
                <a16:creationId xmlns:a16="http://schemas.microsoft.com/office/drawing/2014/main" id="{B785455E-9971-4F2B-9D2C-D610F1015B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5105400"/>
            <a:ext cx="304800" cy="3048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30418" name="Oval 18">
            <a:extLst>
              <a:ext uri="{FF2B5EF4-FFF2-40B4-BE49-F238E27FC236}">
                <a16:creationId xmlns:a16="http://schemas.microsoft.com/office/drawing/2014/main" id="{32FD7524-5801-445B-BD30-87D14FE6A8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15400" y="3124200"/>
            <a:ext cx="304800" cy="3048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30419" name="Freeform 19">
            <a:extLst>
              <a:ext uri="{FF2B5EF4-FFF2-40B4-BE49-F238E27FC236}">
                <a16:creationId xmlns:a16="http://schemas.microsoft.com/office/drawing/2014/main" id="{1FFF2E35-E207-4556-865E-79B884EA3063}"/>
              </a:ext>
            </a:extLst>
          </p:cNvPr>
          <p:cNvSpPr>
            <a:spLocks/>
          </p:cNvSpPr>
          <p:nvPr/>
        </p:nvSpPr>
        <p:spPr bwMode="auto">
          <a:xfrm>
            <a:off x="4751389" y="4029076"/>
            <a:ext cx="2039937" cy="390525"/>
          </a:xfrm>
          <a:custGeom>
            <a:avLst/>
            <a:gdLst>
              <a:gd name="T0" fmla="*/ 1284 w 1285"/>
              <a:gd name="T1" fmla="*/ 54 h 246"/>
              <a:gd name="T2" fmla="*/ 1273 w 1285"/>
              <a:gd name="T3" fmla="*/ 27 h 246"/>
              <a:gd name="T4" fmla="*/ 1247 w 1285"/>
              <a:gd name="T5" fmla="*/ 9 h 246"/>
              <a:gd name="T6" fmla="*/ 1210 w 1285"/>
              <a:gd name="T7" fmla="*/ 0 h 246"/>
              <a:gd name="T8" fmla="*/ 1167 w 1285"/>
              <a:gd name="T9" fmla="*/ 0 h 246"/>
              <a:gd name="T10" fmla="*/ 727 w 1285"/>
              <a:gd name="T11" fmla="*/ 62 h 246"/>
              <a:gd name="T12" fmla="*/ 684 w 1285"/>
              <a:gd name="T13" fmla="*/ 62 h 246"/>
              <a:gd name="T14" fmla="*/ 647 w 1285"/>
              <a:gd name="T15" fmla="*/ 54 h 246"/>
              <a:gd name="T16" fmla="*/ 621 w 1285"/>
              <a:gd name="T17" fmla="*/ 36 h 246"/>
              <a:gd name="T18" fmla="*/ 610 w 1285"/>
              <a:gd name="T19" fmla="*/ 9 h 246"/>
              <a:gd name="T20" fmla="*/ 605 w 1285"/>
              <a:gd name="T21" fmla="*/ 40 h 246"/>
              <a:gd name="T22" fmla="*/ 589 w 1285"/>
              <a:gd name="T23" fmla="*/ 67 h 246"/>
              <a:gd name="T24" fmla="*/ 557 w 1285"/>
              <a:gd name="T25" fmla="*/ 85 h 246"/>
              <a:gd name="T26" fmla="*/ 514 w 1285"/>
              <a:gd name="T27" fmla="*/ 98 h 246"/>
              <a:gd name="T28" fmla="*/ 95 w 1285"/>
              <a:gd name="T29" fmla="*/ 156 h 246"/>
              <a:gd name="T30" fmla="*/ 53 w 1285"/>
              <a:gd name="T31" fmla="*/ 169 h 246"/>
              <a:gd name="T32" fmla="*/ 26 w 1285"/>
              <a:gd name="T33" fmla="*/ 187 h 246"/>
              <a:gd name="T34" fmla="*/ 5 w 1285"/>
              <a:gd name="T35" fmla="*/ 214 h 246"/>
              <a:gd name="T36" fmla="*/ 0 w 1285"/>
              <a:gd name="T37" fmla="*/ 245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285" h="246">
                <a:moveTo>
                  <a:pt x="1284" y="54"/>
                </a:moveTo>
                <a:lnTo>
                  <a:pt x="1273" y="27"/>
                </a:lnTo>
                <a:lnTo>
                  <a:pt x="1247" y="9"/>
                </a:lnTo>
                <a:lnTo>
                  <a:pt x="1210" y="0"/>
                </a:lnTo>
                <a:lnTo>
                  <a:pt x="1167" y="0"/>
                </a:lnTo>
                <a:lnTo>
                  <a:pt x="727" y="62"/>
                </a:lnTo>
                <a:lnTo>
                  <a:pt x="684" y="62"/>
                </a:lnTo>
                <a:lnTo>
                  <a:pt x="647" y="54"/>
                </a:lnTo>
                <a:lnTo>
                  <a:pt x="621" y="36"/>
                </a:lnTo>
                <a:lnTo>
                  <a:pt x="610" y="9"/>
                </a:lnTo>
                <a:lnTo>
                  <a:pt x="605" y="40"/>
                </a:lnTo>
                <a:lnTo>
                  <a:pt x="589" y="67"/>
                </a:lnTo>
                <a:lnTo>
                  <a:pt x="557" y="85"/>
                </a:lnTo>
                <a:lnTo>
                  <a:pt x="514" y="98"/>
                </a:lnTo>
                <a:lnTo>
                  <a:pt x="95" y="156"/>
                </a:lnTo>
                <a:lnTo>
                  <a:pt x="53" y="169"/>
                </a:lnTo>
                <a:lnTo>
                  <a:pt x="26" y="187"/>
                </a:lnTo>
                <a:lnTo>
                  <a:pt x="5" y="214"/>
                </a:lnTo>
                <a:lnTo>
                  <a:pt x="0" y="245"/>
                </a:lnTo>
              </a:path>
            </a:pathLst>
          </a:custGeom>
          <a:noFill/>
          <a:ln w="12700" cap="rnd" cmpd="sng">
            <a:solidFill>
              <a:srgbClr val="A7FFA7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30420" name="Rectangle 20">
            <a:extLst>
              <a:ext uri="{FF2B5EF4-FFF2-40B4-BE49-F238E27FC236}">
                <a16:creationId xmlns:a16="http://schemas.microsoft.com/office/drawing/2014/main" id="{FF8552F9-AE5E-4FDB-B784-FEB4A7C4F8CD}"/>
              </a:ext>
            </a:extLst>
          </p:cNvPr>
          <p:cNvSpPr>
            <a:spLocks noChangeArrowheads="1"/>
          </p:cNvSpPr>
          <p:nvPr/>
        </p:nvSpPr>
        <p:spPr bwMode="auto">
          <a:xfrm rot="21000000">
            <a:off x="5183189" y="3702818"/>
            <a:ext cx="1139825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solidFill>
                  <a:srgbClr val="A7FFA7"/>
                </a:solidFill>
              </a:rPr>
              <a:t>Cycle</a:t>
            </a: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06F2711D-5357-4D11-B90E-CAEE7A7C96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7EF6BFE7-FF90-4C50-A102-E2E5C92C9B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pSp>
        <p:nvGrpSpPr>
          <p:cNvPr id="60420" name="Group 4">
            <a:extLst>
              <a:ext uri="{FF2B5EF4-FFF2-40B4-BE49-F238E27FC236}">
                <a16:creationId xmlns:a16="http://schemas.microsoft.com/office/drawing/2014/main" id="{C4E53EE5-B318-40F3-ACF4-32225640F8C1}"/>
              </a:ext>
            </a:extLst>
          </p:cNvPr>
          <p:cNvGrpSpPr>
            <a:grpSpLocks/>
          </p:cNvGrpSpPr>
          <p:nvPr/>
        </p:nvGrpSpPr>
        <p:grpSpPr bwMode="auto">
          <a:xfrm>
            <a:off x="4456113" y="4419601"/>
            <a:ext cx="3243262" cy="1820863"/>
            <a:chOff x="1847" y="2784"/>
            <a:chExt cx="2043" cy="1147"/>
          </a:xfrm>
        </p:grpSpPr>
        <p:sp>
          <p:nvSpPr>
            <p:cNvPr id="60421" name="Rectangle 5">
              <a:extLst>
                <a:ext uri="{FF2B5EF4-FFF2-40B4-BE49-F238E27FC236}">
                  <a16:creationId xmlns:a16="http://schemas.microsoft.com/office/drawing/2014/main" id="{2ED2EBEE-B1E5-4B32-B100-D5F660DFDD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7" y="2789"/>
              <a:ext cx="2033" cy="1124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grpSp>
          <p:nvGrpSpPr>
            <p:cNvPr id="60422" name="Group 6">
              <a:extLst>
                <a:ext uri="{FF2B5EF4-FFF2-40B4-BE49-F238E27FC236}">
                  <a16:creationId xmlns:a16="http://schemas.microsoft.com/office/drawing/2014/main" id="{B8F1520D-3421-49A4-BA3A-1B89729318F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60" y="2784"/>
              <a:ext cx="1815" cy="1147"/>
              <a:chOff x="1960" y="2784"/>
              <a:chExt cx="1815" cy="1147"/>
            </a:xfrm>
          </p:grpSpPr>
          <p:sp>
            <p:nvSpPr>
              <p:cNvPr id="60423" name="Line 7">
                <a:extLst>
                  <a:ext uri="{FF2B5EF4-FFF2-40B4-BE49-F238E27FC236}">
                    <a16:creationId xmlns:a16="http://schemas.microsoft.com/office/drawing/2014/main" id="{9FEE0A95-74A6-439B-B747-F2C865C386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68" y="2792"/>
                <a:ext cx="0" cy="113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60424" name="Line 8">
                <a:extLst>
                  <a:ext uri="{FF2B5EF4-FFF2-40B4-BE49-F238E27FC236}">
                    <a16:creationId xmlns:a16="http://schemas.microsoft.com/office/drawing/2014/main" id="{C872A08C-E431-4F8D-A985-3ED95CDD365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54" y="2792"/>
                <a:ext cx="0" cy="113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60425" name="Line 9">
                <a:extLst>
                  <a:ext uri="{FF2B5EF4-FFF2-40B4-BE49-F238E27FC236}">
                    <a16:creationId xmlns:a16="http://schemas.microsoft.com/office/drawing/2014/main" id="{6C3CBD63-8633-47BD-ACFE-43AE8CE18E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41" y="2792"/>
                <a:ext cx="0" cy="113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60426" name="Line 10">
                <a:extLst>
                  <a:ext uri="{FF2B5EF4-FFF2-40B4-BE49-F238E27FC236}">
                    <a16:creationId xmlns:a16="http://schemas.microsoft.com/office/drawing/2014/main" id="{9A859BC9-9DC8-445B-9EDF-667D32198D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528" y="2784"/>
                <a:ext cx="0" cy="114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60427" name="Line 11">
                <a:extLst>
                  <a:ext uri="{FF2B5EF4-FFF2-40B4-BE49-F238E27FC236}">
                    <a16:creationId xmlns:a16="http://schemas.microsoft.com/office/drawing/2014/main" id="{23FAF1C1-67A6-49B0-B7A8-7338B28DAC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14" y="2792"/>
                <a:ext cx="0" cy="113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60428" name="Line 12">
                <a:extLst>
                  <a:ext uri="{FF2B5EF4-FFF2-40B4-BE49-F238E27FC236}">
                    <a16:creationId xmlns:a16="http://schemas.microsoft.com/office/drawing/2014/main" id="{1448F248-C85F-4F08-8F54-D7D6596D16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300" y="2784"/>
                <a:ext cx="0" cy="114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60429" name="Line 13">
                <a:extLst>
                  <a:ext uri="{FF2B5EF4-FFF2-40B4-BE49-F238E27FC236}">
                    <a16:creationId xmlns:a16="http://schemas.microsoft.com/office/drawing/2014/main" id="{C1973AB2-613E-4511-8FF4-D53AD2C4ED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87" y="2792"/>
                <a:ext cx="0" cy="113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60430" name="Line 14">
                <a:extLst>
                  <a:ext uri="{FF2B5EF4-FFF2-40B4-BE49-F238E27FC236}">
                    <a16:creationId xmlns:a16="http://schemas.microsoft.com/office/drawing/2014/main" id="{270DEF12-293E-4409-B9B7-883FF01BA5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74" y="2784"/>
                <a:ext cx="0" cy="114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60431" name="Line 15">
                <a:extLst>
                  <a:ext uri="{FF2B5EF4-FFF2-40B4-BE49-F238E27FC236}">
                    <a16:creationId xmlns:a16="http://schemas.microsoft.com/office/drawing/2014/main" id="{2E21B3E6-5814-4530-A406-A8F4D1C4AF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60" y="2792"/>
                <a:ext cx="0" cy="113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60432" name="Line 16">
                <a:extLst>
                  <a:ext uri="{FF2B5EF4-FFF2-40B4-BE49-F238E27FC236}">
                    <a16:creationId xmlns:a16="http://schemas.microsoft.com/office/drawing/2014/main" id="{2439602B-51D7-4215-861C-FA8FE3F947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75" y="2793"/>
                <a:ext cx="0" cy="112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60433" name="Line 17">
                <a:extLst>
                  <a:ext uri="{FF2B5EF4-FFF2-40B4-BE49-F238E27FC236}">
                    <a16:creationId xmlns:a16="http://schemas.microsoft.com/office/drawing/2014/main" id="{0BE2897C-99A9-4878-AE69-EBDB765388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62" y="2793"/>
                <a:ext cx="0" cy="112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60434" name="Line 18">
                <a:extLst>
                  <a:ext uri="{FF2B5EF4-FFF2-40B4-BE49-F238E27FC236}">
                    <a16:creationId xmlns:a16="http://schemas.microsoft.com/office/drawing/2014/main" id="{4CC64825-A6C6-4935-856D-BAE4DE2172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48" y="2793"/>
                <a:ext cx="0" cy="112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60435" name="Line 19">
                <a:extLst>
                  <a:ext uri="{FF2B5EF4-FFF2-40B4-BE49-F238E27FC236}">
                    <a16:creationId xmlns:a16="http://schemas.microsoft.com/office/drawing/2014/main" id="{BF860209-BE6F-4007-BE4A-09DE4867B8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35" y="2785"/>
                <a:ext cx="0" cy="114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60436" name="Line 20">
                <a:extLst>
                  <a:ext uri="{FF2B5EF4-FFF2-40B4-BE49-F238E27FC236}">
                    <a16:creationId xmlns:a16="http://schemas.microsoft.com/office/drawing/2014/main" id="{54297123-7525-4550-AD56-EAB48847F3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21" y="2793"/>
                <a:ext cx="0" cy="112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60437" name="Line 21">
                <a:extLst>
                  <a:ext uri="{FF2B5EF4-FFF2-40B4-BE49-F238E27FC236}">
                    <a16:creationId xmlns:a16="http://schemas.microsoft.com/office/drawing/2014/main" id="{A0AA7344-31EA-4482-8560-8241E60017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208" y="2785"/>
                <a:ext cx="0" cy="114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60438" name="Line 22">
                <a:extLst>
                  <a:ext uri="{FF2B5EF4-FFF2-40B4-BE49-F238E27FC236}">
                    <a16:creationId xmlns:a16="http://schemas.microsoft.com/office/drawing/2014/main" id="{3A88B862-C025-4655-9940-128217F6FF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94" y="2793"/>
                <a:ext cx="0" cy="112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60439" name="Line 23">
                <a:extLst>
                  <a:ext uri="{FF2B5EF4-FFF2-40B4-BE49-F238E27FC236}">
                    <a16:creationId xmlns:a16="http://schemas.microsoft.com/office/drawing/2014/main" id="{46C6F140-AC8B-48AE-8807-AAFAFE2F92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81" y="2793"/>
                <a:ext cx="0" cy="112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grpSp>
          <p:nvGrpSpPr>
            <p:cNvPr id="60440" name="Group 24">
              <a:extLst>
                <a:ext uri="{FF2B5EF4-FFF2-40B4-BE49-F238E27FC236}">
                  <a16:creationId xmlns:a16="http://schemas.microsoft.com/office/drawing/2014/main" id="{73E81D5E-2F16-4EB7-9FAE-69DDE9A5081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50" y="2902"/>
              <a:ext cx="2040" cy="908"/>
              <a:chOff x="1850" y="2902"/>
              <a:chExt cx="2040" cy="908"/>
            </a:xfrm>
          </p:grpSpPr>
          <p:sp>
            <p:nvSpPr>
              <p:cNvPr id="60441" name="Line 25">
                <a:extLst>
                  <a:ext uri="{FF2B5EF4-FFF2-40B4-BE49-F238E27FC236}">
                    <a16:creationId xmlns:a16="http://schemas.microsoft.com/office/drawing/2014/main" id="{67A7BA69-C313-46F0-83B5-C881B257A4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50" y="3356"/>
                <a:ext cx="2039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60442" name="Line 26">
                <a:extLst>
                  <a:ext uri="{FF2B5EF4-FFF2-40B4-BE49-F238E27FC236}">
                    <a16:creationId xmlns:a16="http://schemas.microsoft.com/office/drawing/2014/main" id="{4AD358B2-8D6B-4C40-8EA8-45BD0058BD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50" y="3242"/>
                <a:ext cx="204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60443" name="Line 27">
                <a:extLst>
                  <a:ext uri="{FF2B5EF4-FFF2-40B4-BE49-F238E27FC236}">
                    <a16:creationId xmlns:a16="http://schemas.microsoft.com/office/drawing/2014/main" id="{E7B46EBC-ED6C-46EA-B47A-05F74F3353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50" y="3129"/>
                <a:ext cx="204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60444" name="Line 28">
                <a:extLst>
                  <a:ext uri="{FF2B5EF4-FFF2-40B4-BE49-F238E27FC236}">
                    <a16:creationId xmlns:a16="http://schemas.microsoft.com/office/drawing/2014/main" id="{496BE151-1B09-4B86-9034-A3348E7C17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50" y="3015"/>
                <a:ext cx="204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60445" name="Line 29">
                <a:extLst>
                  <a:ext uri="{FF2B5EF4-FFF2-40B4-BE49-F238E27FC236}">
                    <a16:creationId xmlns:a16="http://schemas.microsoft.com/office/drawing/2014/main" id="{7D8FB1B0-70E8-4EAB-9FAE-EB399B23CB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50" y="2902"/>
                <a:ext cx="204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60446" name="Line 30">
                <a:extLst>
                  <a:ext uri="{FF2B5EF4-FFF2-40B4-BE49-F238E27FC236}">
                    <a16:creationId xmlns:a16="http://schemas.microsoft.com/office/drawing/2014/main" id="{35691704-B963-4440-85AE-919D17097F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50" y="3810"/>
                <a:ext cx="204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60447" name="Line 31">
                <a:extLst>
                  <a:ext uri="{FF2B5EF4-FFF2-40B4-BE49-F238E27FC236}">
                    <a16:creationId xmlns:a16="http://schemas.microsoft.com/office/drawing/2014/main" id="{AACB4E54-9B76-4682-8FB8-81AFEEB19D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50" y="3696"/>
                <a:ext cx="204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60448" name="Line 32">
                <a:extLst>
                  <a:ext uri="{FF2B5EF4-FFF2-40B4-BE49-F238E27FC236}">
                    <a16:creationId xmlns:a16="http://schemas.microsoft.com/office/drawing/2014/main" id="{B4BB4D7C-62A4-4D69-AA53-6FC91D18CB2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50" y="3583"/>
                <a:ext cx="204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60449" name="Line 33">
                <a:extLst>
                  <a:ext uri="{FF2B5EF4-FFF2-40B4-BE49-F238E27FC236}">
                    <a16:creationId xmlns:a16="http://schemas.microsoft.com/office/drawing/2014/main" id="{01486D63-2C84-4B34-B9C5-D2A07A5DEB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50" y="3469"/>
                <a:ext cx="204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</p:grpSp>
      <p:grpSp>
        <p:nvGrpSpPr>
          <p:cNvPr id="60450" name="Group 34">
            <a:extLst>
              <a:ext uri="{FF2B5EF4-FFF2-40B4-BE49-F238E27FC236}">
                <a16:creationId xmlns:a16="http://schemas.microsoft.com/office/drawing/2014/main" id="{81D71965-B739-46C1-9888-66421739E6FA}"/>
              </a:ext>
            </a:extLst>
          </p:cNvPr>
          <p:cNvGrpSpPr>
            <a:grpSpLocks/>
          </p:cNvGrpSpPr>
          <p:nvPr/>
        </p:nvGrpSpPr>
        <p:grpSpPr bwMode="auto">
          <a:xfrm>
            <a:off x="4452939" y="4576763"/>
            <a:ext cx="3178175" cy="1454150"/>
            <a:chOff x="1845" y="2883"/>
            <a:chExt cx="2002" cy="916"/>
          </a:xfrm>
        </p:grpSpPr>
        <p:sp>
          <p:nvSpPr>
            <p:cNvPr id="60451" name="Freeform 35">
              <a:extLst>
                <a:ext uri="{FF2B5EF4-FFF2-40B4-BE49-F238E27FC236}">
                  <a16:creationId xmlns:a16="http://schemas.microsoft.com/office/drawing/2014/main" id="{93EFE259-8E00-4267-9D3E-92F7678CE3C3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5" y="2904"/>
              <a:ext cx="2000" cy="895"/>
            </a:xfrm>
            <a:custGeom>
              <a:avLst/>
              <a:gdLst>
                <a:gd name="T0" fmla="*/ 0 w 2000"/>
                <a:gd name="T1" fmla="*/ 805 h 895"/>
                <a:gd name="T2" fmla="*/ 339 w 2000"/>
                <a:gd name="T3" fmla="*/ 581 h 895"/>
                <a:gd name="T4" fmla="*/ 530 w 2000"/>
                <a:gd name="T5" fmla="*/ 796 h 895"/>
                <a:gd name="T6" fmla="*/ 791 w 2000"/>
                <a:gd name="T7" fmla="*/ 468 h 895"/>
                <a:gd name="T8" fmla="*/ 1015 w 2000"/>
                <a:gd name="T9" fmla="*/ 679 h 895"/>
                <a:gd name="T10" fmla="*/ 1345 w 2000"/>
                <a:gd name="T11" fmla="*/ 272 h 895"/>
                <a:gd name="T12" fmla="*/ 1582 w 2000"/>
                <a:gd name="T13" fmla="*/ 468 h 895"/>
                <a:gd name="T14" fmla="*/ 1920 w 2000"/>
                <a:gd name="T15" fmla="*/ 56 h 895"/>
                <a:gd name="T16" fmla="*/ 1883 w 2000"/>
                <a:gd name="T17" fmla="*/ 19 h 895"/>
                <a:gd name="T18" fmla="*/ 1999 w 2000"/>
                <a:gd name="T19" fmla="*/ 0 h 895"/>
                <a:gd name="T20" fmla="*/ 1995 w 2000"/>
                <a:gd name="T21" fmla="*/ 131 h 895"/>
                <a:gd name="T22" fmla="*/ 1957 w 2000"/>
                <a:gd name="T23" fmla="*/ 94 h 895"/>
                <a:gd name="T24" fmla="*/ 1585 w 2000"/>
                <a:gd name="T25" fmla="*/ 553 h 895"/>
                <a:gd name="T26" fmla="*/ 1357 w 2000"/>
                <a:gd name="T27" fmla="*/ 356 h 895"/>
                <a:gd name="T28" fmla="*/ 1017 w 2000"/>
                <a:gd name="T29" fmla="*/ 768 h 895"/>
                <a:gd name="T30" fmla="*/ 799 w 2000"/>
                <a:gd name="T31" fmla="*/ 562 h 895"/>
                <a:gd name="T32" fmla="*/ 530 w 2000"/>
                <a:gd name="T33" fmla="*/ 894 h 895"/>
                <a:gd name="T34" fmla="*/ 324 w 2000"/>
                <a:gd name="T35" fmla="*/ 661 h 895"/>
                <a:gd name="T36" fmla="*/ 0 w 2000"/>
                <a:gd name="T37" fmla="*/ 880 h 895"/>
                <a:gd name="T38" fmla="*/ 0 w 2000"/>
                <a:gd name="T39" fmla="*/ 805 h 8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000" h="895">
                  <a:moveTo>
                    <a:pt x="0" y="805"/>
                  </a:moveTo>
                  <a:lnTo>
                    <a:pt x="339" y="581"/>
                  </a:lnTo>
                  <a:lnTo>
                    <a:pt x="530" y="796"/>
                  </a:lnTo>
                  <a:lnTo>
                    <a:pt x="791" y="468"/>
                  </a:lnTo>
                  <a:lnTo>
                    <a:pt x="1015" y="679"/>
                  </a:lnTo>
                  <a:lnTo>
                    <a:pt x="1345" y="272"/>
                  </a:lnTo>
                  <a:lnTo>
                    <a:pt x="1582" y="468"/>
                  </a:lnTo>
                  <a:lnTo>
                    <a:pt x="1920" y="56"/>
                  </a:lnTo>
                  <a:lnTo>
                    <a:pt x="1883" y="19"/>
                  </a:lnTo>
                  <a:lnTo>
                    <a:pt x="1999" y="0"/>
                  </a:lnTo>
                  <a:lnTo>
                    <a:pt x="1995" y="131"/>
                  </a:lnTo>
                  <a:lnTo>
                    <a:pt x="1957" y="94"/>
                  </a:lnTo>
                  <a:lnTo>
                    <a:pt x="1585" y="553"/>
                  </a:lnTo>
                  <a:lnTo>
                    <a:pt x="1357" y="356"/>
                  </a:lnTo>
                  <a:lnTo>
                    <a:pt x="1017" y="768"/>
                  </a:lnTo>
                  <a:lnTo>
                    <a:pt x="799" y="562"/>
                  </a:lnTo>
                  <a:lnTo>
                    <a:pt x="530" y="894"/>
                  </a:lnTo>
                  <a:lnTo>
                    <a:pt x="324" y="661"/>
                  </a:lnTo>
                  <a:lnTo>
                    <a:pt x="0" y="880"/>
                  </a:lnTo>
                  <a:lnTo>
                    <a:pt x="0" y="805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0452" name="Freeform 36">
              <a:extLst>
                <a:ext uri="{FF2B5EF4-FFF2-40B4-BE49-F238E27FC236}">
                  <a16:creationId xmlns:a16="http://schemas.microsoft.com/office/drawing/2014/main" id="{8AC58379-8066-4C67-9EE8-98AC5C597E1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6" y="2883"/>
              <a:ext cx="2001" cy="895"/>
            </a:xfrm>
            <a:custGeom>
              <a:avLst/>
              <a:gdLst>
                <a:gd name="T0" fmla="*/ 0 w 2001"/>
                <a:gd name="T1" fmla="*/ 805 h 895"/>
                <a:gd name="T2" fmla="*/ 340 w 2001"/>
                <a:gd name="T3" fmla="*/ 581 h 895"/>
                <a:gd name="T4" fmla="*/ 531 w 2001"/>
                <a:gd name="T5" fmla="*/ 796 h 895"/>
                <a:gd name="T6" fmla="*/ 792 w 2001"/>
                <a:gd name="T7" fmla="*/ 468 h 895"/>
                <a:gd name="T8" fmla="*/ 1016 w 2001"/>
                <a:gd name="T9" fmla="*/ 678 h 895"/>
                <a:gd name="T10" fmla="*/ 1346 w 2001"/>
                <a:gd name="T11" fmla="*/ 272 h 895"/>
                <a:gd name="T12" fmla="*/ 1583 w 2001"/>
                <a:gd name="T13" fmla="*/ 468 h 895"/>
                <a:gd name="T14" fmla="*/ 1921 w 2001"/>
                <a:gd name="T15" fmla="*/ 56 h 895"/>
                <a:gd name="T16" fmla="*/ 1883 w 2001"/>
                <a:gd name="T17" fmla="*/ 19 h 895"/>
                <a:gd name="T18" fmla="*/ 2000 w 2001"/>
                <a:gd name="T19" fmla="*/ 0 h 895"/>
                <a:gd name="T20" fmla="*/ 1995 w 2001"/>
                <a:gd name="T21" fmla="*/ 131 h 895"/>
                <a:gd name="T22" fmla="*/ 1957 w 2001"/>
                <a:gd name="T23" fmla="*/ 94 h 895"/>
                <a:gd name="T24" fmla="*/ 1586 w 2001"/>
                <a:gd name="T25" fmla="*/ 552 h 895"/>
                <a:gd name="T26" fmla="*/ 1357 w 2001"/>
                <a:gd name="T27" fmla="*/ 356 h 895"/>
                <a:gd name="T28" fmla="*/ 1018 w 2001"/>
                <a:gd name="T29" fmla="*/ 768 h 895"/>
                <a:gd name="T30" fmla="*/ 799 w 2001"/>
                <a:gd name="T31" fmla="*/ 562 h 895"/>
                <a:gd name="T32" fmla="*/ 531 w 2001"/>
                <a:gd name="T33" fmla="*/ 894 h 895"/>
                <a:gd name="T34" fmla="*/ 324 w 2001"/>
                <a:gd name="T35" fmla="*/ 660 h 895"/>
                <a:gd name="T36" fmla="*/ 0 w 2001"/>
                <a:gd name="T37" fmla="*/ 880 h 895"/>
                <a:gd name="T38" fmla="*/ 0 w 2001"/>
                <a:gd name="T39" fmla="*/ 805 h 8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001" h="895">
                  <a:moveTo>
                    <a:pt x="0" y="805"/>
                  </a:moveTo>
                  <a:lnTo>
                    <a:pt x="340" y="581"/>
                  </a:lnTo>
                  <a:lnTo>
                    <a:pt x="531" y="796"/>
                  </a:lnTo>
                  <a:lnTo>
                    <a:pt x="792" y="468"/>
                  </a:lnTo>
                  <a:lnTo>
                    <a:pt x="1016" y="678"/>
                  </a:lnTo>
                  <a:lnTo>
                    <a:pt x="1346" y="272"/>
                  </a:lnTo>
                  <a:lnTo>
                    <a:pt x="1583" y="468"/>
                  </a:lnTo>
                  <a:lnTo>
                    <a:pt x="1921" y="56"/>
                  </a:lnTo>
                  <a:lnTo>
                    <a:pt x="1883" y="19"/>
                  </a:lnTo>
                  <a:lnTo>
                    <a:pt x="2000" y="0"/>
                  </a:lnTo>
                  <a:lnTo>
                    <a:pt x="1995" y="131"/>
                  </a:lnTo>
                  <a:lnTo>
                    <a:pt x="1957" y="94"/>
                  </a:lnTo>
                  <a:lnTo>
                    <a:pt x="1586" y="552"/>
                  </a:lnTo>
                  <a:lnTo>
                    <a:pt x="1357" y="356"/>
                  </a:lnTo>
                  <a:lnTo>
                    <a:pt x="1018" y="768"/>
                  </a:lnTo>
                  <a:lnTo>
                    <a:pt x="799" y="562"/>
                  </a:lnTo>
                  <a:lnTo>
                    <a:pt x="531" y="894"/>
                  </a:lnTo>
                  <a:lnTo>
                    <a:pt x="324" y="660"/>
                  </a:lnTo>
                  <a:lnTo>
                    <a:pt x="0" y="880"/>
                  </a:lnTo>
                  <a:lnTo>
                    <a:pt x="0" y="805"/>
                  </a:lnTo>
                </a:path>
              </a:pathLst>
            </a:custGeom>
            <a:solidFill>
              <a:srgbClr val="00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60453" name="Rectangle 37">
            <a:extLst>
              <a:ext uri="{FF2B5EF4-FFF2-40B4-BE49-F238E27FC236}">
                <a16:creationId xmlns:a16="http://schemas.microsoft.com/office/drawing/2014/main" id="{1B8A2BFC-5C3B-4128-8873-F0601FB996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  <a:effectLst>
            <a:outerShdw dist="53882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>
            <a:normAutofit/>
          </a:bodyPr>
          <a:lstStyle/>
          <a:p>
            <a:r>
              <a:rPr lang="en-US" altLang="en-US" sz="5400" b="1"/>
              <a:t>Seasonal Component</a:t>
            </a:r>
            <a:endParaRPr lang="en-US" altLang="en-US"/>
          </a:p>
        </p:txBody>
      </p:sp>
      <p:sp>
        <p:nvSpPr>
          <p:cNvPr id="60454" name="Rectangle 38">
            <a:extLst>
              <a:ext uri="{FF2B5EF4-FFF2-40B4-BE49-F238E27FC236}">
                <a16:creationId xmlns:a16="http://schemas.microsoft.com/office/drawing/2014/main" id="{8963DFA1-AB71-4E04-8FB5-67B05A9869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>
            <a:normAutofit/>
          </a:bodyPr>
          <a:lstStyle/>
          <a:p>
            <a:r>
              <a:rPr lang="en-US" altLang="en-US"/>
              <a:t>Regular pattern of up &amp; down fluctuations</a:t>
            </a:r>
          </a:p>
          <a:p>
            <a:r>
              <a:rPr lang="en-US" altLang="en-US"/>
              <a:t>Due to weather, customs etc.</a:t>
            </a:r>
          </a:p>
          <a:p>
            <a:r>
              <a:rPr lang="en-US" altLang="en-US"/>
              <a:t>Occurs within one year </a:t>
            </a:r>
          </a:p>
        </p:txBody>
      </p:sp>
      <p:sp>
        <p:nvSpPr>
          <p:cNvPr id="60455" name="Rectangle 39">
            <a:extLst>
              <a:ext uri="{FF2B5EF4-FFF2-40B4-BE49-F238E27FC236}">
                <a16:creationId xmlns:a16="http://schemas.microsoft.com/office/drawing/2014/main" id="{D1327AEC-923C-4C2C-B811-FFF94CD571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6839" y="6243639"/>
            <a:ext cx="1838325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b="1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Mo., Qtr.</a:t>
            </a:r>
          </a:p>
        </p:txBody>
      </p:sp>
      <p:sp>
        <p:nvSpPr>
          <p:cNvPr id="60456" name="Rectangle 40">
            <a:extLst>
              <a:ext uri="{FF2B5EF4-FFF2-40B4-BE49-F238E27FC236}">
                <a16:creationId xmlns:a16="http://schemas.microsoft.com/office/drawing/2014/main" id="{DF9EA34C-8853-4E76-98BA-16451A1F10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2239" y="4948239"/>
            <a:ext cx="1838325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b="1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Response</a:t>
            </a:r>
          </a:p>
        </p:txBody>
      </p:sp>
      <p:sp>
        <p:nvSpPr>
          <p:cNvPr id="60457" name="Rectangle 41">
            <a:extLst>
              <a:ext uri="{FF2B5EF4-FFF2-40B4-BE49-F238E27FC236}">
                <a16:creationId xmlns:a16="http://schemas.microsoft.com/office/drawing/2014/main" id="{5A3F8DA7-168C-4FC0-AFA6-FFD0A24E7C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4914" y="4600189"/>
            <a:ext cx="1303337" cy="276999"/>
          </a:xfrm>
          <a:prstGeom prst="rect">
            <a:avLst/>
          </a:prstGeom>
          <a:solidFill>
            <a:srgbClr val="CECEC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</a:rPr>
              <a:t>Summer</a:t>
            </a:r>
          </a:p>
        </p:txBody>
      </p:sp>
      <p:sp>
        <p:nvSpPr>
          <p:cNvPr id="60458" name="Line 42">
            <a:extLst>
              <a:ext uri="{FF2B5EF4-FFF2-40B4-BE49-F238E27FC236}">
                <a16:creationId xmlns:a16="http://schemas.microsoft.com/office/drawing/2014/main" id="{CB03295B-8C12-47FE-9F95-DE95374C263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11826" y="4956176"/>
            <a:ext cx="92075" cy="346075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 type="triangle" w="med" len="med"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0459" name="Line 43">
            <a:extLst>
              <a:ext uri="{FF2B5EF4-FFF2-40B4-BE49-F238E27FC236}">
                <a16:creationId xmlns:a16="http://schemas.microsoft.com/office/drawing/2014/main" id="{CC3B5FEB-135B-4477-AD2A-0D58F6374349}"/>
              </a:ext>
            </a:extLst>
          </p:cNvPr>
          <p:cNvSpPr>
            <a:spLocks noChangeShapeType="1"/>
          </p:cNvSpPr>
          <p:nvPr/>
        </p:nvSpPr>
        <p:spPr bwMode="auto">
          <a:xfrm>
            <a:off x="6346826" y="4799014"/>
            <a:ext cx="155575" cy="212725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 type="triangle" w="med" len="med"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0460" name="Line 44">
            <a:extLst>
              <a:ext uri="{FF2B5EF4-FFF2-40B4-BE49-F238E27FC236}">
                <a16:creationId xmlns:a16="http://schemas.microsoft.com/office/drawing/2014/main" id="{F95A9D0E-657C-4E7C-B604-160107BBE28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06976" y="4970463"/>
            <a:ext cx="358775" cy="48895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 type="triangle" w="med" len="med"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pic>
        <p:nvPicPr>
          <p:cNvPr id="60461" name="Picture 45">
            <a:extLst>
              <a:ext uri="{FF2B5EF4-FFF2-40B4-BE49-F238E27FC236}">
                <a16:creationId xmlns:a16="http://schemas.microsoft.com/office/drawing/2014/main" id="{25046E06-CC00-44EC-90B9-5BF1B7909934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3035300"/>
            <a:ext cx="2522538" cy="3017838"/>
          </a:xfrm>
          <a:prstGeom prst="rect">
            <a:avLst/>
          </a:prstGeom>
          <a:noFill/>
          <a:ln>
            <a:noFill/>
          </a:ln>
          <a:effectLst>
            <a:outerShdw dist="17961" dir="189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462" name="Rectangle 46">
            <a:extLst>
              <a:ext uri="{FF2B5EF4-FFF2-40B4-BE49-F238E27FC236}">
                <a16:creationId xmlns:a16="http://schemas.microsoft.com/office/drawing/2014/main" id="{A02D087A-A0D1-4AC2-969A-9C099B161B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13603" y="5616575"/>
            <a:ext cx="1659109" cy="243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altLang="en-US" sz="1000">
                <a:solidFill>
                  <a:srgbClr val="CECECE"/>
                </a:solidFill>
                <a:latin typeface="Arial" panose="020B0604020202020204" pitchFamily="34" charset="0"/>
              </a:rPr>
              <a:t>© 1984-1994 T/Maker Co.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04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04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04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04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04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04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54" grpId="0" build="p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2">
            <a:extLst>
              <a:ext uri="{FF2B5EF4-FFF2-40B4-BE49-F238E27FC236}">
                <a16:creationId xmlns:a16="http://schemas.microsoft.com/office/drawing/2014/main" id="{A0CECBBD-6DD1-496D-BBA5-016CBA49EF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vert="horz" lIns="90488" tIns="44450" rIns="90488" bIns="44450" rtlCol="0" anchor="ctr" anchorCtr="1">
            <a:normAutofit/>
          </a:bodyPr>
          <a:lstStyle/>
          <a:p>
            <a:r>
              <a:rPr lang="en-US" altLang="en-US" sz="5400" b="1">
                <a:effectLst>
                  <a:outerShdw blurRad="38100" dist="38100" dir="2700000" algn="tl">
                    <a:srgbClr val="000000"/>
                  </a:outerShdw>
                </a:effectLst>
              </a:rPr>
              <a:t>Seasonal Component</a:t>
            </a:r>
            <a:endParaRPr lang="en-US" altLang="en-US"/>
          </a:p>
        </p:txBody>
      </p:sp>
      <p:sp>
        <p:nvSpPr>
          <p:cNvPr id="232451" name="Rectangle 3">
            <a:extLst>
              <a:ext uri="{FF2B5EF4-FFF2-40B4-BE49-F238E27FC236}">
                <a16:creationId xmlns:a16="http://schemas.microsoft.com/office/drawing/2014/main" id="{42CB49BE-C7A9-480D-9D8C-92C632F097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05000" y="1828800"/>
            <a:ext cx="8763000" cy="4114800"/>
          </a:xfrm>
          <a:noFill/>
          <a:ln/>
        </p:spPr>
        <p:txBody>
          <a:bodyPr vert="horz" lIns="90488" tIns="44450" rIns="90488" bIns="44450" rtlCol="0">
            <a:normAutofit/>
          </a:bodyPr>
          <a:lstStyle/>
          <a:p>
            <a:pPr marL="571500" indent="-571500"/>
            <a:r>
              <a:rPr lang="en-US" altLang="en-US"/>
              <a:t>Upward or Downward Swings</a:t>
            </a:r>
          </a:p>
          <a:p>
            <a:pPr marL="571500" indent="-571500"/>
            <a:r>
              <a:rPr lang="en-US" altLang="en-US"/>
              <a:t>Regular Patterns</a:t>
            </a:r>
          </a:p>
          <a:p>
            <a:pPr marL="571500" indent="-571500"/>
            <a:r>
              <a:rPr lang="en-US" altLang="en-US"/>
              <a:t>Observed Within One Year</a:t>
            </a:r>
          </a:p>
          <a:p>
            <a:pPr marL="571500" indent="-571500"/>
            <a:endParaRPr lang="en-US" altLang="en-US"/>
          </a:p>
        </p:txBody>
      </p:sp>
      <p:sp>
        <p:nvSpPr>
          <p:cNvPr id="232452" name="Line 4">
            <a:extLst>
              <a:ext uri="{FF2B5EF4-FFF2-40B4-BE49-F238E27FC236}">
                <a16:creationId xmlns:a16="http://schemas.microsoft.com/office/drawing/2014/main" id="{353C00FC-9587-4ABB-9225-5674B364C6D4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3821114"/>
            <a:ext cx="0" cy="23510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32453" name="Line 5">
            <a:extLst>
              <a:ext uri="{FF2B5EF4-FFF2-40B4-BE49-F238E27FC236}">
                <a16:creationId xmlns:a16="http://schemas.microsoft.com/office/drawing/2014/main" id="{8C7C2FAC-0F47-4CFD-BD4D-576FC39F151F}"/>
              </a:ext>
            </a:extLst>
          </p:cNvPr>
          <p:cNvSpPr>
            <a:spLocks noChangeShapeType="1"/>
          </p:cNvSpPr>
          <p:nvPr/>
        </p:nvSpPr>
        <p:spPr bwMode="auto">
          <a:xfrm>
            <a:off x="3516314" y="6248400"/>
            <a:ext cx="547528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32454" name="Rectangle 6">
            <a:extLst>
              <a:ext uri="{FF2B5EF4-FFF2-40B4-BE49-F238E27FC236}">
                <a16:creationId xmlns:a16="http://schemas.microsoft.com/office/drawing/2014/main" id="{75C585F9-87F3-480C-8582-C4F1E29DB6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9989" y="3659189"/>
            <a:ext cx="1444625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latin typeface="Arial" panose="020B0604020202020204" pitchFamily="34" charset="0"/>
              </a:rPr>
              <a:t>Sales</a:t>
            </a:r>
          </a:p>
        </p:txBody>
      </p:sp>
      <p:sp>
        <p:nvSpPr>
          <p:cNvPr id="232455" name="Rectangle 7">
            <a:extLst>
              <a:ext uri="{FF2B5EF4-FFF2-40B4-BE49-F238E27FC236}">
                <a16:creationId xmlns:a16="http://schemas.microsoft.com/office/drawing/2014/main" id="{76662CD7-C302-4F4F-8E4C-60B113DCC2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3589" y="6173789"/>
            <a:ext cx="4492625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latin typeface="Arial" panose="020B0604020202020204" pitchFamily="34" charset="0"/>
              </a:rPr>
              <a:t>Time (Monthly or Quarterly) </a:t>
            </a:r>
          </a:p>
        </p:txBody>
      </p:sp>
      <p:sp>
        <p:nvSpPr>
          <p:cNvPr id="232456" name="Line 8">
            <a:extLst>
              <a:ext uri="{FF2B5EF4-FFF2-40B4-BE49-F238E27FC236}">
                <a16:creationId xmlns:a16="http://schemas.microsoft.com/office/drawing/2014/main" id="{CA5D94A8-FD30-4BF7-8928-F6B9A885D43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30588" y="4497388"/>
            <a:ext cx="1217612" cy="13700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32457" name="Line 9">
            <a:extLst>
              <a:ext uri="{FF2B5EF4-FFF2-40B4-BE49-F238E27FC236}">
                <a16:creationId xmlns:a16="http://schemas.microsoft.com/office/drawing/2014/main" id="{CF16298D-886D-4FBF-9371-0BB66DA7CFEB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5988" y="4497388"/>
            <a:ext cx="1065212" cy="9128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32458" name="Line 10">
            <a:extLst>
              <a:ext uri="{FF2B5EF4-FFF2-40B4-BE49-F238E27FC236}">
                <a16:creationId xmlns:a16="http://schemas.microsoft.com/office/drawing/2014/main" id="{FEF36A6C-BD4C-401E-AFDB-2D59A6DFBFE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95963" y="4191000"/>
            <a:ext cx="1060450" cy="12128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32459" name="Line 11">
            <a:extLst>
              <a:ext uri="{FF2B5EF4-FFF2-40B4-BE49-F238E27FC236}">
                <a16:creationId xmlns:a16="http://schemas.microsoft.com/office/drawing/2014/main" id="{AF6542FC-1D81-4479-AFD2-B3E6330318F1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9588" y="4116388"/>
            <a:ext cx="1065212" cy="11414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32460" name="Line 12">
            <a:extLst>
              <a:ext uri="{FF2B5EF4-FFF2-40B4-BE49-F238E27FC236}">
                <a16:creationId xmlns:a16="http://schemas.microsoft.com/office/drawing/2014/main" id="{666DE9A4-D70D-46DD-9B85-C9ADBE6325F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002588" y="3201988"/>
            <a:ext cx="1065212" cy="20558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32461" name="Oval 13">
            <a:extLst>
              <a:ext uri="{FF2B5EF4-FFF2-40B4-BE49-F238E27FC236}">
                <a16:creationId xmlns:a16="http://schemas.microsoft.com/office/drawing/2014/main" id="{ADBE6984-44C6-4A20-B41C-DAC82E5D86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5791200"/>
            <a:ext cx="304800" cy="3048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32462" name="Oval 14">
            <a:extLst>
              <a:ext uri="{FF2B5EF4-FFF2-40B4-BE49-F238E27FC236}">
                <a16:creationId xmlns:a16="http://schemas.microsoft.com/office/drawing/2014/main" id="{E49E7DA1-36D9-42F5-959D-BAE6D086A4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4343400"/>
            <a:ext cx="304800" cy="3048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32463" name="Oval 15">
            <a:extLst>
              <a:ext uri="{FF2B5EF4-FFF2-40B4-BE49-F238E27FC236}">
                <a16:creationId xmlns:a16="http://schemas.microsoft.com/office/drawing/2014/main" id="{2290543B-D964-43EA-87D7-071C036AC6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5181600"/>
            <a:ext cx="304800" cy="3048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32464" name="Oval 16">
            <a:extLst>
              <a:ext uri="{FF2B5EF4-FFF2-40B4-BE49-F238E27FC236}">
                <a16:creationId xmlns:a16="http://schemas.microsoft.com/office/drawing/2014/main" id="{C09C7856-E803-4D6E-96B6-56180BFD45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4038600"/>
            <a:ext cx="304800" cy="3048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32465" name="Oval 17">
            <a:extLst>
              <a:ext uri="{FF2B5EF4-FFF2-40B4-BE49-F238E27FC236}">
                <a16:creationId xmlns:a16="http://schemas.microsoft.com/office/drawing/2014/main" id="{6A2CD83C-D1D6-4EA7-AA12-BB78FB6A3D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5105400"/>
            <a:ext cx="304800" cy="3048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32466" name="Oval 18">
            <a:extLst>
              <a:ext uri="{FF2B5EF4-FFF2-40B4-BE49-F238E27FC236}">
                <a16:creationId xmlns:a16="http://schemas.microsoft.com/office/drawing/2014/main" id="{D0B01D90-A689-4E93-8F0D-14DF3C04D1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15400" y="3124200"/>
            <a:ext cx="304800" cy="3048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32467" name="Rectangle 19">
            <a:extLst>
              <a:ext uri="{FF2B5EF4-FFF2-40B4-BE49-F238E27FC236}">
                <a16:creationId xmlns:a16="http://schemas.microsoft.com/office/drawing/2014/main" id="{3869BC1C-BB09-4668-918B-B20240BEA8CB}"/>
              </a:ext>
            </a:extLst>
          </p:cNvPr>
          <p:cNvSpPr>
            <a:spLocks noChangeArrowheads="1"/>
          </p:cNvSpPr>
          <p:nvPr/>
        </p:nvSpPr>
        <p:spPr bwMode="auto">
          <a:xfrm rot="21000000">
            <a:off x="4878389" y="3550418"/>
            <a:ext cx="1565275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A7FFA7"/>
                </a:solidFill>
              </a:rPr>
              <a:t>Winter</a:t>
            </a:r>
          </a:p>
        </p:txBody>
      </p:sp>
      <p:sp>
        <p:nvSpPr>
          <p:cNvPr id="232468" name="Line 20">
            <a:extLst>
              <a:ext uri="{FF2B5EF4-FFF2-40B4-BE49-F238E27FC236}">
                <a16:creationId xmlns:a16="http://schemas.microsoft.com/office/drawing/2014/main" id="{2E72768E-18C5-4E52-B55B-4B787427BC1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35514" y="4049714"/>
            <a:ext cx="750887" cy="293687"/>
          </a:xfrm>
          <a:prstGeom prst="line">
            <a:avLst/>
          </a:prstGeom>
          <a:noFill/>
          <a:ln w="25400">
            <a:solidFill>
              <a:srgbClr val="A7FFA7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32469" name="Line 21">
            <a:extLst>
              <a:ext uri="{FF2B5EF4-FFF2-40B4-BE49-F238E27FC236}">
                <a16:creationId xmlns:a16="http://schemas.microsoft.com/office/drawing/2014/main" id="{E636529B-CF46-47AD-8B0B-3F44C1FB0A9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102350" y="3282950"/>
            <a:ext cx="2503488" cy="674688"/>
          </a:xfrm>
          <a:prstGeom prst="line">
            <a:avLst/>
          </a:prstGeom>
          <a:noFill/>
          <a:ln w="25400">
            <a:solidFill>
              <a:srgbClr val="A7FFA7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4">
            <a:extLst>
              <a:ext uri="{FF2B5EF4-FFF2-40B4-BE49-F238E27FC236}">
                <a16:creationId xmlns:a16="http://schemas.microsoft.com/office/drawing/2014/main" id="{A972091E-A308-4A1C-9BC8-6CEFE72F06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  <a:effectLst>
            <a:outerShdw dist="53882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>
            <a:normAutofit/>
          </a:bodyPr>
          <a:lstStyle/>
          <a:p>
            <a:r>
              <a:rPr lang="en-US" altLang="en-US" dirty="0"/>
              <a:t>What Is Forecasting?</a:t>
            </a:r>
          </a:p>
        </p:txBody>
      </p:sp>
      <p:sp>
        <p:nvSpPr>
          <p:cNvPr id="19461" name="Rectangle 5">
            <a:extLst>
              <a:ext uri="{FF2B5EF4-FFF2-40B4-BE49-F238E27FC236}">
                <a16:creationId xmlns:a16="http://schemas.microsoft.com/office/drawing/2014/main" id="{AB08BFB5-5860-40CD-98F2-DC8EE8F56D71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1778000"/>
            <a:ext cx="4419600" cy="43942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>
            <a:normAutofit/>
          </a:bodyPr>
          <a:lstStyle/>
          <a:p>
            <a:r>
              <a:rPr lang="en-US" altLang="en-US"/>
              <a:t>Process of predicting a future event</a:t>
            </a:r>
          </a:p>
          <a:p>
            <a:r>
              <a:rPr lang="en-US" altLang="en-US"/>
              <a:t>Underlying basis of </a:t>
            </a:r>
            <a:br>
              <a:rPr lang="en-US" altLang="en-US"/>
            </a:br>
            <a:r>
              <a:rPr lang="en-US" altLang="en-US"/>
              <a:t>all business decisions</a:t>
            </a:r>
          </a:p>
          <a:p>
            <a:pPr lvl="1"/>
            <a:r>
              <a:rPr lang="en-US" altLang="en-US"/>
              <a:t>Production</a:t>
            </a:r>
          </a:p>
          <a:p>
            <a:pPr lvl="1"/>
            <a:r>
              <a:rPr lang="en-US" altLang="en-US"/>
              <a:t>Inventory</a:t>
            </a:r>
          </a:p>
          <a:p>
            <a:pPr lvl="1"/>
            <a:r>
              <a:rPr lang="en-US" altLang="en-US"/>
              <a:t>Personnel</a:t>
            </a:r>
          </a:p>
          <a:p>
            <a:pPr lvl="1"/>
            <a:r>
              <a:rPr lang="en-US" altLang="en-US"/>
              <a:t>Facilities</a:t>
            </a:r>
          </a:p>
        </p:txBody>
      </p:sp>
      <p:graphicFrame>
        <p:nvGraphicFramePr>
          <p:cNvPr id="19462" name="Object 6">
            <a:hlinkClick r:id="" action="ppaction://ole?verb=0"/>
            <a:extLst>
              <a:ext uri="{FF2B5EF4-FFF2-40B4-BE49-F238E27FC236}">
                <a16:creationId xmlns:a16="http://schemas.microsoft.com/office/drawing/2014/main" id="{1951A641-E7AA-46F2-BD84-EC0782445C00}"/>
              </a:ext>
            </a:extLst>
          </p:cNvPr>
          <p:cNvGraphicFramePr>
            <a:graphicFrameLocks/>
          </p:cNvGraphicFramePr>
          <p:nvPr/>
        </p:nvGraphicFramePr>
        <p:xfrm>
          <a:off x="6096000" y="2259014"/>
          <a:ext cx="4572000" cy="3557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Clip" r:id="rId4" imgW="4519440" imgH="3466800" progId="MS_ClipArt_Gallery.2">
                  <p:embed/>
                </p:oleObj>
              </mc:Choice>
              <mc:Fallback>
                <p:oleObj name="Clip" r:id="rId4" imgW="4519440" imgH="3466800" progId="MS_ClipArt_Gallery.2">
                  <p:embed/>
                  <p:pic>
                    <p:nvPicPr>
                      <p:cNvPr id="19462" name="Object 6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1951A641-E7AA-46F2-BD84-EC0782445C00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2259014"/>
                        <a:ext cx="4572000" cy="3557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17961" dir="18900000" algn="ctr" rotWithShape="0">
                          <a:schemeClr val="tx1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4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4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94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4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94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4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94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4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94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4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1" grpId="0" build="p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8F0BCD2C-8D21-405D-B869-5E68880EF1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733DCCBA-1F3A-4709-9CC8-DBB943BF4F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2468" name="Rectangle 4">
            <a:extLst>
              <a:ext uri="{FF2B5EF4-FFF2-40B4-BE49-F238E27FC236}">
                <a16:creationId xmlns:a16="http://schemas.microsoft.com/office/drawing/2014/main" id="{6150475D-EE91-4A1E-BD04-485D7B9DCC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  <a:effectLst>
            <a:outerShdw dist="53882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>
            <a:normAutofit/>
          </a:bodyPr>
          <a:lstStyle/>
          <a:p>
            <a:r>
              <a:rPr lang="en-US" altLang="en-US" sz="5400" b="1"/>
              <a:t>Irregular Component</a:t>
            </a:r>
            <a:endParaRPr lang="en-US" altLang="en-US"/>
          </a:p>
        </p:txBody>
      </p:sp>
      <p:sp>
        <p:nvSpPr>
          <p:cNvPr id="62469" name="Rectangle 5">
            <a:extLst>
              <a:ext uri="{FF2B5EF4-FFF2-40B4-BE49-F238E27FC236}">
                <a16:creationId xmlns:a16="http://schemas.microsoft.com/office/drawing/2014/main" id="{4DE03EFD-C812-4C5E-8AB0-07260141B7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>
            <a:normAutofit/>
          </a:bodyPr>
          <a:lstStyle/>
          <a:p>
            <a:r>
              <a:rPr lang="en-US" altLang="en-US"/>
              <a:t>Erratic, unsystematic, ‘residual’ fluctuations</a:t>
            </a:r>
          </a:p>
          <a:p>
            <a:r>
              <a:rPr lang="en-US" altLang="en-US"/>
              <a:t>Due to random variation or unforeseen events</a:t>
            </a:r>
          </a:p>
          <a:p>
            <a:pPr lvl="1"/>
            <a:r>
              <a:rPr lang="en-US" altLang="en-US"/>
              <a:t>Union strike</a:t>
            </a:r>
          </a:p>
          <a:p>
            <a:pPr lvl="1"/>
            <a:r>
              <a:rPr lang="en-US" altLang="en-US"/>
              <a:t>War</a:t>
            </a:r>
          </a:p>
          <a:p>
            <a:r>
              <a:rPr lang="en-US" altLang="en-US"/>
              <a:t>Short duration &amp; </a:t>
            </a:r>
            <a:br>
              <a:rPr lang="en-US" altLang="en-US"/>
            </a:br>
            <a:r>
              <a:rPr lang="en-US" altLang="en-US"/>
              <a:t>nonrepeating </a:t>
            </a:r>
          </a:p>
        </p:txBody>
      </p:sp>
      <p:sp>
        <p:nvSpPr>
          <p:cNvPr id="62470" name="Freeform 6">
            <a:extLst>
              <a:ext uri="{FF2B5EF4-FFF2-40B4-BE49-F238E27FC236}">
                <a16:creationId xmlns:a16="http://schemas.microsoft.com/office/drawing/2014/main" id="{1050F24F-143E-4096-8B52-3BF05118CA92}"/>
              </a:ext>
            </a:extLst>
          </p:cNvPr>
          <p:cNvSpPr>
            <a:spLocks/>
          </p:cNvSpPr>
          <p:nvPr/>
        </p:nvSpPr>
        <p:spPr bwMode="auto">
          <a:xfrm>
            <a:off x="7362826" y="3101976"/>
            <a:ext cx="2746375" cy="2974975"/>
          </a:xfrm>
          <a:custGeom>
            <a:avLst/>
            <a:gdLst>
              <a:gd name="T0" fmla="*/ 0 w 1730"/>
              <a:gd name="T1" fmla="*/ 1873 h 1874"/>
              <a:gd name="T2" fmla="*/ 576 w 1730"/>
              <a:gd name="T3" fmla="*/ 1008 h 1874"/>
              <a:gd name="T4" fmla="*/ 432 w 1730"/>
              <a:gd name="T5" fmla="*/ 1008 h 1874"/>
              <a:gd name="T6" fmla="*/ 791 w 1730"/>
              <a:gd name="T7" fmla="*/ 576 h 1874"/>
              <a:gd name="T8" fmla="*/ 576 w 1730"/>
              <a:gd name="T9" fmla="*/ 576 h 1874"/>
              <a:gd name="T10" fmla="*/ 1116 w 1730"/>
              <a:gd name="T11" fmla="*/ 0 h 1874"/>
              <a:gd name="T12" fmla="*/ 1729 w 1730"/>
              <a:gd name="T13" fmla="*/ 0 h 1874"/>
              <a:gd name="T14" fmla="*/ 0 w 1730"/>
              <a:gd name="T15" fmla="*/ 1873 h 18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730" h="1874">
                <a:moveTo>
                  <a:pt x="0" y="1873"/>
                </a:moveTo>
                <a:lnTo>
                  <a:pt x="576" y="1008"/>
                </a:lnTo>
                <a:lnTo>
                  <a:pt x="432" y="1008"/>
                </a:lnTo>
                <a:lnTo>
                  <a:pt x="791" y="576"/>
                </a:lnTo>
                <a:lnTo>
                  <a:pt x="576" y="576"/>
                </a:lnTo>
                <a:lnTo>
                  <a:pt x="1116" y="0"/>
                </a:lnTo>
                <a:lnTo>
                  <a:pt x="1729" y="0"/>
                </a:lnTo>
                <a:lnTo>
                  <a:pt x="0" y="1873"/>
                </a:lnTo>
              </a:path>
            </a:pathLst>
          </a:custGeom>
          <a:solidFill>
            <a:srgbClr val="FFFF00"/>
          </a:solidFill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outerShdw dist="107763" dir="2700000" algn="ctr" rotWithShape="0">
              <a:schemeClr val="bg2"/>
            </a:outerShdw>
          </a:effectLst>
        </p:spPr>
        <p:txBody>
          <a:bodyPr/>
          <a:lstStyle/>
          <a:p>
            <a:endParaRPr lang="en-IN"/>
          </a:p>
        </p:txBody>
      </p:sp>
      <p:sp>
        <p:nvSpPr>
          <p:cNvPr id="62471" name="Rectangle 7">
            <a:extLst>
              <a:ext uri="{FF2B5EF4-FFF2-40B4-BE49-F238E27FC236}">
                <a16:creationId xmlns:a16="http://schemas.microsoft.com/office/drawing/2014/main" id="{E44933DD-24FC-4C8D-8404-9BE02CF29F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99428" y="2894013"/>
            <a:ext cx="1659109" cy="243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altLang="en-US" sz="1000">
                <a:solidFill>
                  <a:srgbClr val="CECECE"/>
                </a:solidFill>
                <a:latin typeface="Arial" panose="020B0604020202020204" pitchFamily="34" charset="0"/>
              </a:rPr>
              <a:t>© 1984-1994 T/Maker Co.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24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24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24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24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24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24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24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24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24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24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9" grpId="0" build="p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1026">
            <a:extLst>
              <a:ext uri="{FF2B5EF4-FFF2-40B4-BE49-F238E27FC236}">
                <a16:creationId xmlns:a16="http://schemas.microsoft.com/office/drawing/2014/main" id="{13FB7F59-12CE-4F0E-8E93-8DEB2F94D0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vert="horz" lIns="90488" tIns="44450" rIns="90488" bIns="44450" rtlCol="0" anchor="ctr" anchorCtr="1">
            <a:normAutofit/>
          </a:bodyPr>
          <a:lstStyle/>
          <a:p>
            <a:r>
              <a:rPr lang="en-US" altLang="en-US" sz="5400" b="1">
                <a:effectLst>
                  <a:outerShdw blurRad="38100" dist="38100" dir="2700000" algn="tl">
                    <a:srgbClr val="000000"/>
                  </a:outerShdw>
                </a:effectLst>
              </a:rPr>
              <a:t>Random or Irregular Component</a:t>
            </a:r>
            <a:endParaRPr lang="en-US" altLang="en-US"/>
          </a:p>
        </p:txBody>
      </p:sp>
      <p:sp>
        <p:nvSpPr>
          <p:cNvPr id="234499" name="Rectangle 1027">
            <a:extLst>
              <a:ext uri="{FF2B5EF4-FFF2-40B4-BE49-F238E27FC236}">
                <a16:creationId xmlns:a16="http://schemas.microsoft.com/office/drawing/2014/main" id="{BADAF7D1-E952-4811-93AE-A1725BE1CE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vert="horz" lIns="90488" tIns="44450" rIns="90488" bIns="44450" rtlCol="0">
            <a:normAutofit/>
          </a:bodyPr>
          <a:lstStyle/>
          <a:p>
            <a:pPr marL="571500" indent="-571500">
              <a:lnSpc>
                <a:spcPct val="130000"/>
              </a:lnSpc>
            </a:pPr>
            <a:r>
              <a:rPr lang="en-US" altLang="en-US"/>
              <a:t>Erratic, Nonsystematic, Random, ‘Residual’ Fluctuations</a:t>
            </a:r>
          </a:p>
          <a:p>
            <a:pPr marL="571500" indent="-571500">
              <a:lnSpc>
                <a:spcPct val="130000"/>
              </a:lnSpc>
            </a:pPr>
            <a:r>
              <a:rPr lang="en-US" altLang="en-US"/>
              <a:t>Due to Random Variations of </a:t>
            </a:r>
          </a:p>
          <a:p>
            <a:pPr marL="971550" lvl="1">
              <a:lnSpc>
                <a:spcPct val="130000"/>
              </a:lnSpc>
            </a:pPr>
            <a:r>
              <a:rPr lang="en-US" altLang="en-US"/>
              <a:t>Nature</a:t>
            </a:r>
          </a:p>
          <a:p>
            <a:pPr marL="971550" lvl="1">
              <a:lnSpc>
                <a:spcPct val="130000"/>
              </a:lnSpc>
            </a:pPr>
            <a:r>
              <a:rPr lang="en-US" altLang="en-US"/>
              <a:t>Accidents</a:t>
            </a:r>
          </a:p>
          <a:p>
            <a:pPr marL="571500" indent="-571500">
              <a:lnSpc>
                <a:spcPct val="130000"/>
              </a:lnSpc>
            </a:pPr>
            <a:r>
              <a:rPr lang="en-US" altLang="en-US"/>
              <a:t>Short Duration and Non-repeating</a:t>
            </a:r>
          </a:p>
        </p:txBody>
      </p:sp>
      <p:graphicFrame>
        <p:nvGraphicFramePr>
          <p:cNvPr id="234500" name="Object 1028">
            <a:hlinkClick r:id="" action="ppaction://ole?verb=0"/>
            <a:extLst>
              <a:ext uri="{FF2B5EF4-FFF2-40B4-BE49-F238E27FC236}">
                <a16:creationId xmlns:a16="http://schemas.microsoft.com/office/drawing/2014/main" id="{81CE5210-6BD8-48B0-BA33-AD0B96F4030A}"/>
              </a:ext>
            </a:extLst>
          </p:cNvPr>
          <p:cNvGraphicFramePr>
            <a:graphicFrameLocks/>
          </p:cNvGraphicFramePr>
          <p:nvPr/>
        </p:nvGraphicFramePr>
        <p:xfrm>
          <a:off x="7315200" y="4267200"/>
          <a:ext cx="2527300" cy="1233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5" name="Clip" r:id="rId4" imgW="2527200" imgH="1233360" progId="MS_ClipArt_Gallery.2">
                  <p:embed/>
                </p:oleObj>
              </mc:Choice>
              <mc:Fallback>
                <p:oleObj name="Clip" r:id="rId4" imgW="2527200" imgH="1233360" progId="MS_ClipArt_Gallery.2">
                  <p:embed/>
                  <p:pic>
                    <p:nvPicPr>
                      <p:cNvPr id="234500" name="Object 1028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81CE5210-6BD8-48B0-BA33-AD0B96F4030A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4267200"/>
                        <a:ext cx="2527300" cy="1233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>
            <a:extLst>
              <a:ext uri="{FF2B5EF4-FFF2-40B4-BE49-F238E27FC236}">
                <a16:creationId xmlns:a16="http://schemas.microsoft.com/office/drawing/2014/main" id="{8C7481E8-2912-47B7-A0C4-926AC8AF23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FF1B85D9-C9BD-4832-894E-40E3F67FA6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6564" name="Rectangle 4">
            <a:extLst>
              <a:ext uri="{FF2B5EF4-FFF2-40B4-BE49-F238E27FC236}">
                <a16:creationId xmlns:a16="http://schemas.microsoft.com/office/drawing/2014/main" id="{4753F724-3550-40DB-B773-C9E8D10251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  <a:effectLst>
            <a:outerShdw dist="53882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>
            <a:normAutofit/>
          </a:bodyPr>
          <a:lstStyle/>
          <a:p>
            <a:r>
              <a:rPr lang="en-US" altLang="en-US" sz="5400" b="1"/>
              <a:t>Time Series Forecasting</a:t>
            </a:r>
            <a:endParaRPr lang="en-US" altLang="en-US"/>
          </a:p>
        </p:txBody>
      </p:sp>
    </p:spTree>
  </p:cSld>
  <p:clrMapOvr>
    <a:masterClrMapping/>
  </p:clrMapOvr>
  <p:transition>
    <p:wipe dir="r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>
            <a:extLst>
              <a:ext uri="{FF2B5EF4-FFF2-40B4-BE49-F238E27FC236}">
                <a16:creationId xmlns:a16="http://schemas.microsoft.com/office/drawing/2014/main" id="{E2DFE8AB-D406-4572-90D4-318089B50C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8611" name="Rectangle 3">
            <a:extLst>
              <a:ext uri="{FF2B5EF4-FFF2-40B4-BE49-F238E27FC236}">
                <a16:creationId xmlns:a16="http://schemas.microsoft.com/office/drawing/2014/main" id="{2DF91DF1-406B-4BB2-8D60-A331F134AB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8612" name="Rectangle 4">
            <a:extLst>
              <a:ext uri="{FF2B5EF4-FFF2-40B4-BE49-F238E27FC236}">
                <a16:creationId xmlns:a16="http://schemas.microsoft.com/office/drawing/2014/main" id="{E2BAF940-AA90-49E0-BA2C-7261952759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  <a:effectLst>
            <a:outerShdw dist="53882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>
            <a:normAutofit/>
          </a:bodyPr>
          <a:lstStyle/>
          <a:p>
            <a:r>
              <a:rPr lang="en-US" altLang="en-US" sz="5400" b="1"/>
              <a:t>Time Series Forecasting</a:t>
            </a:r>
            <a:endParaRPr lang="en-US" altLang="en-US"/>
          </a:p>
        </p:txBody>
      </p:sp>
      <p:sp>
        <p:nvSpPr>
          <p:cNvPr id="68613" name="Freeform 5">
            <a:extLst>
              <a:ext uri="{FF2B5EF4-FFF2-40B4-BE49-F238E27FC236}">
                <a16:creationId xmlns:a16="http://schemas.microsoft.com/office/drawing/2014/main" id="{92B307C5-11B9-4299-8552-23AE02605B3F}"/>
              </a:ext>
            </a:extLst>
          </p:cNvPr>
          <p:cNvSpPr>
            <a:spLocks/>
          </p:cNvSpPr>
          <p:nvPr/>
        </p:nvSpPr>
        <p:spPr bwMode="auto">
          <a:xfrm>
            <a:off x="5230814" y="1906588"/>
            <a:ext cx="1368425" cy="730250"/>
          </a:xfrm>
          <a:custGeom>
            <a:avLst/>
            <a:gdLst>
              <a:gd name="T0" fmla="*/ 0 w 862"/>
              <a:gd name="T1" fmla="*/ 459 h 460"/>
              <a:gd name="T2" fmla="*/ 861 w 862"/>
              <a:gd name="T3" fmla="*/ 459 h 460"/>
              <a:gd name="T4" fmla="*/ 861 w 862"/>
              <a:gd name="T5" fmla="*/ 0 h 460"/>
              <a:gd name="T6" fmla="*/ 0 w 862"/>
              <a:gd name="T7" fmla="*/ 0 h 460"/>
              <a:gd name="T8" fmla="*/ 0 w 862"/>
              <a:gd name="T9" fmla="*/ 459 h 4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62" h="460">
                <a:moveTo>
                  <a:pt x="0" y="459"/>
                </a:moveTo>
                <a:lnTo>
                  <a:pt x="861" y="459"/>
                </a:lnTo>
                <a:lnTo>
                  <a:pt x="861" y="0"/>
                </a:lnTo>
                <a:lnTo>
                  <a:pt x="0" y="0"/>
                </a:lnTo>
                <a:lnTo>
                  <a:pt x="0" y="459"/>
                </a:lnTo>
              </a:path>
            </a:pathLst>
          </a:custGeom>
          <a:solidFill>
            <a:srgbClr val="00DFCA"/>
          </a:solidFill>
          <a:ln w="25400" cap="rnd" cmpd="sng">
            <a:solidFill>
              <a:srgbClr val="1A1A1A"/>
            </a:solidFill>
            <a:prstDash val="solid"/>
            <a:round/>
            <a:headEnd type="none" w="med" len="med"/>
            <a:tailEnd type="none" w="med" len="med"/>
          </a:ln>
          <a:effectLst>
            <a:outerShdw dist="53882" dir="2700000" algn="ctr" rotWithShape="0">
              <a:schemeClr val="bg2"/>
            </a:outerShdw>
          </a:effectLst>
        </p:spPr>
        <p:txBody>
          <a:bodyPr/>
          <a:lstStyle/>
          <a:p>
            <a:endParaRPr lang="en-IN"/>
          </a:p>
        </p:txBody>
      </p:sp>
      <p:sp>
        <p:nvSpPr>
          <p:cNvPr id="68614" name="Rectangle 6">
            <a:extLst>
              <a:ext uri="{FF2B5EF4-FFF2-40B4-BE49-F238E27FC236}">
                <a16:creationId xmlns:a16="http://schemas.microsoft.com/office/drawing/2014/main" id="{31DC2A4D-2D30-434B-827A-FF0463D1F4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4176" y="1871664"/>
            <a:ext cx="717185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b="1">
                <a:solidFill>
                  <a:srgbClr val="1A1A1A"/>
                </a:solidFill>
                <a:latin typeface="Arial" panose="020B0604020202020204" pitchFamily="34" charset="0"/>
              </a:rPr>
              <a:t>Time</a:t>
            </a:r>
          </a:p>
        </p:txBody>
      </p:sp>
      <p:sp>
        <p:nvSpPr>
          <p:cNvPr id="68615" name="Rectangle 7">
            <a:extLst>
              <a:ext uri="{FF2B5EF4-FFF2-40B4-BE49-F238E27FC236}">
                <a16:creationId xmlns:a16="http://schemas.microsoft.com/office/drawing/2014/main" id="{BAC5D477-D054-48D5-93AB-ADAD3C75F1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0989" y="2174876"/>
            <a:ext cx="875241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b="1">
                <a:solidFill>
                  <a:srgbClr val="1A1A1A"/>
                </a:solidFill>
                <a:latin typeface="Arial" panose="020B0604020202020204" pitchFamily="34" charset="0"/>
              </a:rPr>
              <a:t>Series</a:t>
            </a:r>
          </a:p>
        </p:txBody>
      </p:sp>
    </p:spTree>
  </p:cSld>
  <p:clrMapOvr>
    <a:masterClrMapping/>
  </p:clrMapOvr>
  <p:transition>
    <p:wipe dir="d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>
            <a:extLst>
              <a:ext uri="{FF2B5EF4-FFF2-40B4-BE49-F238E27FC236}">
                <a16:creationId xmlns:a16="http://schemas.microsoft.com/office/drawing/2014/main" id="{220ED4AA-27FD-4BF0-8CC3-241589600C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0659" name="Rectangle 3">
            <a:extLst>
              <a:ext uri="{FF2B5EF4-FFF2-40B4-BE49-F238E27FC236}">
                <a16:creationId xmlns:a16="http://schemas.microsoft.com/office/drawing/2014/main" id="{10D60070-026E-444F-891F-C0F99A7FCF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0660" name="Rectangle 4">
            <a:extLst>
              <a:ext uri="{FF2B5EF4-FFF2-40B4-BE49-F238E27FC236}">
                <a16:creationId xmlns:a16="http://schemas.microsoft.com/office/drawing/2014/main" id="{4DDACE07-5E20-4FF2-B24E-8D53789EB4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  <a:effectLst>
            <a:outerShdw dist="53882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>
            <a:normAutofit/>
          </a:bodyPr>
          <a:lstStyle/>
          <a:p>
            <a:r>
              <a:rPr lang="en-US" altLang="en-US" sz="5400" b="1"/>
              <a:t>Time Series Forecasting</a:t>
            </a:r>
            <a:endParaRPr lang="en-US" altLang="en-US"/>
          </a:p>
        </p:txBody>
      </p:sp>
      <p:sp>
        <p:nvSpPr>
          <p:cNvPr id="70661" name="Freeform 5">
            <a:extLst>
              <a:ext uri="{FF2B5EF4-FFF2-40B4-BE49-F238E27FC236}">
                <a16:creationId xmlns:a16="http://schemas.microsoft.com/office/drawing/2014/main" id="{84DF1B2B-D956-4798-BE60-3CF51E400E0A}"/>
              </a:ext>
            </a:extLst>
          </p:cNvPr>
          <p:cNvSpPr>
            <a:spLocks/>
          </p:cNvSpPr>
          <p:nvPr/>
        </p:nvSpPr>
        <p:spPr bwMode="auto">
          <a:xfrm>
            <a:off x="5230814" y="1906588"/>
            <a:ext cx="1368425" cy="730250"/>
          </a:xfrm>
          <a:custGeom>
            <a:avLst/>
            <a:gdLst>
              <a:gd name="T0" fmla="*/ 0 w 862"/>
              <a:gd name="T1" fmla="*/ 459 h 460"/>
              <a:gd name="T2" fmla="*/ 861 w 862"/>
              <a:gd name="T3" fmla="*/ 459 h 460"/>
              <a:gd name="T4" fmla="*/ 861 w 862"/>
              <a:gd name="T5" fmla="*/ 0 h 460"/>
              <a:gd name="T6" fmla="*/ 0 w 862"/>
              <a:gd name="T7" fmla="*/ 0 h 460"/>
              <a:gd name="T8" fmla="*/ 0 w 862"/>
              <a:gd name="T9" fmla="*/ 459 h 4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62" h="460">
                <a:moveTo>
                  <a:pt x="0" y="459"/>
                </a:moveTo>
                <a:lnTo>
                  <a:pt x="861" y="459"/>
                </a:lnTo>
                <a:lnTo>
                  <a:pt x="861" y="0"/>
                </a:lnTo>
                <a:lnTo>
                  <a:pt x="0" y="0"/>
                </a:lnTo>
                <a:lnTo>
                  <a:pt x="0" y="459"/>
                </a:lnTo>
              </a:path>
            </a:pathLst>
          </a:custGeom>
          <a:solidFill>
            <a:srgbClr val="00DFCA"/>
          </a:solidFill>
          <a:ln w="25400" cap="rnd" cmpd="sng">
            <a:solidFill>
              <a:srgbClr val="1A1A1A"/>
            </a:solidFill>
            <a:prstDash val="solid"/>
            <a:round/>
            <a:headEnd type="none" w="med" len="med"/>
            <a:tailEnd type="none" w="med" len="med"/>
          </a:ln>
          <a:effectLst>
            <a:outerShdw dist="53882" dir="2700000" algn="ctr" rotWithShape="0">
              <a:schemeClr val="bg2"/>
            </a:outerShdw>
          </a:effectLst>
        </p:spPr>
        <p:txBody>
          <a:bodyPr/>
          <a:lstStyle/>
          <a:p>
            <a:endParaRPr lang="en-IN"/>
          </a:p>
        </p:txBody>
      </p:sp>
      <p:sp>
        <p:nvSpPr>
          <p:cNvPr id="70662" name="Rectangle 6">
            <a:extLst>
              <a:ext uri="{FF2B5EF4-FFF2-40B4-BE49-F238E27FC236}">
                <a16:creationId xmlns:a16="http://schemas.microsoft.com/office/drawing/2014/main" id="{A2B28D48-5A86-48D0-A984-B78ECDB9E5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4176" y="1871664"/>
            <a:ext cx="717185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b="1">
                <a:solidFill>
                  <a:srgbClr val="1A1A1A"/>
                </a:solidFill>
                <a:latin typeface="Arial" panose="020B0604020202020204" pitchFamily="34" charset="0"/>
              </a:rPr>
              <a:t>Time</a:t>
            </a:r>
          </a:p>
        </p:txBody>
      </p:sp>
      <p:sp>
        <p:nvSpPr>
          <p:cNvPr id="70663" name="Rectangle 7">
            <a:extLst>
              <a:ext uri="{FF2B5EF4-FFF2-40B4-BE49-F238E27FC236}">
                <a16:creationId xmlns:a16="http://schemas.microsoft.com/office/drawing/2014/main" id="{492A11E5-855E-40A9-94E3-A33434F008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0989" y="2174876"/>
            <a:ext cx="875241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b="1">
                <a:solidFill>
                  <a:srgbClr val="1A1A1A"/>
                </a:solidFill>
                <a:latin typeface="Arial" panose="020B0604020202020204" pitchFamily="34" charset="0"/>
              </a:rPr>
              <a:t>Series</a:t>
            </a:r>
          </a:p>
        </p:txBody>
      </p:sp>
      <p:sp>
        <p:nvSpPr>
          <p:cNvPr id="70664" name="Freeform 8">
            <a:extLst>
              <a:ext uri="{FF2B5EF4-FFF2-40B4-BE49-F238E27FC236}">
                <a16:creationId xmlns:a16="http://schemas.microsoft.com/office/drawing/2014/main" id="{CE6CC482-FC2B-4DFD-8B70-ADC50FD9E2F1}"/>
              </a:ext>
            </a:extLst>
          </p:cNvPr>
          <p:cNvSpPr>
            <a:spLocks/>
          </p:cNvSpPr>
          <p:nvPr/>
        </p:nvSpPr>
        <p:spPr bwMode="auto">
          <a:xfrm>
            <a:off x="5064125" y="2851150"/>
            <a:ext cx="1708150" cy="1138238"/>
          </a:xfrm>
          <a:custGeom>
            <a:avLst/>
            <a:gdLst>
              <a:gd name="T0" fmla="*/ 0 w 1076"/>
              <a:gd name="T1" fmla="*/ 359 h 717"/>
              <a:gd name="T2" fmla="*/ 537 w 1076"/>
              <a:gd name="T3" fmla="*/ 0 h 717"/>
              <a:gd name="T4" fmla="*/ 1075 w 1076"/>
              <a:gd name="T5" fmla="*/ 359 h 717"/>
              <a:gd name="T6" fmla="*/ 537 w 1076"/>
              <a:gd name="T7" fmla="*/ 716 h 717"/>
              <a:gd name="T8" fmla="*/ 0 w 1076"/>
              <a:gd name="T9" fmla="*/ 359 h 7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76" h="717">
                <a:moveTo>
                  <a:pt x="0" y="359"/>
                </a:moveTo>
                <a:lnTo>
                  <a:pt x="537" y="0"/>
                </a:lnTo>
                <a:lnTo>
                  <a:pt x="1075" y="359"/>
                </a:lnTo>
                <a:lnTo>
                  <a:pt x="537" y="716"/>
                </a:lnTo>
                <a:lnTo>
                  <a:pt x="0" y="359"/>
                </a:lnTo>
              </a:path>
            </a:pathLst>
          </a:custGeom>
          <a:solidFill>
            <a:srgbClr val="00DFCA"/>
          </a:solidFill>
          <a:ln w="25400" cap="rnd" cmpd="sng">
            <a:solidFill>
              <a:srgbClr val="1A1A1A"/>
            </a:solidFill>
            <a:prstDash val="solid"/>
            <a:round/>
            <a:headEnd type="none" w="med" len="med"/>
            <a:tailEnd type="none" w="med" len="med"/>
          </a:ln>
          <a:effectLst>
            <a:outerShdw dist="53882" dir="2700000" algn="ctr" rotWithShape="0">
              <a:schemeClr val="bg2"/>
            </a:outerShdw>
          </a:effectLst>
        </p:spPr>
        <p:txBody>
          <a:bodyPr/>
          <a:lstStyle/>
          <a:p>
            <a:endParaRPr lang="en-IN"/>
          </a:p>
        </p:txBody>
      </p:sp>
      <p:sp>
        <p:nvSpPr>
          <p:cNvPr id="70665" name="Rectangle 9">
            <a:extLst>
              <a:ext uri="{FF2B5EF4-FFF2-40B4-BE49-F238E27FC236}">
                <a16:creationId xmlns:a16="http://schemas.microsoft.com/office/drawing/2014/main" id="{8ED2B4AC-B7A6-4348-B374-4DEAC9A3D1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8601" y="3187701"/>
            <a:ext cx="952249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b="1">
                <a:solidFill>
                  <a:srgbClr val="1A1A1A"/>
                </a:solidFill>
                <a:latin typeface="Arial" panose="020B0604020202020204" pitchFamily="34" charset="0"/>
              </a:rPr>
              <a:t>Trend?</a:t>
            </a:r>
          </a:p>
        </p:txBody>
      </p:sp>
      <p:sp>
        <p:nvSpPr>
          <p:cNvPr id="70666" name="Freeform 10">
            <a:extLst>
              <a:ext uri="{FF2B5EF4-FFF2-40B4-BE49-F238E27FC236}">
                <a16:creationId xmlns:a16="http://schemas.microsoft.com/office/drawing/2014/main" id="{6D8F1CD7-5FCB-4F06-89A0-6C176A06B4C0}"/>
              </a:ext>
            </a:extLst>
          </p:cNvPr>
          <p:cNvSpPr>
            <a:spLocks/>
          </p:cNvSpPr>
          <p:nvPr/>
        </p:nvSpPr>
        <p:spPr bwMode="auto">
          <a:xfrm>
            <a:off x="5913439" y="2635250"/>
            <a:ext cx="26987" cy="217488"/>
          </a:xfrm>
          <a:custGeom>
            <a:avLst/>
            <a:gdLst>
              <a:gd name="T0" fmla="*/ 16 w 17"/>
              <a:gd name="T1" fmla="*/ 136 h 137"/>
              <a:gd name="T2" fmla="*/ 16 w 17"/>
              <a:gd name="T3" fmla="*/ 67 h 137"/>
              <a:gd name="T4" fmla="*/ 0 w 17"/>
              <a:gd name="T5" fmla="*/ 67 h 137"/>
              <a:gd name="T6" fmla="*/ 0 w 17"/>
              <a:gd name="T7" fmla="*/ 0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7" h="137">
                <a:moveTo>
                  <a:pt x="16" y="136"/>
                </a:moveTo>
                <a:lnTo>
                  <a:pt x="16" y="67"/>
                </a:lnTo>
                <a:lnTo>
                  <a:pt x="0" y="67"/>
                </a:lnTo>
                <a:lnTo>
                  <a:pt x="0" y="0"/>
                </a:lnTo>
              </a:path>
            </a:pathLst>
          </a:custGeom>
          <a:noFill/>
          <a:ln w="50800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>
            <a:outerShdw dist="53882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0667" name="Freeform 11">
            <a:extLst>
              <a:ext uri="{FF2B5EF4-FFF2-40B4-BE49-F238E27FC236}">
                <a16:creationId xmlns:a16="http://schemas.microsoft.com/office/drawing/2014/main" id="{E3FDE236-B493-4B8E-AEB4-FC088AE9E1FD}"/>
              </a:ext>
            </a:extLst>
          </p:cNvPr>
          <p:cNvSpPr>
            <a:spLocks/>
          </p:cNvSpPr>
          <p:nvPr/>
        </p:nvSpPr>
        <p:spPr bwMode="auto">
          <a:xfrm>
            <a:off x="5838826" y="2689226"/>
            <a:ext cx="161925" cy="163513"/>
          </a:xfrm>
          <a:custGeom>
            <a:avLst/>
            <a:gdLst>
              <a:gd name="T0" fmla="*/ 101 w 102"/>
              <a:gd name="T1" fmla="*/ 0 h 103"/>
              <a:gd name="T2" fmla="*/ 49 w 102"/>
              <a:gd name="T3" fmla="*/ 102 h 103"/>
              <a:gd name="T4" fmla="*/ 0 w 102"/>
              <a:gd name="T5" fmla="*/ 0 h 103"/>
              <a:gd name="T6" fmla="*/ 101 w 102"/>
              <a:gd name="T7" fmla="*/ 0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2" h="103">
                <a:moveTo>
                  <a:pt x="101" y="0"/>
                </a:moveTo>
                <a:lnTo>
                  <a:pt x="49" y="102"/>
                </a:lnTo>
                <a:lnTo>
                  <a:pt x="0" y="0"/>
                </a:lnTo>
                <a:lnTo>
                  <a:pt x="101" y="0"/>
                </a:lnTo>
              </a:path>
            </a:pathLst>
          </a:custGeom>
          <a:solidFill>
            <a:srgbClr val="FFFFFF"/>
          </a:solidFill>
          <a:ln>
            <a:noFill/>
          </a:ln>
          <a:effectLst>
            <a:outerShdw dist="53882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  <p:transition>
    <p:wipe dir="d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>
            <a:extLst>
              <a:ext uri="{FF2B5EF4-FFF2-40B4-BE49-F238E27FC236}">
                <a16:creationId xmlns:a16="http://schemas.microsoft.com/office/drawing/2014/main" id="{CDA0A374-05A8-4D7E-9B4D-528029703F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2707" name="Rectangle 3">
            <a:extLst>
              <a:ext uri="{FF2B5EF4-FFF2-40B4-BE49-F238E27FC236}">
                <a16:creationId xmlns:a16="http://schemas.microsoft.com/office/drawing/2014/main" id="{691C14C7-17F7-4B44-A5B3-7A6A68B1AC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2708" name="Rectangle 4">
            <a:extLst>
              <a:ext uri="{FF2B5EF4-FFF2-40B4-BE49-F238E27FC236}">
                <a16:creationId xmlns:a16="http://schemas.microsoft.com/office/drawing/2014/main" id="{9DEF364F-6661-4A4C-B7A9-D57405C633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  <a:effectLst>
            <a:outerShdw dist="53882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>
            <a:normAutofit/>
          </a:bodyPr>
          <a:lstStyle/>
          <a:p>
            <a:r>
              <a:rPr lang="en-US" altLang="en-US" sz="5400" b="1"/>
              <a:t>Time Series Forecasting</a:t>
            </a:r>
            <a:endParaRPr lang="en-US" altLang="en-US"/>
          </a:p>
        </p:txBody>
      </p:sp>
      <p:sp>
        <p:nvSpPr>
          <p:cNvPr id="72709" name="Freeform 5">
            <a:extLst>
              <a:ext uri="{FF2B5EF4-FFF2-40B4-BE49-F238E27FC236}">
                <a16:creationId xmlns:a16="http://schemas.microsoft.com/office/drawing/2014/main" id="{115AD69F-C6C2-4EE0-8EDB-8C572240FEDE}"/>
              </a:ext>
            </a:extLst>
          </p:cNvPr>
          <p:cNvSpPr>
            <a:spLocks/>
          </p:cNvSpPr>
          <p:nvPr/>
        </p:nvSpPr>
        <p:spPr bwMode="auto">
          <a:xfrm>
            <a:off x="5230814" y="1906588"/>
            <a:ext cx="1368425" cy="730250"/>
          </a:xfrm>
          <a:custGeom>
            <a:avLst/>
            <a:gdLst>
              <a:gd name="T0" fmla="*/ 0 w 862"/>
              <a:gd name="T1" fmla="*/ 459 h 460"/>
              <a:gd name="T2" fmla="*/ 861 w 862"/>
              <a:gd name="T3" fmla="*/ 459 h 460"/>
              <a:gd name="T4" fmla="*/ 861 w 862"/>
              <a:gd name="T5" fmla="*/ 0 h 460"/>
              <a:gd name="T6" fmla="*/ 0 w 862"/>
              <a:gd name="T7" fmla="*/ 0 h 460"/>
              <a:gd name="T8" fmla="*/ 0 w 862"/>
              <a:gd name="T9" fmla="*/ 459 h 4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62" h="460">
                <a:moveTo>
                  <a:pt x="0" y="459"/>
                </a:moveTo>
                <a:lnTo>
                  <a:pt x="861" y="459"/>
                </a:lnTo>
                <a:lnTo>
                  <a:pt x="861" y="0"/>
                </a:lnTo>
                <a:lnTo>
                  <a:pt x="0" y="0"/>
                </a:lnTo>
                <a:lnTo>
                  <a:pt x="0" y="459"/>
                </a:lnTo>
              </a:path>
            </a:pathLst>
          </a:custGeom>
          <a:solidFill>
            <a:srgbClr val="00DFCA"/>
          </a:solidFill>
          <a:ln w="25400" cap="rnd" cmpd="sng">
            <a:solidFill>
              <a:srgbClr val="1A1A1A"/>
            </a:solidFill>
            <a:prstDash val="solid"/>
            <a:round/>
            <a:headEnd type="none" w="med" len="med"/>
            <a:tailEnd type="none" w="med" len="med"/>
          </a:ln>
          <a:effectLst>
            <a:outerShdw dist="53882" dir="2700000" algn="ctr" rotWithShape="0">
              <a:schemeClr val="bg2"/>
            </a:outerShdw>
          </a:effectLst>
        </p:spPr>
        <p:txBody>
          <a:bodyPr/>
          <a:lstStyle/>
          <a:p>
            <a:endParaRPr lang="en-IN"/>
          </a:p>
        </p:txBody>
      </p:sp>
      <p:sp>
        <p:nvSpPr>
          <p:cNvPr id="72710" name="Rectangle 6">
            <a:extLst>
              <a:ext uri="{FF2B5EF4-FFF2-40B4-BE49-F238E27FC236}">
                <a16:creationId xmlns:a16="http://schemas.microsoft.com/office/drawing/2014/main" id="{96772BE7-BF62-42A0-92B0-29D2AEC492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4176" y="1871664"/>
            <a:ext cx="717185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b="1">
                <a:solidFill>
                  <a:srgbClr val="1A1A1A"/>
                </a:solidFill>
                <a:latin typeface="Arial" panose="020B0604020202020204" pitchFamily="34" charset="0"/>
              </a:rPr>
              <a:t>Time</a:t>
            </a:r>
          </a:p>
        </p:txBody>
      </p:sp>
      <p:sp>
        <p:nvSpPr>
          <p:cNvPr id="72711" name="Rectangle 7">
            <a:extLst>
              <a:ext uri="{FF2B5EF4-FFF2-40B4-BE49-F238E27FC236}">
                <a16:creationId xmlns:a16="http://schemas.microsoft.com/office/drawing/2014/main" id="{67314CBC-C416-4311-8CC2-2AC1E3E5ED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0989" y="2174876"/>
            <a:ext cx="875241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b="1">
                <a:solidFill>
                  <a:srgbClr val="1A1A1A"/>
                </a:solidFill>
                <a:latin typeface="Arial" panose="020B0604020202020204" pitchFamily="34" charset="0"/>
              </a:rPr>
              <a:t>Series</a:t>
            </a:r>
          </a:p>
        </p:txBody>
      </p:sp>
      <p:sp>
        <p:nvSpPr>
          <p:cNvPr id="72712" name="Freeform 8">
            <a:extLst>
              <a:ext uri="{FF2B5EF4-FFF2-40B4-BE49-F238E27FC236}">
                <a16:creationId xmlns:a16="http://schemas.microsoft.com/office/drawing/2014/main" id="{DAB30446-5238-444D-B118-9502C6BED94C}"/>
              </a:ext>
            </a:extLst>
          </p:cNvPr>
          <p:cNvSpPr>
            <a:spLocks/>
          </p:cNvSpPr>
          <p:nvPr/>
        </p:nvSpPr>
        <p:spPr bwMode="auto">
          <a:xfrm>
            <a:off x="5064125" y="2851150"/>
            <a:ext cx="1708150" cy="1138238"/>
          </a:xfrm>
          <a:custGeom>
            <a:avLst/>
            <a:gdLst>
              <a:gd name="T0" fmla="*/ 0 w 1076"/>
              <a:gd name="T1" fmla="*/ 359 h 717"/>
              <a:gd name="T2" fmla="*/ 537 w 1076"/>
              <a:gd name="T3" fmla="*/ 0 h 717"/>
              <a:gd name="T4" fmla="*/ 1075 w 1076"/>
              <a:gd name="T5" fmla="*/ 359 h 717"/>
              <a:gd name="T6" fmla="*/ 537 w 1076"/>
              <a:gd name="T7" fmla="*/ 716 h 717"/>
              <a:gd name="T8" fmla="*/ 0 w 1076"/>
              <a:gd name="T9" fmla="*/ 359 h 7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76" h="717">
                <a:moveTo>
                  <a:pt x="0" y="359"/>
                </a:moveTo>
                <a:lnTo>
                  <a:pt x="537" y="0"/>
                </a:lnTo>
                <a:lnTo>
                  <a:pt x="1075" y="359"/>
                </a:lnTo>
                <a:lnTo>
                  <a:pt x="537" y="716"/>
                </a:lnTo>
                <a:lnTo>
                  <a:pt x="0" y="359"/>
                </a:lnTo>
              </a:path>
            </a:pathLst>
          </a:custGeom>
          <a:solidFill>
            <a:srgbClr val="00DFCA"/>
          </a:solidFill>
          <a:ln w="25400" cap="rnd" cmpd="sng">
            <a:solidFill>
              <a:srgbClr val="1A1A1A"/>
            </a:solidFill>
            <a:prstDash val="solid"/>
            <a:round/>
            <a:headEnd type="none" w="med" len="med"/>
            <a:tailEnd type="none" w="med" len="med"/>
          </a:ln>
          <a:effectLst>
            <a:outerShdw dist="53882" dir="2700000" algn="ctr" rotWithShape="0">
              <a:schemeClr val="bg2"/>
            </a:outerShdw>
          </a:effectLst>
        </p:spPr>
        <p:txBody>
          <a:bodyPr/>
          <a:lstStyle/>
          <a:p>
            <a:endParaRPr lang="en-IN"/>
          </a:p>
        </p:txBody>
      </p:sp>
      <p:sp>
        <p:nvSpPr>
          <p:cNvPr id="72713" name="Rectangle 9">
            <a:extLst>
              <a:ext uri="{FF2B5EF4-FFF2-40B4-BE49-F238E27FC236}">
                <a16:creationId xmlns:a16="http://schemas.microsoft.com/office/drawing/2014/main" id="{8586CF15-9337-4E8D-BEB8-6B07F2097F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8601" y="3187701"/>
            <a:ext cx="952249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b="1">
                <a:solidFill>
                  <a:srgbClr val="1A1A1A"/>
                </a:solidFill>
                <a:latin typeface="Arial" panose="020B0604020202020204" pitchFamily="34" charset="0"/>
              </a:rPr>
              <a:t>Trend?</a:t>
            </a:r>
          </a:p>
        </p:txBody>
      </p:sp>
      <p:sp>
        <p:nvSpPr>
          <p:cNvPr id="72714" name="Freeform 10">
            <a:extLst>
              <a:ext uri="{FF2B5EF4-FFF2-40B4-BE49-F238E27FC236}">
                <a16:creationId xmlns:a16="http://schemas.microsoft.com/office/drawing/2014/main" id="{6F2B9595-5AAE-4FB8-8BD2-D0B801835200}"/>
              </a:ext>
            </a:extLst>
          </p:cNvPr>
          <p:cNvSpPr>
            <a:spLocks/>
          </p:cNvSpPr>
          <p:nvPr/>
        </p:nvSpPr>
        <p:spPr bwMode="auto">
          <a:xfrm>
            <a:off x="2327275" y="3057526"/>
            <a:ext cx="1824038" cy="728663"/>
          </a:xfrm>
          <a:custGeom>
            <a:avLst/>
            <a:gdLst>
              <a:gd name="T0" fmla="*/ 0 w 1149"/>
              <a:gd name="T1" fmla="*/ 458 h 459"/>
              <a:gd name="T2" fmla="*/ 1148 w 1149"/>
              <a:gd name="T3" fmla="*/ 458 h 459"/>
              <a:gd name="T4" fmla="*/ 1148 w 1149"/>
              <a:gd name="T5" fmla="*/ 0 h 459"/>
              <a:gd name="T6" fmla="*/ 0 w 1149"/>
              <a:gd name="T7" fmla="*/ 0 h 459"/>
              <a:gd name="T8" fmla="*/ 0 w 1149"/>
              <a:gd name="T9" fmla="*/ 458 h 4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49" h="459">
                <a:moveTo>
                  <a:pt x="0" y="458"/>
                </a:moveTo>
                <a:lnTo>
                  <a:pt x="1148" y="458"/>
                </a:lnTo>
                <a:lnTo>
                  <a:pt x="1148" y="0"/>
                </a:lnTo>
                <a:lnTo>
                  <a:pt x="0" y="0"/>
                </a:lnTo>
                <a:lnTo>
                  <a:pt x="0" y="458"/>
                </a:lnTo>
              </a:path>
            </a:pathLst>
          </a:custGeom>
          <a:solidFill>
            <a:srgbClr val="00DFCA"/>
          </a:solidFill>
          <a:ln w="25400" cap="rnd" cmpd="sng">
            <a:solidFill>
              <a:srgbClr val="1A1A1A"/>
            </a:solidFill>
            <a:prstDash val="solid"/>
            <a:round/>
            <a:headEnd type="none" w="med" len="med"/>
            <a:tailEnd type="none" w="med" len="med"/>
          </a:ln>
          <a:effectLst>
            <a:outerShdw dist="53882" dir="2700000" algn="ctr" rotWithShape="0">
              <a:schemeClr val="bg2"/>
            </a:outerShdw>
          </a:effectLst>
        </p:spPr>
        <p:txBody>
          <a:bodyPr/>
          <a:lstStyle/>
          <a:p>
            <a:endParaRPr lang="en-IN"/>
          </a:p>
        </p:txBody>
      </p:sp>
      <p:sp>
        <p:nvSpPr>
          <p:cNvPr id="72715" name="Rectangle 11">
            <a:extLst>
              <a:ext uri="{FF2B5EF4-FFF2-40B4-BE49-F238E27FC236}">
                <a16:creationId xmlns:a16="http://schemas.microsoft.com/office/drawing/2014/main" id="{0A95040D-BF39-44B5-9C9D-27E63A6315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1088" y="3021014"/>
            <a:ext cx="1388202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b="1">
                <a:solidFill>
                  <a:srgbClr val="1A1A1A"/>
                </a:solidFill>
                <a:latin typeface="Arial" panose="020B0604020202020204" pitchFamily="34" charset="0"/>
              </a:rPr>
              <a:t>Smoothing</a:t>
            </a:r>
          </a:p>
        </p:txBody>
      </p:sp>
      <p:sp>
        <p:nvSpPr>
          <p:cNvPr id="72716" name="Rectangle 12">
            <a:extLst>
              <a:ext uri="{FF2B5EF4-FFF2-40B4-BE49-F238E27FC236}">
                <a16:creationId xmlns:a16="http://schemas.microsoft.com/office/drawing/2014/main" id="{A914FA2E-158F-4124-9C65-7A8D393DA1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0951" y="3322639"/>
            <a:ext cx="1131721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b="1">
                <a:solidFill>
                  <a:srgbClr val="1A1A1A"/>
                </a:solidFill>
                <a:latin typeface="Arial" panose="020B0604020202020204" pitchFamily="34" charset="0"/>
              </a:rPr>
              <a:t>Methods</a:t>
            </a:r>
          </a:p>
        </p:txBody>
      </p:sp>
      <p:sp>
        <p:nvSpPr>
          <p:cNvPr id="72717" name="Freeform 13">
            <a:extLst>
              <a:ext uri="{FF2B5EF4-FFF2-40B4-BE49-F238E27FC236}">
                <a16:creationId xmlns:a16="http://schemas.microsoft.com/office/drawing/2014/main" id="{32EDE56B-7174-4C4D-A05C-4C81FFBC385D}"/>
              </a:ext>
            </a:extLst>
          </p:cNvPr>
          <p:cNvSpPr>
            <a:spLocks/>
          </p:cNvSpPr>
          <p:nvPr/>
        </p:nvSpPr>
        <p:spPr bwMode="auto">
          <a:xfrm>
            <a:off x="5913439" y="2635250"/>
            <a:ext cx="26987" cy="217488"/>
          </a:xfrm>
          <a:custGeom>
            <a:avLst/>
            <a:gdLst>
              <a:gd name="T0" fmla="*/ 16 w 17"/>
              <a:gd name="T1" fmla="*/ 136 h 137"/>
              <a:gd name="T2" fmla="*/ 16 w 17"/>
              <a:gd name="T3" fmla="*/ 67 h 137"/>
              <a:gd name="T4" fmla="*/ 0 w 17"/>
              <a:gd name="T5" fmla="*/ 67 h 137"/>
              <a:gd name="T6" fmla="*/ 0 w 17"/>
              <a:gd name="T7" fmla="*/ 0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7" h="137">
                <a:moveTo>
                  <a:pt x="16" y="136"/>
                </a:moveTo>
                <a:lnTo>
                  <a:pt x="16" y="67"/>
                </a:lnTo>
                <a:lnTo>
                  <a:pt x="0" y="67"/>
                </a:lnTo>
                <a:lnTo>
                  <a:pt x="0" y="0"/>
                </a:lnTo>
              </a:path>
            </a:pathLst>
          </a:custGeom>
          <a:noFill/>
          <a:ln w="50800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>
            <a:outerShdw dist="53882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2718" name="Freeform 14">
            <a:extLst>
              <a:ext uri="{FF2B5EF4-FFF2-40B4-BE49-F238E27FC236}">
                <a16:creationId xmlns:a16="http://schemas.microsoft.com/office/drawing/2014/main" id="{8666CBE2-2CDB-4231-AE81-B77332F57AF6}"/>
              </a:ext>
            </a:extLst>
          </p:cNvPr>
          <p:cNvSpPr>
            <a:spLocks/>
          </p:cNvSpPr>
          <p:nvPr/>
        </p:nvSpPr>
        <p:spPr bwMode="auto">
          <a:xfrm>
            <a:off x="5838826" y="2689226"/>
            <a:ext cx="161925" cy="163513"/>
          </a:xfrm>
          <a:custGeom>
            <a:avLst/>
            <a:gdLst>
              <a:gd name="T0" fmla="*/ 101 w 102"/>
              <a:gd name="T1" fmla="*/ 0 h 103"/>
              <a:gd name="T2" fmla="*/ 49 w 102"/>
              <a:gd name="T3" fmla="*/ 102 h 103"/>
              <a:gd name="T4" fmla="*/ 0 w 102"/>
              <a:gd name="T5" fmla="*/ 0 h 103"/>
              <a:gd name="T6" fmla="*/ 101 w 102"/>
              <a:gd name="T7" fmla="*/ 0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2" h="103">
                <a:moveTo>
                  <a:pt x="101" y="0"/>
                </a:moveTo>
                <a:lnTo>
                  <a:pt x="49" y="102"/>
                </a:lnTo>
                <a:lnTo>
                  <a:pt x="0" y="0"/>
                </a:lnTo>
                <a:lnTo>
                  <a:pt x="101" y="0"/>
                </a:lnTo>
              </a:path>
            </a:pathLst>
          </a:custGeom>
          <a:solidFill>
            <a:srgbClr val="FFFFFF"/>
          </a:solidFill>
          <a:ln>
            <a:noFill/>
          </a:ln>
          <a:effectLst>
            <a:outerShdw dist="53882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2719" name="Freeform 15">
            <a:extLst>
              <a:ext uri="{FF2B5EF4-FFF2-40B4-BE49-F238E27FC236}">
                <a16:creationId xmlns:a16="http://schemas.microsoft.com/office/drawing/2014/main" id="{2BC93F30-D549-4699-BB85-E4E62FF5D749}"/>
              </a:ext>
            </a:extLst>
          </p:cNvPr>
          <p:cNvSpPr>
            <a:spLocks/>
          </p:cNvSpPr>
          <p:nvPr/>
        </p:nvSpPr>
        <p:spPr bwMode="auto">
          <a:xfrm>
            <a:off x="4149726" y="3338513"/>
            <a:ext cx="161925" cy="163512"/>
          </a:xfrm>
          <a:custGeom>
            <a:avLst/>
            <a:gdLst>
              <a:gd name="T0" fmla="*/ 101 w 102"/>
              <a:gd name="T1" fmla="*/ 102 h 103"/>
              <a:gd name="T2" fmla="*/ 0 w 102"/>
              <a:gd name="T3" fmla="*/ 52 h 103"/>
              <a:gd name="T4" fmla="*/ 101 w 102"/>
              <a:gd name="T5" fmla="*/ 0 h 103"/>
              <a:gd name="T6" fmla="*/ 101 w 102"/>
              <a:gd name="T7" fmla="*/ 102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2" h="103">
                <a:moveTo>
                  <a:pt x="101" y="102"/>
                </a:moveTo>
                <a:lnTo>
                  <a:pt x="0" y="52"/>
                </a:lnTo>
                <a:lnTo>
                  <a:pt x="101" y="0"/>
                </a:lnTo>
                <a:lnTo>
                  <a:pt x="101" y="102"/>
                </a:lnTo>
              </a:path>
            </a:pathLst>
          </a:custGeom>
          <a:solidFill>
            <a:srgbClr val="FFFFFF"/>
          </a:solidFill>
          <a:ln>
            <a:noFill/>
          </a:ln>
          <a:effectLst>
            <a:outerShdw dist="53882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2720" name="Rectangle 16">
            <a:extLst>
              <a:ext uri="{FF2B5EF4-FFF2-40B4-BE49-F238E27FC236}">
                <a16:creationId xmlns:a16="http://schemas.microsoft.com/office/drawing/2014/main" id="{D5D66AB3-179F-4D5C-A0FE-C5D65E6826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7538" y="2897189"/>
            <a:ext cx="490520" cy="366767"/>
          </a:xfrm>
          <a:prstGeom prst="rect">
            <a:avLst/>
          </a:prstGeom>
          <a:noFill/>
          <a:ln>
            <a:noFill/>
          </a:ln>
          <a:effectLst>
            <a:outerShdw dist="53882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b="1">
                <a:solidFill>
                  <a:srgbClr val="FFFFFF"/>
                </a:solidFill>
                <a:latin typeface="Arial" panose="020B0604020202020204" pitchFamily="34" charset="0"/>
              </a:rPr>
              <a:t>No</a:t>
            </a:r>
          </a:p>
        </p:txBody>
      </p:sp>
      <p:sp>
        <p:nvSpPr>
          <p:cNvPr id="72721" name="Freeform 17">
            <a:extLst>
              <a:ext uri="{FF2B5EF4-FFF2-40B4-BE49-F238E27FC236}">
                <a16:creationId xmlns:a16="http://schemas.microsoft.com/office/drawing/2014/main" id="{D353C9EB-F157-4894-BFAD-D7FC89E35D42}"/>
              </a:ext>
            </a:extLst>
          </p:cNvPr>
          <p:cNvSpPr>
            <a:spLocks/>
          </p:cNvSpPr>
          <p:nvPr/>
        </p:nvSpPr>
        <p:spPr bwMode="auto">
          <a:xfrm>
            <a:off x="4292601" y="3421064"/>
            <a:ext cx="773113" cy="1587"/>
          </a:xfrm>
          <a:custGeom>
            <a:avLst/>
            <a:gdLst>
              <a:gd name="T0" fmla="*/ 486 w 487"/>
              <a:gd name="T1" fmla="*/ 0 h 1"/>
              <a:gd name="T2" fmla="*/ 199 w 487"/>
              <a:gd name="T3" fmla="*/ 0 h 1"/>
              <a:gd name="T4" fmla="*/ 0 w 487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87" h="1">
                <a:moveTo>
                  <a:pt x="486" y="0"/>
                </a:moveTo>
                <a:lnTo>
                  <a:pt x="199" y="0"/>
                </a:lnTo>
                <a:lnTo>
                  <a:pt x="0" y="0"/>
                </a:lnTo>
              </a:path>
            </a:pathLst>
          </a:custGeom>
          <a:noFill/>
          <a:ln w="50800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>
            <a:outerShdw dist="53882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  <p:transition>
    <p:wip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>
            <a:extLst>
              <a:ext uri="{FF2B5EF4-FFF2-40B4-BE49-F238E27FC236}">
                <a16:creationId xmlns:a16="http://schemas.microsoft.com/office/drawing/2014/main" id="{70314C2C-6D35-43A7-9433-6537FE6898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4755" name="Rectangle 3">
            <a:extLst>
              <a:ext uri="{FF2B5EF4-FFF2-40B4-BE49-F238E27FC236}">
                <a16:creationId xmlns:a16="http://schemas.microsoft.com/office/drawing/2014/main" id="{7EEDEFC6-E569-4BEE-B116-CC29ECE47C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4756" name="Rectangle 4">
            <a:extLst>
              <a:ext uri="{FF2B5EF4-FFF2-40B4-BE49-F238E27FC236}">
                <a16:creationId xmlns:a16="http://schemas.microsoft.com/office/drawing/2014/main" id="{393AA36B-0953-4CE3-8804-C403822A55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  <a:effectLst>
            <a:outerShdw dist="53882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>
            <a:normAutofit/>
          </a:bodyPr>
          <a:lstStyle/>
          <a:p>
            <a:r>
              <a:rPr lang="en-US" altLang="en-US" sz="5400" b="1"/>
              <a:t>Time Series Forecasting</a:t>
            </a:r>
            <a:endParaRPr lang="en-US" altLang="en-US"/>
          </a:p>
        </p:txBody>
      </p:sp>
      <p:sp>
        <p:nvSpPr>
          <p:cNvPr id="74757" name="Freeform 5">
            <a:extLst>
              <a:ext uri="{FF2B5EF4-FFF2-40B4-BE49-F238E27FC236}">
                <a16:creationId xmlns:a16="http://schemas.microsoft.com/office/drawing/2014/main" id="{989D7237-58B6-4BF2-B789-A92802BF4740}"/>
              </a:ext>
            </a:extLst>
          </p:cNvPr>
          <p:cNvSpPr>
            <a:spLocks/>
          </p:cNvSpPr>
          <p:nvPr/>
        </p:nvSpPr>
        <p:spPr bwMode="auto">
          <a:xfrm>
            <a:off x="5230814" y="1906588"/>
            <a:ext cx="1368425" cy="730250"/>
          </a:xfrm>
          <a:custGeom>
            <a:avLst/>
            <a:gdLst>
              <a:gd name="T0" fmla="*/ 0 w 862"/>
              <a:gd name="T1" fmla="*/ 459 h 460"/>
              <a:gd name="T2" fmla="*/ 861 w 862"/>
              <a:gd name="T3" fmla="*/ 459 h 460"/>
              <a:gd name="T4" fmla="*/ 861 w 862"/>
              <a:gd name="T5" fmla="*/ 0 h 460"/>
              <a:gd name="T6" fmla="*/ 0 w 862"/>
              <a:gd name="T7" fmla="*/ 0 h 460"/>
              <a:gd name="T8" fmla="*/ 0 w 862"/>
              <a:gd name="T9" fmla="*/ 459 h 4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62" h="460">
                <a:moveTo>
                  <a:pt x="0" y="459"/>
                </a:moveTo>
                <a:lnTo>
                  <a:pt x="861" y="459"/>
                </a:lnTo>
                <a:lnTo>
                  <a:pt x="861" y="0"/>
                </a:lnTo>
                <a:lnTo>
                  <a:pt x="0" y="0"/>
                </a:lnTo>
                <a:lnTo>
                  <a:pt x="0" y="459"/>
                </a:lnTo>
              </a:path>
            </a:pathLst>
          </a:custGeom>
          <a:solidFill>
            <a:srgbClr val="00DFCA"/>
          </a:solidFill>
          <a:ln w="25400" cap="rnd" cmpd="sng">
            <a:solidFill>
              <a:srgbClr val="1A1A1A"/>
            </a:solidFill>
            <a:prstDash val="solid"/>
            <a:round/>
            <a:headEnd type="none" w="med" len="med"/>
            <a:tailEnd type="none" w="med" len="med"/>
          </a:ln>
          <a:effectLst>
            <a:outerShdw dist="53882" dir="2700000" algn="ctr" rotWithShape="0">
              <a:schemeClr val="bg2"/>
            </a:outerShdw>
          </a:effectLst>
        </p:spPr>
        <p:txBody>
          <a:bodyPr/>
          <a:lstStyle/>
          <a:p>
            <a:endParaRPr lang="en-IN"/>
          </a:p>
        </p:txBody>
      </p:sp>
      <p:sp>
        <p:nvSpPr>
          <p:cNvPr id="74758" name="Rectangle 6">
            <a:extLst>
              <a:ext uri="{FF2B5EF4-FFF2-40B4-BE49-F238E27FC236}">
                <a16:creationId xmlns:a16="http://schemas.microsoft.com/office/drawing/2014/main" id="{7F621B27-5C41-4732-A375-88181EF1DF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4176" y="1871664"/>
            <a:ext cx="717185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b="1">
                <a:solidFill>
                  <a:srgbClr val="1A1A1A"/>
                </a:solidFill>
                <a:latin typeface="Arial" panose="020B0604020202020204" pitchFamily="34" charset="0"/>
              </a:rPr>
              <a:t>Time</a:t>
            </a:r>
          </a:p>
        </p:txBody>
      </p:sp>
      <p:sp>
        <p:nvSpPr>
          <p:cNvPr id="74759" name="Rectangle 7">
            <a:extLst>
              <a:ext uri="{FF2B5EF4-FFF2-40B4-BE49-F238E27FC236}">
                <a16:creationId xmlns:a16="http://schemas.microsoft.com/office/drawing/2014/main" id="{A5CD7B7D-C5DA-4509-9267-1F9D3F8239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0989" y="2174876"/>
            <a:ext cx="875241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b="1">
                <a:solidFill>
                  <a:srgbClr val="1A1A1A"/>
                </a:solidFill>
                <a:latin typeface="Arial" panose="020B0604020202020204" pitchFamily="34" charset="0"/>
              </a:rPr>
              <a:t>Series</a:t>
            </a:r>
          </a:p>
        </p:txBody>
      </p:sp>
      <p:sp>
        <p:nvSpPr>
          <p:cNvPr id="74760" name="Freeform 8">
            <a:extLst>
              <a:ext uri="{FF2B5EF4-FFF2-40B4-BE49-F238E27FC236}">
                <a16:creationId xmlns:a16="http://schemas.microsoft.com/office/drawing/2014/main" id="{24C01D47-4E40-4E5C-8CA4-ABF981182E14}"/>
              </a:ext>
            </a:extLst>
          </p:cNvPr>
          <p:cNvSpPr>
            <a:spLocks/>
          </p:cNvSpPr>
          <p:nvPr/>
        </p:nvSpPr>
        <p:spPr bwMode="auto">
          <a:xfrm>
            <a:off x="5064125" y="2851150"/>
            <a:ext cx="1708150" cy="1138238"/>
          </a:xfrm>
          <a:custGeom>
            <a:avLst/>
            <a:gdLst>
              <a:gd name="T0" fmla="*/ 0 w 1076"/>
              <a:gd name="T1" fmla="*/ 359 h 717"/>
              <a:gd name="T2" fmla="*/ 537 w 1076"/>
              <a:gd name="T3" fmla="*/ 0 h 717"/>
              <a:gd name="T4" fmla="*/ 1075 w 1076"/>
              <a:gd name="T5" fmla="*/ 359 h 717"/>
              <a:gd name="T6" fmla="*/ 537 w 1076"/>
              <a:gd name="T7" fmla="*/ 716 h 717"/>
              <a:gd name="T8" fmla="*/ 0 w 1076"/>
              <a:gd name="T9" fmla="*/ 359 h 7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76" h="717">
                <a:moveTo>
                  <a:pt x="0" y="359"/>
                </a:moveTo>
                <a:lnTo>
                  <a:pt x="537" y="0"/>
                </a:lnTo>
                <a:lnTo>
                  <a:pt x="1075" y="359"/>
                </a:lnTo>
                <a:lnTo>
                  <a:pt x="537" y="716"/>
                </a:lnTo>
                <a:lnTo>
                  <a:pt x="0" y="359"/>
                </a:lnTo>
              </a:path>
            </a:pathLst>
          </a:custGeom>
          <a:solidFill>
            <a:srgbClr val="00DFCA"/>
          </a:solidFill>
          <a:ln w="25400" cap="rnd" cmpd="sng">
            <a:solidFill>
              <a:srgbClr val="1A1A1A"/>
            </a:solidFill>
            <a:prstDash val="solid"/>
            <a:round/>
            <a:headEnd type="none" w="med" len="med"/>
            <a:tailEnd type="none" w="med" len="med"/>
          </a:ln>
          <a:effectLst>
            <a:outerShdw dist="53882" dir="2700000" algn="ctr" rotWithShape="0">
              <a:schemeClr val="bg2"/>
            </a:outerShdw>
          </a:effectLst>
        </p:spPr>
        <p:txBody>
          <a:bodyPr/>
          <a:lstStyle/>
          <a:p>
            <a:endParaRPr lang="en-IN"/>
          </a:p>
        </p:txBody>
      </p:sp>
      <p:sp>
        <p:nvSpPr>
          <p:cNvPr id="74761" name="Rectangle 9">
            <a:extLst>
              <a:ext uri="{FF2B5EF4-FFF2-40B4-BE49-F238E27FC236}">
                <a16:creationId xmlns:a16="http://schemas.microsoft.com/office/drawing/2014/main" id="{A184B5F7-CA5C-4819-B51D-3E74A9D4BE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8601" y="3187701"/>
            <a:ext cx="952249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b="1">
                <a:solidFill>
                  <a:srgbClr val="1A1A1A"/>
                </a:solidFill>
                <a:latin typeface="Arial" panose="020B0604020202020204" pitchFamily="34" charset="0"/>
              </a:rPr>
              <a:t>Trend?</a:t>
            </a:r>
          </a:p>
        </p:txBody>
      </p:sp>
      <p:sp>
        <p:nvSpPr>
          <p:cNvPr id="74762" name="Freeform 10">
            <a:extLst>
              <a:ext uri="{FF2B5EF4-FFF2-40B4-BE49-F238E27FC236}">
                <a16:creationId xmlns:a16="http://schemas.microsoft.com/office/drawing/2014/main" id="{3B042157-D354-41E5-B4A2-6A953A2E54DE}"/>
              </a:ext>
            </a:extLst>
          </p:cNvPr>
          <p:cNvSpPr>
            <a:spLocks/>
          </p:cNvSpPr>
          <p:nvPr/>
        </p:nvSpPr>
        <p:spPr bwMode="auto">
          <a:xfrm>
            <a:off x="2327275" y="3057526"/>
            <a:ext cx="1824038" cy="728663"/>
          </a:xfrm>
          <a:custGeom>
            <a:avLst/>
            <a:gdLst>
              <a:gd name="T0" fmla="*/ 0 w 1149"/>
              <a:gd name="T1" fmla="*/ 458 h 459"/>
              <a:gd name="T2" fmla="*/ 1148 w 1149"/>
              <a:gd name="T3" fmla="*/ 458 h 459"/>
              <a:gd name="T4" fmla="*/ 1148 w 1149"/>
              <a:gd name="T5" fmla="*/ 0 h 459"/>
              <a:gd name="T6" fmla="*/ 0 w 1149"/>
              <a:gd name="T7" fmla="*/ 0 h 459"/>
              <a:gd name="T8" fmla="*/ 0 w 1149"/>
              <a:gd name="T9" fmla="*/ 458 h 4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49" h="459">
                <a:moveTo>
                  <a:pt x="0" y="458"/>
                </a:moveTo>
                <a:lnTo>
                  <a:pt x="1148" y="458"/>
                </a:lnTo>
                <a:lnTo>
                  <a:pt x="1148" y="0"/>
                </a:lnTo>
                <a:lnTo>
                  <a:pt x="0" y="0"/>
                </a:lnTo>
                <a:lnTo>
                  <a:pt x="0" y="458"/>
                </a:lnTo>
              </a:path>
            </a:pathLst>
          </a:custGeom>
          <a:solidFill>
            <a:srgbClr val="00DFCA"/>
          </a:solidFill>
          <a:ln w="25400" cap="rnd" cmpd="sng">
            <a:solidFill>
              <a:srgbClr val="1A1A1A"/>
            </a:solidFill>
            <a:prstDash val="solid"/>
            <a:round/>
            <a:headEnd type="none" w="med" len="med"/>
            <a:tailEnd type="none" w="med" len="med"/>
          </a:ln>
          <a:effectLst>
            <a:outerShdw dist="53882" dir="2700000" algn="ctr" rotWithShape="0">
              <a:schemeClr val="bg2"/>
            </a:outerShdw>
          </a:effectLst>
        </p:spPr>
        <p:txBody>
          <a:bodyPr/>
          <a:lstStyle/>
          <a:p>
            <a:endParaRPr lang="en-IN"/>
          </a:p>
        </p:txBody>
      </p:sp>
      <p:sp>
        <p:nvSpPr>
          <p:cNvPr id="74763" name="Rectangle 11">
            <a:extLst>
              <a:ext uri="{FF2B5EF4-FFF2-40B4-BE49-F238E27FC236}">
                <a16:creationId xmlns:a16="http://schemas.microsoft.com/office/drawing/2014/main" id="{0742785E-7252-4575-8E32-9E1C693FF6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1088" y="3021014"/>
            <a:ext cx="1388202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b="1">
                <a:solidFill>
                  <a:srgbClr val="1A1A1A"/>
                </a:solidFill>
                <a:latin typeface="Arial" panose="020B0604020202020204" pitchFamily="34" charset="0"/>
              </a:rPr>
              <a:t>Smoothing</a:t>
            </a:r>
          </a:p>
        </p:txBody>
      </p:sp>
      <p:sp>
        <p:nvSpPr>
          <p:cNvPr id="74764" name="Rectangle 12">
            <a:extLst>
              <a:ext uri="{FF2B5EF4-FFF2-40B4-BE49-F238E27FC236}">
                <a16:creationId xmlns:a16="http://schemas.microsoft.com/office/drawing/2014/main" id="{623B8D5D-250F-421E-ABC0-D2A603AD16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0951" y="3322639"/>
            <a:ext cx="1131721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b="1">
                <a:solidFill>
                  <a:srgbClr val="1A1A1A"/>
                </a:solidFill>
                <a:latin typeface="Arial" panose="020B0604020202020204" pitchFamily="34" charset="0"/>
              </a:rPr>
              <a:t>Methods</a:t>
            </a:r>
          </a:p>
        </p:txBody>
      </p:sp>
      <p:sp>
        <p:nvSpPr>
          <p:cNvPr id="74765" name="Freeform 13">
            <a:extLst>
              <a:ext uri="{FF2B5EF4-FFF2-40B4-BE49-F238E27FC236}">
                <a16:creationId xmlns:a16="http://schemas.microsoft.com/office/drawing/2014/main" id="{616624AA-6107-40F6-A249-EF2090B42FAE}"/>
              </a:ext>
            </a:extLst>
          </p:cNvPr>
          <p:cNvSpPr>
            <a:spLocks/>
          </p:cNvSpPr>
          <p:nvPr/>
        </p:nvSpPr>
        <p:spPr bwMode="auto">
          <a:xfrm>
            <a:off x="7693026" y="3057526"/>
            <a:ext cx="1357313" cy="728663"/>
          </a:xfrm>
          <a:custGeom>
            <a:avLst/>
            <a:gdLst>
              <a:gd name="T0" fmla="*/ 0 w 855"/>
              <a:gd name="T1" fmla="*/ 458 h 459"/>
              <a:gd name="T2" fmla="*/ 854 w 855"/>
              <a:gd name="T3" fmla="*/ 458 h 459"/>
              <a:gd name="T4" fmla="*/ 854 w 855"/>
              <a:gd name="T5" fmla="*/ 0 h 459"/>
              <a:gd name="T6" fmla="*/ 0 w 855"/>
              <a:gd name="T7" fmla="*/ 0 h 459"/>
              <a:gd name="T8" fmla="*/ 0 w 855"/>
              <a:gd name="T9" fmla="*/ 458 h 4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55" h="459">
                <a:moveTo>
                  <a:pt x="0" y="458"/>
                </a:moveTo>
                <a:lnTo>
                  <a:pt x="854" y="458"/>
                </a:lnTo>
                <a:lnTo>
                  <a:pt x="854" y="0"/>
                </a:lnTo>
                <a:lnTo>
                  <a:pt x="0" y="0"/>
                </a:lnTo>
                <a:lnTo>
                  <a:pt x="0" y="458"/>
                </a:lnTo>
              </a:path>
            </a:pathLst>
          </a:custGeom>
          <a:solidFill>
            <a:srgbClr val="00DFCA"/>
          </a:solidFill>
          <a:ln w="25400" cap="rnd" cmpd="sng">
            <a:solidFill>
              <a:srgbClr val="1A1A1A"/>
            </a:solidFill>
            <a:prstDash val="solid"/>
            <a:round/>
            <a:headEnd type="none" w="med" len="med"/>
            <a:tailEnd type="none" w="med" len="med"/>
          </a:ln>
          <a:effectLst>
            <a:outerShdw dist="53882" dir="2700000" algn="ctr" rotWithShape="0">
              <a:schemeClr val="bg2"/>
            </a:outerShdw>
          </a:effectLst>
        </p:spPr>
        <p:txBody>
          <a:bodyPr/>
          <a:lstStyle/>
          <a:p>
            <a:endParaRPr lang="en-IN"/>
          </a:p>
        </p:txBody>
      </p:sp>
      <p:sp>
        <p:nvSpPr>
          <p:cNvPr id="74766" name="Rectangle 14">
            <a:extLst>
              <a:ext uri="{FF2B5EF4-FFF2-40B4-BE49-F238E27FC236}">
                <a16:creationId xmlns:a16="http://schemas.microsoft.com/office/drawing/2014/main" id="{D9F11D17-6B50-4FC4-9BF5-D522A81764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1776" y="3021014"/>
            <a:ext cx="811185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b="1">
                <a:solidFill>
                  <a:srgbClr val="1A1A1A"/>
                </a:solidFill>
                <a:latin typeface="Arial" panose="020B0604020202020204" pitchFamily="34" charset="0"/>
              </a:rPr>
              <a:t>Trend</a:t>
            </a:r>
          </a:p>
        </p:txBody>
      </p:sp>
      <p:sp>
        <p:nvSpPr>
          <p:cNvPr id="74767" name="Rectangle 15">
            <a:extLst>
              <a:ext uri="{FF2B5EF4-FFF2-40B4-BE49-F238E27FC236}">
                <a16:creationId xmlns:a16="http://schemas.microsoft.com/office/drawing/2014/main" id="{1640D130-0424-44C7-BD25-BA9BB0CF17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8589" y="3322639"/>
            <a:ext cx="977833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b="1">
                <a:solidFill>
                  <a:srgbClr val="1A1A1A"/>
                </a:solidFill>
                <a:latin typeface="Arial" panose="020B0604020202020204" pitchFamily="34" charset="0"/>
              </a:rPr>
              <a:t>Models</a:t>
            </a:r>
          </a:p>
        </p:txBody>
      </p:sp>
      <p:sp>
        <p:nvSpPr>
          <p:cNvPr id="74768" name="Freeform 16">
            <a:extLst>
              <a:ext uri="{FF2B5EF4-FFF2-40B4-BE49-F238E27FC236}">
                <a16:creationId xmlns:a16="http://schemas.microsoft.com/office/drawing/2014/main" id="{9371FF82-CEDF-47D5-92F5-FC3AC716168A}"/>
              </a:ext>
            </a:extLst>
          </p:cNvPr>
          <p:cNvSpPr>
            <a:spLocks/>
          </p:cNvSpPr>
          <p:nvPr/>
        </p:nvSpPr>
        <p:spPr bwMode="auto">
          <a:xfrm>
            <a:off x="5913439" y="2635250"/>
            <a:ext cx="26987" cy="217488"/>
          </a:xfrm>
          <a:custGeom>
            <a:avLst/>
            <a:gdLst>
              <a:gd name="T0" fmla="*/ 16 w 17"/>
              <a:gd name="T1" fmla="*/ 136 h 137"/>
              <a:gd name="T2" fmla="*/ 16 w 17"/>
              <a:gd name="T3" fmla="*/ 67 h 137"/>
              <a:gd name="T4" fmla="*/ 0 w 17"/>
              <a:gd name="T5" fmla="*/ 67 h 137"/>
              <a:gd name="T6" fmla="*/ 0 w 17"/>
              <a:gd name="T7" fmla="*/ 0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7" h="137">
                <a:moveTo>
                  <a:pt x="16" y="136"/>
                </a:moveTo>
                <a:lnTo>
                  <a:pt x="16" y="67"/>
                </a:lnTo>
                <a:lnTo>
                  <a:pt x="0" y="67"/>
                </a:lnTo>
                <a:lnTo>
                  <a:pt x="0" y="0"/>
                </a:lnTo>
              </a:path>
            </a:pathLst>
          </a:custGeom>
          <a:noFill/>
          <a:ln w="50800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>
            <a:outerShdw dist="53882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4769" name="Freeform 17">
            <a:extLst>
              <a:ext uri="{FF2B5EF4-FFF2-40B4-BE49-F238E27FC236}">
                <a16:creationId xmlns:a16="http://schemas.microsoft.com/office/drawing/2014/main" id="{91CE0D74-0874-4ABD-834A-E320841A7DE3}"/>
              </a:ext>
            </a:extLst>
          </p:cNvPr>
          <p:cNvSpPr>
            <a:spLocks/>
          </p:cNvSpPr>
          <p:nvPr/>
        </p:nvSpPr>
        <p:spPr bwMode="auto">
          <a:xfrm>
            <a:off x="5838826" y="2689226"/>
            <a:ext cx="161925" cy="163513"/>
          </a:xfrm>
          <a:custGeom>
            <a:avLst/>
            <a:gdLst>
              <a:gd name="T0" fmla="*/ 101 w 102"/>
              <a:gd name="T1" fmla="*/ 0 h 103"/>
              <a:gd name="T2" fmla="*/ 49 w 102"/>
              <a:gd name="T3" fmla="*/ 102 h 103"/>
              <a:gd name="T4" fmla="*/ 0 w 102"/>
              <a:gd name="T5" fmla="*/ 0 h 103"/>
              <a:gd name="T6" fmla="*/ 101 w 102"/>
              <a:gd name="T7" fmla="*/ 0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2" h="103">
                <a:moveTo>
                  <a:pt x="101" y="0"/>
                </a:moveTo>
                <a:lnTo>
                  <a:pt x="49" y="102"/>
                </a:lnTo>
                <a:lnTo>
                  <a:pt x="0" y="0"/>
                </a:lnTo>
                <a:lnTo>
                  <a:pt x="101" y="0"/>
                </a:lnTo>
              </a:path>
            </a:pathLst>
          </a:custGeom>
          <a:solidFill>
            <a:srgbClr val="FFFFFF"/>
          </a:solidFill>
          <a:ln>
            <a:noFill/>
          </a:ln>
          <a:effectLst>
            <a:outerShdw dist="53882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4770" name="Freeform 18">
            <a:extLst>
              <a:ext uri="{FF2B5EF4-FFF2-40B4-BE49-F238E27FC236}">
                <a16:creationId xmlns:a16="http://schemas.microsoft.com/office/drawing/2014/main" id="{E4723A3C-4AC2-4D02-9A90-C3F498B87802}"/>
              </a:ext>
            </a:extLst>
          </p:cNvPr>
          <p:cNvSpPr>
            <a:spLocks/>
          </p:cNvSpPr>
          <p:nvPr/>
        </p:nvSpPr>
        <p:spPr bwMode="auto">
          <a:xfrm>
            <a:off x="6770689" y="3421064"/>
            <a:ext cx="784225" cy="1587"/>
          </a:xfrm>
          <a:custGeom>
            <a:avLst/>
            <a:gdLst>
              <a:gd name="T0" fmla="*/ 493 w 494"/>
              <a:gd name="T1" fmla="*/ 0 h 1"/>
              <a:gd name="T2" fmla="*/ 291 w 494"/>
              <a:gd name="T3" fmla="*/ 0 h 1"/>
              <a:gd name="T4" fmla="*/ 0 w 494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94" h="1">
                <a:moveTo>
                  <a:pt x="493" y="0"/>
                </a:moveTo>
                <a:lnTo>
                  <a:pt x="291" y="0"/>
                </a:lnTo>
                <a:lnTo>
                  <a:pt x="0" y="0"/>
                </a:lnTo>
              </a:path>
            </a:pathLst>
          </a:custGeom>
          <a:noFill/>
          <a:ln w="50800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>
            <a:outerShdw dist="53882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4771" name="Freeform 19">
            <a:extLst>
              <a:ext uri="{FF2B5EF4-FFF2-40B4-BE49-F238E27FC236}">
                <a16:creationId xmlns:a16="http://schemas.microsoft.com/office/drawing/2014/main" id="{316F8133-B5F1-40FE-A909-33E3F9DDB117}"/>
              </a:ext>
            </a:extLst>
          </p:cNvPr>
          <p:cNvSpPr>
            <a:spLocks/>
          </p:cNvSpPr>
          <p:nvPr/>
        </p:nvSpPr>
        <p:spPr bwMode="auto">
          <a:xfrm>
            <a:off x="7532689" y="3338513"/>
            <a:ext cx="161925" cy="163512"/>
          </a:xfrm>
          <a:custGeom>
            <a:avLst/>
            <a:gdLst>
              <a:gd name="T0" fmla="*/ 0 w 102"/>
              <a:gd name="T1" fmla="*/ 0 h 103"/>
              <a:gd name="T2" fmla="*/ 101 w 102"/>
              <a:gd name="T3" fmla="*/ 52 h 103"/>
              <a:gd name="T4" fmla="*/ 0 w 102"/>
              <a:gd name="T5" fmla="*/ 102 h 103"/>
              <a:gd name="T6" fmla="*/ 0 w 102"/>
              <a:gd name="T7" fmla="*/ 0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2" h="103">
                <a:moveTo>
                  <a:pt x="0" y="0"/>
                </a:moveTo>
                <a:lnTo>
                  <a:pt x="101" y="52"/>
                </a:lnTo>
                <a:lnTo>
                  <a:pt x="0" y="102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  <a:effectLst>
            <a:outerShdw dist="53882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4772" name="Freeform 20">
            <a:extLst>
              <a:ext uri="{FF2B5EF4-FFF2-40B4-BE49-F238E27FC236}">
                <a16:creationId xmlns:a16="http://schemas.microsoft.com/office/drawing/2014/main" id="{AB8E370C-2EBD-4E98-85CE-AD5DC51574BA}"/>
              </a:ext>
            </a:extLst>
          </p:cNvPr>
          <p:cNvSpPr>
            <a:spLocks/>
          </p:cNvSpPr>
          <p:nvPr/>
        </p:nvSpPr>
        <p:spPr bwMode="auto">
          <a:xfrm>
            <a:off x="4149726" y="3338513"/>
            <a:ext cx="161925" cy="163512"/>
          </a:xfrm>
          <a:custGeom>
            <a:avLst/>
            <a:gdLst>
              <a:gd name="T0" fmla="*/ 101 w 102"/>
              <a:gd name="T1" fmla="*/ 102 h 103"/>
              <a:gd name="T2" fmla="*/ 0 w 102"/>
              <a:gd name="T3" fmla="*/ 52 h 103"/>
              <a:gd name="T4" fmla="*/ 101 w 102"/>
              <a:gd name="T5" fmla="*/ 0 h 103"/>
              <a:gd name="T6" fmla="*/ 101 w 102"/>
              <a:gd name="T7" fmla="*/ 102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2" h="103">
                <a:moveTo>
                  <a:pt x="101" y="102"/>
                </a:moveTo>
                <a:lnTo>
                  <a:pt x="0" y="52"/>
                </a:lnTo>
                <a:lnTo>
                  <a:pt x="101" y="0"/>
                </a:lnTo>
                <a:lnTo>
                  <a:pt x="101" y="102"/>
                </a:lnTo>
              </a:path>
            </a:pathLst>
          </a:custGeom>
          <a:solidFill>
            <a:srgbClr val="FFFFFF"/>
          </a:solidFill>
          <a:ln>
            <a:noFill/>
          </a:ln>
          <a:effectLst>
            <a:outerShdw dist="53882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4773" name="Rectangle 21">
            <a:extLst>
              <a:ext uri="{FF2B5EF4-FFF2-40B4-BE49-F238E27FC236}">
                <a16:creationId xmlns:a16="http://schemas.microsoft.com/office/drawing/2014/main" id="{FF01C2DB-2D40-4759-8ED0-92FD963CFE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5939" y="2897189"/>
            <a:ext cx="580353" cy="366767"/>
          </a:xfrm>
          <a:prstGeom prst="rect">
            <a:avLst/>
          </a:prstGeom>
          <a:noFill/>
          <a:ln>
            <a:noFill/>
          </a:ln>
          <a:effectLst>
            <a:outerShdw dist="53882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b="1">
                <a:solidFill>
                  <a:srgbClr val="FFFFFF"/>
                </a:solidFill>
                <a:latin typeface="Arial" panose="020B0604020202020204" pitchFamily="34" charset="0"/>
              </a:rPr>
              <a:t>Yes</a:t>
            </a:r>
          </a:p>
        </p:txBody>
      </p:sp>
      <p:sp>
        <p:nvSpPr>
          <p:cNvPr id="74774" name="Rectangle 22">
            <a:extLst>
              <a:ext uri="{FF2B5EF4-FFF2-40B4-BE49-F238E27FC236}">
                <a16:creationId xmlns:a16="http://schemas.microsoft.com/office/drawing/2014/main" id="{B7751F38-DE4A-40FA-AC2C-051AE8D796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7538" y="2897189"/>
            <a:ext cx="490520" cy="366767"/>
          </a:xfrm>
          <a:prstGeom prst="rect">
            <a:avLst/>
          </a:prstGeom>
          <a:noFill/>
          <a:ln>
            <a:noFill/>
          </a:ln>
          <a:effectLst>
            <a:outerShdw dist="53882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b="1">
                <a:solidFill>
                  <a:srgbClr val="FFFFFF"/>
                </a:solidFill>
                <a:latin typeface="Arial" panose="020B0604020202020204" pitchFamily="34" charset="0"/>
              </a:rPr>
              <a:t>No</a:t>
            </a:r>
          </a:p>
        </p:txBody>
      </p:sp>
      <p:sp>
        <p:nvSpPr>
          <p:cNvPr id="74775" name="Freeform 23">
            <a:extLst>
              <a:ext uri="{FF2B5EF4-FFF2-40B4-BE49-F238E27FC236}">
                <a16:creationId xmlns:a16="http://schemas.microsoft.com/office/drawing/2014/main" id="{120CAE54-51B4-40CE-83D7-B3E5237F4BD7}"/>
              </a:ext>
            </a:extLst>
          </p:cNvPr>
          <p:cNvSpPr>
            <a:spLocks/>
          </p:cNvSpPr>
          <p:nvPr/>
        </p:nvSpPr>
        <p:spPr bwMode="auto">
          <a:xfrm>
            <a:off x="4292601" y="3421064"/>
            <a:ext cx="773113" cy="1587"/>
          </a:xfrm>
          <a:custGeom>
            <a:avLst/>
            <a:gdLst>
              <a:gd name="T0" fmla="*/ 486 w 487"/>
              <a:gd name="T1" fmla="*/ 0 h 1"/>
              <a:gd name="T2" fmla="*/ 199 w 487"/>
              <a:gd name="T3" fmla="*/ 0 h 1"/>
              <a:gd name="T4" fmla="*/ 0 w 487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87" h="1">
                <a:moveTo>
                  <a:pt x="486" y="0"/>
                </a:moveTo>
                <a:lnTo>
                  <a:pt x="199" y="0"/>
                </a:lnTo>
                <a:lnTo>
                  <a:pt x="0" y="0"/>
                </a:lnTo>
              </a:path>
            </a:pathLst>
          </a:custGeom>
          <a:noFill/>
          <a:ln w="50800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>
            <a:outerShdw dist="53882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  <p:transition>
    <p:wipe dir="r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>
            <a:extLst>
              <a:ext uri="{FF2B5EF4-FFF2-40B4-BE49-F238E27FC236}">
                <a16:creationId xmlns:a16="http://schemas.microsoft.com/office/drawing/2014/main" id="{4976CB99-85D4-42E0-BEE9-EE04B16EF1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id="{21825048-911F-42DE-A2C8-52CFF45A9C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6804" name="Rectangle 4">
            <a:extLst>
              <a:ext uri="{FF2B5EF4-FFF2-40B4-BE49-F238E27FC236}">
                <a16:creationId xmlns:a16="http://schemas.microsoft.com/office/drawing/2014/main" id="{60EBEF26-2B3B-4F24-8D6C-AA5E536920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  <a:effectLst>
            <a:outerShdw dist="53882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>
            <a:normAutofit/>
          </a:bodyPr>
          <a:lstStyle/>
          <a:p>
            <a:r>
              <a:rPr lang="en-US" altLang="en-US" sz="5400" b="1"/>
              <a:t>Time Series Forecasting</a:t>
            </a:r>
            <a:endParaRPr lang="en-US" altLang="en-US"/>
          </a:p>
        </p:txBody>
      </p:sp>
      <p:sp>
        <p:nvSpPr>
          <p:cNvPr id="76805" name="Freeform 5">
            <a:extLst>
              <a:ext uri="{FF2B5EF4-FFF2-40B4-BE49-F238E27FC236}">
                <a16:creationId xmlns:a16="http://schemas.microsoft.com/office/drawing/2014/main" id="{2D24CB8B-5A40-4292-9A89-9399EF8198F9}"/>
              </a:ext>
            </a:extLst>
          </p:cNvPr>
          <p:cNvSpPr>
            <a:spLocks/>
          </p:cNvSpPr>
          <p:nvPr/>
        </p:nvSpPr>
        <p:spPr bwMode="auto">
          <a:xfrm>
            <a:off x="5230814" y="1906588"/>
            <a:ext cx="1368425" cy="730250"/>
          </a:xfrm>
          <a:custGeom>
            <a:avLst/>
            <a:gdLst>
              <a:gd name="T0" fmla="*/ 0 w 862"/>
              <a:gd name="T1" fmla="*/ 459 h 460"/>
              <a:gd name="T2" fmla="*/ 861 w 862"/>
              <a:gd name="T3" fmla="*/ 459 h 460"/>
              <a:gd name="T4" fmla="*/ 861 w 862"/>
              <a:gd name="T5" fmla="*/ 0 h 460"/>
              <a:gd name="T6" fmla="*/ 0 w 862"/>
              <a:gd name="T7" fmla="*/ 0 h 460"/>
              <a:gd name="T8" fmla="*/ 0 w 862"/>
              <a:gd name="T9" fmla="*/ 459 h 4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62" h="460">
                <a:moveTo>
                  <a:pt x="0" y="459"/>
                </a:moveTo>
                <a:lnTo>
                  <a:pt x="861" y="459"/>
                </a:lnTo>
                <a:lnTo>
                  <a:pt x="861" y="0"/>
                </a:lnTo>
                <a:lnTo>
                  <a:pt x="0" y="0"/>
                </a:lnTo>
                <a:lnTo>
                  <a:pt x="0" y="459"/>
                </a:lnTo>
              </a:path>
            </a:pathLst>
          </a:custGeom>
          <a:solidFill>
            <a:srgbClr val="00DFCA"/>
          </a:solidFill>
          <a:ln w="25400" cap="rnd" cmpd="sng">
            <a:solidFill>
              <a:srgbClr val="1A1A1A"/>
            </a:solidFill>
            <a:prstDash val="solid"/>
            <a:round/>
            <a:headEnd type="none" w="med" len="med"/>
            <a:tailEnd type="none" w="med" len="med"/>
          </a:ln>
          <a:effectLst>
            <a:outerShdw dist="53882" dir="2700000" algn="ctr" rotWithShape="0">
              <a:schemeClr val="bg2"/>
            </a:outerShdw>
          </a:effectLst>
        </p:spPr>
        <p:txBody>
          <a:bodyPr/>
          <a:lstStyle/>
          <a:p>
            <a:endParaRPr lang="en-IN"/>
          </a:p>
        </p:txBody>
      </p:sp>
      <p:sp>
        <p:nvSpPr>
          <p:cNvPr id="76806" name="Rectangle 6">
            <a:extLst>
              <a:ext uri="{FF2B5EF4-FFF2-40B4-BE49-F238E27FC236}">
                <a16:creationId xmlns:a16="http://schemas.microsoft.com/office/drawing/2014/main" id="{51D119A0-C06C-4F0E-9D4B-E1D4868262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4176" y="1871664"/>
            <a:ext cx="717185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b="1">
                <a:solidFill>
                  <a:srgbClr val="1A1A1A"/>
                </a:solidFill>
                <a:latin typeface="Arial" panose="020B0604020202020204" pitchFamily="34" charset="0"/>
              </a:rPr>
              <a:t>Time</a:t>
            </a:r>
          </a:p>
        </p:txBody>
      </p:sp>
      <p:sp>
        <p:nvSpPr>
          <p:cNvPr id="76807" name="Rectangle 7">
            <a:extLst>
              <a:ext uri="{FF2B5EF4-FFF2-40B4-BE49-F238E27FC236}">
                <a16:creationId xmlns:a16="http://schemas.microsoft.com/office/drawing/2014/main" id="{1C42EE80-8541-4FB5-8DD9-1C9485922D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0989" y="2174876"/>
            <a:ext cx="875241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b="1">
                <a:solidFill>
                  <a:srgbClr val="1A1A1A"/>
                </a:solidFill>
                <a:latin typeface="Arial" panose="020B0604020202020204" pitchFamily="34" charset="0"/>
              </a:rPr>
              <a:t>Series</a:t>
            </a:r>
          </a:p>
        </p:txBody>
      </p:sp>
      <p:sp>
        <p:nvSpPr>
          <p:cNvPr id="76808" name="Freeform 8">
            <a:extLst>
              <a:ext uri="{FF2B5EF4-FFF2-40B4-BE49-F238E27FC236}">
                <a16:creationId xmlns:a16="http://schemas.microsoft.com/office/drawing/2014/main" id="{426BBF7E-F0D5-408F-987E-5BCBFFB6DFB4}"/>
              </a:ext>
            </a:extLst>
          </p:cNvPr>
          <p:cNvSpPr>
            <a:spLocks/>
          </p:cNvSpPr>
          <p:nvPr/>
        </p:nvSpPr>
        <p:spPr bwMode="auto">
          <a:xfrm>
            <a:off x="5064125" y="2851150"/>
            <a:ext cx="1708150" cy="1138238"/>
          </a:xfrm>
          <a:custGeom>
            <a:avLst/>
            <a:gdLst>
              <a:gd name="T0" fmla="*/ 0 w 1076"/>
              <a:gd name="T1" fmla="*/ 359 h 717"/>
              <a:gd name="T2" fmla="*/ 537 w 1076"/>
              <a:gd name="T3" fmla="*/ 0 h 717"/>
              <a:gd name="T4" fmla="*/ 1075 w 1076"/>
              <a:gd name="T5" fmla="*/ 359 h 717"/>
              <a:gd name="T6" fmla="*/ 537 w 1076"/>
              <a:gd name="T7" fmla="*/ 716 h 717"/>
              <a:gd name="T8" fmla="*/ 0 w 1076"/>
              <a:gd name="T9" fmla="*/ 359 h 7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76" h="717">
                <a:moveTo>
                  <a:pt x="0" y="359"/>
                </a:moveTo>
                <a:lnTo>
                  <a:pt x="537" y="0"/>
                </a:lnTo>
                <a:lnTo>
                  <a:pt x="1075" y="359"/>
                </a:lnTo>
                <a:lnTo>
                  <a:pt x="537" y="716"/>
                </a:lnTo>
                <a:lnTo>
                  <a:pt x="0" y="359"/>
                </a:lnTo>
              </a:path>
            </a:pathLst>
          </a:custGeom>
          <a:solidFill>
            <a:srgbClr val="00DFCA"/>
          </a:solidFill>
          <a:ln w="25400" cap="rnd" cmpd="sng">
            <a:solidFill>
              <a:srgbClr val="1A1A1A"/>
            </a:solidFill>
            <a:prstDash val="solid"/>
            <a:round/>
            <a:headEnd type="none" w="med" len="med"/>
            <a:tailEnd type="none" w="med" len="med"/>
          </a:ln>
          <a:effectLst>
            <a:outerShdw dist="53882" dir="2700000" algn="ctr" rotWithShape="0">
              <a:schemeClr val="bg2"/>
            </a:outerShdw>
          </a:effectLst>
        </p:spPr>
        <p:txBody>
          <a:bodyPr/>
          <a:lstStyle/>
          <a:p>
            <a:endParaRPr lang="en-IN"/>
          </a:p>
        </p:txBody>
      </p:sp>
      <p:sp>
        <p:nvSpPr>
          <p:cNvPr id="76809" name="Rectangle 9">
            <a:extLst>
              <a:ext uri="{FF2B5EF4-FFF2-40B4-BE49-F238E27FC236}">
                <a16:creationId xmlns:a16="http://schemas.microsoft.com/office/drawing/2014/main" id="{3AF3461F-6DC8-4023-AF8D-3264BAAC9D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8601" y="3187701"/>
            <a:ext cx="952249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b="1">
                <a:solidFill>
                  <a:srgbClr val="1A1A1A"/>
                </a:solidFill>
                <a:latin typeface="Arial" panose="020B0604020202020204" pitchFamily="34" charset="0"/>
              </a:rPr>
              <a:t>Trend?</a:t>
            </a:r>
          </a:p>
        </p:txBody>
      </p:sp>
      <p:sp>
        <p:nvSpPr>
          <p:cNvPr id="76810" name="Freeform 10">
            <a:extLst>
              <a:ext uri="{FF2B5EF4-FFF2-40B4-BE49-F238E27FC236}">
                <a16:creationId xmlns:a16="http://schemas.microsoft.com/office/drawing/2014/main" id="{CDAF8ADE-1394-4862-B9C1-FB7AA5893601}"/>
              </a:ext>
            </a:extLst>
          </p:cNvPr>
          <p:cNvSpPr>
            <a:spLocks/>
          </p:cNvSpPr>
          <p:nvPr/>
        </p:nvSpPr>
        <p:spPr bwMode="auto">
          <a:xfrm>
            <a:off x="2327275" y="3057526"/>
            <a:ext cx="1824038" cy="728663"/>
          </a:xfrm>
          <a:custGeom>
            <a:avLst/>
            <a:gdLst>
              <a:gd name="T0" fmla="*/ 0 w 1149"/>
              <a:gd name="T1" fmla="*/ 458 h 459"/>
              <a:gd name="T2" fmla="*/ 1148 w 1149"/>
              <a:gd name="T3" fmla="*/ 458 h 459"/>
              <a:gd name="T4" fmla="*/ 1148 w 1149"/>
              <a:gd name="T5" fmla="*/ 0 h 459"/>
              <a:gd name="T6" fmla="*/ 0 w 1149"/>
              <a:gd name="T7" fmla="*/ 0 h 459"/>
              <a:gd name="T8" fmla="*/ 0 w 1149"/>
              <a:gd name="T9" fmla="*/ 458 h 4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49" h="459">
                <a:moveTo>
                  <a:pt x="0" y="458"/>
                </a:moveTo>
                <a:lnTo>
                  <a:pt x="1148" y="458"/>
                </a:lnTo>
                <a:lnTo>
                  <a:pt x="1148" y="0"/>
                </a:lnTo>
                <a:lnTo>
                  <a:pt x="0" y="0"/>
                </a:lnTo>
                <a:lnTo>
                  <a:pt x="0" y="458"/>
                </a:lnTo>
              </a:path>
            </a:pathLst>
          </a:custGeom>
          <a:solidFill>
            <a:srgbClr val="00DFCA"/>
          </a:solidFill>
          <a:ln w="25400" cap="rnd" cmpd="sng">
            <a:solidFill>
              <a:srgbClr val="1A1A1A"/>
            </a:solidFill>
            <a:prstDash val="solid"/>
            <a:round/>
            <a:headEnd type="none" w="med" len="med"/>
            <a:tailEnd type="none" w="med" len="med"/>
          </a:ln>
          <a:effectLst>
            <a:outerShdw dist="53882" dir="2700000" algn="ctr" rotWithShape="0">
              <a:schemeClr val="bg2"/>
            </a:outerShdw>
          </a:effectLst>
        </p:spPr>
        <p:txBody>
          <a:bodyPr/>
          <a:lstStyle/>
          <a:p>
            <a:endParaRPr lang="en-IN"/>
          </a:p>
        </p:txBody>
      </p:sp>
      <p:sp>
        <p:nvSpPr>
          <p:cNvPr id="76811" name="Rectangle 11">
            <a:extLst>
              <a:ext uri="{FF2B5EF4-FFF2-40B4-BE49-F238E27FC236}">
                <a16:creationId xmlns:a16="http://schemas.microsoft.com/office/drawing/2014/main" id="{EFA7D24A-F72C-419A-8BA8-409B3D60C3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1088" y="3021014"/>
            <a:ext cx="1388202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b="1">
                <a:solidFill>
                  <a:srgbClr val="1A1A1A"/>
                </a:solidFill>
                <a:latin typeface="Arial" panose="020B0604020202020204" pitchFamily="34" charset="0"/>
              </a:rPr>
              <a:t>Smoothing</a:t>
            </a:r>
          </a:p>
        </p:txBody>
      </p:sp>
      <p:sp>
        <p:nvSpPr>
          <p:cNvPr id="76812" name="Rectangle 12">
            <a:extLst>
              <a:ext uri="{FF2B5EF4-FFF2-40B4-BE49-F238E27FC236}">
                <a16:creationId xmlns:a16="http://schemas.microsoft.com/office/drawing/2014/main" id="{F1A35134-198C-4B72-9B3D-3F14D350ED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0951" y="3322639"/>
            <a:ext cx="1131721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b="1">
                <a:solidFill>
                  <a:srgbClr val="1A1A1A"/>
                </a:solidFill>
                <a:latin typeface="Arial" panose="020B0604020202020204" pitchFamily="34" charset="0"/>
              </a:rPr>
              <a:t>Methods</a:t>
            </a:r>
          </a:p>
        </p:txBody>
      </p:sp>
      <p:sp>
        <p:nvSpPr>
          <p:cNvPr id="76813" name="Freeform 13">
            <a:extLst>
              <a:ext uri="{FF2B5EF4-FFF2-40B4-BE49-F238E27FC236}">
                <a16:creationId xmlns:a16="http://schemas.microsoft.com/office/drawing/2014/main" id="{4F363633-7340-422A-AECA-85ECB22ADA40}"/>
              </a:ext>
            </a:extLst>
          </p:cNvPr>
          <p:cNvSpPr>
            <a:spLocks/>
          </p:cNvSpPr>
          <p:nvPr/>
        </p:nvSpPr>
        <p:spPr bwMode="auto">
          <a:xfrm>
            <a:off x="7693026" y="3057526"/>
            <a:ext cx="1357313" cy="728663"/>
          </a:xfrm>
          <a:custGeom>
            <a:avLst/>
            <a:gdLst>
              <a:gd name="T0" fmla="*/ 0 w 855"/>
              <a:gd name="T1" fmla="*/ 458 h 459"/>
              <a:gd name="T2" fmla="*/ 854 w 855"/>
              <a:gd name="T3" fmla="*/ 458 h 459"/>
              <a:gd name="T4" fmla="*/ 854 w 855"/>
              <a:gd name="T5" fmla="*/ 0 h 459"/>
              <a:gd name="T6" fmla="*/ 0 w 855"/>
              <a:gd name="T7" fmla="*/ 0 h 459"/>
              <a:gd name="T8" fmla="*/ 0 w 855"/>
              <a:gd name="T9" fmla="*/ 458 h 4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55" h="459">
                <a:moveTo>
                  <a:pt x="0" y="458"/>
                </a:moveTo>
                <a:lnTo>
                  <a:pt x="854" y="458"/>
                </a:lnTo>
                <a:lnTo>
                  <a:pt x="854" y="0"/>
                </a:lnTo>
                <a:lnTo>
                  <a:pt x="0" y="0"/>
                </a:lnTo>
                <a:lnTo>
                  <a:pt x="0" y="458"/>
                </a:lnTo>
              </a:path>
            </a:pathLst>
          </a:custGeom>
          <a:solidFill>
            <a:srgbClr val="00DFCA"/>
          </a:solidFill>
          <a:ln w="25400" cap="rnd" cmpd="sng">
            <a:solidFill>
              <a:srgbClr val="1A1A1A"/>
            </a:solidFill>
            <a:prstDash val="solid"/>
            <a:round/>
            <a:headEnd type="none" w="med" len="med"/>
            <a:tailEnd type="none" w="med" len="med"/>
          </a:ln>
          <a:effectLst>
            <a:outerShdw dist="53882" dir="2700000" algn="ctr" rotWithShape="0">
              <a:schemeClr val="bg2"/>
            </a:outerShdw>
          </a:effectLst>
        </p:spPr>
        <p:txBody>
          <a:bodyPr/>
          <a:lstStyle/>
          <a:p>
            <a:endParaRPr lang="en-IN"/>
          </a:p>
        </p:txBody>
      </p:sp>
      <p:sp>
        <p:nvSpPr>
          <p:cNvPr id="76814" name="Rectangle 14">
            <a:extLst>
              <a:ext uri="{FF2B5EF4-FFF2-40B4-BE49-F238E27FC236}">
                <a16:creationId xmlns:a16="http://schemas.microsoft.com/office/drawing/2014/main" id="{41E46958-7C94-4359-ADAB-599651ADC2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1776" y="3021014"/>
            <a:ext cx="811185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b="1">
                <a:solidFill>
                  <a:srgbClr val="1A1A1A"/>
                </a:solidFill>
                <a:latin typeface="Arial" panose="020B0604020202020204" pitchFamily="34" charset="0"/>
              </a:rPr>
              <a:t>Trend</a:t>
            </a:r>
          </a:p>
        </p:txBody>
      </p:sp>
      <p:sp>
        <p:nvSpPr>
          <p:cNvPr id="76815" name="Rectangle 15">
            <a:extLst>
              <a:ext uri="{FF2B5EF4-FFF2-40B4-BE49-F238E27FC236}">
                <a16:creationId xmlns:a16="http://schemas.microsoft.com/office/drawing/2014/main" id="{FE9B7517-B84A-489D-B0B6-AFC690045D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8589" y="3322639"/>
            <a:ext cx="977833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b="1">
                <a:solidFill>
                  <a:srgbClr val="1A1A1A"/>
                </a:solidFill>
                <a:latin typeface="Arial" panose="020B0604020202020204" pitchFamily="34" charset="0"/>
              </a:rPr>
              <a:t>Models</a:t>
            </a:r>
          </a:p>
        </p:txBody>
      </p:sp>
      <p:sp>
        <p:nvSpPr>
          <p:cNvPr id="76816" name="Freeform 16">
            <a:extLst>
              <a:ext uri="{FF2B5EF4-FFF2-40B4-BE49-F238E27FC236}">
                <a16:creationId xmlns:a16="http://schemas.microsoft.com/office/drawing/2014/main" id="{7EF5328B-C562-4A91-BE06-9A8AC2540F4E}"/>
              </a:ext>
            </a:extLst>
          </p:cNvPr>
          <p:cNvSpPr>
            <a:spLocks/>
          </p:cNvSpPr>
          <p:nvPr/>
        </p:nvSpPr>
        <p:spPr bwMode="auto">
          <a:xfrm>
            <a:off x="5913439" y="2635250"/>
            <a:ext cx="26987" cy="217488"/>
          </a:xfrm>
          <a:custGeom>
            <a:avLst/>
            <a:gdLst>
              <a:gd name="T0" fmla="*/ 16 w 17"/>
              <a:gd name="T1" fmla="*/ 136 h 137"/>
              <a:gd name="T2" fmla="*/ 16 w 17"/>
              <a:gd name="T3" fmla="*/ 67 h 137"/>
              <a:gd name="T4" fmla="*/ 0 w 17"/>
              <a:gd name="T5" fmla="*/ 67 h 137"/>
              <a:gd name="T6" fmla="*/ 0 w 17"/>
              <a:gd name="T7" fmla="*/ 0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7" h="137">
                <a:moveTo>
                  <a:pt x="16" y="136"/>
                </a:moveTo>
                <a:lnTo>
                  <a:pt x="16" y="67"/>
                </a:lnTo>
                <a:lnTo>
                  <a:pt x="0" y="67"/>
                </a:lnTo>
                <a:lnTo>
                  <a:pt x="0" y="0"/>
                </a:lnTo>
              </a:path>
            </a:pathLst>
          </a:custGeom>
          <a:noFill/>
          <a:ln w="50800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>
            <a:outerShdw dist="53882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6817" name="Freeform 17">
            <a:extLst>
              <a:ext uri="{FF2B5EF4-FFF2-40B4-BE49-F238E27FC236}">
                <a16:creationId xmlns:a16="http://schemas.microsoft.com/office/drawing/2014/main" id="{B003B507-511C-48D0-82EC-937229CBE4F5}"/>
              </a:ext>
            </a:extLst>
          </p:cNvPr>
          <p:cNvSpPr>
            <a:spLocks/>
          </p:cNvSpPr>
          <p:nvPr/>
        </p:nvSpPr>
        <p:spPr bwMode="auto">
          <a:xfrm>
            <a:off x="5838826" y="2689226"/>
            <a:ext cx="161925" cy="163513"/>
          </a:xfrm>
          <a:custGeom>
            <a:avLst/>
            <a:gdLst>
              <a:gd name="T0" fmla="*/ 101 w 102"/>
              <a:gd name="T1" fmla="*/ 0 h 103"/>
              <a:gd name="T2" fmla="*/ 49 w 102"/>
              <a:gd name="T3" fmla="*/ 102 h 103"/>
              <a:gd name="T4" fmla="*/ 0 w 102"/>
              <a:gd name="T5" fmla="*/ 0 h 103"/>
              <a:gd name="T6" fmla="*/ 101 w 102"/>
              <a:gd name="T7" fmla="*/ 0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2" h="103">
                <a:moveTo>
                  <a:pt x="101" y="0"/>
                </a:moveTo>
                <a:lnTo>
                  <a:pt x="49" y="102"/>
                </a:lnTo>
                <a:lnTo>
                  <a:pt x="0" y="0"/>
                </a:lnTo>
                <a:lnTo>
                  <a:pt x="101" y="0"/>
                </a:lnTo>
              </a:path>
            </a:pathLst>
          </a:custGeom>
          <a:solidFill>
            <a:srgbClr val="FFFFFF"/>
          </a:solidFill>
          <a:ln>
            <a:noFill/>
          </a:ln>
          <a:effectLst>
            <a:outerShdw dist="53882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6818" name="Freeform 18">
            <a:extLst>
              <a:ext uri="{FF2B5EF4-FFF2-40B4-BE49-F238E27FC236}">
                <a16:creationId xmlns:a16="http://schemas.microsoft.com/office/drawing/2014/main" id="{A689B171-89A3-48E2-9C9C-DF6224762E1F}"/>
              </a:ext>
            </a:extLst>
          </p:cNvPr>
          <p:cNvSpPr>
            <a:spLocks/>
          </p:cNvSpPr>
          <p:nvPr/>
        </p:nvSpPr>
        <p:spPr bwMode="auto">
          <a:xfrm>
            <a:off x="6770689" y="3421064"/>
            <a:ext cx="784225" cy="1587"/>
          </a:xfrm>
          <a:custGeom>
            <a:avLst/>
            <a:gdLst>
              <a:gd name="T0" fmla="*/ 493 w 494"/>
              <a:gd name="T1" fmla="*/ 0 h 1"/>
              <a:gd name="T2" fmla="*/ 291 w 494"/>
              <a:gd name="T3" fmla="*/ 0 h 1"/>
              <a:gd name="T4" fmla="*/ 0 w 494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94" h="1">
                <a:moveTo>
                  <a:pt x="493" y="0"/>
                </a:moveTo>
                <a:lnTo>
                  <a:pt x="291" y="0"/>
                </a:lnTo>
                <a:lnTo>
                  <a:pt x="0" y="0"/>
                </a:lnTo>
              </a:path>
            </a:pathLst>
          </a:custGeom>
          <a:noFill/>
          <a:ln w="50800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>
            <a:outerShdw dist="53882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6819" name="Freeform 19">
            <a:extLst>
              <a:ext uri="{FF2B5EF4-FFF2-40B4-BE49-F238E27FC236}">
                <a16:creationId xmlns:a16="http://schemas.microsoft.com/office/drawing/2014/main" id="{2F992AD8-DF6B-4C70-8513-0979809B953E}"/>
              </a:ext>
            </a:extLst>
          </p:cNvPr>
          <p:cNvSpPr>
            <a:spLocks/>
          </p:cNvSpPr>
          <p:nvPr/>
        </p:nvSpPr>
        <p:spPr bwMode="auto">
          <a:xfrm>
            <a:off x="7532689" y="3338513"/>
            <a:ext cx="161925" cy="163512"/>
          </a:xfrm>
          <a:custGeom>
            <a:avLst/>
            <a:gdLst>
              <a:gd name="T0" fmla="*/ 0 w 102"/>
              <a:gd name="T1" fmla="*/ 0 h 103"/>
              <a:gd name="T2" fmla="*/ 101 w 102"/>
              <a:gd name="T3" fmla="*/ 52 h 103"/>
              <a:gd name="T4" fmla="*/ 0 w 102"/>
              <a:gd name="T5" fmla="*/ 102 h 103"/>
              <a:gd name="T6" fmla="*/ 0 w 102"/>
              <a:gd name="T7" fmla="*/ 0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2" h="103">
                <a:moveTo>
                  <a:pt x="0" y="0"/>
                </a:moveTo>
                <a:lnTo>
                  <a:pt x="101" y="52"/>
                </a:lnTo>
                <a:lnTo>
                  <a:pt x="0" y="102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  <a:effectLst>
            <a:outerShdw dist="53882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6820" name="Freeform 20">
            <a:extLst>
              <a:ext uri="{FF2B5EF4-FFF2-40B4-BE49-F238E27FC236}">
                <a16:creationId xmlns:a16="http://schemas.microsoft.com/office/drawing/2014/main" id="{8538100A-050E-470C-B458-2955F37C258E}"/>
              </a:ext>
            </a:extLst>
          </p:cNvPr>
          <p:cNvSpPr>
            <a:spLocks/>
          </p:cNvSpPr>
          <p:nvPr/>
        </p:nvSpPr>
        <p:spPr bwMode="auto">
          <a:xfrm>
            <a:off x="4149726" y="3338513"/>
            <a:ext cx="161925" cy="163512"/>
          </a:xfrm>
          <a:custGeom>
            <a:avLst/>
            <a:gdLst>
              <a:gd name="T0" fmla="*/ 101 w 102"/>
              <a:gd name="T1" fmla="*/ 102 h 103"/>
              <a:gd name="T2" fmla="*/ 0 w 102"/>
              <a:gd name="T3" fmla="*/ 52 h 103"/>
              <a:gd name="T4" fmla="*/ 101 w 102"/>
              <a:gd name="T5" fmla="*/ 0 h 103"/>
              <a:gd name="T6" fmla="*/ 101 w 102"/>
              <a:gd name="T7" fmla="*/ 102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2" h="103">
                <a:moveTo>
                  <a:pt x="101" y="102"/>
                </a:moveTo>
                <a:lnTo>
                  <a:pt x="0" y="52"/>
                </a:lnTo>
                <a:lnTo>
                  <a:pt x="101" y="0"/>
                </a:lnTo>
                <a:lnTo>
                  <a:pt x="101" y="102"/>
                </a:lnTo>
              </a:path>
            </a:pathLst>
          </a:custGeom>
          <a:solidFill>
            <a:srgbClr val="FFFFFF"/>
          </a:solidFill>
          <a:ln>
            <a:noFill/>
          </a:ln>
          <a:effectLst>
            <a:outerShdw dist="53882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6821" name="Rectangle 21">
            <a:extLst>
              <a:ext uri="{FF2B5EF4-FFF2-40B4-BE49-F238E27FC236}">
                <a16:creationId xmlns:a16="http://schemas.microsoft.com/office/drawing/2014/main" id="{96F58B53-7F25-4B24-9BD7-CE1F63BD59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5939" y="2897189"/>
            <a:ext cx="580353" cy="366767"/>
          </a:xfrm>
          <a:prstGeom prst="rect">
            <a:avLst/>
          </a:prstGeom>
          <a:noFill/>
          <a:ln>
            <a:noFill/>
          </a:ln>
          <a:effectLst>
            <a:outerShdw dist="53882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b="1">
                <a:solidFill>
                  <a:srgbClr val="FFFFFF"/>
                </a:solidFill>
                <a:latin typeface="Arial" panose="020B0604020202020204" pitchFamily="34" charset="0"/>
              </a:rPr>
              <a:t>Yes</a:t>
            </a:r>
          </a:p>
        </p:txBody>
      </p:sp>
      <p:sp>
        <p:nvSpPr>
          <p:cNvPr id="76822" name="Rectangle 22">
            <a:extLst>
              <a:ext uri="{FF2B5EF4-FFF2-40B4-BE49-F238E27FC236}">
                <a16:creationId xmlns:a16="http://schemas.microsoft.com/office/drawing/2014/main" id="{CB97D32E-95B3-428D-BF35-98B0B3BAD4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7538" y="2897189"/>
            <a:ext cx="490520" cy="366767"/>
          </a:xfrm>
          <a:prstGeom prst="rect">
            <a:avLst/>
          </a:prstGeom>
          <a:noFill/>
          <a:ln>
            <a:noFill/>
          </a:ln>
          <a:effectLst>
            <a:outerShdw dist="53882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b="1">
                <a:solidFill>
                  <a:srgbClr val="FFFFFF"/>
                </a:solidFill>
                <a:latin typeface="Arial" panose="020B0604020202020204" pitchFamily="34" charset="0"/>
              </a:rPr>
              <a:t>No</a:t>
            </a:r>
          </a:p>
        </p:txBody>
      </p:sp>
      <p:sp>
        <p:nvSpPr>
          <p:cNvPr id="76823" name="Freeform 23">
            <a:extLst>
              <a:ext uri="{FF2B5EF4-FFF2-40B4-BE49-F238E27FC236}">
                <a16:creationId xmlns:a16="http://schemas.microsoft.com/office/drawing/2014/main" id="{1C6F191D-7397-4F97-9C7F-069E5BDE6554}"/>
              </a:ext>
            </a:extLst>
          </p:cNvPr>
          <p:cNvSpPr>
            <a:spLocks/>
          </p:cNvSpPr>
          <p:nvPr/>
        </p:nvSpPr>
        <p:spPr bwMode="auto">
          <a:xfrm>
            <a:off x="3783014" y="4149725"/>
            <a:ext cx="2078037" cy="730250"/>
          </a:xfrm>
          <a:custGeom>
            <a:avLst/>
            <a:gdLst>
              <a:gd name="T0" fmla="*/ 0 w 1309"/>
              <a:gd name="T1" fmla="*/ 459 h 460"/>
              <a:gd name="T2" fmla="*/ 1308 w 1309"/>
              <a:gd name="T3" fmla="*/ 459 h 460"/>
              <a:gd name="T4" fmla="*/ 1308 w 1309"/>
              <a:gd name="T5" fmla="*/ 0 h 460"/>
              <a:gd name="T6" fmla="*/ 0 w 1309"/>
              <a:gd name="T7" fmla="*/ 0 h 460"/>
              <a:gd name="T8" fmla="*/ 0 w 1309"/>
              <a:gd name="T9" fmla="*/ 459 h 4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09" h="460">
                <a:moveTo>
                  <a:pt x="0" y="459"/>
                </a:moveTo>
                <a:lnTo>
                  <a:pt x="1308" y="459"/>
                </a:lnTo>
                <a:lnTo>
                  <a:pt x="1308" y="0"/>
                </a:lnTo>
                <a:lnTo>
                  <a:pt x="0" y="0"/>
                </a:lnTo>
                <a:lnTo>
                  <a:pt x="0" y="459"/>
                </a:lnTo>
              </a:path>
            </a:pathLst>
          </a:custGeom>
          <a:solidFill>
            <a:srgbClr val="00DFCA"/>
          </a:solidFill>
          <a:ln w="25400" cap="rnd" cmpd="sng">
            <a:solidFill>
              <a:srgbClr val="1A1A1A"/>
            </a:solidFill>
            <a:prstDash val="solid"/>
            <a:round/>
            <a:headEnd type="none" w="med" len="med"/>
            <a:tailEnd type="none" w="med" len="med"/>
          </a:ln>
          <a:effectLst>
            <a:outerShdw dist="53882" dir="2700000" algn="ctr" rotWithShape="0">
              <a:schemeClr val="bg2"/>
            </a:outerShdw>
          </a:effectLst>
        </p:spPr>
        <p:txBody>
          <a:bodyPr/>
          <a:lstStyle/>
          <a:p>
            <a:endParaRPr lang="en-IN"/>
          </a:p>
        </p:txBody>
      </p:sp>
      <p:sp>
        <p:nvSpPr>
          <p:cNvPr id="76824" name="Rectangle 24">
            <a:extLst>
              <a:ext uri="{FF2B5EF4-FFF2-40B4-BE49-F238E27FC236}">
                <a16:creationId xmlns:a16="http://schemas.microsoft.com/office/drawing/2014/main" id="{1D614D44-8E8E-4A89-BE10-8655001F56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2388" y="4111626"/>
            <a:ext cx="1490794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b="1">
                <a:solidFill>
                  <a:srgbClr val="1A1A1A"/>
                </a:solidFill>
                <a:latin typeface="Arial" panose="020B0604020202020204" pitchFamily="34" charset="0"/>
              </a:rPr>
              <a:t>Exponential</a:t>
            </a:r>
          </a:p>
        </p:txBody>
      </p:sp>
      <p:sp>
        <p:nvSpPr>
          <p:cNvPr id="76825" name="Rectangle 25">
            <a:extLst>
              <a:ext uri="{FF2B5EF4-FFF2-40B4-BE49-F238E27FC236}">
                <a16:creationId xmlns:a16="http://schemas.microsoft.com/office/drawing/2014/main" id="{15593C44-559A-43B0-996A-CD6279291B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2238" y="4416426"/>
            <a:ext cx="1388202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b="1">
                <a:solidFill>
                  <a:srgbClr val="1A1A1A"/>
                </a:solidFill>
                <a:latin typeface="Arial" panose="020B0604020202020204" pitchFamily="34" charset="0"/>
              </a:rPr>
              <a:t>Smoothing</a:t>
            </a:r>
          </a:p>
        </p:txBody>
      </p:sp>
      <p:sp>
        <p:nvSpPr>
          <p:cNvPr id="76826" name="Freeform 26">
            <a:extLst>
              <a:ext uri="{FF2B5EF4-FFF2-40B4-BE49-F238E27FC236}">
                <a16:creationId xmlns:a16="http://schemas.microsoft.com/office/drawing/2014/main" id="{2BE565F8-590F-49F9-82F2-0EBBFE2D6886}"/>
              </a:ext>
            </a:extLst>
          </p:cNvPr>
          <p:cNvSpPr>
            <a:spLocks/>
          </p:cNvSpPr>
          <p:nvPr/>
        </p:nvSpPr>
        <p:spPr bwMode="auto">
          <a:xfrm>
            <a:off x="1987550" y="4149725"/>
            <a:ext cx="1352550" cy="730250"/>
          </a:xfrm>
          <a:custGeom>
            <a:avLst/>
            <a:gdLst>
              <a:gd name="T0" fmla="*/ 0 w 852"/>
              <a:gd name="T1" fmla="*/ 459 h 460"/>
              <a:gd name="T2" fmla="*/ 851 w 852"/>
              <a:gd name="T3" fmla="*/ 459 h 460"/>
              <a:gd name="T4" fmla="*/ 851 w 852"/>
              <a:gd name="T5" fmla="*/ 0 h 460"/>
              <a:gd name="T6" fmla="*/ 0 w 852"/>
              <a:gd name="T7" fmla="*/ 0 h 460"/>
              <a:gd name="T8" fmla="*/ 0 w 852"/>
              <a:gd name="T9" fmla="*/ 459 h 4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52" h="460">
                <a:moveTo>
                  <a:pt x="0" y="459"/>
                </a:moveTo>
                <a:lnTo>
                  <a:pt x="851" y="459"/>
                </a:lnTo>
                <a:lnTo>
                  <a:pt x="851" y="0"/>
                </a:lnTo>
                <a:lnTo>
                  <a:pt x="0" y="0"/>
                </a:lnTo>
                <a:lnTo>
                  <a:pt x="0" y="459"/>
                </a:lnTo>
              </a:path>
            </a:pathLst>
          </a:custGeom>
          <a:solidFill>
            <a:srgbClr val="00DFCA"/>
          </a:solidFill>
          <a:ln w="25400" cap="rnd" cmpd="sng">
            <a:solidFill>
              <a:srgbClr val="1A1A1A"/>
            </a:solidFill>
            <a:prstDash val="solid"/>
            <a:round/>
            <a:headEnd type="none" w="med" len="med"/>
            <a:tailEnd type="none" w="med" len="med"/>
          </a:ln>
          <a:effectLst>
            <a:outerShdw dist="53882" dir="2700000" algn="ctr" rotWithShape="0">
              <a:schemeClr val="bg2"/>
            </a:outerShdw>
          </a:effectLst>
        </p:spPr>
        <p:txBody>
          <a:bodyPr/>
          <a:lstStyle/>
          <a:p>
            <a:endParaRPr lang="en-IN"/>
          </a:p>
        </p:txBody>
      </p:sp>
      <p:sp>
        <p:nvSpPr>
          <p:cNvPr id="76827" name="Rectangle 27">
            <a:extLst>
              <a:ext uri="{FF2B5EF4-FFF2-40B4-BE49-F238E27FC236}">
                <a16:creationId xmlns:a16="http://schemas.microsoft.com/office/drawing/2014/main" id="{E6B8E6B6-7B76-4B04-B586-372EC75CAD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8351" y="4111626"/>
            <a:ext cx="990657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b="1">
                <a:solidFill>
                  <a:srgbClr val="1A1A1A"/>
                </a:solidFill>
                <a:latin typeface="Arial" panose="020B0604020202020204" pitchFamily="34" charset="0"/>
              </a:rPr>
              <a:t>Moving</a:t>
            </a:r>
          </a:p>
        </p:txBody>
      </p:sp>
      <p:sp>
        <p:nvSpPr>
          <p:cNvPr id="76828" name="Rectangle 28">
            <a:extLst>
              <a:ext uri="{FF2B5EF4-FFF2-40B4-BE49-F238E27FC236}">
                <a16:creationId xmlns:a16="http://schemas.microsoft.com/office/drawing/2014/main" id="{17667E6D-C010-4F13-9ED6-7EAD14A4FC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4851" y="4416426"/>
            <a:ext cx="1084657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b="1">
                <a:solidFill>
                  <a:srgbClr val="1A1A1A"/>
                </a:solidFill>
                <a:latin typeface="Arial" panose="020B0604020202020204" pitchFamily="34" charset="0"/>
              </a:rPr>
              <a:t>Average</a:t>
            </a:r>
          </a:p>
        </p:txBody>
      </p:sp>
      <p:sp>
        <p:nvSpPr>
          <p:cNvPr id="76829" name="Freeform 29">
            <a:extLst>
              <a:ext uri="{FF2B5EF4-FFF2-40B4-BE49-F238E27FC236}">
                <a16:creationId xmlns:a16="http://schemas.microsoft.com/office/drawing/2014/main" id="{0C12FC30-8734-4FA2-B8DB-83B5D56BC3E2}"/>
              </a:ext>
            </a:extLst>
          </p:cNvPr>
          <p:cNvSpPr>
            <a:spLocks/>
          </p:cNvSpPr>
          <p:nvPr/>
        </p:nvSpPr>
        <p:spPr bwMode="auto">
          <a:xfrm>
            <a:off x="2662238" y="3784600"/>
            <a:ext cx="577850" cy="223838"/>
          </a:xfrm>
          <a:custGeom>
            <a:avLst/>
            <a:gdLst>
              <a:gd name="T0" fmla="*/ 363 w 364"/>
              <a:gd name="T1" fmla="*/ 0 h 141"/>
              <a:gd name="T2" fmla="*/ 363 w 364"/>
              <a:gd name="T3" fmla="*/ 111 h 141"/>
              <a:gd name="T4" fmla="*/ 0 w 364"/>
              <a:gd name="T5" fmla="*/ 111 h 141"/>
              <a:gd name="T6" fmla="*/ 0 w 364"/>
              <a:gd name="T7" fmla="*/ 140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64" h="141">
                <a:moveTo>
                  <a:pt x="363" y="0"/>
                </a:moveTo>
                <a:lnTo>
                  <a:pt x="363" y="111"/>
                </a:lnTo>
                <a:lnTo>
                  <a:pt x="0" y="111"/>
                </a:lnTo>
                <a:lnTo>
                  <a:pt x="0" y="140"/>
                </a:lnTo>
              </a:path>
            </a:pathLst>
          </a:custGeom>
          <a:noFill/>
          <a:ln w="50800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>
            <a:outerShdw dist="53882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6830" name="Freeform 30">
            <a:extLst>
              <a:ext uri="{FF2B5EF4-FFF2-40B4-BE49-F238E27FC236}">
                <a16:creationId xmlns:a16="http://schemas.microsoft.com/office/drawing/2014/main" id="{441E3138-9D45-476C-890A-7C7C82C0CA47}"/>
              </a:ext>
            </a:extLst>
          </p:cNvPr>
          <p:cNvSpPr>
            <a:spLocks/>
          </p:cNvSpPr>
          <p:nvPr/>
        </p:nvSpPr>
        <p:spPr bwMode="auto">
          <a:xfrm>
            <a:off x="2582864" y="3987801"/>
            <a:ext cx="161925" cy="163513"/>
          </a:xfrm>
          <a:custGeom>
            <a:avLst/>
            <a:gdLst>
              <a:gd name="T0" fmla="*/ 101 w 102"/>
              <a:gd name="T1" fmla="*/ 0 h 103"/>
              <a:gd name="T2" fmla="*/ 50 w 102"/>
              <a:gd name="T3" fmla="*/ 102 h 103"/>
              <a:gd name="T4" fmla="*/ 0 w 102"/>
              <a:gd name="T5" fmla="*/ 0 h 103"/>
              <a:gd name="T6" fmla="*/ 101 w 102"/>
              <a:gd name="T7" fmla="*/ 0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2" h="103">
                <a:moveTo>
                  <a:pt x="101" y="0"/>
                </a:moveTo>
                <a:lnTo>
                  <a:pt x="50" y="102"/>
                </a:lnTo>
                <a:lnTo>
                  <a:pt x="0" y="0"/>
                </a:lnTo>
                <a:lnTo>
                  <a:pt x="101" y="0"/>
                </a:lnTo>
              </a:path>
            </a:pathLst>
          </a:custGeom>
          <a:solidFill>
            <a:srgbClr val="FFFFFF"/>
          </a:solidFill>
          <a:ln>
            <a:noFill/>
          </a:ln>
          <a:effectLst>
            <a:outerShdw dist="53882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6831" name="Freeform 31">
            <a:extLst>
              <a:ext uri="{FF2B5EF4-FFF2-40B4-BE49-F238E27FC236}">
                <a16:creationId xmlns:a16="http://schemas.microsoft.com/office/drawing/2014/main" id="{B6F42A1E-12FE-45E6-8D65-75D778E0587E}"/>
              </a:ext>
            </a:extLst>
          </p:cNvPr>
          <p:cNvSpPr>
            <a:spLocks/>
          </p:cNvSpPr>
          <p:nvPr/>
        </p:nvSpPr>
        <p:spPr bwMode="auto">
          <a:xfrm>
            <a:off x="4292601" y="3421064"/>
            <a:ext cx="773113" cy="1587"/>
          </a:xfrm>
          <a:custGeom>
            <a:avLst/>
            <a:gdLst>
              <a:gd name="T0" fmla="*/ 486 w 487"/>
              <a:gd name="T1" fmla="*/ 0 h 1"/>
              <a:gd name="T2" fmla="*/ 199 w 487"/>
              <a:gd name="T3" fmla="*/ 0 h 1"/>
              <a:gd name="T4" fmla="*/ 0 w 487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87" h="1">
                <a:moveTo>
                  <a:pt x="486" y="0"/>
                </a:moveTo>
                <a:lnTo>
                  <a:pt x="199" y="0"/>
                </a:lnTo>
                <a:lnTo>
                  <a:pt x="0" y="0"/>
                </a:lnTo>
              </a:path>
            </a:pathLst>
          </a:custGeom>
          <a:noFill/>
          <a:ln w="50800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>
            <a:outerShdw dist="53882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6832" name="Freeform 32">
            <a:extLst>
              <a:ext uri="{FF2B5EF4-FFF2-40B4-BE49-F238E27FC236}">
                <a16:creationId xmlns:a16="http://schemas.microsoft.com/office/drawing/2014/main" id="{9C0A0ECC-037C-463B-B7F8-275FA71A8670}"/>
              </a:ext>
            </a:extLst>
          </p:cNvPr>
          <p:cNvSpPr>
            <a:spLocks/>
          </p:cNvSpPr>
          <p:nvPr/>
        </p:nvSpPr>
        <p:spPr bwMode="auto">
          <a:xfrm>
            <a:off x="3238501" y="3784600"/>
            <a:ext cx="1584325" cy="223838"/>
          </a:xfrm>
          <a:custGeom>
            <a:avLst/>
            <a:gdLst>
              <a:gd name="T0" fmla="*/ 0 w 998"/>
              <a:gd name="T1" fmla="*/ 0 h 141"/>
              <a:gd name="T2" fmla="*/ 0 w 998"/>
              <a:gd name="T3" fmla="*/ 111 h 141"/>
              <a:gd name="T4" fmla="*/ 997 w 998"/>
              <a:gd name="T5" fmla="*/ 111 h 141"/>
              <a:gd name="T6" fmla="*/ 997 w 998"/>
              <a:gd name="T7" fmla="*/ 140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98" h="141">
                <a:moveTo>
                  <a:pt x="0" y="0"/>
                </a:moveTo>
                <a:lnTo>
                  <a:pt x="0" y="111"/>
                </a:lnTo>
                <a:lnTo>
                  <a:pt x="997" y="111"/>
                </a:lnTo>
                <a:lnTo>
                  <a:pt x="997" y="140"/>
                </a:lnTo>
              </a:path>
            </a:pathLst>
          </a:custGeom>
          <a:noFill/>
          <a:ln w="50800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>
            <a:outerShdw dist="53882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6833" name="Freeform 33">
            <a:extLst>
              <a:ext uri="{FF2B5EF4-FFF2-40B4-BE49-F238E27FC236}">
                <a16:creationId xmlns:a16="http://schemas.microsoft.com/office/drawing/2014/main" id="{42C2A1AD-80D9-4F4A-8D9D-3C41C1F4588A}"/>
              </a:ext>
            </a:extLst>
          </p:cNvPr>
          <p:cNvSpPr>
            <a:spLocks/>
          </p:cNvSpPr>
          <p:nvPr/>
        </p:nvSpPr>
        <p:spPr bwMode="auto">
          <a:xfrm>
            <a:off x="4741864" y="3987801"/>
            <a:ext cx="161925" cy="163513"/>
          </a:xfrm>
          <a:custGeom>
            <a:avLst/>
            <a:gdLst>
              <a:gd name="T0" fmla="*/ 101 w 102"/>
              <a:gd name="T1" fmla="*/ 0 h 103"/>
              <a:gd name="T2" fmla="*/ 50 w 102"/>
              <a:gd name="T3" fmla="*/ 102 h 103"/>
              <a:gd name="T4" fmla="*/ 0 w 102"/>
              <a:gd name="T5" fmla="*/ 0 h 103"/>
              <a:gd name="T6" fmla="*/ 101 w 102"/>
              <a:gd name="T7" fmla="*/ 0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2" h="103">
                <a:moveTo>
                  <a:pt x="101" y="0"/>
                </a:moveTo>
                <a:lnTo>
                  <a:pt x="50" y="102"/>
                </a:lnTo>
                <a:lnTo>
                  <a:pt x="0" y="0"/>
                </a:lnTo>
                <a:lnTo>
                  <a:pt x="101" y="0"/>
                </a:lnTo>
              </a:path>
            </a:pathLst>
          </a:custGeom>
          <a:solidFill>
            <a:srgbClr val="FFFFFF"/>
          </a:solidFill>
          <a:ln>
            <a:noFill/>
          </a:ln>
          <a:effectLst>
            <a:outerShdw dist="53882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  <p:transition>
    <p:wipe dir="d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>
            <a:extLst>
              <a:ext uri="{FF2B5EF4-FFF2-40B4-BE49-F238E27FC236}">
                <a16:creationId xmlns:a16="http://schemas.microsoft.com/office/drawing/2014/main" id="{C95C6FA9-E7DA-40DD-A16E-E89067E5E7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8851" name="Rectangle 3">
            <a:extLst>
              <a:ext uri="{FF2B5EF4-FFF2-40B4-BE49-F238E27FC236}">
                <a16:creationId xmlns:a16="http://schemas.microsoft.com/office/drawing/2014/main" id="{A1705546-0E16-4436-BB47-CDB9D7C49F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8852" name="Rectangle 4">
            <a:extLst>
              <a:ext uri="{FF2B5EF4-FFF2-40B4-BE49-F238E27FC236}">
                <a16:creationId xmlns:a16="http://schemas.microsoft.com/office/drawing/2014/main" id="{52936F67-9E56-4BCD-8F43-2996EB3A88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  <a:effectLst>
            <a:outerShdw dist="53882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>
            <a:normAutofit/>
          </a:bodyPr>
          <a:lstStyle/>
          <a:p>
            <a:r>
              <a:rPr lang="en-US" altLang="en-US" sz="5400" b="1"/>
              <a:t>Time Series Forecasting</a:t>
            </a:r>
            <a:endParaRPr lang="en-US" altLang="en-US"/>
          </a:p>
        </p:txBody>
      </p:sp>
      <p:graphicFrame>
        <p:nvGraphicFramePr>
          <p:cNvPr id="78853" name="Object 5">
            <a:hlinkClick r:id="" action="ppaction://ole?verb=0"/>
            <a:extLst>
              <a:ext uri="{FF2B5EF4-FFF2-40B4-BE49-F238E27FC236}">
                <a16:creationId xmlns:a16="http://schemas.microsoft.com/office/drawing/2014/main" id="{41C35D51-1389-4A5C-B2A3-0CB7B0559FE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917701" y="1697039"/>
          <a:ext cx="8335963" cy="4579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9" name="VISIO" r:id="rId4" imgW="8364240" imgH="4598640" progId="Visio.Drawing.4">
                  <p:embed/>
                </p:oleObj>
              </mc:Choice>
              <mc:Fallback>
                <p:oleObj name="VISIO" r:id="rId4" imgW="8364240" imgH="4598640" progId="Visio.Drawing.4">
                  <p:embed/>
                  <p:pic>
                    <p:nvPicPr>
                      <p:cNvPr id="78853" name="Object 5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41C35D51-1389-4A5C-B2A3-0CB7B0559FE2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7701" y="1697039"/>
                        <a:ext cx="8335963" cy="4579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53882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d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8C8B6868-3F76-4FC2-91A7-BCDF8DC42A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5400" b="1">
                <a:effectLst>
                  <a:outerShdw blurRad="38100" dist="38100" dir="2700000" algn="tl">
                    <a:srgbClr val="000000"/>
                  </a:outerShdw>
                </a:effectLst>
              </a:rPr>
              <a:t>Time Series Analysis</a:t>
            </a:r>
            <a:endParaRPr lang="en-US" altLang="en-US"/>
          </a:p>
        </p:txBody>
      </p:sp>
      <p:graphicFrame>
        <p:nvGraphicFramePr>
          <p:cNvPr id="3076" name="Object 4">
            <a:extLst>
              <a:ext uri="{FF2B5EF4-FFF2-40B4-BE49-F238E27FC236}">
                <a16:creationId xmlns:a16="http://schemas.microsoft.com/office/drawing/2014/main" id="{499EC6C5-3E8E-4DD3-B5E9-F5683D660BE1}"/>
              </a:ext>
            </a:extLst>
          </p:cNvPr>
          <p:cNvGraphicFramePr>
            <a:graphicFrameLocks noGrp="1" noChangeAspect="1"/>
          </p:cNvGraphicFramePr>
          <p:nvPr>
            <p:ph type="body" idx="1"/>
          </p:nvPr>
        </p:nvGraphicFramePr>
        <p:xfrm>
          <a:off x="1752600" y="1524000"/>
          <a:ext cx="8915400" cy="472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3" name="Document" r:id="rId3" imgW="5486400" imgH="2441520" progId="Word.Document.8">
                  <p:embed/>
                </p:oleObj>
              </mc:Choice>
              <mc:Fallback>
                <p:oleObj name="Document" r:id="rId3" imgW="5486400" imgH="2441520" progId="Word.Document.8">
                  <p:embed/>
                  <p:pic>
                    <p:nvPicPr>
                      <p:cNvPr id="3076" name="Object 4">
                        <a:extLst>
                          <a:ext uri="{FF2B5EF4-FFF2-40B4-BE49-F238E27FC236}">
                            <a16:creationId xmlns:a16="http://schemas.microsoft.com/office/drawing/2014/main" id="{499EC6C5-3E8E-4DD3-B5E9-F5683D660BE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 contras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1524000"/>
                        <a:ext cx="8915400" cy="472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65D50175-92E9-415E-BA3A-C9D3F29A4F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E77FF4E9-ABAD-4C81-A2F4-81A48F2C90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1508" name="Rectangle 4">
            <a:extLst>
              <a:ext uri="{FF2B5EF4-FFF2-40B4-BE49-F238E27FC236}">
                <a16:creationId xmlns:a16="http://schemas.microsoft.com/office/drawing/2014/main" id="{0741D9AB-BA66-4D3E-9AA7-721D7076B7E2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057400" y="2159000"/>
            <a:ext cx="4191000" cy="43942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>
            <a:normAutofit/>
          </a:bodyPr>
          <a:lstStyle/>
          <a:p>
            <a:r>
              <a:rPr lang="en-US" altLang="en-US"/>
              <a:t>Used when situation is vague &amp; little data exist</a:t>
            </a:r>
          </a:p>
          <a:p>
            <a:pPr lvl="1">
              <a:spcBef>
                <a:spcPct val="11000"/>
              </a:spcBef>
            </a:pPr>
            <a:r>
              <a:rPr lang="en-US" altLang="en-US"/>
              <a:t>New products</a:t>
            </a:r>
          </a:p>
          <a:p>
            <a:pPr lvl="1">
              <a:spcBef>
                <a:spcPct val="11000"/>
              </a:spcBef>
            </a:pPr>
            <a:r>
              <a:rPr lang="en-US" altLang="en-US"/>
              <a:t>New technology</a:t>
            </a:r>
          </a:p>
          <a:p>
            <a:pPr>
              <a:spcBef>
                <a:spcPct val="24000"/>
              </a:spcBef>
            </a:pPr>
            <a:r>
              <a:rPr lang="en-US" altLang="en-US"/>
              <a:t>Involve intuition, experience</a:t>
            </a:r>
          </a:p>
          <a:p>
            <a:pPr>
              <a:spcBef>
                <a:spcPct val="24000"/>
              </a:spcBef>
            </a:pPr>
            <a:r>
              <a:rPr lang="en-US" altLang="en-US"/>
              <a:t>e.g., forecasting sales on Internet</a:t>
            </a:r>
          </a:p>
        </p:txBody>
      </p:sp>
      <p:sp>
        <p:nvSpPr>
          <p:cNvPr id="21509" name="Rectangle 5">
            <a:extLst>
              <a:ext uri="{FF2B5EF4-FFF2-40B4-BE49-F238E27FC236}">
                <a16:creationId xmlns:a16="http://schemas.microsoft.com/office/drawing/2014/main" id="{A51E1F65-17AE-4205-8DCE-8986742354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5913" y="1651001"/>
            <a:ext cx="4318000" cy="520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 b="1" dirty="0"/>
              <a:t>Qualitative Methods</a:t>
            </a:r>
          </a:p>
        </p:txBody>
      </p:sp>
      <p:sp>
        <p:nvSpPr>
          <p:cNvPr id="21510" name="Rectangle 6">
            <a:extLst>
              <a:ext uri="{FF2B5EF4-FFF2-40B4-BE49-F238E27FC236}">
                <a16:creationId xmlns:a16="http://schemas.microsoft.com/office/drawing/2014/main" id="{F7E56EA8-BD6B-4063-8879-C5E5D9CDCA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57400" y="158750"/>
            <a:ext cx="8445500" cy="1136650"/>
          </a:xfrm>
          <a:noFill/>
          <a:ln/>
          <a:effectLst>
            <a:outerShdw dist="53882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>
            <a:normAutofit/>
          </a:bodyPr>
          <a:lstStyle/>
          <a:p>
            <a:r>
              <a:rPr lang="en-US" altLang="en-US" dirty="0"/>
              <a:t>Forecasting Approaches</a:t>
            </a:r>
          </a:p>
        </p:txBody>
      </p:sp>
      <p:sp>
        <p:nvSpPr>
          <p:cNvPr id="21511" name="Rectangle 7">
            <a:extLst>
              <a:ext uri="{FF2B5EF4-FFF2-40B4-BE49-F238E27FC236}">
                <a16:creationId xmlns:a16="http://schemas.microsoft.com/office/drawing/2014/main" id="{66EBFAB8-A2DB-4D02-B472-DAE20E579B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7888" y="1651001"/>
            <a:ext cx="4462462" cy="520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 b="1" dirty="0"/>
              <a:t>Quantitative Methods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5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15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5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15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5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15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5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15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5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8" grpId="0" build="p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23A2E074-A554-40A3-812A-151DA91569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5400" b="1">
                <a:effectLst>
                  <a:outerShdw blurRad="38100" dist="38100" dir="2700000" algn="tl">
                    <a:srgbClr val="000000"/>
                  </a:outerShdw>
                </a:effectLst>
              </a:rPr>
              <a:t>Plotting Time Series Data</a:t>
            </a:r>
            <a:endParaRPr lang="en-US" altLang="en-US"/>
          </a:p>
        </p:txBody>
      </p:sp>
      <p:graphicFrame>
        <p:nvGraphicFramePr>
          <p:cNvPr id="4100" name="Object 4">
            <a:extLst>
              <a:ext uri="{FF2B5EF4-FFF2-40B4-BE49-F238E27FC236}">
                <a16:creationId xmlns:a16="http://schemas.microsoft.com/office/drawing/2014/main" id="{A697C525-CAB3-48AA-BB15-5988D4DB9E86}"/>
              </a:ext>
            </a:extLst>
          </p:cNvPr>
          <p:cNvGraphicFramePr>
            <a:graphicFrameLocks noGrp="1" noChangeAspect="1"/>
          </p:cNvGraphicFramePr>
          <p:nvPr>
            <p:ph type="body" idx="1"/>
          </p:nvPr>
        </p:nvGraphicFramePr>
        <p:xfrm>
          <a:off x="2743200" y="1676400"/>
          <a:ext cx="6934200" cy="495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7" name="Picture" r:id="rId3" imgW="4873680" imgH="4675680" progId="Word.Picture.8">
                  <p:embed/>
                </p:oleObj>
              </mc:Choice>
              <mc:Fallback>
                <p:oleObj name="Picture" r:id="rId3" imgW="4873680" imgH="4675680" progId="Word.Picture.8">
                  <p:embed/>
                  <p:pic>
                    <p:nvPicPr>
                      <p:cNvPr id="4100" name="Object 4">
                        <a:extLst>
                          <a:ext uri="{FF2B5EF4-FFF2-40B4-BE49-F238E27FC236}">
                            <a16:creationId xmlns:a16="http://schemas.microsoft.com/office/drawing/2014/main" id="{A697C525-CAB3-48AA-BB15-5988D4DB9E8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1676400"/>
                        <a:ext cx="6934200" cy="4953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>
            <a:extLst>
              <a:ext uri="{FF2B5EF4-FFF2-40B4-BE49-F238E27FC236}">
                <a16:creationId xmlns:a16="http://schemas.microsoft.com/office/drawing/2014/main" id="{E583ADDF-371E-4225-BFBC-F327485643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0899" name="Rectangle 3">
            <a:extLst>
              <a:ext uri="{FF2B5EF4-FFF2-40B4-BE49-F238E27FC236}">
                <a16:creationId xmlns:a16="http://schemas.microsoft.com/office/drawing/2014/main" id="{947D075F-3B21-4871-90B2-19F8796A62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0900" name="Rectangle 4">
            <a:extLst>
              <a:ext uri="{FF2B5EF4-FFF2-40B4-BE49-F238E27FC236}">
                <a16:creationId xmlns:a16="http://schemas.microsoft.com/office/drawing/2014/main" id="{A9678A71-9F1C-4582-8419-B73FDC9DCB5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209800" y="2286000"/>
            <a:ext cx="7772400" cy="1143000"/>
          </a:xfrm>
          <a:noFill/>
          <a:ln/>
          <a:effectLst>
            <a:outerShdw dist="53882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>
            <a:normAutofit/>
          </a:bodyPr>
          <a:lstStyle/>
          <a:p>
            <a:r>
              <a:rPr lang="en-US" altLang="en-US" sz="5400" b="1">
                <a:effectLst>
                  <a:outerShdw blurRad="38100" dist="38100" dir="2700000" algn="tl">
                    <a:srgbClr val="000000"/>
                  </a:outerShdw>
                </a:effectLst>
              </a:rPr>
              <a:t>Moving Average Method</a:t>
            </a:r>
            <a:endParaRPr lang="en-US" altLang="en-US" sz="4400"/>
          </a:p>
        </p:txBody>
      </p:sp>
    </p:spTree>
  </p:cSld>
  <p:clrMapOvr>
    <a:masterClrMapping/>
  </p:clrMapOvr>
  <p:transition>
    <p:zoom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>
            <a:extLst>
              <a:ext uri="{FF2B5EF4-FFF2-40B4-BE49-F238E27FC236}">
                <a16:creationId xmlns:a16="http://schemas.microsoft.com/office/drawing/2014/main" id="{1CF63B25-34FB-472C-B1FE-B780AD664D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2947" name="Rectangle 3">
            <a:extLst>
              <a:ext uri="{FF2B5EF4-FFF2-40B4-BE49-F238E27FC236}">
                <a16:creationId xmlns:a16="http://schemas.microsoft.com/office/drawing/2014/main" id="{49AEA861-0630-4AAC-B0DC-C86D5C8343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2948" name="Rectangle 4">
            <a:extLst>
              <a:ext uri="{FF2B5EF4-FFF2-40B4-BE49-F238E27FC236}">
                <a16:creationId xmlns:a16="http://schemas.microsoft.com/office/drawing/2014/main" id="{8ECF4F50-372F-4BF8-A6A2-17503CF141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  <a:effectLst>
            <a:outerShdw dist="53882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>
            <a:normAutofit/>
          </a:bodyPr>
          <a:lstStyle/>
          <a:p>
            <a:r>
              <a:rPr lang="en-US" altLang="en-US" sz="5400" b="1">
                <a:effectLst>
                  <a:outerShdw blurRad="38100" dist="38100" dir="2700000" algn="tl">
                    <a:srgbClr val="000000"/>
                  </a:outerShdw>
                </a:effectLst>
              </a:rPr>
              <a:t>Time Series Forecasting</a:t>
            </a:r>
            <a:endParaRPr lang="en-US" altLang="en-US"/>
          </a:p>
        </p:txBody>
      </p:sp>
      <p:graphicFrame>
        <p:nvGraphicFramePr>
          <p:cNvPr id="82949" name="Object 5">
            <a:hlinkClick r:id="" action="ppaction://ole?verb=0"/>
            <a:extLst>
              <a:ext uri="{FF2B5EF4-FFF2-40B4-BE49-F238E27FC236}">
                <a16:creationId xmlns:a16="http://schemas.microsoft.com/office/drawing/2014/main" id="{63BF9EB1-44EB-444F-9282-46EFB898466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917701" y="1697039"/>
          <a:ext cx="8335963" cy="4579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1" name="VISIO" r:id="rId4" imgW="8364240" imgH="4598640" progId="Visio.Drawing.4">
                  <p:embed/>
                </p:oleObj>
              </mc:Choice>
              <mc:Fallback>
                <p:oleObj name="VISIO" r:id="rId4" imgW="8364240" imgH="4598640" progId="Visio.Drawing.4">
                  <p:embed/>
                  <p:pic>
                    <p:nvPicPr>
                      <p:cNvPr id="82949" name="Object 5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63BF9EB1-44EB-444F-9282-46EFB898466F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7701" y="1697039"/>
                        <a:ext cx="8335963" cy="4579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53882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>
            <a:extLst>
              <a:ext uri="{FF2B5EF4-FFF2-40B4-BE49-F238E27FC236}">
                <a16:creationId xmlns:a16="http://schemas.microsoft.com/office/drawing/2014/main" id="{22A6C79E-B44C-4619-9802-C1D936A216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4995" name="Rectangle 3">
            <a:extLst>
              <a:ext uri="{FF2B5EF4-FFF2-40B4-BE49-F238E27FC236}">
                <a16:creationId xmlns:a16="http://schemas.microsoft.com/office/drawing/2014/main" id="{427BFA02-C8BA-4725-A5AE-C1D36F02E8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4996" name="Rectangle 4">
            <a:extLst>
              <a:ext uri="{FF2B5EF4-FFF2-40B4-BE49-F238E27FC236}">
                <a16:creationId xmlns:a16="http://schemas.microsoft.com/office/drawing/2014/main" id="{9FFFF261-1BB3-4B6C-825F-8E45E10371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  <a:effectLst>
            <a:outerShdw dist="53882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>
            <a:normAutofit/>
          </a:bodyPr>
          <a:lstStyle/>
          <a:p>
            <a:r>
              <a:rPr lang="en-US" altLang="en-US" sz="5400" b="1"/>
              <a:t>Moving Average Method</a:t>
            </a:r>
            <a:endParaRPr lang="en-US" altLang="en-US"/>
          </a:p>
        </p:txBody>
      </p:sp>
      <p:sp>
        <p:nvSpPr>
          <p:cNvPr id="84997" name="Rectangle 5">
            <a:extLst>
              <a:ext uri="{FF2B5EF4-FFF2-40B4-BE49-F238E27FC236}">
                <a16:creationId xmlns:a16="http://schemas.microsoft.com/office/drawing/2014/main" id="{9D23564A-58A9-4D15-82C7-B5D303888A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>
            <a:normAutofit/>
          </a:bodyPr>
          <a:lstStyle/>
          <a:p>
            <a:r>
              <a:rPr lang="en-US" altLang="en-US"/>
              <a:t>Series of arithmetic means </a:t>
            </a:r>
          </a:p>
          <a:p>
            <a:r>
              <a:rPr lang="en-US" altLang="en-US"/>
              <a:t>Used only</a:t>
            </a:r>
            <a:r>
              <a:rPr lang="en-US" altLang="en-US" i="1"/>
              <a:t> </a:t>
            </a:r>
            <a:r>
              <a:rPr lang="en-US" altLang="en-US"/>
              <a:t>for smoothing</a:t>
            </a:r>
          </a:p>
          <a:p>
            <a:pPr lvl="1"/>
            <a:r>
              <a:rPr lang="en-US" altLang="en-US"/>
              <a:t>Provides overall impression of data over time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49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49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49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49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49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49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7" grpId="0" build="p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026">
            <a:extLst>
              <a:ext uri="{FF2B5EF4-FFF2-40B4-BE49-F238E27FC236}">
                <a16:creationId xmlns:a16="http://schemas.microsoft.com/office/drawing/2014/main" id="{63E003AE-5838-4816-97C5-1EEDC82E40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7043" name="Rectangle 1027">
            <a:extLst>
              <a:ext uri="{FF2B5EF4-FFF2-40B4-BE49-F238E27FC236}">
                <a16:creationId xmlns:a16="http://schemas.microsoft.com/office/drawing/2014/main" id="{9CC09CDA-7E43-4B56-BF49-204A45F3E4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7044" name="Rectangle 1028">
            <a:extLst>
              <a:ext uri="{FF2B5EF4-FFF2-40B4-BE49-F238E27FC236}">
                <a16:creationId xmlns:a16="http://schemas.microsoft.com/office/drawing/2014/main" id="{83AF5494-9E92-4306-851B-8E8B88DE56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  <a:effectLst>
            <a:outerShdw dist="53882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>
            <a:normAutofit/>
          </a:bodyPr>
          <a:lstStyle/>
          <a:p>
            <a:r>
              <a:rPr lang="en-US" altLang="en-US" sz="5400" b="1">
                <a:effectLst>
                  <a:outerShdw blurRad="38100" dist="38100" dir="2700000" algn="tl">
                    <a:srgbClr val="000000"/>
                  </a:outerShdw>
                </a:effectLst>
              </a:rPr>
              <a:t>Moving Average Method</a:t>
            </a:r>
            <a:endParaRPr lang="en-US" altLang="en-US"/>
          </a:p>
        </p:txBody>
      </p:sp>
      <p:sp>
        <p:nvSpPr>
          <p:cNvPr id="87045" name="Rectangle 1029">
            <a:extLst>
              <a:ext uri="{FF2B5EF4-FFF2-40B4-BE49-F238E27FC236}">
                <a16:creationId xmlns:a16="http://schemas.microsoft.com/office/drawing/2014/main" id="{A1AE504A-056C-4BDD-8B44-29B751C7F8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>
            <a:normAutofit/>
          </a:bodyPr>
          <a:lstStyle/>
          <a:p>
            <a:r>
              <a:rPr lang="en-US" altLang="en-US">
                <a:solidFill>
                  <a:schemeClr val="folHlink"/>
                </a:solidFill>
              </a:rPr>
              <a:t>Series of arithmetic means </a:t>
            </a:r>
          </a:p>
          <a:p>
            <a:r>
              <a:rPr lang="en-US" altLang="en-US">
                <a:solidFill>
                  <a:schemeClr val="folHlink"/>
                </a:solidFill>
              </a:rPr>
              <a:t>Used only</a:t>
            </a:r>
            <a:r>
              <a:rPr lang="en-US" altLang="en-US" i="1">
                <a:solidFill>
                  <a:schemeClr val="folHlink"/>
                </a:solidFill>
              </a:rPr>
              <a:t> </a:t>
            </a:r>
            <a:r>
              <a:rPr lang="en-US" altLang="en-US">
                <a:solidFill>
                  <a:schemeClr val="folHlink"/>
                </a:solidFill>
              </a:rPr>
              <a:t>for smoothing</a:t>
            </a:r>
          </a:p>
          <a:p>
            <a:pPr lvl="1"/>
            <a:r>
              <a:rPr lang="en-US" altLang="en-US">
                <a:solidFill>
                  <a:schemeClr val="folHlink"/>
                </a:solidFill>
              </a:rPr>
              <a:t>Provides overall impression of data over time</a:t>
            </a:r>
          </a:p>
          <a:p>
            <a:pPr lvl="1">
              <a:buFontTx/>
              <a:buNone/>
            </a:pPr>
            <a:endParaRPr lang="en-US" altLang="en-US" b="1">
              <a:solidFill>
                <a:schemeClr val="tx2"/>
              </a:solidFill>
            </a:endParaRPr>
          </a:p>
          <a:p>
            <a:pPr lvl="1">
              <a:buFontTx/>
              <a:buNone/>
            </a:pPr>
            <a:r>
              <a:rPr lang="en-US" altLang="en-US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Used for elementary forecasting </a:t>
            </a:r>
            <a:endParaRPr lang="en-US" altLang="en-US">
              <a:solidFill>
                <a:schemeClr val="folHlink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aphicFrame>
        <p:nvGraphicFramePr>
          <p:cNvPr id="87046" name="Object 1030">
            <a:hlinkClick r:id="" action="ppaction://ole?verb=0"/>
            <a:extLst>
              <a:ext uri="{FF2B5EF4-FFF2-40B4-BE49-F238E27FC236}">
                <a16:creationId xmlns:a16="http://schemas.microsoft.com/office/drawing/2014/main" id="{C0206879-D6E4-4E37-AD54-54EB3DE54AAD}"/>
              </a:ext>
            </a:extLst>
          </p:cNvPr>
          <p:cNvGraphicFramePr>
            <a:graphicFrameLocks/>
          </p:cNvGraphicFramePr>
          <p:nvPr/>
        </p:nvGraphicFramePr>
        <p:xfrm>
          <a:off x="4568826" y="5378451"/>
          <a:ext cx="111125" cy="212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5" name="Equation" r:id="rId4" imgW="114120" imgH="215640" progId="Equation.3">
                  <p:embed/>
                </p:oleObj>
              </mc:Choice>
              <mc:Fallback>
                <p:oleObj name="Equation" r:id="rId4" imgW="114120" imgH="215640" progId="Equation.3">
                  <p:embed/>
                  <p:pic>
                    <p:nvPicPr>
                      <p:cNvPr id="87046" name="Object 1030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C0206879-D6E4-4E37-AD54-54EB3DE54AAD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68826" y="5378451"/>
                        <a:ext cx="111125" cy="212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>
            <a:extLst>
              <a:ext uri="{FF2B5EF4-FFF2-40B4-BE49-F238E27FC236}">
                <a16:creationId xmlns:a16="http://schemas.microsoft.com/office/drawing/2014/main" id="{A91C28F9-5105-4797-8AFD-5E510E3ABD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19811" name="Rectangle 3">
            <a:extLst>
              <a:ext uri="{FF2B5EF4-FFF2-40B4-BE49-F238E27FC236}">
                <a16:creationId xmlns:a16="http://schemas.microsoft.com/office/drawing/2014/main" id="{0D853C51-270C-469E-9CA2-4316F85438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19812" name="Rectangle 4">
            <a:extLst>
              <a:ext uri="{FF2B5EF4-FFF2-40B4-BE49-F238E27FC236}">
                <a16:creationId xmlns:a16="http://schemas.microsoft.com/office/drawing/2014/main" id="{9B7CDC6B-04FA-4EAA-9A94-BFB34723D8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  <a:effectLst>
            <a:outerShdw dist="53882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>
            <a:normAutofit/>
          </a:bodyPr>
          <a:lstStyle/>
          <a:p>
            <a:r>
              <a:rPr lang="en-US" altLang="en-US" sz="5400" b="1">
                <a:effectLst>
                  <a:outerShdw blurRad="38100" dist="38100" dir="2700000" algn="tl">
                    <a:srgbClr val="000000"/>
                  </a:outerShdw>
                </a:effectLst>
              </a:rPr>
              <a:t>Moving Average Graph</a:t>
            </a:r>
            <a:endParaRPr lang="en-US" altLang="en-US"/>
          </a:p>
        </p:txBody>
      </p:sp>
      <p:graphicFrame>
        <p:nvGraphicFramePr>
          <p:cNvPr id="119813" name="Object 5">
            <a:hlinkClick r:id="" action="ppaction://ole?verb=0"/>
            <a:extLst>
              <a:ext uri="{FF2B5EF4-FFF2-40B4-BE49-F238E27FC236}">
                <a16:creationId xmlns:a16="http://schemas.microsoft.com/office/drawing/2014/main" id="{EAB92DB7-6681-4539-B3A9-B678D782FBB7}"/>
              </a:ext>
            </a:extLst>
          </p:cNvPr>
          <p:cNvGraphicFramePr>
            <a:graphicFrameLocks noGrp="1"/>
          </p:cNvGraphicFramePr>
          <p:nvPr>
            <p:ph type="chart" idx="1"/>
          </p:nvPr>
        </p:nvGraphicFramePr>
        <p:xfrm>
          <a:off x="3243263" y="2389189"/>
          <a:ext cx="5626100" cy="3679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9" name="Chart" r:id="rId4" imgW="3786254" imgH="2476304" progId="MSGraph.Chart.8">
                  <p:embed followColorScheme="full"/>
                </p:oleObj>
              </mc:Choice>
              <mc:Fallback>
                <p:oleObj name="Chart" r:id="rId4" imgW="3786254" imgH="2476304" progId="MSGraph.Chart.8">
                  <p:embed followColorScheme="full"/>
                  <p:pic>
                    <p:nvPicPr>
                      <p:cNvPr id="119813" name="Object 5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EAB92DB7-6681-4539-B3A9-B678D782FBB7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3263" y="2389189"/>
                        <a:ext cx="5626100" cy="3679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9814" name="Rectangle 6">
            <a:extLst>
              <a:ext uri="{FF2B5EF4-FFF2-40B4-BE49-F238E27FC236}">
                <a16:creationId xmlns:a16="http://schemas.microsoft.com/office/drawing/2014/main" id="{E507F444-8F55-4560-8C6E-D9C35810E0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7839" y="5862638"/>
            <a:ext cx="1152525" cy="588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200" b="1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Year</a:t>
            </a:r>
          </a:p>
        </p:txBody>
      </p:sp>
      <p:sp>
        <p:nvSpPr>
          <p:cNvPr id="119815" name="Rectangle 7">
            <a:extLst>
              <a:ext uri="{FF2B5EF4-FFF2-40B4-BE49-F238E27FC236}">
                <a16:creationId xmlns:a16="http://schemas.microsoft.com/office/drawing/2014/main" id="{8698328B-7E81-4758-A9D1-FFE23A1F74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2426" y="1901826"/>
            <a:ext cx="1304925" cy="588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200" b="1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Sales</a:t>
            </a:r>
          </a:p>
        </p:txBody>
      </p:sp>
      <p:sp>
        <p:nvSpPr>
          <p:cNvPr id="119816" name="Rectangle 8">
            <a:extLst>
              <a:ext uri="{FF2B5EF4-FFF2-40B4-BE49-F238E27FC236}">
                <a16:creationId xmlns:a16="http://schemas.microsoft.com/office/drawing/2014/main" id="{54F75485-639E-4751-B1FC-F48E098C25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7639" y="2435225"/>
            <a:ext cx="1762125" cy="528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Actual</a:t>
            </a:r>
          </a:p>
        </p:txBody>
      </p:sp>
    </p:spTree>
  </p:cSld>
  <p:clrMapOvr>
    <a:masterClrMapping/>
  </p:clrMapOvr>
  <p:transition>
    <p:wipe dir="r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>
            <a:extLst>
              <a:ext uri="{FF2B5EF4-FFF2-40B4-BE49-F238E27FC236}">
                <a16:creationId xmlns:a16="http://schemas.microsoft.com/office/drawing/2014/main" id="{DB237BE6-BD7A-425B-9081-694AECB5F6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1859" name="Rectangle 3">
            <a:extLst>
              <a:ext uri="{FF2B5EF4-FFF2-40B4-BE49-F238E27FC236}">
                <a16:creationId xmlns:a16="http://schemas.microsoft.com/office/drawing/2014/main" id="{9ED55AD7-0F4C-4423-B5B4-8F3E22122A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1860" name="Rectangle 4">
            <a:extLst>
              <a:ext uri="{FF2B5EF4-FFF2-40B4-BE49-F238E27FC236}">
                <a16:creationId xmlns:a16="http://schemas.microsoft.com/office/drawing/2014/main" id="{6F60E0F4-DE3C-487C-8D57-101A444216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  <a:effectLst>
            <a:outerShdw dist="53882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>
            <a:normAutofit fontScale="90000"/>
          </a:bodyPr>
          <a:lstStyle/>
          <a:p>
            <a:r>
              <a:rPr lang="en-US" altLang="en-US" sz="5400" b="1">
                <a:effectLst>
                  <a:outerShdw blurRad="38100" dist="38100" dir="2700000" algn="tl">
                    <a:srgbClr val="000000"/>
                  </a:outerShdw>
                </a:effectLst>
              </a:rPr>
              <a:t>Moving Average </a:t>
            </a:r>
            <a:br>
              <a:rPr lang="en-US" altLang="en-US" sz="5400" b="1"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en-US" altLang="en-US" b="1"/>
              <a:t>[</a:t>
            </a:r>
            <a:r>
              <a:rPr lang="en-US" altLang="en-US" sz="3600" b="1"/>
              <a:t>An Example]</a:t>
            </a:r>
            <a:endParaRPr lang="en-US" altLang="en-US"/>
          </a:p>
        </p:txBody>
      </p:sp>
      <p:sp>
        <p:nvSpPr>
          <p:cNvPr id="121861" name="Rectangle 5">
            <a:extLst>
              <a:ext uri="{FF2B5EF4-FFF2-40B4-BE49-F238E27FC236}">
                <a16:creationId xmlns:a16="http://schemas.microsoft.com/office/drawing/2014/main" id="{9B8E9CD9-99BB-461A-AFCF-0809717EE325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095500" y="1981200"/>
            <a:ext cx="4914900" cy="41910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>
            <a:normAutofit lnSpcReduction="10000"/>
          </a:bodyPr>
          <a:lstStyle/>
          <a:p>
            <a:pPr marL="0" indent="0">
              <a:lnSpc>
                <a:spcPct val="110000"/>
              </a:lnSpc>
              <a:buNone/>
              <a:tabLst>
                <a:tab pos="465138" algn="l"/>
              </a:tabLst>
            </a:pPr>
            <a:r>
              <a:rPr lang="en-US" altLang="en-US"/>
              <a:t>You work for Firestone Tire. You want to smooth random fluctuations using a </a:t>
            </a:r>
            <a:r>
              <a:rPr lang="en-US" altLang="en-US">
                <a:solidFill>
                  <a:schemeClr val="tx2"/>
                </a:solidFill>
              </a:rPr>
              <a:t>3-period</a:t>
            </a:r>
            <a:r>
              <a:rPr lang="en-US" altLang="en-US"/>
              <a:t> moving average.</a:t>
            </a:r>
            <a:br>
              <a:rPr lang="en-US" altLang="en-US"/>
            </a:br>
            <a:r>
              <a:rPr lang="en-US" altLang="en-US"/>
              <a:t>	</a:t>
            </a:r>
            <a:r>
              <a:rPr lang="en-US" altLang="en-US">
                <a:solidFill>
                  <a:schemeClr val="tx2"/>
                </a:solidFill>
              </a:rPr>
              <a:t>1995	20,000</a:t>
            </a:r>
            <a:br>
              <a:rPr lang="en-US" altLang="en-US">
                <a:solidFill>
                  <a:schemeClr val="tx2"/>
                </a:solidFill>
              </a:rPr>
            </a:br>
            <a:r>
              <a:rPr lang="en-US" altLang="en-US">
                <a:solidFill>
                  <a:schemeClr val="tx2"/>
                </a:solidFill>
              </a:rPr>
              <a:t>	1996 	24,000</a:t>
            </a:r>
            <a:br>
              <a:rPr lang="en-US" altLang="en-US">
                <a:solidFill>
                  <a:schemeClr val="tx2"/>
                </a:solidFill>
              </a:rPr>
            </a:br>
            <a:r>
              <a:rPr lang="en-US" altLang="en-US">
                <a:solidFill>
                  <a:schemeClr val="tx2"/>
                </a:solidFill>
              </a:rPr>
              <a:t>	1997	22,000</a:t>
            </a:r>
            <a:br>
              <a:rPr lang="en-US" altLang="en-US">
                <a:solidFill>
                  <a:schemeClr val="tx2"/>
                </a:solidFill>
              </a:rPr>
            </a:br>
            <a:r>
              <a:rPr lang="en-US" altLang="en-US">
                <a:solidFill>
                  <a:schemeClr val="tx2"/>
                </a:solidFill>
              </a:rPr>
              <a:t>	1998	26,000</a:t>
            </a:r>
            <a:br>
              <a:rPr lang="en-US" altLang="en-US">
                <a:solidFill>
                  <a:schemeClr val="tx2"/>
                </a:solidFill>
              </a:rPr>
            </a:br>
            <a:r>
              <a:rPr lang="en-US" altLang="en-US">
                <a:solidFill>
                  <a:schemeClr val="tx2"/>
                </a:solidFill>
              </a:rPr>
              <a:t>	1999	25,000</a:t>
            </a:r>
          </a:p>
        </p:txBody>
      </p:sp>
      <p:graphicFrame>
        <p:nvGraphicFramePr>
          <p:cNvPr id="121862" name="Object 6">
            <a:hlinkClick r:id="" action="ppaction://ole?verb=0"/>
            <a:extLst>
              <a:ext uri="{FF2B5EF4-FFF2-40B4-BE49-F238E27FC236}">
                <a16:creationId xmlns:a16="http://schemas.microsoft.com/office/drawing/2014/main" id="{FACF3674-F7E5-442D-B481-A96417ADB073}"/>
              </a:ext>
            </a:extLst>
          </p:cNvPr>
          <p:cNvGraphicFramePr>
            <a:graphicFrameLocks/>
          </p:cNvGraphicFramePr>
          <p:nvPr/>
        </p:nvGraphicFramePr>
        <p:xfrm>
          <a:off x="7162800" y="2057401"/>
          <a:ext cx="2895600" cy="3863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3" name="Clip" r:id="rId4" imgW="3097080" imgH="4309920" progId="MS_ClipArt_Gallery.2">
                  <p:embed/>
                </p:oleObj>
              </mc:Choice>
              <mc:Fallback>
                <p:oleObj name="Clip" r:id="rId4" imgW="3097080" imgH="4309920" progId="MS_ClipArt_Gallery.2">
                  <p:embed/>
                  <p:pic>
                    <p:nvPicPr>
                      <p:cNvPr id="121862" name="Object 6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FACF3674-F7E5-442D-B481-A96417ADB073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2800" y="2057401"/>
                        <a:ext cx="2895600" cy="3863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17961" dir="13500000" algn="ctr" rotWithShape="0">
                          <a:srgbClr val="FDE3BA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1863" name="Group 7">
            <a:extLst>
              <a:ext uri="{FF2B5EF4-FFF2-40B4-BE49-F238E27FC236}">
                <a16:creationId xmlns:a16="http://schemas.microsoft.com/office/drawing/2014/main" id="{EEB867F8-1931-40CF-8C5B-4E8B799D50CE}"/>
              </a:ext>
            </a:extLst>
          </p:cNvPr>
          <p:cNvGrpSpPr>
            <a:grpSpLocks/>
          </p:cNvGrpSpPr>
          <p:nvPr/>
        </p:nvGrpSpPr>
        <p:grpSpPr bwMode="auto">
          <a:xfrm>
            <a:off x="8131175" y="3405189"/>
            <a:ext cx="1385888" cy="382587"/>
            <a:chOff x="4162" y="2145"/>
            <a:chExt cx="873" cy="241"/>
          </a:xfrm>
        </p:grpSpPr>
        <p:sp>
          <p:nvSpPr>
            <p:cNvPr id="121864" name="Freeform 8">
              <a:extLst>
                <a:ext uri="{FF2B5EF4-FFF2-40B4-BE49-F238E27FC236}">
                  <a16:creationId xmlns:a16="http://schemas.microsoft.com/office/drawing/2014/main" id="{6A9EB9E5-62B5-4FDF-AFC9-985F6BE878F6}"/>
                </a:ext>
              </a:extLst>
            </p:cNvPr>
            <p:cNvSpPr>
              <a:spLocks/>
            </p:cNvSpPr>
            <p:nvPr/>
          </p:nvSpPr>
          <p:spPr bwMode="auto">
            <a:xfrm>
              <a:off x="4162" y="2229"/>
              <a:ext cx="106" cy="157"/>
            </a:xfrm>
            <a:custGeom>
              <a:avLst/>
              <a:gdLst>
                <a:gd name="T0" fmla="*/ 65 w 106"/>
                <a:gd name="T1" fmla="*/ 156 h 157"/>
                <a:gd name="T2" fmla="*/ 0 w 106"/>
                <a:gd name="T3" fmla="*/ 45 h 157"/>
                <a:gd name="T4" fmla="*/ 75 w 106"/>
                <a:gd name="T5" fmla="*/ 0 h 157"/>
                <a:gd name="T6" fmla="*/ 86 w 106"/>
                <a:gd name="T7" fmla="*/ 19 h 157"/>
                <a:gd name="T8" fmla="*/ 33 w 106"/>
                <a:gd name="T9" fmla="*/ 51 h 157"/>
                <a:gd name="T10" fmla="*/ 48 w 106"/>
                <a:gd name="T11" fmla="*/ 77 h 157"/>
                <a:gd name="T12" fmla="*/ 94 w 106"/>
                <a:gd name="T13" fmla="*/ 49 h 157"/>
                <a:gd name="T14" fmla="*/ 105 w 106"/>
                <a:gd name="T15" fmla="*/ 68 h 157"/>
                <a:gd name="T16" fmla="*/ 59 w 106"/>
                <a:gd name="T17" fmla="*/ 96 h 157"/>
                <a:gd name="T18" fmla="*/ 87 w 106"/>
                <a:gd name="T19" fmla="*/ 143 h 157"/>
                <a:gd name="T20" fmla="*/ 65 w 106"/>
                <a:gd name="T21" fmla="*/ 156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6" h="157">
                  <a:moveTo>
                    <a:pt x="65" y="156"/>
                  </a:moveTo>
                  <a:lnTo>
                    <a:pt x="0" y="45"/>
                  </a:lnTo>
                  <a:lnTo>
                    <a:pt x="75" y="0"/>
                  </a:lnTo>
                  <a:lnTo>
                    <a:pt x="86" y="19"/>
                  </a:lnTo>
                  <a:lnTo>
                    <a:pt x="33" y="51"/>
                  </a:lnTo>
                  <a:lnTo>
                    <a:pt x="48" y="77"/>
                  </a:lnTo>
                  <a:lnTo>
                    <a:pt x="94" y="49"/>
                  </a:lnTo>
                  <a:lnTo>
                    <a:pt x="105" y="68"/>
                  </a:lnTo>
                  <a:lnTo>
                    <a:pt x="59" y="96"/>
                  </a:lnTo>
                  <a:lnTo>
                    <a:pt x="87" y="143"/>
                  </a:lnTo>
                  <a:lnTo>
                    <a:pt x="65" y="156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21865" name="Freeform 9">
              <a:extLst>
                <a:ext uri="{FF2B5EF4-FFF2-40B4-BE49-F238E27FC236}">
                  <a16:creationId xmlns:a16="http://schemas.microsoft.com/office/drawing/2014/main" id="{C079986D-D0F2-4732-B06D-E630FE96B169}"/>
                </a:ext>
              </a:extLst>
            </p:cNvPr>
            <p:cNvSpPr>
              <a:spLocks/>
            </p:cNvSpPr>
            <p:nvPr/>
          </p:nvSpPr>
          <p:spPr bwMode="auto">
            <a:xfrm>
              <a:off x="4277" y="2202"/>
              <a:ext cx="73" cy="129"/>
            </a:xfrm>
            <a:custGeom>
              <a:avLst/>
              <a:gdLst>
                <a:gd name="T0" fmla="*/ 9 w 73"/>
                <a:gd name="T1" fmla="*/ 31 h 129"/>
                <a:gd name="T2" fmla="*/ 0 w 73"/>
                <a:gd name="T3" fmla="*/ 11 h 129"/>
                <a:gd name="T4" fmla="*/ 23 w 73"/>
                <a:gd name="T5" fmla="*/ 0 h 129"/>
                <a:gd name="T6" fmla="*/ 31 w 73"/>
                <a:gd name="T7" fmla="*/ 21 h 129"/>
                <a:gd name="T8" fmla="*/ 9 w 73"/>
                <a:gd name="T9" fmla="*/ 31 h 129"/>
                <a:gd name="T10" fmla="*/ 50 w 73"/>
                <a:gd name="T11" fmla="*/ 128 h 129"/>
                <a:gd name="T12" fmla="*/ 14 w 73"/>
                <a:gd name="T13" fmla="*/ 42 h 129"/>
                <a:gd name="T14" fmla="*/ 36 w 73"/>
                <a:gd name="T15" fmla="*/ 32 h 129"/>
                <a:gd name="T16" fmla="*/ 72 w 73"/>
                <a:gd name="T17" fmla="*/ 118 h 129"/>
                <a:gd name="T18" fmla="*/ 50 w 73"/>
                <a:gd name="T19" fmla="*/ 128 h 129"/>
                <a:gd name="T20" fmla="*/ 9 w 73"/>
                <a:gd name="T21" fmla="*/ 31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3" h="129">
                  <a:moveTo>
                    <a:pt x="9" y="31"/>
                  </a:moveTo>
                  <a:lnTo>
                    <a:pt x="0" y="11"/>
                  </a:lnTo>
                  <a:lnTo>
                    <a:pt x="23" y="0"/>
                  </a:lnTo>
                  <a:lnTo>
                    <a:pt x="31" y="21"/>
                  </a:lnTo>
                  <a:lnTo>
                    <a:pt x="9" y="31"/>
                  </a:lnTo>
                  <a:lnTo>
                    <a:pt x="50" y="128"/>
                  </a:lnTo>
                  <a:lnTo>
                    <a:pt x="14" y="42"/>
                  </a:lnTo>
                  <a:lnTo>
                    <a:pt x="36" y="32"/>
                  </a:lnTo>
                  <a:lnTo>
                    <a:pt x="72" y="118"/>
                  </a:lnTo>
                  <a:lnTo>
                    <a:pt x="50" y="128"/>
                  </a:lnTo>
                  <a:lnTo>
                    <a:pt x="9" y="3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21866" name="Freeform 10">
              <a:extLst>
                <a:ext uri="{FF2B5EF4-FFF2-40B4-BE49-F238E27FC236}">
                  <a16:creationId xmlns:a16="http://schemas.microsoft.com/office/drawing/2014/main" id="{E7AC6048-9D86-4EBB-B701-E91CBBC60E76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7" y="2204"/>
              <a:ext cx="57" cy="107"/>
            </a:xfrm>
            <a:custGeom>
              <a:avLst/>
              <a:gdLst>
                <a:gd name="T0" fmla="*/ 29 w 57"/>
                <a:gd name="T1" fmla="*/ 106 h 107"/>
                <a:gd name="T2" fmla="*/ 23 w 57"/>
                <a:gd name="T3" fmla="*/ 10 h 107"/>
                <a:gd name="T4" fmla="*/ 27 w 57"/>
                <a:gd name="T5" fmla="*/ 22 h 107"/>
                <a:gd name="T6" fmla="*/ 28 w 57"/>
                <a:gd name="T7" fmla="*/ 18 h 107"/>
                <a:gd name="T8" fmla="*/ 29 w 57"/>
                <a:gd name="T9" fmla="*/ 14 h 107"/>
                <a:gd name="T10" fmla="*/ 31 w 57"/>
                <a:gd name="T11" fmla="*/ 10 h 107"/>
                <a:gd name="T12" fmla="*/ 32 w 57"/>
                <a:gd name="T13" fmla="*/ 8 h 107"/>
                <a:gd name="T14" fmla="*/ 33 w 57"/>
                <a:gd name="T15" fmla="*/ 6 h 107"/>
                <a:gd name="T16" fmla="*/ 35 w 57"/>
                <a:gd name="T17" fmla="*/ 4 h 107"/>
                <a:gd name="T18" fmla="*/ 37 w 57"/>
                <a:gd name="T19" fmla="*/ 3 h 107"/>
                <a:gd name="T20" fmla="*/ 40 w 57"/>
                <a:gd name="T21" fmla="*/ 2 h 107"/>
                <a:gd name="T22" fmla="*/ 42 w 57"/>
                <a:gd name="T23" fmla="*/ 1 h 107"/>
                <a:gd name="T24" fmla="*/ 44 w 57"/>
                <a:gd name="T25" fmla="*/ 1 h 107"/>
                <a:gd name="T26" fmla="*/ 46 w 57"/>
                <a:gd name="T27" fmla="*/ 0 h 107"/>
                <a:gd name="T28" fmla="*/ 48 w 57"/>
                <a:gd name="T29" fmla="*/ 0 h 107"/>
                <a:gd name="T30" fmla="*/ 50 w 57"/>
                <a:gd name="T31" fmla="*/ 1 h 107"/>
                <a:gd name="T32" fmla="*/ 52 w 57"/>
                <a:gd name="T33" fmla="*/ 1 h 107"/>
                <a:gd name="T34" fmla="*/ 55 w 57"/>
                <a:gd name="T35" fmla="*/ 2 h 107"/>
                <a:gd name="T36" fmla="*/ 55 w 57"/>
                <a:gd name="T37" fmla="*/ 26 h 107"/>
                <a:gd name="T38" fmla="*/ 53 w 57"/>
                <a:gd name="T39" fmla="*/ 26 h 107"/>
                <a:gd name="T40" fmla="*/ 51 w 57"/>
                <a:gd name="T41" fmla="*/ 26 h 107"/>
                <a:gd name="T42" fmla="*/ 49 w 57"/>
                <a:gd name="T43" fmla="*/ 26 h 107"/>
                <a:gd name="T44" fmla="*/ 46 w 57"/>
                <a:gd name="T45" fmla="*/ 26 h 107"/>
                <a:gd name="T46" fmla="*/ 43 w 57"/>
                <a:gd name="T47" fmla="*/ 27 h 107"/>
                <a:gd name="T48" fmla="*/ 41 w 57"/>
                <a:gd name="T49" fmla="*/ 28 h 107"/>
                <a:gd name="T50" fmla="*/ 39 w 57"/>
                <a:gd name="T51" fmla="*/ 30 h 107"/>
                <a:gd name="T52" fmla="*/ 38 w 57"/>
                <a:gd name="T53" fmla="*/ 32 h 107"/>
                <a:gd name="T54" fmla="*/ 36 w 57"/>
                <a:gd name="T55" fmla="*/ 34 h 107"/>
                <a:gd name="T56" fmla="*/ 36 w 57"/>
                <a:gd name="T57" fmla="*/ 36 h 107"/>
                <a:gd name="T58" fmla="*/ 35 w 57"/>
                <a:gd name="T59" fmla="*/ 39 h 107"/>
                <a:gd name="T60" fmla="*/ 35 w 57"/>
                <a:gd name="T61" fmla="*/ 41 h 107"/>
                <a:gd name="T62" fmla="*/ 35 w 57"/>
                <a:gd name="T63" fmla="*/ 43 h 107"/>
                <a:gd name="T64" fmla="*/ 36 w 57"/>
                <a:gd name="T65" fmla="*/ 47 h 107"/>
                <a:gd name="T66" fmla="*/ 37 w 57"/>
                <a:gd name="T67" fmla="*/ 52 h 107"/>
                <a:gd name="T68" fmla="*/ 38 w 57"/>
                <a:gd name="T69" fmla="*/ 56 h 107"/>
                <a:gd name="T70" fmla="*/ 39 w 57"/>
                <a:gd name="T71" fmla="*/ 60 h 107"/>
                <a:gd name="T72" fmla="*/ 41 w 57"/>
                <a:gd name="T73" fmla="*/ 64 h 107"/>
                <a:gd name="T74" fmla="*/ 42 w 57"/>
                <a:gd name="T75" fmla="*/ 69 h 107"/>
                <a:gd name="T76" fmla="*/ 51 w 57"/>
                <a:gd name="T77" fmla="*/ 98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7" h="107">
                  <a:moveTo>
                    <a:pt x="51" y="98"/>
                  </a:moveTo>
                  <a:lnTo>
                    <a:pt x="29" y="106"/>
                  </a:lnTo>
                  <a:lnTo>
                    <a:pt x="0" y="19"/>
                  </a:lnTo>
                  <a:lnTo>
                    <a:pt x="23" y="10"/>
                  </a:lnTo>
                  <a:lnTo>
                    <a:pt x="27" y="23"/>
                  </a:lnTo>
                  <a:lnTo>
                    <a:pt x="27" y="22"/>
                  </a:lnTo>
                  <a:lnTo>
                    <a:pt x="27" y="21"/>
                  </a:lnTo>
                  <a:lnTo>
                    <a:pt x="28" y="18"/>
                  </a:lnTo>
                  <a:lnTo>
                    <a:pt x="28" y="16"/>
                  </a:lnTo>
                  <a:lnTo>
                    <a:pt x="29" y="14"/>
                  </a:lnTo>
                  <a:lnTo>
                    <a:pt x="30" y="12"/>
                  </a:lnTo>
                  <a:lnTo>
                    <a:pt x="31" y="10"/>
                  </a:lnTo>
                  <a:lnTo>
                    <a:pt x="31" y="9"/>
                  </a:lnTo>
                  <a:lnTo>
                    <a:pt x="32" y="8"/>
                  </a:lnTo>
                  <a:lnTo>
                    <a:pt x="33" y="7"/>
                  </a:lnTo>
                  <a:lnTo>
                    <a:pt x="33" y="6"/>
                  </a:lnTo>
                  <a:lnTo>
                    <a:pt x="34" y="5"/>
                  </a:lnTo>
                  <a:lnTo>
                    <a:pt x="35" y="4"/>
                  </a:lnTo>
                  <a:lnTo>
                    <a:pt x="36" y="4"/>
                  </a:lnTo>
                  <a:lnTo>
                    <a:pt x="37" y="3"/>
                  </a:lnTo>
                  <a:lnTo>
                    <a:pt x="39" y="2"/>
                  </a:lnTo>
                  <a:lnTo>
                    <a:pt x="40" y="2"/>
                  </a:lnTo>
                  <a:lnTo>
                    <a:pt x="41" y="1"/>
                  </a:lnTo>
                  <a:lnTo>
                    <a:pt x="42" y="1"/>
                  </a:lnTo>
                  <a:lnTo>
                    <a:pt x="43" y="1"/>
                  </a:lnTo>
                  <a:lnTo>
                    <a:pt x="44" y="1"/>
                  </a:lnTo>
                  <a:lnTo>
                    <a:pt x="45" y="1"/>
                  </a:lnTo>
                  <a:lnTo>
                    <a:pt x="46" y="0"/>
                  </a:lnTo>
                  <a:lnTo>
                    <a:pt x="47" y="0"/>
                  </a:lnTo>
                  <a:lnTo>
                    <a:pt x="48" y="0"/>
                  </a:lnTo>
                  <a:lnTo>
                    <a:pt x="49" y="1"/>
                  </a:lnTo>
                  <a:lnTo>
                    <a:pt x="50" y="1"/>
                  </a:lnTo>
                  <a:lnTo>
                    <a:pt x="51" y="1"/>
                  </a:lnTo>
                  <a:lnTo>
                    <a:pt x="52" y="1"/>
                  </a:lnTo>
                  <a:lnTo>
                    <a:pt x="53" y="2"/>
                  </a:lnTo>
                  <a:lnTo>
                    <a:pt x="55" y="2"/>
                  </a:lnTo>
                  <a:lnTo>
                    <a:pt x="56" y="27"/>
                  </a:lnTo>
                  <a:lnTo>
                    <a:pt x="55" y="26"/>
                  </a:lnTo>
                  <a:lnTo>
                    <a:pt x="54" y="26"/>
                  </a:lnTo>
                  <a:lnTo>
                    <a:pt x="53" y="26"/>
                  </a:lnTo>
                  <a:lnTo>
                    <a:pt x="52" y="26"/>
                  </a:lnTo>
                  <a:lnTo>
                    <a:pt x="51" y="26"/>
                  </a:lnTo>
                  <a:lnTo>
                    <a:pt x="50" y="26"/>
                  </a:lnTo>
                  <a:lnTo>
                    <a:pt x="49" y="26"/>
                  </a:lnTo>
                  <a:lnTo>
                    <a:pt x="47" y="26"/>
                  </a:lnTo>
                  <a:lnTo>
                    <a:pt x="46" y="26"/>
                  </a:lnTo>
                  <a:lnTo>
                    <a:pt x="44" y="27"/>
                  </a:lnTo>
                  <a:lnTo>
                    <a:pt x="43" y="27"/>
                  </a:lnTo>
                  <a:lnTo>
                    <a:pt x="42" y="27"/>
                  </a:lnTo>
                  <a:lnTo>
                    <a:pt x="41" y="28"/>
                  </a:lnTo>
                  <a:lnTo>
                    <a:pt x="40" y="29"/>
                  </a:lnTo>
                  <a:lnTo>
                    <a:pt x="39" y="30"/>
                  </a:lnTo>
                  <a:lnTo>
                    <a:pt x="38" y="30"/>
                  </a:lnTo>
                  <a:lnTo>
                    <a:pt x="38" y="32"/>
                  </a:lnTo>
                  <a:lnTo>
                    <a:pt x="37" y="33"/>
                  </a:lnTo>
                  <a:lnTo>
                    <a:pt x="36" y="34"/>
                  </a:lnTo>
                  <a:lnTo>
                    <a:pt x="36" y="35"/>
                  </a:lnTo>
                  <a:lnTo>
                    <a:pt x="36" y="36"/>
                  </a:lnTo>
                  <a:lnTo>
                    <a:pt x="35" y="38"/>
                  </a:lnTo>
                  <a:lnTo>
                    <a:pt x="35" y="39"/>
                  </a:lnTo>
                  <a:lnTo>
                    <a:pt x="35" y="40"/>
                  </a:lnTo>
                  <a:lnTo>
                    <a:pt x="35" y="41"/>
                  </a:lnTo>
                  <a:lnTo>
                    <a:pt x="35" y="42"/>
                  </a:lnTo>
                  <a:lnTo>
                    <a:pt x="35" y="43"/>
                  </a:lnTo>
                  <a:lnTo>
                    <a:pt x="35" y="45"/>
                  </a:lnTo>
                  <a:lnTo>
                    <a:pt x="36" y="47"/>
                  </a:lnTo>
                  <a:lnTo>
                    <a:pt x="36" y="50"/>
                  </a:lnTo>
                  <a:lnTo>
                    <a:pt x="37" y="52"/>
                  </a:lnTo>
                  <a:lnTo>
                    <a:pt x="37" y="54"/>
                  </a:lnTo>
                  <a:lnTo>
                    <a:pt x="38" y="56"/>
                  </a:lnTo>
                  <a:lnTo>
                    <a:pt x="39" y="58"/>
                  </a:lnTo>
                  <a:lnTo>
                    <a:pt x="39" y="60"/>
                  </a:lnTo>
                  <a:lnTo>
                    <a:pt x="40" y="62"/>
                  </a:lnTo>
                  <a:lnTo>
                    <a:pt x="41" y="64"/>
                  </a:lnTo>
                  <a:lnTo>
                    <a:pt x="42" y="67"/>
                  </a:lnTo>
                  <a:lnTo>
                    <a:pt x="42" y="69"/>
                  </a:lnTo>
                  <a:lnTo>
                    <a:pt x="42" y="72"/>
                  </a:lnTo>
                  <a:lnTo>
                    <a:pt x="51" y="98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21867" name="Freeform 11">
              <a:extLst>
                <a:ext uri="{FF2B5EF4-FFF2-40B4-BE49-F238E27FC236}">
                  <a16:creationId xmlns:a16="http://schemas.microsoft.com/office/drawing/2014/main" id="{73E0D5FD-1BE2-476F-AA34-1C2F157EDC8C}"/>
                </a:ext>
              </a:extLst>
            </p:cNvPr>
            <p:cNvSpPr>
              <a:spLocks/>
            </p:cNvSpPr>
            <p:nvPr/>
          </p:nvSpPr>
          <p:spPr bwMode="auto">
            <a:xfrm>
              <a:off x="4431" y="2187"/>
              <a:ext cx="88" cy="98"/>
            </a:xfrm>
            <a:custGeom>
              <a:avLst/>
              <a:gdLst>
                <a:gd name="T0" fmla="*/ 86 w 88"/>
                <a:gd name="T1" fmla="*/ 67 h 98"/>
                <a:gd name="T2" fmla="*/ 83 w 88"/>
                <a:gd name="T3" fmla="*/ 74 h 98"/>
                <a:gd name="T4" fmla="*/ 80 w 88"/>
                <a:gd name="T5" fmla="*/ 81 h 98"/>
                <a:gd name="T6" fmla="*/ 74 w 88"/>
                <a:gd name="T7" fmla="*/ 87 h 98"/>
                <a:gd name="T8" fmla="*/ 67 w 88"/>
                <a:gd name="T9" fmla="*/ 91 h 98"/>
                <a:gd name="T10" fmla="*/ 60 w 88"/>
                <a:gd name="T11" fmla="*/ 94 h 98"/>
                <a:gd name="T12" fmla="*/ 51 w 88"/>
                <a:gd name="T13" fmla="*/ 96 h 98"/>
                <a:gd name="T14" fmla="*/ 43 w 88"/>
                <a:gd name="T15" fmla="*/ 97 h 98"/>
                <a:gd name="T16" fmla="*/ 36 w 88"/>
                <a:gd name="T17" fmla="*/ 97 h 98"/>
                <a:gd name="T18" fmla="*/ 31 w 88"/>
                <a:gd name="T19" fmla="*/ 95 h 98"/>
                <a:gd name="T20" fmla="*/ 25 w 88"/>
                <a:gd name="T21" fmla="*/ 93 h 98"/>
                <a:gd name="T22" fmla="*/ 21 w 88"/>
                <a:gd name="T23" fmla="*/ 90 h 98"/>
                <a:gd name="T24" fmla="*/ 16 w 88"/>
                <a:gd name="T25" fmla="*/ 87 h 98"/>
                <a:gd name="T26" fmla="*/ 9 w 88"/>
                <a:gd name="T27" fmla="*/ 79 h 98"/>
                <a:gd name="T28" fmla="*/ 5 w 88"/>
                <a:gd name="T29" fmla="*/ 70 h 98"/>
                <a:gd name="T30" fmla="*/ 2 w 88"/>
                <a:gd name="T31" fmla="*/ 59 h 98"/>
                <a:gd name="T32" fmla="*/ 0 w 88"/>
                <a:gd name="T33" fmla="*/ 52 h 98"/>
                <a:gd name="T34" fmla="*/ 0 w 88"/>
                <a:gd name="T35" fmla="*/ 44 h 98"/>
                <a:gd name="T36" fmla="*/ 0 w 88"/>
                <a:gd name="T37" fmla="*/ 37 h 98"/>
                <a:gd name="T38" fmla="*/ 1 w 88"/>
                <a:gd name="T39" fmla="*/ 31 h 98"/>
                <a:gd name="T40" fmla="*/ 3 w 88"/>
                <a:gd name="T41" fmla="*/ 25 h 98"/>
                <a:gd name="T42" fmla="*/ 6 w 88"/>
                <a:gd name="T43" fmla="*/ 20 h 98"/>
                <a:gd name="T44" fmla="*/ 8 w 88"/>
                <a:gd name="T45" fmla="*/ 15 h 98"/>
                <a:gd name="T46" fmla="*/ 12 w 88"/>
                <a:gd name="T47" fmla="*/ 11 h 98"/>
                <a:gd name="T48" fmla="*/ 16 w 88"/>
                <a:gd name="T49" fmla="*/ 8 h 98"/>
                <a:gd name="T50" fmla="*/ 23 w 88"/>
                <a:gd name="T51" fmla="*/ 4 h 98"/>
                <a:gd name="T52" fmla="*/ 34 w 88"/>
                <a:gd name="T53" fmla="*/ 1 h 98"/>
                <a:gd name="T54" fmla="*/ 40 w 88"/>
                <a:gd name="T55" fmla="*/ 0 h 98"/>
                <a:gd name="T56" fmla="*/ 47 w 88"/>
                <a:gd name="T57" fmla="*/ 0 h 98"/>
                <a:gd name="T58" fmla="*/ 51 w 88"/>
                <a:gd name="T59" fmla="*/ 1 h 98"/>
                <a:gd name="T60" fmla="*/ 57 w 88"/>
                <a:gd name="T61" fmla="*/ 3 h 98"/>
                <a:gd name="T62" fmla="*/ 62 w 88"/>
                <a:gd name="T63" fmla="*/ 5 h 98"/>
                <a:gd name="T64" fmla="*/ 66 w 88"/>
                <a:gd name="T65" fmla="*/ 8 h 98"/>
                <a:gd name="T66" fmla="*/ 71 w 88"/>
                <a:gd name="T67" fmla="*/ 12 h 98"/>
                <a:gd name="T68" fmla="*/ 75 w 88"/>
                <a:gd name="T69" fmla="*/ 17 h 98"/>
                <a:gd name="T70" fmla="*/ 79 w 88"/>
                <a:gd name="T71" fmla="*/ 23 h 98"/>
                <a:gd name="T72" fmla="*/ 81 w 88"/>
                <a:gd name="T73" fmla="*/ 29 h 98"/>
                <a:gd name="T74" fmla="*/ 83 w 88"/>
                <a:gd name="T75" fmla="*/ 37 h 98"/>
                <a:gd name="T76" fmla="*/ 85 w 88"/>
                <a:gd name="T77" fmla="*/ 45 h 98"/>
                <a:gd name="T78" fmla="*/ 27 w 88"/>
                <a:gd name="T79" fmla="*/ 62 h 98"/>
                <a:gd name="T80" fmla="*/ 29 w 88"/>
                <a:gd name="T81" fmla="*/ 68 h 98"/>
                <a:gd name="T82" fmla="*/ 33 w 88"/>
                <a:gd name="T83" fmla="*/ 73 h 98"/>
                <a:gd name="T84" fmla="*/ 38 w 88"/>
                <a:gd name="T85" fmla="*/ 77 h 98"/>
                <a:gd name="T86" fmla="*/ 43 w 88"/>
                <a:gd name="T87" fmla="*/ 79 h 98"/>
                <a:gd name="T88" fmla="*/ 48 w 88"/>
                <a:gd name="T89" fmla="*/ 79 h 98"/>
                <a:gd name="T90" fmla="*/ 53 w 88"/>
                <a:gd name="T91" fmla="*/ 77 h 98"/>
                <a:gd name="T92" fmla="*/ 58 w 88"/>
                <a:gd name="T93" fmla="*/ 74 h 98"/>
                <a:gd name="T94" fmla="*/ 62 w 88"/>
                <a:gd name="T95" fmla="*/ 69 h 98"/>
                <a:gd name="T96" fmla="*/ 59 w 88"/>
                <a:gd name="T97" fmla="*/ 37 h 98"/>
                <a:gd name="T98" fmla="*/ 56 w 88"/>
                <a:gd name="T99" fmla="*/ 30 h 98"/>
                <a:gd name="T100" fmla="*/ 54 w 88"/>
                <a:gd name="T101" fmla="*/ 25 h 98"/>
                <a:gd name="T102" fmla="*/ 50 w 88"/>
                <a:gd name="T103" fmla="*/ 21 h 98"/>
                <a:gd name="T104" fmla="*/ 46 w 88"/>
                <a:gd name="T105" fmla="*/ 19 h 98"/>
                <a:gd name="T106" fmla="*/ 41 w 88"/>
                <a:gd name="T107" fmla="*/ 18 h 98"/>
                <a:gd name="T108" fmla="*/ 36 w 88"/>
                <a:gd name="T109" fmla="*/ 18 h 98"/>
                <a:gd name="T110" fmla="*/ 32 w 88"/>
                <a:gd name="T111" fmla="*/ 21 h 98"/>
                <a:gd name="T112" fmla="*/ 28 w 88"/>
                <a:gd name="T113" fmla="*/ 24 h 98"/>
                <a:gd name="T114" fmla="*/ 25 w 88"/>
                <a:gd name="T115" fmla="*/ 28 h 98"/>
                <a:gd name="T116" fmla="*/ 24 w 88"/>
                <a:gd name="T117" fmla="*/ 33 h 98"/>
                <a:gd name="T118" fmla="*/ 23 w 88"/>
                <a:gd name="T119" fmla="*/ 40 h 98"/>
                <a:gd name="T120" fmla="*/ 63 w 88"/>
                <a:gd name="T121" fmla="*/ 6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8" h="98">
                  <a:moveTo>
                    <a:pt x="63" y="64"/>
                  </a:moveTo>
                  <a:lnTo>
                    <a:pt x="87" y="62"/>
                  </a:lnTo>
                  <a:lnTo>
                    <a:pt x="87" y="64"/>
                  </a:lnTo>
                  <a:lnTo>
                    <a:pt x="86" y="66"/>
                  </a:lnTo>
                  <a:lnTo>
                    <a:pt x="86" y="67"/>
                  </a:lnTo>
                  <a:lnTo>
                    <a:pt x="85" y="69"/>
                  </a:lnTo>
                  <a:lnTo>
                    <a:pt x="85" y="71"/>
                  </a:lnTo>
                  <a:lnTo>
                    <a:pt x="84" y="72"/>
                  </a:lnTo>
                  <a:lnTo>
                    <a:pt x="84" y="73"/>
                  </a:lnTo>
                  <a:lnTo>
                    <a:pt x="83" y="74"/>
                  </a:lnTo>
                  <a:lnTo>
                    <a:pt x="82" y="76"/>
                  </a:lnTo>
                  <a:lnTo>
                    <a:pt x="81" y="77"/>
                  </a:lnTo>
                  <a:lnTo>
                    <a:pt x="81" y="79"/>
                  </a:lnTo>
                  <a:lnTo>
                    <a:pt x="80" y="80"/>
                  </a:lnTo>
                  <a:lnTo>
                    <a:pt x="80" y="81"/>
                  </a:lnTo>
                  <a:lnTo>
                    <a:pt x="79" y="83"/>
                  </a:lnTo>
                  <a:lnTo>
                    <a:pt x="78" y="84"/>
                  </a:lnTo>
                  <a:lnTo>
                    <a:pt x="76" y="85"/>
                  </a:lnTo>
                  <a:lnTo>
                    <a:pt x="75" y="86"/>
                  </a:lnTo>
                  <a:lnTo>
                    <a:pt x="74" y="87"/>
                  </a:lnTo>
                  <a:lnTo>
                    <a:pt x="73" y="88"/>
                  </a:lnTo>
                  <a:lnTo>
                    <a:pt x="71" y="89"/>
                  </a:lnTo>
                  <a:lnTo>
                    <a:pt x="70" y="89"/>
                  </a:lnTo>
                  <a:lnTo>
                    <a:pt x="69" y="90"/>
                  </a:lnTo>
                  <a:lnTo>
                    <a:pt x="67" y="91"/>
                  </a:lnTo>
                  <a:lnTo>
                    <a:pt x="66" y="92"/>
                  </a:lnTo>
                  <a:lnTo>
                    <a:pt x="65" y="92"/>
                  </a:lnTo>
                  <a:lnTo>
                    <a:pt x="64" y="93"/>
                  </a:lnTo>
                  <a:lnTo>
                    <a:pt x="62" y="94"/>
                  </a:lnTo>
                  <a:lnTo>
                    <a:pt x="60" y="94"/>
                  </a:lnTo>
                  <a:lnTo>
                    <a:pt x="58" y="95"/>
                  </a:lnTo>
                  <a:lnTo>
                    <a:pt x="56" y="95"/>
                  </a:lnTo>
                  <a:lnTo>
                    <a:pt x="55" y="96"/>
                  </a:lnTo>
                  <a:lnTo>
                    <a:pt x="53" y="96"/>
                  </a:lnTo>
                  <a:lnTo>
                    <a:pt x="51" y="96"/>
                  </a:lnTo>
                  <a:lnTo>
                    <a:pt x="49" y="97"/>
                  </a:lnTo>
                  <a:lnTo>
                    <a:pt x="48" y="97"/>
                  </a:lnTo>
                  <a:lnTo>
                    <a:pt x="46" y="97"/>
                  </a:lnTo>
                  <a:lnTo>
                    <a:pt x="45" y="97"/>
                  </a:lnTo>
                  <a:lnTo>
                    <a:pt x="43" y="97"/>
                  </a:lnTo>
                  <a:lnTo>
                    <a:pt x="42" y="97"/>
                  </a:lnTo>
                  <a:lnTo>
                    <a:pt x="41" y="97"/>
                  </a:lnTo>
                  <a:lnTo>
                    <a:pt x="39" y="97"/>
                  </a:lnTo>
                  <a:lnTo>
                    <a:pt x="38" y="97"/>
                  </a:lnTo>
                  <a:lnTo>
                    <a:pt x="36" y="97"/>
                  </a:lnTo>
                  <a:lnTo>
                    <a:pt x="36" y="96"/>
                  </a:lnTo>
                  <a:lnTo>
                    <a:pt x="35" y="96"/>
                  </a:lnTo>
                  <a:lnTo>
                    <a:pt x="34" y="96"/>
                  </a:lnTo>
                  <a:lnTo>
                    <a:pt x="32" y="96"/>
                  </a:lnTo>
                  <a:lnTo>
                    <a:pt x="31" y="95"/>
                  </a:lnTo>
                  <a:lnTo>
                    <a:pt x="30" y="95"/>
                  </a:lnTo>
                  <a:lnTo>
                    <a:pt x="29" y="95"/>
                  </a:lnTo>
                  <a:lnTo>
                    <a:pt x="28" y="94"/>
                  </a:lnTo>
                  <a:lnTo>
                    <a:pt x="26" y="94"/>
                  </a:lnTo>
                  <a:lnTo>
                    <a:pt x="25" y="93"/>
                  </a:lnTo>
                  <a:lnTo>
                    <a:pt x="24" y="93"/>
                  </a:lnTo>
                  <a:lnTo>
                    <a:pt x="23" y="92"/>
                  </a:lnTo>
                  <a:lnTo>
                    <a:pt x="22" y="92"/>
                  </a:lnTo>
                  <a:lnTo>
                    <a:pt x="22" y="91"/>
                  </a:lnTo>
                  <a:lnTo>
                    <a:pt x="21" y="90"/>
                  </a:lnTo>
                  <a:lnTo>
                    <a:pt x="20" y="90"/>
                  </a:lnTo>
                  <a:lnTo>
                    <a:pt x="19" y="89"/>
                  </a:lnTo>
                  <a:lnTo>
                    <a:pt x="18" y="89"/>
                  </a:lnTo>
                  <a:lnTo>
                    <a:pt x="17" y="88"/>
                  </a:lnTo>
                  <a:lnTo>
                    <a:pt x="16" y="87"/>
                  </a:lnTo>
                  <a:lnTo>
                    <a:pt x="15" y="86"/>
                  </a:lnTo>
                  <a:lnTo>
                    <a:pt x="13" y="84"/>
                  </a:lnTo>
                  <a:lnTo>
                    <a:pt x="12" y="83"/>
                  </a:lnTo>
                  <a:lnTo>
                    <a:pt x="11" y="81"/>
                  </a:lnTo>
                  <a:lnTo>
                    <a:pt x="9" y="79"/>
                  </a:lnTo>
                  <a:lnTo>
                    <a:pt x="8" y="77"/>
                  </a:lnTo>
                  <a:lnTo>
                    <a:pt x="7" y="75"/>
                  </a:lnTo>
                  <a:lnTo>
                    <a:pt x="7" y="74"/>
                  </a:lnTo>
                  <a:lnTo>
                    <a:pt x="6" y="72"/>
                  </a:lnTo>
                  <a:lnTo>
                    <a:pt x="5" y="70"/>
                  </a:lnTo>
                  <a:lnTo>
                    <a:pt x="4" y="68"/>
                  </a:lnTo>
                  <a:lnTo>
                    <a:pt x="4" y="66"/>
                  </a:lnTo>
                  <a:lnTo>
                    <a:pt x="3" y="64"/>
                  </a:lnTo>
                  <a:lnTo>
                    <a:pt x="2" y="61"/>
                  </a:lnTo>
                  <a:lnTo>
                    <a:pt x="2" y="59"/>
                  </a:lnTo>
                  <a:lnTo>
                    <a:pt x="1" y="57"/>
                  </a:lnTo>
                  <a:lnTo>
                    <a:pt x="1" y="56"/>
                  </a:lnTo>
                  <a:lnTo>
                    <a:pt x="1" y="54"/>
                  </a:lnTo>
                  <a:lnTo>
                    <a:pt x="1" y="53"/>
                  </a:lnTo>
                  <a:lnTo>
                    <a:pt x="0" y="52"/>
                  </a:lnTo>
                  <a:lnTo>
                    <a:pt x="0" y="50"/>
                  </a:lnTo>
                  <a:lnTo>
                    <a:pt x="0" y="49"/>
                  </a:lnTo>
                  <a:lnTo>
                    <a:pt x="0" y="47"/>
                  </a:lnTo>
                  <a:lnTo>
                    <a:pt x="0" y="46"/>
                  </a:lnTo>
                  <a:lnTo>
                    <a:pt x="0" y="44"/>
                  </a:lnTo>
                  <a:lnTo>
                    <a:pt x="0" y="43"/>
                  </a:lnTo>
                  <a:lnTo>
                    <a:pt x="0" y="42"/>
                  </a:lnTo>
                  <a:lnTo>
                    <a:pt x="0" y="40"/>
                  </a:lnTo>
                  <a:lnTo>
                    <a:pt x="0" y="39"/>
                  </a:lnTo>
                  <a:lnTo>
                    <a:pt x="0" y="37"/>
                  </a:lnTo>
                  <a:lnTo>
                    <a:pt x="0" y="36"/>
                  </a:lnTo>
                  <a:lnTo>
                    <a:pt x="1" y="35"/>
                  </a:lnTo>
                  <a:lnTo>
                    <a:pt x="1" y="34"/>
                  </a:lnTo>
                  <a:lnTo>
                    <a:pt x="1" y="33"/>
                  </a:lnTo>
                  <a:lnTo>
                    <a:pt x="1" y="31"/>
                  </a:lnTo>
                  <a:lnTo>
                    <a:pt x="2" y="30"/>
                  </a:lnTo>
                  <a:lnTo>
                    <a:pt x="2" y="29"/>
                  </a:lnTo>
                  <a:lnTo>
                    <a:pt x="2" y="28"/>
                  </a:lnTo>
                  <a:lnTo>
                    <a:pt x="3" y="27"/>
                  </a:lnTo>
                  <a:lnTo>
                    <a:pt x="3" y="25"/>
                  </a:lnTo>
                  <a:lnTo>
                    <a:pt x="4" y="24"/>
                  </a:lnTo>
                  <a:lnTo>
                    <a:pt x="5" y="23"/>
                  </a:lnTo>
                  <a:lnTo>
                    <a:pt x="5" y="22"/>
                  </a:lnTo>
                  <a:lnTo>
                    <a:pt x="6" y="21"/>
                  </a:lnTo>
                  <a:lnTo>
                    <a:pt x="6" y="20"/>
                  </a:lnTo>
                  <a:lnTo>
                    <a:pt x="7" y="19"/>
                  </a:lnTo>
                  <a:lnTo>
                    <a:pt x="7" y="18"/>
                  </a:lnTo>
                  <a:lnTo>
                    <a:pt x="7" y="17"/>
                  </a:lnTo>
                  <a:lnTo>
                    <a:pt x="8" y="16"/>
                  </a:lnTo>
                  <a:lnTo>
                    <a:pt x="8" y="15"/>
                  </a:lnTo>
                  <a:lnTo>
                    <a:pt x="9" y="14"/>
                  </a:lnTo>
                  <a:lnTo>
                    <a:pt x="10" y="14"/>
                  </a:lnTo>
                  <a:lnTo>
                    <a:pt x="11" y="13"/>
                  </a:lnTo>
                  <a:lnTo>
                    <a:pt x="11" y="12"/>
                  </a:lnTo>
                  <a:lnTo>
                    <a:pt x="12" y="11"/>
                  </a:lnTo>
                  <a:lnTo>
                    <a:pt x="13" y="10"/>
                  </a:lnTo>
                  <a:lnTo>
                    <a:pt x="14" y="10"/>
                  </a:lnTo>
                  <a:lnTo>
                    <a:pt x="14" y="9"/>
                  </a:lnTo>
                  <a:lnTo>
                    <a:pt x="15" y="8"/>
                  </a:lnTo>
                  <a:lnTo>
                    <a:pt x="16" y="8"/>
                  </a:lnTo>
                  <a:lnTo>
                    <a:pt x="17" y="8"/>
                  </a:lnTo>
                  <a:lnTo>
                    <a:pt x="18" y="7"/>
                  </a:lnTo>
                  <a:lnTo>
                    <a:pt x="20" y="6"/>
                  </a:lnTo>
                  <a:lnTo>
                    <a:pt x="22" y="5"/>
                  </a:lnTo>
                  <a:lnTo>
                    <a:pt x="23" y="4"/>
                  </a:lnTo>
                  <a:lnTo>
                    <a:pt x="25" y="3"/>
                  </a:lnTo>
                  <a:lnTo>
                    <a:pt x="27" y="2"/>
                  </a:lnTo>
                  <a:lnTo>
                    <a:pt x="29" y="2"/>
                  </a:lnTo>
                  <a:lnTo>
                    <a:pt x="31" y="1"/>
                  </a:lnTo>
                  <a:lnTo>
                    <a:pt x="34" y="1"/>
                  </a:lnTo>
                  <a:lnTo>
                    <a:pt x="35" y="0"/>
                  </a:lnTo>
                  <a:lnTo>
                    <a:pt x="36" y="0"/>
                  </a:lnTo>
                  <a:lnTo>
                    <a:pt x="38" y="0"/>
                  </a:lnTo>
                  <a:lnTo>
                    <a:pt x="39" y="0"/>
                  </a:lnTo>
                  <a:lnTo>
                    <a:pt x="40" y="0"/>
                  </a:lnTo>
                  <a:lnTo>
                    <a:pt x="42" y="0"/>
                  </a:lnTo>
                  <a:lnTo>
                    <a:pt x="43" y="0"/>
                  </a:lnTo>
                  <a:lnTo>
                    <a:pt x="44" y="0"/>
                  </a:lnTo>
                  <a:lnTo>
                    <a:pt x="45" y="0"/>
                  </a:lnTo>
                  <a:lnTo>
                    <a:pt x="47" y="0"/>
                  </a:lnTo>
                  <a:lnTo>
                    <a:pt x="48" y="0"/>
                  </a:lnTo>
                  <a:lnTo>
                    <a:pt x="49" y="0"/>
                  </a:lnTo>
                  <a:lnTo>
                    <a:pt x="50" y="0"/>
                  </a:lnTo>
                  <a:lnTo>
                    <a:pt x="51" y="0"/>
                  </a:lnTo>
                  <a:lnTo>
                    <a:pt x="51" y="1"/>
                  </a:lnTo>
                  <a:lnTo>
                    <a:pt x="52" y="1"/>
                  </a:lnTo>
                  <a:lnTo>
                    <a:pt x="53" y="1"/>
                  </a:lnTo>
                  <a:lnTo>
                    <a:pt x="55" y="2"/>
                  </a:lnTo>
                  <a:lnTo>
                    <a:pt x="56" y="2"/>
                  </a:lnTo>
                  <a:lnTo>
                    <a:pt x="57" y="3"/>
                  </a:lnTo>
                  <a:lnTo>
                    <a:pt x="58" y="3"/>
                  </a:lnTo>
                  <a:lnTo>
                    <a:pt x="59" y="3"/>
                  </a:lnTo>
                  <a:lnTo>
                    <a:pt x="60" y="4"/>
                  </a:lnTo>
                  <a:lnTo>
                    <a:pt x="61" y="4"/>
                  </a:lnTo>
                  <a:lnTo>
                    <a:pt x="62" y="5"/>
                  </a:lnTo>
                  <a:lnTo>
                    <a:pt x="63" y="5"/>
                  </a:lnTo>
                  <a:lnTo>
                    <a:pt x="64" y="6"/>
                  </a:lnTo>
                  <a:lnTo>
                    <a:pt x="65" y="7"/>
                  </a:lnTo>
                  <a:lnTo>
                    <a:pt x="65" y="8"/>
                  </a:lnTo>
                  <a:lnTo>
                    <a:pt x="66" y="8"/>
                  </a:lnTo>
                  <a:lnTo>
                    <a:pt x="67" y="8"/>
                  </a:lnTo>
                  <a:lnTo>
                    <a:pt x="68" y="9"/>
                  </a:lnTo>
                  <a:lnTo>
                    <a:pt x="69" y="10"/>
                  </a:lnTo>
                  <a:lnTo>
                    <a:pt x="70" y="11"/>
                  </a:lnTo>
                  <a:lnTo>
                    <a:pt x="71" y="12"/>
                  </a:lnTo>
                  <a:lnTo>
                    <a:pt x="72" y="13"/>
                  </a:lnTo>
                  <a:lnTo>
                    <a:pt x="73" y="14"/>
                  </a:lnTo>
                  <a:lnTo>
                    <a:pt x="74" y="15"/>
                  </a:lnTo>
                  <a:lnTo>
                    <a:pt x="74" y="16"/>
                  </a:lnTo>
                  <a:lnTo>
                    <a:pt x="75" y="17"/>
                  </a:lnTo>
                  <a:lnTo>
                    <a:pt x="76" y="19"/>
                  </a:lnTo>
                  <a:lnTo>
                    <a:pt x="77" y="20"/>
                  </a:lnTo>
                  <a:lnTo>
                    <a:pt x="77" y="21"/>
                  </a:lnTo>
                  <a:lnTo>
                    <a:pt x="78" y="22"/>
                  </a:lnTo>
                  <a:lnTo>
                    <a:pt x="79" y="23"/>
                  </a:lnTo>
                  <a:lnTo>
                    <a:pt x="79" y="24"/>
                  </a:lnTo>
                  <a:lnTo>
                    <a:pt x="80" y="25"/>
                  </a:lnTo>
                  <a:lnTo>
                    <a:pt x="80" y="26"/>
                  </a:lnTo>
                  <a:lnTo>
                    <a:pt x="80" y="28"/>
                  </a:lnTo>
                  <a:lnTo>
                    <a:pt x="81" y="29"/>
                  </a:lnTo>
                  <a:lnTo>
                    <a:pt x="81" y="31"/>
                  </a:lnTo>
                  <a:lnTo>
                    <a:pt x="82" y="32"/>
                  </a:lnTo>
                  <a:lnTo>
                    <a:pt x="82" y="34"/>
                  </a:lnTo>
                  <a:lnTo>
                    <a:pt x="83" y="35"/>
                  </a:lnTo>
                  <a:lnTo>
                    <a:pt x="83" y="37"/>
                  </a:lnTo>
                  <a:lnTo>
                    <a:pt x="83" y="39"/>
                  </a:lnTo>
                  <a:lnTo>
                    <a:pt x="84" y="40"/>
                  </a:lnTo>
                  <a:lnTo>
                    <a:pt x="84" y="41"/>
                  </a:lnTo>
                  <a:lnTo>
                    <a:pt x="85" y="43"/>
                  </a:lnTo>
                  <a:lnTo>
                    <a:pt x="85" y="45"/>
                  </a:lnTo>
                  <a:lnTo>
                    <a:pt x="85" y="46"/>
                  </a:lnTo>
                  <a:lnTo>
                    <a:pt x="86" y="48"/>
                  </a:lnTo>
                  <a:lnTo>
                    <a:pt x="27" y="59"/>
                  </a:lnTo>
                  <a:lnTo>
                    <a:pt x="27" y="60"/>
                  </a:lnTo>
                  <a:lnTo>
                    <a:pt x="27" y="62"/>
                  </a:lnTo>
                  <a:lnTo>
                    <a:pt x="28" y="63"/>
                  </a:lnTo>
                  <a:lnTo>
                    <a:pt x="28" y="64"/>
                  </a:lnTo>
                  <a:lnTo>
                    <a:pt x="28" y="65"/>
                  </a:lnTo>
                  <a:lnTo>
                    <a:pt x="29" y="67"/>
                  </a:lnTo>
                  <a:lnTo>
                    <a:pt x="29" y="68"/>
                  </a:lnTo>
                  <a:lnTo>
                    <a:pt x="30" y="69"/>
                  </a:lnTo>
                  <a:lnTo>
                    <a:pt x="31" y="70"/>
                  </a:lnTo>
                  <a:lnTo>
                    <a:pt x="31" y="71"/>
                  </a:lnTo>
                  <a:lnTo>
                    <a:pt x="32" y="72"/>
                  </a:lnTo>
                  <a:lnTo>
                    <a:pt x="33" y="73"/>
                  </a:lnTo>
                  <a:lnTo>
                    <a:pt x="34" y="73"/>
                  </a:lnTo>
                  <a:lnTo>
                    <a:pt x="35" y="74"/>
                  </a:lnTo>
                  <a:lnTo>
                    <a:pt x="36" y="75"/>
                  </a:lnTo>
                  <a:lnTo>
                    <a:pt x="37" y="76"/>
                  </a:lnTo>
                  <a:lnTo>
                    <a:pt x="38" y="77"/>
                  </a:lnTo>
                  <a:lnTo>
                    <a:pt x="39" y="77"/>
                  </a:lnTo>
                  <a:lnTo>
                    <a:pt x="40" y="78"/>
                  </a:lnTo>
                  <a:lnTo>
                    <a:pt x="41" y="78"/>
                  </a:lnTo>
                  <a:lnTo>
                    <a:pt x="42" y="78"/>
                  </a:lnTo>
                  <a:lnTo>
                    <a:pt x="43" y="79"/>
                  </a:lnTo>
                  <a:lnTo>
                    <a:pt x="44" y="79"/>
                  </a:lnTo>
                  <a:lnTo>
                    <a:pt x="45" y="79"/>
                  </a:lnTo>
                  <a:lnTo>
                    <a:pt x="46" y="79"/>
                  </a:lnTo>
                  <a:lnTo>
                    <a:pt x="47" y="79"/>
                  </a:lnTo>
                  <a:lnTo>
                    <a:pt x="48" y="79"/>
                  </a:lnTo>
                  <a:lnTo>
                    <a:pt x="49" y="79"/>
                  </a:lnTo>
                  <a:lnTo>
                    <a:pt x="50" y="79"/>
                  </a:lnTo>
                  <a:lnTo>
                    <a:pt x="51" y="78"/>
                  </a:lnTo>
                  <a:lnTo>
                    <a:pt x="52" y="78"/>
                  </a:lnTo>
                  <a:lnTo>
                    <a:pt x="53" y="77"/>
                  </a:lnTo>
                  <a:lnTo>
                    <a:pt x="54" y="77"/>
                  </a:lnTo>
                  <a:lnTo>
                    <a:pt x="55" y="76"/>
                  </a:lnTo>
                  <a:lnTo>
                    <a:pt x="56" y="75"/>
                  </a:lnTo>
                  <a:lnTo>
                    <a:pt x="57" y="75"/>
                  </a:lnTo>
                  <a:lnTo>
                    <a:pt x="58" y="74"/>
                  </a:lnTo>
                  <a:lnTo>
                    <a:pt x="59" y="73"/>
                  </a:lnTo>
                  <a:lnTo>
                    <a:pt x="60" y="72"/>
                  </a:lnTo>
                  <a:lnTo>
                    <a:pt x="60" y="71"/>
                  </a:lnTo>
                  <a:lnTo>
                    <a:pt x="61" y="70"/>
                  </a:lnTo>
                  <a:lnTo>
                    <a:pt x="62" y="69"/>
                  </a:lnTo>
                  <a:lnTo>
                    <a:pt x="62" y="67"/>
                  </a:lnTo>
                  <a:lnTo>
                    <a:pt x="62" y="65"/>
                  </a:lnTo>
                  <a:lnTo>
                    <a:pt x="63" y="64"/>
                  </a:lnTo>
                  <a:lnTo>
                    <a:pt x="59" y="38"/>
                  </a:lnTo>
                  <a:lnTo>
                    <a:pt x="59" y="37"/>
                  </a:lnTo>
                  <a:lnTo>
                    <a:pt x="58" y="35"/>
                  </a:lnTo>
                  <a:lnTo>
                    <a:pt x="58" y="34"/>
                  </a:lnTo>
                  <a:lnTo>
                    <a:pt x="57" y="33"/>
                  </a:lnTo>
                  <a:lnTo>
                    <a:pt x="57" y="31"/>
                  </a:lnTo>
                  <a:lnTo>
                    <a:pt x="56" y="30"/>
                  </a:lnTo>
                  <a:lnTo>
                    <a:pt x="56" y="29"/>
                  </a:lnTo>
                  <a:lnTo>
                    <a:pt x="55" y="28"/>
                  </a:lnTo>
                  <a:lnTo>
                    <a:pt x="55" y="27"/>
                  </a:lnTo>
                  <a:lnTo>
                    <a:pt x="54" y="26"/>
                  </a:lnTo>
                  <a:lnTo>
                    <a:pt x="54" y="25"/>
                  </a:lnTo>
                  <a:lnTo>
                    <a:pt x="53" y="24"/>
                  </a:lnTo>
                  <a:lnTo>
                    <a:pt x="52" y="24"/>
                  </a:lnTo>
                  <a:lnTo>
                    <a:pt x="51" y="23"/>
                  </a:lnTo>
                  <a:lnTo>
                    <a:pt x="51" y="22"/>
                  </a:lnTo>
                  <a:lnTo>
                    <a:pt x="50" y="21"/>
                  </a:lnTo>
                  <a:lnTo>
                    <a:pt x="49" y="21"/>
                  </a:lnTo>
                  <a:lnTo>
                    <a:pt x="49" y="20"/>
                  </a:lnTo>
                  <a:lnTo>
                    <a:pt x="48" y="20"/>
                  </a:lnTo>
                  <a:lnTo>
                    <a:pt x="47" y="19"/>
                  </a:lnTo>
                  <a:lnTo>
                    <a:pt x="46" y="19"/>
                  </a:lnTo>
                  <a:lnTo>
                    <a:pt x="45" y="19"/>
                  </a:lnTo>
                  <a:lnTo>
                    <a:pt x="44" y="18"/>
                  </a:lnTo>
                  <a:lnTo>
                    <a:pt x="43" y="18"/>
                  </a:lnTo>
                  <a:lnTo>
                    <a:pt x="42" y="18"/>
                  </a:lnTo>
                  <a:lnTo>
                    <a:pt x="41" y="18"/>
                  </a:lnTo>
                  <a:lnTo>
                    <a:pt x="40" y="18"/>
                  </a:lnTo>
                  <a:lnTo>
                    <a:pt x="39" y="18"/>
                  </a:lnTo>
                  <a:lnTo>
                    <a:pt x="38" y="18"/>
                  </a:lnTo>
                  <a:lnTo>
                    <a:pt x="37" y="18"/>
                  </a:lnTo>
                  <a:lnTo>
                    <a:pt x="36" y="18"/>
                  </a:lnTo>
                  <a:lnTo>
                    <a:pt x="36" y="19"/>
                  </a:lnTo>
                  <a:lnTo>
                    <a:pt x="35" y="19"/>
                  </a:lnTo>
                  <a:lnTo>
                    <a:pt x="34" y="19"/>
                  </a:lnTo>
                  <a:lnTo>
                    <a:pt x="33" y="20"/>
                  </a:lnTo>
                  <a:lnTo>
                    <a:pt x="32" y="21"/>
                  </a:lnTo>
                  <a:lnTo>
                    <a:pt x="31" y="21"/>
                  </a:lnTo>
                  <a:lnTo>
                    <a:pt x="30" y="22"/>
                  </a:lnTo>
                  <a:lnTo>
                    <a:pt x="29" y="22"/>
                  </a:lnTo>
                  <a:lnTo>
                    <a:pt x="29" y="23"/>
                  </a:lnTo>
                  <a:lnTo>
                    <a:pt x="28" y="24"/>
                  </a:lnTo>
                  <a:lnTo>
                    <a:pt x="27" y="24"/>
                  </a:lnTo>
                  <a:lnTo>
                    <a:pt x="26" y="25"/>
                  </a:lnTo>
                  <a:lnTo>
                    <a:pt x="26" y="26"/>
                  </a:lnTo>
                  <a:lnTo>
                    <a:pt x="25" y="27"/>
                  </a:lnTo>
                  <a:lnTo>
                    <a:pt x="25" y="28"/>
                  </a:lnTo>
                  <a:lnTo>
                    <a:pt x="25" y="29"/>
                  </a:lnTo>
                  <a:lnTo>
                    <a:pt x="24" y="30"/>
                  </a:lnTo>
                  <a:lnTo>
                    <a:pt x="24" y="31"/>
                  </a:lnTo>
                  <a:lnTo>
                    <a:pt x="24" y="32"/>
                  </a:lnTo>
                  <a:lnTo>
                    <a:pt x="24" y="33"/>
                  </a:lnTo>
                  <a:lnTo>
                    <a:pt x="23" y="35"/>
                  </a:lnTo>
                  <a:lnTo>
                    <a:pt x="23" y="36"/>
                  </a:lnTo>
                  <a:lnTo>
                    <a:pt x="23" y="37"/>
                  </a:lnTo>
                  <a:lnTo>
                    <a:pt x="23" y="38"/>
                  </a:lnTo>
                  <a:lnTo>
                    <a:pt x="23" y="40"/>
                  </a:lnTo>
                  <a:lnTo>
                    <a:pt x="24" y="41"/>
                  </a:lnTo>
                  <a:lnTo>
                    <a:pt x="24" y="42"/>
                  </a:lnTo>
                  <a:lnTo>
                    <a:pt x="24" y="44"/>
                  </a:lnTo>
                  <a:lnTo>
                    <a:pt x="59" y="38"/>
                  </a:lnTo>
                  <a:lnTo>
                    <a:pt x="63" y="64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21868" name="Freeform 12">
              <a:extLst>
                <a:ext uri="{FF2B5EF4-FFF2-40B4-BE49-F238E27FC236}">
                  <a16:creationId xmlns:a16="http://schemas.microsoft.com/office/drawing/2014/main" id="{158A4CE8-6231-451D-AD4E-D17ACCF35A7C}"/>
                </a:ext>
              </a:extLst>
            </p:cNvPr>
            <p:cNvSpPr>
              <a:spLocks/>
            </p:cNvSpPr>
            <p:nvPr/>
          </p:nvSpPr>
          <p:spPr bwMode="auto">
            <a:xfrm>
              <a:off x="4540" y="2174"/>
              <a:ext cx="87" cy="98"/>
            </a:xfrm>
            <a:custGeom>
              <a:avLst/>
              <a:gdLst>
                <a:gd name="T0" fmla="*/ 25 w 87"/>
                <a:gd name="T1" fmla="*/ 70 h 98"/>
                <a:gd name="T2" fmla="*/ 27 w 87"/>
                <a:gd name="T3" fmla="*/ 74 h 98"/>
                <a:gd name="T4" fmla="*/ 30 w 87"/>
                <a:gd name="T5" fmla="*/ 77 h 98"/>
                <a:gd name="T6" fmla="*/ 34 w 87"/>
                <a:gd name="T7" fmla="*/ 79 h 98"/>
                <a:gd name="T8" fmla="*/ 39 w 87"/>
                <a:gd name="T9" fmla="*/ 81 h 98"/>
                <a:gd name="T10" fmla="*/ 44 w 87"/>
                <a:gd name="T11" fmla="*/ 81 h 98"/>
                <a:gd name="T12" fmla="*/ 50 w 87"/>
                <a:gd name="T13" fmla="*/ 80 h 98"/>
                <a:gd name="T14" fmla="*/ 55 w 87"/>
                <a:gd name="T15" fmla="*/ 78 h 98"/>
                <a:gd name="T16" fmla="*/ 59 w 87"/>
                <a:gd name="T17" fmla="*/ 76 h 98"/>
                <a:gd name="T18" fmla="*/ 61 w 87"/>
                <a:gd name="T19" fmla="*/ 73 h 98"/>
                <a:gd name="T20" fmla="*/ 61 w 87"/>
                <a:gd name="T21" fmla="*/ 68 h 98"/>
                <a:gd name="T22" fmla="*/ 59 w 87"/>
                <a:gd name="T23" fmla="*/ 64 h 98"/>
                <a:gd name="T24" fmla="*/ 54 w 87"/>
                <a:gd name="T25" fmla="*/ 62 h 98"/>
                <a:gd name="T26" fmla="*/ 40 w 87"/>
                <a:gd name="T27" fmla="*/ 59 h 98"/>
                <a:gd name="T28" fmla="*/ 26 w 87"/>
                <a:gd name="T29" fmla="*/ 57 h 98"/>
                <a:gd name="T30" fmla="*/ 17 w 87"/>
                <a:gd name="T31" fmla="*/ 53 h 98"/>
                <a:gd name="T32" fmla="*/ 10 w 87"/>
                <a:gd name="T33" fmla="*/ 49 h 98"/>
                <a:gd name="T34" fmla="*/ 5 w 87"/>
                <a:gd name="T35" fmla="*/ 43 h 98"/>
                <a:gd name="T36" fmla="*/ 2 w 87"/>
                <a:gd name="T37" fmla="*/ 37 h 98"/>
                <a:gd name="T38" fmla="*/ 1 w 87"/>
                <a:gd name="T39" fmla="*/ 28 h 98"/>
                <a:gd name="T40" fmla="*/ 2 w 87"/>
                <a:gd name="T41" fmla="*/ 22 h 98"/>
                <a:gd name="T42" fmla="*/ 5 w 87"/>
                <a:gd name="T43" fmla="*/ 15 h 98"/>
                <a:gd name="T44" fmla="*/ 9 w 87"/>
                <a:gd name="T45" fmla="*/ 9 h 98"/>
                <a:gd name="T46" fmla="*/ 16 w 87"/>
                <a:gd name="T47" fmla="*/ 5 h 98"/>
                <a:gd name="T48" fmla="*/ 25 w 87"/>
                <a:gd name="T49" fmla="*/ 2 h 98"/>
                <a:gd name="T50" fmla="*/ 36 w 87"/>
                <a:gd name="T51" fmla="*/ 0 h 98"/>
                <a:gd name="T52" fmla="*/ 48 w 87"/>
                <a:gd name="T53" fmla="*/ 0 h 98"/>
                <a:gd name="T54" fmla="*/ 57 w 87"/>
                <a:gd name="T55" fmla="*/ 1 h 98"/>
                <a:gd name="T56" fmla="*/ 65 w 87"/>
                <a:gd name="T57" fmla="*/ 4 h 98"/>
                <a:gd name="T58" fmla="*/ 71 w 87"/>
                <a:gd name="T59" fmla="*/ 8 h 98"/>
                <a:gd name="T60" fmla="*/ 76 w 87"/>
                <a:gd name="T61" fmla="*/ 12 h 98"/>
                <a:gd name="T62" fmla="*/ 79 w 87"/>
                <a:gd name="T63" fmla="*/ 19 h 98"/>
                <a:gd name="T64" fmla="*/ 56 w 87"/>
                <a:gd name="T65" fmla="*/ 25 h 98"/>
                <a:gd name="T66" fmla="*/ 52 w 87"/>
                <a:gd name="T67" fmla="*/ 20 h 98"/>
                <a:gd name="T68" fmla="*/ 48 w 87"/>
                <a:gd name="T69" fmla="*/ 17 h 98"/>
                <a:gd name="T70" fmla="*/ 43 w 87"/>
                <a:gd name="T71" fmla="*/ 16 h 98"/>
                <a:gd name="T72" fmla="*/ 38 w 87"/>
                <a:gd name="T73" fmla="*/ 16 h 98"/>
                <a:gd name="T74" fmla="*/ 33 w 87"/>
                <a:gd name="T75" fmla="*/ 17 h 98"/>
                <a:gd name="T76" fmla="*/ 28 w 87"/>
                <a:gd name="T77" fmla="*/ 19 h 98"/>
                <a:gd name="T78" fmla="*/ 25 w 87"/>
                <a:gd name="T79" fmla="*/ 23 h 98"/>
                <a:gd name="T80" fmla="*/ 26 w 87"/>
                <a:gd name="T81" fmla="*/ 27 h 98"/>
                <a:gd name="T82" fmla="*/ 29 w 87"/>
                <a:gd name="T83" fmla="*/ 30 h 98"/>
                <a:gd name="T84" fmla="*/ 40 w 87"/>
                <a:gd name="T85" fmla="*/ 34 h 98"/>
                <a:gd name="T86" fmla="*/ 50 w 87"/>
                <a:gd name="T87" fmla="*/ 36 h 98"/>
                <a:gd name="T88" fmla="*/ 61 w 87"/>
                <a:gd name="T89" fmla="*/ 39 h 98"/>
                <a:gd name="T90" fmla="*/ 70 w 87"/>
                <a:gd name="T91" fmla="*/ 41 h 98"/>
                <a:gd name="T92" fmla="*/ 76 w 87"/>
                <a:gd name="T93" fmla="*/ 45 h 98"/>
                <a:gd name="T94" fmla="*/ 80 w 87"/>
                <a:gd name="T95" fmla="*/ 49 h 98"/>
                <a:gd name="T96" fmla="*/ 83 w 87"/>
                <a:gd name="T97" fmla="*/ 55 h 98"/>
                <a:gd name="T98" fmla="*/ 85 w 87"/>
                <a:gd name="T99" fmla="*/ 61 h 98"/>
                <a:gd name="T100" fmla="*/ 85 w 87"/>
                <a:gd name="T101" fmla="*/ 69 h 98"/>
                <a:gd name="T102" fmla="*/ 83 w 87"/>
                <a:gd name="T103" fmla="*/ 76 h 98"/>
                <a:gd name="T104" fmla="*/ 79 w 87"/>
                <a:gd name="T105" fmla="*/ 83 h 98"/>
                <a:gd name="T106" fmla="*/ 73 w 87"/>
                <a:gd name="T107" fmla="*/ 89 h 98"/>
                <a:gd name="T108" fmla="*/ 65 w 87"/>
                <a:gd name="T109" fmla="*/ 93 h 98"/>
                <a:gd name="T110" fmla="*/ 54 w 87"/>
                <a:gd name="T111" fmla="*/ 96 h 98"/>
                <a:gd name="T112" fmla="*/ 43 w 87"/>
                <a:gd name="T113" fmla="*/ 97 h 98"/>
                <a:gd name="T114" fmla="*/ 32 w 87"/>
                <a:gd name="T115" fmla="*/ 96 h 98"/>
                <a:gd name="T116" fmla="*/ 22 w 87"/>
                <a:gd name="T117" fmla="*/ 94 h 98"/>
                <a:gd name="T118" fmla="*/ 15 w 87"/>
                <a:gd name="T119" fmla="*/ 91 h 98"/>
                <a:gd name="T120" fmla="*/ 8 w 87"/>
                <a:gd name="T121" fmla="*/ 86 h 98"/>
                <a:gd name="T122" fmla="*/ 4 w 87"/>
                <a:gd name="T123" fmla="*/ 80 h 98"/>
                <a:gd name="T124" fmla="*/ 0 w 87"/>
                <a:gd name="T125" fmla="*/ 73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87" h="98">
                  <a:moveTo>
                    <a:pt x="0" y="72"/>
                  </a:moveTo>
                  <a:lnTo>
                    <a:pt x="24" y="68"/>
                  </a:lnTo>
                  <a:lnTo>
                    <a:pt x="24" y="69"/>
                  </a:lnTo>
                  <a:lnTo>
                    <a:pt x="24" y="70"/>
                  </a:lnTo>
                  <a:lnTo>
                    <a:pt x="25" y="70"/>
                  </a:lnTo>
                  <a:lnTo>
                    <a:pt x="25" y="71"/>
                  </a:lnTo>
                  <a:lnTo>
                    <a:pt x="25" y="72"/>
                  </a:lnTo>
                  <a:lnTo>
                    <a:pt x="26" y="73"/>
                  </a:lnTo>
                  <a:lnTo>
                    <a:pt x="27" y="73"/>
                  </a:lnTo>
                  <a:lnTo>
                    <a:pt x="27" y="74"/>
                  </a:lnTo>
                  <a:lnTo>
                    <a:pt x="28" y="74"/>
                  </a:lnTo>
                  <a:lnTo>
                    <a:pt x="28" y="75"/>
                  </a:lnTo>
                  <a:lnTo>
                    <a:pt x="29" y="75"/>
                  </a:lnTo>
                  <a:lnTo>
                    <a:pt x="29" y="76"/>
                  </a:lnTo>
                  <a:lnTo>
                    <a:pt x="30" y="77"/>
                  </a:lnTo>
                  <a:lnTo>
                    <a:pt x="31" y="77"/>
                  </a:lnTo>
                  <a:lnTo>
                    <a:pt x="31" y="78"/>
                  </a:lnTo>
                  <a:lnTo>
                    <a:pt x="32" y="78"/>
                  </a:lnTo>
                  <a:lnTo>
                    <a:pt x="33" y="79"/>
                  </a:lnTo>
                  <a:lnTo>
                    <a:pt x="34" y="79"/>
                  </a:lnTo>
                  <a:lnTo>
                    <a:pt x="35" y="79"/>
                  </a:lnTo>
                  <a:lnTo>
                    <a:pt x="36" y="80"/>
                  </a:lnTo>
                  <a:lnTo>
                    <a:pt x="37" y="80"/>
                  </a:lnTo>
                  <a:lnTo>
                    <a:pt x="38" y="80"/>
                  </a:lnTo>
                  <a:lnTo>
                    <a:pt x="39" y="81"/>
                  </a:lnTo>
                  <a:lnTo>
                    <a:pt x="40" y="81"/>
                  </a:lnTo>
                  <a:lnTo>
                    <a:pt x="41" y="81"/>
                  </a:lnTo>
                  <a:lnTo>
                    <a:pt x="42" y="81"/>
                  </a:lnTo>
                  <a:lnTo>
                    <a:pt x="43" y="81"/>
                  </a:lnTo>
                  <a:lnTo>
                    <a:pt x="44" y="81"/>
                  </a:lnTo>
                  <a:lnTo>
                    <a:pt x="46" y="81"/>
                  </a:lnTo>
                  <a:lnTo>
                    <a:pt x="47" y="81"/>
                  </a:lnTo>
                  <a:lnTo>
                    <a:pt x="48" y="80"/>
                  </a:lnTo>
                  <a:lnTo>
                    <a:pt x="49" y="80"/>
                  </a:lnTo>
                  <a:lnTo>
                    <a:pt x="50" y="80"/>
                  </a:lnTo>
                  <a:lnTo>
                    <a:pt x="51" y="79"/>
                  </a:lnTo>
                  <a:lnTo>
                    <a:pt x="52" y="79"/>
                  </a:lnTo>
                  <a:lnTo>
                    <a:pt x="53" y="79"/>
                  </a:lnTo>
                  <a:lnTo>
                    <a:pt x="54" y="79"/>
                  </a:lnTo>
                  <a:lnTo>
                    <a:pt x="55" y="78"/>
                  </a:lnTo>
                  <a:lnTo>
                    <a:pt x="56" y="78"/>
                  </a:lnTo>
                  <a:lnTo>
                    <a:pt x="57" y="77"/>
                  </a:lnTo>
                  <a:lnTo>
                    <a:pt x="58" y="77"/>
                  </a:lnTo>
                  <a:lnTo>
                    <a:pt x="58" y="76"/>
                  </a:lnTo>
                  <a:lnTo>
                    <a:pt x="59" y="76"/>
                  </a:lnTo>
                  <a:lnTo>
                    <a:pt x="59" y="75"/>
                  </a:lnTo>
                  <a:lnTo>
                    <a:pt x="60" y="75"/>
                  </a:lnTo>
                  <a:lnTo>
                    <a:pt x="60" y="74"/>
                  </a:lnTo>
                  <a:lnTo>
                    <a:pt x="60" y="73"/>
                  </a:lnTo>
                  <a:lnTo>
                    <a:pt x="61" y="73"/>
                  </a:lnTo>
                  <a:lnTo>
                    <a:pt x="61" y="72"/>
                  </a:lnTo>
                  <a:lnTo>
                    <a:pt x="61" y="71"/>
                  </a:lnTo>
                  <a:lnTo>
                    <a:pt x="61" y="70"/>
                  </a:lnTo>
                  <a:lnTo>
                    <a:pt x="61" y="69"/>
                  </a:lnTo>
                  <a:lnTo>
                    <a:pt x="61" y="68"/>
                  </a:lnTo>
                  <a:lnTo>
                    <a:pt x="61" y="67"/>
                  </a:lnTo>
                  <a:lnTo>
                    <a:pt x="60" y="66"/>
                  </a:lnTo>
                  <a:lnTo>
                    <a:pt x="60" y="65"/>
                  </a:lnTo>
                  <a:lnTo>
                    <a:pt x="59" y="65"/>
                  </a:lnTo>
                  <a:lnTo>
                    <a:pt x="59" y="64"/>
                  </a:lnTo>
                  <a:lnTo>
                    <a:pt x="58" y="64"/>
                  </a:lnTo>
                  <a:lnTo>
                    <a:pt x="57" y="63"/>
                  </a:lnTo>
                  <a:lnTo>
                    <a:pt x="56" y="63"/>
                  </a:lnTo>
                  <a:lnTo>
                    <a:pt x="55" y="62"/>
                  </a:lnTo>
                  <a:lnTo>
                    <a:pt x="54" y="62"/>
                  </a:lnTo>
                  <a:lnTo>
                    <a:pt x="52" y="62"/>
                  </a:lnTo>
                  <a:lnTo>
                    <a:pt x="50" y="61"/>
                  </a:lnTo>
                  <a:lnTo>
                    <a:pt x="47" y="61"/>
                  </a:lnTo>
                  <a:lnTo>
                    <a:pt x="44" y="60"/>
                  </a:lnTo>
                  <a:lnTo>
                    <a:pt x="40" y="59"/>
                  </a:lnTo>
                  <a:lnTo>
                    <a:pt x="37" y="58"/>
                  </a:lnTo>
                  <a:lnTo>
                    <a:pt x="35" y="58"/>
                  </a:lnTo>
                  <a:lnTo>
                    <a:pt x="32" y="57"/>
                  </a:lnTo>
                  <a:lnTo>
                    <a:pt x="29" y="57"/>
                  </a:lnTo>
                  <a:lnTo>
                    <a:pt x="26" y="57"/>
                  </a:lnTo>
                  <a:lnTo>
                    <a:pt x="24" y="56"/>
                  </a:lnTo>
                  <a:lnTo>
                    <a:pt x="22" y="55"/>
                  </a:lnTo>
                  <a:lnTo>
                    <a:pt x="20" y="54"/>
                  </a:lnTo>
                  <a:lnTo>
                    <a:pt x="18" y="54"/>
                  </a:lnTo>
                  <a:lnTo>
                    <a:pt x="17" y="53"/>
                  </a:lnTo>
                  <a:lnTo>
                    <a:pt x="15" y="52"/>
                  </a:lnTo>
                  <a:lnTo>
                    <a:pt x="14" y="52"/>
                  </a:lnTo>
                  <a:lnTo>
                    <a:pt x="13" y="51"/>
                  </a:lnTo>
                  <a:lnTo>
                    <a:pt x="11" y="50"/>
                  </a:lnTo>
                  <a:lnTo>
                    <a:pt x="10" y="49"/>
                  </a:lnTo>
                  <a:lnTo>
                    <a:pt x="8" y="48"/>
                  </a:lnTo>
                  <a:lnTo>
                    <a:pt x="7" y="47"/>
                  </a:lnTo>
                  <a:lnTo>
                    <a:pt x="7" y="46"/>
                  </a:lnTo>
                  <a:lnTo>
                    <a:pt x="6" y="44"/>
                  </a:lnTo>
                  <a:lnTo>
                    <a:pt x="5" y="43"/>
                  </a:lnTo>
                  <a:lnTo>
                    <a:pt x="4" y="42"/>
                  </a:lnTo>
                  <a:lnTo>
                    <a:pt x="4" y="40"/>
                  </a:lnTo>
                  <a:lnTo>
                    <a:pt x="3" y="40"/>
                  </a:lnTo>
                  <a:lnTo>
                    <a:pt x="2" y="38"/>
                  </a:lnTo>
                  <a:lnTo>
                    <a:pt x="2" y="37"/>
                  </a:lnTo>
                  <a:lnTo>
                    <a:pt x="1" y="35"/>
                  </a:lnTo>
                  <a:lnTo>
                    <a:pt x="1" y="34"/>
                  </a:lnTo>
                  <a:lnTo>
                    <a:pt x="1" y="32"/>
                  </a:lnTo>
                  <a:lnTo>
                    <a:pt x="1" y="30"/>
                  </a:lnTo>
                  <a:lnTo>
                    <a:pt x="1" y="28"/>
                  </a:lnTo>
                  <a:lnTo>
                    <a:pt x="1" y="27"/>
                  </a:lnTo>
                  <a:lnTo>
                    <a:pt x="1" y="25"/>
                  </a:lnTo>
                  <a:lnTo>
                    <a:pt x="1" y="24"/>
                  </a:lnTo>
                  <a:lnTo>
                    <a:pt x="1" y="23"/>
                  </a:lnTo>
                  <a:lnTo>
                    <a:pt x="2" y="22"/>
                  </a:lnTo>
                  <a:lnTo>
                    <a:pt x="2" y="20"/>
                  </a:lnTo>
                  <a:lnTo>
                    <a:pt x="3" y="19"/>
                  </a:lnTo>
                  <a:lnTo>
                    <a:pt x="3" y="18"/>
                  </a:lnTo>
                  <a:lnTo>
                    <a:pt x="4" y="16"/>
                  </a:lnTo>
                  <a:lnTo>
                    <a:pt x="5" y="15"/>
                  </a:lnTo>
                  <a:lnTo>
                    <a:pt x="6" y="14"/>
                  </a:lnTo>
                  <a:lnTo>
                    <a:pt x="7" y="12"/>
                  </a:lnTo>
                  <a:lnTo>
                    <a:pt x="7" y="11"/>
                  </a:lnTo>
                  <a:lnTo>
                    <a:pt x="8" y="10"/>
                  </a:lnTo>
                  <a:lnTo>
                    <a:pt x="9" y="9"/>
                  </a:lnTo>
                  <a:lnTo>
                    <a:pt x="10" y="8"/>
                  </a:lnTo>
                  <a:lnTo>
                    <a:pt x="12" y="8"/>
                  </a:lnTo>
                  <a:lnTo>
                    <a:pt x="13" y="7"/>
                  </a:lnTo>
                  <a:lnTo>
                    <a:pt x="15" y="6"/>
                  </a:lnTo>
                  <a:lnTo>
                    <a:pt x="16" y="5"/>
                  </a:lnTo>
                  <a:lnTo>
                    <a:pt x="18" y="4"/>
                  </a:lnTo>
                  <a:lnTo>
                    <a:pt x="20" y="3"/>
                  </a:lnTo>
                  <a:lnTo>
                    <a:pt x="22" y="3"/>
                  </a:lnTo>
                  <a:lnTo>
                    <a:pt x="23" y="2"/>
                  </a:lnTo>
                  <a:lnTo>
                    <a:pt x="25" y="2"/>
                  </a:lnTo>
                  <a:lnTo>
                    <a:pt x="27" y="1"/>
                  </a:lnTo>
                  <a:lnTo>
                    <a:pt x="29" y="1"/>
                  </a:lnTo>
                  <a:lnTo>
                    <a:pt x="32" y="0"/>
                  </a:lnTo>
                  <a:lnTo>
                    <a:pt x="34" y="0"/>
                  </a:lnTo>
                  <a:lnTo>
                    <a:pt x="36" y="0"/>
                  </a:lnTo>
                  <a:lnTo>
                    <a:pt x="39" y="0"/>
                  </a:lnTo>
                  <a:lnTo>
                    <a:pt x="41" y="0"/>
                  </a:lnTo>
                  <a:lnTo>
                    <a:pt x="43" y="0"/>
                  </a:lnTo>
                  <a:lnTo>
                    <a:pt x="46" y="0"/>
                  </a:lnTo>
                  <a:lnTo>
                    <a:pt x="48" y="0"/>
                  </a:lnTo>
                  <a:lnTo>
                    <a:pt x="50" y="0"/>
                  </a:lnTo>
                  <a:lnTo>
                    <a:pt x="51" y="0"/>
                  </a:lnTo>
                  <a:lnTo>
                    <a:pt x="53" y="0"/>
                  </a:lnTo>
                  <a:lnTo>
                    <a:pt x="55" y="1"/>
                  </a:lnTo>
                  <a:lnTo>
                    <a:pt x="57" y="1"/>
                  </a:lnTo>
                  <a:lnTo>
                    <a:pt x="59" y="1"/>
                  </a:lnTo>
                  <a:lnTo>
                    <a:pt x="61" y="2"/>
                  </a:lnTo>
                  <a:lnTo>
                    <a:pt x="62" y="2"/>
                  </a:lnTo>
                  <a:lnTo>
                    <a:pt x="64" y="3"/>
                  </a:lnTo>
                  <a:lnTo>
                    <a:pt x="65" y="4"/>
                  </a:lnTo>
                  <a:lnTo>
                    <a:pt x="66" y="4"/>
                  </a:lnTo>
                  <a:lnTo>
                    <a:pt x="67" y="5"/>
                  </a:lnTo>
                  <a:lnTo>
                    <a:pt x="68" y="6"/>
                  </a:lnTo>
                  <a:lnTo>
                    <a:pt x="70" y="7"/>
                  </a:lnTo>
                  <a:lnTo>
                    <a:pt x="71" y="8"/>
                  </a:lnTo>
                  <a:lnTo>
                    <a:pt x="72" y="8"/>
                  </a:lnTo>
                  <a:lnTo>
                    <a:pt x="73" y="8"/>
                  </a:lnTo>
                  <a:lnTo>
                    <a:pt x="74" y="10"/>
                  </a:lnTo>
                  <a:lnTo>
                    <a:pt x="75" y="11"/>
                  </a:lnTo>
                  <a:lnTo>
                    <a:pt x="76" y="12"/>
                  </a:lnTo>
                  <a:lnTo>
                    <a:pt x="77" y="13"/>
                  </a:lnTo>
                  <a:lnTo>
                    <a:pt x="78" y="14"/>
                  </a:lnTo>
                  <a:lnTo>
                    <a:pt x="78" y="16"/>
                  </a:lnTo>
                  <a:lnTo>
                    <a:pt x="79" y="17"/>
                  </a:lnTo>
                  <a:lnTo>
                    <a:pt x="79" y="19"/>
                  </a:lnTo>
                  <a:lnTo>
                    <a:pt x="79" y="20"/>
                  </a:lnTo>
                  <a:lnTo>
                    <a:pt x="80" y="21"/>
                  </a:lnTo>
                  <a:lnTo>
                    <a:pt x="81" y="23"/>
                  </a:lnTo>
                  <a:lnTo>
                    <a:pt x="56" y="26"/>
                  </a:lnTo>
                  <a:lnTo>
                    <a:pt x="56" y="25"/>
                  </a:lnTo>
                  <a:lnTo>
                    <a:pt x="55" y="24"/>
                  </a:lnTo>
                  <a:lnTo>
                    <a:pt x="55" y="23"/>
                  </a:lnTo>
                  <a:lnTo>
                    <a:pt x="54" y="22"/>
                  </a:lnTo>
                  <a:lnTo>
                    <a:pt x="53" y="21"/>
                  </a:lnTo>
                  <a:lnTo>
                    <a:pt x="52" y="20"/>
                  </a:lnTo>
                  <a:lnTo>
                    <a:pt x="52" y="19"/>
                  </a:lnTo>
                  <a:lnTo>
                    <a:pt x="51" y="19"/>
                  </a:lnTo>
                  <a:lnTo>
                    <a:pt x="50" y="18"/>
                  </a:lnTo>
                  <a:lnTo>
                    <a:pt x="49" y="17"/>
                  </a:lnTo>
                  <a:lnTo>
                    <a:pt x="48" y="17"/>
                  </a:lnTo>
                  <a:lnTo>
                    <a:pt x="47" y="17"/>
                  </a:lnTo>
                  <a:lnTo>
                    <a:pt x="46" y="16"/>
                  </a:lnTo>
                  <a:lnTo>
                    <a:pt x="45" y="16"/>
                  </a:lnTo>
                  <a:lnTo>
                    <a:pt x="44" y="16"/>
                  </a:lnTo>
                  <a:lnTo>
                    <a:pt x="43" y="16"/>
                  </a:lnTo>
                  <a:lnTo>
                    <a:pt x="42" y="16"/>
                  </a:lnTo>
                  <a:lnTo>
                    <a:pt x="41" y="16"/>
                  </a:lnTo>
                  <a:lnTo>
                    <a:pt x="40" y="16"/>
                  </a:lnTo>
                  <a:lnTo>
                    <a:pt x="39" y="16"/>
                  </a:lnTo>
                  <a:lnTo>
                    <a:pt x="38" y="16"/>
                  </a:lnTo>
                  <a:lnTo>
                    <a:pt x="36" y="16"/>
                  </a:lnTo>
                  <a:lnTo>
                    <a:pt x="36" y="17"/>
                  </a:lnTo>
                  <a:lnTo>
                    <a:pt x="35" y="17"/>
                  </a:lnTo>
                  <a:lnTo>
                    <a:pt x="34" y="17"/>
                  </a:lnTo>
                  <a:lnTo>
                    <a:pt x="33" y="17"/>
                  </a:lnTo>
                  <a:lnTo>
                    <a:pt x="32" y="17"/>
                  </a:lnTo>
                  <a:lnTo>
                    <a:pt x="31" y="18"/>
                  </a:lnTo>
                  <a:lnTo>
                    <a:pt x="30" y="18"/>
                  </a:lnTo>
                  <a:lnTo>
                    <a:pt x="29" y="19"/>
                  </a:lnTo>
                  <a:lnTo>
                    <a:pt x="28" y="19"/>
                  </a:lnTo>
                  <a:lnTo>
                    <a:pt x="27" y="20"/>
                  </a:lnTo>
                  <a:lnTo>
                    <a:pt x="26" y="21"/>
                  </a:lnTo>
                  <a:lnTo>
                    <a:pt x="26" y="22"/>
                  </a:lnTo>
                  <a:lnTo>
                    <a:pt x="25" y="22"/>
                  </a:lnTo>
                  <a:lnTo>
                    <a:pt x="25" y="23"/>
                  </a:lnTo>
                  <a:lnTo>
                    <a:pt x="25" y="24"/>
                  </a:lnTo>
                  <a:lnTo>
                    <a:pt x="25" y="25"/>
                  </a:lnTo>
                  <a:lnTo>
                    <a:pt x="25" y="26"/>
                  </a:lnTo>
                  <a:lnTo>
                    <a:pt x="25" y="27"/>
                  </a:lnTo>
                  <a:lnTo>
                    <a:pt x="26" y="27"/>
                  </a:lnTo>
                  <a:lnTo>
                    <a:pt x="26" y="28"/>
                  </a:lnTo>
                  <a:lnTo>
                    <a:pt x="27" y="28"/>
                  </a:lnTo>
                  <a:lnTo>
                    <a:pt x="27" y="29"/>
                  </a:lnTo>
                  <a:lnTo>
                    <a:pt x="28" y="29"/>
                  </a:lnTo>
                  <a:lnTo>
                    <a:pt x="29" y="30"/>
                  </a:lnTo>
                  <a:lnTo>
                    <a:pt x="31" y="31"/>
                  </a:lnTo>
                  <a:lnTo>
                    <a:pt x="33" y="31"/>
                  </a:lnTo>
                  <a:lnTo>
                    <a:pt x="35" y="32"/>
                  </a:lnTo>
                  <a:lnTo>
                    <a:pt x="38" y="33"/>
                  </a:lnTo>
                  <a:lnTo>
                    <a:pt x="40" y="34"/>
                  </a:lnTo>
                  <a:lnTo>
                    <a:pt x="42" y="34"/>
                  </a:lnTo>
                  <a:lnTo>
                    <a:pt x="44" y="35"/>
                  </a:lnTo>
                  <a:lnTo>
                    <a:pt x="46" y="35"/>
                  </a:lnTo>
                  <a:lnTo>
                    <a:pt x="48" y="35"/>
                  </a:lnTo>
                  <a:lnTo>
                    <a:pt x="50" y="36"/>
                  </a:lnTo>
                  <a:lnTo>
                    <a:pt x="52" y="36"/>
                  </a:lnTo>
                  <a:lnTo>
                    <a:pt x="55" y="37"/>
                  </a:lnTo>
                  <a:lnTo>
                    <a:pt x="57" y="38"/>
                  </a:lnTo>
                  <a:lnTo>
                    <a:pt x="59" y="38"/>
                  </a:lnTo>
                  <a:lnTo>
                    <a:pt x="61" y="39"/>
                  </a:lnTo>
                  <a:lnTo>
                    <a:pt x="63" y="39"/>
                  </a:lnTo>
                  <a:lnTo>
                    <a:pt x="65" y="40"/>
                  </a:lnTo>
                  <a:lnTo>
                    <a:pt x="66" y="40"/>
                  </a:lnTo>
                  <a:lnTo>
                    <a:pt x="68" y="40"/>
                  </a:lnTo>
                  <a:lnTo>
                    <a:pt x="70" y="41"/>
                  </a:lnTo>
                  <a:lnTo>
                    <a:pt x="71" y="42"/>
                  </a:lnTo>
                  <a:lnTo>
                    <a:pt x="73" y="43"/>
                  </a:lnTo>
                  <a:lnTo>
                    <a:pt x="74" y="43"/>
                  </a:lnTo>
                  <a:lnTo>
                    <a:pt x="75" y="44"/>
                  </a:lnTo>
                  <a:lnTo>
                    <a:pt x="76" y="45"/>
                  </a:lnTo>
                  <a:lnTo>
                    <a:pt x="78" y="46"/>
                  </a:lnTo>
                  <a:lnTo>
                    <a:pt x="79" y="46"/>
                  </a:lnTo>
                  <a:lnTo>
                    <a:pt x="79" y="47"/>
                  </a:lnTo>
                  <a:lnTo>
                    <a:pt x="79" y="48"/>
                  </a:lnTo>
                  <a:lnTo>
                    <a:pt x="80" y="49"/>
                  </a:lnTo>
                  <a:lnTo>
                    <a:pt x="81" y="50"/>
                  </a:lnTo>
                  <a:lnTo>
                    <a:pt x="82" y="52"/>
                  </a:lnTo>
                  <a:lnTo>
                    <a:pt x="82" y="53"/>
                  </a:lnTo>
                  <a:lnTo>
                    <a:pt x="83" y="54"/>
                  </a:lnTo>
                  <a:lnTo>
                    <a:pt x="83" y="55"/>
                  </a:lnTo>
                  <a:lnTo>
                    <a:pt x="84" y="56"/>
                  </a:lnTo>
                  <a:lnTo>
                    <a:pt x="84" y="57"/>
                  </a:lnTo>
                  <a:lnTo>
                    <a:pt x="85" y="58"/>
                  </a:lnTo>
                  <a:lnTo>
                    <a:pt x="85" y="59"/>
                  </a:lnTo>
                  <a:lnTo>
                    <a:pt x="85" y="61"/>
                  </a:lnTo>
                  <a:lnTo>
                    <a:pt x="85" y="62"/>
                  </a:lnTo>
                  <a:lnTo>
                    <a:pt x="86" y="64"/>
                  </a:lnTo>
                  <a:lnTo>
                    <a:pt x="86" y="66"/>
                  </a:lnTo>
                  <a:lnTo>
                    <a:pt x="85" y="67"/>
                  </a:lnTo>
                  <a:lnTo>
                    <a:pt x="85" y="69"/>
                  </a:lnTo>
                  <a:lnTo>
                    <a:pt x="85" y="70"/>
                  </a:lnTo>
                  <a:lnTo>
                    <a:pt x="85" y="72"/>
                  </a:lnTo>
                  <a:lnTo>
                    <a:pt x="84" y="73"/>
                  </a:lnTo>
                  <a:lnTo>
                    <a:pt x="84" y="74"/>
                  </a:lnTo>
                  <a:lnTo>
                    <a:pt x="83" y="76"/>
                  </a:lnTo>
                  <a:lnTo>
                    <a:pt x="82" y="77"/>
                  </a:lnTo>
                  <a:lnTo>
                    <a:pt x="82" y="79"/>
                  </a:lnTo>
                  <a:lnTo>
                    <a:pt x="81" y="80"/>
                  </a:lnTo>
                  <a:lnTo>
                    <a:pt x="80" y="82"/>
                  </a:lnTo>
                  <a:lnTo>
                    <a:pt x="79" y="83"/>
                  </a:lnTo>
                  <a:lnTo>
                    <a:pt x="79" y="84"/>
                  </a:lnTo>
                  <a:lnTo>
                    <a:pt x="78" y="86"/>
                  </a:lnTo>
                  <a:lnTo>
                    <a:pt x="76" y="87"/>
                  </a:lnTo>
                  <a:lnTo>
                    <a:pt x="75" y="88"/>
                  </a:lnTo>
                  <a:lnTo>
                    <a:pt x="73" y="89"/>
                  </a:lnTo>
                  <a:lnTo>
                    <a:pt x="72" y="89"/>
                  </a:lnTo>
                  <a:lnTo>
                    <a:pt x="70" y="90"/>
                  </a:lnTo>
                  <a:lnTo>
                    <a:pt x="68" y="91"/>
                  </a:lnTo>
                  <a:lnTo>
                    <a:pt x="66" y="92"/>
                  </a:lnTo>
                  <a:lnTo>
                    <a:pt x="65" y="93"/>
                  </a:lnTo>
                  <a:lnTo>
                    <a:pt x="63" y="94"/>
                  </a:lnTo>
                  <a:lnTo>
                    <a:pt x="61" y="94"/>
                  </a:lnTo>
                  <a:lnTo>
                    <a:pt x="59" y="95"/>
                  </a:lnTo>
                  <a:lnTo>
                    <a:pt x="57" y="95"/>
                  </a:lnTo>
                  <a:lnTo>
                    <a:pt x="54" y="96"/>
                  </a:lnTo>
                  <a:lnTo>
                    <a:pt x="52" y="96"/>
                  </a:lnTo>
                  <a:lnTo>
                    <a:pt x="50" y="96"/>
                  </a:lnTo>
                  <a:lnTo>
                    <a:pt x="48" y="97"/>
                  </a:lnTo>
                  <a:lnTo>
                    <a:pt x="45" y="97"/>
                  </a:lnTo>
                  <a:lnTo>
                    <a:pt x="43" y="97"/>
                  </a:lnTo>
                  <a:lnTo>
                    <a:pt x="40" y="97"/>
                  </a:lnTo>
                  <a:lnTo>
                    <a:pt x="38" y="97"/>
                  </a:lnTo>
                  <a:lnTo>
                    <a:pt x="36" y="97"/>
                  </a:lnTo>
                  <a:lnTo>
                    <a:pt x="34" y="97"/>
                  </a:lnTo>
                  <a:lnTo>
                    <a:pt x="32" y="96"/>
                  </a:lnTo>
                  <a:lnTo>
                    <a:pt x="30" y="96"/>
                  </a:lnTo>
                  <a:lnTo>
                    <a:pt x="28" y="96"/>
                  </a:lnTo>
                  <a:lnTo>
                    <a:pt x="26" y="95"/>
                  </a:lnTo>
                  <a:lnTo>
                    <a:pt x="24" y="95"/>
                  </a:lnTo>
                  <a:lnTo>
                    <a:pt x="22" y="94"/>
                  </a:lnTo>
                  <a:lnTo>
                    <a:pt x="21" y="94"/>
                  </a:lnTo>
                  <a:lnTo>
                    <a:pt x="20" y="93"/>
                  </a:lnTo>
                  <a:lnTo>
                    <a:pt x="18" y="92"/>
                  </a:lnTo>
                  <a:lnTo>
                    <a:pt x="16" y="91"/>
                  </a:lnTo>
                  <a:lnTo>
                    <a:pt x="15" y="91"/>
                  </a:lnTo>
                  <a:lnTo>
                    <a:pt x="13" y="90"/>
                  </a:lnTo>
                  <a:lnTo>
                    <a:pt x="12" y="89"/>
                  </a:lnTo>
                  <a:lnTo>
                    <a:pt x="11" y="89"/>
                  </a:lnTo>
                  <a:lnTo>
                    <a:pt x="9" y="88"/>
                  </a:lnTo>
                  <a:lnTo>
                    <a:pt x="8" y="86"/>
                  </a:lnTo>
                  <a:lnTo>
                    <a:pt x="7" y="85"/>
                  </a:lnTo>
                  <a:lnTo>
                    <a:pt x="7" y="84"/>
                  </a:lnTo>
                  <a:lnTo>
                    <a:pt x="6" y="83"/>
                  </a:lnTo>
                  <a:lnTo>
                    <a:pt x="5" y="82"/>
                  </a:lnTo>
                  <a:lnTo>
                    <a:pt x="4" y="80"/>
                  </a:lnTo>
                  <a:lnTo>
                    <a:pt x="3" y="79"/>
                  </a:lnTo>
                  <a:lnTo>
                    <a:pt x="2" y="77"/>
                  </a:lnTo>
                  <a:lnTo>
                    <a:pt x="2" y="76"/>
                  </a:lnTo>
                  <a:lnTo>
                    <a:pt x="1" y="74"/>
                  </a:lnTo>
                  <a:lnTo>
                    <a:pt x="0" y="73"/>
                  </a:lnTo>
                  <a:lnTo>
                    <a:pt x="0" y="72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21869" name="Freeform 13">
              <a:extLst>
                <a:ext uri="{FF2B5EF4-FFF2-40B4-BE49-F238E27FC236}">
                  <a16:creationId xmlns:a16="http://schemas.microsoft.com/office/drawing/2014/main" id="{D609EB8F-6F20-418E-ADC3-762095E7DC63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1" y="2145"/>
              <a:ext cx="53" cy="129"/>
            </a:xfrm>
            <a:custGeom>
              <a:avLst/>
              <a:gdLst>
                <a:gd name="T0" fmla="*/ 50 w 53"/>
                <a:gd name="T1" fmla="*/ 52 h 129"/>
                <a:gd name="T2" fmla="*/ 30 w 53"/>
                <a:gd name="T3" fmla="*/ 91 h 129"/>
                <a:gd name="T4" fmla="*/ 30 w 53"/>
                <a:gd name="T5" fmla="*/ 96 h 129"/>
                <a:gd name="T6" fmla="*/ 30 w 53"/>
                <a:gd name="T7" fmla="*/ 100 h 129"/>
                <a:gd name="T8" fmla="*/ 30 w 53"/>
                <a:gd name="T9" fmla="*/ 105 h 129"/>
                <a:gd name="T10" fmla="*/ 30 w 53"/>
                <a:gd name="T11" fmla="*/ 107 h 129"/>
                <a:gd name="T12" fmla="*/ 31 w 53"/>
                <a:gd name="T13" fmla="*/ 108 h 129"/>
                <a:gd name="T14" fmla="*/ 32 w 53"/>
                <a:gd name="T15" fmla="*/ 109 h 129"/>
                <a:gd name="T16" fmla="*/ 33 w 53"/>
                <a:gd name="T17" fmla="*/ 110 h 129"/>
                <a:gd name="T18" fmla="*/ 35 w 53"/>
                <a:gd name="T19" fmla="*/ 110 h 129"/>
                <a:gd name="T20" fmla="*/ 37 w 53"/>
                <a:gd name="T21" fmla="*/ 111 h 129"/>
                <a:gd name="T22" fmla="*/ 39 w 53"/>
                <a:gd name="T23" fmla="*/ 110 h 129"/>
                <a:gd name="T24" fmla="*/ 42 w 53"/>
                <a:gd name="T25" fmla="*/ 110 h 129"/>
                <a:gd name="T26" fmla="*/ 46 w 53"/>
                <a:gd name="T27" fmla="*/ 109 h 129"/>
                <a:gd name="T28" fmla="*/ 46 w 53"/>
                <a:gd name="T29" fmla="*/ 126 h 129"/>
                <a:gd name="T30" fmla="*/ 43 w 53"/>
                <a:gd name="T31" fmla="*/ 127 h 129"/>
                <a:gd name="T32" fmla="*/ 40 w 53"/>
                <a:gd name="T33" fmla="*/ 127 h 129"/>
                <a:gd name="T34" fmla="*/ 39 w 53"/>
                <a:gd name="T35" fmla="*/ 128 h 129"/>
                <a:gd name="T36" fmla="*/ 36 w 53"/>
                <a:gd name="T37" fmla="*/ 128 h 129"/>
                <a:gd name="T38" fmla="*/ 33 w 53"/>
                <a:gd name="T39" fmla="*/ 128 h 129"/>
                <a:gd name="T40" fmla="*/ 31 w 53"/>
                <a:gd name="T41" fmla="*/ 128 h 129"/>
                <a:gd name="T42" fmla="*/ 29 w 53"/>
                <a:gd name="T43" fmla="*/ 128 h 129"/>
                <a:gd name="T44" fmla="*/ 26 w 53"/>
                <a:gd name="T45" fmla="*/ 127 h 129"/>
                <a:gd name="T46" fmla="*/ 22 w 53"/>
                <a:gd name="T47" fmla="*/ 127 h 129"/>
                <a:gd name="T48" fmla="*/ 19 w 53"/>
                <a:gd name="T49" fmla="*/ 125 h 129"/>
                <a:gd name="T50" fmla="*/ 16 w 53"/>
                <a:gd name="T51" fmla="*/ 124 h 129"/>
                <a:gd name="T52" fmla="*/ 13 w 53"/>
                <a:gd name="T53" fmla="*/ 123 h 129"/>
                <a:gd name="T54" fmla="*/ 12 w 53"/>
                <a:gd name="T55" fmla="*/ 121 h 129"/>
                <a:gd name="T56" fmla="*/ 10 w 53"/>
                <a:gd name="T57" fmla="*/ 119 h 129"/>
                <a:gd name="T58" fmla="*/ 9 w 53"/>
                <a:gd name="T59" fmla="*/ 117 h 129"/>
                <a:gd name="T60" fmla="*/ 7 w 53"/>
                <a:gd name="T61" fmla="*/ 115 h 129"/>
                <a:gd name="T62" fmla="*/ 7 w 53"/>
                <a:gd name="T63" fmla="*/ 112 h 129"/>
                <a:gd name="T64" fmla="*/ 6 w 53"/>
                <a:gd name="T65" fmla="*/ 110 h 129"/>
                <a:gd name="T66" fmla="*/ 6 w 53"/>
                <a:gd name="T67" fmla="*/ 107 h 129"/>
                <a:gd name="T68" fmla="*/ 6 w 53"/>
                <a:gd name="T69" fmla="*/ 103 h 129"/>
                <a:gd name="T70" fmla="*/ 6 w 53"/>
                <a:gd name="T71" fmla="*/ 98 h 129"/>
                <a:gd name="T72" fmla="*/ 7 w 53"/>
                <a:gd name="T73" fmla="*/ 94 h 129"/>
                <a:gd name="T74" fmla="*/ 10 w 53"/>
                <a:gd name="T75" fmla="*/ 48 h 129"/>
                <a:gd name="T76" fmla="*/ 1 w 53"/>
                <a:gd name="T77" fmla="*/ 30 h 129"/>
                <a:gd name="T78" fmla="*/ 13 w 53"/>
                <a:gd name="T79" fmla="*/ 12 h 129"/>
                <a:gd name="T80" fmla="*/ 35 w 53"/>
                <a:gd name="T81" fmla="*/ 32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3" h="129">
                  <a:moveTo>
                    <a:pt x="52" y="33"/>
                  </a:moveTo>
                  <a:lnTo>
                    <a:pt x="50" y="52"/>
                  </a:lnTo>
                  <a:lnTo>
                    <a:pt x="33" y="50"/>
                  </a:lnTo>
                  <a:lnTo>
                    <a:pt x="30" y="91"/>
                  </a:lnTo>
                  <a:lnTo>
                    <a:pt x="30" y="94"/>
                  </a:lnTo>
                  <a:lnTo>
                    <a:pt x="30" y="96"/>
                  </a:lnTo>
                  <a:lnTo>
                    <a:pt x="30" y="98"/>
                  </a:lnTo>
                  <a:lnTo>
                    <a:pt x="30" y="100"/>
                  </a:lnTo>
                  <a:lnTo>
                    <a:pt x="30" y="103"/>
                  </a:lnTo>
                  <a:lnTo>
                    <a:pt x="30" y="105"/>
                  </a:lnTo>
                  <a:lnTo>
                    <a:pt x="30" y="106"/>
                  </a:lnTo>
                  <a:lnTo>
                    <a:pt x="30" y="107"/>
                  </a:lnTo>
                  <a:lnTo>
                    <a:pt x="30" y="108"/>
                  </a:lnTo>
                  <a:lnTo>
                    <a:pt x="31" y="108"/>
                  </a:lnTo>
                  <a:lnTo>
                    <a:pt x="31" y="109"/>
                  </a:lnTo>
                  <a:lnTo>
                    <a:pt x="32" y="109"/>
                  </a:lnTo>
                  <a:lnTo>
                    <a:pt x="32" y="110"/>
                  </a:lnTo>
                  <a:lnTo>
                    <a:pt x="33" y="110"/>
                  </a:lnTo>
                  <a:lnTo>
                    <a:pt x="34" y="110"/>
                  </a:lnTo>
                  <a:lnTo>
                    <a:pt x="35" y="110"/>
                  </a:lnTo>
                  <a:lnTo>
                    <a:pt x="36" y="111"/>
                  </a:lnTo>
                  <a:lnTo>
                    <a:pt x="37" y="111"/>
                  </a:lnTo>
                  <a:lnTo>
                    <a:pt x="38" y="111"/>
                  </a:lnTo>
                  <a:lnTo>
                    <a:pt x="39" y="110"/>
                  </a:lnTo>
                  <a:lnTo>
                    <a:pt x="41" y="110"/>
                  </a:lnTo>
                  <a:lnTo>
                    <a:pt x="42" y="110"/>
                  </a:lnTo>
                  <a:lnTo>
                    <a:pt x="44" y="109"/>
                  </a:lnTo>
                  <a:lnTo>
                    <a:pt x="46" y="109"/>
                  </a:lnTo>
                  <a:lnTo>
                    <a:pt x="47" y="126"/>
                  </a:lnTo>
                  <a:lnTo>
                    <a:pt x="46" y="126"/>
                  </a:lnTo>
                  <a:lnTo>
                    <a:pt x="44" y="127"/>
                  </a:lnTo>
                  <a:lnTo>
                    <a:pt x="43" y="127"/>
                  </a:lnTo>
                  <a:lnTo>
                    <a:pt x="42" y="127"/>
                  </a:lnTo>
                  <a:lnTo>
                    <a:pt x="40" y="127"/>
                  </a:lnTo>
                  <a:lnTo>
                    <a:pt x="39" y="127"/>
                  </a:lnTo>
                  <a:lnTo>
                    <a:pt x="39" y="128"/>
                  </a:lnTo>
                  <a:lnTo>
                    <a:pt x="38" y="128"/>
                  </a:lnTo>
                  <a:lnTo>
                    <a:pt x="36" y="128"/>
                  </a:lnTo>
                  <a:lnTo>
                    <a:pt x="35" y="128"/>
                  </a:lnTo>
                  <a:lnTo>
                    <a:pt x="33" y="128"/>
                  </a:lnTo>
                  <a:lnTo>
                    <a:pt x="32" y="128"/>
                  </a:lnTo>
                  <a:lnTo>
                    <a:pt x="31" y="128"/>
                  </a:lnTo>
                  <a:lnTo>
                    <a:pt x="30" y="128"/>
                  </a:lnTo>
                  <a:lnTo>
                    <a:pt x="29" y="128"/>
                  </a:lnTo>
                  <a:lnTo>
                    <a:pt x="28" y="128"/>
                  </a:lnTo>
                  <a:lnTo>
                    <a:pt x="26" y="127"/>
                  </a:lnTo>
                  <a:lnTo>
                    <a:pt x="24" y="127"/>
                  </a:lnTo>
                  <a:lnTo>
                    <a:pt x="22" y="127"/>
                  </a:lnTo>
                  <a:lnTo>
                    <a:pt x="20" y="126"/>
                  </a:lnTo>
                  <a:lnTo>
                    <a:pt x="19" y="125"/>
                  </a:lnTo>
                  <a:lnTo>
                    <a:pt x="17" y="125"/>
                  </a:lnTo>
                  <a:lnTo>
                    <a:pt x="16" y="124"/>
                  </a:lnTo>
                  <a:lnTo>
                    <a:pt x="15" y="124"/>
                  </a:lnTo>
                  <a:lnTo>
                    <a:pt x="13" y="123"/>
                  </a:lnTo>
                  <a:lnTo>
                    <a:pt x="13" y="122"/>
                  </a:lnTo>
                  <a:lnTo>
                    <a:pt x="12" y="121"/>
                  </a:lnTo>
                  <a:lnTo>
                    <a:pt x="11" y="120"/>
                  </a:lnTo>
                  <a:lnTo>
                    <a:pt x="10" y="119"/>
                  </a:lnTo>
                  <a:lnTo>
                    <a:pt x="9" y="118"/>
                  </a:lnTo>
                  <a:lnTo>
                    <a:pt x="9" y="117"/>
                  </a:lnTo>
                  <a:lnTo>
                    <a:pt x="8" y="116"/>
                  </a:lnTo>
                  <a:lnTo>
                    <a:pt x="7" y="115"/>
                  </a:lnTo>
                  <a:lnTo>
                    <a:pt x="7" y="114"/>
                  </a:lnTo>
                  <a:lnTo>
                    <a:pt x="7" y="112"/>
                  </a:lnTo>
                  <a:lnTo>
                    <a:pt x="6" y="111"/>
                  </a:lnTo>
                  <a:lnTo>
                    <a:pt x="6" y="110"/>
                  </a:lnTo>
                  <a:lnTo>
                    <a:pt x="6" y="108"/>
                  </a:lnTo>
                  <a:lnTo>
                    <a:pt x="6" y="107"/>
                  </a:lnTo>
                  <a:lnTo>
                    <a:pt x="6" y="105"/>
                  </a:lnTo>
                  <a:lnTo>
                    <a:pt x="6" y="103"/>
                  </a:lnTo>
                  <a:lnTo>
                    <a:pt x="6" y="101"/>
                  </a:lnTo>
                  <a:lnTo>
                    <a:pt x="6" y="98"/>
                  </a:lnTo>
                  <a:lnTo>
                    <a:pt x="6" y="96"/>
                  </a:lnTo>
                  <a:lnTo>
                    <a:pt x="7" y="94"/>
                  </a:lnTo>
                  <a:lnTo>
                    <a:pt x="7" y="90"/>
                  </a:lnTo>
                  <a:lnTo>
                    <a:pt x="10" y="48"/>
                  </a:lnTo>
                  <a:lnTo>
                    <a:pt x="0" y="47"/>
                  </a:lnTo>
                  <a:lnTo>
                    <a:pt x="1" y="30"/>
                  </a:lnTo>
                  <a:lnTo>
                    <a:pt x="12" y="30"/>
                  </a:lnTo>
                  <a:lnTo>
                    <a:pt x="13" y="12"/>
                  </a:lnTo>
                  <a:lnTo>
                    <a:pt x="37" y="0"/>
                  </a:lnTo>
                  <a:lnTo>
                    <a:pt x="35" y="32"/>
                  </a:lnTo>
                  <a:lnTo>
                    <a:pt x="52" y="33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21870" name="Freeform 14">
              <a:extLst>
                <a:ext uri="{FF2B5EF4-FFF2-40B4-BE49-F238E27FC236}">
                  <a16:creationId xmlns:a16="http://schemas.microsoft.com/office/drawing/2014/main" id="{1CB44546-43FD-4C2A-822F-1E9C76A3D573}"/>
                </a:ext>
              </a:extLst>
            </p:cNvPr>
            <p:cNvSpPr>
              <a:spLocks/>
            </p:cNvSpPr>
            <p:nvPr/>
          </p:nvSpPr>
          <p:spPr bwMode="auto">
            <a:xfrm>
              <a:off x="4720" y="2188"/>
              <a:ext cx="95" cy="98"/>
            </a:xfrm>
            <a:custGeom>
              <a:avLst/>
              <a:gdLst>
                <a:gd name="T0" fmla="*/ 4 w 95"/>
                <a:gd name="T1" fmla="*/ 30 h 98"/>
                <a:gd name="T2" fmla="*/ 8 w 95"/>
                <a:gd name="T3" fmla="*/ 22 h 98"/>
                <a:gd name="T4" fmla="*/ 13 w 95"/>
                <a:gd name="T5" fmla="*/ 14 h 98"/>
                <a:gd name="T6" fmla="*/ 21 w 95"/>
                <a:gd name="T7" fmla="*/ 8 h 98"/>
                <a:gd name="T8" fmla="*/ 28 w 95"/>
                <a:gd name="T9" fmla="*/ 4 h 98"/>
                <a:gd name="T10" fmla="*/ 37 w 95"/>
                <a:gd name="T11" fmla="*/ 1 h 98"/>
                <a:gd name="T12" fmla="*/ 48 w 95"/>
                <a:gd name="T13" fmla="*/ 0 h 98"/>
                <a:gd name="T14" fmla="*/ 57 w 95"/>
                <a:gd name="T15" fmla="*/ 1 h 98"/>
                <a:gd name="T16" fmla="*/ 68 w 95"/>
                <a:gd name="T17" fmla="*/ 4 h 98"/>
                <a:gd name="T18" fmla="*/ 74 w 95"/>
                <a:gd name="T19" fmla="*/ 8 h 98"/>
                <a:gd name="T20" fmla="*/ 79 w 95"/>
                <a:gd name="T21" fmla="*/ 11 h 98"/>
                <a:gd name="T22" fmla="*/ 84 w 95"/>
                <a:gd name="T23" fmla="*/ 17 h 98"/>
                <a:gd name="T24" fmla="*/ 87 w 95"/>
                <a:gd name="T25" fmla="*/ 23 h 98"/>
                <a:gd name="T26" fmla="*/ 91 w 95"/>
                <a:gd name="T27" fmla="*/ 28 h 98"/>
                <a:gd name="T28" fmla="*/ 93 w 95"/>
                <a:gd name="T29" fmla="*/ 35 h 98"/>
                <a:gd name="T30" fmla="*/ 94 w 95"/>
                <a:gd name="T31" fmla="*/ 43 h 98"/>
                <a:gd name="T32" fmla="*/ 93 w 95"/>
                <a:gd name="T33" fmla="*/ 56 h 98"/>
                <a:gd name="T34" fmla="*/ 89 w 95"/>
                <a:gd name="T35" fmla="*/ 69 h 98"/>
                <a:gd name="T36" fmla="*/ 86 w 95"/>
                <a:gd name="T37" fmla="*/ 75 h 98"/>
                <a:gd name="T38" fmla="*/ 82 w 95"/>
                <a:gd name="T39" fmla="*/ 81 h 98"/>
                <a:gd name="T40" fmla="*/ 77 w 95"/>
                <a:gd name="T41" fmla="*/ 86 h 98"/>
                <a:gd name="T42" fmla="*/ 71 w 95"/>
                <a:gd name="T43" fmla="*/ 90 h 98"/>
                <a:gd name="T44" fmla="*/ 66 w 95"/>
                <a:gd name="T45" fmla="*/ 93 h 98"/>
                <a:gd name="T46" fmla="*/ 59 w 95"/>
                <a:gd name="T47" fmla="*/ 96 h 98"/>
                <a:gd name="T48" fmla="*/ 52 w 95"/>
                <a:gd name="T49" fmla="*/ 97 h 98"/>
                <a:gd name="T50" fmla="*/ 42 w 95"/>
                <a:gd name="T51" fmla="*/ 97 h 98"/>
                <a:gd name="T52" fmla="*/ 31 w 95"/>
                <a:gd name="T53" fmla="*/ 94 h 98"/>
                <a:gd name="T54" fmla="*/ 23 w 95"/>
                <a:gd name="T55" fmla="*/ 91 h 98"/>
                <a:gd name="T56" fmla="*/ 15 w 95"/>
                <a:gd name="T57" fmla="*/ 86 h 98"/>
                <a:gd name="T58" fmla="*/ 8 w 95"/>
                <a:gd name="T59" fmla="*/ 79 h 98"/>
                <a:gd name="T60" fmla="*/ 4 w 95"/>
                <a:gd name="T61" fmla="*/ 72 h 98"/>
                <a:gd name="T62" fmla="*/ 1 w 95"/>
                <a:gd name="T63" fmla="*/ 62 h 98"/>
                <a:gd name="T64" fmla="*/ 0 w 95"/>
                <a:gd name="T65" fmla="*/ 53 h 98"/>
                <a:gd name="T66" fmla="*/ 1 w 95"/>
                <a:gd name="T67" fmla="*/ 41 h 98"/>
                <a:gd name="T68" fmla="*/ 24 w 95"/>
                <a:gd name="T69" fmla="*/ 49 h 98"/>
                <a:gd name="T70" fmla="*/ 24 w 95"/>
                <a:gd name="T71" fmla="*/ 58 h 98"/>
                <a:gd name="T72" fmla="*/ 26 w 95"/>
                <a:gd name="T73" fmla="*/ 67 h 98"/>
                <a:gd name="T74" fmla="*/ 31 w 95"/>
                <a:gd name="T75" fmla="*/ 73 h 98"/>
                <a:gd name="T76" fmla="*/ 37 w 95"/>
                <a:gd name="T77" fmla="*/ 77 h 98"/>
                <a:gd name="T78" fmla="*/ 44 w 95"/>
                <a:gd name="T79" fmla="*/ 79 h 98"/>
                <a:gd name="T80" fmla="*/ 51 w 95"/>
                <a:gd name="T81" fmla="*/ 78 h 98"/>
                <a:gd name="T82" fmla="*/ 57 w 95"/>
                <a:gd name="T83" fmla="*/ 74 h 98"/>
                <a:gd name="T84" fmla="*/ 63 w 95"/>
                <a:gd name="T85" fmla="*/ 69 h 98"/>
                <a:gd name="T86" fmla="*/ 67 w 95"/>
                <a:gd name="T87" fmla="*/ 60 h 98"/>
                <a:gd name="T88" fmla="*/ 70 w 95"/>
                <a:gd name="T89" fmla="*/ 49 h 98"/>
                <a:gd name="T90" fmla="*/ 70 w 95"/>
                <a:gd name="T91" fmla="*/ 40 h 98"/>
                <a:gd name="T92" fmla="*/ 69 w 95"/>
                <a:gd name="T93" fmla="*/ 32 h 98"/>
                <a:gd name="T94" fmla="*/ 65 w 95"/>
                <a:gd name="T95" fmla="*/ 25 h 98"/>
                <a:gd name="T96" fmla="*/ 60 w 95"/>
                <a:gd name="T97" fmla="*/ 21 h 98"/>
                <a:gd name="T98" fmla="*/ 53 w 95"/>
                <a:gd name="T99" fmla="*/ 18 h 98"/>
                <a:gd name="T100" fmla="*/ 46 w 95"/>
                <a:gd name="T101" fmla="*/ 18 h 98"/>
                <a:gd name="T102" fmla="*/ 39 w 95"/>
                <a:gd name="T103" fmla="*/ 21 h 98"/>
                <a:gd name="T104" fmla="*/ 34 w 95"/>
                <a:gd name="T105" fmla="*/ 25 h 98"/>
                <a:gd name="T106" fmla="*/ 29 w 95"/>
                <a:gd name="T107" fmla="*/ 33 h 98"/>
                <a:gd name="T108" fmla="*/ 26 w 95"/>
                <a:gd name="T109" fmla="*/ 42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95" h="98">
                  <a:moveTo>
                    <a:pt x="2" y="38"/>
                  </a:moveTo>
                  <a:lnTo>
                    <a:pt x="2" y="36"/>
                  </a:lnTo>
                  <a:lnTo>
                    <a:pt x="3" y="35"/>
                  </a:lnTo>
                  <a:lnTo>
                    <a:pt x="3" y="33"/>
                  </a:lnTo>
                  <a:lnTo>
                    <a:pt x="4" y="32"/>
                  </a:lnTo>
                  <a:lnTo>
                    <a:pt x="4" y="30"/>
                  </a:lnTo>
                  <a:lnTo>
                    <a:pt x="5" y="29"/>
                  </a:lnTo>
                  <a:lnTo>
                    <a:pt x="5" y="27"/>
                  </a:lnTo>
                  <a:lnTo>
                    <a:pt x="6" y="26"/>
                  </a:lnTo>
                  <a:lnTo>
                    <a:pt x="7" y="24"/>
                  </a:lnTo>
                  <a:lnTo>
                    <a:pt x="8" y="24"/>
                  </a:lnTo>
                  <a:lnTo>
                    <a:pt x="8" y="22"/>
                  </a:lnTo>
                  <a:lnTo>
                    <a:pt x="8" y="21"/>
                  </a:lnTo>
                  <a:lnTo>
                    <a:pt x="9" y="20"/>
                  </a:lnTo>
                  <a:lnTo>
                    <a:pt x="10" y="18"/>
                  </a:lnTo>
                  <a:lnTo>
                    <a:pt x="11" y="17"/>
                  </a:lnTo>
                  <a:lnTo>
                    <a:pt x="12" y="16"/>
                  </a:lnTo>
                  <a:lnTo>
                    <a:pt x="13" y="14"/>
                  </a:lnTo>
                  <a:lnTo>
                    <a:pt x="15" y="13"/>
                  </a:lnTo>
                  <a:lnTo>
                    <a:pt x="16" y="12"/>
                  </a:lnTo>
                  <a:lnTo>
                    <a:pt x="17" y="11"/>
                  </a:lnTo>
                  <a:lnTo>
                    <a:pt x="18" y="10"/>
                  </a:lnTo>
                  <a:lnTo>
                    <a:pt x="19" y="9"/>
                  </a:lnTo>
                  <a:lnTo>
                    <a:pt x="21" y="8"/>
                  </a:lnTo>
                  <a:lnTo>
                    <a:pt x="22" y="7"/>
                  </a:lnTo>
                  <a:lnTo>
                    <a:pt x="23" y="7"/>
                  </a:lnTo>
                  <a:lnTo>
                    <a:pt x="24" y="6"/>
                  </a:lnTo>
                  <a:lnTo>
                    <a:pt x="25" y="5"/>
                  </a:lnTo>
                  <a:lnTo>
                    <a:pt x="27" y="4"/>
                  </a:lnTo>
                  <a:lnTo>
                    <a:pt x="28" y="4"/>
                  </a:lnTo>
                  <a:lnTo>
                    <a:pt x="29" y="3"/>
                  </a:lnTo>
                  <a:lnTo>
                    <a:pt x="31" y="2"/>
                  </a:lnTo>
                  <a:lnTo>
                    <a:pt x="33" y="2"/>
                  </a:lnTo>
                  <a:lnTo>
                    <a:pt x="34" y="1"/>
                  </a:lnTo>
                  <a:lnTo>
                    <a:pt x="36" y="1"/>
                  </a:lnTo>
                  <a:lnTo>
                    <a:pt x="37" y="1"/>
                  </a:lnTo>
                  <a:lnTo>
                    <a:pt x="39" y="0"/>
                  </a:lnTo>
                  <a:lnTo>
                    <a:pt x="41" y="0"/>
                  </a:lnTo>
                  <a:lnTo>
                    <a:pt x="43" y="0"/>
                  </a:lnTo>
                  <a:lnTo>
                    <a:pt x="44" y="0"/>
                  </a:lnTo>
                  <a:lnTo>
                    <a:pt x="46" y="0"/>
                  </a:lnTo>
                  <a:lnTo>
                    <a:pt x="48" y="0"/>
                  </a:lnTo>
                  <a:lnTo>
                    <a:pt x="49" y="0"/>
                  </a:lnTo>
                  <a:lnTo>
                    <a:pt x="51" y="0"/>
                  </a:lnTo>
                  <a:lnTo>
                    <a:pt x="53" y="0"/>
                  </a:lnTo>
                  <a:lnTo>
                    <a:pt x="54" y="0"/>
                  </a:lnTo>
                  <a:lnTo>
                    <a:pt x="55" y="1"/>
                  </a:lnTo>
                  <a:lnTo>
                    <a:pt x="57" y="1"/>
                  </a:lnTo>
                  <a:lnTo>
                    <a:pt x="59" y="2"/>
                  </a:lnTo>
                  <a:lnTo>
                    <a:pt x="62" y="2"/>
                  </a:lnTo>
                  <a:lnTo>
                    <a:pt x="64" y="3"/>
                  </a:lnTo>
                  <a:lnTo>
                    <a:pt x="66" y="3"/>
                  </a:lnTo>
                  <a:lnTo>
                    <a:pt x="67" y="4"/>
                  </a:lnTo>
                  <a:lnTo>
                    <a:pt x="68" y="4"/>
                  </a:lnTo>
                  <a:lnTo>
                    <a:pt x="69" y="5"/>
                  </a:lnTo>
                  <a:lnTo>
                    <a:pt x="70" y="6"/>
                  </a:lnTo>
                  <a:lnTo>
                    <a:pt x="71" y="6"/>
                  </a:lnTo>
                  <a:lnTo>
                    <a:pt x="71" y="7"/>
                  </a:lnTo>
                  <a:lnTo>
                    <a:pt x="72" y="7"/>
                  </a:lnTo>
                  <a:lnTo>
                    <a:pt x="74" y="8"/>
                  </a:lnTo>
                  <a:lnTo>
                    <a:pt x="75" y="8"/>
                  </a:lnTo>
                  <a:lnTo>
                    <a:pt x="76" y="8"/>
                  </a:lnTo>
                  <a:lnTo>
                    <a:pt x="76" y="9"/>
                  </a:lnTo>
                  <a:lnTo>
                    <a:pt x="77" y="10"/>
                  </a:lnTo>
                  <a:lnTo>
                    <a:pt x="78" y="11"/>
                  </a:lnTo>
                  <a:lnTo>
                    <a:pt x="79" y="11"/>
                  </a:lnTo>
                  <a:lnTo>
                    <a:pt x="80" y="12"/>
                  </a:lnTo>
                  <a:lnTo>
                    <a:pt x="81" y="13"/>
                  </a:lnTo>
                  <a:lnTo>
                    <a:pt x="82" y="14"/>
                  </a:lnTo>
                  <a:lnTo>
                    <a:pt x="83" y="15"/>
                  </a:lnTo>
                  <a:lnTo>
                    <a:pt x="84" y="16"/>
                  </a:lnTo>
                  <a:lnTo>
                    <a:pt x="84" y="17"/>
                  </a:lnTo>
                  <a:lnTo>
                    <a:pt x="85" y="18"/>
                  </a:lnTo>
                  <a:lnTo>
                    <a:pt x="86" y="19"/>
                  </a:lnTo>
                  <a:lnTo>
                    <a:pt x="86" y="20"/>
                  </a:lnTo>
                  <a:lnTo>
                    <a:pt x="86" y="21"/>
                  </a:lnTo>
                  <a:lnTo>
                    <a:pt x="87" y="22"/>
                  </a:lnTo>
                  <a:lnTo>
                    <a:pt x="87" y="23"/>
                  </a:lnTo>
                  <a:lnTo>
                    <a:pt x="88" y="24"/>
                  </a:lnTo>
                  <a:lnTo>
                    <a:pt x="89" y="24"/>
                  </a:lnTo>
                  <a:lnTo>
                    <a:pt x="89" y="25"/>
                  </a:lnTo>
                  <a:lnTo>
                    <a:pt x="90" y="26"/>
                  </a:lnTo>
                  <a:lnTo>
                    <a:pt x="90" y="27"/>
                  </a:lnTo>
                  <a:lnTo>
                    <a:pt x="91" y="28"/>
                  </a:lnTo>
                  <a:lnTo>
                    <a:pt x="91" y="30"/>
                  </a:lnTo>
                  <a:lnTo>
                    <a:pt x="92" y="31"/>
                  </a:lnTo>
                  <a:lnTo>
                    <a:pt x="92" y="32"/>
                  </a:lnTo>
                  <a:lnTo>
                    <a:pt x="92" y="33"/>
                  </a:lnTo>
                  <a:lnTo>
                    <a:pt x="93" y="34"/>
                  </a:lnTo>
                  <a:lnTo>
                    <a:pt x="93" y="35"/>
                  </a:lnTo>
                  <a:lnTo>
                    <a:pt x="93" y="37"/>
                  </a:lnTo>
                  <a:lnTo>
                    <a:pt x="94" y="38"/>
                  </a:lnTo>
                  <a:lnTo>
                    <a:pt x="94" y="39"/>
                  </a:lnTo>
                  <a:lnTo>
                    <a:pt x="94" y="40"/>
                  </a:lnTo>
                  <a:lnTo>
                    <a:pt x="94" y="42"/>
                  </a:lnTo>
                  <a:lnTo>
                    <a:pt x="94" y="43"/>
                  </a:lnTo>
                  <a:lnTo>
                    <a:pt x="94" y="44"/>
                  </a:lnTo>
                  <a:lnTo>
                    <a:pt x="94" y="45"/>
                  </a:lnTo>
                  <a:lnTo>
                    <a:pt x="94" y="48"/>
                  </a:lnTo>
                  <a:lnTo>
                    <a:pt x="94" y="51"/>
                  </a:lnTo>
                  <a:lnTo>
                    <a:pt x="94" y="53"/>
                  </a:lnTo>
                  <a:lnTo>
                    <a:pt x="93" y="56"/>
                  </a:lnTo>
                  <a:lnTo>
                    <a:pt x="93" y="58"/>
                  </a:lnTo>
                  <a:lnTo>
                    <a:pt x="92" y="60"/>
                  </a:lnTo>
                  <a:lnTo>
                    <a:pt x="91" y="63"/>
                  </a:lnTo>
                  <a:lnTo>
                    <a:pt x="91" y="66"/>
                  </a:lnTo>
                  <a:lnTo>
                    <a:pt x="90" y="68"/>
                  </a:lnTo>
                  <a:lnTo>
                    <a:pt x="89" y="69"/>
                  </a:lnTo>
                  <a:lnTo>
                    <a:pt x="89" y="70"/>
                  </a:lnTo>
                  <a:lnTo>
                    <a:pt x="88" y="71"/>
                  </a:lnTo>
                  <a:lnTo>
                    <a:pt x="88" y="73"/>
                  </a:lnTo>
                  <a:lnTo>
                    <a:pt x="87" y="73"/>
                  </a:lnTo>
                  <a:lnTo>
                    <a:pt x="86" y="74"/>
                  </a:lnTo>
                  <a:lnTo>
                    <a:pt x="86" y="75"/>
                  </a:lnTo>
                  <a:lnTo>
                    <a:pt x="86" y="76"/>
                  </a:lnTo>
                  <a:lnTo>
                    <a:pt x="85" y="77"/>
                  </a:lnTo>
                  <a:lnTo>
                    <a:pt x="85" y="78"/>
                  </a:lnTo>
                  <a:lnTo>
                    <a:pt x="84" y="79"/>
                  </a:lnTo>
                  <a:lnTo>
                    <a:pt x="83" y="80"/>
                  </a:lnTo>
                  <a:lnTo>
                    <a:pt x="82" y="81"/>
                  </a:lnTo>
                  <a:lnTo>
                    <a:pt x="82" y="82"/>
                  </a:lnTo>
                  <a:lnTo>
                    <a:pt x="81" y="83"/>
                  </a:lnTo>
                  <a:lnTo>
                    <a:pt x="80" y="84"/>
                  </a:lnTo>
                  <a:lnTo>
                    <a:pt x="79" y="85"/>
                  </a:lnTo>
                  <a:lnTo>
                    <a:pt x="78" y="86"/>
                  </a:lnTo>
                  <a:lnTo>
                    <a:pt x="77" y="86"/>
                  </a:lnTo>
                  <a:lnTo>
                    <a:pt x="76" y="87"/>
                  </a:lnTo>
                  <a:lnTo>
                    <a:pt x="75" y="88"/>
                  </a:lnTo>
                  <a:lnTo>
                    <a:pt x="74" y="89"/>
                  </a:lnTo>
                  <a:lnTo>
                    <a:pt x="73" y="89"/>
                  </a:lnTo>
                  <a:lnTo>
                    <a:pt x="72" y="89"/>
                  </a:lnTo>
                  <a:lnTo>
                    <a:pt x="71" y="90"/>
                  </a:lnTo>
                  <a:lnTo>
                    <a:pt x="71" y="91"/>
                  </a:lnTo>
                  <a:lnTo>
                    <a:pt x="70" y="91"/>
                  </a:lnTo>
                  <a:lnTo>
                    <a:pt x="69" y="92"/>
                  </a:lnTo>
                  <a:lnTo>
                    <a:pt x="68" y="92"/>
                  </a:lnTo>
                  <a:lnTo>
                    <a:pt x="67" y="93"/>
                  </a:lnTo>
                  <a:lnTo>
                    <a:pt x="66" y="93"/>
                  </a:lnTo>
                  <a:lnTo>
                    <a:pt x="64" y="94"/>
                  </a:lnTo>
                  <a:lnTo>
                    <a:pt x="63" y="94"/>
                  </a:lnTo>
                  <a:lnTo>
                    <a:pt x="62" y="95"/>
                  </a:lnTo>
                  <a:lnTo>
                    <a:pt x="61" y="95"/>
                  </a:lnTo>
                  <a:lnTo>
                    <a:pt x="60" y="95"/>
                  </a:lnTo>
                  <a:lnTo>
                    <a:pt x="59" y="96"/>
                  </a:lnTo>
                  <a:lnTo>
                    <a:pt x="58" y="96"/>
                  </a:lnTo>
                  <a:lnTo>
                    <a:pt x="56" y="96"/>
                  </a:lnTo>
                  <a:lnTo>
                    <a:pt x="55" y="97"/>
                  </a:lnTo>
                  <a:lnTo>
                    <a:pt x="54" y="97"/>
                  </a:lnTo>
                  <a:lnTo>
                    <a:pt x="53" y="97"/>
                  </a:lnTo>
                  <a:lnTo>
                    <a:pt x="52" y="97"/>
                  </a:lnTo>
                  <a:lnTo>
                    <a:pt x="50" y="97"/>
                  </a:lnTo>
                  <a:lnTo>
                    <a:pt x="49" y="97"/>
                  </a:lnTo>
                  <a:lnTo>
                    <a:pt x="48" y="97"/>
                  </a:lnTo>
                  <a:lnTo>
                    <a:pt x="47" y="97"/>
                  </a:lnTo>
                  <a:lnTo>
                    <a:pt x="44" y="97"/>
                  </a:lnTo>
                  <a:lnTo>
                    <a:pt x="42" y="97"/>
                  </a:lnTo>
                  <a:lnTo>
                    <a:pt x="39" y="97"/>
                  </a:lnTo>
                  <a:lnTo>
                    <a:pt x="38" y="96"/>
                  </a:lnTo>
                  <a:lnTo>
                    <a:pt x="36" y="96"/>
                  </a:lnTo>
                  <a:lnTo>
                    <a:pt x="34" y="95"/>
                  </a:lnTo>
                  <a:lnTo>
                    <a:pt x="33" y="95"/>
                  </a:lnTo>
                  <a:lnTo>
                    <a:pt x="31" y="94"/>
                  </a:lnTo>
                  <a:lnTo>
                    <a:pt x="30" y="94"/>
                  </a:lnTo>
                  <a:lnTo>
                    <a:pt x="28" y="93"/>
                  </a:lnTo>
                  <a:lnTo>
                    <a:pt x="27" y="93"/>
                  </a:lnTo>
                  <a:lnTo>
                    <a:pt x="25" y="92"/>
                  </a:lnTo>
                  <a:lnTo>
                    <a:pt x="24" y="91"/>
                  </a:lnTo>
                  <a:lnTo>
                    <a:pt x="23" y="91"/>
                  </a:lnTo>
                  <a:lnTo>
                    <a:pt x="22" y="90"/>
                  </a:lnTo>
                  <a:lnTo>
                    <a:pt x="21" y="89"/>
                  </a:lnTo>
                  <a:lnTo>
                    <a:pt x="19" y="89"/>
                  </a:lnTo>
                  <a:lnTo>
                    <a:pt x="18" y="88"/>
                  </a:lnTo>
                  <a:lnTo>
                    <a:pt x="16" y="87"/>
                  </a:lnTo>
                  <a:lnTo>
                    <a:pt x="15" y="86"/>
                  </a:lnTo>
                  <a:lnTo>
                    <a:pt x="14" y="85"/>
                  </a:lnTo>
                  <a:lnTo>
                    <a:pt x="13" y="84"/>
                  </a:lnTo>
                  <a:lnTo>
                    <a:pt x="11" y="83"/>
                  </a:lnTo>
                  <a:lnTo>
                    <a:pt x="10" y="81"/>
                  </a:lnTo>
                  <a:lnTo>
                    <a:pt x="9" y="80"/>
                  </a:lnTo>
                  <a:lnTo>
                    <a:pt x="8" y="79"/>
                  </a:lnTo>
                  <a:lnTo>
                    <a:pt x="8" y="78"/>
                  </a:lnTo>
                  <a:lnTo>
                    <a:pt x="7" y="76"/>
                  </a:lnTo>
                  <a:lnTo>
                    <a:pt x="7" y="75"/>
                  </a:lnTo>
                  <a:lnTo>
                    <a:pt x="6" y="74"/>
                  </a:lnTo>
                  <a:lnTo>
                    <a:pt x="5" y="73"/>
                  </a:lnTo>
                  <a:lnTo>
                    <a:pt x="4" y="72"/>
                  </a:lnTo>
                  <a:lnTo>
                    <a:pt x="4" y="70"/>
                  </a:lnTo>
                  <a:lnTo>
                    <a:pt x="3" y="69"/>
                  </a:lnTo>
                  <a:lnTo>
                    <a:pt x="3" y="67"/>
                  </a:lnTo>
                  <a:lnTo>
                    <a:pt x="2" y="66"/>
                  </a:lnTo>
                  <a:lnTo>
                    <a:pt x="2" y="64"/>
                  </a:lnTo>
                  <a:lnTo>
                    <a:pt x="1" y="62"/>
                  </a:lnTo>
                  <a:lnTo>
                    <a:pt x="1" y="61"/>
                  </a:lnTo>
                  <a:lnTo>
                    <a:pt x="1" y="59"/>
                  </a:lnTo>
                  <a:lnTo>
                    <a:pt x="0" y="57"/>
                  </a:lnTo>
                  <a:lnTo>
                    <a:pt x="0" y="56"/>
                  </a:lnTo>
                  <a:lnTo>
                    <a:pt x="0" y="54"/>
                  </a:lnTo>
                  <a:lnTo>
                    <a:pt x="0" y="53"/>
                  </a:lnTo>
                  <a:lnTo>
                    <a:pt x="0" y="51"/>
                  </a:lnTo>
                  <a:lnTo>
                    <a:pt x="0" y="49"/>
                  </a:lnTo>
                  <a:lnTo>
                    <a:pt x="0" y="47"/>
                  </a:lnTo>
                  <a:lnTo>
                    <a:pt x="1" y="45"/>
                  </a:lnTo>
                  <a:lnTo>
                    <a:pt x="1" y="43"/>
                  </a:lnTo>
                  <a:lnTo>
                    <a:pt x="1" y="41"/>
                  </a:lnTo>
                  <a:lnTo>
                    <a:pt x="1" y="40"/>
                  </a:lnTo>
                  <a:lnTo>
                    <a:pt x="2" y="38"/>
                  </a:lnTo>
                  <a:lnTo>
                    <a:pt x="26" y="44"/>
                  </a:lnTo>
                  <a:lnTo>
                    <a:pt x="25" y="46"/>
                  </a:lnTo>
                  <a:lnTo>
                    <a:pt x="25" y="48"/>
                  </a:lnTo>
                  <a:lnTo>
                    <a:pt x="24" y="49"/>
                  </a:lnTo>
                  <a:lnTo>
                    <a:pt x="24" y="51"/>
                  </a:lnTo>
                  <a:lnTo>
                    <a:pt x="24" y="53"/>
                  </a:lnTo>
                  <a:lnTo>
                    <a:pt x="24" y="55"/>
                  </a:lnTo>
                  <a:lnTo>
                    <a:pt x="24" y="56"/>
                  </a:lnTo>
                  <a:lnTo>
                    <a:pt x="24" y="57"/>
                  </a:lnTo>
                  <a:lnTo>
                    <a:pt x="24" y="58"/>
                  </a:lnTo>
                  <a:lnTo>
                    <a:pt x="24" y="60"/>
                  </a:lnTo>
                  <a:lnTo>
                    <a:pt x="25" y="61"/>
                  </a:lnTo>
                  <a:lnTo>
                    <a:pt x="25" y="63"/>
                  </a:lnTo>
                  <a:lnTo>
                    <a:pt x="25" y="64"/>
                  </a:lnTo>
                  <a:lnTo>
                    <a:pt x="26" y="65"/>
                  </a:lnTo>
                  <a:lnTo>
                    <a:pt x="26" y="67"/>
                  </a:lnTo>
                  <a:lnTo>
                    <a:pt x="27" y="68"/>
                  </a:lnTo>
                  <a:lnTo>
                    <a:pt x="28" y="69"/>
                  </a:lnTo>
                  <a:lnTo>
                    <a:pt x="28" y="70"/>
                  </a:lnTo>
                  <a:lnTo>
                    <a:pt x="29" y="71"/>
                  </a:lnTo>
                  <a:lnTo>
                    <a:pt x="30" y="72"/>
                  </a:lnTo>
                  <a:lnTo>
                    <a:pt x="31" y="73"/>
                  </a:lnTo>
                  <a:lnTo>
                    <a:pt x="32" y="74"/>
                  </a:lnTo>
                  <a:lnTo>
                    <a:pt x="33" y="75"/>
                  </a:lnTo>
                  <a:lnTo>
                    <a:pt x="34" y="76"/>
                  </a:lnTo>
                  <a:lnTo>
                    <a:pt x="35" y="76"/>
                  </a:lnTo>
                  <a:lnTo>
                    <a:pt x="36" y="77"/>
                  </a:lnTo>
                  <a:lnTo>
                    <a:pt x="37" y="77"/>
                  </a:lnTo>
                  <a:lnTo>
                    <a:pt x="38" y="78"/>
                  </a:lnTo>
                  <a:lnTo>
                    <a:pt x="39" y="78"/>
                  </a:lnTo>
                  <a:lnTo>
                    <a:pt x="40" y="79"/>
                  </a:lnTo>
                  <a:lnTo>
                    <a:pt x="42" y="79"/>
                  </a:lnTo>
                  <a:lnTo>
                    <a:pt x="43" y="79"/>
                  </a:lnTo>
                  <a:lnTo>
                    <a:pt x="44" y="79"/>
                  </a:lnTo>
                  <a:lnTo>
                    <a:pt x="45" y="79"/>
                  </a:lnTo>
                  <a:lnTo>
                    <a:pt x="46" y="79"/>
                  </a:lnTo>
                  <a:lnTo>
                    <a:pt x="47" y="79"/>
                  </a:lnTo>
                  <a:lnTo>
                    <a:pt x="49" y="79"/>
                  </a:lnTo>
                  <a:lnTo>
                    <a:pt x="50" y="78"/>
                  </a:lnTo>
                  <a:lnTo>
                    <a:pt x="51" y="78"/>
                  </a:lnTo>
                  <a:lnTo>
                    <a:pt x="52" y="78"/>
                  </a:lnTo>
                  <a:lnTo>
                    <a:pt x="53" y="77"/>
                  </a:lnTo>
                  <a:lnTo>
                    <a:pt x="54" y="77"/>
                  </a:lnTo>
                  <a:lnTo>
                    <a:pt x="55" y="76"/>
                  </a:lnTo>
                  <a:lnTo>
                    <a:pt x="56" y="75"/>
                  </a:lnTo>
                  <a:lnTo>
                    <a:pt x="57" y="74"/>
                  </a:lnTo>
                  <a:lnTo>
                    <a:pt x="58" y="73"/>
                  </a:lnTo>
                  <a:lnTo>
                    <a:pt x="59" y="73"/>
                  </a:lnTo>
                  <a:lnTo>
                    <a:pt x="60" y="72"/>
                  </a:lnTo>
                  <a:lnTo>
                    <a:pt x="61" y="71"/>
                  </a:lnTo>
                  <a:lnTo>
                    <a:pt x="62" y="70"/>
                  </a:lnTo>
                  <a:lnTo>
                    <a:pt x="63" y="69"/>
                  </a:lnTo>
                  <a:lnTo>
                    <a:pt x="64" y="67"/>
                  </a:lnTo>
                  <a:lnTo>
                    <a:pt x="64" y="66"/>
                  </a:lnTo>
                  <a:lnTo>
                    <a:pt x="65" y="64"/>
                  </a:lnTo>
                  <a:lnTo>
                    <a:pt x="66" y="63"/>
                  </a:lnTo>
                  <a:lnTo>
                    <a:pt x="67" y="61"/>
                  </a:lnTo>
                  <a:lnTo>
                    <a:pt x="67" y="60"/>
                  </a:lnTo>
                  <a:lnTo>
                    <a:pt x="68" y="58"/>
                  </a:lnTo>
                  <a:lnTo>
                    <a:pt x="68" y="57"/>
                  </a:lnTo>
                  <a:lnTo>
                    <a:pt x="69" y="55"/>
                  </a:lnTo>
                  <a:lnTo>
                    <a:pt x="69" y="53"/>
                  </a:lnTo>
                  <a:lnTo>
                    <a:pt x="70" y="51"/>
                  </a:lnTo>
                  <a:lnTo>
                    <a:pt x="70" y="49"/>
                  </a:lnTo>
                  <a:lnTo>
                    <a:pt x="70" y="48"/>
                  </a:lnTo>
                  <a:lnTo>
                    <a:pt x="70" y="46"/>
                  </a:lnTo>
                  <a:lnTo>
                    <a:pt x="70" y="44"/>
                  </a:lnTo>
                  <a:lnTo>
                    <a:pt x="70" y="43"/>
                  </a:lnTo>
                  <a:lnTo>
                    <a:pt x="70" y="41"/>
                  </a:lnTo>
                  <a:lnTo>
                    <a:pt x="70" y="40"/>
                  </a:lnTo>
                  <a:lnTo>
                    <a:pt x="70" y="39"/>
                  </a:lnTo>
                  <a:lnTo>
                    <a:pt x="70" y="37"/>
                  </a:lnTo>
                  <a:lnTo>
                    <a:pt x="70" y="36"/>
                  </a:lnTo>
                  <a:lnTo>
                    <a:pt x="70" y="34"/>
                  </a:lnTo>
                  <a:lnTo>
                    <a:pt x="69" y="33"/>
                  </a:lnTo>
                  <a:lnTo>
                    <a:pt x="69" y="32"/>
                  </a:lnTo>
                  <a:lnTo>
                    <a:pt x="68" y="30"/>
                  </a:lnTo>
                  <a:lnTo>
                    <a:pt x="68" y="29"/>
                  </a:lnTo>
                  <a:lnTo>
                    <a:pt x="67" y="28"/>
                  </a:lnTo>
                  <a:lnTo>
                    <a:pt x="66" y="27"/>
                  </a:lnTo>
                  <a:lnTo>
                    <a:pt x="66" y="26"/>
                  </a:lnTo>
                  <a:lnTo>
                    <a:pt x="65" y="25"/>
                  </a:lnTo>
                  <a:lnTo>
                    <a:pt x="64" y="24"/>
                  </a:lnTo>
                  <a:lnTo>
                    <a:pt x="63" y="24"/>
                  </a:lnTo>
                  <a:lnTo>
                    <a:pt x="62" y="23"/>
                  </a:lnTo>
                  <a:lnTo>
                    <a:pt x="62" y="22"/>
                  </a:lnTo>
                  <a:lnTo>
                    <a:pt x="61" y="22"/>
                  </a:lnTo>
                  <a:lnTo>
                    <a:pt x="60" y="21"/>
                  </a:lnTo>
                  <a:lnTo>
                    <a:pt x="59" y="20"/>
                  </a:lnTo>
                  <a:lnTo>
                    <a:pt x="58" y="20"/>
                  </a:lnTo>
                  <a:lnTo>
                    <a:pt x="56" y="19"/>
                  </a:lnTo>
                  <a:lnTo>
                    <a:pt x="55" y="19"/>
                  </a:lnTo>
                  <a:lnTo>
                    <a:pt x="54" y="19"/>
                  </a:lnTo>
                  <a:lnTo>
                    <a:pt x="53" y="18"/>
                  </a:lnTo>
                  <a:lnTo>
                    <a:pt x="52" y="18"/>
                  </a:lnTo>
                  <a:lnTo>
                    <a:pt x="50" y="18"/>
                  </a:lnTo>
                  <a:lnTo>
                    <a:pt x="49" y="18"/>
                  </a:lnTo>
                  <a:lnTo>
                    <a:pt x="48" y="18"/>
                  </a:lnTo>
                  <a:lnTo>
                    <a:pt x="47" y="18"/>
                  </a:lnTo>
                  <a:lnTo>
                    <a:pt x="46" y="18"/>
                  </a:lnTo>
                  <a:lnTo>
                    <a:pt x="45" y="19"/>
                  </a:lnTo>
                  <a:lnTo>
                    <a:pt x="44" y="19"/>
                  </a:lnTo>
                  <a:lnTo>
                    <a:pt x="42" y="19"/>
                  </a:lnTo>
                  <a:lnTo>
                    <a:pt x="41" y="20"/>
                  </a:lnTo>
                  <a:lnTo>
                    <a:pt x="40" y="20"/>
                  </a:lnTo>
                  <a:lnTo>
                    <a:pt x="39" y="21"/>
                  </a:lnTo>
                  <a:lnTo>
                    <a:pt x="39" y="22"/>
                  </a:lnTo>
                  <a:lnTo>
                    <a:pt x="38" y="23"/>
                  </a:lnTo>
                  <a:lnTo>
                    <a:pt x="37" y="23"/>
                  </a:lnTo>
                  <a:lnTo>
                    <a:pt x="36" y="24"/>
                  </a:lnTo>
                  <a:lnTo>
                    <a:pt x="35" y="24"/>
                  </a:lnTo>
                  <a:lnTo>
                    <a:pt x="34" y="25"/>
                  </a:lnTo>
                  <a:lnTo>
                    <a:pt x="33" y="26"/>
                  </a:lnTo>
                  <a:lnTo>
                    <a:pt x="32" y="27"/>
                  </a:lnTo>
                  <a:lnTo>
                    <a:pt x="32" y="29"/>
                  </a:lnTo>
                  <a:lnTo>
                    <a:pt x="31" y="30"/>
                  </a:lnTo>
                  <a:lnTo>
                    <a:pt x="30" y="31"/>
                  </a:lnTo>
                  <a:lnTo>
                    <a:pt x="29" y="33"/>
                  </a:lnTo>
                  <a:lnTo>
                    <a:pt x="29" y="34"/>
                  </a:lnTo>
                  <a:lnTo>
                    <a:pt x="28" y="36"/>
                  </a:lnTo>
                  <a:lnTo>
                    <a:pt x="27" y="37"/>
                  </a:lnTo>
                  <a:lnTo>
                    <a:pt x="27" y="39"/>
                  </a:lnTo>
                  <a:lnTo>
                    <a:pt x="26" y="40"/>
                  </a:lnTo>
                  <a:lnTo>
                    <a:pt x="26" y="42"/>
                  </a:lnTo>
                  <a:lnTo>
                    <a:pt x="26" y="44"/>
                  </a:lnTo>
                  <a:lnTo>
                    <a:pt x="2" y="38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21871" name="Freeform 15">
              <a:extLst>
                <a:ext uri="{FF2B5EF4-FFF2-40B4-BE49-F238E27FC236}">
                  <a16:creationId xmlns:a16="http://schemas.microsoft.com/office/drawing/2014/main" id="{FE1D7908-B16F-4E67-9F0D-F1A76F1DA1B5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9" y="2213"/>
              <a:ext cx="103" cy="117"/>
            </a:xfrm>
            <a:custGeom>
              <a:avLst/>
              <a:gdLst>
                <a:gd name="T0" fmla="*/ 54 w 103"/>
                <a:gd name="T1" fmla="*/ 106 h 117"/>
                <a:gd name="T2" fmla="*/ 72 w 103"/>
                <a:gd name="T3" fmla="*/ 60 h 117"/>
                <a:gd name="T4" fmla="*/ 73 w 103"/>
                <a:gd name="T5" fmla="*/ 57 h 117"/>
                <a:gd name="T6" fmla="*/ 74 w 103"/>
                <a:gd name="T7" fmla="*/ 52 h 117"/>
                <a:gd name="T8" fmla="*/ 76 w 103"/>
                <a:gd name="T9" fmla="*/ 48 h 117"/>
                <a:gd name="T10" fmla="*/ 77 w 103"/>
                <a:gd name="T11" fmla="*/ 44 h 117"/>
                <a:gd name="T12" fmla="*/ 77 w 103"/>
                <a:gd name="T13" fmla="*/ 42 h 117"/>
                <a:gd name="T14" fmla="*/ 77 w 103"/>
                <a:gd name="T15" fmla="*/ 39 h 117"/>
                <a:gd name="T16" fmla="*/ 76 w 103"/>
                <a:gd name="T17" fmla="*/ 37 h 117"/>
                <a:gd name="T18" fmla="*/ 75 w 103"/>
                <a:gd name="T19" fmla="*/ 35 h 117"/>
                <a:gd name="T20" fmla="*/ 74 w 103"/>
                <a:gd name="T21" fmla="*/ 33 h 117"/>
                <a:gd name="T22" fmla="*/ 73 w 103"/>
                <a:gd name="T23" fmla="*/ 32 h 117"/>
                <a:gd name="T24" fmla="*/ 71 w 103"/>
                <a:gd name="T25" fmla="*/ 30 h 117"/>
                <a:gd name="T26" fmla="*/ 69 w 103"/>
                <a:gd name="T27" fmla="*/ 29 h 117"/>
                <a:gd name="T28" fmla="*/ 66 w 103"/>
                <a:gd name="T29" fmla="*/ 29 h 117"/>
                <a:gd name="T30" fmla="*/ 64 w 103"/>
                <a:gd name="T31" fmla="*/ 29 h 117"/>
                <a:gd name="T32" fmla="*/ 62 w 103"/>
                <a:gd name="T33" fmla="*/ 29 h 117"/>
                <a:gd name="T34" fmla="*/ 60 w 103"/>
                <a:gd name="T35" fmla="*/ 29 h 117"/>
                <a:gd name="T36" fmla="*/ 58 w 103"/>
                <a:gd name="T37" fmla="*/ 29 h 117"/>
                <a:gd name="T38" fmla="*/ 56 w 103"/>
                <a:gd name="T39" fmla="*/ 29 h 117"/>
                <a:gd name="T40" fmla="*/ 54 w 103"/>
                <a:gd name="T41" fmla="*/ 29 h 117"/>
                <a:gd name="T42" fmla="*/ 51 w 103"/>
                <a:gd name="T43" fmla="*/ 31 h 117"/>
                <a:gd name="T44" fmla="*/ 49 w 103"/>
                <a:gd name="T45" fmla="*/ 33 h 117"/>
                <a:gd name="T46" fmla="*/ 47 w 103"/>
                <a:gd name="T47" fmla="*/ 35 h 117"/>
                <a:gd name="T48" fmla="*/ 45 w 103"/>
                <a:gd name="T49" fmla="*/ 38 h 117"/>
                <a:gd name="T50" fmla="*/ 43 w 103"/>
                <a:gd name="T51" fmla="*/ 43 h 117"/>
                <a:gd name="T52" fmla="*/ 41 w 103"/>
                <a:gd name="T53" fmla="*/ 48 h 117"/>
                <a:gd name="T54" fmla="*/ 39 w 103"/>
                <a:gd name="T55" fmla="*/ 51 h 117"/>
                <a:gd name="T56" fmla="*/ 38 w 103"/>
                <a:gd name="T57" fmla="*/ 55 h 117"/>
                <a:gd name="T58" fmla="*/ 0 w 103"/>
                <a:gd name="T59" fmla="*/ 87 h 117"/>
                <a:gd name="T60" fmla="*/ 56 w 103"/>
                <a:gd name="T61" fmla="*/ 9 h 117"/>
                <a:gd name="T62" fmla="*/ 52 w 103"/>
                <a:gd name="T63" fmla="*/ 20 h 117"/>
                <a:gd name="T64" fmla="*/ 54 w 103"/>
                <a:gd name="T65" fmla="*/ 19 h 117"/>
                <a:gd name="T66" fmla="*/ 56 w 103"/>
                <a:gd name="T67" fmla="*/ 18 h 117"/>
                <a:gd name="T68" fmla="*/ 58 w 103"/>
                <a:gd name="T69" fmla="*/ 17 h 117"/>
                <a:gd name="T70" fmla="*/ 60 w 103"/>
                <a:gd name="T71" fmla="*/ 16 h 117"/>
                <a:gd name="T72" fmla="*/ 63 w 103"/>
                <a:gd name="T73" fmla="*/ 15 h 117"/>
                <a:gd name="T74" fmla="*/ 65 w 103"/>
                <a:gd name="T75" fmla="*/ 14 h 117"/>
                <a:gd name="T76" fmla="*/ 67 w 103"/>
                <a:gd name="T77" fmla="*/ 14 h 117"/>
                <a:gd name="T78" fmla="*/ 69 w 103"/>
                <a:gd name="T79" fmla="*/ 14 h 117"/>
                <a:gd name="T80" fmla="*/ 71 w 103"/>
                <a:gd name="T81" fmla="*/ 13 h 117"/>
                <a:gd name="T82" fmla="*/ 74 w 103"/>
                <a:gd name="T83" fmla="*/ 13 h 117"/>
                <a:gd name="T84" fmla="*/ 76 w 103"/>
                <a:gd name="T85" fmla="*/ 14 h 117"/>
                <a:gd name="T86" fmla="*/ 79 w 103"/>
                <a:gd name="T87" fmla="*/ 14 h 117"/>
                <a:gd name="T88" fmla="*/ 83 w 103"/>
                <a:gd name="T89" fmla="*/ 16 h 117"/>
                <a:gd name="T90" fmla="*/ 87 w 103"/>
                <a:gd name="T91" fmla="*/ 17 h 117"/>
                <a:gd name="T92" fmla="*/ 90 w 103"/>
                <a:gd name="T93" fmla="*/ 19 h 117"/>
                <a:gd name="T94" fmla="*/ 93 w 103"/>
                <a:gd name="T95" fmla="*/ 21 h 117"/>
                <a:gd name="T96" fmla="*/ 94 w 103"/>
                <a:gd name="T97" fmla="*/ 23 h 117"/>
                <a:gd name="T98" fmla="*/ 96 w 103"/>
                <a:gd name="T99" fmla="*/ 25 h 117"/>
                <a:gd name="T100" fmla="*/ 98 w 103"/>
                <a:gd name="T101" fmla="*/ 28 h 117"/>
                <a:gd name="T102" fmla="*/ 100 w 103"/>
                <a:gd name="T103" fmla="*/ 30 h 117"/>
                <a:gd name="T104" fmla="*/ 101 w 103"/>
                <a:gd name="T105" fmla="*/ 32 h 117"/>
                <a:gd name="T106" fmla="*/ 102 w 103"/>
                <a:gd name="T107" fmla="*/ 35 h 117"/>
                <a:gd name="T108" fmla="*/ 102 w 103"/>
                <a:gd name="T109" fmla="*/ 38 h 117"/>
                <a:gd name="T110" fmla="*/ 102 w 103"/>
                <a:gd name="T111" fmla="*/ 41 h 117"/>
                <a:gd name="T112" fmla="*/ 102 w 103"/>
                <a:gd name="T113" fmla="*/ 44 h 117"/>
                <a:gd name="T114" fmla="*/ 102 w 103"/>
                <a:gd name="T115" fmla="*/ 47 h 117"/>
                <a:gd name="T116" fmla="*/ 101 w 103"/>
                <a:gd name="T117" fmla="*/ 50 h 117"/>
                <a:gd name="T118" fmla="*/ 100 w 103"/>
                <a:gd name="T119" fmla="*/ 54 h 117"/>
                <a:gd name="T120" fmla="*/ 98 w 103"/>
                <a:gd name="T121" fmla="*/ 59 h 117"/>
                <a:gd name="T122" fmla="*/ 77 w 103"/>
                <a:gd name="T123" fmla="*/ 116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03" h="117">
                  <a:moveTo>
                    <a:pt x="77" y="116"/>
                  </a:moveTo>
                  <a:lnTo>
                    <a:pt x="54" y="106"/>
                  </a:lnTo>
                  <a:lnTo>
                    <a:pt x="71" y="62"/>
                  </a:lnTo>
                  <a:lnTo>
                    <a:pt x="72" y="60"/>
                  </a:lnTo>
                  <a:lnTo>
                    <a:pt x="72" y="58"/>
                  </a:lnTo>
                  <a:lnTo>
                    <a:pt x="73" y="57"/>
                  </a:lnTo>
                  <a:lnTo>
                    <a:pt x="73" y="55"/>
                  </a:lnTo>
                  <a:lnTo>
                    <a:pt x="74" y="52"/>
                  </a:lnTo>
                  <a:lnTo>
                    <a:pt x="75" y="50"/>
                  </a:lnTo>
                  <a:lnTo>
                    <a:pt x="76" y="48"/>
                  </a:lnTo>
                  <a:lnTo>
                    <a:pt x="76" y="46"/>
                  </a:lnTo>
                  <a:lnTo>
                    <a:pt x="77" y="44"/>
                  </a:lnTo>
                  <a:lnTo>
                    <a:pt x="77" y="43"/>
                  </a:lnTo>
                  <a:lnTo>
                    <a:pt x="77" y="42"/>
                  </a:lnTo>
                  <a:lnTo>
                    <a:pt x="77" y="41"/>
                  </a:lnTo>
                  <a:lnTo>
                    <a:pt x="77" y="39"/>
                  </a:lnTo>
                  <a:lnTo>
                    <a:pt x="76" y="38"/>
                  </a:lnTo>
                  <a:lnTo>
                    <a:pt x="76" y="37"/>
                  </a:lnTo>
                  <a:lnTo>
                    <a:pt x="76" y="36"/>
                  </a:lnTo>
                  <a:lnTo>
                    <a:pt x="75" y="35"/>
                  </a:lnTo>
                  <a:lnTo>
                    <a:pt x="75" y="34"/>
                  </a:lnTo>
                  <a:lnTo>
                    <a:pt x="74" y="33"/>
                  </a:lnTo>
                  <a:lnTo>
                    <a:pt x="73" y="33"/>
                  </a:lnTo>
                  <a:lnTo>
                    <a:pt x="73" y="32"/>
                  </a:lnTo>
                  <a:lnTo>
                    <a:pt x="72" y="31"/>
                  </a:lnTo>
                  <a:lnTo>
                    <a:pt x="71" y="30"/>
                  </a:lnTo>
                  <a:lnTo>
                    <a:pt x="70" y="30"/>
                  </a:lnTo>
                  <a:lnTo>
                    <a:pt x="69" y="29"/>
                  </a:lnTo>
                  <a:lnTo>
                    <a:pt x="68" y="29"/>
                  </a:lnTo>
                  <a:lnTo>
                    <a:pt x="66" y="29"/>
                  </a:lnTo>
                  <a:lnTo>
                    <a:pt x="65" y="29"/>
                  </a:lnTo>
                  <a:lnTo>
                    <a:pt x="64" y="29"/>
                  </a:lnTo>
                  <a:lnTo>
                    <a:pt x="63" y="29"/>
                  </a:lnTo>
                  <a:lnTo>
                    <a:pt x="62" y="29"/>
                  </a:lnTo>
                  <a:lnTo>
                    <a:pt x="61" y="29"/>
                  </a:lnTo>
                  <a:lnTo>
                    <a:pt x="60" y="29"/>
                  </a:lnTo>
                  <a:lnTo>
                    <a:pt x="59" y="29"/>
                  </a:lnTo>
                  <a:lnTo>
                    <a:pt x="58" y="29"/>
                  </a:lnTo>
                  <a:lnTo>
                    <a:pt x="57" y="29"/>
                  </a:lnTo>
                  <a:lnTo>
                    <a:pt x="56" y="29"/>
                  </a:lnTo>
                  <a:lnTo>
                    <a:pt x="55" y="29"/>
                  </a:lnTo>
                  <a:lnTo>
                    <a:pt x="54" y="29"/>
                  </a:lnTo>
                  <a:lnTo>
                    <a:pt x="53" y="30"/>
                  </a:lnTo>
                  <a:lnTo>
                    <a:pt x="51" y="31"/>
                  </a:lnTo>
                  <a:lnTo>
                    <a:pt x="50" y="32"/>
                  </a:lnTo>
                  <a:lnTo>
                    <a:pt x="49" y="33"/>
                  </a:lnTo>
                  <a:lnTo>
                    <a:pt x="48" y="34"/>
                  </a:lnTo>
                  <a:lnTo>
                    <a:pt x="47" y="35"/>
                  </a:lnTo>
                  <a:lnTo>
                    <a:pt x="46" y="37"/>
                  </a:lnTo>
                  <a:lnTo>
                    <a:pt x="45" y="38"/>
                  </a:lnTo>
                  <a:lnTo>
                    <a:pt x="44" y="41"/>
                  </a:lnTo>
                  <a:lnTo>
                    <a:pt x="43" y="43"/>
                  </a:lnTo>
                  <a:lnTo>
                    <a:pt x="42" y="46"/>
                  </a:lnTo>
                  <a:lnTo>
                    <a:pt x="41" y="48"/>
                  </a:lnTo>
                  <a:lnTo>
                    <a:pt x="40" y="50"/>
                  </a:lnTo>
                  <a:lnTo>
                    <a:pt x="39" y="51"/>
                  </a:lnTo>
                  <a:lnTo>
                    <a:pt x="39" y="53"/>
                  </a:lnTo>
                  <a:lnTo>
                    <a:pt x="38" y="55"/>
                  </a:lnTo>
                  <a:lnTo>
                    <a:pt x="23" y="95"/>
                  </a:lnTo>
                  <a:lnTo>
                    <a:pt x="0" y="87"/>
                  </a:lnTo>
                  <a:lnTo>
                    <a:pt x="32" y="0"/>
                  </a:lnTo>
                  <a:lnTo>
                    <a:pt x="56" y="9"/>
                  </a:lnTo>
                  <a:lnTo>
                    <a:pt x="51" y="21"/>
                  </a:lnTo>
                  <a:lnTo>
                    <a:pt x="52" y="20"/>
                  </a:lnTo>
                  <a:lnTo>
                    <a:pt x="53" y="20"/>
                  </a:lnTo>
                  <a:lnTo>
                    <a:pt x="54" y="19"/>
                  </a:lnTo>
                  <a:lnTo>
                    <a:pt x="55" y="18"/>
                  </a:lnTo>
                  <a:lnTo>
                    <a:pt x="56" y="18"/>
                  </a:lnTo>
                  <a:lnTo>
                    <a:pt x="57" y="17"/>
                  </a:lnTo>
                  <a:lnTo>
                    <a:pt x="58" y="17"/>
                  </a:lnTo>
                  <a:lnTo>
                    <a:pt x="59" y="16"/>
                  </a:lnTo>
                  <a:lnTo>
                    <a:pt x="60" y="16"/>
                  </a:lnTo>
                  <a:lnTo>
                    <a:pt x="62" y="15"/>
                  </a:lnTo>
                  <a:lnTo>
                    <a:pt x="63" y="15"/>
                  </a:lnTo>
                  <a:lnTo>
                    <a:pt x="64" y="15"/>
                  </a:lnTo>
                  <a:lnTo>
                    <a:pt x="65" y="14"/>
                  </a:lnTo>
                  <a:lnTo>
                    <a:pt x="66" y="14"/>
                  </a:lnTo>
                  <a:lnTo>
                    <a:pt x="67" y="14"/>
                  </a:lnTo>
                  <a:lnTo>
                    <a:pt x="68" y="14"/>
                  </a:lnTo>
                  <a:lnTo>
                    <a:pt x="69" y="14"/>
                  </a:lnTo>
                  <a:lnTo>
                    <a:pt x="70" y="13"/>
                  </a:lnTo>
                  <a:lnTo>
                    <a:pt x="71" y="13"/>
                  </a:lnTo>
                  <a:lnTo>
                    <a:pt x="72" y="13"/>
                  </a:lnTo>
                  <a:lnTo>
                    <a:pt x="74" y="13"/>
                  </a:lnTo>
                  <a:lnTo>
                    <a:pt x="75" y="13"/>
                  </a:lnTo>
                  <a:lnTo>
                    <a:pt x="76" y="14"/>
                  </a:lnTo>
                  <a:lnTo>
                    <a:pt x="77" y="14"/>
                  </a:lnTo>
                  <a:lnTo>
                    <a:pt x="79" y="14"/>
                  </a:lnTo>
                  <a:lnTo>
                    <a:pt x="81" y="15"/>
                  </a:lnTo>
                  <a:lnTo>
                    <a:pt x="83" y="16"/>
                  </a:lnTo>
                  <a:lnTo>
                    <a:pt x="85" y="17"/>
                  </a:lnTo>
                  <a:lnTo>
                    <a:pt x="87" y="17"/>
                  </a:lnTo>
                  <a:lnTo>
                    <a:pt x="88" y="18"/>
                  </a:lnTo>
                  <a:lnTo>
                    <a:pt x="90" y="19"/>
                  </a:lnTo>
                  <a:lnTo>
                    <a:pt x="92" y="20"/>
                  </a:lnTo>
                  <a:lnTo>
                    <a:pt x="93" y="21"/>
                  </a:lnTo>
                  <a:lnTo>
                    <a:pt x="94" y="22"/>
                  </a:lnTo>
                  <a:lnTo>
                    <a:pt x="94" y="23"/>
                  </a:lnTo>
                  <a:lnTo>
                    <a:pt x="95" y="24"/>
                  </a:lnTo>
                  <a:lnTo>
                    <a:pt x="96" y="25"/>
                  </a:lnTo>
                  <a:lnTo>
                    <a:pt x="97" y="26"/>
                  </a:lnTo>
                  <a:lnTo>
                    <a:pt x="98" y="28"/>
                  </a:lnTo>
                  <a:lnTo>
                    <a:pt x="99" y="29"/>
                  </a:lnTo>
                  <a:lnTo>
                    <a:pt x="100" y="30"/>
                  </a:lnTo>
                  <a:lnTo>
                    <a:pt x="101" y="31"/>
                  </a:lnTo>
                  <a:lnTo>
                    <a:pt x="101" y="32"/>
                  </a:lnTo>
                  <a:lnTo>
                    <a:pt x="102" y="34"/>
                  </a:lnTo>
                  <a:lnTo>
                    <a:pt x="102" y="35"/>
                  </a:lnTo>
                  <a:lnTo>
                    <a:pt x="102" y="37"/>
                  </a:lnTo>
                  <a:lnTo>
                    <a:pt x="102" y="38"/>
                  </a:lnTo>
                  <a:lnTo>
                    <a:pt x="102" y="40"/>
                  </a:lnTo>
                  <a:lnTo>
                    <a:pt x="102" y="41"/>
                  </a:lnTo>
                  <a:lnTo>
                    <a:pt x="102" y="43"/>
                  </a:lnTo>
                  <a:lnTo>
                    <a:pt x="102" y="44"/>
                  </a:lnTo>
                  <a:lnTo>
                    <a:pt x="102" y="46"/>
                  </a:lnTo>
                  <a:lnTo>
                    <a:pt x="102" y="47"/>
                  </a:lnTo>
                  <a:lnTo>
                    <a:pt x="102" y="48"/>
                  </a:lnTo>
                  <a:lnTo>
                    <a:pt x="101" y="50"/>
                  </a:lnTo>
                  <a:lnTo>
                    <a:pt x="101" y="52"/>
                  </a:lnTo>
                  <a:lnTo>
                    <a:pt x="100" y="54"/>
                  </a:lnTo>
                  <a:lnTo>
                    <a:pt x="99" y="57"/>
                  </a:lnTo>
                  <a:lnTo>
                    <a:pt x="98" y="59"/>
                  </a:lnTo>
                  <a:lnTo>
                    <a:pt x="97" y="62"/>
                  </a:lnTo>
                  <a:lnTo>
                    <a:pt x="77" y="116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21872" name="Freeform 16">
              <a:extLst>
                <a:ext uri="{FF2B5EF4-FFF2-40B4-BE49-F238E27FC236}">
                  <a16:creationId xmlns:a16="http://schemas.microsoft.com/office/drawing/2014/main" id="{871494D1-3DCC-429D-B930-28FF50931A6B}"/>
                </a:ext>
              </a:extLst>
            </p:cNvPr>
            <p:cNvSpPr>
              <a:spLocks/>
            </p:cNvSpPr>
            <p:nvPr/>
          </p:nvSpPr>
          <p:spPr bwMode="auto">
            <a:xfrm>
              <a:off x="4943" y="2272"/>
              <a:ext cx="92" cy="99"/>
            </a:xfrm>
            <a:custGeom>
              <a:avLst/>
              <a:gdLst>
                <a:gd name="T0" fmla="*/ 67 w 92"/>
                <a:gd name="T1" fmla="*/ 90 h 99"/>
                <a:gd name="T2" fmla="*/ 60 w 92"/>
                <a:gd name="T3" fmla="*/ 95 h 99"/>
                <a:gd name="T4" fmla="*/ 53 w 92"/>
                <a:gd name="T5" fmla="*/ 97 h 99"/>
                <a:gd name="T6" fmla="*/ 45 w 92"/>
                <a:gd name="T7" fmla="*/ 98 h 99"/>
                <a:gd name="T8" fmla="*/ 38 w 92"/>
                <a:gd name="T9" fmla="*/ 97 h 99"/>
                <a:gd name="T10" fmla="*/ 29 w 92"/>
                <a:gd name="T11" fmla="*/ 95 h 99"/>
                <a:gd name="T12" fmla="*/ 22 w 92"/>
                <a:gd name="T13" fmla="*/ 91 h 99"/>
                <a:gd name="T14" fmla="*/ 16 w 92"/>
                <a:gd name="T15" fmla="*/ 87 h 99"/>
                <a:gd name="T16" fmla="*/ 11 w 92"/>
                <a:gd name="T17" fmla="*/ 83 h 99"/>
                <a:gd name="T18" fmla="*/ 8 w 92"/>
                <a:gd name="T19" fmla="*/ 78 h 99"/>
                <a:gd name="T20" fmla="*/ 4 w 92"/>
                <a:gd name="T21" fmla="*/ 74 h 99"/>
                <a:gd name="T22" fmla="*/ 2 w 92"/>
                <a:gd name="T23" fmla="*/ 68 h 99"/>
                <a:gd name="T24" fmla="*/ 1 w 92"/>
                <a:gd name="T25" fmla="*/ 62 h 99"/>
                <a:gd name="T26" fmla="*/ 0 w 92"/>
                <a:gd name="T27" fmla="*/ 53 h 99"/>
                <a:gd name="T28" fmla="*/ 2 w 92"/>
                <a:gd name="T29" fmla="*/ 42 h 99"/>
                <a:gd name="T30" fmla="*/ 7 w 92"/>
                <a:gd name="T31" fmla="*/ 32 h 99"/>
                <a:gd name="T32" fmla="*/ 11 w 92"/>
                <a:gd name="T33" fmla="*/ 25 h 99"/>
                <a:gd name="T34" fmla="*/ 15 w 92"/>
                <a:gd name="T35" fmla="*/ 19 h 99"/>
                <a:gd name="T36" fmla="*/ 19 w 92"/>
                <a:gd name="T37" fmla="*/ 14 h 99"/>
                <a:gd name="T38" fmla="*/ 23 w 92"/>
                <a:gd name="T39" fmla="*/ 10 h 99"/>
                <a:gd name="T40" fmla="*/ 27 w 92"/>
                <a:gd name="T41" fmla="*/ 7 h 99"/>
                <a:gd name="T42" fmla="*/ 33 w 92"/>
                <a:gd name="T43" fmla="*/ 4 h 99"/>
                <a:gd name="T44" fmla="*/ 38 w 92"/>
                <a:gd name="T45" fmla="*/ 2 h 99"/>
                <a:gd name="T46" fmla="*/ 44 w 92"/>
                <a:gd name="T47" fmla="*/ 1 h 99"/>
                <a:gd name="T48" fmla="*/ 49 w 92"/>
                <a:gd name="T49" fmla="*/ 0 h 99"/>
                <a:gd name="T50" fmla="*/ 57 w 92"/>
                <a:gd name="T51" fmla="*/ 1 h 99"/>
                <a:gd name="T52" fmla="*/ 68 w 92"/>
                <a:gd name="T53" fmla="*/ 5 h 99"/>
                <a:gd name="T54" fmla="*/ 73 w 92"/>
                <a:gd name="T55" fmla="*/ 8 h 99"/>
                <a:gd name="T56" fmla="*/ 78 w 92"/>
                <a:gd name="T57" fmla="*/ 12 h 99"/>
                <a:gd name="T58" fmla="*/ 82 w 92"/>
                <a:gd name="T59" fmla="*/ 16 h 99"/>
                <a:gd name="T60" fmla="*/ 85 w 92"/>
                <a:gd name="T61" fmla="*/ 21 h 99"/>
                <a:gd name="T62" fmla="*/ 88 w 92"/>
                <a:gd name="T63" fmla="*/ 25 h 99"/>
                <a:gd name="T64" fmla="*/ 89 w 92"/>
                <a:gd name="T65" fmla="*/ 31 h 99"/>
                <a:gd name="T66" fmla="*/ 91 w 92"/>
                <a:gd name="T67" fmla="*/ 36 h 99"/>
                <a:gd name="T68" fmla="*/ 91 w 92"/>
                <a:gd name="T69" fmla="*/ 42 h 99"/>
                <a:gd name="T70" fmla="*/ 90 w 92"/>
                <a:gd name="T71" fmla="*/ 48 h 99"/>
                <a:gd name="T72" fmla="*/ 89 w 92"/>
                <a:gd name="T73" fmla="*/ 55 h 99"/>
                <a:gd name="T74" fmla="*/ 85 w 92"/>
                <a:gd name="T75" fmla="*/ 63 h 99"/>
                <a:gd name="T76" fmla="*/ 83 w 92"/>
                <a:gd name="T77" fmla="*/ 71 h 99"/>
                <a:gd name="T78" fmla="*/ 26 w 92"/>
                <a:gd name="T79" fmla="*/ 46 h 99"/>
                <a:gd name="T80" fmla="*/ 23 w 92"/>
                <a:gd name="T81" fmla="*/ 53 h 99"/>
                <a:gd name="T82" fmla="*/ 23 w 92"/>
                <a:gd name="T83" fmla="*/ 59 h 99"/>
                <a:gd name="T84" fmla="*/ 23 w 92"/>
                <a:gd name="T85" fmla="*/ 64 h 99"/>
                <a:gd name="T86" fmla="*/ 24 w 92"/>
                <a:gd name="T87" fmla="*/ 69 h 99"/>
                <a:gd name="T88" fmla="*/ 28 w 92"/>
                <a:gd name="T89" fmla="*/ 74 h 99"/>
                <a:gd name="T90" fmla="*/ 33 w 92"/>
                <a:gd name="T91" fmla="*/ 77 h 99"/>
                <a:gd name="T92" fmla="*/ 39 w 92"/>
                <a:gd name="T93" fmla="*/ 78 h 99"/>
                <a:gd name="T94" fmla="*/ 45 w 92"/>
                <a:gd name="T95" fmla="*/ 77 h 99"/>
                <a:gd name="T96" fmla="*/ 51 w 92"/>
                <a:gd name="T97" fmla="*/ 74 h 99"/>
                <a:gd name="T98" fmla="*/ 68 w 92"/>
                <a:gd name="T99" fmla="*/ 46 h 99"/>
                <a:gd name="T100" fmla="*/ 69 w 92"/>
                <a:gd name="T101" fmla="*/ 41 h 99"/>
                <a:gd name="T102" fmla="*/ 69 w 92"/>
                <a:gd name="T103" fmla="*/ 35 h 99"/>
                <a:gd name="T104" fmla="*/ 68 w 92"/>
                <a:gd name="T105" fmla="*/ 30 h 99"/>
                <a:gd name="T106" fmla="*/ 66 w 92"/>
                <a:gd name="T107" fmla="*/ 26 h 99"/>
                <a:gd name="T108" fmla="*/ 62 w 92"/>
                <a:gd name="T109" fmla="*/ 23 h 99"/>
                <a:gd name="T110" fmla="*/ 57 w 92"/>
                <a:gd name="T111" fmla="*/ 20 h 99"/>
                <a:gd name="T112" fmla="*/ 52 w 92"/>
                <a:gd name="T113" fmla="*/ 20 h 99"/>
                <a:gd name="T114" fmla="*/ 47 w 92"/>
                <a:gd name="T115" fmla="*/ 21 h 99"/>
                <a:gd name="T116" fmla="*/ 42 w 92"/>
                <a:gd name="T117" fmla="*/ 24 h 99"/>
                <a:gd name="T118" fmla="*/ 38 w 92"/>
                <a:gd name="T119" fmla="*/ 27 h 99"/>
                <a:gd name="T120" fmla="*/ 35 w 92"/>
                <a:gd name="T121" fmla="*/ 32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2" h="99">
                  <a:moveTo>
                    <a:pt x="51" y="74"/>
                  </a:moveTo>
                  <a:lnTo>
                    <a:pt x="71" y="88"/>
                  </a:lnTo>
                  <a:lnTo>
                    <a:pt x="69" y="89"/>
                  </a:lnTo>
                  <a:lnTo>
                    <a:pt x="68" y="90"/>
                  </a:lnTo>
                  <a:lnTo>
                    <a:pt x="67" y="90"/>
                  </a:lnTo>
                  <a:lnTo>
                    <a:pt x="66" y="91"/>
                  </a:lnTo>
                  <a:lnTo>
                    <a:pt x="64" y="92"/>
                  </a:lnTo>
                  <a:lnTo>
                    <a:pt x="63" y="93"/>
                  </a:lnTo>
                  <a:lnTo>
                    <a:pt x="61" y="94"/>
                  </a:lnTo>
                  <a:lnTo>
                    <a:pt x="60" y="95"/>
                  </a:lnTo>
                  <a:lnTo>
                    <a:pt x="58" y="95"/>
                  </a:lnTo>
                  <a:lnTo>
                    <a:pt x="57" y="96"/>
                  </a:lnTo>
                  <a:lnTo>
                    <a:pt x="55" y="97"/>
                  </a:lnTo>
                  <a:lnTo>
                    <a:pt x="54" y="97"/>
                  </a:lnTo>
                  <a:lnTo>
                    <a:pt x="53" y="97"/>
                  </a:lnTo>
                  <a:lnTo>
                    <a:pt x="51" y="98"/>
                  </a:lnTo>
                  <a:lnTo>
                    <a:pt x="50" y="98"/>
                  </a:lnTo>
                  <a:lnTo>
                    <a:pt x="48" y="98"/>
                  </a:lnTo>
                  <a:lnTo>
                    <a:pt x="47" y="98"/>
                  </a:lnTo>
                  <a:lnTo>
                    <a:pt x="45" y="98"/>
                  </a:lnTo>
                  <a:lnTo>
                    <a:pt x="43" y="98"/>
                  </a:lnTo>
                  <a:lnTo>
                    <a:pt x="42" y="98"/>
                  </a:lnTo>
                  <a:lnTo>
                    <a:pt x="40" y="98"/>
                  </a:lnTo>
                  <a:lnTo>
                    <a:pt x="38" y="98"/>
                  </a:lnTo>
                  <a:lnTo>
                    <a:pt x="38" y="97"/>
                  </a:lnTo>
                  <a:lnTo>
                    <a:pt x="36" y="97"/>
                  </a:lnTo>
                  <a:lnTo>
                    <a:pt x="34" y="97"/>
                  </a:lnTo>
                  <a:lnTo>
                    <a:pt x="33" y="96"/>
                  </a:lnTo>
                  <a:lnTo>
                    <a:pt x="31" y="95"/>
                  </a:lnTo>
                  <a:lnTo>
                    <a:pt x="29" y="95"/>
                  </a:lnTo>
                  <a:lnTo>
                    <a:pt x="28" y="94"/>
                  </a:lnTo>
                  <a:lnTo>
                    <a:pt x="26" y="93"/>
                  </a:lnTo>
                  <a:lnTo>
                    <a:pt x="24" y="92"/>
                  </a:lnTo>
                  <a:lnTo>
                    <a:pt x="23" y="91"/>
                  </a:lnTo>
                  <a:lnTo>
                    <a:pt x="22" y="91"/>
                  </a:lnTo>
                  <a:lnTo>
                    <a:pt x="21" y="90"/>
                  </a:lnTo>
                  <a:lnTo>
                    <a:pt x="20" y="90"/>
                  </a:lnTo>
                  <a:lnTo>
                    <a:pt x="18" y="89"/>
                  </a:lnTo>
                  <a:lnTo>
                    <a:pt x="17" y="88"/>
                  </a:lnTo>
                  <a:lnTo>
                    <a:pt x="16" y="87"/>
                  </a:lnTo>
                  <a:lnTo>
                    <a:pt x="15" y="87"/>
                  </a:lnTo>
                  <a:lnTo>
                    <a:pt x="14" y="86"/>
                  </a:lnTo>
                  <a:lnTo>
                    <a:pt x="13" y="85"/>
                  </a:lnTo>
                  <a:lnTo>
                    <a:pt x="12" y="84"/>
                  </a:lnTo>
                  <a:lnTo>
                    <a:pt x="11" y="83"/>
                  </a:lnTo>
                  <a:lnTo>
                    <a:pt x="10" y="82"/>
                  </a:lnTo>
                  <a:lnTo>
                    <a:pt x="9" y="81"/>
                  </a:lnTo>
                  <a:lnTo>
                    <a:pt x="8" y="80"/>
                  </a:lnTo>
                  <a:lnTo>
                    <a:pt x="8" y="79"/>
                  </a:lnTo>
                  <a:lnTo>
                    <a:pt x="8" y="78"/>
                  </a:lnTo>
                  <a:lnTo>
                    <a:pt x="7" y="77"/>
                  </a:lnTo>
                  <a:lnTo>
                    <a:pt x="6" y="76"/>
                  </a:lnTo>
                  <a:lnTo>
                    <a:pt x="6" y="75"/>
                  </a:lnTo>
                  <a:lnTo>
                    <a:pt x="5" y="74"/>
                  </a:lnTo>
                  <a:lnTo>
                    <a:pt x="4" y="74"/>
                  </a:lnTo>
                  <a:lnTo>
                    <a:pt x="4" y="73"/>
                  </a:lnTo>
                  <a:lnTo>
                    <a:pt x="3" y="71"/>
                  </a:lnTo>
                  <a:lnTo>
                    <a:pt x="3" y="70"/>
                  </a:lnTo>
                  <a:lnTo>
                    <a:pt x="2" y="69"/>
                  </a:lnTo>
                  <a:lnTo>
                    <a:pt x="2" y="68"/>
                  </a:lnTo>
                  <a:lnTo>
                    <a:pt x="2" y="67"/>
                  </a:lnTo>
                  <a:lnTo>
                    <a:pt x="1" y="65"/>
                  </a:lnTo>
                  <a:lnTo>
                    <a:pt x="1" y="64"/>
                  </a:lnTo>
                  <a:lnTo>
                    <a:pt x="1" y="63"/>
                  </a:lnTo>
                  <a:lnTo>
                    <a:pt x="1" y="62"/>
                  </a:lnTo>
                  <a:lnTo>
                    <a:pt x="0" y="60"/>
                  </a:lnTo>
                  <a:lnTo>
                    <a:pt x="0" y="58"/>
                  </a:lnTo>
                  <a:lnTo>
                    <a:pt x="0" y="57"/>
                  </a:lnTo>
                  <a:lnTo>
                    <a:pt x="0" y="55"/>
                  </a:lnTo>
                  <a:lnTo>
                    <a:pt x="0" y="53"/>
                  </a:lnTo>
                  <a:lnTo>
                    <a:pt x="1" y="51"/>
                  </a:lnTo>
                  <a:lnTo>
                    <a:pt x="1" y="49"/>
                  </a:lnTo>
                  <a:lnTo>
                    <a:pt x="1" y="47"/>
                  </a:lnTo>
                  <a:lnTo>
                    <a:pt x="2" y="45"/>
                  </a:lnTo>
                  <a:lnTo>
                    <a:pt x="2" y="42"/>
                  </a:lnTo>
                  <a:lnTo>
                    <a:pt x="3" y="41"/>
                  </a:lnTo>
                  <a:lnTo>
                    <a:pt x="4" y="39"/>
                  </a:lnTo>
                  <a:lnTo>
                    <a:pt x="5" y="37"/>
                  </a:lnTo>
                  <a:lnTo>
                    <a:pt x="6" y="35"/>
                  </a:lnTo>
                  <a:lnTo>
                    <a:pt x="7" y="32"/>
                  </a:lnTo>
                  <a:lnTo>
                    <a:pt x="8" y="30"/>
                  </a:lnTo>
                  <a:lnTo>
                    <a:pt x="8" y="28"/>
                  </a:lnTo>
                  <a:lnTo>
                    <a:pt x="9" y="27"/>
                  </a:lnTo>
                  <a:lnTo>
                    <a:pt x="10" y="25"/>
                  </a:lnTo>
                  <a:lnTo>
                    <a:pt x="11" y="25"/>
                  </a:lnTo>
                  <a:lnTo>
                    <a:pt x="11" y="24"/>
                  </a:lnTo>
                  <a:lnTo>
                    <a:pt x="12" y="23"/>
                  </a:lnTo>
                  <a:lnTo>
                    <a:pt x="13" y="21"/>
                  </a:lnTo>
                  <a:lnTo>
                    <a:pt x="14" y="20"/>
                  </a:lnTo>
                  <a:lnTo>
                    <a:pt x="15" y="19"/>
                  </a:lnTo>
                  <a:lnTo>
                    <a:pt x="15" y="18"/>
                  </a:lnTo>
                  <a:lnTo>
                    <a:pt x="16" y="17"/>
                  </a:lnTo>
                  <a:lnTo>
                    <a:pt x="17" y="16"/>
                  </a:lnTo>
                  <a:lnTo>
                    <a:pt x="18" y="15"/>
                  </a:lnTo>
                  <a:lnTo>
                    <a:pt x="19" y="14"/>
                  </a:lnTo>
                  <a:lnTo>
                    <a:pt x="20" y="13"/>
                  </a:lnTo>
                  <a:lnTo>
                    <a:pt x="21" y="12"/>
                  </a:lnTo>
                  <a:lnTo>
                    <a:pt x="22" y="11"/>
                  </a:lnTo>
                  <a:lnTo>
                    <a:pt x="23" y="11"/>
                  </a:lnTo>
                  <a:lnTo>
                    <a:pt x="23" y="10"/>
                  </a:lnTo>
                  <a:lnTo>
                    <a:pt x="24" y="9"/>
                  </a:lnTo>
                  <a:lnTo>
                    <a:pt x="25" y="8"/>
                  </a:lnTo>
                  <a:lnTo>
                    <a:pt x="26" y="8"/>
                  </a:lnTo>
                  <a:lnTo>
                    <a:pt x="27" y="8"/>
                  </a:lnTo>
                  <a:lnTo>
                    <a:pt x="27" y="7"/>
                  </a:lnTo>
                  <a:lnTo>
                    <a:pt x="29" y="7"/>
                  </a:lnTo>
                  <a:lnTo>
                    <a:pt x="30" y="6"/>
                  </a:lnTo>
                  <a:lnTo>
                    <a:pt x="31" y="5"/>
                  </a:lnTo>
                  <a:lnTo>
                    <a:pt x="32" y="5"/>
                  </a:lnTo>
                  <a:lnTo>
                    <a:pt x="33" y="4"/>
                  </a:lnTo>
                  <a:lnTo>
                    <a:pt x="34" y="4"/>
                  </a:lnTo>
                  <a:lnTo>
                    <a:pt x="35" y="3"/>
                  </a:lnTo>
                  <a:lnTo>
                    <a:pt x="36" y="3"/>
                  </a:lnTo>
                  <a:lnTo>
                    <a:pt x="37" y="3"/>
                  </a:lnTo>
                  <a:lnTo>
                    <a:pt x="38" y="2"/>
                  </a:lnTo>
                  <a:lnTo>
                    <a:pt x="39" y="2"/>
                  </a:lnTo>
                  <a:lnTo>
                    <a:pt x="41" y="1"/>
                  </a:lnTo>
                  <a:lnTo>
                    <a:pt x="42" y="1"/>
                  </a:lnTo>
                  <a:lnTo>
                    <a:pt x="43" y="1"/>
                  </a:lnTo>
                  <a:lnTo>
                    <a:pt x="44" y="1"/>
                  </a:lnTo>
                  <a:lnTo>
                    <a:pt x="45" y="1"/>
                  </a:lnTo>
                  <a:lnTo>
                    <a:pt x="46" y="1"/>
                  </a:lnTo>
                  <a:lnTo>
                    <a:pt x="47" y="1"/>
                  </a:lnTo>
                  <a:lnTo>
                    <a:pt x="48" y="0"/>
                  </a:lnTo>
                  <a:lnTo>
                    <a:pt x="49" y="0"/>
                  </a:lnTo>
                  <a:lnTo>
                    <a:pt x="51" y="0"/>
                  </a:lnTo>
                  <a:lnTo>
                    <a:pt x="52" y="1"/>
                  </a:lnTo>
                  <a:lnTo>
                    <a:pt x="53" y="1"/>
                  </a:lnTo>
                  <a:lnTo>
                    <a:pt x="55" y="1"/>
                  </a:lnTo>
                  <a:lnTo>
                    <a:pt x="57" y="1"/>
                  </a:lnTo>
                  <a:lnTo>
                    <a:pt x="59" y="2"/>
                  </a:lnTo>
                  <a:lnTo>
                    <a:pt x="61" y="3"/>
                  </a:lnTo>
                  <a:lnTo>
                    <a:pt x="63" y="3"/>
                  </a:lnTo>
                  <a:lnTo>
                    <a:pt x="66" y="4"/>
                  </a:lnTo>
                  <a:lnTo>
                    <a:pt x="68" y="5"/>
                  </a:lnTo>
                  <a:lnTo>
                    <a:pt x="69" y="6"/>
                  </a:lnTo>
                  <a:lnTo>
                    <a:pt x="70" y="7"/>
                  </a:lnTo>
                  <a:lnTo>
                    <a:pt x="71" y="8"/>
                  </a:lnTo>
                  <a:lnTo>
                    <a:pt x="72" y="8"/>
                  </a:lnTo>
                  <a:lnTo>
                    <a:pt x="73" y="8"/>
                  </a:lnTo>
                  <a:lnTo>
                    <a:pt x="74" y="9"/>
                  </a:lnTo>
                  <a:lnTo>
                    <a:pt x="75" y="10"/>
                  </a:lnTo>
                  <a:lnTo>
                    <a:pt x="76" y="10"/>
                  </a:lnTo>
                  <a:lnTo>
                    <a:pt x="77" y="11"/>
                  </a:lnTo>
                  <a:lnTo>
                    <a:pt x="78" y="12"/>
                  </a:lnTo>
                  <a:lnTo>
                    <a:pt x="79" y="13"/>
                  </a:lnTo>
                  <a:lnTo>
                    <a:pt x="80" y="14"/>
                  </a:lnTo>
                  <a:lnTo>
                    <a:pt x="81" y="15"/>
                  </a:lnTo>
                  <a:lnTo>
                    <a:pt x="82" y="15"/>
                  </a:lnTo>
                  <a:lnTo>
                    <a:pt x="82" y="16"/>
                  </a:lnTo>
                  <a:lnTo>
                    <a:pt x="83" y="17"/>
                  </a:lnTo>
                  <a:lnTo>
                    <a:pt x="83" y="18"/>
                  </a:lnTo>
                  <a:lnTo>
                    <a:pt x="84" y="19"/>
                  </a:lnTo>
                  <a:lnTo>
                    <a:pt x="84" y="20"/>
                  </a:lnTo>
                  <a:lnTo>
                    <a:pt x="85" y="21"/>
                  </a:lnTo>
                  <a:lnTo>
                    <a:pt x="85" y="22"/>
                  </a:lnTo>
                  <a:lnTo>
                    <a:pt x="86" y="23"/>
                  </a:lnTo>
                  <a:lnTo>
                    <a:pt x="86" y="24"/>
                  </a:lnTo>
                  <a:lnTo>
                    <a:pt x="87" y="25"/>
                  </a:lnTo>
                  <a:lnTo>
                    <a:pt x="88" y="25"/>
                  </a:lnTo>
                  <a:lnTo>
                    <a:pt x="88" y="26"/>
                  </a:lnTo>
                  <a:lnTo>
                    <a:pt x="88" y="27"/>
                  </a:lnTo>
                  <a:lnTo>
                    <a:pt x="89" y="28"/>
                  </a:lnTo>
                  <a:lnTo>
                    <a:pt x="89" y="30"/>
                  </a:lnTo>
                  <a:lnTo>
                    <a:pt x="89" y="31"/>
                  </a:lnTo>
                  <a:lnTo>
                    <a:pt x="90" y="32"/>
                  </a:lnTo>
                  <a:lnTo>
                    <a:pt x="90" y="33"/>
                  </a:lnTo>
                  <a:lnTo>
                    <a:pt x="90" y="34"/>
                  </a:lnTo>
                  <a:lnTo>
                    <a:pt x="90" y="35"/>
                  </a:lnTo>
                  <a:lnTo>
                    <a:pt x="91" y="36"/>
                  </a:lnTo>
                  <a:lnTo>
                    <a:pt x="91" y="38"/>
                  </a:lnTo>
                  <a:lnTo>
                    <a:pt x="91" y="39"/>
                  </a:lnTo>
                  <a:lnTo>
                    <a:pt x="91" y="40"/>
                  </a:lnTo>
                  <a:lnTo>
                    <a:pt x="91" y="41"/>
                  </a:lnTo>
                  <a:lnTo>
                    <a:pt x="91" y="42"/>
                  </a:lnTo>
                  <a:lnTo>
                    <a:pt x="91" y="43"/>
                  </a:lnTo>
                  <a:lnTo>
                    <a:pt x="91" y="44"/>
                  </a:lnTo>
                  <a:lnTo>
                    <a:pt x="90" y="46"/>
                  </a:lnTo>
                  <a:lnTo>
                    <a:pt x="90" y="47"/>
                  </a:lnTo>
                  <a:lnTo>
                    <a:pt x="90" y="48"/>
                  </a:lnTo>
                  <a:lnTo>
                    <a:pt x="90" y="50"/>
                  </a:lnTo>
                  <a:lnTo>
                    <a:pt x="90" y="51"/>
                  </a:lnTo>
                  <a:lnTo>
                    <a:pt x="89" y="52"/>
                  </a:lnTo>
                  <a:lnTo>
                    <a:pt x="89" y="54"/>
                  </a:lnTo>
                  <a:lnTo>
                    <a:pt x="89" y="55"/>
                  </a:lnTo>
                  <a:lnTo>
                    <a:pt x="88" y="57"/>
                  </a:lnTo>
                  <a:lnTo>
                    <a:pt x="87" y="59"/>
                  </a:lnTo>
                  <a:lnTo>
                    <a:pt x="87" y="60"/>
                  </a:lnTo>
                  <a:lnTo>
                    <a:pt x="86" y="61"/>
                  </a:lnTo>
                  <a:lnTo>
                    <a:pt x="85" y="63"/>
                  </a:lnTo>
                  <a:lnTo>
                    <a:pt x="85" y="65"/>
                  </a:lnTo>
                  <a:lnTo>
                    <a:pt x="84" y="66"/>
                  </a:lnTo>
                  <a:lnTo>
                    <a:pt x="83" y="68"/>
                  </a:lnTo>
                  <a:lnTo>
                    <a:pt x="83" y="69"/>
                  </a:lnTo>
                  <a:lnTo>
                    <a:pt x="83" y="71"/>
                  </a:lnTo>
                  <a:lnTo>
                    <a:pt x="82" y="72"/>
                  </a:lnTo>
                  <a:lnTo>
                    <a:pt x="81" y="74"/>
                  </a:lnTo>
                  <a:lnTo>
                    <a:pt x="80" y="74"/>
                  </a:lnTo>
                  <a:lnTo>
                    <a:pt x="79" y="76"/>
                  </a:lnTo>
                  <a:lnTo>
                    <a:pt x="26" y="46"/>
                  </a:lnTo>
                  <a:lnTo>
                    <a:pt x="26" y="48"/>
                  </a:lnTo>
                  <a:lnTo>
                    <a:pt x="25" y="49"/>
                  </a:lnTo>
                  <a:lnTo>
                    <a:pt x="24" y="50"/>
                  </a:lnTo>
                  <a:lnTo>
                    <a:pt x="24" y="51"/>
                  </a:lnTo>
                  <a:lnTo>
                    <a:pt x="23" y="53"/>
                  </a:lnTo>
                  <a:lnTo>
                    <a:pt x="23" y="54"/>
                  </a:lnTo>
                  <a:lnTo>
                    <a:pt x="23" y="55"/>
                  </a:lnTo>
                  <a:lnTo>
                    <a:pt x="23" y="56"/>
                  </a:lnTo>
                  <a:lnTo>
                    <a:pt x="23" y="57"/>
                  </a:lnTo>
                  <a:lnTo>
                    <a:pt x="23" y="59"/>
                  </a:lnTo>
                  <a:lnTo>
                    <a:pt x="23" y="60"/>
                  </a:lnTo>
                  <a:lnTo>
                    <a:pt x="23" y="61"/>
                  </a:lnTo>
                  <a:lnTo>
                    <a:pt x="23" y="62"/>
                  </a:lnTo>
                  <a:lnTo>
                    <a:pt x="23" y="63"/>
                  </a:lnTo>
                  <a:lnTo>
                    <a:pt x="23" y="64"/>
                  </a:lnTo>
                  <a:lnTo>
                    <a:pt x="23" y="65"/>
                  </a:lnTo>
                  <a:lnTo>
                    <a:pt x="23" y="66"/>
                  </a:lnTo>
                  <a:lnTo>
                    <a:pt x="23" y="67"/>
                  </a:lnTo>
                  <a:lnTo>
                    <a:pt x="24" y="68"/>
                  </a:lnTo>
                  <a:lnTo>
                    <a:pt x="24" y="69"/>
                  </a:lnTo>
                  <a:lnTo>
                    <a:pt x="25" y="70"/>
                  </a:lnTo>
                  <a:lnTo>
                    <a:pt x="25" y="71"/>
                  </a:lnTo>
                  <a:lnTo>
                    <a:pt x="26" y="72"/>
                  </a:lnTo>
                  <a:lnTo>
                    <a:pt x="27" y="73"/>
                  </a:lnTo>
                  <a:lnTo>
                    <a:pt x="28" y="74"/>
                  </a:lnTo>
                  <a:lnTo>
                    <a:pt x="29" y="74"/>
                  </a:lnTo>
                  <a:lnTo>
                    <a:pt x="30" y="75"/>
                  </a:lnTo>
                  <a:lnTo>
                    <a:pt x="31" y="76"/>
                  </a:lnTo>
                  <a:lnTo>
                    <a:pt x="32" y="76"/>
                  </a:lnTo>
                  <a:lnTo>
                    <a:pt x="33" y="77"/>
                  </a:lnTo>
                  <a:lnTo>
                    <a:pt x="34" y="77"/>
                  </a:lnTo>
                  <a:lnTo>
                    <a:pt x="36" y="78"/>
                  </a:lnTo>
                  <a:lnTo>
                    <a:pt x="37" y="78"/>
                  </a:lnTo>
                  <a:lnTo>
                    <a:pt x="38" y="78"/>
                  </a:lnTo>
                  <a:lnTo>
                    <a:pt x="39" y="78"/>
                  </a:lnTo>
                  <a:lnTo>
                    <a:pt x="40" y="78"/>
                  </a:lnTo>
                  <a:lnTo>
                    <a:pt x="41" y="78"/>
                  </a:lnTo>
                  <a:lnTo>
                    <a:pt x="42" y="78"/>
                  </a:lnTo>
                  <a:lnTo>
                    <a:pt x="43" y="78"/>
                  </a:lnTo>
                  <a:lnTo>
                    <a:pt x="45" y="77"/>
                  </a:lnTo>
                  <a:lnTo>
                    <a:pt x="46" y="76"/>
                  </a:lnTo>
                  <a:lnTo>
                    <a:pt x="47" y="76"/>
                  </a:lnTo>
                  <a:lnTo>
                    <a:pt x="49" y="75"/>
                  </a:lnTo>
                  <a:lnTo>
                    <a:pt x="50" y="74"/>
                  </a:lnTo>
                  <a:lnTo>
                    <a:pt x="51" y="74"/>
                  </a:lnTo>
                  <a:lnTo>
                    <a:pt x="65" y="51"/>
                  </a:lnTo>
                  <a:lnTo>
                    <a:pt x="66" y="50"/>
                  </a:lnTo>
                  <a:lnTo>
                    <a:pt x="67" y="49"/>
                  </a:lnTo>
                  <a:lnTo>
                    <a:pt x="67" y="47"/>
                  </a:lnTo>
                  <a:lnTo>
                    <a:pt x="68" y="46"/>
                  </a:lnTo>
                  <a:lnTo>
                    <a:pt x="68" y="45"/>
                  </a:lnTo>
                  <a:lnTo>
                    <a:pt x="68" y="44"/>
                  </a:lnTo>
                  <a:lnTo>
                    <a:pt x="68" y="42"/>
                  </a:lnTo>
                  <a:lnTo>
                    <a:pt x="68" y="41"/>
                  </a:lnTo>
                  <a:lnTo>
                    <a:pt x="69" y="41"/>
                  </a:lnTo>
                  <a:lnTo>
                    <a:pt x="69" y="40"/>
                  </a:lnTo>
                  <a:lnTo>
                    <a:pt x="69" y="39"/>
                  </a:lnTo>
                  <a:lnTo>
                    <a:pt x="69" y="38"/>
                  </a:lnTo>
                  <a:lnTo>
                    <a:pt x="69" y="36"/>
                  </a:lnTo>
                  <a:lnTo>
                    <a:pt x="69" y="35"/>
                  </a:lnTo>
                  <a:lnTo>
                    <a:pt x="69" y="34"/>
                  </a:lnTo>
                  <a:lnTo>
                    <a:pt x="69" y="33"/>
                  </a:lnTo>
                  <a:lnTo>
                    <a:pt x="68" y="32"/>
                  </a:lnTo>
                  <a:lnTo>
                    <a:pt x="68" y="31"/>
                  </a:lnTo>
                  <a:lnTo>
                    <a:pt x="68" y="30"/>
                  </a:lnTo>
                  <a:lnTo>
                    <a:pt x="68" y="29"/>
                  </a:lnTo>
                  <a:lnTo>
                    <a:pt x="68" y="28"/>
                  </a:lnTo>
                  <a:lnTo>
                    <a:pt x="67" y="27"/>
                  </a:lnTo>
                  <a:lnTo>
                    <a:pt x="67" y="26"/>
                  </a:lnTo>
                  <a:lnTo>
                    <a:pt x="66" y="26"/>
                  </a:lnTo>
                  <a:lnTo>
                    <a:pt x="66" y="25"/>
                  </a:lnTo>
                  <a:lnTo>
                    <a:pt x="65" y="25"/>
                  </a:lnTo>
                  <a:lnTo>
                    <a:pt x="64" y="24"/>
                  </a:lnTo>
                  <a:lnTo>
                    <a:pt x="63" y="23"/>
                  </a:lnTo>
                  <a:lnTo>
                    <a:pt x="62" y="23"/>
                  </a:lnTo>
                  <a:lnTo>
                    <a:pt x="61" y="22"/>
                  </a:lnTo>
                  <a:lnTo>
                    <a:pt x="60" y="22"/>
                  </a:lnTo>
                  <a:lnTo>
                    <a:pt x="59" y="21"/>
                  </a:lnTo>
                  <a:lnTo>
                    <a:pt x="58" y="21"/>
                  </a:lnTo>
                  <a:lnTo>
                    <a:pt x="57" y="20"/>
                  </a:lnTo>
                  <a:lnTo>
                    <a:pt x="56" y="20"/>
                  </a:lnTo>
                  <a:lnTo>
                    <a:pt x="55" y="20"/>
                  </a:lnTo>
                  <a:lnTo>
                    <a:pt x="54" y="20"/>
                  </a:lnTo>
                  <a:lnTo>
                    <a:pt x="53" y="20"/>
                  </a:lnTo>
                  <a:lnTo>
                    <a:pt x="52" y="20"/>
                  </a:lnTo>
                  <a:lnTo>
                    <a:pt x="51" y="20"/>
                  </a:lnTo>
                  <a:lnTo>
                    <a:pt x="50" y="20"/>
                  </a:lnTo>
                  <a:lnTo>
                    <a:pt x="49" y="21"/>
                  </a:lnTo>
                  <a:lnTo>
                    <a:pt x="48" y="21"/>
                  </a:lnTo>
                  <a:lnTo>
                    <a:pt x="47" y="21"/>
                  </a:lnTo>
                  <a:lnTo>
                    <a:pt x="46" y="22"/>
                  </a:lnTo>
                  <a:lnTo>
                    <a:pt x="45" y="22"/>
                  </a:lnTo>
                  <a:lnTo>
                    <a:pt x="44" y="23"/>
                  </a:lnTo>
                  <a:lnTo>
                    <a:pt x="43" y="23"/>
                  </a:lnTo>
                  <a:lnTo>
                    <a:pt x="42" y="24"/>
                  </a:lnTo>
                  <a:lnTo>
                    <a:pt x="42" y="25"/>
                  </a:lnTo>
                  <a:lnTo>
                    <a:pt x="41" y="25"/>
                  </a:lnTo>
                  <a:lnTo>
                    <a:pt x="40" y="25"/>
                  </a:lnTo>
                  <a:lnTo>
                    <a:pt x="39" y="26"/>
                  </a:lnTo>
                  <a:lnTo>
                    <a:pt x="38" y="27"/>
                  </a:lnTo>
                  <a:lnTo>
                    <a:pt x="38" y="28"/>
                  </a:lnTo>
                  <a:lnTo>
                    <a:pt x="38" y="29"/>
                  </a:lnTo>
                  <a:lnTo>
                    <a:pt x="37" y="30"/>
                  </a:lnTo>
                  <a:lnTo>
                    <a:pt x="36" y="31"/>
                  </a:lnTo>
                  <a:lnTo>
                    <a:pt x="35" y="32"/>
                  </a:lnTo>
                  <a:lnTo>
                    <a:pt x="35" y="34"/>
                  </a:lnTo>
                  <a:lnTo>
                    <a:pt x="65" y="51"/>
                  </a:lnTo>
                  <a:lnTo>
                    <a:pt x="51" y="74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</p:spTree>
  </p:cSld>
  <p:clrMapOvr>
    <a:masterClrMapping/>
  </p:clrMapOvr>
  <p:transition>
    <p:wipe dir="r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>
            <a:extLst>
              <a:ext uri="{FF2B5EF4-FFF2-40B4-BE49-F238E27FC236}">
                <a16:creationId xmlns:a16="http://schemas.microsoft.com/office/drawing/2014/main" id="{FBDDFB4E-54FF-45E3-93EA-F662F7F0A8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3907" name="Rectangle 3">
            <a:extLst>
              <a:ext uri="{FF2B5EF4-FFF2-40B4-BE49-F238E27FC236}">
                <a16:creationId xmlns:a16="http://schemas.microsoft.com/office/drawing/2014/main" id="{C262F5E4-17C8-4004-9D5D-E37F4B432D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3908" name="Rectangle 4">
            <a:extLst>
              <a:ext uri="{FF2B5EF4-FFF2-40B4-BE49-F238E27FC236}">
                <a16:creationId xmlns:a16="http://schemas.microsoft.com/office/drawing/2014/main" id="{C642756B-D3ED-46A9-9BB0-2BC316BA4D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  <a:effectLst>
            <a:outerShdw dist="53882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>
            <a:normAutofit/>
          </a:bodyPr>
          <a:lstStyle/>
          <a:p>
            <a:r>
              <a:rPr lang="en-US" altLang="en-US" sz="5400" b="1"/>
              <a:t>Moving Average </a:t>
            </a:r>
            <a:br>
              <a:rPr lang="en-US" altLang="en-US" sz="5400" b="1"/>
            </a:br>
            <a:r>
              <a:rPr lang="en-US" altLang="en-US" sz="3600" b="1"/>
              <a:t>[Solution]</a:t>
            </a:r>
            <a:endParaRPr lang="en-US" altLang="en-US"/>
          </a:p>
        </p:txBody>
      </p:sp>
      <p:sp>
        <p:nvSpPr>
          <p:cNvPr id="123909" name="Rectangle 5">
            <a:extLst>
              <a:ext uri="{FF2B5EF4-FFF2-40B4-BE49-F238E27FC236}">
                <a16:creationId xmlns:a16="http://schemas.microsoft.com/office/drawing/2014/main" id="{FB06C4A6-2561-4B53-9948-CE39407AE9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2133600"/>
            <a:ext cx="8001000" cy="41148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>
            <a:normAutofit/>
          </a:bodyPr>
          <a:lstStyle/>
          <a:p>
            <a:pPr marL="0" indent="0">
              <a:buNone/>
              <a:tabLst>
                <a:tab pos="331788" algn="l"/>
              </a:tabLst>
            </a:pPr>
            <a:r>
              <a:rPr lang="en-US" altLang="en-US">
                <a:solidFill>
                  <a:schemeClr val="tx2"/>
                </a:solidFill>
              </a:rPr>
              <a:t>  </a:t>
            </a:r>
            <a:r>
              <a:rPr lang="en-US" altLang="en-US" u="sng">
                <a:solidFill>
                  <a:schemeClr val="tx2"/>
                </a:solidFill>
              </a:rPr>
              <a:t>Year</a:t>
            </a:r>
            <a:r>
              <a:rPr lang="en-US" altLang="en-US">
                <a:solidFill>
                  <a:schemeClr val="tx2"/>
                </a:solidFill>
              </a:rPr>
              <a:t>	</a:t>
            </a:r>
            <a:r>
              <a:rPr lang="en-US" altLang="en-US" u="sng">
                <a:solidFill>
                  <a:schemeClr val="tx2"/>
                </a:solidFill>
              </a:rPr>
              <a:t>Sales</a:t>
            </a:r>
            <a:r>
              <a:rPr lang="en-US" altLang="en-US">
                <a:solidFill>
                  <a:schemeClr val="tx2"/>
                </a:solidFill>
              </a:rPr>
              <a:t>	</a:t>
            </a:r>
            <a:r>
              <a:rPr lang="en-US" altLang="en-US" u="sng">
                <a:solidFill>
                  <a:schemeClr val="tx2"/>
                </a:solidFill>
              </a:rPr>
              <a:t>MA(3) in 1,000</a:t>
            </a:r>
            <a:endParaRPr lang="en-US" altLang="en-US"/>
          </a:p>
          <a:p>
            <a:pPr marL="0" indent="0">
              <a:buNone/>
              <a:tabLst>
                <a:tab pos="331788" algn="l"/>
              </a:tabLst>
            </a:pPr>
            <a:r>
              <a:rPr lang="en-US" altLang="en-US"/>
              <a:t>	1995	20,000	NA</a:t>
            </a:r>
          </a:p>
          <a:p>
            <a:pPr marL="0" indent="0">
              <a:buNone/>
              <a:tabLst>
                <a:tab pos="331788" algn="l"/>
              </a:tabLst>
            </a:pPr>
            <a:r>
              <a:rPr lang="en-US" altLang="en-US"/>
              <a:t>	1996 	24,000	(20+24+22)/3 = 22</a:t>
            </a:r>
          </a:p>
          <a:p>
            <a:pPr marL="0" indent="0">
              <a:buNone/>
              <a:tabLst>
                <a:tab pos="331788" algn="l"/>
              </a:tabLst>
            </a:pPr>
            <a:r>
              <a:rPr lang="en-US" altLang="en-US"/>
              <a:t>	1997	22,000	(24+22+26)/3 = 24</a:t>
            </a:r>
          </a:p>
          <a:p>
            <a:pPr marL="0" indent="0">
              <a:buNone/>
              <a:tabLst>
                <a:tab pos="331788" algn="l"/>
              </a:tabLst>
            </a:pPr>
            <a:r>
              <a:rPr lang="en-US" altLang="en-US"/>
              <a:t>	1998	26,000	(22+26+25)/3 = 24</a:t>
            </a:r>
          </a:p>
          <a:p>
            <a:pPr marL="0" indent="0">
              <a:buNone/>
              <a:tabLst>
                <a:tab pos="331788" algn="l"/>
              </a:tabLst>
            </a:pPr>
            <a:r>
              <a:rPr lang="en-US" altLang="en-US"/>
              <a:t>	1999	25,000	NA</a:t>
            </a:r>
          </a:p>
          <a:p>
            <a:pPr marL="0" indent="0">
              <a:buNone/>
              <a:tabLst>
                <a:tab pos="331788" algn="l"/>
              </a:tabLst>
            </a:pPr>
            <a:endParaRPr lang="en-US" altLang="en-US"/>
          </a:p>
        </p:txBody>
      </p:sp>
      <p:grpSp>
        <p:nvGrpSpPr>
          <p:cNvPr id="123910" name="Group 6">
            <a:extLst>
              <a:ext uri="{FF2B5EF4-FFF2-40B4-BE49-F238E27FC236}">
                <a16:creationId xmlns:a16="http://schemas.microsoft.com/office/drawing/2014/main" id="{0279EBF8-CE10-4109-A792-E82F5FA8DE40}"/>
              </a:ext>
            </a:extLst>
          </p:cNvPr>
          <p:cNvGrpSpPr>
            <a:grpSpLocks/>
          </p:cNvGrpSpPr>
          <p:nvPr/>
        </p:nvGrpSpPr>
        <p:grpSpPr bwMode="auto">
          <a:xfrm>
            <a:off x="5392739" y="2808288"/>
            <a:ext cx="458787" cy="1841500"/>
            <a:chOff x="2437" y="1769"/>
            <a:chExt cx="289" cy="1160"/>
          </a:xfrm>
        </p:grpSpPr>
        <p:sp>
          <p:nvSpPr>
            <p:cNvPr id="123911" name="Freeform 7">
              <a:extLst>
                <a:ext uri="{FF2B5EF4-FFF2-40B4-BE49-F238E27FC236}">
                  <a16:creationId xmlns:a16="http://schemas.microsoft.com/office/drawing/2014/main" id="{A7786967-3140-4CE7-A55D-244B6ECFEF4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38" y="1769"/>
              <a:ext cx="288" cy="582"/>
            </a:xfrm>
            <a:custGeom>
              <a:avLst/>
              <a:gdLst>
                <a:gd name="T0" fmla="*/ 0 w 288"/>
                <a:gd name="T1" fmla="*/ 0 h 582"/>
                <a:gd name="T2" fmla="*/ 48 w 288"/>
                <a:gd name="T3" fmla="*/ 19 h 582"/>
                <a:gd name="T4" fmla="*/ 81 w 288"/>
                <a:gd name="T5" fmla="*/ 42 h 582"/>
                <a:gd name="T6" fmla="*/ 120 w 288"/>
                <a:gd name="T7" fmla="*/ 83 h 582"/>
                <a:gd name="T8" fmla="*/ 144 w 288"/>
                <a:gd name="T9" fmla="*/ 127 h 582"/>
                <a:gd name="T10" fmla="*/ 157 w 288"/>
                <a:gd name="T11" fmla="*/ 171 h 582"/>
                <a:gd name="T12" fmla="*/ 162 w 288"/>
                <a:gd name="T13" fmla="*/ 214 h 582"/>
                <a:gd name="T14" fmla="*/ 167 w 288"/>
                <a:gd name="T15" fmla="*/ 277 h 582"/>
                <a:gd name="T16" fmla="*/ 170 w 288"/>
                <a:gd name="T17" fmla="*/ 321 h 582"/>
                <a:gd name="T18" fmla="*/ 171 w 288"/>
                <a:gd name="T19" fmla="*/ 342 h 582"/>
                <a:gd name="T20" fmla="*/ 175 w 288"/>
                <a:gd name="T21" fmla="*/ 385 h 582"/>
                <a:gd name="T22" fmla="*/ 179 w 288"/>
                <a:gd name="T23" fmla="*/ 411 h 582"/>
                <a:gd name="T24" fmla="*/ 186 w 288"/>
                <a:gd name="T25" fmla="*/ 450 h 582"/>
                <a:gd name="T26" fmla="*/ 205 w 288"/>
                <a:gd name="T27" fmla="*/ 503 h 582"/>
                <a:gd name="T28" fmla="*/ 229 w 288"/>
                <a:gd name="T29" fmla="*/ 538 h 582"/>
                <a:gd name="T30" fmla="*/ 251 w 288"/>
                <a:gd name="T31" fmla="*/ 559 h 582"/>
                <a:gd name="T32" fmla="*/ 287 w 288"/>
                <a:gd name="T33" fmla="*/ 581 h 582"/>
                <a:gd name="T34" fmla="*/ 234 w 288"/>
                <a:gd name="T35" fmla="*/ 557 h 582"/>
                <a:gd name="T36" fmla="*/ 195 w 288"/>
                <a:gd name="T37" fmla="*/ 527 h 582"/>
                <a:gd name="T38" fmla="*/ 157 w 288"/>
                <a:gd name="T39" fmla="*/ 476 h 582"/>
                <a:gd name="T40" fmla="*/ 145 w 288"/>
                <a:gd name="T41" fmla="*/ 450 h 582"/>
                <a:gd name="T42" fmla="*/ 132 w 288"/>
                <a:gd name="T43" fmla="*/ 411 h 582"/>
                <a:gd name="T44" fmla="*/ 129 w 288"/>
                <a:gd name="T45" fmla="*/ 385 h 582"/>
                <a:gd name="T46" fmla="*/ 121 w 288"/>
                <a:gd name="T47" fmla="*/ 342 h 582"/>
                <a:gd name="T48" fmla="*/ 120 w 288"/>
                <a:gd name="T49" fmla="*/ 321 h 582"/>
                <a:gd name="T50" fmla="*/ 116 w 288"/>
                <a:gd name="T51" fmla="*/ 287 h 582"/>
                <a:gd name="T52" fmla="*/ 116 w 288"/>
                <a:gd name="T53" fmla="*/ 237 h 582"/>
                <a:gd name="T54" fmla="*/ 120 w 288"/>
                <a:gd name="T55" fmla="*/ 191 h 582"/>
                <a:gd name="T56" fmla="*/ 112 w 288"/>
                <a:gd name="T57" fmla="*/ 147 h 582"/>
                <a:gd name="T58" fmla="*/ 95 w 288"/>
                <a:gd name="T59" fmla="*/ 104 h 582"/>
                <a:gd name="T60" fmla="*/ 80 w 288"/>
                <a:gd name="T61" fmla="*/ 73 h 582"/>
                <a:gd name="T62" fmla="*/ 51 w 288"/>
                <a:gd name="T63" fmla="*/ 40 h 582"/>
                <a:gd name="T64" fmla="*/ 30 w 288"/>
                <a:gd name="T65" fmla="*/ 19 h 582"/>
                <a:gd name="T66" fmla="*/ 0 w 288"/>
                <a:gd name="T67" fmla="*/ 0 h 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88" h="582">
                  <a:moveTo>
                    <a:pt x="0" y="0"/>
                  </a:moveTo>
                  <a:lnTo>
                    <a:pt x="48" y="19"/>
                  </a:lnTo>
                  <a:lnTo>
                    <a:pt x="81" y="42"/>
                  </a:lnTo>
                  <a:lnTo>
                    <a:pt x="120" y="83"/>
                  </a:lnTo>
                  <a:lnTo>
                    <a:pt x="144" y="127"/>
                  </a:lnTo>
                  <a:lnTo>
                    <a:pt x="157" y="171"/>
                  </a:lnTo>
                  <a:lnTo>
                    <a:pt x="162" y="214"/>
                  </a:lnTo>
                  <a:lnTo>
                    <a:pt x="167" y="277"/>
                  </a:lnTo>
                  <a:lnTo>
                    <a:pt x="170" y="321"/>
                  </a:lnTo>
                  <a:lnTo>
                    <a:pt x="171" y="342"/>
                  </a:lnTo>
                  <a:lnTo>
                    <a:pt x="175" y="385"/>
                  </a:lnTo>
                  <a:lnTo>
                    <a:pt x="179" y="411"/>
                  </a:lnTo>
                  <a:lnTo>
                    <a:pt x="186" y="450"/>
                  </a:lnTo>
                  <a:lnTo>
                    <a:pt x="205" y="503"/>
                  </a:lnTo>
                  <a:lnTo>
                    <a:pt x="229" y="538"/>
                  </a:lnTo>
                  <a:lnTo>
                    <a:pt x="251" y="559"/>
                  </a:lnTo>
                  <a:lnTo>
                    <a:pt x="287" y="581"/>
                  </a:lnTo>
                  <a:lnTo>
                    <a:pt x="234" y="557"/>
                  </a:lnTo>
                  <a:lnTo>
                    <a:pt x="195" y="527"/>
                  </a:lnTo>
                  <a:lnTo>
                    <a:pt x="157" y="476"/>
                  </a:lnTo>
                  <a:lnTo>
                    <a:pt x="145" y="450"/>
                  </a:lnTo>
                  <a:lnTo>
                    <a:pt x="132" y="411"/>
                  </a:lnTo>
                  <a:lnTo>
                    <a:pt x="129" y="385"/>
                  </a:lnTo>
                  <a:lnTo>
                    <a:pt x="121" y="342"/>
                  </a:lnTo>
                  <a:lnTo>
                    <a:pt x="120" y="321"/>
                  </a:lnTo>
                  <a:lnTo>
                    <a:pt x="116" y="287"/>
                  </a:lnTo>
                  <a:lnTo>
                    <a:pt x="116" y="237"/>
                  </a:lnTo>
                  <a:lnTo>
                    <a:pt x="120" y="191"/>
                  </a:lnTo>
                  <a:lnTo>
                    <a:pt x="112" y="147"/>
                  </a:lnTo>
                  <a:lnTo>
                    <a:pt x="95" y="104"/>
                  </a:lnTo>
                  <a:lnTo>
                    <a:pt x="80" y="73"/>
                  </a:lnTo>
                  <a:lnTo>
                    <a:pt x="51" y="40"/>
                  </a:lnTo>
                  <a:lnTo>
                    <a:pt x="30" y="19"/>
                  </a:lnTo>
                  <a:lnTo>
                    <a:pt x="0" y="0"/>
                  </a:lnTo>
                </a:path>
              </a:pathLst>
            </a:custGeom>
            <a:solidFill>
              <a:srgbClr val="F76681"/>
            </a:solidFill>
            <a:ln w="12700" cap="rnd" cmpd="sng">
              <a:solidFill>
                <a:srgbClr val="F7668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/>
            <a:lstStyle/>
            <a:p>
              <a:endParaRPr lang="en-IN"/>
            </a:p>
          </p:txBody>
        </p:sp>
        <p:sp>
          <p:nvSpPr>
            <p:cNvPr id="123912" name="Freeform 8">
              <a:extLst>
                <a:ext uri="{FF2B5EF4-FFF2-40B4-BE49-F238E27FC236}">
                  <a16:creationId xmlns:a16="http://schemas.microsoft.com/office/drawing/2014/main" id="{2A19A80F-4808-4AFB-81F0-257F1E96431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37" y="2350"/>
              <a:ext cx="286" cy="579"/>
            </a:xfrm>
            <a:custGeom>
              <a:avLst/>
              <a:gdLst>
                <a:gd name="T0" fmla="*/ 285 w 286"/>
                <a:gd name="T1" fmla="*/ 0 h 579"/>
                <a:gd name="T2" fmla="*/ 237 w 286"/>
                <a:gd name="T3" fmla="*/ 19 h 579"/>
                <a:gd name="T4" fmla="*/ 204 w 286"/>
                <a:gd name="T5" fmla="*/ 41 h 579"/>
                <a:gd name="T6" fmla="*/ 165 w 286"/>
                <a:gd name="T7" fmla="*/ 83 h 579"/>
                <a:gd name="T8" fmla="*/ 142 w 286"/>
                <a:gd name="T9" fmla="*/ 127 h 579"/>
                <a:gd name="T10" fmla="*/ 130 w 286"/>
                <a:gd name="T11" fmla="*/ 171 h 579"/>
                <a:gd name="T12" fmla="*/ 124 w 286"/>
                <a:gd name="T13" fmla="*/ 211 h 579"/>
                <a:gd name="T14" fmla="*/ 118 w 286"/>
                <a:gd name="T15" fmla="*/ 275 h 579"/>
                <a:gd name="T16" fmla="*/ 116 w 286"/>
                <a:gd name="T17" fmla="*/ 320 h 579"/>
                <a:gd name="T18" fmla="*/ 113 w 286"/>
                <a:gd name="T19" fmla="*/ 338 h 579"/>
                <a:gd name="T20" fmla="*/ 110 w 286"/>
                <a:gd name="T21" fmla="*/ 383 h 579"/>
                <a:gd name="T22" fmla="*/ 106 w 286"/>
                <a:gd name="T23" fmla="*/ 409 h 579"/>
                <a:gd name="T24" fmla="*/ 100 w 286"/>
                <a:gd name="T25" fmla="*/ 448 h 579"/>
                <a:gd name="T26" fmla="*/ 81 w 286"/>
                <a:gd name="T27" fmla="*/ 500 h 579"/>
                <a:gd name="T28" fmla="*/ 58 w 286"/>
                <a:gd name="T29" fmla="*/ 535 h 579"/>
                <a:gd name="T30" fmla="*/ 34 w 286"/>
                <a:gd name="T31" fmla="*/ 556 h 579"/>
                <a:gd name="T32" fmla="*/ 0 w 286"/>
                <a:gd name="T33" fmla="*/ 578 h 579"/>
                <a:gd name="T34" fmla="*/ 52 w 286"/>
                <a:gd name="T35" fmla="*/ 554 h 579"/>
                <a:gd name="T36" fmla="*/ 91 w 286"/>
                <a:gd name="T37" fmla="*/ 525 h 579"/>
                <a:gd name="T38" fmla="*/ 130 w 286"/>
                <a:gd name="T39" fmla="*/ 474 h 579"/>
                <a:gd name="T40" fmla="*/ 141 w 286"/>
                <a:gd name="T41" fmla="*/ 448 h 579"/>
                <a:gd name="T42" fmla="*/ 154 w 286"/>
                <a:gd name="T43" fmla="*/ 409 h 579"/>
                <a:gd name="T44" fmla="*/ 157 w 286"/>
                <a:gd name="T45" fmla="*/ 383 h 579"/>
                <a:gd name="T46" fmla="*/ 163 w 286"/>
                <a:gd name="T47" fmla="*/ 338 h 579"/>
                <a:gd name="T48" fmla="*/ 165 w 286"/>
                <a:gd name="T49" fmla="*/ 320 h 579"/>
                <a:gd name="T50" fmla="*/ 169 w 286"/>
                <a:gd name="T51" fmla="*/ 284 h 579"/>
                <a:gd name="T52" fmla="*/ 167 w 286"/>
                <a:gd name="T53" fmla="*/ 235 h 579"/>
                <a:gd name="T54" fmla="*/ 167 w 286"/>
                <a:gd name="T55" fmla="*/ 190 h 579"/>
                <a:gd name="T56" fmla="*/ 172 w 286"/>
                <a:gd name="T57" fmla="*/ 148 h 579"/>
                <a:gd name="T58" fmla="*/ 190 w 286"/>
                <a:gd name="T59" fmla="*/ 103 h 579"/>
                <a:gd name="T60" fmla="*/ 205 w 286"/>
                <a:gd name="T61" fmla="*/ 74 h 579"/>
                <a:gd name="T62" fmla="*/ 235 w 286"/>
                <a:gd name="T63" fmla="*/ 40 h 579"/>
                <a:gd name="T64" fmla="*/ 256 w 286"/>
                <a:gd name="T65" fmla="*/ 19 h 579"/>
                <a:gd name="T66" fmla="*/ 285 w 286"/>
                <a:gd name="T67" fmla="*/ 0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86" h="579">
                  <a:moveTo>
                    <a:pt x="285" y="0"/>
                  </a:moveTo>
                  <a:lnTo>
                    <a:pt x="237" y="19"/>
                  </a:lnTo>
                  <a:lnTo>
                    <a:pt x="204" y="41"/>
                  </a:lnTo>
                  <a:lnTo>
                    <a:pt x="165" y="83"/>
                  </a:lnTo>
                  <a:lnTo>
                    <a:pt x="142" y="127"/>
                  </a:lnTo>
                  <a:lnTo>
                    <a:pt x="130" y="171"/>
                  </a:lnTo>
                  <a:lnTo>
                    <a:pt x="124" y="211"/>
                  </a:lnTo>
                  <a:lnTo>
                    <a:pt x="118" y="275"/>
                  </a:lnTo>
                  <a:lnTo>
                    <a:pt x="116" y="320"/>
                  </a:lnTo>
                  <a:lnTo>
                    <a:pt x="113" y="338"/>
                  </a:lnTo>
                  <a:lnTo>
                    <a:pt x="110" y="383"/>
                  </a:lnTo>
                  <a:lnTo>
                    <a:pt x="106" y="409"/>
                  </a:lnTo>
                  <a:lnTo>
                    <a:pt x="100" y="448"/>
                  </a:lnTo>
                  <a:lnTo>
                    <a:pt x="81" y="500"/>
                  </a:lnTo>
                  <a:lnTo>
                    <a:pt x="58" y="535"/>
                  </a:lnTo>
                  <a:lnTo>
                    <a:pt x="34" y="556"/>
                  </a:lnTo>
                  <a:lnTo>
                    <a:pt x="0" y="578"/>
                  </a:lnTo>
                  <a:lnTo>
                    <a:pt x="52" y="554"/>
                  </a:lnTo>
                  <a:lnTo>
                    <a:pt x="91" y="525"/>
                  </a:lnTo>
                  <a:lnTo>
                    <a:pt x="130" y="474"/>
                  </a:lnTo>
                  <a:lnTo>
                    <a:pt x="141" y="448"/>
                  </a:lnTo>
                  <a:lnTo>
                    <a:pt x="154" y="409"/>
                  </a:lnTo>
                  <a:lnTo>
                    <a:pt x="157" y="383"/>
                  </a:lnTo>
                  <a:lnTo>
                    <a:pt x="163" y="338"/>
                  </a:lnTo>
                  <a:lnTo>
                    <a:pt x="165" y="320"/>
                  </a:lnTo>
                  <a:lnTo>
                    <a:pt x="169" y="284"/>
                  </a:lnTo>
                  <a:lnTo>
                    <a:pt x="167" y="235"/>
                  </a:lnTo>
                  <a:lnTo>
                    <a:pt x="167" y="190"/>
                  </a:lnTo>
                  <a:lnTo>
                    <a:pt x="172" y="148"/>
                  </a:lnTo>
                  <a:lnTo>
                    <a:pt x="190" y="103"/>
                  </a:lnTo>
                  <a:lnTo>
                    <a:pt x="205" y="74"/>
                  </a:lnTo>
                  <a:lnTo>
                    <a:pt x="235" y="40"/>
                  </a:lnTo>
                  <a:lnTo>
                    <a:pt x="256" y="19"/>
                  </a:lnTo>
                  <a:lnTo>
                    <a:pt x="285" y="0"/>
                  </a:lnTo>
                </a:path>
              </a:pathLst>
            </a:custGeom>
            <a:solidFill>
              <a:srgbClr val="F76681"/>
            </a:solidFill>
            <a:ln w="12700" cap="rnd" cmpd="sng">
              <a:solidFill>
                <a:srgbClr val="F7668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/>
            <a:lstStyle/>
            <a:p>
              <a:endParaRPr lang="en-IN"/>
            </a:p>
          </p:txBody>
        </p:sp>
      </p:grpSp>
    </p:spTree>
  </p:cSld>
  <p:clrMapOvr>
    <a:masterClrMapping/>
  </p:clrMapOvr>
  <p:transition>
    <p:wipe dir="r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Line 2">
            <a:extLst>
              <a:ext uri="{FF2B5EF4-FFF2-40B4-BE49-F238E27FC236}">
                <a16:creationId xmlns:a16="http://schemas.microsoft.com/office/drawing/2014/main" id="{741FA3BD-0864-4F93-A321-518EC7C286E4}"/>
              </a:ext>
            </a:extLst>
          </p:cNvPr>
          <p:cNvSpPr>
            <a:spLocks noChangeShapeType="1"/>
          </p:cNvSpPr>
          <p:nvPr/>
        </p:nvSpPr>
        <p:spPr bwMode="auto">
          <a:xfrm>
            <a:off x="8316914" y="4876800"/>
            <a:ext cx="522287" cy="0"/>
          </a:xfrm>
          <a:prstGeom prst="line">
            <a:avLst/>
          </a:prstGeom>
          <a:noFill/>
          <a:ln w="25400">
            <a:solidFill>
              <a:srgbClr val="A7FFA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2691" name="Rectangle 3">
            <a:extLst>
              <a:ext uri="{FF2B5EF4-FFF2-40B4-BE49-F238E27FC236}">
                <a16:creationId xmlns:a16="http://schemas.microsoft.com/office/drawing/2014/main" id="{86CB65F3-2CE2-4A5A-B931-97E082D970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vert="horz" lIns="90488" tIns="44450" rIns="90488" bIns="44450" rtlCol="0" anchor="ctr" anchorCtr="1">
            <a:normAutofit/>
          </a:bodyPr>
          <a:lstStyle/>
          <a:p>
            <a:r>
              <a:rPr lang="en-US" altLang="en-US" sz="5400" b="1">
                <a:effectLst>
                  <a:outerShdw blurRad="38100" dist="38100" dir="2700000" algn="tl">
                    <a:srgbClr val="000000"/>
                  </a:outerShdw>
                </a:effectLst>
              </a:rPr>
              <a:t>Moving Average </a:t>
            </a:r>
            <a:endParaRPr lang="en-US" altLang="en-US"/>
          </a:p>
        </p:txBody>
      </p:sp>
      <p:sp>
        <p:nvSpPr>
          <p:cNvPr id="242692" name="Rectangle 4">
            <a:extLst>
              <a:ext uri="{FF2B5EF4-FFF2-40B4-BE49-F238E27FC236}">
                <a16:creationId xmlns:a16="http://schemas.microsoft.com/office/drawing/2014/main" id="{DEEC4614-FCD0-4997-AA21-148FE04DB5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2789" y="1677989"/>
            <a:ext cx="6169025" cy="34445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>
                <a:latin typeface="Arial" panose="020B0604020202020204" pitchFamily="34" charset="0"/>
              </a:rPr>
              <a:t>Year</a:t>
            </a:r>
            <a:r>
              <a:rPr lang="en-US" altLang="en-US" sz="2800">
                <a:solidFill>
                  <a:srgbClr val="A7FFA7"/>
                </a:solidFill>
                <a:latin typeface="Arial" panose="020B0604020202020204" pitchFamily="34" charset="0"/>
              </a:rPr>
              <a:t>	   Response   </a:t>
            </a:r>
            <a:r>
              <a:rPr lang="en-US" altLang="en-US" sz="2800">
                <a:solidFill>
                  <a:schemeClr val="hlink"/>
                </a:solidFill>
                <a:latin typeface="Arial" panose="020B0604020202020204" pitchFamily="34" charset="0"/>
              </a:rPr>
              <a:t>Moving					    Ave</a:t>
            </a:r>
            <a:endParaRPr lang="en-US" altLang="en-US" sz="2800">
              <a:latin typeface="Arial" panose="020B0604020202020204" pitchFamily="34" charset="0"/>
            </a:endParaRPr>
          </a:p>
          <a:p>
            <a:pPr>
              <a:spcBef>
                <a:spcPct val="50000"/>
              </a:spcBef>
            </a:pPr>
            <a:r>
              <a:rPr lang="en-US" altLang="en-US">
                <a:latin typeface="Arial" panose="020B0604020202020204" pitchFamily="34" charset="0"/>
              </a:rPr>
              <a:t>1994	        </a:t>
            </a:r>
            <a:r>
              <a:rPr lang="en-US" altLang="en-US">
                <a:solidFill>
                  <a:srgbClr val="A7FFA7"/>
                </a:solidFill>
                <a:latin typeface="Arial" panose="020B0604020202020204" pitchFamily="34" charset="0"/>
              </a:rPr>
              <a:t>2	</a:t>
            </a:r>
            <a:r>
              <a:rPr lang="en-US" altLang="en-US">
                <a:latin typeface="Arial" panose="020B0604020202020204" pitchFamily="34" charset="0"/>
              </a:rPr>
              <a:t>	        </a:t>
            </a:r>
            <a:r>
              <a:rPr lang="en-US" altLang="en-US">
                <a:solidFill>
                  <a:schemeClr val="hlink"/>
                </a:solidFill>
                <a:latin typeface="Arial" panose="020B0604020202020204" pitchFamily="34" charset="0"/>
              </a:rPr>
              <a:t>NA</a:t>
            </a:r>
            <a:endParaRPr lang="en-US" altLang="en-US">
              <a:latin typeface="Arial" panose="020B0604020202020204" pitchFamily="34" charset="0"/>
            </a:endParaRPr>
          </a:p>
          <a:p>
            <a:pPr>
              <a:spcBef>
                <a:spcPct val="50000"/>
              </a:spcBef>
            </a:pPr>
            <a:r>
              <a:rPr lang="en-US" altLang="en-US">
                <a:latin typeface="Arial" panose="020B0604020202020204" pitchFamily="34" charset="0"/>
              </a:rPr>
              <a:t>1995	        </a:t>
            </a:r>
            <a:r>
              <a:rPr lang="en-US" altLang="en-US">
                <a:solidFill>
                  <a:srgbClr val="A7FFA7"/>
                </a:solidFill>
                <a:latin typeface="Arial" panose="020B0604020202020204" pitchFamily="34" charset="0"/>
              </a:rPr>
              <a:t>5</a:t>
            </a:r>
            <a:r>
              <a:rPr lang="en-US" altLang="en-US">
                <a:latin typeface="Arial" panose="020B0604020202020204" pitchFamily="34" charset="0"/>
              </a:rPr>
              <a:t>		        </a:t>
            </a:r>
            <a:r>
              <a:rPr lang="en-US" altLang="en-US">
                <a:solidFill>
                  <a:schemeClr val="hlink"/>
                </a:solidFill>
                <a:latin typeface="Arial" panose="020B0604020202020204" pitchFamily="34" charset="0"/>
              </a:rPr>
              <a:t>3 </a:t>
            </a:r>
            <a:r>
              <a:rPr lang="en-US" altLang="en-US">
                <a:latin typeface="Arial" panose="020B0604020202020204" pitchFamily="34" charset="0"/>
              </a:rPr>
              <a:t>		</a:t>
            </a:r>
          </a:p>
          <a:p>
            <a:pPr>
              <a:spcBef>
                <a:spcPct val="50000"/>
              </a:spcBef>
            </a:pPr>
            <a:r>
              <a:rPr lang="en-US" altLang="en-US">
                <a:latin typeface="Arial" panose="020B0604020202020204" pitchFamily="34" charset="0"/>
              </a:rPr>
              <a:t>1996	        </a:t>
            </a:r>
            <a:r>
              <a:rPr lang="en-US" altLang="en-US">
                <a:solidFill>
                  <a:srgbClr val="A7FFA7"/>
                </a:solidFill>
                <a:latin typeface="Arial" panose="020B0604020202020204" pitchFamily="34" charset="0"/>
              </a:rPr>
              <a:t>2</a:t>
            </a:r>
            <a:r>
              <a:rPr lang="en-US" altLang="en-US">
                <a:latin typeface="Arial" panose="020B0604020202020204" pitchFamily="34" charset="0"/>
              </a:rPr>
              <a:t>	                   </a:t>
            </a:r>
            <a:r>
              <a:rPr lang="en-US" altLang="en-US">
                <a:solidFill>
                  <a:schemeClr val="hlink"/>
                </a:solidFill>
                <a:latin typeface="Arial" panose="020B0604020202020204" pitchFamily="34" charset="0"/>
              </a:rPr>
              <a:t>3</a:t>
            </a:r>
          </a:p>
          <a:p>
            <a:pPr>
              <a:spcBef>
                <a:spcPct val="50000"/>
              </a:spcBef>
            </a:pPr>
            <a:r>
              <a:rPr lang="en-US" altLang="en-US">
                <a:latin typeface="Arial" panose="020B0604020202020204" pitchFamily="34" charset="0"/>
              </a:rPr>
              <a:t>1997	      </a:t>
            </a:r>
            <a:r>
              <a:rPr lang="en-US" altLang="en-US">
                <a:solidFill>
                  <a:srgbClr val="A7FFA7"/>
                </a:solidFill>
                <a:latin typeface="Arial" panose="020B0604020202020204" pitchFamily="34" charset="0"/>
              </a:rPr>
              <a:t>  2</a:t>
            </a:r>
            <a:r>
              <a:rPr lang="en-US" altLang="en-US">
                <a:latin typeface="Arial" panose="020B0604020202020204" pitchFamily="34" charset="0"/>
              </a:rPr>
              <a:t>		        </a:t>
            </a:r>
            <a:r>
              <a:rPr lang="en-US" altLang="en-US">
                <a:solidFill>
                  <a:schemeClr val="hlink"/>
                </a:solidFill>
                <a:latin typeface="Arial" panose="020B0604020202020204" pitchFamily="34" charset="0"/>
              </a:rPr>
              <a:t>3.67</a:t>
            </a:r>
            <a:endParaRPr lang="en-US" altLang="en-US">
              <a:latin typeface="Arial" panose="020B0604020202020204" pitchFamily="34" charset="0"/>
            </a:endParaRPr>
          </a:p>
          <a:p>
            <a:pPr>
              <a:spcBef>
                <a:spcPct val="50000"/>
              </a:spcBef>
            </a:pPr>
            <a:r>
              <a:rPr lang="en-US" altLang="en-US">
                <a:latin typeface="Arial" panose="020B0604020202020204" pitchFamily="34" charset="0"/>
              </a:rPr>
              <a:t>1998	        </a:t>
            </a:r>
            <a:r>
              <a:rPr lang="en-US" altLang="en-US">
                <a:solidFill>
                  <a:srgbClr val="A7FFA7"/>
                </a:solidFill>
                <a:latin typeface="Arial" panose="020B0604020202020204" pitchFamily="34" charset="0"/>
              </a:rPr>
              <a:t>7	</a:t>
            </a:r>
            <a:r>
              <a:rPr lang="en-US" altLang="en-US">
                <a:latin typeface="Arial" panose="020B0604020202020204" pitchFamily="34" charset="0"/>
              </a:rPr>
              <a:t>	        </a:t>
            </a:r>
            <a:r>
              <a:rPr lang="en-US" altLang="en-US">
                <a:solidFill>
                  <a:schemeClr val="hlink"/>
                </a:solidFill>
                <a:latin typeface="Arial" panose="020B0604020202020204" pitchFamily="34" charset="0"/>
              </a:rPr>
              <a:t>5</a:t>
            </a:r>
            <a:r>
              <a:rPr lang="en-US" altLang="en-US">
                <a:latin typeface="Arial" panose="020B0604020202020204" pitchFamily="34" charset="0"/>
              </a:rPr>
              <a:t>		</a:t>
            </a:r>
          </a:p>
          <a:p>
            <a:pPr>
              <a:spcBef>
                <a:spcPct val="50000"/>
              </a:spcBef>
            </a:pPr>
            <a:r>
              <a:rPr lang="en-US" altLang="en-US">
                <a:latin typeface="Arial" panose="020B0604020202020204" pitchFamily="34" charset="0"/>
              </a:rPr>
              <a:t>1999	        </a:t>
            </a:r>
            <a:r>
              <a:rPr lang="en-US" altLang="en-US">
                <a:solidFill>
                  <a:srgbClr val="A7FFA7"/>
                </a:solidFill>
                <a:latin typeface="Arial" panose="020B0604020202020204" pitchFamily="34" charset="0"/>
              </a:rPr>
              <a:t>6	</a:t>
            </a:r>
            <a:r>
              <a:rPr lang="en-US" altLang="en-US">
                <a:latin typeface="Arial" panose="020B0604020202020204" pitchFamily="34" charset="0"/>
              </a:rPr>
              <a:t>	        </a:t>
            </a:r>
            <a:r>
              <a:rPr lang="en-US" altLang="en-US">
                <a:solidFill>
                  <a:schemeClr val="hlink"/>
                </a:solidFill>
                <a:latin typeface="Arial" panose="020B0604020202020204" pitchFamily="34" charset="0"/>
              </a:rPr>
              <a:t>NA</a:t>
            </a:r>
          </a:p>
        </p:txBody>
      </p:sp>
      <p:sp>
        <p:nvSpPr>
          <p:cNvPr id="242693" name="Line 5">
            <a:extLst>
              <a:ext uri="{FF2B5EF4-FFF2-40B4-BE49-F238E27FC236}">
                <a16:creationId xmlns:a16="http://schemas.microsoft.com/office/drawing/2014/main" id="{D9EBA1C1-89B3-4B03-AA3F-3BB0AF80C8DB}"/>
              </a:ext>
            </a:extLst>
          </p:cNvPr>
          <p:cNvSpPr>
            <a:spLocks noChangeShapeType="1"/>
          </p:cNvSpPr>
          <p:nvPr/>
        </p:nvSpPr>
        <p:spPr bwMode="auto">
          <a:xfrm>
            <a:off x="2068514" y="2667000"/>
            <a:ext cx="425608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2694" name="Freeform 6">
            <a:extLst>
              <a:ext uri="{FF2B5EF4-FFF2-40B4-BE49-F238E27FC236}">
                <a16:creationId xmlns:a16="http://schemas.microsoft.com/office/drawing/2014/main" id="{CD7E4A84-0352-4049-9F37-281FB44FAF96}"/>
              </a:ext>
            </a:extLst>
          </p:cNvPr>
          <p:cNvSpPr>
            <a:spLocks/>
          </p:cNvSpPr>
          <p:nvPr/>
        </p:nvSpPr>
        <p:spPr bwMode="auto">
          <a:xfrm>
            <a:off x="3963989" y="2746375"/>
            <a:ext cx="534987" cy="1524000"/>
          </a:xfrm>
          <a:custGeom>
            <a:avLst/>
            <a:gdLst>
              <a:gd name="T0" fmla="*/ 0 w 337"/>
              <a:gd name="T1" fmla="*/ 0 h 960"/>
              <a:gd name="T2" fmla="*/ 33 w 337"/>
              <a:gd name="T3" fmla="*/ 0 h 960"/>
              <a:gd name="T4" fmla="*/ 66 w 337"/>
              <a:gd name="T5" fmla="*/ 4 h 960"/>
              <a:gd name="T6" fmla="*/ 93 w 337"/>
              <a:gd name="T7" fmla="*/ 12 h 960"/>
              <a:gd name="T8" fmla="*/ 120 w 337"/>
              <a:gd name="T9" fmla="*/ 21 h 960"/>
              <a:gd name="T10" fmla="*/ 138 w 337"/>
              <a:gd name="T11" fmla="*/ 34 h 960"/>
              <a:gd name="T12" fmla="*/ 156 w 337"/>
              <a:gd name="T13" fmla="*/ 47 h 960"/>
              <a:gd name="T14" fmla="*/ 165 w 337"/>
              <a:gd name="T15" fmla="*/ 60 h 960"/>
              <a:gd name="T16" fmla="*/ 168 w 337"/>
              <a:gd name="T17" fmla="*/ 77 h 960"/>
              <a:gd name="T18" fmla="*/ 168 w 337"/>
              <a:gd name="T19" fmla="*/ 400 h 960"/>
              <a:gd name="T20" fmla="*/ 171 w 337"/>
              <a:gd name="T21" fmla="*/ 417 h 960"/>
              <a:gd name="T22" fmla="*/ 180 w 337"/>
              <a:gd name="T23" fmla="*/ 430 h 960"/>
              <a:gd name="T24" fmla="*/ 198 w 337"/>
              <a:gd name="T25" fmla="*/ 443 h 960"/>
              <a:gd name="T26" fmla="*/ 216 w 337"/>
              <a:gd name="T27" fmla="*/ 456 h 960"/>
              <a:gd name="T28" fmla="*/ 243 w 337"/>
              <a:gd name="T29" fmla="*/ 464 h 960"/>
              <a:gd name="T30" fmla="*/ 270 w 337"/>
              <a:gd name="T31" fmla="*/ 473 h 960"/>
              <a:gd name="T32" fmla="*/ 303 w 337"/>
              <a:gd name="T33" fmla="*/ 477 h 960"/>
              <a:gd name="T34" fmla="*/ 336 w 337"/>
              <a:gd name="T35" fmla="*/ 477 h 960"/>
              <a:gd name="T36" fmla="*/ 303 w 337"/>
              <a:gd name="T37" fmla="*/ 477 h 960"/>
              <a:gd name="T38" fmla="*/ 270 w 337"/>
              <a:gd name="T39" fmla="*/ 486 h 960"/>
              <a:gd name="T40" fmla="*/ 243 w 337"/>
              <a:gd name="T41" fmla="*/ 490 h 960"/>
              <a:gd name="T42" fmla="*/ 216 w 337"/>
              <a:gd name="T43" fmla="*/ 503 h 960"/>
              <a:gd name="T44" fmla="*/ 198 w 337"/>
              <a:gd name="T45" fmla="*/ 516 h 960"/>
              <a:gd name="T46" fmla="*/ 180 w 337"/>
              <a:gd name="T47" fmla="*/ 529 h 960"/>
              <a:gd name="T48" fmla="*/ 171 w 337"/>
              <a:gd name="T49" fmla="*/ 542 h 960"/>
              <a:gd name="T50" fmla="*/ 168 w 337"/>
              <a:gd name="T51" fmla="*/ 559 h 960"/>
              <a:gd name="T52" fmla="*/ 168 w 337"/>
              <a:gd name="T53" fmla="*/ 877 h 960"/>
              <a:gd name="T54" fmla="*/ 165 w 337"/>
              <a:gd name="T55" fmla="*/ 894 h 960"/>
              <a:gd name="T56" fmla="*/ 156 w 337"/>
              <a:gd name="T57" fmla="*/ 907 h 960"/>
              <a:gd name="T58" fmla="*/ 138 w 337"/>
              <a:gd name="T59" fmla="*/ 920 h 960"/>
              <a:gd name="T60" fmla="*/ 120 w 337"/>
              <a:gd name="T61" fmla="*/ 933 h 960"/>
              <a:gd name="T62" fmla="*/ 93 w 337"/>
              <a:gd name="T63" fmla="*/ 946 h 960"/>
              <a:gd name="T64" fmla="*/ 66 w 337"/>
              <a:gd name="T65" fmla="*/ 950 h 960"/>
              <a:gd name="T66" fmla="*/ 33 w 337"/>
              <a:gd name="T67" fmla="*/ 959 h 960"/>
              <a:gd name="T68" fmla="*/ 0 w 337"/>
              <a:gd name="T69" fmla="*/ 959 h 9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337" h="960">
                <a:moveTo>
                  <a:pt x="0" y="0"/>
                </a:moveTo>
                <a:lnTo>
                  <a:pt x="33" y="0"/>
                </a:lnTo>
                <a:lnTo>
                  <a:pt x="66" y="4"/>
                </a:lnTo>
                <a:lnTo>
                  <a:pt x="93" y="12"/>
                </a:lnTo>
                <a:lnTo>
                  <a:pt x="120" y="21"/>
                </a:lnTo>
                <a:lnTo>
                  <a:pt x="138" y="34"/>
                </a:lnTo>
                <a:lnTo>
                  <a:pt x="156" y="47"/>
                </a:lnTo>
                <a:lnTo>
                  <a:pt x="165" y="60"/>
                </a:lnTo>
                <a:lnTo>
                  <a:pt x="168" y="77"/>
                </a:lnTo>
                <a:lnTo>
                  <a:pt x="168" y="400"/>
                </a:lnTo>
                <a:lnTo>
                  <a:pt x="171" y="417"/>
                </a:lnTo>
                <a:lnTo>
                  <a:pt x="180" y="430"/>
                </a:lnTo>
                <a:lnTo>
                  <a:pt x="198" y="443"/>
                </a:lnTo>
                <a:lnTo>
                  <a:pt x="216" y="456"/>
                </a:lnTo>
                <a:lnTo>
                  <a:pt x="243" y="464"/>
                </a:lnTo>
                <a:lnTo>
                  <a:pt x="270" y="473"/>
                </a:lnTo>
                <a:lnTo>
                  <a:pt x="303" y="477"/>
                </a:lnTo>
                <a:lnTo>
                  <a:pt x="336" y="477"/>
                </a:lnTo>
                <a:lnTo>
                  <a:pt x="303" y="477"/>
                </a:lnTo>
                <a:lnTo>
                  <a:pt x="270" y="486"/>
                </a:lnTo>
                <a:lnTo>
                  <a:pt x="243" y="490"/>
                </a:lnTo>
                <a:lnTo>
                  <a:pt x="216" y="503"/>
                </a:lnTo>
                <a:lnTo>
                  <a:pt x="198" y="516"/>
                </a:lnTo>
                <a:lnTo>
                  <a:pt x="180" y="529"/>
                </a:lnTo>
                <a:lnTo>
                  <a:pt x="171" y="542"/>
                </a:lnTo>
                <a:lnTo>
                  <a:pt x="168" y="559"/>
                </a:lnTo>
                <a:lnTo>
                  <a:pt x="168" y="877"/>
                </a:lnTo>
                <a:lnTo>
                  <a:pt x="165" y="894"/>
                </a:lnTo>
                <a:lnTo>
                  <a:pt x="156" y="907"/>
                </a:lnTo>
                <a:lnTo>
                  <a:pt x="138" y="920"/>
                </a:lnTo>
                <a:lnTo>
                  <a:pt x="120" y="933"/>
                </a:lnTo>
                <a:lnTo>
                  <a:pt x="93" y="946"/>
                </a:lnTo>
                <a:lnTo>
                  <a:pt x="66" y="950"/>
                </a:lnTo>
                <a:lnTo>
                  <a:pt x="33" y="959"/>
                </a:lnTo>
                <a:lnTo>
                  <a:pt x="0" y="959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42695" name="Freeform 7">
            <a:extLst>
              <a:ext uri="{FF2B5EF4-FFF2-40B4-BE49-F238E27FC236}">
                <a16:creationId xmlns:a16="http://schemas.microsoft.com/office/drawing/2014/main" id="{A309A5A7-4F68-40FC-B889-DBE873B5E3BA}"/>
              </a:ext>
            </a:extLst>
          </p:cNvPr>
          <p:cNvSpPr>
            <a:spLocks/>
          </p:cNvSpPr>
          <p:nvPr/>
        </p:nvSpPr>
        <p:spPr bwMode="auto">
          <a:xfrm>
            <a:off x="4422775" y="3355975"/>
            <a:ext cx="533400" cy="1524000"/>
          </a:xfrm>
          <a:custGeom>
            <a:avLst/>
            <a:gdLst>
              <a:gd name="T0" fmla="*/ 0 w 336"/>
              <a:gd name="T1" fmla="*/ 0 h 960"/>
              <a:gd name="T2" fmla="*/ 65 w 336"/>
              <a:gd name="T3" fmla="*/ 5 h 960"/>
              <a:gd name="T4" fmla="*/ 93 w 336"/>
              <a:gd name="T5" fmla="*/ 15 h 960"/>
              <a:gd name="T6" fmla="*/ 117 w 336"/>
              <a:gd name="T7" fmla="*/ 25 h 960"/>
              <a:gd name="T8" fmla="*/ 138 w 336"/>
              <a:gd name="T9" fmla="*/ 35 h 960"/>
              <a:gd name="T10" fmla="*/ 152 w 336"/>
              <a:gd name="T11" fmla="*/ 49 h 960"/>
              <a:gd name="T12" fmla="*/ 162 w 336"/>
              <a:gd name="T13" fmla="*/ 64 h 960"/>
              <a:gd name="T14" fmla="*/ 166 w 336"/>
              <a:gd name="T15" fmla="*/ 79 h 960"/>
              <a:gd name="T16" fmla="*/ 166 w 336"/>
              <a:gd name="T17" fmla="*/ 398 h 960"/>
              <a:gd name="T18" fmla="*/ 169 w 336"/>
              <a:gd name="T19" fmla="*/ 413 h 960"/>
              <a:gd name="T20" fmla="*/ 179 w 336"/>
              <a:gd name="T21" fmla="*/ 428 h 960"/>
              <a:gd name="T22" fmla="*/ 193 w 336"/>
              <a:gd name="T23" fmla="*/ 443 h 960"/>
              <a:gd name="T24" fmla="*/ 214 w 336"/>
              <a:gd name="T25" fmla="*/ 453 h 960"/>
              <a:gd name="T26" fmla="*/ 242 w 336"/>
              <a:gd name="T27" fmla="*/ 462 h 960"/>
              <a:gd name="T28" fmla="*/ 269 w 336"/>
              <a:gd name="T29" fmla="*/ 472 h 960"/>
              <a:gd name="T30" fmla="*/ 335 w 336"/>
              <a:gd name="T31" fmla="*/ 477 h 960"/>
              <a:gd name="T32" fmla="*/ 269 w 336"/>
              <a:gd name="T33" fmla="*/ 482 h 960"/>
              <a:gd name="T34" fmla="*/ 242 w 336"/>
              <a:gd name="T35" fmla="*/ 492 h 960"/>
              <a:gd name="T36" fmla="*/ 214 w 336"/>
              <a:gd name="T37" fmla="*/ 502 h 960"/>
              <a:gd name="T38" fmla="*/ 193 w 336"/>
              <a:gd name="T39" fmla="*/ 512 h 960"/>
              <a:gd name="T40" fmla="*/ 179 w 336"/>
              <a:gd name="T41" fmla="*/ 526 h 960"/>
              <a:gd name="T42" fmla="*/ 169 w 336"/>
              <a:gd name="T43" fmla="*/ 541 h 960"/>
              <a:gd name="T44" fmla="*/ 166 w 336"/>
              <a:gd name="T45" fmla="*/ 556 h 960"/>
              <a:gd name="T46" fmla="*/ 166 w 336"/>
              <a:gd name="T47" fmla="*/ 880 h 960"/>
              <a:gd name="T48" fmla="*/ 162 w 336"/>
              <a:gd name="T49" fmla="*/ 895 h 960"/>
              <a:gd name="T50" fmla="*/ 152 w 336"/>
              <a:gd name="T51" fmla="*/ 910 h 960"/>
              <a:gd name="T52" fmla="*/ 138 w 336"/>
              <a:gd name="T53" fmla="*/ 925 h 960"/>
              <a:gd name="T54" fmla="*/ 117 w 336"/>
              <a:gd name="T55" fmla="*/ 934 h 960"/>
              <a:gd name="T56" fmla="*/ 93 w 336"/>
              <a:gd name="T57" fmla="*/ 944 h 960"/>
              <a:gd name="T58" fmla="*/ 65 w 336"/>
              <a:gd name="T59" fmla="*/ 954 h 960"/>
              <a:gd name="T60" fmla="*/ 0 w 336"/>
              <a:gd name="T61" fmla="*/ 959 h 9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36" h="960">
                <a:moveTo>
                  <a:pt x="0" y="0"/>
                </a:moveTo>
                <a:lnTo>
                  <a:pt x="65" y="5"/>
                </a:lnTo>
                <a:lnTo>
                  <a:pt x="93" y="15"/>
                </a:lnTo>
                <a:lnTo>
                  <a:pt x="117" y="25"/>
                </a:lnTo>
                <a:lnTo>
                  <a:pt x="138" y="35"/>
                </a:lnTo>
                <a:lnTo>
                  <a:pt x="152" y="49"/>
                </a:lnTo>
                <a:lnTo>
                  <a:pt x="162" y="64"/>
                </a:lnTo>
                <a:lnTo>
                  <a:pt x="166" y="79"/>
                </a:lnTo>
                <a:lnTo>
                  <a:pt x="166" y="398"/>
                </a:lnTo>
                <a:lnTo>
                  <a:pt x="169" y="413"/>
                </a:lnTo>
                <a:lnTo>
                  <a:pt x="179" y="428"/>
                </a:lnTo>
                <a:lnTo>
                  <a:pt x="193" y="443"/>
                </a:lnTo>
                <a:lnTo>
                  <a:pt x="214" y="453"/>
                </a:lnTo>
                <a:lnTo>
                  <a:pt x="242" y="462"/>
                </a:lnTo>
                <a:lnTo>
                  <a:pt x="269" y="472"/>
                </a:lnTo>
                <a:lnTo>
                  <a:pt x="335" y="477"/>
                </a:lnTo>
                <a:lnTo>
                  <a:pt x="269" y="482"/>
                </a:lnTo>
                <a:lnTo>
                  <a:pt x="242" y="492"/>
                </a:lnTo>
                <a:lnTo>
                  <a:pt x="214" y="502"/>
                </a:lnTo>
                <a:lnTo>
                  <a:pt x="193" y="512"/>
                </a:lnTo>
                <a:lnTo>
                  <a:pt x="179" y="526"/>
                </a:lnTo>
                <a:lnTo>
                  <a:pt x="169" y="541"/>
                </a:lnTo>
                <a:lnTo>
                  <a:pt x="166" y="556"/>
                </a:lnTo>
                <a:lnTo>
                  <a:pt x="166" y="880"/>
                </a:lnTo>
                <a:lnTo>
                  <a:pt x="162" y="895"/>
                </a:lnTo>
                <a:lnTo>
                  <a:pt x="152" y="910"/>
                </a:lnTo>
                <a:lnTo>
                  <a:pt x="138" y="925"/>
                </a:lnTo>
                <a:lnTo>
                  <a:pt x="117" y="934"/>
                </a:lnTo>
                <a:lnTo>
                  <a:pt x="93" y="944"/>
                </a:lnTo>
                <a:lnTo>
                  <a:pt x="65" y="954"/>
                </a:lnTo>
                <a:lnTo>
                  <a:pt x="0" y="959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42696" name="Freeform 8">
            <a:extLst>
              <a:ext uri="{FF2B5EF4-FFF2-40B4-BE49-F238E27FC236}">
                <a16:creationId xmlns:a16="http://schemas.microsoft.com/office/drawing/2014/main" id="{2FCD6B51-2A64-40FB-9BC2-139ACFFA12F5}"/>
              </a:ext>
            </a:extLst>
          </p:cNvPr>
          <p:cNvSpPr>
            <a:spLocks/>
          </p:cNvSpPr>
          <p:nvPr/>
        </p:nvSpPr>
        <p:spPr bwMode="auto">
          <a:xfrm>
            <a:off x="4876801" y="3884613"/>
            <a:ext cx="536575" cy="1452562"/>
          </a:xfrm>
          <a:custGeom>
            <a:avLst/>
            <a:gdLst>
              <a:gd name="T0" fmla="*/ 0 w 338"/>
              <a:gd name="T1" fmla="*/ 0 h 915"/>
              <a:gd name="T2" fmla="*/ 67 w 338"/>
              <a:gd name="T3" fmla="*/ 5 h 915"/>
              <a:gd name="T4" fmla="*/ 94 w 338"/>
              <a:gd name="T5" fmla="*/ 16 h 915"/>
              <a:gd name="T6" fmla="*/ 121 w 338"/>
              <a:gd name="T7" fmla="*/ 21 h 915"/>
              <a:gd name="T8" fmla="*/ 141 w 338"/>
              <a:gd name="T9" fmla="*/ 37 h 915"/>
              <a:gd name="T10" fmla="*/ 157 w 338"/>
              <a:gd name="T11" fmla="*/ 48 h 915"/>
              <a:gd name="T12" fmla="*/ 165 w 338"/>
              <a:gd name="T13" fmla="*/ 59 h 915"/>
              <a:gd name="T14" fmla="*/ 169 w 338"/>
              <a:gd name="T15" fmla="*/ 75 h 915"/>
              <a:gd name="T16" fmla="*/ 169 w 338"/>
              <a:gd name="T17" fmla="*/ 382 h 915"/>
              <a:gd name="T18" fmla="*/ 172 w 338"/>
              <a:gd name="T19" fmla="*/ 398 h 915"/>
              <a:gd name="T20" fmla="*/ 180 w 338"/>
              <a:gd name="T21" fmla="*/ 414 h 915"/>
              <a:gd name="T22" fmla="*/ 196 w 338"/>
              <a:gd name="T23" fmla="*/ 425 h 915"/>
              <a:gd name="T24" fmla="*/ 219 w 338"/>
              <a:gd name="T25" fmla="*/ 435 h 915"/>
              <a:gd name="T26" fmla="*/ 243 w 338"/>
              <a:gd name="T27" fmla="*/ 446 h 915"/>
              <a:gd name="T28" fmla="*/ 270 w 338"/>
              <a:gd name="T29" fmla="*/ 452 h 915"/>
              <a:gd name="T30" fmla="*/ 337 w 338"/>
              <a:gd name="T31" fmla="*/ 457 h 915"/>
              <a:gd name="T32" fmla="*/ 270 w 338"/>
              <a:gd name="T33" fmla="*/ 462 h 915"/>
              <a:gd name="T34" fmla="*/ 243 w 338"/>
              <a:gd name="T35" fmla="*/ 468 h 915"/>
              <a:gd name="T36" fmla="*/ 219 w 338"/>
              <a:gd name="T37" fmla="*/ 478 h 915"/>
              <a:gd name="T38" fmla="*/ 196 w 338"/>
              <a:gd name="T39" fmla="*/ 489 h 915"/>
              <a:gd name="T40" fmla="*/ 180 w 338"/>
              <a:gd name="T41" fmla="*/ 500 h 915"/>
              <a:gd name="T42" fmla="*/ 172 w 338"/>
              <a:gd name="T43" fmla="*/ 516 h 915"/>
              <a:gd name="T44" fmla="*/ 169 w 338"/>
              <a:gd name="T45" fmla="*/ 532 h 915"/>
              <a:gd name="T46" fmla="*/ 169 w 338"/>
              <a:gd name="T47" fmla="*/ 839 h 915"/>
              <a:gd name="T48" fmla="*/ 165 w 338"/>
              <a:gd name="T49" fmla="*/ 855 h 915"/>
              <a:gd name="T50" fmla="*/ 157 w 338"/>
              <a:gd name="T51" fmla="*/ 866 h 915"/>
              <a:gd name="T52" fmla="*/ 141 w 338"/>
              <a:gd name="T53" fmla="*/ 882 h 915"/>
              <a:gd name="T54" fmla="*/ 121 w 338"/>
              <a:gd name="T55" fmla="*/ 892 h 915"/>
              <a:gd name="T56" fmla="*/ 94 w 338"/>
              <a:gd name="T57" fmla="*/ 898 h 915"/>
              <a:gd name="T58" fmla="*/ 67 w 338"/>
              <a:gd name="T59" fmla="*/ 909 h 915"/>
              <a:gd name="T60" fmla="*/ 0 w 338"/>
              <a:gd name="T61" fmla="*/ 914 h 9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38" h="915">
                <a:moveTo>
                  <a:pt x="0" y="0"/>
                </a:moveTo>
                <a:lnTo>
                  <a:pt x="67" y="5"/>
                </a:lnTo>
                <a:lnTo>
                  <a:pt x="94" y="16"/>
                </a:lnTo>
                <a:lnTo>
                  <a:pt x="121" y="21"/>
                </a:lnTo>
                <a:lnTo>
                  <a:pt x="141" y="37"/>
                </a:lnTo>
                <a:lnTo>
                  <a:pt x="157" y="48"/>
                </a:lnTo>
                <a:lnTo>
                  <a:pt x="165" y="59"/>
                </a:lnTo>
                <a:lnTo>
                  <a:pt x="169" y="75"/>
                </a:lnTo>
                <a:lnTo>
                  <a:pt x="169" y="382"/>
                </a:lnTo>
                <a:lnTo>
                  <a:pt x="172" y="398"/>
                </a:lnTo>
                <a:lnTo>
                  <a:pt x="180" y="414"/>
                </a:lnTo>
                <a:lnTo>
                  <a:pt x="196" y="425"/>
                </a:lnTo>
                <a:lnTo>
                  <a:pt x="219" y="435"/>
                </a:lnTo>
                <a:lnTo>
                  <a:pt x="243" y="446"/>
                </a:lnTo>
                <a:lnTo>
                  <a:pt x="270" y="452"/>
                </a:lnTo>
                <a:lnTo>
                  <a:pt x="337" y="457"/>
                </a:lnTo>
                <a:lnTo>
                  <a:pt x="270" y="462"/>
                </a:lnTo>
                <a:lnTo>
                  <a:pt x="243" y="468"/>
                </a:lnTo>
                <a:lnTo>
                  <a:pt x="219" y="478"/>
                </a:lnTo>
                <a:lnTo>
                  <a:pt x="196" y="489"/>
                </a:lnTo>
                <a:lnTo>
                  <a:pt x="180" y="500"/>
                </a:lnTo>
                <a:lnTo>
                  <a:pt x="172" y="516"/>
                </a:lnTo>
                <a:lnTo>
                  <a:pt x="169" y="532"/>
                </a:lnTo>
                <a:lnTo>
                  <a:pt x="169" y="839"/>
                </a:lnTo>
                <a:lnTo>
                  <a:pt x="165" y="855"/>
                </a:lnTo>
                <a:lnTo>
                  <a:pt x="157" y="866"/>
                </a:lnTo>
                <a:lnTo>
                  <a:pt x="141" y="882"/>
                </a:lnTo>
                <a:lnTo>
                  <a:pt x="121" y="892"/>
                </a:lnTo>
                <a:lnTo>
                  <a:pt x="94" y="898"/>
                </a:lnTo>
                <a:lnTo>
                  <a:pt x="67" y="909"/>
                </a:lnTo>
                <a:lnTo>
                  <a:pt x="0" y="914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42697" name="Line 9">
            <a:extLst>
              <a:ext uri="{FF2B5EF4-FFF2-40B4-BE49-F238E27FC236}">
                <a16:creationId xmlns:a16="http://schemas.microsoft.com/office/drawing/2014/main" id="{040424B6-3A96-4040-B052-C7E1BA3BA8EC}"/>
              </a:ext>
            </a:extLst>
          </p:cNvPr>
          <p:cNvSpPr>
            <a:spLocks noChangeShapeType="1"/>
          </p:cNvSpPr>
          <p:nvPr/>
        </p:nvSpPr>
        <p:spPr bwMode="auto">
          <a:xfrm>
            <a:off x="2030414" y="3810000"/>
            <a:ext cx="43322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2698" name="Line 10">
            <a:extLst>
              <a:ext uri="{FF2B5EF4-FFF2-40B4-BE49-F238E27FC236}">
                <a16:creationId xmlns:a16="http://schemas.microsoft.com/office/drawing/2014/main" id="{4B9BBD44-04AD-42D5-BD0C-798C1A8195AE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1801814"/>
            <a:ext cx="0" cy="41036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2699" name="Line 11">
            <a:extLst>
              <a:ext uri="{FF2B5EF4-FFF2-40B4-BE49-F238E27FC236}">
                <a16:creationId xmlns:a16="http://schemas.microsoft.com/office/drawing/2014/main" id="{303C66CF-62AD-4CF5-A6AE-C8A63D2F94AB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1725614"/>
            <a:ext cx="0" cy="41798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2700" name="Line 12">
            <a:extLst>
              <a:ext uri="{FF2B5EF4-FFF2-40B4-BE49-F238E27FC236}">
                <a16:creationId xmlns:a16="http://schemas.microsoft.com/office/drawing/2014/main" id="{6A94EBF4-DB4A-4385-A93A-24BEA8880A7A}"/>
              </a:ext>
            </a:extLst>
          </p:cNvPr>
          <p:cNvSpPr>
            <a:spLocks noChangeShapeType="1"/>
          </p:cNvSpPr>
          <p:nvPr/>
        </p:nvSpPr>
        <p:spPr bwMode="auto">
          <a:xfrm>
            <a:off x="2030414" y="3276600"/>
            <a:ext cx="43322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2701" name="Line 13">
            <a:extLst>
              <a:ext uri="{FF2B5EF4-FFF2-40B4-BE49-F238E27FC236}">
                <a16:creationId xmlns:a16="http://schemas.microsoft.com/office/drawing/2014/main" id="{13296461-85F5-4693-A2CF-A29A413FC69D}"/>
              </a:ext>
            </a:extLst>
          </p:cNvPr>
          <p:cNvSpPr>
            <a:spLocks noChangeShapeType="1"/>
          </p:cNvSpPr>
          <p:nvPr/>
        </p:nvSpPr>
        <p:spPr bwMode="auto">
          <a:xfrm>
            <a:off x="2030414" y="4343400"/>
            <a:ext cx="43322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2702" name="Line 14">
            <a:extLst>
              <a:ext uri="{FF2B5EF4-FFF2-40B4-BE49-F238E27FC236}">
                <a16:creationId xmlns:a16="http://schemas.microsoft.com/office/drawing/2014/main" id="{38F7AF1F-64EF-4D99-8B7A-DF6A1D90BC01}"/>
              </a:ext>
            </a:extLst>
          </p:cNvPr>
          <p:cNvSpPr>
            <a:spLocks noChangeShapeType="1"/>
          </p:cNvSpPr>
          <p:nvPr/>
        </p:nvSpPr>
        <p:spPr bwMode="auto">
          <a:xfrm>
            <a:off x="2030414" y="4876800"/>
            <a:ext cx="43322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2703" name="Line 15">
            <a:extLst>
              <a:ext uri="{FF2B5EF4-FFF2-40B4-BE49-F238E27FC236}">
                <a16:creationId xmlns:a16="http://schemas.microsoft.com/office/drawing/2014/main" id="{C6A494D2-8F6A-40D4-9AD9-EDBAC3702FAB}"/>
              </a:ext>
            </a:extLst>
          </p:cNvPr>
          <p:cNvSpPr>
            <a:spLocks noChangeShapeType="1"/>
          </p:cNvSpPr>
          <p:nvPr/>
        </p:nvSpPr>
        <p:spPr bwMode="auto">
          <a:xfrm>
            <a:off x="2030414" y="5410200"/>
            <a:ext cx="43322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2704" name="Line 16">
            <a:extLst>
              <a:ext uri="{FF2B5EF4-FFF2-40B4-BE49-F238E27FC236}">
                <a16:creationId xmlns:a16="http://schemas.microsoft.com/office/drawing/2014/main" id="{879A02B5-6EDD-4701-9528-556C4B2C3E8F}"/>
              </a:ext>
            </a:extLst>
          </p:cNvPr>
          <p:cNvSpPr>
            <a:spLocks noChangeShapeType="1"/>
          </p:cNvSpPr>
          <p:nvPr/>
        </p:nvSpPr>
        <p:spPr bwMode="auto">
          <a:xfrm>
            <a:off x="2030414" y="5943600"/>
            <a:ext cx="43322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2705" name="Line 17">
            <a:extLst>
              <a:ext uri="{FF2B5EF4-FFF2-40B4-BE49-F238E27FC236}">
                <a16:creationId xmlns:a16="http://schemas.microsoft.com/office/drawing/2014/main" id="{255A5A55-1B7E-4C67-8B57-35AC5C291B60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1725614"/>
            <a:ext cx="0" cy="41798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2706" name="Line 18">
            <a:extLst>
              <a:ext uri="{FF2B5EF4-FFF2-40B4-BE49-F238E27FC236}">
                <a16:creationId xmlns:a16="http://schemas.microsoft.com/office/drawing/2014/main" id="{DE35CC11-CCF8-44F5-80A7-05CA130436D4}"/>
              </a:ext>
            </a:extLst>
          </p:cNvPr>
          <p:cNvSpPr>
            <a:spLocks noChangeShapeType="1"/>
          </p:cNvSpPr>
          <p:nvPr/>
        </p:nvSpPr>
        <p:spPr bwMode="auto">
          <a:xfrm>
            <a:off x="6400800" y="1725614"/>
            <a:ext cx="0" cy="41798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2707" name="Line 19">
            <a:extLst>
              <a:ext uri="{FF2B5EF4-FFF2-40B4-BE49-F238E27FC236}">
                <a16:creationId xmlns:a16="http://schemas.microsoft.com/office/drawing/2014/main" id="{6FA56E6A-ABE7-45F2-9E3E-DC74B833814D}"/>
              </a:ext>
            </a:extLst>
          </p:cNvPr>
          <p:cNvSpPr>
            <a:spLocks noChangeShapeType="1"/>
          </p:cNvSpPr>
          <p:nvPr/>
        </p:nvSpPr>
        <p:spPr bwMode="auto">
          <a:xfrm>
            <a:off x="2068514" y="1676400"/>
            <a:ext cx="425608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2708" name="Line 20">
            <a:extLst>
              <a:ext uri="{FF2B5EF4-FFF2-40B4-BE49-F238E27FC236}">
                <a16:creationId xmlns:a16="http://schemas.microsoft.com/office/drawing/2014/main" id="{17B902DC-CBD2-4323-B59E-70F4A2546C2A}"/>
              </a:ext>
            </a:extLst>
          </p:cNvPr>
          <p:cNvSpPr>
            <a:spLocks noChangeShapeType="1"/>
          </p:cNvSpPr>
          <p:nvPr/>
        </p:nvSpPr>
        <p:spPr bwMode="auto">
          <a:xfrm>
            <a:off x="7162800" y="3211514"/>
            <a:ext cx="0" cy="21224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2709" name="Line 21">
            <a:extLst>
              <a:ext uri="{FF2B5EF4-FFF2-40B4-BE49-F238E27FC236}">
                <a16:creationId xmlns:a16="http://schemas.microsoft.com/office/drawing/2014/main" id="{5F69EE73-A72E-455C-8FCE-FF13C675A9F2}"/>
              </a:ext>
            </a:extLst>
          </p:cNvPr>
          <p:cNvSpPr>
            <a:spLocks noChangeShapeType="1"/>
          </p:cNvSpPr>
          <p:nvPr/>
        </p:nvSpPr>
        <p:spPr bwMode="auto">
          <a:xfrm>
            <a:off x="7250114" y="5410200"/>
            <a:ext cx="334168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2710" name="Rectangle 22">
            <a:extLst>
              <a:ext uri="{FF2B5EF4-FFF2-40B4-BE49-F238E27FC236}">
                <a16:creationId xmlns:a16="http://schemas.microsoft.com/office/drawing/2014/main" id="{7960DF93-ECD5-4DF7-AFEF-1570477B7C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9589" y="5487989"/>
            <a:ext cx="3502025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latin typeface="Arial" panose="020B0604020202020204" pitchFamily="34" charset="0"/>
              </a:rPr>
              <a:t>94   95   96   97   98   99</a:t>
            </a:r>
          </a:p>
        </p:txBody>
      </p:sp>
      <p:sp>
        <p:nvSpPr>
          <p:cNvPr id="242711" name="Rectangle 23">
            <a:extLst>
              <a:ext uri="{FF2B5EF4-FFF2-40B4-BE49-F238E27FC236}">
                <a16:creationId xmlns:a16="http://schemas.microsoft.com/office/drawing/2014/main" id="{D21E110D-480D-44A0-9166-AF0312B404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7189" y="2973389"/>
            <a:ext cx="758825" cy="20287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 8</a:t>
            </a:r>
          </a:p>
          <a:p>
            <a:pPr>
              <a:spcBef>
                <a:spcPct val="50000"/>
              </a:spcBef>
            </a:pPr>
            <a:r>
              <a:rPr lang="en-US" altLang="en-US"/>
              <a:t> 6</a:t>
            </a:r>
          </a:p>
          <a:p>
            <a:pPr>
              <a:spcBef>
                <a:spcPct val="50000"/>
              </a:spcBef>
            </a:pPr>
            <a:r>
              <a:rPr lang="en-US" altLang="en-US"/>
              <a:t> 4</a:t>
            </a:r>
          </a:p>
          <a:p>
            <a:pPr>
              <a:spcBef>
                <a:spcPct val="50000"/>
              </a:spcBef>
            </a:pPr>
            <a:r>
              <a:rPr lang="en-US" altLang="en-US"/>
              <a:t> 2</a:t>
            </a:r>
          </a:p>
          <a:p>
            <a:pPr>
              <a:spcBef>
                <a:spcPct val="50000"/>
              </a:spcBef>
            </a:pPr>
            <a:r>
              <a:rPr lang="en-US" altLang="en-US"/>
              <a:t> 0</a:t>
            </a:r>
          </a:p>
        </p:txBody>
      </p:sp>
      <p:sp>
        <p:nvSpPr>
          <p:cNvPr id="242712" name="Line 24">
            <a:extLst>
              <a:ext uri="{FF2B5EF4-FFF2-40B4-BE49-F238E27FC236}">
                <a16:creationId xmlns:a16="http://schemas.microsoft.com/office/drawing/2014/main" id="{F909CD2C-9BAF-40A7-A74E-537F9950690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88188" y="3887788"/>
            <a:ext cx="531812" cy="1065212"/>
          </a:xfrm>
          <a:prstGeom prst="line">
            <a:avLst/>
          </a:prstGeom>
          <a:noFill/>
          <a:ln w="25400">
            <a:solidFill>
              <a:srgbClr val="A7FFA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2713" name="Line 25">
            <a:extLst>
              <a:ext uri="{FF2B5EF4-FFF2-40B4-BE49-F238E27FC236}">
                <a16:creationId xmlns:a16="http://schemas.microsoft.com/office/drawing/2014/main" id="{36A4D782-DE8F-48CA-BBDE-3C4D806CE181}"/>
              </a:ext>
            </a:extLst>
          </p:cNvPr>
          <p:cNvSpPr>
            <a:spLocks noChangeShapeType="1"/>
          </p:cNvSpPr>
          <p:nvPr/>
        </p:nvSpPr>
        <p:spPr bwMode="auto">
          <a:xfrm>
            <a:off x="7635876" y="3978276"/>
            <a:ext cx="593725" cy="898525"/>
          </a:xfrm>
          <a:prstGeom prst="line">
            <a:avLst/>
          </a:prstGeom>
          <a:noFill/>
          <a:ln w="25400">
            <a:solidFill>
              <a:srgbClr val="A7FFA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2714" name="Line 26">
            <a:extLst>
              <a:ext uri="{FF2B5EF4-FFF2-40B4-BE49-F238E27FC236}">
                <a16:creationId xmlns:a16="http://schemas.microsoft.com/office/drawing/2014/main" id="{7A83C166-F80F-4D73-8A6E-F3B010D2866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840788" y="3430588"/>
            <a:ext cx="684212" cy="1446212"/>
          </a:xfrm>
          <a:prstGeom prst="line">
            <a:avLst/>
          </a:prstGeom>
          <a:noFill/>
          <a:ln w="25400">
            <a:solidFill>
              <a:srgbClr val="A7FFA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2715" name="Line 27">
            <a:extLst>
              <a:ext uri="{FF2B5EF4-FFF2-40B4-BE49-F238E27FC236}">
                <a16:creationId xmlns:a16="http://schemas.microsoft.com/office/drawing/2014/main" id="{D59D0333-DA6B-473B-8AD0-4F992E3962BD}"/>
              </a:ext>
            </a:extLst>
          </p:cNvPr>
          <p:cNvSpPr>
            <a:spLocks noChangeShapeType="1"/>
          </p:cNvSpPr>
          <p:nvPr/>
        </p:nvSpPr>
        <p:spPr bwMode="auto">
          <a:xfrm>
            <a:off x="9569450" y="3549650"/>
            <a:ext cx="412750" cy="184150"/>
          </a:xfrm>
          <a:prstGeom prst="line">
            <a:avLst/>
          </a:prstGeom>
          <a:noFill/>
          <a:ln w="25400">
            <a:solidFill>
              <a:srgbClr val="A7FFA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2716" name="Oval 28">
            <a:extLst>
              <a:ext uri="{FF2B5EF4-FFF2-40B4-BE49-F238E27FC236}">
                <a16:creationId xmlns:a16="http://schemas.microsoft.com/office/drawing/2014/main" id="{8AF64727-EC80-47CC-8E8E-FDCA67719C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4800600"/>
            <a:ext cx="228600" cy="228600"/>
          </a:xfrm>
          <a:prstGeom prst="ellipse">
            <a:avLst/>
          </a:prstGeom>
          <a:solidFill>
            <a:srgbClr val="0098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2717" name="Oval 29">
            <a:extLst>
              <a:ext uri="{FF2B5EF4-FFF2-40B4-BE49-F238E27FC236}">
                <a16:creationId xmlns:a16="http://schemas.microsoft.com/office/drawing/2014/main" id="{C3DD8A65-4FEA-4486-87BD-33E28CE1BC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3810000"/>
            <a:ext cx="228600" cy="228600"/>
          </a:xfrm>
          <a:prstGeom prst="ellipse">
            <a:avLst/>
          </a:prstGeom>
          <a:solidFill>
            <a:srgbClr val="0098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2718" name="Oval 30">
            <a:extLst>
              <a:ext uri="{FF2B5EF4-FFF2-40B4-BE49-F238E27FC236}">
                <a16:creationId xmlns:a16="http://schemas.microsoft.com/office/drawing/2014/main" id="{58C3AA9D-F83D-4262-B7D8-C0E9462DA9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4800600"/>
            <a:ext cx="228600" cy="228600"/>
          </a:xfrm>
          <a:prstGeom prst="ellipse">
            <a:avLst/>
          </a:prstGeom>
          <a:solidFill>
            <a:srgbClr val="0098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2719" name="Oval 31">
            <a:extLst>
              <a:ext uri="{FF2B5EF4-FFF2-40B4-BE49-F238E27FC236}">
                <a16:creationId xmlns:a16="http://schemas.microsoft.com/office/drawing/2014/main" id="{FEA2FBDA-685C-499A-9570-7E6DF43D97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3000" y="4800600"/>
            <a:ext cx="228600" cy="228600"/>
          </a:xfrm>
          <a:prstGeom prst="ellipse">
            <a:avLst/>
          </a:prstGeom>
          <a:solidFill>
            <a:srgbClr val="0098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2720" name="Oval 32">
            <a:extLst>
              <a:ext uri="{FF2B5EF4-FFF2-40B4-BE49-F238E27FC236}">
                <a16:creationId xmlns:a16="http://schemas.microsoft.com/office/drawing/2014/main" id="{94C8F97F-B711-47C7-846F-EF233AE422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72600" y="3352800"/>
            <a:ext cx="228600" cy="228600"/>
          </a:xfrm>
          <a:prstGeom prst="ellipse">
            <a:avLst/>
          </a:prstGeom>
          <a:solidFill>
            <a:srgbClr val="0098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2721" name="Oval 33">
            <a:extLst>
              <a:ext uri="{FF2B5EF4-FFF2-40B4-BE49-F238E27FC236}">
                <a16:creationId xmlns:a16="http://schemas.microsoft.com/office/drawing/2014/main" id="{6F7698CC-C028-4993-A0B9-7D8199C092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0" y="3657600"/>
            <a:ext cx="228600" cy="228600"/>
          </a:xfrm>
          <a:prstGeom prst="ellipse">
            <a:avLst/>
          </a:prstGeom>
          <a:solidFill>
            <a:srgbClr val="0098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2722" name="Line 34">
            <a:extLst>
              <a:ext uri="{FF2B5EF4-FFF2-40B4-BE49-F238E27FC236}">
                <a16:creationId xmlns:a16="http://schemas.microsoft.com/office/drawing/2014/main" id="{FD2D980D-4964-4982-A346-B8975A8278C4}"/>
              </a:ext>
            </a:extLst>
          </p:cNvPr>
          <p:cNvSpPr>
            <a:spLocks noChangeShapeType="1"/>
          </p:cNvSpPr>
          <p:nvPr/>
        </p:nvSpPr>
        <p:spPr bwMode="auto">
          <a:xfrm>
            <a:off x="7788275" y="4648200"/>
            <a:ext cx="446088" cy="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2723" name="Line 35">
            <a:extLst>
              <a:ext uri="{FF2B5EF4-FFF2-40B4-BE49-F238E27FC236}">
                <a16:creationId xmlns:a16="http://schemas.microsoft.com/office/drawing/2014/main" id="{815BF6CC-B636-4B92-9860-8C59218F456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243889" y="4408489"/>
            <a:ext cx="657225" cy="250825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2724" name="Line 36">
            <a:extLst>
              <a:ext uri="{FF2B5EF4-FFF2-40B4-BE49-F238E27FC236}">
                <a16:creationId xmlns:a16="http://schemas.microsoft.com/office/drawing/2014/main" id="{9179AFEE-EC5C-4A69-8ABE-8E54F264416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929688" y="3968751"/>
            <a:ext cx="590550" cy="461963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2725" name="Rectangle 37">
            <a:extLst>
              <a:ext uri="{FF2B5EF4-FFF2-40B4-BE49-F238E27FC236}">
                <a16:creationId xmlns:a16="http://schemas.microsoft.com/office/drawing/2014/main" id="{4D5D4666-4DD1-4783-B8AD-F403986FC8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0989" y="2516189"/>
            <a:ext cx="1368425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latin typeface="Arial" panose="020B0604020202020204" pitchFamily="34" charset="0"/>
              </a:rPr>
              <a:t>Sales</a:t>
            </a:r>
          </a:p>
        </p:txBody>
      </p:sp>
      <p:sp>
        <p:nvSpPr>
          <p:cNvPr id="242726" name="Rectangle 38">
            <a:extLst>
              <a:ext uri="{FF2B5EF4-FFF2-40B4-BE49-F238E27FC236}">
                <a16:creationId xmlns:a16="http://schemas.microsoft.com/office/drawing/2014/main" id="{FBED285C-0DC1-4827-946D-81E8703B3D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4495800"/>
            <a:ext cx="228600" cy="22860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2727" name="Rectangle 39">
            <a:extLst>
              <a:ext uri="{FF2B5EF4-FFF2-40B4-BE49-F238E27FC236}">
                <a16:creationId xmlns:a16="http://schemas.microsoft.com/office/drawing/2014/main" id="{AEE31D88-807D-46D6-B945-3E7A2AD1F8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4495800"/>
            <a:ext cx="228600" cy="22860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2728" name="Rectangle 40">
            <a:extLst>
              <a:ext uri="{FF2B5EF4-FFF2-40B4-BE49-F238E27FC236}">
                <a16:creationId xmlns:a16="http://schemas.microsoft.com/office/drawing/2014/main" id="{6A48E7B0-CC87-4C25-BAAC-F7C997FBEC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9200" y="4267200"/>
            <a:ext cx="228600" cy="22860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2729" name="Rectangle 41">
            <a:extLst>
              <a:ext uri="{FF2B5EF4-FFF2-40B4-BE49-F238E27FC236}">
                <a16:creationId xmlns:a16="http://schemas.microsoft.com/office/drawing/2014/main" id="{F1D6909D-064A-4A7C-A270-D54179D457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48800" y="3886200"/>
            <a:ext cx="228600" cy="22860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2730" name="Rectangle 42">
            <a:extLst>
              <a:ext uri="{FF2B5EF4-FFF2-40B4-BE49-F238E27FC236}">
                <a16:creationId xmlns:a16="http://schemas.microsoft.com/office/drawing/2014/main" id="{E1DE26BF-A012-48BC-BF38-D7067AC09E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2286000"/>
            <a:ext cx="228600" cy="22860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2731" name="Oval 43">
            <a:extLst>
              <a:ext uri="{FF2B5EF4-FFF2-40B4-BE49-F238E27FC236}">
                <a16:creationId xmlns:a16="http://schemas.microsoft.com/office/drawing/2014/main" id="{2BC902E5-44A5-4AE2-9CA6-E551653B61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2209800"/>
            <a:ext cx="228600" cy="228600"/>
          </a:xfrm>
          <a:prstGeom prst="ellipse">
            <a:avLst/>
          </a:prstGeom>
          <a:solidFill>
            <a:srgbClr val="0098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>
            <a:extLst>
              <a:ext uri="{FF2B5EF4-FFF2-40B4-BE49-F238E27FC236}">
                <a16:creationId xmlns:a16="http://schemas.microsoft.com/office/drawing/2014/main" id="{72887D76-D1A2-4F44-B1FE-534D34D2EE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5955" name="Rectangle 3">
            <a:extLst>
              <a:ext uri="{FF2B5EF4-FFF2-40B4-BE49-F238E27FC236}">
                <a16:creationId xmlns:a16="http://schemas.microsoft.com/office/drawing/2014/main" id="{DB6FFED6-064B-4E8B-A61B-450A303929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5956" name="Rectangle 4">
            <a:extLst>
              <a:ext uri="{FF2B5EF4-FFF2-40B4-BE49-F238E27FC236}">
                <a16:creationId xmlns:a16="http://schemas.microsoft.com/office/drawing/2014/main" id="{7B7E32F9-6B76-4323-9632-6765DAFF871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209800" y="2286000"/>
            <a:ext cx="7772400" cy="1143000"/>
          </a:xfrm>
          <a:noFill/>
          <a:ln/>
          <a:effectLst>
            <a:outerShdw dist="53882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>
            <a:normAutofit fontScale="90000"/>
          </a:bodyPr>
          <a:lstStyle/>
          <a:p>
            <a:r>
              <a:rPr lang="en-US" altLang="en-US" sz="5400" b="1">
                <a:effectLst>
                  <a:outerShdw blurRad="38100" dist="38100" dir="2700000" algn="tl">
                    <a:srgbClr val="000000"/>
                  </a:outerShdw>
                </a:effectLst>
              </a:rPr>
              <a:t>Exponential Smoothing Method</a:t>
            </a:r>
            <a:endParaRPr lang="en-US" altLang="en-US" sz="4400"/>
          </a:p>
        </p:txBody>
      </p:sp>
    </p:spTree>
  </p:cSld>
  <p:clrMapOvr>
    <a:masterClrMapping/>
  </p:clrMapOvr>
  <p:transition>
    <p:zo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942695E7-4174-479F-AD50-ABB20D4838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452F614D-CD40-422F-BFCA-549B8898EF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3556" name="Rectangle 4">
            <a:extLst>
              <a:ext uri="{FF2B5EF4-FFF2-40B4-BE49-F238E27FC236}">
                <a16:creationId xmlns:a16="http://schemas.microsoft.com/office/drawing/2014/main" id="{C184BBFE-8A4D-48BA-BBA6-F919F50FF7DA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6172200" y="2159000"/>
            <a:ext cx="4343400" cy="43942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>
            <a:normAutofit/>
          </a:bodyPr>
          <a:lstStyle/>
          <a:p>
            <a:r>
              <a:rPr lang="en-US" altLang="en-US"/>
              <a:t>Used when situation is ‘stable’ &amp; historical data exist</a:t>
            </a:r>
          </a:p>
          <a:p>
            <a:pPr lvl="1">
              <a:spcBef>
                <a:spcPct val="11000"/>
              </a:spcBef>
            </a:pPr>
            <a:r>
              <a:rPr lang="en-US" altLang="en-US"/>
              <a:t>Existing products</a:t>
            </a:r>
          </a:p>
          <a:p>
            <a:pPr lvl="1">
              <a:spcBef>
                <a:spcPct val="11000"/>
              </a:spcBef>
            </a:pPr>
            <a:r>
              <a:rPr lang="en-US" altLang="en-US"/>
              <a:t>Current technology</a:t>
            </a:r>
          </a:p>
          <a:p>
            <a:pPr>
              <a:spcBef>
                <a:spcPct val="24000"/>
              </a:spcBef>
            </a:pPr>
            <a:r>
              <a:rPr lang="en-US" altLang="en-US"/>
              <a:t>Involve mathematical techniques</a:t>
            </a:r>
          </a:p>
          <a:p>
            <a:pPr>
              <a:spcBef>
                <a:spcPct val="24000"/>
              </a:spcBef>
            </a:pPr>
            <a:r>
              <a:rPr lang="en-US" altLang="en-US"/>
              <a:t>e.g., forecasting sales of color televisions</a:t>
            </a:r>
          </a:p>
        </p:txBody>
      </p:sp>
      <p:sp>
        <p:nvSpPr>
          <p:cNvPr id="23557" name="Rectangle 5">
            <a:extLst>
              <a:ext uri="{FF2B5EF4-FFF2-40B4-BE49-F238E27FC236}">
                <a16:creationId xmlns:a16="http://schemas.microsoft.com/office/drawing/2014/main" id="{2F311CEB-F6E8-483C-A13F-BB7DDB585B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7888" y="1651001"/>
            <a:ext cx="4462462" cy="520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 b="1" dirty="0"/>
              <a:t>Quantitative Methods</a:t>
            </a:r>
          </a:p>
        </p:txBody>
      </p:sp>
      <p:sp>
        <p:nvSpPr>
          <p:cNvPr id="23558" name="Rectangle 6">
            <a:extLst>
              <a:ext uri="{FF2B5EF4-FFF2-40B4-BE49-F238E27FC236}">
                <a16:creationId xmlns:a16="http://schemas.microsoft.com/office/drawing/2014/main" id="{95D77B3D-8E11-41E1-9280-9DAF25BDD0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57400" y="158750"/>
            <a:ext cx="8445500" cy="1136650"/>
          </a:xfrm>
          <a:noFill/>
          <a:ln/>
          <a:effectLst>
            <a:outerShdw dist="53882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>
            <a:normAutofit/>
          </a:bodyPr>
          <a:lstStyle/>
          <a:p>
            <a:r>
              <a:rPr lang="en-US" altLang="en-US" dirty="0"/>
              <a:t>Forecasting Approaches</a:t>
            </a:r>
          </a:p>
        </p:txBody>
      </p:sp>
      <p:sp>
        <p:nvSpPr>
          <p:cNvPr id="23559" name="Rectangle 7">
            <a:extLst>
              <a:ext uri="{FF2B5EF4-FFF2-40B4-BE49-F238E27FC236}">
                <a16:creationId xmlns:a16="http://schemas.microsoft.com/office/drawing/2014/main" id="{5990E5BB-4DEB-47B4-AA2C-91F5DC4B2BEA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057400" y="2159000"/>
            <a:ext cx="4191000" cy="43942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>
            <a:normAutofit/>
          </a:bodyPr>
          <a:lstStyle/>
          <a:p>
            <a:r>
              <a:rPr lang="en-US" altLang="en-US">
                <a:solidFill>
                  <a:schemeClr val="folHlink"/>
                </a:solidFill>
              </a:rPr>
              <a:t>Used when situation is vague &amp; little data exist</a:t>
            </a:r>
          </a:p>
          <a:p>
            <a:pPr lvl="1">
              <a:spcBef>
                <a:spcPct val="11000"/>
              </a:spcBef>
            </a:pPr>
            <a:r>
              <a:rPr lang="en-US" altLang="en-US">
                <a:solidFill>
                  <a:schemeClr val="folHlink"/>
                </a:solidFill>
              </a:rPr>
              <a:t>New products</a:t>
            </a:r>
          </a:p>
          <a:p>
            <a:pPr lvl="1">
              <a:spcBef>
                <a:spcPct val="11000"/>
              </a:spcBef>
            </a:pPr>
            <a:r>
              <a:rPr lang="en-US" altLang="en-US">
                <a:solidFill>
                  <a:schemeClr val="folHlink"/>
                </a:solidFill>
              </a:rPr>
              <a:t>New technology</a:t>
            </a:r>
          </a:p>
          <a:p>
            <a:pPr>
              <a:spcBef>
                <a:spcPct val="24000"/>
              </a:spcBef>
            </a:pPr>
            <a:r>
              <a:rPr lang="en-US" altLang="en-US">
                <a:solidFill>
                  <a:schemeClr val="folHlink"/>
                </a:solidFill>
              </a:rPr>
              <a:t>Involve intuition, experience</a:t>
            </a:r>
          </a:p>
          <a:p>
            <a:pPr>
              <a:spcBef>
                <a:spcPct val="24000"/>
              </a:spcBef>
            </a:pPr>
            <a:r>
              <a:rPr lang="en-US" altLang="en-US">
                <a:solidFill>
                  <a:schemeClr val="folHlink"/>
                </a:solidFill>
              </a:rPr>
              <a:t>e.g., forecasting sales on Internet</a:t>
            </a:r>
          </a:p>
        </p:txBody>
      </p:sp>
      <p:sp>
        <p:nvSpPr>
          <p:cNvPr id="23560" name="Rectangle 8">
            <a:extLst>
              <a:ext uri="{FF2B5EF4-FFF2-40B4-BE49-F238E27FC236}">
                <a16:creationId xmlns:a16="http://schemas.microsoft.com/office/drawing/2014/main" id="{1510FD4E-F798-4394-B6B7-8E329A9F3A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5913" y="1651001"/>
            <a:ext cx="4318000" cy="520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 b="1" dirty="0"/>
              <a:t>Qualitative Methods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35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5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35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5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35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5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35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5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6" grpId="0" build="p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>
            <a:extLst>
              <a:ext uri="{FF2B5EF4-FFF2-40B4-BE49-F238E27FC236}">
                <a16:creationId xmlns:a16="http://schemas.microsoft.com/office/drawing/2014/main" id="{89633E79-C02A-4C23-B446-725A57897E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8003" name="Rectangle 3">
            <a:extLst>
              <a:ext uri="{FF2B5EF4-FFF2-40B4-BE49-F238E27FC236}">
                <a16:creationId xmlns:a16="http://schemas.microsoft.com/office/drawing/2014/main" id="{5BA422E7-4170-41D8-91A6-39B1C061B2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8004" name="Rectangle 4">
            <a:extLst>
              <a:ext uri="{FF2B5EF4-FFF2-40B4-BE49-F238E27FC236}">
                <a16:creationId xmlns:a16="http://schemas.microsoft.com/office/drawing/2014/main" id="{0CB81C35-64E7-42E7-A6AA-75D5F12D48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  <a:effectLst>
            <a:outerShdw dist="53882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>
            <a:normAutofit/>
          </a:bodyPr>
          <a:lstStyle/>
          <a:p>
            <a:r>
              <a:rPr lang="en-US" altLang="en-US" sz="5400" b="1">
                <a:effectLst>
                  <a:outerShdw blurRad="38100" dist="38100" dir="2700000" algn="tl">
                    <a:srgbClr val="000000"/>
                  </a:outerShdw>
                </a:effectLst>
              </a:rPr>
              <a:t>Time Series Forecasting</a:t>
            </a:r>
            <a:endParaRPr lang="en-US" altLang="en-US"/>
          </a:p>
        </p:txBody>
      </p:sp>
      <p:graphicFrame>
        <p:nvGraphicFramePr>
          <p:cNvPr id="128005" name="Object 5">
            <a:hlinkClick r:id="" action="ppaction://ole?verb=0"/>
            <a:extLst>
              <a:ext uri="{FF2B5EF4-FFF2-40B4-BE49-F238E27FC236}">
                <a16:creationId xmlns:a16="http://schemas.microsoft.com/office/drawing/2014/main" id="{E0136738-DE09-41D6-A869-4F618C619AC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917701" y="1697039"/>
          <a:ext cx="8335963" cy="4579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7" name="VISIO" r:id="rId4" imgW="8364240" imgH="4598640" progId="Visio.Drawing.4">
                  <p:embed/>
                </p:oleObj>
              </mc:Choice>
              <mc:Fallback>
                <p:oleObj name="VISIO" r:id="rId4" imgW="8364240" imgH="4598640" progId="Visio.Drawing.4">
                  <p:embed/>
                  <p:pic>
                    <p:nvPicPr>
                      <p:cNvPr id="128005" name="Object 5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E0136738-DE09-41D6-A869-4F618C619AC0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7701" y="1697039"/>
                        <a:ext cx="8335963" cy="4579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53882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>
            <a:extLst>
              <a:ext uri="{FF2B5EF4-FFF2-40B4-BE49-F238E27FC236}">
                <a16:creationId xmlns:a16="http://schemas.microsoft.com/office/drawing/2014/main" id="{2A364DFC-A020-447B-B0D8-273D5BF944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0051" name="Rectangle 3">
            <a:extLst>
              <a:ext uri="{FF2B5EF4-FFF2-40B4-BE49-F238E27FC236}">
                <a16:creationId xmlns:a16="http://schemas.microsoft.com/office/drawing/2014/main" id="{CC4A5BE9-E335-4C0A-AE93-596AFC5827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0052" name="Rectangle 4">
            <a:extLst>
              <a:ext uri="{FF2B5EF4-FFF2-40B4-BE49-F238E27FC236}">
                <a16:creationId xmlns:a16="http://schemas.microsoft.com/office/drawing/2014/main" id="{9BF64054-A164-4B1E-A724-F276B98ACD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  <a:effectLst>
            <a:outerShdw dist="53882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>
            <a:normAutofit/>
          </a:bodyPr>
          <a:lstStyle/>
          <a:p>
            <a:r>
              <a:rPr lang="en-US" altLang="en-US" sz="5400" b="1">
                <a:effectLst>
                  <a:outerShdw blurRad="38100" dist="38100" dir="2700000" algn="tl">
                    <a:srgbClr val="000000"/>
                  </a:outerShdw>
                </a:effectLst>
              </a:rPr>
              <a:t>Exponential Smoothing Method</a:t>
            </a:r>
            <a:endParaRPr lang="en-US" altLang="en-US"/>
          </a:p>
        </p:txBody>
      </p:sp>
      <p:sp>
        <p:nvSpPr>
          <p:cNvPr id="130053" name="Rectangle 5">
            <a:extLst>
              <a:ext uri="{FF2B5EF4-FFF2-40B4-BE49-F238E27FC236}">
                <a16:creationId xmlns:a16="http://schemas.microsoft.com/office/drawing/2014/main" id="{EB79B708-58B8-4D7C-A03C-5256D4BAB4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>
            <a:normAutofit/>
          </a:bodyPr>
          <a:lstStyle/>
          <a:p>
            <a:r>
              <a:rPr lang="en-US" altLang="en-US"/>
              <a:t>Form of weighted moving average</a:t>
            </a:r>
          </a:p>
          <a:p>
            <a:pPr lvl="1"/>
            <a:r>
              <a:rPr lang="en-US" altLang="en-US"/>
              <a:t>Weights decline exponentially</a:t>
            </a:r>
          </a:p>
          <a:p>
            <a:pPr lvl="1"/>
            <a:r>
              <a:rPr lang="en-US" altLang="en-US"/>
              <a:t>Most recent data weighted most</a:t>
            </a:r>
          </a:p>
          <a:p>
            <a:r>
              <a:rPr lang="en-US" altLang="en-US"/>
              <a:t>Requires smoothing constant (</a:t>
            </a:r>
            <a:r>
              <a:rPr lang="en-US" altLang="en-US" i="1"/>
              <a:t>W</a:t>
            </a:r>
            <a:r>
              <a:rPr lang="en-US" altLang="en-US"/>
              <a:t>)</a:t>
            </a:r>
          </a:p>
          <a:p>
            <a:pPr lvl="1"/>
            <a:r>
              <a:rPr lang="en-US" altLang="en-US"/>
              <a:t>Ranges from 0 to 1</a:t>
            </a:r>
          </a:p>
          <a:p>
            <a:pPr lvl="1"/>
            <a:r>
              <a:rPr lang="en-US" altLang="en-US"/>
              <a:t>Subjectively chosen</a:t>
            </a:r>
          </a:p>
          <a:p>
            <a:r>
              <a:rPr lang="en-US" altLang="en-US"/>
              <a:t>Involves little record keeping of past data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00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00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300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00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300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00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300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00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300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00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300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00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300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00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053" grpId="0" build="p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>
            <a:extLst>
              <a:ext uri="{FF2B5EF4-FFF2-40B4-BE49-F238E27FC236}">
                <a16:creationId xmlns:a16="http://schemas.microsoft.com/office/drawing/2014/main" id="{D2429D38-7484-41F1-90AF-6E0BF29D74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2099" name="Rectangle 3">
            <a:extLst>
              <a:ext uri="{FF2B5EF4-FFF2-40B4-BE49-F238E27FC236}">
                <a16:creationId xmlns:a16="http://schemas.microsoft.com/office/drawing/2014/main" id="{ABD0EB26-F5BA-4E32-B77A-62C0934AE2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2100" name="Rectangle 4">
            <a:extLst>
              <a:ext uri="{FF2B5EF4-FFF2-40B4-BE49-F238E27FC236}">
                <a16:creationId xmlns:a16="http://schemas.microsoft.com/office/drawing/2014/main" id="{A367EDB9-40B0-4AC9-96B0-76FE03030326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981201" y="1778000"/>
            <a:ext cx="6765925" cy="43942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>
            <a:normAutofit/>
          </a:bodyPr>
          <a:lstStyle/>
          <a:p>
            <a:pPr marL="0" indent="0">
              <a:lnSpc>
                <a:spcPct val="110000"/>
              </a:lnSpc>
              <a:buNone/>
              <a:tabLst>
                <a:tab pos="620713" algn="l"/>
                <a:tab pos="2105025" algn="ctr"/>
              </a:tabLst>
            </a:pPr>
            <a:r>
              <a:rPr lang="en-US" altLang="en-US"/>
              <a:t>You’re organizing a Kwanza meeting.  You want to forecast attendance for </a:t>
            </a:r>
            <a:r>
              <a:rPr lang="en-US" altLang="en-US">
                <a:solidFill>
                  <a:schemeClr val="tx2"/>
                </a:solidFill>
              </a:rPr>
              <a:t>1998</a:t>
            </a:r>
            <a:r>
              <a:rPr lang="en-US" altLang="en-US"/>
              <a:t> using exponential smoothing </a:t>
            </a:r>
            <a:br>
              <a:rPr lang="en-US" altLang="en-US"/>
            </a:br>
            <a:r>
              <a:rPr lang="en-US" altLang="en-US"/>
              <a:t>(</a:t>
            </a:r>
            <a:r>
              <a:rPr lang="en-US" altLang="en-US">
                <a:solidFill>
                  <a:schemeClr val="tx2"/>
                </a:solidFill>
                <a:latin typeface="Symbol" panose="05050102010706020507" pitchFamily="18" charset="2"/>
              </a:rPr>
              <a:t></a:t>
            </a:r>
            <a:r>
              <a:rPr lang="en-US" altLang="en-US">
                <a:solidFill>
                  <a:schemeClr val="tx2"/>
                </a:solidFill>
              </a:rPr>
              <a:t> = .20</a:t>
            </a:r>
            <a:r>
              <a:rPr lang="en-US" altLang="en-US"/>
              <a:t>).  Past attendance (00) is:</a:t>
            </a:r>
            <a:br>
              <a:rPr lang="en-US" altLang="en-US"/>
            </a:br>
            <a:r>
              <a:rPr lang="en-US" altLang="en-US"/>
              <a:t>	</a:t>
            </a:r>
            <a:r>
              <a:rPr lang="en-US" altLang="en-US">
                <a:solidFill>
                  <a:schemeClr val="tx2"/>
                </a:solidFill>
              </a:rPr>
              <a:t>1995	4</a:t>
            </a:r>
            <a:br>
              <a:rPr lang="en-US" altLang="en-US">
                <a:solidFill>
                  <a:schemeClr val="tx2"/>
                </a:solidFill>
              </a:rPr>
            </a:br>
            <a:r>
              <a:rPr lang="en-US" altLang="en-US">
                <a:solidFill>
                  <a:schemeClr val="tx2"/>
                </a:solidFill>
              </a:rPr>
              <a:t>	1996 	6</a:t>
            </a:r>
            <a:br>
              <a:rPr lang="en-US" altLang="en-US">
                <a:solidFill>
                  <a:schemeClr val="tx2"/>
                </a:solidFill>
              </a:rPr>
            </a:br>
            <a:r>
              <a:rPr lang="en-US" altLang="en-US">
                <a:solidFill>
                  <a:schemeClr val="tx2"/>
                </a:solidFill>
              </a:rPr>
              <a:t>	1997	5</a:t>
            </a:r>
            <a:br>
              <a:rPr lang="en-US" altLang="en-US">
                <a:solidFill>
                  <a:schemeClr val="tx2"/>
                </a:solidFill>
              </a:rPr>
            </a:br>
            <a:r>
              <a:rPr lang="en-US" altLang="en-US">
                <a:solidFill>
                  <a:schemeClr val="tx2"/>
                </a:solidFill>
              </a:rPr>
              <a:t>	1998	3</a:t>
            </a:r>
            <a:br>
              <a:rPr lang="en-US" altLang="en-US">
                <a:solidFill>
                  <a:schemeClr val="tx2"/>
                </a:solidFill>
              </a:rPr>
            </a:br>
            <a:r>
              <a:rPr lang="en-US" altLang="en-US">
                <a:solidFill>
                  <a:schemeClr val="tx2"/>
                </a:solidFill>
              </a:rPr>
              <a:t>	1999	7</a:t>
            </a:r>
          </a:p>
        </p:txBody>
      </p:sp>
      <p:pic>
        <p:nvPicPr>
          <p:cNvPr id="132101" name="Picture 5">
            <a:extLst>
              <a:ext uri="{FF2B5EF4-FFF2-40B4-BE49-F238E27FC236}">
                <a16:creationId xmlns:a16="http://schemas.microsoft.com/office/drawing/2014/main" id="{8B885C80-1519-431C-89F0-7D8372900714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4313" y="3900488"/>
            <a:ext cx="4146550" cy="2068512"/>
          </a:xfrm>
          <a:prstGeom prst="rect">
            <a:avLst/>
          </a:prstGeom>
          <a:noFill/>
          <a:ln>
            <a:noFill/>
          </a:ln>
          <a:effectLst>
            <a:outerShdw dist="17961" dir="13500000" algn="ctr" rotWithShape="0">
              <a:srgbClr val="F39FD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2102" name="Rectangle 6">
            <a:extLst>
              <a:ext uri="{FF2B5EF4-FFF2-40B4-BE49-F238E27FC236}">
                <a16:creationId xmlns:a16="http://schemas.microsoft.com/office/drawing/2014/main" id="{2577E4A1-C7F9-4383-BEE2-6C46250E8A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33600" y="158750"/>
            <a:ext cx="8148638" cy="1136650"/>
          </a:xfrm>
          <a:noFill/>
          <a:ln/>
          <a:effectLst>
            <a:outerShdw dist="53882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>
            <a:normAutofit fontScale="90000"/>
          </a:bodyPr>
          <a:lstStyle/>
          <a:p>
            <a:r>
              <a:rPr lang="en-US" altLang="en-US" sz="5400" b="1">
                <a:effectLst>
                  <a:outerShdw blurRad="38100" dist="38100" dir="2700000" algn="tl">
                    <a:srgbClr val="000000"/>
                  </a:outerShdw>
                </a:effectLst>
              </a:rPr>
              <a:t>Exponential Smoothing</a:t>
            </a:r>
            <a:r>
              <a:rPr lang="en-US" altLang="en-US" sz="5400" b="1"/>
              <a:t> </a:t>
            </a:r>
            <a:br>
              <a:rPr lang="en-US" altLang="en-US" sz="5400" b="1"/>
            </a:br>
            <a:r>
              <a:rPr lang="en-US" altLang="en-US" sz="3600" b="1"/>
              <a:t>[An Example]</a:t>
            </a:r>
            <a:endParaRPr lang="en-US" altLang="en-US"/>
          </a:p>
        </p:txBody>
      </p:sp>
      <p:pic>
        <p:nvPicPr>
          <p:cNvPr id="132103" name="Picture 7">
            <a:extLst>
              <a:ext uri="{FF2B5EF4-FFF2-40B4-BE49-F238E27FC236}">
                <a16:creationId xmlns:a16="http://schemas.microsoft.com/office/drawing/2014/main" id="{55C0C791-A7AD-488F-8591-C1A827C10988}"/>
              </a:ext>
            </a:extLst>
          </p:cNvPr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6139" y="1793876"/>
            <a:ext cx="2022475" cy="4613275"/>
          </a:xfrm>
          <a:prstGeom prst="rect">
            <a:avLst/>
          </a:prstGeom>
          <a:noFill/>
          <a:ln>
            <a:noFill/>
          </a:ln>
          <a:effectLst>
            <a:outerShdw dist="35921" dir="8100000" algn="ctr" rotWithShape="0">
              <a:srgbClr val="F39FD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2104" name="Rectangle 8">
            <a:extLst>
              <a:ext uri="{FF2B5EF4-FFF2-40B4-BE49-F238E27FC236}">
                <a16:creationId xmlns:a16="http://schemas.microsoft.com/office/drawing/2014/main" id="{910A973E-20B7-45B0-A326-FC98E72FF8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21778" y="5935663"/>
            <a:ext cx="1284006" cy="243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altLang="en-US" sz="1000">
                <a:solidFill>
                  <a:srgbClr val="CECECE"/>
                </a:solidFill>
                <a:latin typeface="Arial" panose="020B0604020202020204" pitchFamily="34" charset="0"/>
              </a:rPr>
              <a:t>© 1995 Corel Corp.</a:t>
            </a:r>
          </a:p>
        </p:txBody>
      </p:sp>
    </p:spTree>
  </p:cSld>
  <p:clrMapOvr>
    <a:masterClrMapping/>
  </p:clrMapOvr>
  <p:transition>
    <p:wipe dir="r"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>
            <a:extLst>
              <a:ext uri="{FF2B5EF4-FFF2-40B4-BE49-F238E27FC236}">
                <a16:creationId xmlns:a16="http://schemas.microsoft.com/office/drawing/2014/main" id="{7CC22A46-577D-47BB-95CD-5B0F1F9C56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4147" name="Rectangle 3">
            <a:extLst>
              <a:ext uri="{FF2B5EF4-FFF2-40B4-BE49-F238E27FC236}">
                <a16:creationId xmlns:a16="http://schemas.microsoft.com/office/drawing/2014/main" id="{EC420EBD-88A2-4977-BA66-47691AF305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4148" name="Rectangle 4">
            <a:extLst>
              <a:ext uri="{FF2B5EF4-FFF2-40B4-BE49-F238E27FC236}">
                <a16:creationId xmlns:a16="http://schemas.microsoft.com/office/drawing/2014/main" id="{28AE39D0-BD0A-4C68-8DE7-923917EE75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33601" y="158750"/>
            <a:ext cx="8215313" cy="1136650"/>
          </a:xfrm>
          <a:noFill/>
          <a:ln/>
          <a:effectLst>
            <a:outerShdw dist="53882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>
            <a:normAutofit/>
          </a:bodyPr>
          <a:lstStyle/>
          <a:p>
            <a:r>
              <a:rPr lang="en-US" altLang="en-US" sz="5400" b="1">
                <a:effectLst>
                  <a:outerShdw blurRad="38100" dist="38100" dir="2700000" algn="tl">
                    <a:srgbClr val="000000"/>
                  </a:outerShdw>
                </a:effectLst>
              </a:rPr>
              <a:t>Exponential Smoothing</a:t>
            </a:r>
            <a:endParaRPr lang="en-US" altLang="en-US"/>
          </a:p>
        </p:txBody>
      </p:sp>
      <p:graphicFrame>
        <p:nvGraphicFramePr>
          <p:cNvPr id="134149" name="Object 5">
            <a:hlinkClick r:id="" action="ppaction://ole?verb=0"/>
            <a:extLst>
              <a:ext uri="{FF2B5EF4-FFF2-40B4-BE49-F238E27FC236}">
                <a16:creationId xmlns:a16="http://schemas.microsoft.com/office/drawing/2014/main" id="{F8AC9A17-381C-45B7-9EA6-4B94BA9B2476}"/>
              </a:ext>
            </a:extLst>
          </p:cNvPr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1414116524"/>
              </p:ext>
            </p:extLst>
          </p:nvPr>
        </p:nvGraphicFramePr>
        <p:xfrm>
          <a:off x="2490788" y="2243138"/>
          <a:ext cx="7105650" cy="4129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1" name="Document" r:id="rId4" imgW="7913455" imgH="4598383" progId="Word.Document.8">
                  <p:embed/>
                </p:oleObj>
              </mc:Choice>
              <mc:Fallback>
                <p:oleObj name="Document" r:id="rId4" imgW="7913455" imgH="4598383" progId="Word.Document.8">
                  <p:embed/>
                  <p:pic>
                    <p:nvPicPr>
                      <p:cNvPr id="134149" name="Object 5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F8AC9A17-381C-45B7-9EA6-4B94BA9B2476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0788" y="2243138"/>
                        <a:ext cx="7105650" cy="4129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4150" name="Rectangle 6">
            <a:extLst>
              <a:ext uri="{FF2B5EF4-FFF2-40B4-BE49-F238E27FC236}">
                <a16:creationId xmlns:a16="http://schemas.microsoft.com/office/drawing/2014/main" id="{13633908-71FF-4672-A3D3-26F5D9130C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6389" y="1479550"/>
            <a:ext cx="4645025" cy="62639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en-US" altLang="en-US" sz="3200" i="1" dirty="0" err="1">
                <a:latin typeface="Arial" panose="020B0604020202020204" pitchFamily="34" charset="0"/>
              </a:rPr>
              <a:t>E</a:t>
            </a:r>
            <a:r>
              <a:rPr lang="en-US" altLang="en-US" sz="3200" i="1" baseline="-25000" dirty="0" err="1">
                <a:latin typeface="Arial" panose="020B0604020202020204" pitchFamily="34" charset="0"/>
              </a:rPr>
              <a:t>i</a:t>
            </a:r>
            <a:r>
              <a:rPr lang="en-US" altLang="en-US" sz="3200" dirty="0">
                <a:latin typeface="Arial" panose="020B0604020202020204" pitchFamily="34" charset="0"/>
              </a:rPr>
              <a:t> = </a:t>
            </a:r>
            <a:r>
              <a:rPr lang="en-US" altLang="en-US" sz="3200" i="1" dirty="0" err="1">
                <a:latin typeface="Arial" panose="020B0604020202020204" pitchFamily="34" charset="0"/>
              </a:rPr>
              <a:t>W·Y</a:t>
            </a:r>
            <a:r>
              <a:rPr lang="en-US" altLang="en-US" sz="3200" i="1" baseline="-25000" dirty="0" err="1">
                <a:latin typeface="Arial" panose="020B0604020202020204" pitchFamily="34" charset="0"/>
              </a:rPr>
              <a:t>i</a:t>
            </a:r>
            <a:r>
              <a:rPr lang="en-US" altLang="en-US" sz="3200" dirty="0">
                <a:latin typeface="Arial" panose="020B0604020202020204" pitchFamily="34" charset="0"/>
              </a:rPr>
              <a:t>	+ (1 - </a:t>
            </a:r>
            <a:r>
              <a:rPr lang="en-US" altLang="en-US" sz="3200" i="1" dirty="0">
                <a:latin typeface="Arial" panose="020B0604020202020204" pitchFamily="34" charset="0"/>
              </a:rPr>
              <a:t>W</a:t>
            </a:r>
            <a:r>
              <a:rPr lang="en-US" altLang="en-US" sz="3200" dirty="0">
                <a:latin typeface="Arial" panose="020B0604020202020204" pitchFamily="34" charset="0"/>
              </a:rPr>
              <a:t>)</a:t>
            </a:r>
            <a:r>
              <a:rPr lang="en-US" altLang="en-US" sz="3200" i="1" dirty="0">
                <a:latin typeface="Arial" panose="020B0604020202020204" pitchFamily="34" charset="0"/>
              </a:rPr>
              <a:t>·E</a:t>
            </a:r>
            <a:r>
              <a:rPr lang="en-US" altLang="en-US" sz="3200" i="1" baseline="-25000" dirty="0">
                <a:latin typeface="Arial" panose="020B0604020202020204" pitchFamily="34" charset="0"/>
              </a:rPr>
              <a:t>i</a:t>
            </a:r>
            <a:r>
              <a:rPr lang="en-US" altLang="en-US" sz="3200" baseline="-25000" dirty="0">
                <a:latin typeface="Arial" panose="020B0604020202020204" pitchFamily="34" charset="0"/>
              </a:rPr>
              <a:t>-1</a:t>
            </a:r>
          </a:p>
        </p:txBody>
      </p:sp>
      <p:sp>
        <p:nvSpPr>
          <p:cNvPr id="134151" name="Rectangle 7">
            <a:extLst>
              <a:ext uri="{FF2B5EF4-FFF2-40B4-BE49-F238E27FC236}">
                <a16:creationId xmlns:a16="http://schemas.microsoft.com/office/drawing/2014/main" id="{001115E8-7CDB-4F7F-A903-EB072B5658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3439" y="2443164"/>
            <a:ext cx="847725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latin typeface="Arial" panose="020B0604020202020204" pitchFamily="34" charset="0"/>
              </a:rPr>
              <a:t>^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46084C5-B0F7-4C66-8748-765336233BE7}"/>
                  </a:ext>
                </a:extLst>
              </p14:cNvPr>
              <p14:cNvContentPartPr/>
              <p14:nvPr/>
            </p14:nvContentPartPr>
            <p14:xfrm>
              <a:off x="8426520" y="1473120"/>
              <a:ext cx="3435480" cy="4640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46084C5-B0F7-4C66-8748-765336233BE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417160" y="1463760"/>
                <a:ext cx="3454200" cy="4827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>
    <p:wipe dir="r"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>
            <a:extLst>
              <a:ext uri="{FF2B5EF4-FFF2-40B4-BE49-F238E27FC236}">
                <a16:creationId xmlns:a16="http://schemas.microsoft.com/office/drawing/2014/main" id="{A1C62E52-92B0-4D1B-8C85-DF42ED48E9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6195" name="Rectangle 3">
            <a:extLst>
              <a:ext uri="{FF2B5EF4-FFF2-40B4-BE49-F238E27FC236}">
                <a16:creationId xmlns:a16="http://schemas.microsoft.com/office/drawing/2014/main" id="{4B928250-579D-4CE0-8A76-0A78B45B84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6196" name="Rectangle 4">
            <a:extLst>
              <a:ext uri="{FF2B5EF4-FFF2-40B4-BE49-F238E27FC236}">
                <a16:creationId xmlns:a16="http://schemas.microsoft.com/office/drawing/2014/main" id="{981D4AFA-FF8D-4AD6-88A5-9BFECF5ACA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  <a:effectLst>
            <a:outerShdw dist="53882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>
            <a:normAutofit/>
          </a:bodyPr>
          <a:lstStyle/>
          <a:p>
            <a:r>
              <a:rPr lang="en-US" altLang="en-US" sz="5400" b="1">
                <a:effectLst>
                  <a:outerShdw blurRad="38100" dist="38100" dir="2700000" algn="tl">
                    <a:srgbClr val="000000"/>
                  </a:outerShdw>
                </a:effectLst>
              </a:rPr>
              <a:t>Exponential Smoothing</a:t>
            </a:r>
            <a:r>
              <a:rPr lang="en-US" altLang="en-US" sz="5400" b="1"/>
              <a:t> </a:t>
            </a:r>
            <a:r>
              <a:rPr lang="en-US" altLang="en-US" sz="3600" b="1"/>
              <a:t>[Graph]</a:t>
            </a:r>
            <a:endParaRPr lang="en-US" altLang="en-US"/>
          </a:p>
        </p:txBody>
      </p:sp>
      <p:graphicFrame>
        <p:nvGraphicFramePr>
          <p:cNvPr id="136197" name="Object 5">
            <a:hlinkClick r:id="" action="ppaction://ole?verb=0"/>
            <a:extLst>
              <a:ext uri="{FF2B5EF4-FFF2-40B4-BE49-F238E27FC236}">
                <a16:creationId xmlns:a16="http://schemas.microsoft.com/office/drawing/2014/main" id="{45141452-109E-46B4-9DB5-D1B5122BC34A}"/>
              </a:ext>
            </a:extLst>
          </p:cNvPr>
          <p:cNvGraphicFramePr>
            <a:graphicFrameLocks noGrp="1"/>
          </p:cNvGraphicFramePr>
          <p:nvPr>
            <p:ph type="chart" idx="1"/>
          </p:nvPr>
        </p:nvGraphicFramePr>
        <p:xfrm>
          <a:off x="3322639" y="2389189"/>
          <a:ext cx="5608637" cy="3679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5" name="Chart" r:id="rId4" imgW="3774027" imgH="2476304" progId="MSGraph.Chart.8">
                  <p:embed followColorScheme="full"/>
                </p:oleObj>
              </mc:Choice>
              <mc:Fallback>
                <p:oleObj name="Chart" r:id="rId4" imgW="3774027" imgH="2476304" progId="MSGraph.Chart.8">
                  <p:embed followColorScheme="full"/>
                  <p:pic>
                    <p:nvPicPr>
                      <p:cNvPr id="136197" name="Object 5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45141452-109E-46B4-9DB5-D1B5122BC34A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2639" y="2389189"/>
                        <a:ext cx="5608637" cy="3679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6198" name="Rectangle 6">
            <a:extLst>
              <a:ext uri="{FF2B5EF4-FFF2-40B4-BE49-F238E27FC236}">
                <a16:creationId xmlns:a16="http://schemas.microsoft.com/office/drawing/2014/main" id="{215F8D49-3A13-4677-B423-97579940CD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6439" y="5862638"/>
            <a:ext cx="1152525" cy="588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200" b="1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Year</a:t>
            </a:r>
          </a:p>
        </p:txBody>
      </p:sp>
      <p:sp>
        <p:nvSpPr>
          <p:cNvPr id="136199" name="Rectangle 7">
            <a:extLst>
              <a:ext uri="{FF2B5EF4-FFF2-40B4-BE49-F238E27FC236}">
                <a16:creationId xmlns:a16="http://schemas.microsoft.com/office/drawing/2014/main" id="{089EBCEB-4197-4F4D-A397-12CED1DEA9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3826" y="1901826"/>
            <a:ext cx="2447925" cy="588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200" b="1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Attendance</a:t>
            </a:r>
          </a:p>
        </p:txBody>
      </p:sp>
      <p:sp>
        <p:nvSpPr>
          <p:cNvPr id="136200" name="Rectangle 8">
            <a:extLst>
              <a:ext uri="{FF2B5EF4-FFF2-40B4-BE49-F238E27FC236}">
                <a16:creationId xmlns:a16="http://schemas.microsoft.com/office/drawing/2014/main" id="{BE76B70A-AD07-4420-9C73-A721C0E54F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2439" y="2327275"/>
            <a:ext cx="1762125" cy="528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Actual</a:t>
            </a:r>
          </a:p>
        </p:txBody>
      </p:sp>
    </p:spTree>
  </p:cSld>
  <p:clrMapOvr>
    <a:masterClrMapping/>
  </p:clrMapOvr>
  <p:transition>
    <p:wipe dir="r"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>
            <a:extLst>
              <a:ext uri="{FF2B5EF4-FFF2-40B4-BE49-F238E27FC236}">
                <a16:creationId xmlns:a16="http://schemas.microsoft.com/office/drawing/2014/main" id="{4CA30636-D5EF-442C-9E50-A8694A73CE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4387" name="Rectangle 3">
            <a:extLst>
              <a:ext uri="{FF2B5EF4-FFF2-40B4-BE49-F238E27FC236}">
                <a16:creationId xmlns:a16="http://schemas.microsoft.com/office/drawing/2014/main" id="{C7ABB0EF-F512-40D9-AC34-AAE30C24F1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144388" name="Object 4">
            <a:hlinkClick r:id="" action="ppaction://ole?verb=0"/>
            <a:extLst>
              <a:ext uri="{FF2B5EF4-FFF2-40B4-BE49-F238E27FC236}">
                <a16:creationId xmlns:a16="http://schemas.microsoft.com/office/drawing/2014/main" id="{AE58016E-F177-43ED-891F-469AF8DA4B3F}"/>
              </a:ext>
            </a:extLst>
          </p:cNvPr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1195034609"/>
              </p:ext>
            </p:extLst>
          </p:nvPr>
        </p:nvGraphicFramePr>
        <p:xfrm>
          <a:off x="2508250" y="2754313"/>
          <a:ext cx="7065963" cy="3586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9" name="Document" r:id="rId4" imgW="7772400" imgH="3947760" progId="Word.Document.8">
                  <p:embed/>
                </p:oleObj>
              </mc:Choice>
              <mc:Fallback>
                <p:oleObj name="Document" r:id="rId4" imgW="7772400" imgH="3947760" progId="Word.Document.8">
                  <p:embed/>
                  <p:pic>
                    <p:nvPicPr>
                      <p:cNvPr id="144388" name="Object 4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AE58016E-F177-43ED-891F-469AF8DA4B3F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0" y="2754313"/>
                        <a:ext cx="7065963" cy="3586162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4389" name="Rectangle 5">
            <a:extLst>
              <a:ext uri="{FF2B5EF4-FFF2-40B4-BE49-F238E27FC236}">
                <a16:creationId xmlns:a16="http://schemas.microsoft.com/office/drawing/2014/main" id="{FB56913E-96B7-4574-A863-235D529F3C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0" y="171450"/>
            <a:ext cx="7391400" cy="1123950"/>
          </a:xfrm>
          <a:noFill/>
          <a:ln/>
          <a:effectLst>
            <a:outerShdw dist="53882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>
            <a:normAutofit fontScale="90000"/>
          </a:bodyPr>
          <a:lstStyle/>
          <a:p>
            <a:r>
              <a:rPr lang="en-US" altLang="en-US" sz="4800" b="1"/>
              <a:t>Forecast Effect of Smoothing Coefficient </a:t>
            </a:r>
            <a:r>
              <a:rPr lang="en-US" altLang="en-US" sz="4000" b="1"/>
              <a:t>(</a:t>
            </a:r>
            <a:r>
              <a:rPr lang="en-US" altLang="en-US" sz="4000" b="1" i="1"/>
              <a:t>W</a:t>
            </a:r>
            <a:r>
              <a:rPr lang="en-US" altLang="en-US" sz="4000" b="1"/>
              <a:t>)</a:t>
            </a:r>
            <a:endParaRPr lang="en-US" altLang="en-US" sz="4000"/>
          </a:p>
        </p:txBody>
      </p:sp>
      <p:sp>
        <p:nvSpPr>
          <p:cNvPr id="144390" name="Rectangle 6">
            <a:extLst>
              <a:ext uri="{FF2B5EF4-FFF2-40B4-BE49-F238E27FC236}">
                <a16:creationId xmlns:a16="http://schemas.microsoft.com/office/drawing/2014/main" id="{5D624340-265B-496E-BDE1-0213394A08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6439" y="1901826"/>
            <a:ext cx="8555037" cy="582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 sz="3200" b="1" i="1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Y</a:t>
            </a:r>
            <a:r>
              <a:rPr lang="en-US" altLang="en-US" sz="3200" b="1" i="1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i</a:t>
            </a:r>
            <a:r>
              <a:rPr lang="en-US" altLang="en-US" sz="3200" b="1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+1</a:t>
            </a:r>
            <a:r>
              <a:rPr lang="en-US" altLang="en-US" sz="3200" b="1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 = </a:t>
            </a:r>
            <a:r>
              <a:rPr lang="en-US" altLang="en-US" sz="3200" b="1" i="1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W·Y</a:t>
            </a:r>
            <a:r>
              <a:rPr lang="en-US" altLang="en-US" sz="3200" b="1" i="1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i</a:t>
            </a:r>
            <a:r>
              <a:rPr lang="en-US" altLang="en-US" sz="3200" b="1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  </a:t>
            </a:r>
            <a:r>
              <a:rPr lang="en-US" altLang="en-US" sz="3200" b="1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+ </a:t>
            </a:r>
            <a:r>
              <a:rPr lang="en-US" altLang="en-US" sz="3200" b="1" i="1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W·</a:t>
            </a:r>
            <a:r>
              <a:rPr lang="en-US" altLang="en-US" sz="3200" b="1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(1-</a:t>
            </a:r>
            <a:r>
              <a:rPr lang="en-US" altLang="en-US" sz="3200" b="1" i="1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W</a:t>
            </a:r>
            <a:r>
              <a:rPr lang="en-US" altLang="en-US" sz="3200" b="1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)</a:t>
            </a:r>
            <a:r>
              <a:rPr lang="en-US" altLang="en-US" sz="3200" b="1" i="1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·Y</a:t>
            </a:r>
            <a:r>
              <a:rPr lang="en-US" altLang="en-US" sz="3200" b="1" i="1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i</a:t>
            </a:r>
            <a:r>
              <a:rPr lang="en-US" altLang="en-US" sz="3200" b="1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-1</a:t>
            </a:r>
            <a:r>
              <a:rPr lang="en-US" altLang="en-US" sz="3200" b="1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 + </a:t>
            </a:r>
            <a:r>
              <a:rPr lang="en-US" altLang="en-US" sz="3200" b="1" i="1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W·</a:t>
            </a:r>
            <a:r>
              <a:rPr lang="en-US" altLang="en-US" sz="3200" b="1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(1-</a:t>
            </a:r>
            <a:r>
              <a:rPr lang="en-US" altLang="en-US" sz="3200" b="1" i="1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W</a:t>
            </a:r>
            <a:r>
              <a:rPr lang="en-US" altLang="en-US" sz="3200" b="1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)</a:t>
            </a:r>
            <a:r>
              <a:rPr lang="en-US" altLang="en-US" sz="3200" b="1" baseline="3000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2</a:t>
            </a:r>
            <a:r>
              <a:rPr lang="en-US" altLang="en-US" sz="3200" b="1" i="1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·Y</a:t>
            </a:r>
            <a:r>
              <a:rPr lang="en-US" altLang="en-US" sz="3200" b="1" i="1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i</a:t>
            </a:r>
            <a:r>
              <a:rPr lang="en-US" altLang="en-US" sz="3200" b="1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-2 </a:t>
            </a:r>
            <a:r>
              <a:rPr lang="en-US" altLang="en-US" sz="3200" b="1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+...</a:t>
            </a:r>
          </a:p>
        </p:txBody>
      </p:sp>
      <p:sp>
        <p:nvSpPr>
          <p:cNvPr id="144391" name="Line 7">
            <a:extLst>
              <a:ext uri="{FF2B5EF4-FFF2-40B4-BE49-F238E27FC236}">
                <a16:creationId xmlns:a16="http://schemas.microsoft.com/office/drawing/2014/main" id="{D02D09DB-3480-48E1-B589-648CD169C70D}"/>
              </a:ext>
            </a:extLst>
          </p:cNvPr>
          <p:cNvSpPr>
            <a:spLocks noChangeShapeType="1"/>
          </p:cNvSpPr>
          <p:nvPr/>
        </p:nvSpPr>
        <p:spPr bwMode="auto">
          <a:xfrm>
            <a:off x="3517900" y="2451100"/>
            <a:ext cx="1117600" cy="15748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ffectLst>
            <a:outerShdw dist="107763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4392" name="Rectangle 8">
            <a:extLst>
              <a:ext uri="{FF2B5EF4-FFF2-40B4-BE49-F238E27FC236}">
                <a16:creationId xmlns:a16="http://schemas.microsoft.com/office/drawing/2014/main" id="{5AF50755-65F6-43EB-A91E-65BC0CFEC4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4039" y="1671638"/>
            <a:ext cx="847725" cy="588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200" b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^</a:t>
            </a:r>
          </a:p>
        </p:txBody>
      </p:sp>
      <p:sp>
        <p:nvSpPr>
          <p:cNvPr id="144393" name="Line 9">
            <a:extLst>
              <a:ext uri="{FF2B5EF4-FFF2-40B4-BE49-F238E27FC236}">
                <a16:creationId xmlns:a16="http://schemas.microsoft.com/office/drawing/2014/main" id="{A369C9A3-ACC4-40BA-969B-4335F98FAEAD}"/>
              </a:ext>
            </a:extLst>
          </p:cNvPr>
          <p:cNvSpPr>
            <a:spLocks noChangeShapeType="1"/>
          </p:cNvSpPr>
          <p:nvPr/>
        </p:nvSpPr>
        <p:spPr bwMode="auto">
          <a:xfrm>
            <a:off x="5346700" y="2451100"/>
            <a:ext cx="1117600" cy="15748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ffectLst>
            <a:outerShdw dist="107763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4394" name="Line 10">
            <a:extLst>
              <a:ext uri="{FF2B5EF4-FFF2-40B4-BE49-F238E27FC236}">
                <a16:creationId xmlns:a16="http://schemas.microsoft.com/office/drawing/2014/main" id="{09E5F68C-884B-4639-9ED4-F5FD63B6A681}"/>
              </a:ext>
            </a:extLst>
          </p:cNvPr>
          <p:cNvSpPr>
            <a:spLocks noChangeShapeType="1"/>
          </p:cNvSpPr>
          <p:nvPr/>
        </p:nvSpPr>
        <p:spPr bwMode="auto">
          <a:xfrm>
            <a:off x="7785100" y="2451100"/>
            <a:ext cx="1117600" cy="15748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ffectLst>
            <a:outerShdw dist="107763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  <p:transition>
    <p:wipe dir="r"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2845B-92B2-4440-B57F-E91457FC8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Simple Exponential Smoothing</a:t>
            </a:r>
            <a:endParaRPr lang="en-IN" dirty="0"/>
          </a:p>
        </p:txBody>
      </p:sp>
      <p:pic>
        <p:nvPicPr>
          <p:cNvPr id="4" name="Table Placeholder 3">
            <a:extLst>
              <a:ext uri="{FF2B5EF4-FFF2-40B4-BE49-F238E27FC236}">
                <a16:creationId xmlns:a16="http://schemas.microsoft.com/office/drawing/2014/main" id="{B803CC4F-B2A7-4C63-B83F-4C7AB7967616}"/>
              </a:ext>
            </a:extLst>
          </p:cNvPr>
          <p:cNvPicPr>
            <a:picLocks noGrp="1" noChangeAspect="1"/>
          </p:cNvPicPr>
          <p:nvPr>
            <p:ph type="tbl" idx="1"/>
          </p:nvPr>
        </p:nvPicPr>
        <p:blipFill>
          <a:blip r:embed="rId2"/>
          <a:stretch>
            <a:fillRect/>
          </a:stretch>
        </p:blipFill>
        <p:spPr>
          <a:xfrm>
            <a:off x="2971800" y="3258243"/>
            <a:ext cx="624840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45909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BC58F40-93DF-4649-8CC0-6979E4521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Simple Exponential Smoothing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94223DF-A77B-4566-9F7E-8552C7DE55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dirty="0"/>
              <a:t>from </a:t>
            </a:r>
            <a:r>
              <a:rPr lang="en-IN" dirty="0" err="1"/>
              <a:t>statsmodels.tsa.api</a:t>
            </a:r>
            <a:r>
              <a:rPr lang="en-IN" dirty="0"/>
              <a:t> import </a:t>
            </a:r>
            <a:r>
              <a:rPr lang="en-IN" dirty="0" err="1"/>
              <a:t>ExponentialSmoothing</a:t>
            </a:r>
            <a:r>
              <a:rPr lang="en-IN" dirty="0"/>
              <a:t>, </a:t>
            </a:r>
            <a:r>
              <a:rPr lang="en-IN" dirty="0" err="1"/>
              <a:t>SimpleExpSmoothing</a:t>
            </a:r>
            <a:r>
              <a:rPr lang="en-IN" dirty="0"/>
              <a:t>, Holt</a:t>
            </a:r>
          </a:p>
          <a:p>
            <a:pPr marL="0" indent="0">
              <a:buNone/>
            </a:pPr>
            <a:r>
              <a:rPr lang="en-IN" dirty="0" err="1"/>
              <a:t>y_hat_avg</a:t>
            </a:r>
            <a:r>
              <a:rPr lang="en-IN" dirty="0"/>
              <a:t> = </a:t>
            </a:r>
            <a:r>
              <a:rPr lang="en-IN" dirty="0" err="1"/>
              <a:t>test.copy</a:t>
            </a:r>
            <a:r>
              <a:rPr lang="en-IN" dirty="0"/>
              <a:t>()</a:t>
            </a:r>
          </a:p>
          <a:p>
            <a:pPr marL="0" indent="0">
              <a:buNone/>
            </a:pPr>
            <a:r>
              <a:rPr lang="en-IN" dirty="0"/>
              <a:t>fit2 = </a:t>
            </a:r>
            <a:r>
              <a:rPr lang="en-IN" dirty="0" err="1"/>
              <a:t>SimpleExpSmoothing</a:t>
            </a:r>
            <a:r>
              <a:rPr lang="en-IN" dirty="0"/>
              <a:t>(</a:t>
            </a:r>
            <a:r>
              <a:rPr lang="en-IN" dirty="0" err="1"/>
              <a:t>np.asarray</a:t>
            </a:r>
            <a:r>
              <a:rPr lang="en-IN" dirty="0"/>
              <a:t>(train['Count'])).fit(</a:t>
            </a:r>
            <a:r>
              <a:rPr lang="en-IN" dirty="0" err="1"/>
              <a:t>smoothing_level</a:t>
            </a:r>
            <a:r>
              <a:rPr lang="en-IN" dirty="0"/>
              <a:t>=0.6,optimized=False)</a:t>
            </a:r>
          </a:p>
          <a:p>
            <a:pPr marL="0" indent="0">
              <a:buNone/>
            </a:pPr>
            <a:r>
              <a:rPr lang="en-IN" dirty="0" err="1"/>
              <a:t>y_hat_avg</a:t>
            </a:r>
            <a:r>
              <a:rPr lang="en-IN" dirty="0"/>
              <a:t>['SES'] = fit2.forecast(</a:t>
            </a:r>
            <a:r>
              <a:rPr lang="en-IN" dirty="0" err="1"/>
              <a:t>len</a:t>
            </a:r>
            <a:r>
              <a:rPr lang="en-IN" dirty="0"/>
              <a:t>(test))</a:t>
            </a:r>
          </a:p>
          <a:p>
            <a:pPr marL="0" indent="0">
              <a:buNone/>
            </a:pPr>
            <a:r>
              <a:rPr lang="en-IN" dirty="0" err="1"/>
              <a:t>plt.figure</a:t>
            </a:r>
            <a:r>
              <a:rPr lang="en-IN" dirty="0"/>
              <a:t>(</a:t>
            </a:r>
            <a:r>
              <a:rPr lang="en-IN" dirty="0" err="1"/>
              <a:t>figsize</a:t>
            </a:r>
            <a:r>
              <a:rPr lang="en-IN" dirty="0"/>
              <a:t>=(16,8))</a:t>
            </a:r>
          </a:p>
          <a:p>
            <a:pPr marL="0" indent="0">
              <a:buNone/>
            </a:pPr>
            <a:r>
              <a:rPr lang="en-IN" dirty="0" err="1"/>
              <a:t>plt.plot</a:t>
            </a:r>
            <a:r>
              <a:rPr lang="en-IN" dirty="0"/>
              <a:t>(train['Count'], label='Train')</a:t>
            </a:r>
          </a:p>
          <a:p>
            <a:pPr marL="0" indent="0">
              <a:buNone/>
            </a:pPr>
            <a:r>
              <a:rPr lang="en-IN" dirty="0" err="1"/>
              <a:t>plt.plot</a:t>
            </a:r>
            <a:r>
              <a:rPr lang="en-IN" dirty="0"/>
              <a:t>(test['Count'], label='Test')</a:t>
            </a:r>
          </a:p>
          <a:p>
            <a:pPr marL="0" indent="0">
              <a:buNone/>
            </a:pPr>
            <a:r>
              <a:rPr lang="en-IN" dirty="0" err="1"/>
              <a:t>plt.plot</a:t>
            </a:r>
            <a:r>
              <a:rPr lang="en-IN" dirty="0"/>
              <a:t>(</a:t>
            </a:r>
            <a:r>
              <a:rPr lang="en-IN" dirty="0" err="1"/>
              <a:t>y_hat_avg</a:t>
            </a:r>
            <a:r>
              <a:rPr lang="en-IN" dirty="0"/>
              <a:t>['SES'], label='SES')</a:t>
            </a:r>
          </a:p>
          <a:p>
            <a:pPr marL="0" indent="0">
              <a:buNone/>
            </a:pPr>
            <a:r>
              <a:rPr lang="en-IN" dirty="0" err="1"/>
              <a:t>plt.legend</a:t>
            </a:r>
            <a:r>
              <a:rPr lang="en-IN" dirty="0"/>
              <a:t>(</a:t>
            </a:r>
            <a:r>
              <a:rPr lang="en-IN" dirty="0" err="1"/>
              <a:t>loc</a:t>
            </a:r>
            <a:r>
              <a:rPr lang="en-IN" dirty="0"/>
              <a:t>='best')</a:t>
            </a:r>
          </a:p>
          <a:p>
            <a:pPr marL="0" indent="0">
              <a:buNone/>
            </a:pPr>
            <a:r>
              <a:rPr lang="en-IN" dirty="0" err="1"/>
              <a:t>plt.show</a:t>
            </a:r>
            <a:r>
              <a:rPr lang="en-IN" dirty="0"/>
              <a:t>()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4682707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F62880-8807-4830-B635-ED3710BCC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Holt’s Linear Trend method</a:t>
            </a:r>
            <a:endParaRPr lang="en-US" sz="5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35E2D3A-A3F1-4D4B-ABA0-C84EE49962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0861" y="307731"/>
            <a:ext cx="9575179" cy="3997637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809693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43B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3010" name="Picture 2" descr="https://s3-ap-south-1.amazonaws.com/av-blog-media/wp-content/uploads/2018/01/nnnnnn.png">
            <a:extLst>
              <a:ext uri="{FF2B5EF4-FFF2-40B4-BE49-F238E27FC236}">
                <a16:creationId xmlns:a16="http://schemas.microsoft.com/office/drawing/2014/main" id="{DD4E7416-3375-4AEB-9BE6-69B284C3C77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467" y="1098043"/>
            <a:ext cx="10905066" cy="4661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6293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1BE0F78D-ABD2-477F-876B-BA8FCF159F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0CB29C0B-DB04-4194-B95C-8155814D9C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5604" name="Rectangle 4">
            <a:extLst>
              <a:ext uri="{FF2B5EF4-FFF2-40B4-BE49-F238E27FC236}">
                <a16:creationId xmlns:a16="http://schemas.microsoft.com/office/drawing/2014/main" id="{CE1F5C48-B7D1-4C2C-A9C8-807EB74C2E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  <a:effectLst>
            <a:outerShdw dist="53882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>
            <a:normAutofit/>
          </a:bodyPr>
          <a:lstStyle/>
          <a:p>
            <a:r>
              <a:rPr lang="en-US" altLang="en-US" dirty="0"/>
              <a:t> </a:t>
            </a:r>
            <a:r>
              <a:rPr lang="en-US" altLang="en-US" dirty="0">
                <a:latin typeface="+mj-lt"/>
              </a:rPr>
              <a:t>Quantitative Forecasting</a:t>
            </a:r>
          </a:p>
        </p:txBody>
      </p:sp>
      <p:sp>
        <p:nvSpPr>
          <p:cNvPr id="25605" name="Rectangle 5">
            <a:extLst>
              <a:ext uri="{FF2B5EF4-FFF2-40B4-BE49-F238E27FC236}">
                <a16:creationId xmlns:a16="http://schemas.microsoft.com/office/drawing/2014/main" id="{F5C9B1B0-98E5-4CC6-A828-584EFD44D8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>
            <a:normAutofit/>
          </a:bodyPr>
          <a:lstStyle/>
          <a:p>
            <a:r>
              <a:rPr lang="en-US" altLang="en-US"/>
              <a:t>Select several forecasting methods</a:t>
            </a:r>
          </a:p>
          <a:p>
            <a:r>
              <a:rPr lang="en-US" altLang="en-US"/>
              <a:t>‘Forecast’ the </a:t>
            </a:r>
            <a:r>
              <a:rPr lang="en-US" altLang="en-US">
                <a:solidFill>
                  <a:schemeClr val="tx2"/>
                </a:solidFill>
              </a:rPr>
              <a:t>past</a:t>
            </a:r>
            <a:endParaRPr lang="en-US" altLang="en-US"/>
          </a:p>
          <a:p>
            <a:r>
              <a:rPr lang="en-US" altLang="en-US"/>
              <a:t>Evaluate forecasts </a:t>
            </a:r>
          </a:p>
          <a:p>
            <a:r>
              <a:rPr lang="en-US" altLang="en-US"/>
              <a:t>Select best method</a:t>
            </a:r>
          </a:p>
          <a:p>
            <a:r>
              <a:rPr lang="en-US" altLang="en-US"/>
              <a:t>Forecast the </a:t>
            </a:r>
            <a:r>
              <a:rPr lang="en-US" altLang="en-US">
                <a:solidFill>
                  <a:schemeClr val="tx2"/>
                </a:solidFill>
              </a:rPr>
              <a:t>future</a:t>
            </a:r>
            <a:endParaRPr lang="en-US" altLang="en-US"/>
          </a:p>
          <a:p>
            <a:r>
              <a:rPr lang="en-US" altLang="en-US"/>
              <a:t>Monitor continuously forecast accuracy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6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6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6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6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6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6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6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6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6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6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56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6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5" grpId="0" build="p" autoUpdateAnimBg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FD48D-8F54-4AE7-A26F-275809BAA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Holt’s Linear Trend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EF736-C8E2-4F93-9B5D-4D837AE5D4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N" dirty="0" err="1"/>
              <a:t>y_hat_avg</a:t>
            </a:r>
            <a:r>
              <a:rPr lang="en-IN" dirty="0"/>
              <a:t> = </a:t>
            </a:r>
            <a:r>
              <a:rPr lang="en-IN" dirty="0" err="1"/>
              <a:t>test.copy</a:t>
            </a:r>
            <a:r>
              <a:rPr lang="en-IN" dirty="0"/>
              <a:t>()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fit1 = Holt(</a:t>
            </a:r>
            <a:r>
              <a:rPr lang="en-IN" dirty="0" err="1"/>
              <a:t>np.asarray</a:t>
            </a:r>
            <a:r>
              <a:rPr lang="en-IN" dirty="0"/>
              <a:t>(train['Count'])).fit(</a:t>
            </a:r>
            <a:r>
              <a:rPr lang="en-IN" dirty="0" err="1"/>
              <a:t>smoothing_level</a:t>
            </a:r>
            <a:r>
              <a:rPr lang="en-IN" dirty="0"/>
              <a:t> = 0.3,smoothing_slope = 0.1)</a:t>
            </a:r>
          </a:p>
          <a:p>
            <a:pPr marL="0" indent="0">
              <a:buNone/>
            </a:pPr>
            <a:r>
              <a:rPr lang="en-IN" dirty="0" err="1"/>
              <a:t>y_hat_avg</a:t>
            </a:r>
            <a:r>
              <a:rPr lang="en-IN" dirty="0"/>
              <a:t>['</a:t>
            </a:r>
            <a:r>
              <a:rPr lang="en-IN" dirty="0" err="1"/>
              <a:t>Holt_linear</a:t>
            </a:r>
            <a:r>
              <a:rPr lang="en-IN" dirty="0"/>
              <a:t>'] = fit1.forecast(</a:t>
            </a:r>
            <a:r>
              <a:rPr lang="en-IN" dirty="0" err="1"/>
              <a:t>len</a:t>
            </a:r>
            <a:r>
              <a:rPr lang="en-IN" dirty="0"/>
              <a:t>(test))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err="1"/>
              <a:t>plt.figure</a:t>
            </a:r>
            <a:r>
              <a:rPr lang="en-IN" dirty="0"/>
              <a:t>(</a:t>
            </a:r>
            <a:r>
              <a:rPr lang="en-IN" dirty="0" err="1"/>
              <a:t>figsize</a:t>
            </a:r>
            <a:r>
              <a:rPr lang="en-IN" dirty="0"/>
              <a:t>=(16,8))</a:t>
            </a:r>
          </a:p>
          <a:p>
            <a:pPr marL="0" indent="0">
              <a:buNone/>
            </a:pPr>
            <a:r>
              <a:rPr lang="en-IN" dirty="0" err="1"/>
              <a:t>plt.plot</a:t>
            </a:r>
            <a:r>
              <a:rPr lang="en-IN" dirty="0"/>
              <a:t>(train['Count'], label='Train')</a:t>
            </a:r>
          </a:p>
          <a:p>
            <a:pPr marL="0" indent="0">
              <a:buNone/>
            </a:pPr>
            <a:r>
              <a:rPr lang="en-IN" dirty="0" err="1"/>
              <a:t>plt.plot</a:t>
            </a:r>
            <a:r>
              <a:rPr lang="en-IN" dirty="0"/>
              <a:t>(test['Count'], label='Test')</a:t>
            </a:r>
          </a:p>
          <a:p>
            <a:pPr marL="0" indent="0">
              <a:buNone/>
            </a:pPr>
            <a:r>
              <a:rPr lang="en-IN" dirty="0" err="1"/>
              <a:t>plt.plot</a:t>
            </a:r>
            <a:r>
              <a:rPr lang="en-IN" dirty="0"/>
              <a:t>(</a:t>
            </a:r>
            <a:r>
              <a:rPr lang="en-IN" dirty="0" err="1"/>
              <a:t>y_hat_avg</a:t>
            </a:r>
            <a:r>
              <a:rPr lang="en-IN" dirty="0"/>
              <a:t>['</a:t>
            </a:r>
            <a:r>
              <a:rPr lang="en-IN" dirty="0" err="1"/>
              <a:t>Holt_linear</a:t>
            </a:r>
            <a:r>
              <a:rPr lang="en-IN" dirty="0"/>
              <a:t>'], label='</a:t>
            </a:r>
            <a:r>
              <a:rPr lang="en-IN" dirty="0" err="1"/>
              <a:t>Holt_linear</a:t>
            </a:r>
            <a:r>
              <a:rPr lang="en-IN" dirty="0"/>
              <a:t>')</a:t>
            </a:r>
          </a:p>
          <a:p>
            <a:pPr marL="0" indent="0">
              <a:buNone/>
            </a:pPr>
            <a:r>
              <a:rPr lang="en-IN" dirty="0" err="1"/>
              <a:t>plt.legend</a:t>
            </a:r>
            <a:r>
              <a:rPr lang="en-IN" dirty="0"/>
              <a:t>(</a:t>
            </a:r>
            <a:r>
              <a:rPr lang="en-IN" dirty="0" err="1"/>
              <a:t>loc</a:t>
            </a:r>
            <a:r>
              <a:rPr lang="en-IN" dirty="0"/>
              <a:t>='best')</a:t>
            </a:r>
          </a:p>
          <a:p>
            <a:pPr marL="0" indent="0">
              <a:buNone/>
            </a:pPr>
            <a:r>
              <a:rPr lang="en-IN" dirty="0" err="1"/>
              <a:t>plt.show</a:t>
            </a:r>
            <a:r>
              <a:rPr lang="en-IN" dirty="0"/>
              <a:t>()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US" dirty="0"/>
              <a:t>rms = sqrt(</a:t>
            </a:r>
            <a:r>
              <a:rPr lang="en-US" dirty="0" err="1"/>
              <a:t>mean_squared_error</a:t>
            </a:r>
            <a:r>
              <a:rPr lang="en-US" dirty="0"/>
              <a:t>(</a:t>
            </a:r>
            <a:r>
              <a:rPr lang="en-US" dirty="0" err="1"/>
              <a:t>test.Count</a:t>
            </a:r>
            <a:r>
              <a:rPr lang="en-US" dirty="0"/>
              <a:t>, </a:t>
            </a:r>
            <a:r>
              <a:rPr lang="en-US" dirty="0" err="1"/>
              <a:t>y_hat_avg.Holt_linear</a:t>
            </a:r>
            <a:r>
              <a:rPr lang="en-US" dirty="0"/>
              <a:t>))</a:t>
            </a:r>
          </a:p>
          <a:p>
            <a:pPr marL="0" indent="0">
              <a:buNone/>
            </a:pPr>
            <a:r>
              <a:rPr lang="en-US" dirty="0"/>
              <a:t>print(rms)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3044655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D24C74-BF6A-45F6-8578-3E37BE75E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b="1" dirty="0">
                <a:solidFill>
                  <a:srgbClr val="FFFFFF"/>
                </a:solidFill>
                <a:latin typeface="+mj-lt"/>
              </a:rPr>
              <a:t>Holt-Winters Method</a:t>
            </a:r>
            <a:endParaRPr lang="en-US" sz="5400" dirty="0">
              <a:solidFill>
                <a:srgbClr val="FFFFFF"/>
              </a:solidFill>
              <a:latin typeface="+mj-lt"/>
            </a:endParaRPr>
          </a:p>
        </p:txBody>
      </p:sp>
      <p:pic>
        <p:nvPicPr>
          <p:cNvPr id="45058" name="Picture 2" descr="https://s3-ap-south-1.amazonaws.com/av-blog-media/wp-content/uploads/2018/01/Picture1.jpg">
            <a:extLst>
              <a:ext uri="{FF2B5EF4-FFF2-40B4-BE49-F238E27FC236}">
                <a16:creationId xmlns:a16="http://schemas.microsoft.com/office/drawing/2014/main" id="{AE1B28D2-5489-4954-B87C-1130E1251C8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" y="1338124"/>
            <a:ext cx="5455917" cy="193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C66A350-F921-49EB-B71A-683B45FA6C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6043" y="1433603"/>
            <a:ext cx="5455917" cy="1745893"/>
          </a:xfrm>
          <a:prstGeom prst="rect">
            <a:avLst/>
          </a:prstGeom>
        </p:spPr>
      </p:pic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841989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34751-3A39-4F43-B992-CF2EAC70C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Holt-Winters Method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FFF4B-556F-4480-BF57-737989CC94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dirty="0" err="1"/>
              <a:t>y_hat_avg</a:t>
            </a:r>
            <a:r>
              <a:rPr lang="en-IN" dirty="0"/>
              <a:t> = </a:t>
            </a:r>
            <a:r>
              <a:rPr lang="en-IN" dirty="0" err="1"/>
              <a:t>test.copy</a:t>
            </a:r>
            <a:r>
              <a:rPr lang="en-IN" dirty="0"/>
              <a:t>()</a:t>
            </a:r>
          </a:p>
          <a:p>
            <a:pPr marL="0" indent="0">
              <a:buNone/>
            </a:pPr>
            <a:r>
              <a:rPr lang="en-IN" dirty="0"/>
              <a:t>fit1 = </a:t>
            </a:r>
            <a:r>
              <a:rPr lang="en-IN" dirty="0" err="1"/>
              <a:t>ExponentialSmoothing</a:t>
            </a:r>
            <a:r>
              <a:rPr lang="en-IN" dirty="0"/>
              <a:t>(</a:t>
            </a:r>
            <a:r>
              <a:rPr lang="en-IN" dirty="0" err="1"/>
              <a:t>np.asarray</a:t>
            </a:r>
            <a:r>
              <a:rPr lang="en-IN" dirty="0"/>
              <a:t>(train['Count']) ,</a:t>
            </a:r>
            <a:r>
              <a:rPr lang="en-IN" dirty="0" err="1"/>
              <a:t>seasonal_periods</a:t>
            </a:r>
            <a:r>
              <a:rPr lang="en-IN" dirty="0"/>
              <a:t>=7 ,trend='add', seasonal='add',).fit()</a:t>
            </a:r>
          </a:p>
          <a:p>
            <a:pPr marL="0" indent="0">
              <a:buNone/>
            </a:pPr>
            <a:r>
              <a:rPr lang="en-IN" dirty="0" err="1"/>
              <a:t>y_hat_avg</a:t>
            </a:r>
            <a:r>
              <a:rPr lang="en-IN" dirty="0"/>
              <a:t>['</a:t>
            </a:r>
            <a:r>
              <a:rPr lang="en-IN" dirty="0" err="1"/>
              <a:t>Holt_Winter</a:t>
            </a:r>
            <a:r>
              <a:rPr lang="en-IN" dirty="0"/>
              <a:t>'] = fit1.forecast(</a:t>
            </a:r>
            <a:r>
              <a:rPr lang="en-IN" dirty="0" err="1"/>
              <a:t>len</a:t>
            </a:r>
            <a:r>
              <a:rPr lang="en-IN" dirty="0"/>
              <a:t>(test))</a:t>
            </a:r>
          </a:p>
          <a:p>
            <a:pPr marL="0" indent="0">
              <a:buNone/>
            </a:pPr>
            <a:r>
              <a:rPr lang="en-IN" dirty="0" err="1"/>
              <a:t>plt.figure</a:t>
            </a:r>
            <a:r>
              <a:rPr lang="en-IN" dirty="0"/>
              <a:t>(</a:t>
            </a:r>
            <a:r>
              <a:rPr lang="en-IN" dirty="0" err="1"/>
              <a:t>figsize</a:t>
            </a:r>
            <a:r>
              <a:rPr lang="en-IN" dirty="0"/>
              <a:t>=(16,8))</a:t>
            </a:r>
          </a:p>
          <a:p>
            <a:pPr marL="0" indent="0">
              <a:buNone/>
            </a:pPr>
            <a:r>
              <a:rPr lang="en-IN" dirty="0" err="1"/>
              <a:t>plt.plot</a:t>
            </a:r>
            <a:r>
              <a:rPr lang="en-IN" dirty="0"/>
              <a:t>( train['Count'], label='Train')</a:t>
            </a:r>
          </a:p>
          <a:p>
            <a:pPr marL="0" indent="0">
              <a:buNone/>
            </a:pPr>
            <a:r>
              <a:rPr lang="en-IN" dirty="0" err="1"/>
              <a:t>plt.plot</a:t>
            </a:r>
            <a:r>
              <a:rPr lang="en-IN" dirty="0"/>
              <a:t>(test['Count'], label='Test')</a:t>
            </a:r>
          </a:p>
          <a:p>
            <a:pPr marL="0" indent="0">
              <a:buNone/>
            </a:pPr>
            <a:r>
              <a:rPr lang="en-IN" dirty="0" err="1"/>
              <a:t>plt.plot</a:t>
            </a:r>
            <a:r>
              <a:rPr lang="en-IN" dirty="0"/>
              <a:t>(</a:t>
            </a:r>
            <a:r>
              <a:rPr lang="en-IN" dirty="0" err="1"/>
              <a:t>y_hat_avg</a:t>
            </a:r>
            <a:r>
              <a:rPr lang="en-IN" dirty="0"/>
              <a:t>['</a:t>
            </a:r>
            <a:r>
              <a:rPr lang="en-IN" dirty="0" err="1"/>
              <a:t>Holt_Winter</a:t>
            </a:r>
            <a:r>
              <a:rPr lang="en-IN" dirty="0"/>
              <a:t>'], label='</a:t>
            </a:r>
            <a:r>
              <a:rPr lang="en-IN" dirty="0" err="1"/>
              <a:t>Holt_Winter</a:t>
            </a:r>
            <a:r>
              <a:rPr lang="en-IN" dirty="0"/>
              <a:t>')</a:t>
            </a:r>
          </a:p>
          <a:p>
            <a:pPr marL="0" indent="0">
              <a:buNone/>
            </a:pPr>
            <a:r>
              <a:rPr lang="en-IN" dirty="0" err="1"/>
              <a:t>plt.legend</a:t>
            </a:r>
            <a:r>
              <a:rPr lang="en-IN" dirty="0"/>
              <a:t>(</a:t>
            </a:r>
            <a:r>
              <a:rPr lang="en-IN" dirty="0" err="1"/>
              <a:t>loc</a:t>
            </a:r>
            <a:r>
              <a:rPr lang="en-IN" dirty="0"/>
              <a:t>='best')</a:t>
            </a:r>
          </a:p>
          <a:p>
            <a:pPr marL="0" indent="0">
              <a:buNone/>
            </a:pPr>
            <a:r>
              <a:rPr lang="en-IN" dirty="0" err="1"/>
              <a:t>plt.show</a:t>
            </a:r>
            <a:r>
              <a:rPr lang="en-IN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90318092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>
            <a:extLst>
              <a:ext uri="{FF2B5EF4-FFF2-40B4-BE49-F238E27FC236}">
                <a16:creationId xmlns:a16="http://schemas.microsoft.com/office/drawing/2014/main" id="{87F4B742-432C-4A16-AC26-21E8FD3F48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6435" name="Rectangle 3">
            <a:extLst>
              <a:ext uri="{FF2B5EF4-FFF2-40B4-BE49-F238E27FC236}">
                <a16:creationId xmlns:a16="http://schemas.microsoft.com/office/drawing/2014/main" id="{F12F45B9-81E9-4CD7-B0AD-F4BAACB2C7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6436" name="Rectangle 4">
            <a:extLst>
              <a:ext uri="{FF2B5EF4-FFF2-40B4-BE49-F238E27FC236}">
                <a16:creationId xmlns:a16="http://schemas.microsoft.com/office/drawing/2014/main" id="{4C2F8D18-865E-4D3A-904C-73CC6B2B535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209800" y="2286000"/>
            <a:ext cx="7772400" cy="1143000"/>
          </a:xfrm>
          <a:noFill/>
          <a:ln/>
          <a:effectLst>
            <a:outerShdw dist="53882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>
            <a:normAutofit fontScale="90000"/>
          </a:bodyPr>
          <a:lstStyle/>
          <a:p>
            <a:r>
              <a:rPr lang="en-US" altLang="en-US" sz="5400" b="1">
                <a:effectLst>
                  <a:outerShdw blurRad="38100" dist="38100" dir="2700000" algn="tl">
                    <a:srgbClr val="000000"/>
                  </a:outerShdw>
                </a:effectLst>
              </a:rPr>
              <a:t>Linear Time-Series Forecasting Model</a:t>
            </a:r>
            <a:endParaRPr lang="en-US" altLang="en-US" sz="4400"/>
          </a:p>
        </p:txBody>
      </p:sp>
    </p:spTree>
  </p:cSld>
  <p:clrMapOvr>
    <a:masterClrMapping/>
  </p:clrMapOvr>
  <p:transition>
    <p:zoom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>
            <a:extLst>
              <a:ext uri="{FF2B5EF4-FFF2-40B4-BE49-F238E27FC236}">
                <a16:creationId xmlns:a16="http://schemas.microsoft.com/office/drawing/2014/main" id="{C278B945-2DC9-4D59-9206-DB080697A9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8483" name="Rectangle 3">
            <a:extLst>
              <a:ext uri="{FF2B5EF4-FFF2-40B4-BE49-F238E27FC236}">
                <a16:creationId xmlns:a16="http://schemas.microsoft.com/office/drawing/2014/main" id="{4D8A4794-991C-484E-86A8-FBE8073ACB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8484" name="Rectangle 4">
            <a:extLst>
              <a:ext uri="{FF2B5EF4-FFF2-40B4-BE49-F238E27FC236}">
                <a16:creationId xmlns:a16="http://schemas.microsoft.com/office/drawing/2014/main" id="{D6B989D9-5C71-4447-9F73-DBFB83CFB7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  <a:effectLst>
            <a:outerShdw dist="53882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>
            <a:normAutofit/>
          </a:bodyPr>
          <a:lstStyle/>
          <a:p>
            <a:r>
              <a:rPr lang="en-US" altLang="en-US" sz="5400" b="1">
                <a:effectLst>
                  <a:outerShdw blurRad="38100" dist="38100" dir="2700000" algn="tl">
                    <a:srgbClr val="000000"/>
                  </a:outerShdw>
                </a:effectLst>
              </a:rPr>
              <a:t>Time Series Forecasting</a:t>
            </a:r>
            <a:endParaRPr lang="en-US" altLang="en-US"/>
          </a:p>
        </p:txBody>
      </p:sp>
      <p:graphicFrame>
        <p:nvGraphicFramePr>
          <p:cNvPr id="148485" name="Object 5">
            <a:hlinkClick r:id="" action="ppaction://ole?verb=0"/>
            <a:extLst>
              <a:ext uri="{FF2B5EF4-FFF2-40B4-BE49-F238E27FC236}">
                <a16:creationId xmlns:a16="http://schemas.microsoft.com/office/drawing/2014/main" id="{D5216A19-CEEA-47C9-BD9D-4B25245A91F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917701" y="1697039"/>
          <a:ext cx="8335963" cy="4579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3" name="VISIO" r:id="rId4" imgW="8364240" imgH="4598640" progId="Visio.Drawing.4">
                  <p:embed/>
                </p:oleObj>
              </mc:Choice>
              <mc:Fallback>
                <p:oleObj name="VISIO" r:id="rId4" imgW="8364240" imgH="4598640" progId="Visio.Drawing.4">
                  <p:embed/>
                  <p:pic>
                    <p:nvPicPr>
                      <p:cNvPr id="148485" name="Object 5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D5216A19-CEEA-47C9-BD9D-4B25245A91F3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7701" y="1697039"/>
                        <a:ext cx="8335963" cy="4579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53882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>
            <a:extLst>
              <a:ext uri="{FF2B5EF4-FFF2-40B4-BE49-F238E27FC236}">
                <a16:creationId xmlns:a16="http://schemas.microsoft.com/office/drawing/2014/main" id="{2BD40B34-B666-43A5-896A-0AB3C48D12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50531" name="Rectangle 3">
            <a:extLst>
              <a:ext uri="{FF2B5EF4-FFF2-40B4-BE49-F238E27FC236}">
                <a16:creationId xmlns:a16="http://schemas.microsoft.com/office/drawing/2014/main" id="{80A9BD2B-496E-4E5E-8200-28E6C13755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50532" name="Rectangle 4">
            <a:extLst>
              <a:ext uri="{FF2B5EF4-FFF2-40B4-BE49-F238E27FC236}">
                <a16:creationId xmlns:a16="http://schemas.microsoft.com/office/drawing/2014/main" id="{D63CADB3-837C-473A-86C7-A34B7D9297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  <a:effectLst>
            <a:outerShdw dist="53882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>
            <a:normAutofit/>
          </a:bodyPr>
          <a:lstStyle/>
          <a:p>
            <a:r>
              <a:rPr lang="en-US" altLang="en-US" sz="5400" b="1"/>
              <a:t>Linear Time-Series Forecasting Model</a:t>
            </a:r>
            <a:endParaRPr lang="en-US" altLang="en-US"/>
          </a:p>
        </p:txBody>
      </p:sp>
      <p:sp>
        <p:nvSpPr>
          <p:cNvPr id="150533" name="Rectangle 5">
            <a:extLst>
              <a:ext uri="{FF2B5EF4-FFF2-40B4-BE49-F238E27FC236}">
                <a16:creationId xmlns:a16="http://schemas.microsoft.com/office/drawing/2014/main" id="{4DA27166-0E75-4B51-887A-57B5FD328A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1981200"/>
            <a:ext cx="8161338" cy="41910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>
            <a:normAutofit/>
          </a:bodyPr>
          <a:lstStyle/>
          <a:p>
            <a:pPr>
              <a:tabLst>
                <a:tab pos="3255963" algn="ctr"/>
                <a:tab pos="4230688" algn="ctr"/>
                <a:tab pos="5249863" algn="ctr"/>
                <a:tab pos="6291263" algn="ctr"/>
                <a:tab pos="7377113" algn="ctr"/>
              </a:tabLst>
            </a:pPr>
            <a:r>
              <a:rPr lang="en-US" altLang="en-US"/>
              <a:t>Used for forecasting trend</a:t>
            </a:r>
          </a:p>
          <a:p>
            <a:pPr>
              <a:tabLst>
                <a:tab pos="3255963" algn="ctr"/>
                <a:tab pos="4230688" algn="ctr"/>
                <a:tab pos="5249863" algn="ctr"/>
                <a:tab pos="6291263" algn="ctr"/>
                <a:tab pos="7377113" algn="ctr"/>
              </a:tabLst>
            </a:pPr>
            <a:r>
              <a:rPr lang="en-US" altLang="en-US"/>
              <a:t>Relationship between response variable </a:t>
            </a:r>
            <a:r>
              <a:rPr lang="en-US" altLang="en-US" i="1"/>
              <a:t>Y</a:t>
            </a:r>
            <a:r>
              <a:rPr lang="en-US" altLang="en-US"/>
              <a:t> &amp; time </a:t>
            </a:r>
            <a:r>
              <a:rPr lang="en-US" altLang="en-US" i="1"/>
              <a:t>X</a:t>
            </a:r>
            <a:r>
              <a:rPr lang="en-US" altLang="en-US"/>
              <a:t> is a linear function</a:t>
            </a:r>
          </a:p>
          <a:p>
            <a:pPr>
              <a:tabLst>
                <a:tab pos="3255963" algn="ctr"/>
                <a:tab pos="4230688" algn="ctr"/>
                <a:tab pos="5249863" algn="ctr"/>
                <a:tab pos="6291263" algn="ctr"/>
                <a:tab pos="7377113" algn="ctr"/>
              </a:tabLst>
            </a:pPr>
            <a:r>
              <a:rPr lang="en-US" altLang="en-US"/>
              <a:t>Coded </a:t>
            </a:r>
            <a:r>
              <a:rPr lang="en-US" altLang="en-US" i="1"/>
              <a:t>X</a:t>
            </a:r>
            <a:r>
              <a:rPr lang="en-US" altLang="en-US"/>
              <a:t> values used often</a:t>
            </a:r>
          </a:p>
          <a:p>
            <a:pPr lvl="1">
              <a:tabLst>
                <a:tab pos="3255963" algn="ctr"/>
                <a:tab pos="4230688" algn="ctr"/>
                <a:tab pos="5249863" algn="ctr"/>
                <a:tab pos="6291263" algn="ctr"/>
                <a:tab pos="7377113" algn="ctr"/>
              </a:tabLst>
            </a:pPr>
            <a:r>
              <a:rPr lang="en-US" altLang="en-US"/>
              <a:t>Year </a:t>
            </a:r>
            <a:r>
              <a:rPr lang="en-US" altLang="en-US" i="1"/>
              <a:t>X</a:t>
            </a:r>
            <a:r>
              <a:rPr lang="en-US" altLang="en-US"/>
              <a:t>:	1995	1996	1997	1998	1999</a:t>
            </a:r>
          </a:p>
          <a:p>
            <a:pPr lvl="1">
              <a:tabLst>
                <a:tab pos="3255963" algn="ctr"/>
                <a:tab pos="4230688" algn="ctr"/>
                <a:tab pos="5249863" algn="ctr"/>
                <a:tab pos="6291263" algn="ctr"/>
                <a:tab pos="7377113" algn="ctr"/>
              </a:tabLst>
            </a:pPr>
            <a:r>
              <a:rPr lang="en-US" altLang="en-US"/>
              <a:t>Coded year:	0	1	2	3	4</a:t>
            </a:r>
          </a:p>
          <a:p>
            <a:pPr lvl="1">
              <a:tabLst>
                <a:tab pos="3255963" algn="ctr"/>
                <a:tab pos="4230688" algn="ctr"/>
                <a:tab pos="5249863" algn="ctr"/>
                <a:tab pos="6291263" algn="ctr"/>
                <a:tab pos="7377113" algn="ctr"/>
              </a:tabLst>
            </a:pPr>
            <a:r>
              <a:rPr lang="en-US" altLang="en-US"/>
              <a:t>Sales </a:t>
            </a:r>
            <a:r>
              <a:rPr lang="en-US" altLang="en-US" i="1"/>
              <a:t>Y</a:t>
            </a:r>
            <a:r>
              <a:rPr lang="en-US" altLang="en-US"/>
              <a:t>:	78.7	63.5	89.7	93.2	92.1	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05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05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05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05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05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05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505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05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505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05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505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05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33" grpId="0" build="p" autoUpdateAnimBg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>
            <a:extLst>
              <a:ext uri="{FF2B5EF4-FFF2-40B4-BE49-F238E27FC236}">
                <a16:creationId xmlns:a16="http://schemas.microsoft.com/office/drawing/2014/main" id="{F2CC39CF-A8E9-41E5-891B-DCAF93162F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52579" name="Rectangle 3">
            <a:extLst>
              <a:ext uri="{FF2B5EF4-FFF2-40B4-BE49-F238E27FC236}">
                <a16:creationId xmlns:a16="http://schemas.microsoft.com/office/drawing/2014/main" id="{08F5ED6E-0FA7-4ABE-843A-DDA123FF94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52580" name="Rectangle 4">
            <a:extLst>
              <a:ext uri="{FF2B5EF4-FFF2-40B4-BE49-F238E27FC236}">
                <a16:creationId xmlns:a16="http://schemas.microsoft.com/office/drawing/2014/main" id="{1CDF8C80-112C-4351-932F-E512C089B7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  <a:effectLst>
            <a:outerShdw dist="53882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>
            <a:normAutofit/>
          </a:bodyPr>
          <a:lstStyle/>
          <a:p>
            <a:r>
              <a:rPr lang="en-US" altLang="en-US" sz="5400" b="1">
                <a:effectLst>
                  <a:outerShdw blurRad="38100" dist="38100" dir="2700000" algn="tl">
                    <a:srgbClr val="000000"/>
                  </a:outerShdw>
                </a:effectLst>
              </a:rPr>
              <a:t>Linear Time-Series </a:t>
            </a:r>
            <a:r>
              <a:rPr lang="en-US" altLang="en-US" sz="4800" b="1">
                <a:effectLst>
                  <a:outerShdw blurRad="38100" dist="38100" dir="2700000" algn="tl">
                    <a:srgbClr val="000000"/>
                  </a:outerShdw>
                </a:effectLst>
              </a:rPr>
              <a:t>Model</a:t>
            </a:r>
            <a:endParaRPr lang="en-US" altLang="en-US"/>
          </a:p>
        </p:txBody>
      </p:sp>
      <p:graphicFrame>
        <p:nvGraphicFramePr>
          <p:cNvPr id="152581" name="Object 5">
            <a:hlinkClick r:id="" action="ppaction://ole?verb=0"/>
            <a:extLst>
              <a:ext uri="{FF2B5EF4-FFF2-40B4-BE49-F238E27FC236}">
                <a16:creationId xmlns:a16="http://schemas.microsoft.com/office/drawing/2014/main" id="{B048D351-7021-4762-876B-8F16C9488A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51561"/>
              </p:ext>
            </p:extLst>
          </p:nvPr>
        </p:nvGraphicFramePr>
        <p:xfrm>
          <a:off x="3533775" y="2674938"/>
          <a:ext cx="5232400" cy="3636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0" name="VISIO" r:id="rId4" imgW="3379680" imgH="2350800" progId="Visio.Drawing.4">
                  <p:embed/>
                </p:oleObj>
              </mc:Choice>
              <mc:Fallback>
                <p:oleObj name="VISIO" r:id="rId4" imgW="3379680" imgH="2350800" progId="Visio.Drawing.4">
                  <p:embed/>
                  <p:pic>
                    <p:nvPicPr>
                      <p:cNvPr id="152581" name="Object 5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B048D351-7021-4762-876B-8F16C9488A9C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3775" y="2674938"/>
                        <a:ext cx="5232400" cy="3636962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>
                        <a:noFill/>
                      </a:ln>
                      <a:effectLst>
                        <a:outerShdw dist="53882" dir="2700000" algn="ctr" rotWithShape="0">
                          <a:schemeClr val="bg2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2582" name="Object 6">
            <a:hlinkClick r:id="" action="ppaction://ole?verb=0"/>
            <a:extLst>
              <a:ext uri="{FF2B5EF4-FFF2-40B4-BE49-F238E27FC236}">
                <a16:creationId xmlns:a16="http://schemas.microsoft.com/office/drawing/2014/main" id="{B66401CC-E6EA-4B2D-A598-D2ADAA36271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37354277"/>
              </p:ext>
            </p:extLst>
          </p:nvPr>
        </p:nvGraphicFramePr>
        <p:xfrm>
          <a:off x="4738688" y="1865313"/>
          <a:ext cx="2697162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1" name="Equation" r:id="rId6" imgW="2600280" imgH="580680" progId="Equation.3">
                  <p:embed/>
                </p:oleObj>
              </mc:Choice>
              <mc:Fallback>
                <p:oleObj name="Equation" r:id="rId6" imgW="2600280" imgH="580680" progId="Equation.3">
                  <p:embed/>
                  <p:pic>
                    <p:nvPicPr>
                      <p:cNvPr id="152582" name="Object 6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B66401CC-E6EA-4B2D-A598-D2ADAA362713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8688" y="1865313"/>
                        <a:ext cx="2697162" cy="596900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</a:ln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2583" name="Rectangle 7">
            <a:extLst>
              <a:ext uri="{FF2B5EF4-FFF2-40B4-BE49-F238E27FC236}">
                <a16:creationId xmlns:a16="http://schemas.microsoft.com/office/drawing/2014/main" id="{BFA25AB1-C72E-49A1-85EA-AB485E4261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6639" y="2968625"/>
            <a:ext cx="1228725" cy="528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 b="1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b</a:t>
            </a:r>
            <a:r>
              <a:rPr lang="en-US" altLang="en-US" sz="2800" b="1" baseline="-25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1</a:t>
            </a:r>
            <a:r>
              <a:rPr lang="en-US" altLang="en-US" sz="28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 &gt; 0</a:t>
            </a:r>
          </a:p>
        </p:txBody>
      </p:sp>
      <p:sp>
        <p:nvSpPr>
          <p:cNvPr id="152584" name="Rectangle 8">
            <a:extLst>
              <a:ext uri="{FF2B5EF4-FFF2-40B4-BE49-F238E27FC236}">
                <a16:creationId xmlns:a16="http://schemas.microsoft.com/office/drawing/2014/main" id="{28B00F05-B8FD-4C7A-BDA9-4DBF3CE7B2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6639" y="4491039"/>
            <a:ext cx="1228725" cy="528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 b="1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b</a:t>
            </a:r>
            <a:r>
              <a:rPr lang="en-US" altLang="en-US" sz="2800" b="1" baseline="-25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1</a:t>
            </a:r>
            <a:r>
              <a:rPr lang="en-US" altLang="en-US" sz="28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 &lt; 0</a:t>
            </a:r>
          </a:p>
        </p:txBody>
      </p:sp>
    </p:spTree>
  </p:cSld>
  <p:clrMapOvr>
    <a:masterClrMapping/>
  </p:clrMapOvr>
  <p:transition>
    <p:wipe dir="r"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>
            <a:extLst>
              <a:ext uri="{FF2B5EF4-FFF2-40B4-BE49-F238E27FC236}">
                <a16:creationId xmlns:a16="http://schemas.microsoft.com/office/drawing/2014/main" id="{46CCA1ED-4508-460F-AD76-39D71A9F0F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54627" name="Rectangle 3">
            <a:extLst>
              <a:ext uri="{FF2B5EF4-FFF2-40B4-BE49-F238E27FC236}">
                <a16:creationId xmlns:a16="http://schemas.microsoft.com/office/drawing/2014/main" id="{5B716003-4C4A-47EE-B45D-EEF2EC0C0B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54628" name="Rectangle 4">
            <a:extLst>
              <a:ext uri="{FF2B5EF4-FFF2-40B4-BE49-F238E27FC236}">
                <a16:creationId xmlns:a16="http://schemas.microsoft.com/office/drawing/2014/main" id="{D9C07540-3570-43BA-A1D6-14AB55E3A6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57400" y="158750"/>
            <a:ext cx="8305800" cy="1136650"/>
          </a:xfrm>
          <a:noFill/>
          <a:ln/>
          <a:effectLst>
            <a:outerShdw dist="53882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>
            <a:normAutofit fontScale="90000"/>
          </a:bodyPr>
          <a:lstStyle/>
          <a:p>
            <a:r>
              <a:rPr lang="en-US" altLang="en-US" sz="5400" b="1"/>
              <a:t>Linear Time-Series Model </a:t>
            </a:r>
            <a:r>
              <a:rPr lang="en-US" altLang="en-US" sz="3600" b="1"/>
              <a:t>[An Example]</a:t>
            </a:r>
            <a:endParaRPr lang="en-US" altLang="en-US"/>
          </a:p>
        </p:txBody>
      </p:sp>
      <p:sp>
        <p:nvSpPr>
          <p:cNvPr id="154629" name="Rectangle 5">
            <a:extLst>
              <a:ext uri="{FF2B5EF4-FFF2-40B4-BE49-F238E27FC236}">
                <a16:creationId xmlns:a16="http://schemas.microsoft.com/office/drawing/2014/main" id="{03C293A4-1B53-463D-9E73-F915D27B9DFF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209800" y="1828800"/>
            <a:ext cx="8077200" cy="42672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>
            <a:normAutofit/>
          </a:bodyPr>
          <a:lstStyle/>
          <a:p>
            <a:pPr marL="0" indent="0">
              <a:spcBef>
                <a:spcPct val="262000"/>
              </a:spcBef>
              <a:buNone/>
              <a:tabLst>
                <a:tab pos="908050" algn="ctr"/>
                <a:tab pos="3144838" algn="ctr"/>
              </a:tabLst>
            </a:pPr>
            <a:r>
              <a:rPr lang="en-US" altLang="en-US"/>
              <a:t>You’re a marketing analyst for Hasbro Toys.  Using </a:t>
            </a:r>
            <a:r>
              <a:rPr lang="en-US" altLang="en-US">
                <a:solidFill>
                  <a:schemeClr val="tx2"/>
                </a:solidFill>
              </a:rPr>
              <a:t>coded</a:t>
            </a:r>
            <a:r>
              <a:rPr lang="en-US" altLang="en-US"/>
              <a:t> years, you find </a:t>
            </a:r>
            <a:r>
              <a:rPr lang="en-US" altLang="en-US" i="1">
                <a:solidFill>
                  <a:schemeClr val="tx2"/>
                </a:solidFill>
              </a:rPr>
              <a:t>Y</a:t>
            </a:r>
            <a:r>
              <a:rPr lang="en-US" altLang="en-US" i="1" baseline="-25000">
                <a:solidFill>
                  <a:schemeClr val="tx2"/>
                </a:solidFill>
              </a:rPr>
              <a:t>i</a:t>
            </a:r>
            <a:r>
              <a:rPr lang="en-US" altLang="en-US" i="1">
                <a:solidFill>
                  <a:schemeClr val="tx2"/>
                </a:solidFill>
              </a:rPr>
              <a:t> </a:t>
            </a:r>
            <a:r>
              <a:rPr lang="en-US" altLang="en-US">
                <a:solidFill>
                  <a:schemeClr val="tx2"/>
                </a:solidFill>
              </a:rPr>
              <a:t>= .6 + .7X</a:t>
            </a:r>
            <a:r>
              <a:rPr lang="en-US" altLang="en-US" i="1" baseline="-25000">
                <a:solidFill>
                  <a:schemeClr val="tx2"/>
                </a:solidFill>
              </a:rPr>
              <a:t>i</a:t>
            </a:r>
            <a:r>
              <a:rPr lang="en-US" altLang="en-US"/>
              <a:t>.</a:t>
            </a:r>
          </a:p>
          <a:p>
            <a:pPr marL="0" indent="0">
              <a:spcBef>
                <a:spcPct val="61000"/>
              </a:spcBef>
              <a:buNone/>
              <a:tabLst>
                <a:tab pos="908050" algn="ctr"/>
                <a:tab pos="3144838" algn="ctr"/>
              </a:tabLst>
            </a:pPr>
            <a:r>
              <a:rPr lang="en-US" altLang="en-US">
                <a:solidFill>
                  <a:schemeClr val="tx2"/>
                </a:solidFill>
              </a:rPr>
              <a:t>	1995	1</a:t>
            </a:r>
            <a:br>
              <a:rPr lang="en-US" altLang="en-US">
                <a:solidFill>
                  <a:schemeClr val="tx2"/>
                </a:solidFill>
              </a:rPr>
            </a:br>
            <a:r>
              <a:rPr lang="en-US" altLang="en-US">
                <a:solidFill>
                  <a:schemeClr val="tx2"/>
                </a:solidFill>
              </a:rPr>
              <a:t>	1996	1</a:t>
            </a:r>
            <a:br>
              <a:rPr lang="en-US" altLang="en-US">
                <a:solidFill>
                  <a:schemeClr val="tx2"/>
                </a:solidFill>
              </a:rPr>
            </a:br>
            <a:r>
              <a:rPr lang="en-US" altLang="en-US">
                <a:solidFill>
                  <a:schemeClr val="tx2"/>
                </a:solidFill>
              </a:rPr>
              <a:t>	1997	2</a:t>
            </a:r>
            <a:br>
              <a:rPr lang="en-US" altLang="en-US">
                <a:solidFill>
                  <a:schemeClr val="tx2"/>
                </a:solidFill>
              </a:rPr>
            </a:br>
            <a:r>
              <a:rPr lang="en-US" altLang="en-US">
                <a:solidFill>
                  <a:schemeClr val="tx2"/>
                </a:solidFill>
              </a:rPr>
              <a:t>	1998	2</a:t>
            </a:r>
            <a:br>
              <a:rPr lang="en-US" altLang="en-US">
                <a:solidFill>
                  <a:schemeClr val="tx2"/>
                </a:solidFill>
              </a:rPr>
            </a:br>
            <a:r>
              <a:rPr lang="en-US" altLang="en-US">
                <a:solidFill>
                  <a:schemeClr val="tx2"/>
                </a:solidFill>
              </a:rPr>
              <a:t>	1999	4</a:t>
            </a:r>
          </a:p>
          <a:p>
            <a:pPr marL="0" indent="0">
              <a:buNone/>
              <a:tabLst>
                <a:tab pos="908050" algn="ctr"/>
                <a:tab pos="3144838" algn="ctr"/>
              </a:tabLst>
            </a:pPr>
            <a:r>
              <a:rPr lang="en-US" altLang="en-US"/>
              <a:t>Forecast </a:t>
            </a:r>
            <a:r>
              <a:rPr lang="en-US" altLang="en-US">
                <a:solidFill>
                  <a:schemeClr val="tx2"/>
                </a:solidFill>
              </a:rPr>
              <a:t>2000</a:t>
            </a:r>
            <a:r>
              <a:rPr lang="en-US" altLang="en-US"/>
              <a:t> sales.</a:t>
            </a:r>
          </a:p>
        </p:txBody>
      </p:sp>
      <p:graphicFrame>
        <p:nvGraphicFramePr>
          <p:cNvPr id="154630" name="Object 6">
            <a:hlinkClick r:id="" action="ppaction://ole?verb=0"/>
            <a:extLst>
              <a:ext uri="{FF2B5EF4-FFF2-40B4-BE49-F238E27FC236}">
                <a16:creationId xmlns:a16="http://schemas.microsoft.com/office/drawing/2014/main" id="{BB9A842E-CB94-4469-9369-FF1A84F4D9BF}"/>
              </a:ext>
            </a:extLst>
          </p:cNvPr>
          <p:cNvGraphicFramePr>
            <a:graphicFrameLocks/>
          </p:cNvGraphicFramePr>
          <p:nvPr/>
        </p:nvGraphicFramePr>
        <p:xfrm>
          <a:off x="6829426" y="2892426"/>
          <a:ext cx="3000375" cy="3414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1" name="Clip" r:id="rId4" imgW="3257280" imgH="3706560" progId="MS_ClipArt_Gallery.2">
                  <p:embed/>
                </p:oleObj>
              </mc:Choice>
              <mc:Fallback>
                <p:oleObj name="Clip" r:id="rId4" imgW="3257280" imgH="3706560" progId="MS_ClipArt_Gallery.2">
                  <p:embed/>
                  <p:pic>
                    <p:nvPicPr>
                      <p:cNvPr id="154630" name="Object 6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BB9A842E-CB94-4469-9369-FF1A84F4D9BF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29426" y="2892426"/>
                        <a:ext cx="3000375" cy="3414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17961" dir="13500000" algn="ctr" rotWithShape="0">
                          <a:srgbClr val="F6BF69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4631" name="Rectangle 7">
            <a:extLst>
              <a:ext uri="{FF2B5EF4-FFF2-40B4-BE49-F238E27FC236}">
                <a16:creationId xmlns:a16="http://schemas.microsoft.com/office/drawing/2014/main" id="{82704A79-EE56-4C8D-87A5-CBCA6C31AB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8189" y="2112964"/>
            <a:ext cx="1000125" cy="528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^</a:t>
            </a:r>
          </a:p>
        </p:txBody>
      </p:sp>
    </p:spTree>
  </p:cSld>
  <p:clrMapOvr>
    <a:masterClrMapping/>
  </p:clrMapOvr>
  <p:transition>
    <p:wipe dir="r"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>
            <a:extLst>
              <a:ext uri="{FF2B5EF4-FFF2-40B4-BE49-F238E27FC236}">
                <a16:creationId xmlns:a16="http://schemas.microsoft.com/office/drawing/2014/main" id="{B2C468AD-3EBD-47B4-8970-84D2E4A71D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56675" name="Rectangle 3">
            <a:extLst>
              <a:ext uri="{FF2B5EF4-FFF2-40B4-BE49-F238E27FC236}">
                <a16:creationId xmlns:a16="http://schemas.microsoft.com/office/drawing/2014/main" id="{D68B40A0-F4C0-4B3C-AD37-462039F8DF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56676" name="Rectangle 4">
            <a:extLst>
              <a:ext uri="{FF2B5EF4-FFF2-40B4-BE49-F238E27FC236}">
                <a16:creationId xmlns:a16="http://schemas.microsoft.com/office/drawing/2014/main" id="{B5C4CBE7-16D9-4425-8457-C8CAE811F2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33600" y="152400"/>
            <a:ext cx="8305800" cy="1676400"/>
          </a:xfrm>
          <a:noFill/>
          <a:ln/>
          <a:effectLst>
            <a:outerShdw dist="53882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>
            <a:normAutofit/>
          </a:bodyPr>
          <a:lstStyle/>
          <a:p>
            <a:r>
              <a:rPr lang="en-US" altLang="en-US" sz="5400" b="1">
                <a:effectLst>
                  <a:outerShdw blurRad="38100" dist="38100" dir="2700000" algn="tl">
                    <a:srgbClr val="000000"/>
                  </a:outerShdw>
                </a:effectLst>
              </a:rPr>
              <a:t>Linear Time-Series </a:t>
            </a:r>
            <a:r>
              <a:rPr lang="en-US" altLang="en-US" sz="3600" b="1">
                <a:effectLst>
                  <a:outerShdw blurRad="38100" dist="38100" dir="2700000" algn="tl">
                    <a:srgbClr val="000000"/>
                  </a:outerShdw>
                </a:effectLst>
              </a:rPr>
              <a:t>[Example]</a:t>
            </a:r>
            <a:endParaRPr lang="en-US" altLang="en-US"/>
          </a:p>
        </p:txBody>
      </p:sp>
      <p:sp>
        <p:nvSpPr>
          <p:cNvPr id="156677" name="Rectangle 5">
            <a:extLst>
              <a:ext uri="{FF2B5EF4-FFF2-40B4-BE49-F238E27FC236}">
                <a16:creationId xmlns:a16="http://schemas.microsoft.com/office/drawing/2014/main" id="{2DA781E3-1928-49AA-84EB-6311C6A0E9E9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209801" y="1806575"/>
            <a:ext cx="8139113" cy="42672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>
            <a:normAutofit/>
          </a:bodyPr>
          <a:lstStyle/>
          <a:p>
            <a:pPr marL="0" indent="0">
              <a:buNone/>
              <a:tabLst>
                <a:tab pos="908050" algn="ctr"/>
                <a:tab pos="2968625" algn="ctr"/>
                <a:tab pos="5826125" algn="ctr"/>
              </a:tabLst>
            </a:pPr>
            <a:r>
              <a:rPr lang="en-US" altLang="en-US"/>
              <a:t>	</a:t>
            </a:r>
            <a:r>
              <a:rPr lang="en-US" altLang="en-US" u="sng"/>
              <a:t>Year</a:t>
            </a:r>
            <a:r>
              <a:rPr lang="en-US" altLang="en-US"/>
              <a:t>	</a:t>
            </a:r>
            <a:r>
              <a:rPr lang="en-US" altLang="en-US" u="sng"/>
              <a:t>Coded Year</a:t>
            </a:r>
            <a:r>
              <a:rPr lang="en-US" altLang="en-US"/>
              <a:t>	</a:t>
            </a:r>
            <a:r>
              <a:rPr lang="en-US" altLang="en-US" u="sng"/>
              <a:t>Sales (Units)</a:t>
            </a:r>
            <a:br>
              <a:rPr lang="en-US" altLang="en-US"/>
            </a:br>
            <a:r>
              <a:rPr lang="en-US" altLang="en-US"/>
              <a:t>	1995	0	1</a:t>
            </a:r>
            <a:br>
              <a:rPr lang="en-US" altLang="en-US"/>
            </a:br>
            <a:r>
              <a:rPr lang="en-US" altLang="en-US"/>
              <a:t>	1996	1	1</a:t>
            </a:r>
            <a:br>
              <a:rPr lang="en-US" altLang="en-US"/>
            </a:br>
            <a:r>
              <a:rPr lang="en-US" altLang="en-US"/>
              <a:t>	1997	2	2</a:t>
            </a:r>
            <a:br>
              <a:rPr lang="en-US" altLang="en-US"/>
            </a:br>
            <a:r>
              <a:rPr lang="en-US" altLang="en-US"/>
              <a:t>	1998	3	2</a:t>
            </a:r>
            <a:br>
              <a:rPr lang="en-US" altLang="en-US"/>
            </a:br>
            <a:r>
              <a:rPr lang="en-US" altLang="en-US"/>
              <a:t>	1999	4	4</a:t>
            </a:r>
            <a:br>
              <a:rPr lang="en-US" altLang="en-US"/>
            </a:br>
            <a:r>
              <a:rPr lang="en-US" altLang="en-US"/>
              <a:t>	2000	</a:t>
            </a:r>
            <a:r>
              <a:rPr lang="en-US" altLang="en-US">
                <a:solidFill>
                  <a:schemeClr val="tx2"/>
                </a:solidFill>
              </a:rPr>
              <a:t>5</a:t>
            </a:r>
            <a:r>
              <a:rPr lang="en-US" altLang="en-US"/>
              <a:t>	</a:t>
            </a:r>
            <a:r>
              <a:rPr lang="en-US" altLang="en-US">
                <a:solidFill>
                  <a:srgbClr val="FCFEB9"/>
                </a:solidFill>
              </a:rPr>
              <a:t>?</a:t>
            </a:r>
            <a:endParaRPr lang="en-US" altLang="en-US"/>
          </a:p>
          <a:p>
            <a:pPr marL="0" indent="0">
              <a:spcBef>
                <a:spcPct val="84000"/>
              </a:spcBef>
              <a:buNone/>
              <a:tabLst>
                <a:tab pos="908050" algn="ctr"/>
                <a:tab pos="2968625" algn="ctr"/>
                <a:tab pos="5826125" algn="ctr"/>
              </a:tabLst>
            </a:pPr>
            <a:r>
              <a:rPr lang="en-US" altLang="en-US">
                <a:solidFill>
                  <a:schemeClr val="tx2"/>
                </a:solidFill>
              </a:rPr>
              <a:t>2000</a:t>
            </a:r>
            <a:r>
              <a:rPr lang="en-US" altLang="en-US"/>
              <a:t> forecast sales: </a:t>
            </a:r>
            <a:r>
              <a:rPr lang="en-US" altLang="en-US" i="1">
                <a:solidFill>
                  <a:schemeClr val="tx2"/>
                </a:solidFill>
              </a:rPr>
              <a:t>Y</a:t>
            </a:r>
            <a:r>
              <a:rPr lang="en-US" altLang="en-US" i="1" baseline="-25000">
                <a:solidFill>
                  <a:schemeClr val="tx2"/>
                </a:solidFill>
              </a:rPr>
              <a:t>i</a:t>
            </a:r>
            <a:r>
              <a:rPr lang="en-US" altLang="en-US" i="1">
                <a:solidFill>
                  <a:schemeClr val="tx2"/>
                </a:solidFill>
              </a:rPr>
              <a:t> </a:t>
            </a:r>
            <a:r>
              <a:rPr lang="en-US" altLang="en-US">
                <a:solidFill>
                  <a:schemeClr val="tx2"/>
                </a:solidFill>
              </a:rPr>
              <a:t>= .6 + .7·(5) = 4.1 </a:t>
            </a:r>
            <a:endParaRPr lang="en-US" altLang="en-US">
              <a:solidFill>
                <a:srgbClr val="FCFEB9"/>
              </a:solidFill>
            </a:endParaRPr>
          </a:p>
          <a:p>
            <a:pPr marL="0" indent="0">
              <a:spcBef>
                <a:spcPct val="26000"/>
              </a:spcBef>
              <a:buNone/>
              <a:tabLst>
                <a:tab pos="908050" algn="ctr"/>
                <a:tab pos="2968625" algn="ctr"/>
                <a:tab pos="5826125" algn="ctr"/>
              </a:tabLst>
            </a:pPr>
            <a:r>
              <a:rPr lang="en-US" altLang="en-US"/>
              <a:t>The equation would be different if ‘Year’ used.</a:t>
            </a:r>
          </a:p>
        </p:txBody>
      </p:sp>
      <p:sp>
        <p:nvSpPr>
          <p:cNvPr id="156678" name="Rectangle 6">
            <a:extLst>
              <a:ext uri="{FF2B5EF4-FFF2-40B4-BE49-F238E27FC236}">
                <a16:creationId xmlns:a16="http://schemas.microsoft.com/office/drawing/2014/main" id="{54E3FF4D-5CE7-4EC6-B5CC-8B79AF934F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7864" y="4970464"/>
            <a:ext cx="1000125" cy="528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^</a:t>
            </a:r>
          </a:p>
        </p:txBody>
      </p:sp>
      <p:sp>
        <p:nvSpPr>
          <p:cNvPr id="156679" name="Arc 7">
            <a:extLst>
              <a:ext uri="{FF2B5EF4-FFF2-40B4-BE49-F238E27FC236}">
                <a16:creationId xmlns:a16="http://schemas.microsoft.com/office/drawing/2014/main" id="{68E46D2F-5AC8-4E52-8BBB-DF41BFC57307}"/>
              </a:ext>
            </a:extLst>
          </p:cNvPr>
          <p:cNvSpPr>
            <a:spLocks/>
          </p:cNvSpPr>
          <p:nvPr/>
        </p:nvSpPr>
        <p:spPr bwMode="auto">
          <a:xfrm>
            <a:off x="5519738" y="4594226"/>
            <a:ext cx="2163762" cy="519113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5400" cap="rnd">
            <a:solidFill>
              <a:schemeClr val="tx2"/>
            </a:solidFill>
            <a:round/>
            <a:headEnd/>
            <a:tailEnd type="triangle" w="med" len="med"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  <p:transition>
    <p:wipe dir="r"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2">
            <a:extLst>
              <a:ext uri="{FF2B5EF4-FFF2-40B4-BE49-F238E27FC236}">
                <a16:creationId xmlns:a16="http://schemas.microsoft.com/office/drawing/2014/main" id="{DF11A7FF-57A1-469D-9369-6311B567DB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457200"/>
            <a:ext cx="7772400" cy="1295400"/>
          </a:xfrm>
          <a:noFill/>
          <a:ln/>
        </p:spPr>
        <p:txBody>
          <a:bodyPr vert="horz" lIns="90488" tIns="44450" rIns="90488" bIns="44450" rtlCol="0" anchor="ctr" anchorCtr="1">
            <a:normAutofit/>
          </a:bodyPr>
          <a:lstStyle/>
          <a:p>
            <a:r>
              <a:rPr lang="en-US" altLang="en-US" sz="5400" b="1">
                <a:effectLst>
                  <a:outerShdw blurRad="38100" dist="38100" dir="2700000" algn="tl">
                    <a:srgbClr val="000000"/>
                  </a:outerShdw>
                </a:effectLst>
              </a:rPr>
              <a:t>The Linear Trend Model</a:t>
            </a:r>
            <a:endParaRPr lang="en-US" altLang="en-US"/>
          </a:p>
        </p:txBody>
      </p:sp>
      <p:graphicFrame>
        <p:nvGraphicFramePr>
          <p:cNvPr id="250883" name="Object 3">
            <a:hlinkClick r:id="" action="ppaction://ole?verb=0"/>
            <a:extLst>
              <a:ext uri="{FF2B5EF4-FFF2-40B4-BE49-F238E27FC236}">
                <a16:creationId xmlns:a16="http://schemas.microsoft.com/office/drawing/2014/main" id="{0A47807E-2D2E-425D-B32A-636D316D27E2}"/>
              </a:ext>
            </a:extLst>
          </p:cNvPr>
          <p:cNvGraphicFramePr>
            <a:graphicFrameLocks/>
          </p:cNvGraphicFramePr>
          <p:nvPr/>
        </p:nvGraphicFramePr>
        <p:xfrm>
          <a:off x="4648200" y="1752600"/>
          <a:ext cx="61087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1" name="Equation" r:id="rId4" imgW="6108480" imgH="774360" progId="Equation.3">
                  <p:embed/>
                </p:oleObj>
              </mc:Choice>
              <mc:Fallback>
                <p:oleObj name="Equation" r:id="rId4" imgW="6108480" imgH="774360" progId="Equation.3">
                  <p:embed/>
                  <p:pic>
                    <p:nvPicPr>
                      <p:cNvPr id="250883" name="Object 3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0A47807E-2D2E-425D-B32A-636D316D27E2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1752600"/>
                        <a:ext cx="6108700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0884" name="Rectangle 4">
            <a:extLst>
              <a:ext uri="{FF2B5EF4-FFF2-40B4-BE49-F238E27FC236}">
                <a16:creationId xmlns:a16="http://schemas.microsoft.com/office/drawing/2014/main" id="{2FB22F61-F248-431B-A1C5-92BE0F41E9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4189" y="1906588"/>
            <a:ext cx="2740025" cy="313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 b="1">
                <a:latin typeface="Arial" panose="020B0604020202020204" pitchFamily="34" charset="0"/>
              </a:rPr>
              <a:t>Year  Coded  </a:t>
            </a:r>
            <a:r>
              <a:rPr lang="en-US" altLang="en-US" sz="2000" b="1">
                <a:solidFill>
                  <a:srgbClr val="A7FFA7"/>
                </a:solidFill>
                <a:latin typeface="Arial" panose="020B0604020202020204" pitchFamily="34" charset="0"/>
              </a:rPr>
              <a:t>Sales</a:t>
            </a:r>
            <a:endParaRPr lang="en-US" altLang="en-US" sz="2000" b="1">
              <a:latin typeface="Arial" panose="020B0604020202020204" pitchFamily="34" charset="0"/>
            </a:endParaRPr>
          </a:p>
          <a:p>
            <a:pPr>
              <a:spcBef>
                <a:spcPct val="50000"/>
              </a:spcBef>
            </a:pPr>
            <a:r>
              <a:rPr lang="en-US" altLang="en-US" sz="2000" b="1">
                <a:latin typeface="Arial" panose="020B0604020202020204" pitchFamily="34" charset="0"/>
              </a:rPr>
              <a:t>  94	    0         </a:t>
            </a:r>
            <a:r>
              <a:rPr lang="en-US" altLang="en-US" sz="2000" b="1">
                <a:solidFill>
                  <a:srgbClr val="A7FFA7"/>
                </a:solidFill>
                <a:latin typeface="Arial" panose="020B0604020202020204" pitchFamily="34" charset="0"/>
              </a:rPr>
              <a:t>2</a:t>
            </a:r>
          </a:p>
          <a:p>
            <a:pPr>
              <a:spcBef>
                <a:spcPct val="50000"/>
              </a:spcBef>
            </a:pPr>
            <a:r>
              <a:rPr lang="en-US" altLang="en-US" sz="2000" b="1">
                <a:latin typeface="Arial" panose="020B0604020202020204" pitchFamily="34" charset="0"/>
              </a:rPr>
              <a:t>  95	    1         </a:t>
            </a:r>
            <a:r>
              <a:rPr lang="en-US" altLang="en-US" sz="2000" b="1">
                <a:solidFill>
                  <a:srgbClr val="A7FFA7"/>
                </a:solidFill>
                <a:latin typeface="Arial" panose="020B0604020202020204" pitchFamily="34" charset="0"/>
              </a:rPr>
              <a:t>5</a:t>
            </a:r>
          </a:p>
          <a:p>
            <a:pPr>
              <a:spcBef>
                <a:spcPct val="50000"/>
              </a:spcBef>
            </a:pPr>
            <a:r>
              <a:rPr lang="en-US" altLang="en-US" sz="2000" b="1">
                <a:latin typeface="Arial" panose="020B0604020202020204" pitchFamily="34" charset="0"/>
              </a:rPr>
              <a:t>  96	    2         </a:t>
            </a:r>
            <a:r>
              <a:rPr lang="en-US" altLang="en-US" sz="2000" b="1">
                <a:solidFill>
                  <a:srgbClr val="A7FFA7"/>
                </a:solidFill>
                <a:latin typeface="Arial" panose="020B0604020202020204" pitchFamily="34" charset="0"/>
              </a:rPr>
              <a:t>2</a:t>
            </a:r>
          </a:p>
          <a:p>
            <a:pPr>
              <a:spcBef>
                <a:spcPct val="50000"/>
              </a:spcBef>
            </a:pPr>
            <a:r>
              <a:rPr lang="en-US" altLang="en-US" sz="2000" b="1">
                <a:latin typeface="Arial" panose="020B0604020202020204" pitchFamily="34" charset="0"/>
              </a:rPr>
              <a:t>  97	    3  </a:t>
            </a:r>
            <a:r>
              <a:rPr lang="en-US" altLang="en-US" sz="2000" b="1">
                <a:solidFill>
                  <a:srgbClr val="A7FFA7"/>
                </a:solidFill>
                <a:latin typeface="Arial" panose="020B0604020202020204" pitchFamily="34" charset="0"/>
              </a:rPr>
              <a:t>       2</a:t>
            </a:r>
            <a:endParaRPr lang="en-US" altLang="en-US" sz="2000" b="1">
              <a:latin typeface="Arial" panose="020B0604020202020204" pitchFamily="34" charset="0"/>
            </a:endParaRPr>
          </a:p>
          <a:p>
            <a:pPr>
              <a:spcBef>
                <a:spcPct val="50000"/>
              </a:spcBef>
            </a:pPr>
            <a:r>
              <a:rPr lang="en-US" altLang="en-US" sz="2000" b="1">
                <a:latin typeface="Arial" panose="020B0604020202020204" pitchFamily="34" charset="0"/>
              </a:rPr>
              <a:t>  98	    4         </a:t>
            </a:r>
            <a:r>
              <a:rPr lang="en-US" altLang="en-US" sz="2000" b="1">
                <a:solidFill>
                  <a:srgbClr val="A7FFA7"/>
                </a:solidFill>
                <a:latin typeface="Arial" panose="020B0604020202020204" pitchFamily="34" charset="0"/>
              </a:rPr>
              <a:t>7</a:t>
            </a:r>
          </a:p>
          <a:p>
            <a:pPr>
              <a:spcBef>
                <a:spcPct val="50000"/>
              </a:spcBef>
            </a:pPr>
            <a:r>
              <a:rPr lang="en-US" altLang="en-US" sz="2000" b="1">
                <a:latin typeface="Arial" panose="020B0604020202020204" pitchFamily="34" charset="0"/>
              </a:rPr>
              <a:t>  99	    5         </a:t>
            </a:r>
            <a:r>
              <a:rPr lang="en-US" altLang="en-US" sz="2000" b="1">
                <a:solidFill>
                  <a:srgbClr val="A7FFA7"/>
                </a:solidFill>
                <a:latin typeface="Arial" panose="020B0604020202020204" pitchFamily="34" charset="0"/>
              </a:rPr>
              <a:t>6</a:t>
            </a:r>
          </a:p>
        </p:txBody>
      </p:sp>
      <p:sp>
        <p:nvSpPr>
          <p:cNvPr id="250885" name="Line 5">
            <a:extLst>
              <a:ext uri="{FF2B5EF4-FFF2-40B4-BE49-F238E27FC236}">
                <a16:creationId xmlns:a16="http://schemas.microsoft.com/office/drawing/2014/main" id="{C9B195C6-494C-4120-9BB4-1EC2E5386135}"/>
              </a:ext>
            </a:extLst>
          </p:cNvPr>
          <p:cNvSpPr>
            <a:spLocks noChangeShapeType="1"/>
          </p:cNvSpPr>
          <p:nvPr/>
        </p:nvSpPr>
        <p:spPr bwMode="auto">
          <a:xfrm>
            <a:off x="1839914" y="2362200"/>
            <a:ext cx="219868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250886" name="Object 6">
            <a:hlinkClick r:id="" action="ppaction://ole?verb=0"/>
            <a:extLst>
              <a:ext uri="{FF2B5EF4-FFF2-40B4-BE49-F238E27FC236}">
                <a16:creationId xmlns:a16="http://schemas.microsoft.com/office/drawing/2014/main" id="{4C9C87EB-7CA9-4635-A192-C6FE6E98C420}"/>
              </a:ext>
            </a:extLst>
          </p:cNvPr>
          <p:cNvGraphicFramePr>
            <a:graphicFrameLocks/>
          </p:cNvGraphicFramePr>
          <p:nvPr/>
        </p:nvGraphicFramePr>
        <p:xfrm>
          <a:off x="4724400" y="2514600"/>
          <a:ext cx="6032500" cy="412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2" name="Worksheet" r:id="rId6" imgW="6032160" imgH="4127400" progId="Excel.Sheet.8">
                  <p:embed/>
                </p:oleObj>
              </mc:Choice>
              <mc:Fallback>
                <p:oleObj name="Worksheet" r:id="rId6" imgW="6032160" imgH="4127400" progId="Excel.Sheet.8">
                  <p:embed/>
                  <p:pic>
                    <p:nvPicPr>
                      <p:cNvPr id="250886" name="Object 6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4C9C87EB-7CA9-4635-A192-C6FE6E98C420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2514600"/>
                        <a:ext cx="6032500" cy="412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0887" name="Line 7">
            <a:extLst>
              <a:ext uri="{FF2B5EF4-FFF2-40B4-BE49-F238E27FC236}">
                <a16:creationId xmlns:a16="http://schemas.microsoft.com/office/drawing/2014/main" id="{D963EC14-9044-4676-A005-9E08330AA29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615488" y="3379788"/>
            <a:ext cx="685800" cy="336550"/>
          </a:xfrm>
          <a:prstGeom prst="line">
            <a:avLst/>
          </a:prstGeom>
          <a:noFill/>
          <a:ln w="25400">
            <a:solidFill>
              <a:schemeClr val="hlink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50888" name="Rectangle 8">
            <a:extLst>
              <a:ext uri="{FF2B5EF4-FFF2-40B4-BE49-F238E27FC236}">
                <a16:creationId xmlns:a16="http://schemas.microsoft.com/office/drawing/2014/main" id="{20C2494A-37EA-4119-97CC-E35223B265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2189" y="4192588"/>
            <a:ext cx="2054225" cy="64376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solidFill>
                  <a:schemeClr val="hlink"/>
                </a:solidFill>
              </a:rPr>
              <a:t>Projected to year 2000</a:t>
            </a:r>
          </a:p>
        </p:txBody>
      </p:sp>
      <p:sp>
        <p:nvSpPr>
          <p:cNvPr id="250889" name="Line 9">
            <a:extLst>
              <a:ext uri="{FF2B5EF4-FFF2-40B4-BE49-F238E27FC236}">
                <a16:creationId xmlns:a16="http://schemas.microsoft.com/office/drawing/2014/main" id="{3641221A-D965-4A4D-917D-D34726B4CDE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912351" y="3494088"/>
            <a:ext cx="360363" cy="76835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250890" name="Object 10">
            <a:hlinkClick r:id="" action="ppaction://ole?verb=0"/>
            <a:extLst>
              <a:ext uri="{FF2B5EF4-FFF2-40B4-BE49-F238E27FC236}">
                <a16:creationId xmlns:a16="http://schemas.microsoft.com/office/drawing/2014/main" id="{3DD96466-CA94-4D42-8C99-F4E9ACEB2421}"/>
              </a:ext>
            </a:extLst>
          </p:cNvPr>
          <p:cNvGraphicFramePr>
            <a:graphicFrameLocks/>
          </p:cNvGraphicFramePr>
          <p:nvPr/>
        </p:nvGraphicFramePr>
        <p:xfrm>
          <a:off x="1752600" y="5486400"/>
          <a:ext cx="3060700" cy="1098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3" name="Worksheet" r:id="rId8" imgW="3060360" imgH="1098360" progId="Excel.Sheet.8">
                  <p:embed/>
                </p:oleObj>
              </mc:Choice>
              <mc:Fallback>
                <p:oleObj name="Worksheet" r:id="rId8" imgW="3060360" imgH="1098360" progId="Excel.Sheet.8">
                  <p:embed/>
                  <p:pic>
                    <p:nvPicPr>
                      <p:cNvPr id="250890" name="Object 10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3DD96466-CA94-4D42-8C99-F4E9ACEB2421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5486400"/>
                        <a:ext cx="3060700" cy="1098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0891" name="Rectangle 11">
            <a:extLst>
              <a:ext uri="{FF2B5EF4-FFF2-40B4-BE49-F238E27FC236}">
                <a16:creationId xmlns:a16="http://schemas.microsoft.com/office/drawing/2014/main" id="{8D91CF96-A7C3-4134-ABDE-F78E319B7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6589" y="5106989"/>
            <a:ext cx="2054225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solidFill>
                  <a:schemeClr val="hlink"/>
                </a:solidFill>
              </a:rPr>
              <a:t>Excel Output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4D83841D-E33B-4523-9550-A1B34B7F2E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BFA37DA2-9DB0-4128-91E6-253CFC0081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52" name="Rectangle 4">
            <a:extLst>
              <a:ext uri="{FF2B5EF4-FFF2-40B4-BE49-F238E27FC236}">
                <a16:creationId xmlns:a16="http://schemas.microsoft.com/office/drawing/2014/main" id="{7E4F59B6-3A8B-479E-BF97-CE027BAAC0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  <a:effectLst>
            <a:outerShdw dist="53882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>
            <a:normAutofit/>
          </a:bodyPr>
          <a:lstStyle/>
          <a:p>
            <a:r>
              <a:rPr lang="en-US" altLang="en-US" sz="4800" b="1"/>
              <a:t>Quantitative Forecasting Methods</a:t>
            </a:r>
            <a:endParaRPr lang="en-US" altLang="en-US"/>
          </a:p>
        </p:txBody>
      </p:sp>
    </p:spTree>
  </p:cSld>
  <p:clrMapOvr>
    <a:masterClrMapping/>
  </p:clrMapOvr>
  <p:transition>
    <p:wipe dir="r"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DC47D638-3AE8-4D64-B365-1DBB749FC7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5400" b="1"/>
              <a:t>Time Series Plot</a:t>
            </a:r>
            <a:endParaRPr lang="en-US" altLang="en-US"/>
          </a:p>
        </p:txBody>
      </p:sp>
      <p:graphicFrame>
        <p:nvGraphicFramePr>
          <p:cNvPr id="7171" name="Object 3">
            <a:extLst>
              <a:ext uri="{FF2B5EF4-FFF2-40B4-BE49-F238E27FC236}">
                <a16:creationId xmlns:a16="http://schemas.microsoft.com/office/drawing/2014/main" id="{DB29922B-D24D-4179-A01E-92701377F842}"/>
              </a:ext>
            </a:extLst>
          </p:cNvPr>
          <p:cNvGraphicFramePr>
            <a:graphicFrameLocks noGrp="1" noChangeAspect="1"/>
          </p:cNvGraphicFramePr>
          <p:nvPr>
            <p:ph type="body" idx="1"/>
          </p:nvPr>
        </p:nvGraphicFramePr>
        <p:xfrm>
          <a:off x="2286000" y="1981200"/>
          <a:ext cx="7696200" cy="411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9" name="Picture" r:id="rId3" imgW="4703040" imgH="5571720" progId="Word.Picture.8">
                  <p:embed/>
                </p:oleObj>
              </mc:Choice>
              <mc:Fallback>
                <p:oleObj name="Picture" r:id="rId3" imgW="4703040" imgH="5571720" progId="Word.Picture.8">
                  <p:embed/>
                  <p:pic>
                    <p:nvPicPr>
                      <p:cNvPr id="7171" name="Object 3">
                        <a:extLst>
                          <a:ext uri="{FF2B5EF4-FFF2-40B4-BE49-F238E27FC236}">
                            <a16:creationId xmlns:a16="http://schemas.microsoft.com/office/drawing/2014/main" id="{DB29922B-D24D-4179-A01E-92701377F84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981200"/>
                        <a:ext cx="7696200" cy="411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B646E647-009A-4DFA-992D-7DA7C5C30A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5400" b="1"/>
              <a:t>Time Series Plot </a:t>
            </a:r>
            <a:r>
              <a:rPr lang="en-US" altLang="en-US" sz="4000" b="1"/>
              <a:t>[Revised]</a:t>
            </a:r>
            <a:endParaRPr lang="en-US" altLang="en-US" sz="5400" b="1"/>
          </a:p>
        </p:txBody>
      </p:sp>
      <p:graphicFrame>
        <p:nvGraphicFramePr>
          <p:cNvPr id="8195" name="Object 3">
            <a:extLst>
              <a:ext uri="{FF2B5EF4-FFF2-40B4-BE49-F238E27FC236}">
                <a16:creationId xmlns:a16="http://schemas.microsoft.com/office/drawing/2014/main" id="{73FA9D89-45B6-4731-A4AA-09F9FFDD2963}"/>
              </a:ext>
            </a:extLst>
          </p:cNvPr>
          <p:cNvGraphicFramePr>
            <a:graphicFrameLocks noGrp="1" noChangeAspect="1"/>
          </p:cNvGraphicFramePr>
          <p:nvPr>
            <p:ph type="body" idx="1"/>
          </p:nvPr>
        </p:nvGraphicFramePr>
        <p:xfrm>
          <a:off x="2362200" y="1981200"/>
          <a:ext cx="7543800" cy="411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3" name="Picture" r:id="rId3" imgW="4983480" imgH="4788360" progId="Word.Picture.8">
                  <p:embed/>
                </p:oleObj>
              </mc:Choice>
              <mc:Fallback>
                <p:oleObj name="Picture" r:id="rId3" imgW="4983480" imgH="4788360" progId="Word.Picture.8">
                  <p:embed/>
                  <p:pic>
                    <p:nvPicPr>
                      <p:cNvPr id="8195" name="Object 3">
                        <a:extLst>
                          <a:ext uri="{FF2B5EF4-FFF2-40B4-BE49-F238E27FC236}">
                            <a16:creationId xmlns:a16="http://schemas.microsoft.com/office/drawing/2014/main" id="{73FA9D89-45B6-4731-A4AA-09F9FFDD296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1981200"/>
                        <a:ext cx="7543800" cy="411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AC84D19D-10C5-4651-867B-AA585DF1B0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5400" b="1"/>
              <a:t>Seasonality Plot</a:t>
            </a:r>
            <a:endParaRPr lang="en-US" altLang="en-US"/>
          </a:p>
        </p:txBody>
      </p:sp>
      <p:graphicFrame>
        <p:nvGraphicFramePr>
          <p:cNvPr id="9219" name="Object 3">
            <a:extLst>
              <a:ext uri="{FF2B5EF4-FFF2-40B4-BE49-F238E27FC236}">
                <a16:creationId xmlns:a16="http://schemas.microsoft.com/office/drawing/2014/main" id="{F2A43F7A-96B9-4BE2-847B-6B02FC1F5EBA}"/>
              </a:ext>
            </a:extLst>
          </p:cNvPr>
          <p:cNvGraphicFramePr>
            <a:graphicFrameLocks noGrp="1" noChangeAspect="1"/>
          </p:cNvGraphicFramePr>
          <p:nvPr>
            <p:ph type="body" idx="1"/>
          </p:nvPr>
        </p:nvGraphicFramePr>
        <p:xfrm>
          <a:off x="2286000" y="1981200"/>
          <a:ext cx="7696200" cy="411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7" name="Picture" r:id="rId3" imgW="6172200" imgH="6641640" progId="Word.Picture.8">
                  <p:embed/>
                </p:oleObj>
              </mc:Choice>
              <mc:Fallback>
                <p:oleObj name="Picture" r:id="rId3" imgW="6172200" imgH="6641640" progId="Word.Picture.8">
                  <p:embed/>
                  <p:pic>
                    <p:nvPicPr>
                      <p:cNvPr id="9219" name="Object 3">
                        <a:extLst>
                          <a:ext uri="{FF2B5EF4-FFF2-40B4-BE49-F238E27FC236}">
                            <a16:creationId xmlns:a16="http://schemas.microsoft.com/office/drawing/2014/main" id="{F2A43F7A-96B9-4BE2-847B-6B02FC1F5EB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981200"/>
                        <a:ext cx="7696200" cy="411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21E2CA78-2B38-416C-A2EB-4712F4BABE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5400" b="1"/>
              <a:t>Trend Analysis</a:t>
            </a:r>
            <a:endParaRPr lang="en-US" altLang="en-US"/>
          </a:p>
        </p:txBody>
      </p:sp>
      <p:graphicFrame>
        <p:nvGraphicFramePr>
          <p:cNvPr id="10243" name="Object 3">
            <a:extLst>
              <a:ext uri="{FF2B5EF4-FFF2-40B4-BE49-F238E27FC236}">
                <a16:creationId xmlns:a16="http://schemas.microsoft.com/office/drawing/2014/main" id="{E26EE679-5563-49CE-A414-650EEA4AD0A6}"/>
              </a:ext>
            </a:extLst>
          </p:cNvPr>
          <p:cNvGraphicFramePr>
            <a:graphicFrameLocks noGrp="1" noChangeAspect="1"/>
          </p:cNvGraphicFramePr>
          <p:nvPr>
            <p:ph type="body" idx="1"/>
          </p:nvPr>
        </p:nvGraphicFramePr>
        <p:xfrm>
          <a:off x="2209800" y="1981200"/>
          <a:ext cx="7848600" cy="411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1" name="Picture" r:id="rId3" imgW="5717880" imgH="5742360" progId="Word.Picture.8">
                  <p:embed/>
                </p:oleObj>
              </mc:Choice>
              <mc:Fallback>
                <p:oleObj name="Picture" r:id="rId3" imgW="5717880" imgH="5742360" progId="Word.Picture.8">
                  <p:embed/>
                  <p:pic>
                    <p:nvPicPr>
                      <p:cNvPr id="10243" name="Object 3">
                        <a:extLst>
                          <a:ext uri="{FF2B5EF4-FFF2-40B4-BE49-F238E27FC236}">
                            <a16:creationId xmlns:a16="http://schemas.microsoft.com/office/drawing/2014/main" id="{E26EE679-5563-49CE-A414-650EEA4AD0A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1981200"/>
                        <a:ext cx="7848600" cy="411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>
            <a:extLst>
              <a:ext uri="{FF2B5EF4-FFF2-40B4-BE49-F238E27FC236}">
                <a16:creationId xmlns:a16="http://schemas.microsoft.com/office/drawing/2014/main" id="{BB702DB4-206C-4554-8F40-D665029F22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58723" name="Rectangle 3">
            <a:extLst>
              <a:ext uri="{FF2B5EF4-FFF2-40B4-BE49-F238E27FC236}">
                <a16:creationId xmlns:a16="http://schemas.microsoft.com/office/drawing/2014/main" id="{731ED1DC-A7A3-4FC8-803B-6AA2BF3620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58724" name="Rectangle 4">
            <a:extLst>
              <a:ext uri="{FF2B5EF4-FFF2-40B4-BE49-F238E27FC236}">
                <a16:creationId xmlns:a16="http://schemas.microsoft.com/office/drawing/2014/main" id="{B84D558C-D9D3-4DF4-AC5C-6DD98865D28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209800" y="2286000"/>
            <a:ext cx="7772400" cy="1143000"/>
          </a:xfrm>
          <a:noFill/>
          <a:ln/>
          <a:effectLst>
            <a:outerShdw dist="53882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>
            <a:normAutofit fontScale="90000"/>
          </a:bodyPr>
          <a:lstStyle/>
          <a:p>
            <a:r>
              <a:rPr lang="en-US" altLang="en-US" sz="5400" b="1">
                <a:effectLst>
                  <a:outerShdw blurRad="38100" dist="38100" dir="2700000" algn="tl">
                    <a:srgbClr val="000000"/>
                  </a:outerShdw>
                </a:effectLst>
              </a:rPr>
              <a:t>Quadratic Time-Series Forecasting Model</a:t>
            </a:r>
            <a:endParaRPr lang="en-US" altLang="en-US" sz="4400"/>
          </a:p>
        </p:txBody>
      </p:sp>
    </p:spTree>
  </p:cSld>
  <p:clrMapOvr>
    <a:masterClrMapping/>
  </p:clrMapOvr>
  <p:transition>
    <p:zoom/>
  </p:transition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>
            <a:extLst>
              <a:ext uri="{FF2B5EF4-FFF2-40B4-BE49-F238E27FC236}">
                <a16:creationId xmlns:a16="http://schemas.microsoft.com/office/drawing/2014/main" id="{0DD28FCB-B931-42A7-BEF4-2DBDBD58EE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60771" name="Rectangle 3">
            <a:extLst>
              <a:ext uri="{FF2B5EF4-FFF2-40B4-BE49-F238E27FC236}">
                <a16:creationId xmlns:a16="http://schemas.microsoft.com/office/drawing/2014/main" id="{5F818D4E-B213-493F-B824-F21CBB588D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60772" name="Rectangle 4">
            <a:extLst>
              <a:ext uri="{FF2B5EF4-FFF2-40B4-BE49-F238E27FC236}">
                <a16:creationId xmlns:a16="http://schemas.microsoft.com/office/drawing/2014/main" id="{7BE53C9E-5A4C-4C09-8BEE-9DB8F1D600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  <a:effectLst>
            <a:outerShdw dist="53882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>
            <a:normAutofit/>
          </a:bodyPr>
          <a:lstStyle/>
          <a:p>
            <a:r>
              <a:rPr lang="en-US" altLang="en-US" sz="5400" b="1">
                <a:effectLst>
                  <a:outerShdw blurRad="38100" dist="38100" dir="2700000" algn="tl">
                    <a:srgbClr val="000000"/>
                  </a:outerShdw>
                </a:effectLst>
              </a:rPr>
              <a:t>Time Series Forecasting</a:t>
            </a:r>
            <a:endParaRPr lang="en-US" altLang="en-US"/>
          </a:p>
        </p:txBody>
      </p:sp>
      <p:graphicFrame>
        <p:nvGraphicFramePr>
          <p:cNvPr id="160773" name="Object 5">
            <a:hlinkClick r:id="" action="ppaction://ole?verb=0"/>
            <a:extLst>
              <a:ext uri="{FF2B5EF4-FFF2-40B4-BE49-F238E27FC236}">
                <a16:creationId xmlns:a16="http://schemas.microsoft.com/office/drawing/2014/main" id="{BAE9909D-A093-4BB3-B5AE-765039650C7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917701" y="1697039"/>
          <a:ext cx="8335963" cy="4579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5" name="VISIO" r:id="rId4" imgW="8364240" imgH="4598640" progId="Visio.Drawing.4">
                  <p:embed/>
                </p:oleObj>
              </mc:Choice>
              <mc:Fallback>
                <p:oleObj name="VISIO" r:id="rId4" imgW="8364240" imgH="4598640" progId="Visio.Drawing.4">
                  <p:embed/>
                  <p:pic>
                    <p:nvPicPr>
                      <p:cNvPr id="160773" name="Object 5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BAE9909D-A093-4BB3-B5AE-765039650C7D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7701" y="1697039"/>
                        <a:ext cx="8335963" cy="4579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53882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>
            <a:extLst>
              <a:ext uri="{FF2B5EF4-FFF2-40B4-BE49-F238E27FC236}">
                <a16:creationId xmlns:a16="http://schemas.microsoft.com/office/drawing/2014/main" id="{7A724B33-B053-428B-8FD4-7322941107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62819" name="Rectangle 3">
            <a:extLst>
              <a:ext uri="{FF2B5EF4-FFF2-40B4-BE49-F238E27FC236}">
                <a16:creationId xmlns:a16="http://schemas.microsoft.com/office/drawing/2014/main" id="{02F108DF-AFB4-4A4D-8CA5-595746EFEC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62820" name="Rectangle 4">
            <a:extLst>
              <a:ext uri="{FF2B5EF4-FFF2-40B4-BE49-F238E27FC236}">
                <a16:creationId xmlns:a16="http://schemas.microsoft.com/office/drawing/2014/main" id="{5C2C9E93-B79B-4B39-85E8-F327BC2800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  <a:effectLst>
            <a:outerShdw dist="53882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>
            <a:normAutofit fontScale="90000"/>
          </a:bodyPr>
          <a:lstStyle/>
          <a:p>
            <a:r>
              <a:rPr lang="en-US" altLang="en-US" sz="5400" b="1">
                <a:effectLst>
                  <a:outerShdw blurRad="38100" dist="38100" dir="2700000" algn="tl">
                    <a:srgbClr val="000000"/>
                  </a:outerShdw>
                </a:effectLst>
              </a:rPr>
              <a:t>Quadratic Time-Series Forecasting Model</a:t>
            </a:r>
            <a:endParaRPr lang="en-US" altLang="en-US"/>
          </a:p>
        </p:txBody>
      </p:sp>
      <p:sp>
        <p:nvSpPr>
          <p:cNvPr id="162821" name="Rectangle 5">
            <a:extLst>
              <a:ext uri="{FF2B5EF4-FFF2-40B4-BE49-F238E27FC236}">
                <a16:creationId xmlns:a16="http://schemas.microsoft.com/office/drawing/2014/main" id="{C91F5B65-E7E3-42BE-9B7C-ABAC5CBE60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2667000"/>
            <a:ext cx="7772400" cy="34290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>
            <a:normAutofit/>
          </a:bodyPr>
          <a:lstStyle/>
          <a:p>
            <a:pPr>
              <a:spcBef>
                <a:spcPct val="28000"/>
              </a:spcBef>
            </a:pPr>
            <a:r>
              <a:rPr lang="en-US" altLang="en-US"/>
              <a:t>Used for forecasting trend</a:t>
            </a:r>
          </a:p>
          <a:p>
            <a:pPr>
              <a:spcBef>
                <a:spcPct val="28000"/>
              </a:spcBef>
            </a:pPr>
            <a:r>
              <a:rPr lang="en-US" altLang="en-US"/>
              <a:t>Relationship between response variable </a:t>
            </a:r>
            <a:r>
              <a:rPr lang="en-US" altLang="en-US" i="1"/>
              <a:t>Y</a:t>
            </a:r>
            <a:r>
              <a:rPr lang="en-US" altLang="en-US"/>
              <a:t> &amp; time </a:t>
            </a:r>
            <a:r>
              <a:rPr lang="en-US" altLang="en-US" i="1"/>
              <a:t>X</a:t>
            </a:r>
            <a:r>
              <a:rPr lang="en-US" altLang="en-US"/>
              <a:t> is a quadratic function</a:t>
            </a:r>
          </a:p>
          <a:p>
            <a:pPr>
              <a:spcBef>
                <a:spcPct val="28000"/>
              </a:spcBef>
            </a:pPr>
            <a:r>
              <a:rPr lang="en-US" altLang="en-US"/>
              <a:t>Coded years used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28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28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28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28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28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28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821" grpId="0" build="p" autoUpdateAnimBg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>
            <a:extLst>
              <a:ext uri="{FF2B5EF4-FFF2-40B4-BE49-F238E27FC236}">
                <a16:creationId xmlns:a16="http://schemas.microsoft.com/office/drawing/2014/main" id="{32752B1A-9BC8-4289-AA99-72E406FFEA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64867" name="Rectangle 3">
            <a:extLst>
              <a:ext uri="{FF2B5EF4-FFF2-40B4-BE49-F238E27FC236}">
                <a16:creationId xmlns:a16="http://schemas.microsoft.com/office/drawing/2014/main" id="{825D55A2-8D44-4108-8921-B3BACA0174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64868" name="Rectangle 4">
            <a:extLst>
              <a:ext uri="{FF2B5EF4-FFF2-40B4-BE49-F238E27FC236}">
                <a16:creationId xmlns:a16="http://schemas.microsoft.com/office/drawing/2014/main" id="{45973532-5960-4468-934E-CBE83904DC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  <a:effectLst>
            <a:outerShdw dist="53882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>
            <a:normAutofit/>
          </a:bodyPr>
          <a:lstStyle/>
          <a:p>
            <a:r>
              <a:rPr lang="en-US" altLang="en-US" sz="5400" b="1">
                <a:effectLst>
                  <a:outerShdw blurRad="38100" dist="38100" dir="2700000" algn="tl">
                    <a:srgbClr val="000000"/>
                  </a:outerShdw>
                </a:effectLst>
              </a:rPr>
              <a:t>Quadratic Time-Series </a:t>
            </a:r>
            <a:r>
              <a:rPr lang="en-US" altLang="en-US" sz="4000" b="1">
                <a:effectLst>
                  <a:outerShdw blurRad="38100" dist="38100" dir="2700000" algn="tl">
                    <a:srgbClr val="000000"/>
                  </a:outerShdw>
                </a:effectLst>
              </a:rPr>
              <a:t>Forecasting Model</a:t>
            </a:r>
            <a:endParaRPr lang="en-US" altLang="en-US"/>
          </a:p>
        </p:txBody>
      </p:sp>
      <p:sp>
        <p:nvSpPr>
          <p:cNvPr id="164869" name="Rectangle 5">
            <a:extLst>
              <a:ext uri="{FF2B5EF4-FFF2-40B4-BE49-F238E27FC236}">
                <a16:creationId xmlns:a16="http://schemas.microsoft.com/office/drawing/2014/main" id="{4B3A3C69-D3CF-4D6B-9367-7037587CAA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2133600"/>
            <a:ext cx="7772400" cy="39624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>
            <a:normAutofit/>
          </a:bodyPr>
          <a:lstStyle/>
          <a:p>
            <a:pPr>
              <a:spcBef>
                <a:spcPct val="28000"/>
              </a:spcBef>
            </a:pPr>
            <a:r>
              <a:rPr lang="en-US" altLang="en-US">
                <a:solidFill>
                  <a:schemeClr val="folHlink"/>
                </a:solidFill>
              </a:rPr>
              <a:t>Used for forecasting trend</a:t>
            </a:r>
          </a:p>
          <a:p>
            <a:pPr>
              <a:spcBef>
                <a:spcPct val="28000"/>
              </a:spcBef>
            </a:pPr>
            <a:r>
              <a:rPr lang="en-US" altLang="en-US">
                <a:solidFill>
                  <a:schemeClr val="folHlink"/>
                </a:solidFill>
              </a:rPr>
              <a:t>Relationship between response variable </a:t>
            </a:r>
            <a:r>
              <a:rPr lang="en-US" altLang="en-US" i="1">
                <a:solidFill>
                  <a:schemeClr val="folHlink"/>
                </a:solidFill>
              </a:rPr>
              <a:t>Y</a:t>
            </a:r>
            <a:r>
              <a:rPr lang="en-US" altLang="en-US">
                <a:solidFill>
                  <a:schemeClr val="folHlink"/>
                </a:solidFill>
              </a:rPr>
              <a:t> &amp; time </a:t>
            </a:r>
            <a:r>
              <a:rPr lang="en-US" altLang="en-US" i="1">
                <a:solidFill>
                  <a:schemeClr val="folHlink"/>
                </a:solidFill>
              </a:rPr>
              <a:t>X</a:t>
            </a:r>
            <a:r>
              <a:rPr lang="en-US" altLang="en-US">
                <a:solidFill>
                  <a:schemeClr val="folHlink"/>
                </a:solidFill>
              </a:rPr>
              <a:t> is a quadratic function</a:t>
            </a:r>
          </a:p>
          <a:p>
            <a:pPr>
              <a:spcBef>
                <a:spcPct val="28000"/>
              </a:spcBef>
            </a:pPr>
            <a:r>
              <a:rPr lang="en-US" altLang="en-US">
                <a:solidFill>
                  <a:schemeClr val="folHlink"/>
                </a:solidFill>
              </a:rPr>
              <a:t>Coded years used</a:t>
            </a:r>
          </a:p>
          <a:p>
            <a:pPr>
              <a:spcBef>
                <a:spcPct val="28000"/>
              </a:spcBef>
            </a:pPr>
            <a:r>
              <a:rPr lang="en-US" altLang="en-US"/>
              <a:t>Quadratic model</a:t>
            </a:r>
          </a:p>
        </p:txBody>
      </p:sp>
      <p:graphicFrame>
        <p:nvGraphicFramePr>
          <p:cNvPr id="164870" name="Object 6">
            <a:hlinkClick r:id="" action="ppaction://ole?verb=0"/>
            <a:extLst>
              <a:ext uri="{FF2B5EF4-FFF2-40B4-BE49-F238E27FC236}">
                <a16:creationId xmlns:a16="http://schemas.microsoft.com/office/drawing/2014/main" id="{9FC3B437-8E44-4FBC-96B6-3246BA8527C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87312437"/>
              </p:ext>
            </p:extLst>
          </p:nvPr>
        </p:nvGraphicFramePr>
        <p:xfrm>
          <a:off x="2741613" y="5291138"/>
          <a:ext cx="4154487" cy="649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9" name="Equation" r:id="rId4" imgW="4162320" imgH="657000" progId="Equation.3">
                  <p:embed/>
                </p:oleObj>
              </mc:Choice>
              <mc:Fallback>
                <p:oleObj name="Equation" r:id="rId4" imgW="4162320" imgH="657000" progId="Equation.3">
                  <p:embed/>
                  <p:pic>
                    <p:nvPicPr>
                      <p:cNvPr id="164870" name="Object 6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9FC3B437-8E44-4FBC-96B6-3246BA8527C5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1613" y="5291138"/>
                        <a:ext cx="4154487" cy="649287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</a:ln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>
            <a:extLst>
              <a:ext uri="{FF2B5EF4-FFF2-40B4-BE49-F238E27FC236}">
                <a16:creationId xmlns:a16="http://schemas.microsoft.com/office/drawing/2014/main" id="{0FDD634C-665C-471A-BF63-30F08C3441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66915" name="Rectangle 3">
            <a:extLst>
              <a:ext uri="{FF2B5EF4-FFF2-40B4-BE49-F238E27FC236}">
                <a16:creationId xmlns:a16="http://schemas.microsoft.com/office/drawing/2014/main" id="{722D313B-83B9-426F-AC52-7ECB58B364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pSp>
        <p:nvGrpSpPr>
          <p:cNvPr id="166916" name="Group 4">
            <a:extLst>
              <a:ext uri="{FF2B5EF4-FFF2-40B4-BE49-F238E27FC236}">
                <a16:creationId xmlns:a16="http://schemas.microsoft.com/office/drawing/2014/main" id="{9BFAC1FC-3675-4BEA-AA1B-A24B0554FEFF}"/>
              </a:ext>
            </a:extLst>
          </p:cNvPr>
          <p:cNvGrpSpPr>
            <a:grpSpLocks/>
          </p:cNvGrpSpPr>
          <p:nvPr/>
        </p:nvGrpSpPr>
        <p:grpSpPr bwMode="auto">
          <a:xfrm>
            <a:off x="2444750" y="1911350"/>
            <a:ext cx="7378700" cy="4559300"/>
            <a:chOff x="580" y="1204"/>
            <a:chExt cx="4648" cy="2872"/>
          </a:xfrm>
        </p:grpSpPr>
        <p:sp>
          <p:nvSpPr>
            <p:cNvPr id="166917" name="Rectangle 5">
              <a:extLst>
                <a:ext uri="{FF2B5EF4-FFF2-40B4-BE49-F238E27FC236}">
                  <a16:creationId xmlns:a16="http://schemas.microsoft.com/office/drawing/2014/main" id="{65893DC5-97B6-4548-B594-377BDA0ED8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6" y="1204"/>
              <a:ext cx="2152" cy="138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66918" name="Rectangle 6">
              <a:extLst>
                <a:ext uri="{FF2B5EF4-FFF2-40B4-BE49-F238E27FC236}">
                  <a16:creationId xmlns:a16="http://schemas.microsoft.com/office/drawing/2014/main" id="{5F9E6DFC-36B4-4DD0-8740-9CCE0BAE4A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0" y="2692"/>
              <a:ext cx="2152" cy="138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66919" name="Rectangle 7">
              <a:extLst>
                <a:ext uri="{FF2B5EF4-FFF2-40B4-BE49-F238E27FC236}">
                  <a16:creationId xmlns:a16="http://schemas.microsoft.com/office/drawing/2014/main" id="{D74BF49F-8A96-4FBE-871C-B58DDA7C4A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6" y="2692"/>
              <a:ext cx="2152" cy="138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66920" name="Rectangle 8">
              <a:extLst>
                <a:ext uri="{FF2B5EF4-FFF2-40B4-BE49-F238E27FC236}">
                  <a16:creationId xmlns:a16="http://schemas.microsoft.com/office/drawing/2014/main" id="{CFE24840-4F61-41EE-BC0A-EDBAA57E0E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0" y="1204"/>
              <a:ext cx="2152" cy="138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aphicFrame>
        <p:nvGraphicFramePr>
          <p:cNvPr id="166921" name="Object 9">
            <a:hlinkClick r:id="" action="ppaction://ole?verb=0"/>
            <a:extLst>
              <a:ext uri="{FF2B5EF4-FFF2-40B4-BE49-F238E27FC236}">
                <a16:creationId xmlns:a16="http://schemas.microsoft.com/office/drawing/2014/main" id="{EC16B252-C77B-41A3-BD10-96D78673ED09}"/>
              </a:ext>
            </a:extLst>
          </p:cNvPr>
          <p:cNvGraphicFramePr>
            <a:graphicFrameLocks/>
          </p:cNvGraphicFramePr>
          <p:nvPr/>
        </p:nvGraphicFramePr>
        <p:xfrm>
          <a:off x="6735763" y="4292600"/>
          <a:ext cx="2760662" cy="212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02" name="VISIO" r:id="rId4" imgW="2768400" imgH="2128680" progId="Visio.Drawing.4">
                  <p:embed/>
                </p:oleObj>
              </mc:Choice>
              <mc:Fallback>
                <p:oleObj name="VISIO" r:id="rId4" imgW="2768400" imgH="2128680" progId="Visio.Drawing.4">
                  <p:embed/>
                  <p:pic>
                    <p:nvPicPr>
                      <p:cNvPr id="166921" name="Object 9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EC16B252-C77B-41A3-BD10-96D78673ED09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5763" y="4292600"/>
                        <a:ext cx="2760662" cy="212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6922" name="Object 10">
            <a:hlinkClick r:id="" action="ppaction://ole?verb=0"/>
            <a:extLst>
              <a:ext uri="{FF2B5EF4-FFF2-40B4-BE49-F238E27FC236}">
                <a16:creationId xmlns:a16="http://schemas.microsoft.com/office/drawing/2014/main" id="{2F314DCB-1F4C-4EB8-8E47-C0BADCE223CD}"/>
              </a:ext>
            </a:extLst>
          </p:cNvPr>
          <p:cNvGraphicFramePr>
            <a:graphicFrameLocks/>
          </p:cNvGraphicFramePr>
          <p:nvPr/>
        </p:nvGraphicFramePr>
        <p:xfrm>
          <a:off x="2784476" y="4292600"/>
          <a:ext cx="2760663" cy="212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03" name="VISIO" r:id="rId6" imgW="2768400" imgH="2128680" progId="Visio.Drawing.4">
                  <p:embed/>
                </p:oleObj>
              </mc:Choice>
              <mc:Fallback>
                <p:oleObj name="VISIO" r:id="rId6" imgW="2768400" imgH="2128680" progId="Visio.Drawing.4">
                  <p:embed/>
                  <p:pic>
                    <p:nvPicPr>
                      <p:cNvPr id="166922" name="Object 10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2F314DCB-1F4C-4EB8-8E47-C0BADCE223CD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4476" y="4292600"/>
                        <a:ext cx="2760663" cy="212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6923" name="Object 11">
            <a:hlinkClick r:id="" action="ppaction://ole?verb=0"/>
            <a:extLst>
              <a:ext uri="{FF2B5EF4-FFF2-40B4-BE49-F238E27FC236}">
                <a16:creationId xmlns:a16="http://schemas.microsoft.com/office/drawing/2014/main" id="{01033779-7183-45A9-B2DE-6755310BEA2B}"/>
              </a:ext>
            </a:extLst>
          </p:cNvPr>
          <p:cNvGraphicFramePr>
            <a:graphicFrameLocks/>
          </p:cNvGraphicFramePr>
          <p:nvPr/>
        </p:nvGraphicFramePr>
        <p:xfrm>
          <a:off x="6735763" y="1930400"/>
          <a:ext cx="2760662" cy="212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04" name="VISIO" r:id="rId8" imgW="2768400" imgH="2128680" progId="Visio.Drawing.4">
                  <p:embed/>
                </p:oleObj>
              </mc:Choice>
              <mc:Fallback>
                <p:oleObj name="VISIO" r:id="rId8" imgW="2768400" imgH="2128680" progId="Visio.Drawing.4">
                  <p:embed/>
                  <p:pic>
                    <p:nvPicPr>
                      <p:cNvPr id="166923" name="Object 11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01033779-7183-45A9-B2DE-6755310BEA2B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5763" y="1930400"/>
                        <a:ext cx="2760662" cy="212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6924" name="Rectangle 12">
            <a:extLst>
              <a:ext uri="{FF2B5EF4-FFF2-40B4-BE49-F238E27FC236}">
                <a16:creationId xmlns:a16="http://schemas.microsoft.com/office/drawing/2014/main" id="{3C676698-E1BB-42B1-A4CD-636F9DEDDC05}"/>
              </a:ext>
            </a:extLst>
          </p:cNvPr>
          <p:cNvSpPr>
            <a:spLocks noGrp="1" noChangeArrowheads="1"/>
          </p:cNvSpPr>
          <p:nvPr>
            <p:ph type="title" sz="quarter"/>
          </p:nvPr>
        </p:nvSpPr>
        <p:spPr>
          <a:xfrm>
            <a:off x="2209800" y="381000"/>
            <a:ext cx="7772400" cy="1371600"/>
          </a:xfrm>
          <a:noFill/>
          <a:ln/>
          <a:effectLst>
            <a:outerShdw dist="53882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>
            <a:normAutofit fontScale="90000"/>
          </a:bodyPr>
          <a:lstStyle/>
          <a:p>
            <a:r>
              <a:rPr lang="en-US" altLang="en-US" sz="5400" b="1"/>
              <a:t>Quadratic Time-Series </a:t>
            </a:r>
            <a:r>
              <a:rPr lang="en-US" altLang="en-US" b="1"/>
              <a:t>Model Relationships</a:t>
            </a:r>
            <a:endParaRPr lang="en-US" altLang="en-US"/>
          </a:p>
        </p:txBody>
      </p:sp>
      <p:graphicFrame>
        <p:nvGraphicFramePr>
          <p:cNvPr id="166925" name="Object 13">
            <a:hlinkClick r:id="" action="ppaction://ole?verb=0"/>
            <a:extLst>
              <a:ext uri="{FF2B5EF4-FFF2-40B4-BE49-F238E27FC236}">
                <a16:creationId xmlns:a16="http://schemas.microsoft.com/office/drawing/2014/main" id="{A205EC94-7B28-426E-9BC0-6948B4513675}"/>
              </a:ext>
            </a:extLst>
          </p:cNvPr>
          <p:cNvGraphicFramePr>
            <a:graphicFrameLocks/>
          </p:cNvGraphicFramePr>
          <p:nvPr/>
        </p:nvGraphicFramePr>
        <p:xfrm>
          <a:off x="2784476" y="1930400"/>
          <a:ext cx="2760663" cy="212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05" name="VISIO" r:id="rId10" imgW="2768400" imgH="2128680" progId="Visio.Drawing.4">
                  <p:embed/>
                </p:oleObj>
              </mc:Choice>
              <mc:Fallback>
                <p:oleObj name="VISIO" r:id="rId10" imgW="2768400" imgH="2128680" progId="Visio.Drawing.4">
                  <p:embed/>
                  <p:pic>
                    <p:nvPicPr>
                      <p:cNvPr id="166925" name="Object 13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A205EC94-7B28-426E-9BC0-6948B4513675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4476" y="1930400"/>
                        <a:ext cx="2760663" cy="212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6926" name="Rectangle 14">
            <a:extLst>
              <a:ext uri="{FF2B5EF4-FFF2-40B4-BE49-F238E27FC236}">
                <a16:creationId xmlns:a16="http://schemas.microsoft.com/office/drawing/2014/main" id="{FCE5567C-EE2A-47D6-86EA-9A8A83151B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6639" y="1862139"/>
            <a:ext cx="1457325" cy="528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 b="1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b</a:t>
            </a:r>
            <a:r>
              <a:rPr lang="en-US" altLang="en-US" sz="2800" b="1" baseline="-25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11</a:t>
            </a:r>
            <a:r>
              <a:rPr lang="en-US" altLang="en-US" sz="28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 &gt; 0</a:t>
            </a:r>
          </a:p>
        </p:txBody>
      </p:sp>
      <p:sp>
        <p:nvSpPr>
          <p:cNvPr id="166927" name="Rectangle 15">
            <a:extLst>
              <a:ext uri="{FF2B5EF4-FFF2-40B4-BE49-F238E27FC236}">
                <a16:creationId xmlns:a16="http://schemas.microsoft.com/office/drawing/2014/main" id="{BAE5DA53-4903-4FC3-8F92-DB31ABF762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5351" y="1862139"/>
            <a:ext cx="1457325" cy="528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 b="1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b</a:t>
            </a:r>
            <a:r>
              <a:rPr lang="en-US" altLang="en-US" sz="2800" b="1" baseline="-25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11</a:t>
            </a:r>
            <a:r>
              <a:rPr lang="en-US" altLang="en-US" sz="28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 &gt; 0</a:t>
            </a:r>
          </a:p>
        </p:txBody>
      </p:sp>
      <p:sp>
        <p:nvSpPr>
          <p:cNvPr id="166928" name="Rectangle 16">
            <a:extLst>
              <a:ext uri="{FF2B5EF4-FFF2-40B4-BE49-F238E27FC236}">
                <a16:creationId xmlns:a16="http://schemas.microsoft.com/office/drawing/2014/main" id="{68C56867-4387-44FA-98C6-81BABD82C3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6639" y="4224339"/>
            <a:ext cx="1457325" cy="528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 b="1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b</a:t>
            </a:r>
            <a:r>
              <a:rPr lang="en-US" altLang="en-US" sz="2800" b="1" baseline="-25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11</a:t>
            </a:r>
            <a:r>
              <a:rPr lang="en-US" altLang="en-US" sz="28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 &lt; 0</a:t>
            </a:r>
          </a:p>
        </p:txBody>
      </p:sp>
      <p:sp>
        <p:nvSpPr>
          <p:cNvPr id="166929" name="Rectangle 17">
            <a:extLst>
              <a:ext uri="{FF2B5EF4-FFF2-40B4-BE49-F238E27FC236}">
                <a16:creationId xmlns:a16="http://schemas.microsoft.com/office/drawing/2014/main" id="{1C31F2D2-CB64-41D8-A0C5-239B82ACED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5351" y="4224339"/>
            <a:ext cx="1457325" cy="528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 b="1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b</a:t>
            </a:r>
            <a:r>
              <a:rPr lang="en-US" altLang="en-US" sz="2800" b="1" baseline="-25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11</a:t>
            </a:r>
            <a:r>
              <a:rPr lang="en-US" altLang="en-US" sz="28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 &lt; 0</a:t>
            </a:r>
          </a:p>
        </p:txBody>
      </p:sp>
    </p:spTree>
  </p:cSld>
  <p:clrMapOvr>
    <a:masterClrMapping/>
  </p:clrMapOvr>
  <p:transition>
    <p:wipe dir="r"/>
  </p:transition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>
            <a:extLst>
              <a:ext uri="{FF2B5EF4-FFF2-40B4-BE49-F238E27FC236}">
                <a16:creationId xmlns:a16="http://schemas.microsoft.com/office/drawing/2014/main" id="{31071C4A-F539-47A0-9827-5C15C334FC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vert="horz" lIns="90488" tIns="44450" rIns="90488" bIns="44450" rtlCol="0" anchor="ctr" anchorCtr="1">
            <a:normAutofit/>
          </a:bodyPr>
          <a:lstStyle/>
          <a:p>
            <a:r>
              <a:rPr lang="en-US" altLang="en-US" sz="5400" b="1">
                <a:effectLst>
                  <a:outerShdw blurRad="38100" dist="38100" dir="2700000" algn="tl">
                    <a:srgbClr val="000000"/>
                  </a:outerShdw>
                </a:effectLst>
              </a:rPr>
              <a:t>Quadratic Trend Model</a:t>
            </a:r>
            <a:endParaRPr lang="en-US" altLang="en-US"/>
          </a:p>
        </p:txBody>
      </p:sp>
      <p:graphicFrame>
        <p:nvGraphicFramePr>
          <p:cNvPr id="252931" name="Object 3">
            <a:hlinkClick r:id="" action="ppaction://ole?verb=0"/>
            <a:extLst>
              <a:ext uri="{FF2B5EF4-FFF2-40B4-BE49-F238E27FC236}">
                <a16:creationId xmlns:a16="http://schemas.microsoft.com/office/drawing/2014/main" id="{304BD1CB-0C21-4EA7-9A8E-CD69C42DA460}"/>
              </a:ext>
            </a:extLst>
          </p:cNvPr>
          <p:cNvGraphicFramePr>
            <a:graphicFrameLocks/>
          </p:cNvGraphicFramePr>
          <p:nvPr/>
        </p:nvGraphicFramePr>
        <p:xfrm>
          <a:off x="4953000" y="1981200"/>
          <a:ext cx="52705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13" name="Equation" r:id="rId4" imgW="5270400" imgH="850680" progId="Equation.3">
                  <p:embed/>
                </p:oleObj>
              </mc:Choice>
              <mc:Fallback>
                <p:oleObj name="Equation" r:id="rId4" imgW="5270400" imgH="850680" progId="Equation.3">
                  <p:embed/>
                  <p:pic>
                    <p:nvPicPr>
                      <p:cNvPr id="252931" name="Object 3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304BD1CB-0C21-4EA7-9A8E-CD69C42DA460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1981200"/>
                        <a:ext cx="52705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2932" name="Object 4">
            <a:hlinkClick r:id="" action="ppaction://ole?verb=0"/>
            <a:extLst>
              <a:ext uri="{FF2B5EF4-FFF2-40B4-BE49-F238E27FC236}">
                <a16:creationId xmlns:a16="http://schemas.microsoft.com/office/drawing/2014/main" id="{D2B34647-80B6-4544-BD42-F42A824BBB29}"/>
              </a:ext>
            </a:extLst>
          </p:cNvPr>
          <p:cNvGraphicFramePr>
            <a:graphicFrameLocks/>
          </p:cNvGraphicFramePr>
          <p:nvPr/>
        </p:nvGraphicFramePr>
        <p:xfrm>
          <a:off x="4572001" y="5334001"/>
          <a:ext cx="5895975" cy="76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14" name="Equation" r:id="rId6" imgW="5895720" imgH="765000" progId="Equation.3">
                  <p:embed/>
                </p:oleObj>
              </mc:Choice>
              <mc:Fallback>
                <p:oleObj name="Equation" r:id="rId6" imgW="5895720" imgH="765000" progId="Equation.3">
                  <p:embed/>
                  <p:pic>
                    <p:nvPicPr>
                      <p:cNvPr id="252932" name="Object 4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D2B34647-80B6-4544-BD42-F42A824BBB29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1" y="5334001"/>
                        <a:ext cx="5895975" cy="765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2933" name="Rectangle 5">
            <a:extLst>
              <a:ext uri="{FF2B5EF4-FFF2-40B4-BE49-F238E27FC236}">
                <a16:creationId xmlns:a16="http://schemas.microsoft.com/office/drawing/2014/main" id="{B4AB3E7A-4DA8-4B59-B6A4-2AFBC1C818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1" y="4800601"/>
            <a:ext cx="2816225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solidFill>
                  <a:schemeClr val="hlink"/>
                </a:solidFill>
              </a:rPr>
              <a:t>Excel Output</a:t>
            </a:r>
          </a:p>
        </p:txBody>
      </p:sp>
      <p:sp>
        <p:nvSpPr>
          <p:cNvPr id="252934" name="Line 6">
            <a:extLst>
              <a:ext uri="{FF2B5EF4-FFF2-40B4-BE49-F238E27FC236}">
                <a16:creationId xmlns:a16="http://schemas.microsoft.com/office/drawing/2014/main" id="{58EAE6A2-A9F5-4903-8A2A-6A18AD16189B}"/>
              </a:ext>
            </a:extLst>
          </p:cNvPr>
          <p:cNvSpPr>
            <a:spLocks noChangeShapeType="1"/>
          </p:cNvSpPr>
          <p:nvPr/>
        </p:nvSpPr>
        <p:spPr bwMode="auto">
          <a:xfrm>
            <a:off x="1916114" y="2667000"/>
            <a:ext cx="265588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52935" name="Rectangle 7">
            <a:extLst>
              <a:ext uri="{FF2B5EF4-FFF2-40B4-BE49-F238E27FC236}">
                <a16:creationId xmlns:a16="http://schemas.microsoft.com/office/drawing/2014/main" id="{1B1CF617-E15F-4715-9EEE-496915194A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0389" y="2211389"/>
            <a:ext cx="3197225" cy="28597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latin typeface="Arial" panose="020B0604020202020204" pitchFamily="34" charset="0"/>
              </a:rPr>
              <a:t>Year  Coded  </a:t>
            </a:r>
            <a:r>
              <a:rPr lang="en-US" altLang="en-US" b="1">
                <a:solidFill>
                  <a:srgbClr val="A7FFA7"/>
                </a:solidFill>
                <a:latin typeface="Arial" panose="020B0604020202020204" pitchFamily="34" charset="0"/>
              </a:rPr>
              <a:t>Sales</a:t>
            </a:r>
            <a:endParaRPr lang="en-US" altLang="en-US" b="1">
              <a:latin typeface="Arial" panose="020B0604020202020204" pitchFamily="34" charset="0"/>
            </a:endParaRPr>
          </a:p>
          <a:p>
            <a:pPr>
              <a:spcBef>
                <a:spcPct val="50000"/>
              </a:spcBef>
            </a:pPr>
            <a:r>
              <a:rPr lang="en-US" altLang="en-US" b="1">
                <a:latin typeface="Arial" panose="020B0604020202020204" pitchFamily="34" charset="0"/>
              </a:rPr>
              <a:t>  94	    0         </a:t>
            </a:r>
            <a:r>
              <a:rPr lang="en-US" altLang="en-US" b="1">
                <a:solidFill>
                  <a:srgbClr val="A7FFA7"/>
                </a:solidFill>
                <a:latin typeface="Arial" panose="020B0604020202020204" pitchFamily="34" charset="0"/>
              </a:rPr>
              <a:t>2</a:t>
            </a:r>
          </a:p>
          <a:p>
            <a:pPr>
              <a:spcBef>
                <a:spcPct val="50000"/>
              </a:spcBef>
            </a:pPr>
            <a:r>
              <a:rPr lang="en-US" altLang="en-US" b="1">
                <a:latin typeface="Arial" panose="020B0604020202020204" pitchFamily="34" charset="0"/>
              </a:rPr>
              <a:t>  95	    1         </a:t>
            </a:r>
            <a:r>
              <a:rPr lang="en-US" altLang="en-US" b="1">
                <a:solidFill>
                  <a:srgbClr val="A7FFA7"/>
                </a:solidFill>
                <a:latin typeface="Arial" panose="020B0604020202020204" pitchFamily="34" charset="0"/>
              </a:rPr>
              <a:t>5</a:t>
            </a:r>
          </a:p>
          <a:p>
            <a:pPr>
              <a:spcBef>
                <a:spcPct val="50000"/>
              </a:spcBef>
            </a:pPr>
            <a:r>
              <a:rPr lang="en-US" altLang="en-US" b="1">
                <a:latin typeface="Arial" panose="020B0604020202020204" pitchFamily="34" charset="0"/>
              </a:rPr>
              <a:t>  96	    2         </a:t>
            </a:r>
            <a:r>
              <a:rPr lang="en-US" altLang="en-US" b="1">
                <a:solidFill>
                  <a:srgbClr val="A7FFA7"/>
                </a:solidFill>
                <a:latin typeface="Arial" panose="020B0604020202020204" pitchFamily="34" charset="0"/>
              </a:rPr>
              <a:t>2</a:t>
            </a:r>
          </a:p>
          <a:p>
            <a:pPr>
              <a:spcBef>
                <a:spcPct val="50000"/>
              </a:spcBef>
            </a:pPr>
            <a:r>
              <a:rPr lang="en-US" altLang="en-US" b="1">
                <a:latin typeface="Arial" panose="020B0604020202020204" pitchFamily="34" charset="0"/>
              </a:rPr>
              <a:t>  97	    3  </a:t>
            </a:r>
            <a:r>
              <a:rPr lang="en-US" altLang="en-US" b="1">
                <a:solidFill>
                  <a:srgbClr val="A7FFA7"/>
                </a:solidFill>
                <a:latin typeface="Arial" panose="020B0604020202020204" pitchFamily="34" charset="0"/>
              </a:rPr>
              <a:t>       2</a:t>
            </a:r>
            <a:endParaRPr lang="en-US" altLang="en-US" b="1">
              <a:latin typeface="Arial" panose="020B0604020202020204" pitchFamily="34" charset="0"/>
            </a:endParaRPr>
          </a:p>
          <a:p>
            <a:pPr>
              <a:spcBef>
                <a:spcPct val="50000"/>
              </a:spcBef>
            </a:pPr>
            <a:r>
              <a:rPr lang="en-US" altLang="en-US" b="1">
                <a:latin typeface="Arial" panose="020B0604020202020204" pitchFamily="34" charset="0"/>
              </a:rPr>
              <a:t>  98	    4         </a:t>
            </a:r>
            <a:r>
              <a:rPr lang="en-US" altLang="en-US" b="1">
                <a:solidFill>
                  <a:srgbClr val="A7FFA7"/>
                </a:solidFill>
                <a:latin typeface="Arial" panose="020B0604020202020204" pitchFamily="34" charset="0"/>
              </a:rPr>
              <a:t>7</a:t>
            </a:r>
          </a:p>
          <a:p>
            <a:pPr>
              <a:spcBef>
                <a:spcPct val="50000"/>
              </a:spcBef>
            </a:pPr>
            <a:r>
              <a:rPr lang="en-US" altLang="en-US" b="1">
                <a:latin typeface="Arial" panose="020B0604020202020204" pitchFamily="34" charset="0"/>
              </a:rPr>
              <a:t>  99	    5         </a:t>
            </a:r>
            <a:r>
              <a:rPr lang="en-US" altLang="en-US" b="1">
                <a:solidFill>
                  <a:srgbClr val="A7FFA7"/>
                </a:solidFill>
                <a:latin typeface="Arial" panose="020B0604020202020204" pitchFamily="34" charset="0"/>
              </a:rPr>
              <a:t>6</a:t>
            </a:r>
          </a:p>
        </p:txBody>
      </p:sp>
      <p:graphicFrame>
        <p:nvGraphicFramePr>
          <p:cNvPr id="252936" name="Object 8">
            <a:hlinkClick r:id="" action="ppaction://ole?verb=0"/>
            <a:extLst>
              <a:ext uri="{FF2B5EF4-FFF2-40B4-BE49-F238E27FC236}">
                <a16:creationId xmlns:a16="http://schemas.microsoft.com/office/drawing/2014/main" id="{16E09A50-E095-4067-914A-D60EF845DAC9}"/>
              </a:ext>
            </a:extLst>
          </p:cNvPr>
          <p:cNvGraphicFramePr>
            <a:graphicFrameLocks/>
          </p:cNvGraphicFramePr>
          <p:nvPr/>
        </p:nvGraphicFramePr>
        <p:xfrm>
          <a:off x="5638801" y="3124200"/>
          <a:ext cx="3865563" cy="177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15" name="Worksheet" r:id="rId8" imgW="3865320" imgH="1779480" progId="Excel.Sheet.8">
                  <p:embed/>
                </p:oleObj>
              </mc:Choice>
              <mc:Fallback>
                <p:oleObj name="Worksheet" r:id="rId8" imgW="3865320" imgH="1779480" progId="Excel.Sheet.8">
                  <p:embed/>
                  <p:pic>
                    <p:nvPicPr>
                      <p:cNvPr id="252936" name="Object 8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16E09A50-E095-4067-914A-D60EF845DAC9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1" y="3124200"/>
                        <a:ext cx="3865563" cy="1779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2937" name="Line 9">
            <a:extLst>
              <a:ext uri="{FF2B5EF4-FFF2-40B4-BE49-F238E27FC236}">
                <a16:creationId xmlns:a16="http://schemas.microsoft.com/office/drawing/2014/main" id="{AFFF2D8F-A39E-45A9-971B-EA3C37FBDB93}"/>
              </a:ext>
            </a:extLst>
          </p:cNvPr>
          <p:cNvSpPr>
            <a:spLocks noChangeShapeType="1"/>
          </p:cNvSpPr>
          <p:nvPr/>
        </p:nvSpPr>
        <p:spPr bwMode="auto">
          <a:xfrm>
            <a:off x="9236075" y="4664075"/>
            <a:ext cx="141288" cy="750888"/>
          </a:xfrm>
          <a:prstGeom prst="line">
            <a:avLst/>
          </a:prstGeom>
          <a:noFill/>
          <a:ln w="25400">
            <a:solidFill>
              <a:srgbClr val="009800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1979CB83-F3CD-4565-9252-C0609E6952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D55DA8BE-C9A3-457F-BAA3-B96CEB84CF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9700" name="Rectangle 4">
            <a:extLst>
              <a:ext uri="{FF2B5EF4-FFF2-40B4-BE49-F238E27FC236}">
                <a16:creationId xmlns:a16="http://schemas.microsoft.com/office/drawing/2014/main" id="{B365C2C4-FC72-4AD7-8D81-79AF172C45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  <a:effectLst>
            <a:outerShdw dist="53882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>
            <a:normAutofit/>
          </a:bodyPr>
          <a:lstStyle/>
          <a:p>
            <a:r>
              <a:rPr lang="en-US" altLang="en-US" sz="4800" b="1"/>
              <a:t>Quantitative Forecasting Methods</a:t>
            </a:r>
            <a:endParaRPr lang="en-US" altLang="en-US"/>
          </a:p>
        </p:txBody>
      </p:sp>
      <p:sp>
        <p:nvSpPr>
          <p:cNvPr id="29701" name="Freeform 5">
            <a:extLst>
              <a:ext uri="{FF2B5EF4-FFF2-40B4-BE49-F238E27FC236}">
                <a16:creationId xmlns:a16="http://schemas.microsoft.com/office/drawing/2014/main" id="{D0E4877E-D976-4664-A7D2-EE4EB21B49CB}"/>
              </a:ext>
            </a:extLst>
          </p:cNvPr>
          <p:cNvSpPr>
            <a:spLocks/>
          </p:cNvSpPr>
          <p:nvPr/>
        </p:nvSpPr>
        <p:spPr bwMode="auto">
          <a:xfrm>
            <a:off x="5051425" y="1892300"/>
            <a:ext cx="2090738" cy="819150"/>
          </a:xfrm>
          <a:custGeom>
            <a:avLst/>
            <a:gdLst>
              <a:gd name="T0" fmla="*/ 0 w 1317"/>
              <a:gd name="T1" fmla="*/ 515 h 516"/>
              <a:gd name="T2" fmla="*/ 1316 w 1317"/>
              <a:gd name="T3" fmla="*/ 515 h 516"/>
              <a:gd name="T4" fmla="*/ 1316 w 1317"/>
              <a:gd name="T5" fmla="*/ 0 h 516"/>
              <a:gd name="T6" fmla="*/ 0 w 1317"/>
              <a:gd name="T7" fmla="*/ 0 h 516"/>
              <a:gd name="T8" fmla="*/ 0 w 1317"/>
              <a:gd name="T9" fmla="*/ 515 h 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17" h="516">
                <a:moveTo>
                  <a:pt x="0" y="515"/>
                </a:moveTo>
                <a:lnTo>
                  <a:pt x="1316" y="515"/>
                </a:lnTo>
                <a:lnTo>
                  <a:pt x="1316" y="0"/>
                </a:lnTo>
                <a:lnTo>
                  <a:pt x="0" y="0"/>
                </a:lnTo>
                <a:lnTo>
                  <a:pt x="0" y="515"/>
                </a:lnTo>
              </a:path>
            </a:pathLst>
          </a:custGeom>
          <a:solidFill>
            <a:schemeClr val="accent2"/>
          </a:solidFill>
          <a:ln w="25400" cap="rnd" cmpd="sng">
            <a:solidFill>
              <a:srgbClr val="1A1A1A"/>
            </a:solidFill>
            <a:prstDash val="solid"/>
            <a:round/>
            <a:headEnd type="none" w="med" len="med"/>
            <a:tailEnd type="none" w="med" len="med"/>
          </a:ln>
          <a:effectLst>
            <a:outerShdw dist="71842" dir="2700000" algn="ctr" rotWithShape="0">
              <a:schemeClr val="bg2"/>
            </a:outerShdw>
          </a:effectLst>
        </p:spPr>
        <p:txBody>
          <a:bodyPr/>
          <a:lstStyle/>
          <a:p>
            <a:endParaRPr lang="en-IN"/>
          </a:p>
        </p:txBody>
      </p:sp>
      <p:sp>
        <p:nvSpPr>
          <p:cNvPr id="29702" name="Rectangle 6">
            <a:extLst>
              <a:ext uri="{FF2B5EF4-FFF2-40B4-BE49-F238E27FC236}">
                <a16:creationId xmlns:a16="http://schemas.microsoft.com/office/drawing/2014/main" id="{EF1BF9D8-579D-4C1D-B641-C1338DC973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4450" y="1885951"/>
            <a:ext cx="1516442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b="1">
                <a:solidFill>
                  <a:srgbClr val="1A1A1A"/>
                </a:solidFill>
                <a:latin typeface="Arial" panose="020B0604020202020204" pitchFamily="34" charset="0"/>
              </a:rPr>
              <a:t>Quantitative</a:t>
            </a:r>
          </a:p>
        </p:txBody>
      </p:sp>
      <p:sp>
        <p:nvSpPr>
          <p:cNvPr id="29703" name="Rectangle 7">
            <a:extLst>
              <a:ext uri="{FF2B5EF4-FFF2-40B4-BE49-F238E27FC236}">
                <a16:creationId xmlns:a16="http://schemas.microsoft.com/office/drawing/2014/main" id="{30C63AEE-4E70-4BC4-BE03-DC00A4EEA0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0325" y="2249489"/>
            <a:ext cx="1490794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b="1">
                <a:solidFill>
                  <a:srgbClr val="1A1A1A"/>
                </a:solidFill>
                <a:latin typeface="Arial" panose="020B0604020202020204" pitchFamily="34" charset="0"/>
              </a:rPr>
              <a:t>Forecasting</a:t>
            </a:r>
          </a:p>
        </p:txBody>
      </p:sp>
    </p:spTree>
  </p:cSld>
  <p:clrMapOvr>
    <a:masterClrMapping/>
  </p:clrMapOvr>
  <p:transition>
    <p:wipe dir="d"/>
  </p:transition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>
            <a:extLst>
              <a:ext uri="{FF2B5EF4-FFF2-40B4-BE49-F238E27FC236}">
                <a16:creationId xmlns:a16="http://schemas.microsoft.com/office/drawing/2014/main" id="{3BBCAE42-8F0E-4B08-B3BE-A616D5919B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68963" name="Rectangle 3">
            <a:extLst>
              <a:ext uri="{FF2B5EF4-FFF2-40B4-BE49-F238E27FC236}">
                <a16:creationId xmlns:a16="http://schemas.microsoft.com/office/drawing/2014/main" id="{86E4C50F-7493-4EF7-8B53-04E722A414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68964" name="Rectangle 4">
            <a:extLst>
              <a:ext uri="{FF2B5EF4-FFF2-40B4-BE49-F238E27FC236}">
                <a16:creationId xmlns:a16="http://schemas.microsoft.com/office/drawing/2014/main" id="{3FB30812-7F84-4F48-96C7-4007086AA30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209800" y="2286000"/>
            <a:ext cx="7772400" cy="1143000"/>
          </a:xfrm>
          <a:noFill/>
          <a:ln/>
          <a:effectLst>
            <a:outerShdw dist="53882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>
            <a:normAutofit fontScale="90000"/>
          </a:bodyPr>
          <a:lstStyle/>
          <a:p>
            <a:r>
              <a:rPr lang="en-US" altLang="en-US" sz="5400" b="1">
                <a:effectLst>
                  <a:outerShdw blurRad="38100" dist="38100" dir="2700000" algn="tl">
                    <a:srgbClr val="000000"/>
                  </a:outerShdw>
                </a:effectLst>
              </a:rPr>
              <a:t>Exponential Time-Series Model</a:t>
            </a:r>
            <a:endParaRPr lang="en-US" altLang="en-US" sz="4400"/>
          </a:p>
        </p:txBody>
      </p:sp>
    </p:spTree>
  </p:cSld>
  <p:clrMapOvr>
    <a:masterClrMapping/>
  </p:clrMapOvr>
  <p:transition>
    <p:zoom/>
  </p:transition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>
            <a:extLst>
              <a:ext uri="{FF2B5EF4-FFF2-40B4-BE49-F238E27FC236}">
                <a16:creationId xmlns:a16="http://schemas.microsoft.com/office/drawing/2014/main" id="{CA7C972B-8216-48C4-83BC-D7A21A5C50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71011" name="Rectangle 3">
            <a:extLst>
              <a:ext uri="{FF2B5EF4-FFF2-40B4-BE49-F238E27FC236}">
                <a16:creationId xmlns:a16="http://schemas.microsoft.com/office/drawing/2014/main" id="{A11932C4-7426-4912-A10C-48775ADD3E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71012" name="Rectangle 4">
            <a:extLst>
              <a:ext uri="{FF2B5EF4-FFF2-40B4-BE49-F238E27FC236}">
                <a16:creationId xmlns:a16="http://schemas.microsoft.com/office/drawing/2014/main" id="{4D6B8B10-B1B3-4F25-ADA2-1578417C42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  <a:effectLst>
            <a:outerShdw dist="53882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>
            <a:normAutofit/>
          </a:bodyPr>
          <a:lstStyle/>
          <a:p>
            <a:r>
              <a:rPr lang="en-US" altLang="en-US" sz="5400" b="1">
                <a:effectLst>
                  <a:outerShdw blurRad="38100" dist="38100" dir="2700000" algn="tl">
                    <a:srgbClr val="000000"/>
                  </a:outerShdw>
                </a:effectLst>
              </a:rPr>
              <a:t>Time Series Forecasting</a:t>
            </a:r>
            <a:endParaRPr lang="en-US" altLang="en-US"/>
          </a:p>
        </p:txBody>
      </p:sp>
      <p:graphicFrame>
        <p:nvGraphicFramePr>
          <p:cNvPr id="171013" name="Object 5">
            <a:hlinkClick r:id="" action="ppaction://ole?verb=0"/>
            <a:extLst>
              <a:ext uri="{FF2B5EF4-FFF2-40B4-BE49-F238E27FC236}">
                <a16:creationId xmlns:a16="http://schemas.microsoft.com/office/drawing/2014/main" id="{AF99F350-07EF-4116-89D2-CECEBE102F1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917701" y="1697039"/>
          <a:ext cx="8335963" cy="4579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1" name="VISIO" r:id="rId4" imgW="8364240" imgH="4598640" progId="Visio.Drawing.4">
                  <p:embed/>
                </p:oleObj>
              </mc:Choice>
              <mc:Fallback>
                <p:oleObj name="VISIO" r:id="rId4" imgW="8364240" imgH="4598640" progId="Visio.Drawing.4">
                  <p:embed/>
                  <p:pic>
                    <p:nvPicPr>
                      <p:cNvPr id="171013" name="Object 5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AF99F350-07EF-4116-89D2-CECEBE102F16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7701" y="1697039"/>
                        <a:ext cx="8335963" cy="4579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53882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>
            <a:extLst>
              <a:ext uri="{FF2B5EF4-FFF2-40B4-BE49-F238E27FC236}">
                <a16:creationId xmlns:a16="http://schemas.microsoft.com/office/drawing/2014/main" id="{61FC03F3-E836-47EF-9FD9-60292D778B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73059" name="Rectangle 3">
            <a:extLst>
              <a:ext uri="{FF2B5EF4-FFF2-40B4-BE49-F238E27FC236}">
                <a16:creationId xmlns:a16="http://schemas.microsoft.com/office/drawing/2014/main" id="{BD0A2B23-F1B3-447F-97A2-7C2B9C564D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73060" name="Rectangle 4">
            <a:extLst>
              <a:ext uri="{FF2B5EF4-FFF2-40B4-BE49-F238E27FC236}">
                <a16:creationId xmlns:a16="http://schemas.microsoft.com/office/drawing/2014/main" id="{216691AE-5A78-4D40-B438-023216ADC9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57401" y="304800"/>
            <a:ext cx="8291513" cy="1447800"/>
          </a:xfrm>
          <a:noFill/>
          <a:ln/>
          <a:effectLst>
            <a:outerShdw dist="53882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>
            <a:normAutofit fontScale="90000"/>
          </a:bodyPr>
          <a:lstStyle/>
          <a:p>
            <a:r>
              <a:rPr lang="en-US" altLang="en-US" sz="5400" b="1"/>
              <a:t>Exponential Time-Series Forecasting Model</a:t>
            </a:r>
            <a:endParaRPr lang="en-US" altLang="en-US"/>
          </a:p>
        </p:txBody>
      </p:sp>
      <p:sp>
        <p:nvSpPr>
          <p:cNvPr id="173061" name="Rectangle 5">
            <a:extLst>
              <a:ext uri="{FF2B5EF4-FFF2-40B4-BE49-F238E27FC236}">
                <a16:creationId xmlns:a16="http://schemas.microsoft.com/office/drawing/2014/main" id="{F4F50449-A46D-4074-A9E1-A039CA6270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2133600"/>
            <a:ext cx="8205788" cy="40386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>
            <a:normAutofit/>
          </a:bodyPr>
          <a:lstStyle/>
          <a:p>
            <a:r>
              <a:rPr lang="en-US" altLang="en-US"/>
              <a:t>Used for forecasting trend</a:t>
            </a:r>
          </a:p>
          <a:p>
            <a:r>
              <a:rPr lang="en-US" altLang="en-US"/>
              <a:t>Relationship is an exponential function</a:t>
            </a:r>
          </a:p>
          <a:p>
            <a:r>
              <a:rPr lang="en-US" altLang="en-US"/>
              <a:t>Series increases (decreases) at increasing (decreasing) rate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30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30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30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30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30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30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061" grpId="0" build="p" autoUpdateAnimBg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>
            <a:extLst>
              <a:ext uri="{FF2B5EF4-FFF2-40B4-BE49-F238E27FC236}">
                <a16:creationId xmlns:a16="http://schemas.microsoft.com/office/drawing/2014/main" id="{CF51C36F-8EF1-4894-8817-FEAB1EA555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75107" name="Rectangle 3">
            <a:extLst>
              <a:ext uri="{FF2B5EF4-FFF2-40B4-BE49-F238E27FC236}">
                <a16:creationId xmlns:a16="http://schemas.microsoft.com/office/drawing/2014/main" id="{2F6B3319-3EC5-48E6-B949-2898B8482E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75108" name="Rectangle 4">
            <a:extLst>
              <a:ext uri="{FF2B5EF4-FFF2-40B4-BE49-F238E27FC236}">
                <a16:creationId xmlns:a16="http://schemas.microsoft.com/office/drawing/2014/main" id="{DA1E80D1-AE3C-4DDB-9E84-292E60A16C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1" y="457200"/>
            <a:ext cx="8367713" cy="1219200"/>
          </a:xfrm>
          <a:noFill/>
          <a:ln/>
          <a:effectLst>
            <a:outerShdw dist="53882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>
            <a:normAutofit fontScale="90000"/>
          </a:bodyPr>
          <a:lstStyle/>
          <a:p>
            <a:r>
              <a:rPr lang="en-US" altLang="en-US" sz="5400" b="1"/>
              <a:t>Exponential Time-Series Forecasting Model</a:t>
            </a:r>
            <a:endParaRPr lang="en-US" altLang="en-US"/>
          </a:p>
        </p:txBody>
      </p:sp>
      <p:sp>
        <p:nvSpPr>
          <p:cNvPr id="175109" name="Rectangle 5">
            <a:extLst>
              <a:ext uri="{FF2B5EF4-FFF2-40B4-BE49-F238E27FC236}">
                <a16:creationId xmlns:a16="http://schemas.microsoft.com/office/drawing/2014/main" id="{87E408E8-A303-484E-B693-91AB8F038D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2133600"/>
            <a:ext cx="8205788" cy="40386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>
            <a:normAutofit/>
          </a:bodyPr>
          <a:lstStyle/>
          <a:p>
            <a:r>
              <a:rPr lang="en-US" altLang="en-US">
                <a:solidFill>
                  <a:schemeClr val="folHlink"/>
                </a:solidFill>
              </a:rPr>
              <a:t>Used for forecasting trend</a:t>
            </a:r>
          </a:p>
          <a:p>
            <a:r>
              <a:rPr lang="en-US" altLang="en-US">
                <a:solidFill>
                  <a:schemeClr val="folHlink"/>
                </a:solidFill>
              </a:rPr>
              <a:t>Relationship is an exponential function</a:t>
            </a:r>
          </a:p>
          <a:p>
            <a:r>
              <a:rPr lang="en-US" altLang="en-US">
                <a:solidFill>
                  <a:schemeClr val="folHlink"/>
                </a:solidFill>
              </a:rPr>
              <a:t>Series increases (decreases) at increasing (decreasing) rate</a:t>
            </a:r>
          </a:p>
        </p:txBody>
      </p:sp>
      <p:graphicFrame>
        <p:nvGraphicFramePr>
          <p:cNvPr id="175110" name="Object 6">
            <a:hlinkClick r:id="" action="ppaction://ole?verb=0"/>
            <a:extLst>
              <a:ext uri="{FF2B5EF4-FFF2-40B4-BE49-F238E27FC236}">
                <a16:creationId xmlns:a16="http://schemas.microsoft.com/office/drawing/2014/main" id="{2B258732-448C-42ED-AEA7-89CC9CA2C416}"/>
              </a:ext>
            </a:extLst>
          </p:cNvPr>
          <p:cNvGraphicFramePr>
            <a:graphicFrameLocks/>
          </p:cNvGraphicFramePr>
          <p:nvPr/>
        </p:nvGraphicFramePr>
        <p:xfrm>
          <a:off x="5286376" y="5434014"/>
          <a:ext cx="112713" cy="212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5" name="Equation" r:id="rId4" imgW="114120" imgH="215640" progId="Equation.3">
                  <p:embed/>
                </p:oleObj>
              </mc:Choice>
              <mc:Fallback>
                <p:oleObj name="Equation" r:id="rId4" imgW="114120" imgH="215640" progId="Equation.3">
                  <p:embed/>
                  <p:pic>
                    <p:nvPicPr>
                      <p:cNvPr id="175110" name="Object 6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2B258732-448C-42ED-AEA7-89CC9CA2C416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6376" y="5434014"/>
                        <a:ext cx="112713" cy="212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>
            <a:extLst>
              <a:ext uri="{FF2B5EF4-FFF2-40B4-BE49-F238E27FC236}">
                <a16:creationId xmlns:a16="http://schemas.microsoft.com/office/drawing/2014/main" id="{00A2B182-4F17-4420-9934-CD5FECFE0F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77155" name="Rectangle 3">
            <a:extLst>
              <a:ext uri="{FF2B5EF4-FFF2-40B4-BE49-F238E27FC236}">
                <a16:creationId xmlns:a16="http://schemas.microsoft.com/office/drawing/2014/main" id="{E8D91F7B-E585-43C6-8F5A-6F8393C743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177156" name="Object 4">
            <a:hlinkClick r:id="" action="ppaction://ole?verb=0"/>
            <a:extLst>
              <a:ext uri="{FF2B5EF4-FFF2-40B4-BE49-F238E27FC236}">
                <a16:creationId xmlns:a16="http://schemas.microsoft.com/office/drawing/2014/main" id="{E5E7A710-D3F1-4496-92E8-D0E87315ACA5}"/>
              </a:ext>
            </a:extLst>
          </p:cNvPr>
          <p:cNvGraphicFramePr>
            <a:graphicFrameLocks noGrp="1"/>
          </p:cNvGraphicFramePr>
          <p:nvPr>
            <p:ph sz="quarter" idx="2"/>
          </p:nvPr>
        </p:nvGraphicFramePr>
        <p:xfrm>
          <a:off x="3146426" y="2560639"/>
          <a:ext cx="5680075" cy="294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9" name="VISIO" r:id="rId4" imgW="3835080" imgH="2128680" progId="Visio.Drawing.4">
                  <p:embed/>
                </p:oleObj>
              </mc:Choice>
              <mc:Fallback>
                <p:oleObj name="VISIO" r:id="rId4" imgW="3835080" imgH="2128680" progId="Visio.Drawing.4">
                  <p:embed/>
                  <p:pic>
                    <p:nvPicPr>
                      <p:cNvPr id="177156" name="Object 4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E5E7A710-D3F1-4496-92E8-D0E87315ACA5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6426" y="2560639"/>
                        <a:ext cx="5680075" cy="294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7157" name="Rectangle 5">
            <a:extLst>
              <a:ext uri="{FF2B5EF4-FFF2-40B4-BE49-F238E27FC236}">
                <a16:creationId xmlns:a16="http://schemas.microsoft.com/office/drawing/2014/main" id="{DA045FD9-93EB-4236-A641-92EF8035E3CB}"/>
              </a:ext>
            </a:extLst>
          </p:cNvPr>
          <p:cNvSpPr>
            <a:spLocks noGrp="1" noChangeArrowheads="1"/>
          </p:cNvSpPr>
          <p:nvPr>
            <p:ph type="title" sz="quarter"/>
          </p:nvPr>
        </p:nvSpPr>
        <p:spPr>
          <a:xfrm>
            <a:off x="2133601" y="158750"/>
            <a:ext cx="8366125" cy="1517650"/>
          </a:xfrm>
          <a:noFill/>
          <a:ln/>
          <a:effectLst>
            <a:outerShdw dist="53882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>
            <a:normAutofit/>
          </a:bodyPr>
          <a:lstStyle/>
          <a:p>
            <a:r>
              <a:rPr lang="en-US" altLang="en-US" sz="5400" b="1"/>
              <a:t>Exponential Time-Series </a:t>
            </a:r>
            <a:r>
              <a:rPr lang="en-US" altLang="en-US" sz="4000" b="1"/>
              <a:t>Model Relationships</a:t>
            </a:r>
            <a:endParaRPr lang="en-US" altLang="en-US"/>
          </a:p>
        </p:txBody>
      </p:sp>
      <p:sp>
        <p:nvSpPr>
          <p:cNvPr id="177158" name="Rectangle 6">
            <a:extLst>
              <a:ext uri="{FF2B5EF4-FFF2-40B4-BE49-F238E27FC236}">
                <a16:creationId xmlns:a16="http://schemas.microsoft.com/office/drawing/2014/main" id="{B195AFF8-024F-4ABE-8594-924E355111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1439" y="2587626"/>
            <a:ext cx="1444625" cy="588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200" b="1" i="1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b</a:t>
            </a:r>
            <a:r>
              <a:rPr lang="en-US" altLang="en-US" sz="3200" b="1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1</a:t>
            </a:r>
            <a:r>
              <a:rPr lang="en-US" altLang="en-US" sz="3200" b="1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 &gt; 1</a:t>
            </a:r>
          </a:p>
        </p:txBody>
      </p:sp>
      <p:sp>
        <p:nvSpPr>
          <p:cNvPr id="177159" name="Rectangle 7">
            <a:extLst>
              <a:ext uri="{FF2B5EF4-FFF2-40B4-BE49-F238E27FC236}">
                <a16:creationId xmlns:a16="http://schemas.microsoft.com/office/drawing/2014/main" id="{8FC95025-EAD4-429B-8C9B-D73B41BE02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1838" y="4186238"/>
            <a:ext cx="2432050" cy="588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200" b="1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0 &lt; </a:t>
            </a:r>
            <a:r>
              <a:rPr lang="en-US" altLang="en-US" sz="3200" b="1" i="1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b</a:t>
            </a:r>
            <a:r>
              <a:rPr lang="en-US" altLang="en-US" sz="3200" b="1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1</a:t>
            </a:r>
            <a:r>
              <a:rPr lang="en-US" altLang="en-US" sz="3200" b="1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 &lt; 1</a:t>
            </a:r>
          </a:p>
        </p:txBody>
      </p:sp>
    </p:spTree>
  </p:cSld>
  <p:clrMapOvr>
    <a:masterClrMapping/>
  </p:clrMapOvr>
  <p:transition>
    <p:wipe dir="r"/>
  </p:transition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2">
            <a:extLst>
              <a:ext uri="{FF2B5EF4-FFF2-40B4-BE49-F238E27FC236}">
                <a16:creationId xmlns:a16="http://schemas.microsoft.com/office/drawing/2014/main" id="{C5D9227E-7AAB-4089-880C-105A7F35EA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vert="horz" lIns="90488" tIns="44450" rIns="90488" bIns="44450" rtlCol="0" anchor="ctr" anchorCtr="1">
            <a:normAutofit/>
          </a:bodyPr>
          <a:lstStyle/>
          <a:p>
            <a:r>
              <a:rPr lang="en-US" altLang="en-US" sz="5400" b="1">
                <a:effectLst>
                  <a:outerShdw blurRad="38100" dist="38100" dir="2700000" algn="tl">
                    <a:srgbClr val="000000"/>
                  </a:outerShdw>
                </a:effectLst>
              </a:rPr>
              <a:t>Exponential Weight </a:t>
            </a:r>
            <a:r>
              <a:rPr lang="en-US" altLang="en-US" sz="3600" b="1">
                <a:effectLst>
                  <a:outerShdw blurRad="38100" dist="38100" dir="2700000" algn="tl">
                    <a:srgbClr val="000000"/>
                  </a:outerShdw>
                </a:effectLst>
              </a:rPr>
              <a:t>[Example Graph]</a:t>
            </a:r>
            <a:endParaRPr lang="en-US" altLang="en-US"/>
          </a:p>
        </p:txBody>
      </p:sp>
      <p:sp>
        <p:nvSpPr>
          <p:cNvPr id="248835" name="Line 3">
            <a:extLst>
              <a:ext uri="{FF2B5EF4-FFF2-40B4-BE49-F238E27FC236}">
                <a16:creationId xmlns:a16="http://schemas.microsoft.com/office/drawing/2014/main" id="{04C6E5AE-313B-422E-9A72-9A3BAC651007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2525714"/>
            <a:ext cx="0" cy="29606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8836" name="Line 4">
            <a:extLst>
              <a:ext uri="{FF2B5EF4-FFF2-40B4-BE49-F238E27FC236}">
                <a16:creationId xmlns:a16="http://schemas.microsoft.com/office/drawing/2014/main" id="{0AF4BCDE-327D-4162-808C-607BED5EEA00}"/>
              </a:ext>
            </a:extLst>
          </p:cNvPr>
          <p:cNvSpPr>
            <a:spLocks noChangeShapeType="1"/>
          </p:cNvSpPr>
          <p:nvPr/>
        </p:nvSpPr>
        <p:spPr bwMode="auto">
          <a:xfrm>
            <a:off x="3440114" y="5562600"/>
            <a:ext cx="646588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8837" name="Rectangle 5">
            <a:extLst>
              <a:ext uri="{FF2B5EF4-FFF2-40B4-BE49-F238E27FC236}">
                <a16:creationId xmlns:a16="http://schemas.microsoft.com/office/drawing/2014/main" id="{6212D4A1-6D31-4C81-8B9A-8C087646E0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9589" y="5640389"/>
            <a:ext cx="7159625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latin typeface="Arial" panose="020B0604020202020204" pitchFamily="34" charset="0"/>
              </a:rPr>
              <a:t>94          95          96          97          98          99</a:t>
            </a:r>
          </a:p>
        </p:txBody>
      </p:sp>
      <p:sp>
        <p:nvSpPr>
          <p:cNvPr id="248838" name="Rectangle 6">
            <a:extLst>
              <a:ext uri="{FF2B5EF4-FFF2-40B4-BE49-F238E27FC236}">
                <a16:creationId xmlns:a16="http://schemas.microsoft.com/office/drawing/2014/main" id="{B7A525A4-DE5F-4FAE-BB70-7A0F2AF7C1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3389" y="2211388"/>
            <a:ext cx="530225" cy="2669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en-US">
                <a:latin typeface="Arial" panose="020B0604020202020204" pitchFamily="34" charset="0"/>
              </a:rPr>
              <a:t>8</a:t>
            </a: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en-US">
                <a:latin typeface="Arial" panose="020B0604020202020204" pitchFamily="34" charset="0"/>
              </a:rPr>
              <a:t>6</a:t>
            </a: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en-US">
                <a:latin typeface="Arial" panose="020B0604020202020204" pitchFamily="34" charset="0"/>
              </a:rPr>
              <a:t>4</a:t>
            </a: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en-US">
                <a:latin typeface="Arial" panose="020B0604020202020204" pitchFamily="34" charset="0"/>
              </a:rPr>
              <a:t>2</a:t>
            </a: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en-US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48839" name="Rectangle 7">
            <a:extLst>
              <a:ext uri="{FF2B5EF4-FFF2-40B4-BE49-F238E27FC236}">
                <a16:creationId xmlns:a16="http://schemas.microsoft.com/office/drawing/2014/main" id="{C0ADD079-AACD-456D-B37D-9D8EFAE7F5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8589" y="1982789"/>
            <a:ext cx="1292225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latin typeface="Arial" panose="020B0604020202020204" pitchFamily="34" charset="0"/>
              </a:rPr>
              <a:t>Sales</a:t>
            </a:r>
          </a:p>
        </p:txBody>
      </p:sp>
      <p:sp>
        <p:nvSpPr>
          <p:cNvPr id="248840" name="Rectangle 8">
            <a:extLst>
              <a:ext uri="{FF2B5EF4-FFF2-40B4-BE49-F238E27FC236}">
                <a16:creationId xmlns:a16="http://schemas.microsoft.com/office/drawing/2014/main" id="{64B6FBC6-8863-46FB-AD33-7682838500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02789" y="5640389"/>
            <a:ext cx="1292225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latin typeface="Arial" panose="020B0604020202020204" pitchFamily="34" charset="0"/>
              </a:rPr>
              <a:t>Year</a:t>
            </a:r>
          </a:p>
        </p:txBody>
      </p:sp>
      <p:sp>
        <p:nvSpPr>
          <p:cNvPr id="248841" name="Line 9">
            <a:extLst>
              <a:ext uri="{FF2B5EF4-FFF2-40B4-BE49-F238E27FC236}">
                <a16:creationId xmlns:a16="http://schemas.microsoft.com/office/drawing/2014/main" id="{3445096F-C4DE-4D21-A63B-CB9379D93B9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78188" y="3506788"/>
            <a:ext cx="1217612" cy="1293812"/>
          </a:xfrm>
          <a:prstGeom prst="line">
            <a:avLst/>
          </a:prstGeom>
          <a:noFill/>
          <a:ln w="25400">
            <a:solidFill>
              <a:srgbClr val="A7FFA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8842" name="Line 10">
            <a:extLst>
              <a:ext uri="{FF2B5EF4-FFF2-40B4-BE49-F238E27FC236}">
                <a16:creationId xmlns:a16="http://schemas.microsoft.com/office/drawing/2014/main" id="{A9B0B5B4-822E-47A6-9EED-358A5ED003BD}"/>
              </a:ext>
            </a:extLst>
          </p:cNvPr>
          <p:cNvSpPr>
            <a:spLocks noChangeShapeType="1"/>
          </p:cNvSpPr>
          <p:nvPr/>
        </p:nvSpPr>
        <p:spPr bwMode="auto">
          <a:xfrm>
            <a:off x="4583114" y="3592514"/>
            <a:ext cx="979487" cy="1131887"/>
          </a:xfrm>
          <a:prstGeom prst="line">
            <a:avLst/>
          </a:prstGeom>
          <a:noFill/>
          <a:ln w="25400">
            <a:solidFill>
              <a:srgbClr val="A7FFA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8843" name="Line 11">
            <a:extLst>
              <a:ext uri="{FF2B5EF4-FFF2-40B4-BE49-F238E27FC236}">
                <a16:creationId xmlns:a16="http://schemas.microsoft.com/office/drawing/2014/main" id="{7D684772-A259-472E-A258-DED06A1157F6}"/>
              </a:ext>
            </a:extLst>
          </p:cNvPr>
          <p:cNvSpPr>
            <a:spLocks noChangeShapeType="1"/>
          </p:cNvSpPr>
          <p:nvPr/>
        </p:nvSpPr>
        <p:spPr bwMode="auto">
          <a:xfrm>
            <a:off x="5726114" y="4800600"/>
            <a:ext cx="979487" cy="0"/>
          </a:xfrm>
          <a:prstGeom prst="line">
            <a:avLst/>
          </a:prstGeom>
          <a:noFill/>
          <a:ln w="25400">
            <a:solidFill>
              <a:srgbClr val="A7FFA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8844" name="Line 12">
            <a:extLst>
              <a:ext uri="{FF2B5EF4-FFF2-40B4-BE49-F238E27FC236}">
                <a16:creationId xmlns:a16="http://schemas.microsoft.com/office/drawing/2014/main" id="{E03ED63A-2299-4EAB-B082-4D0474D3E53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83388" y="2897188"/>
            <a:ext cx="1141412" cy="1903412"/>
          </a:xfrm>
          <a:prstGeom prst="line">
            <a:avLst/>
          </a:prstGeom>
          <a:noFill/>
          <a:ln w="25400">
            <a:solidFill>
              <a:srgbClr val="A7FFA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8845" name="Line 13">
            <a:extLst>
              <a:ext uri="{FF2B5EF4-FFF2-40B4-BE49-F238E27FC236}">
                <a16:creationId xmlns:a16="http://schemas.microsoft.com/office/drawing/2014/main" id="{DE6A0080-E914-4F8B-B1B7-2C97991ABD37}"/>
              </a:ext>
            </a:extLst>
          </p:cNvPr>
          <p:cNvSpPr>
            <a:spLocks noChangeShapeType="1"/>
          </p:cNvSpPr>
          <p:nvPr/>
        </p:nvSpPr>
        <p:spPr bwMode="auto">
          <a:xfrm>
            <a:off x="8088314" y="2906714"/>
            <a:ext cx="1055687" cy="446087"/>
          </a:xfrm>
          <a:prstGeom prst="line">
            <a:avLst/>
          </a:prstGeom>
          <a:noFill/>
          <a:ln w="25400">
            <a:solidFill>
              <a:srgbClr val="A7FFA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8846" name="Line 14">
            <a:extLst>
              <a:ext uri="{FF2B5EF4-FFF2-40B4-BE49-F238E27FC236}">
                <a16:creationId xmlns:a16="http://schemas.microsoft.com/office/drawing/2014/main" id="{3F1F6E3F-25C6-488A-A731-B8DAF4FBEAF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78351" y="4484688"/>
            <a:ext cx="969963" cy="311150"/>
          </a:xfrm>
          <a:prstGeom prst="line">
            <a:avLst/>
          </a:prstGeom>
          <a:noFill/>
          <a:ln w="25400">
            <a:solidFill>
              <a:srgbClr val="FFCC99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8847" name="Line 15">
            <a:extLst>
              <a:ext uri="{FF2B5EF4-FFF2-40B4-BE49-F238E27FC236}">
                <a16:creationId xmlns:a16="http://schemas.microsoft.com/office/drawing/2014/main" id="{D70521C2-B072-42EF-8961-D616B6F8624B}"/>
              </a:ext>
            </a:extLst>
          </p:cNvPr>
          <p:cNvSpPr>
            <a:spLocks noChangeShapeType="1"/>
          </p:cNvSpPr>
          <p:nvPr/>
        </p:nvSpPr>
        <p:spPr bwMode="auto">
          <a:xfrm>
            <a:off x="5578476" y="4511676"/>
            <a:ext cx="1127125" cy="60325"/>
          </a:xfrm>
          <a:prstGeom prst="line">
            <a:avLst/>
          </a:prstGeom>
          <a:noFill/>
          <a:ln w="25400">
            <a:solidFill>
              <a:srgbClr val="FFCC99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8848" name="Line 16">
            <a:extLst>
              <a:ext uri="{FF2B5EF4-FFF2-40B4-BE49-F238E27FC236}">
                <a16:creationId xmlns:a16="http://schemas.microsoft.com/office/drawing/2014/main" id="{0870E3E3-1F21-43E6-A8AF-3430146122C7}"/>
              </a:ext>
            </a:extLst>
          </p:cNvPr>
          <p:cNvSpPr>
            <a:spLocks noChangeShapeType="1"/>
          </p:cNvSpPr>
          <p:nvPr/>
        </p:nvSpPr>
        <p:spPr bwMode="auto">
          <a:xfrm>
            <a:off x="6797676" y="4587876"/>
            <a:ext cx="1190625" cy="123825"/>
          </a:xfrm>
          <a:prstGeom prst="line">
            <a:avLst/>
          </a:prstGeom>
          <a:noFill/>
          <a:ln w="25400">
            <a:solidFill>
              <a:srgbClr val="FFCC99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8849" name="Line 17">
            <a:extLst>
              <a:ext uri="{FF2B5EF4-FFF2-40B4-BE49-F238E27FC236}">
                <a16:creationId xmlns:a16="http://schemas.microsoft.com/office/drawing/2014/main" id="{B5EBFB90-03F8-444A-BF78-BC7F5D49076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015289" y="4256089"/>
            <a:ext cx="1266825" cy="479425"/>
          </a:xfrm>
          <a:prstGeom prst="line">
            <a:avLst/>
          </a:prstGeom>
          <a:noFill/>
          <a:ln w="25400">
            <a:solidFill>
              <a:srgbClr val="FFCC99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8850" name="Oval 18">
            <a:extLst>
              <a:ext uri="{FF2B5EF4-FFF2-40B4-BE49-F238E27FC236}">
                <a16:creationId xmlns:a16="http://schemas.microsoft.com/office/drawing/2014/main" id="{EF11D6A5-B14B-4BC0-92A5-2E36FE6DD6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4648200"/>
            <a:ext cx="304800" cy="304800"/>
          </a:xfrm>
          <a:prstGeom prst="ellipse">
            <a:avLst/>
          </a:prstGeom>
          <a:solidFill>
            <a:srgbClr val="0098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8851" name="Oval 19">
            <a:extLst>
              <a:ext uri="{FF2B5EF4-FFF2-40B4-BE49-F238E27FC236}">
                <a16:creationId xmlns:a16="http://schemas.microsoft.com/office/drawing/2014/main" id="{4C25F0F4-8C90-4B8E-9FE7-4CCBCEDF7F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3429000"/>
            <a:ext cx="304800" cy="304800"/>
          </a:xfrm>
          <a:prstGeom prst="ellipse">
            <a:avLst/>
          </a:prstGeom>
          <a:solidFill>
            <a:srgbClr val="0098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8852" name="Oval 20">
            <a:extLst>
              <a:ext uri="{FF2B5EF4-FFF2-40B4-BE49-F238E27FC236}">
                <a16:creationId xmlns:a16="http://schemas.microsoft.com/office/drawing/2014/main" id="{78B771F5-1E11-468E-9B5D-36A90833C4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4648200"/>
            <a:ext cx="304800" cy="304800"/>
          </a:xfrm>
          <a:prstGeom prst="ellipse">
            <a:avLst/>
          </a:prstGeom>
          <a:solidFill>
            <a:srgbClr val="0098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8853" name="Oval 21">
            <a:extLst>
              <a:ext uri="{FF2B5EF4-FFF2-40B4-BE49-F238E27FC236}">
                <a16:creationId xmlns:a16="http://schemas.microsoft.com/office/drawing/2014/main" id="{2FC3D97E-4F68-46D8-AC8E-01EB34D4AC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4648200"/>
            <a:ext cx="304800" cy="304800"/>
          </a:xfrm>
          <a:prstGeom prst="ellipse">
            <a:avLst/>
          </a:prstGeom>
          <a:solidFill>
            <a:srgbClr val="0098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8854" name="Oval 22">
            <a:extLst>
              <a:ext uri="{FF2B5EF4-FFF2-40B4-BE49-F238E27FC236}">
                <a16:creationId xmlns:a16="http://schemas.microsoft.com/office/drawing/2014/main" id="{94987080-6AB4-4B61-98AF-5C46A4577D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2743200"/>
            <a:ext cx="304800" cy="304800"/>
          </a:xfrm>
          <a:prstGeom prst="ellipse">
            <a:avLst/>
          </a:prstGeom>
          <a:solidFill>
            <a:srgbClr val="0098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8855" name="Oval 23">
            <a:extLst>
              <a:ext uri="{FF2B5EF4-FFF2-40B4-BE49-F238E27FC236}">
                <a16:creationId xmlns:a16="http://schemas.microsoft.com/office/drawing/2014/main" id="{5E16A68E-140E-4DAD-A73C-07756A6DFE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67800" y="3276600"/>
            <a:ext cx="304800" cy="304800"/>
          </a:xfrm>
          <a:prstGeom prst="ellipse">
            <a:avLst/>
          </a:prstGeom>
          <a:solidFill>
            <a:srgbClr val="0098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8856" name="Rectangle 24">
            <a:extLst>
              <a:ext uri="{FF2B5EF4-FFF2-40B4-BE49-F238E27FC236}">
                <a16:creationId xmlns:a16="http://schemas.microsoft.com/office/drawing/2014/main" id="{1134AA30-671A-48DA-ACEA-FC5B4A8BDE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4648200"/>
            <a:ext cx="228600" cy="228600"/>
          </a:xfrm>
          <a:prstGeom prst="rect">
            <a:avLst/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8857" name="Rectangle 25">
            <a:extLst>
              <a:ext uri="{FF2B5EF4-FFF2-40B4-BE49-F238E27FC236}">
                <a16:creationId xmlns:a16="http://schemas.microsoft.com/office/drawing/2014/main" id="{21ADFBEE-E8AF-4BBF-A7E9-907CB889AF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4419600"/>
            <a:ext cx="228600" cy="228600"/>
          </a:xfrm>
          <a:prstGeom prst="rect">
            <a:avLst/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8858" name="Rectangle 26">
            <a:extLst>
              <a:ext uri="{FF2B5EF4-FFF2-40B4-BE49-F238E27FC236}">
                <a16:creationId xmlns:a16="http://schemas.microsoft.com/office/drawing/2014/main" id="{98DCC949-BEC3-484A-8F3A-61BE4F64FD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4495800"/>
            <a:ext cx="228600" cy="228600"/>
          </a:xfrm>
          <a:prstGeom prst="rect">
            <a:avLst/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8859" name="Rectangle 27">
            <a:extLst>
              <a:ext uri="{FF2B5EF4-FFF2-40B4-BE49-F238E27FC236}">
                <a16:creationId xmlns:a16="http://schemas.microsoft.com/office/drawing/2014/main" id="{CF6CB548-1FEC-4BEC-A103-934816B7CF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572000"/>
            <a:ext cx="228600" cy="228600"/>
          </a:xfrm>
          <a:prstGeom prst="rect">
            <a:avLst/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8860" name="Rectangle 28">
            <a:extLst>
              <a:ext uri="{FF2B5EF4-FFF2-40B4-BE49-F238E27FC236}">
                <a16:creationId xmlns:a16="http://schemas.microsoft.com/office/drawing/2014/main" id="{7C3DB684-1156-4A93-97BE-73C337154D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0" y="4191000"/>
            <a:ext cx="228600" cy="228600"/>
          </a:xfrm>
          <a:prstGeom prst="rect">
            <a:avLst/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8861" name="Rectangle 29">
            <a:extLst>
              <a:ext uri="{FF2B5EF4-FFF2-40B4-BE49-F238E27FC236}">
                <a16:creationId xmlns:a16="http://schemas.microsoft.com/office/drawing/2014/main" id="{86350FAA-8265-4372-94BD-FFF7AFC35E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5989" y="2744789"/>
            <a:ext cx="1368425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solidFill>
                  <a:srgbClr val="A7FFA7"/>
                </a:solidFill>
              </a:rPr>
              <a:t>Data</a:t>
            </a:r>
          </a:p>
        </p:txBody>
      </p:sp>
      <p:sp>
        <p:nvSpPr>
          <p:cNvPr id="248862" name="Rectangle 30">
            <a:extLst>
              <a:ext uri="{FF2B5EF4-FFF2-40B4-BE49-F238E27FC236}">
                <a16:creationId xmlns:a16="http://schemas.microsoft.com/office/drawing/2014/main" id="{322E2375-ED54-43ED-8705-D33B2A8CFE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5989" y="4421189"/>
            <a:ext cx="1749425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solidFill>
                  <a:srgbClr val="FFCC99"/>
                </a:solidFill>
              </a:rPr>
              <a:t>Smoothed</a:t>
            </a:r>
          </a:p>
        </p:txBody>
      </p:sp>
    </p:spTree>
  </p:cSld>
  <p:clrMapOvr>
    <a:masterClrMapping/>
  </p:clrMapOvr>
  <p:transition/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4978" name="Object 2">
            <a:hlinkClick r:id="" action="ppaction://ole?verb=0"/>
            <a:extLst>
              <a:ext uri="{FF2B5EF4-FFF2-40B4-BE49-F238E27FC236}">
                <a16:creationId xmlns:a16="http://schemas.microsoft.com/office/drawing/2014/main" id="{4AB1BE76-6EE3-45A0-A148-6DC2B6C6457F}"/>
              </a:ext>
            </a:extLst>
          </p:cNvPr>
          <p:cNvGraphicFramePr>
            <a:graphicFrameLocks/>
          </p:cNvGraphicFramePr>
          <p:nvPr/>
        </p:nvGraphicFramePr>
        <p:xfrm>
          <a:off x="6019800" y="2667000"/>
          <a:ext cx="3746500" cy="1373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35" name="Worksheet" r:id="rId4" imgW="3746160" imgH="1373040" progId="Excel.Sheet.8">
                  <p:embed/>
                </p:oleObj>
              </mc:Choice>
              <mc:Fallback>
                <p:oleObj name="Worksheet" r:id="rId4" imgW="3746160" imgH="1373040" progId="Excel.Sheet.8">
                  <p:embed/>
                  <p:pic>
                    <p:nvPicPr>
                      <p:cNvPr id="254978" name="Object 2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4AB1BE76-6EE3-45A0-A148-6DC2B6C6457F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2667000"/>
                        <a:ext cx="3746500" cy="1373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4979" name="Rectangle 3">
            <a:extLst>
              <a:ext uri="{FF2B5EF4-FFF2-40B4-BE49-F238E27FC236}">
                <a16:creationId xmlns:a16="http://schemas.microsoft.com/office/drawing/2014/main" id="{0008A478-C5B8-4B21-B135-2937E582BE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vert="horz" lIns="90488" tIns="44450" rIns="90488" bIns="44450" rtlCol="0" anchor="ctr" anchorCtr="1">
            <a:normAutofit/>
          </a:bodyPr>
          <a:lstStyle/>
          <a:p>
            <a:r>
              <a:rPr lang="en-US" altLang="en-US" sz="5400" b="1"/>
              <a:t>Exponential Trend Model</a:t>
            </a:r>
            <a:endParaRPr lang="en-US" altLang="en-US"/>
          </a:p>
        </p:txBody>
      </p:sp>
      <p:graphicFrame>
        <p:nvGraphicFramePr>
          <p:cNvPr id="254980" name="Object 4">
            <a:hlinkClick r:id="" action="ppaction://ole?verb=0"/>
            <a:extLst>
              <a:ext uri="{FF2B5EF4-FFF2-40B4-BE49-F238E27FC236}">
                <a16:creationId xmlns:a16="http://schemas.microsoft.com/office/drawing/2014/main" id="{1CE87B4B-E0E9-48BB-BBD6-F2DA748D2503}"/>
              </a:ext>
            </a:extLst>
          </p:cNvPr>
          <p:cNvGraphicFramePr>
            <a:graphicFrameLocks/>
          </p:cNvGraphicFramePr>
          <p:nvPr/>
        </p:nvGraphicFramePr>
        <p:xfrm>
          <a:off x="2286000" y="1752600"/>
          <a:ext cx="23114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36" name="Equation" r:id="rId6" imgW="2311200" imgH="698400" progId="Equation.3">
                  <p:embed/>
                </p:oleObj>
              </mc:Choice>
              <mc:Fallback>
                <p:oleObj name="Equation" r:id="rId6" imgW="2311200" imgH="698400" progId="Equation.3">
                  <p:embed/>
                  <p:pic>
                    <p:nvPicPr>
                      <p:cNvPr id="254980" name="Object 4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1CE87B4B-E0E9-48BB-BBD6-F2DA748D2503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752600"/>
                        <a:ext cx="23114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4981" name="Rectangle 5">
            <a:extLst>
              <a:ext uri="{FF2B5EF4-FFF2-40B4-BE49-F238E27FC236}">
                <a16:creationId xmlns:a16="http://schemas.microsoft.com/office/drawing/2014/main" id="{CF3B5A34-D649-4811-A91C-84AE1798CC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4589" y="1754189"/>
            <a:ext cx="911225" cy="582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200">
                <a:solidFill>
                  <a:srgbClr val="FEE1AC"/>
                </a:solidFill>
              </a:rPr>
              <a:t>or</a:t>
            </a:r>
          </a:p>
        </p:txBody>
      </p:sp>
      <p:graphicFrame>
        <p:nvGraphicFramePr>
          <p:cNvPr id="254982" name="Object 6">
            <a:hlinkClick r:id="" action="ppaction://ole?verb=0"/>
            <a:extLst>
              <a:ext uri="{FF2B5EF4-FFF2-40B4-BE49-F238E27FC236}">
                <a16:creationId xmlns:a16="http://schemas.microsoft.com/office/drawing/2014/main" id="{925ABCD9-8493-4C02-804E-6531CBB55809}"/>
              </a:ext>
            </a:extLst>
          </p:cNvPr>
          <p:cNvGraphicFramePr>
            <a:graphicFrameLocks/>
          </p:cNvGraphicFramePr>
          <p:nvPr/>
        </p:nvGraphicFramePr>
        <p:xfrm>
          <a:off x="5638800" y="1752600"/>
          <a:ext cx="5054600" cy="700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37" name="Equation" r:id="rId8" imgW="5054400" imgH="699840" progId="Equation.3">
                  <p:embed/>
                </p:oleObj>
              </mc:Choice>
              <mc:Fallback>
                <p:oleObj name="Equation" r:id="rId8" imgW="5054400" imgH="699840" progId="Equation.3">
                  <p:embed/>
                  <p:pic>
                    <p:nvPicPr>
                      <p:cNvPr id="254982" name="Object 6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925ABCD9-8493-4C02-804E-6531CBB55809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1752600"/>
                        <a:ext cx="5054600" cy="700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4983" name="Rectangle 7">
            <a:extLst>
              <a:ext uri="{FF2B5EF4-FFF2-40B4-BE49-F238E27FC236}">
                <a16:creationId xmlns:a16="http://schemas.microsoft.com/office/drawing/2014/main" id="{7584087F-608A-490D-8D33-99D466DEAA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1" y="4038601"/>
            <a:ext cx="4187825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solidFill>
                  <a:schemeClr val="hlink"/>
                </a:solidFill>
              </a:rPr>
              <a:t>Excel Output of Values in logs</a:t>
            </a:r>
          </a:p>
        </p:txBody>
      </p:sp>
      <p:graphicFrame>
        <p:nvGraphicFramePr>
          <p:cNvPr id="254984" name="Object 8">
            <a:hlinkClick r:id="" action="ppaction://ole?verb=0"/>
            <a:extLst>
              <a:ext uri="{FF2B5EF4-FFF2-40B4-BE49-F238E27FC236}">
                <a16:creationId xmlns:a16="http://schemas.microsoft.com/office/drawing/2014/main" id="{883B7B3A-136E-46CA-8FFC-3F6A26F44DF1}"/>
              </a:ext>
            </a:extLst>
          </p:cNvPr>
          <p:cNvGraphicFramePr>
            <a:graphicFrameLocks/>
          </p:cNvGraphicFramePr>
          <p:nvPr/>
        </p:nvGraphicFramePr>
        <p:xfrm>
          <a:off x="5943601" y="5562601"/>
          <a:ext cx="4575175" cy="87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38" name="Equation" r:id="rId10" imgW="4574880" imgH="873000" progId="Equation.3">
                  <p:embed/>
                </p:oleObj>
              </mc:Choice>
              <mc:Fallback>
                <p:oleObj name="Equation" r:id="rId10" imgW="4574880" imgH="873000" progId="Equation.3">
                  <p:embed/>
                  <p:pic>
                    <p:nvPicPr>
                      <p:cNvPr id="254984" name="Object 8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883B7B3A-136E-46CA-8FFC-3F6A26F44DF1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1" y="5562601"/>
                        <a:ext cx="4575175" cy="873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4985" name="Line 9">
            <a:extLst>
              <a:ext uri="{FF2B5EF4-FFF2-40B4-BE49-F238E27FC236}">
                <a16:creationId xmlns:a16="http://schemas.microsoft.com/office/drawing/2014/main" id="{C6FB9530-D786-4B29-8D27-CFAB9A66082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816851" y="2351088"/>
            <a:ext cx="17463" cy="99695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54986" name="Rectangle 10">
            <a:extLst>
              <a:ext uri="{FF2B5EF4-FFF2-40B4-BE49-F238E27FC236}">
                <a16:creationId xmlns:a16="http://schemas.microsoft.com/office/drawing/2014/main" id="{00BC2EE8-AEA6-49D3-BFFF-378F25B758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0389" y="2439989"/>
            <a:ext cx="3197225" cy="28597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latin typeface="Arial" panose="020B0604020202020204" pitchFamily="34" charset="0"/>
              </a:rPr>
              <a:t>Year  Coded  </a:t>
            </a:r>
            <a:r>
              <a:rPr lang="en-US" altLang="en-US" b="1">
                <a:solidFill>
                  <a:srgbClr val="A7FFA7"/>
                </a:solidFill>
                <a:latin typeface="Arial" panose="020B0604020202020204" pitchFamily="34" charset="0"/>
              </a:rPr>
              <a:t>Sales</a:t>
            </a:r>
            <a:endParaRPr lang="en-US" altLang="en-US" b="1">
              <a:latin typeface="Arial" panose="020B0604020202020204" pitchFamily="34" charset="0"/>
            </a:endParaRPr>
          </a:p>
          <a:p>
            <a:pPr>
              <a:spcBef>
                <a:spcPct val="50000"/>
              </a:spcBef>
            </a:pPr>
            <a:r>
              <a:rPr lang="en-US" altLang="en-US" b="1">
                <a:latin typeface="Arial" panose="020B0604020202020204" pitchFamily="34" charset="0"/>
              </a:rPr>
              <a:t>  94	    0         </a:t>
            </a:r>
            <a:r>
              <a:rPr lang="en-US" altLang="en-US" b="1">
                <a:solidFill>
                  <a:srgbClr val="A7FFA7"/>
                </a:solidFill>
                <a:latin typeface="Arial" panose="020B0604020202020204" pitchFamily="34" charset="0"/>
              </a:rPr>
              <a:t>2</a:t>
            </a:r>
          </a:p>
          <a:p>
            <a:pPr>
              <a:spcBef>
                <a:spcPct val="50000"/>
              </a:spcBef>
            </a:pPr>
            <a:r>
              <a:rPr lang="en-US" altLang="en-US" b="1">
                <a:latin typeface="Arial" panose="020B0604020202020204" pitchFamily="34" charset="0"/>
              </a:rPr>
              <a:t>  95	    1         </a:t>
            </a:r>
            <a:r>
              <a:rPr lang="en-US" altLang="en-US" b="1">
                <a:solidFill>
                  <a:srgbClr val="A7FFA7"/>
                </a:solidFill>
                <a:latin typeface="Arial" panose="020B0604020202020204" pitchFamily="34" charset="0"/>
              </a:rPr>
              <a:t>5</a:t>
            </a:r>
          </a:p>
          <a:p>
            <a:pPr>
              <a:spcBef>
                <a:spcPct val="50000"/>
              </a:spcBef>
            </a:pPr>
            <a:r>
              <a:rPr lang="en-US" altLang="en-US" b="1">
                <a:latin typeface="Arial" panose="020B0604020202020204" pitchFamily="34" charset="0"/>
              </a:rPr>
              <a:t>  96	    2         </a:t>
            </a:r>
            <a:r>
              <a:rPr lang="en-US" altLang="en-US" b="1">
                <a:solidFill>
                  <a:srgbClr val="A7FFA7"/>
                </a:solidFill>
                <a:latin typeface="Arial" panose="020B0604020202020204" pitchFamily="34" charset="0"/>
              </a:rPr>
              <a:t>2</a:t>
            </a:r>
          </a:p>
          <a:p>
            <a:pPr>
              <a:spcBef>
                <a:spcPct val="50000"/>
              </a:spcBef>
            </a:pPr>
            <a:r>
              <a:rPr lang="en-US" altLang="en-US" b="1">
                <a:latin typeface="Arial" panose="020B0604020202020204" pitchFamily="34" charset="0"/>
              </a:rPr>
              <a:t>  97	    3  </a:t>
            </a:r>
            <a:r>
              <a:rPr lang="en-US" altLang="en-US" b="1">
                <a:solidFill>
                  <a:srgbClr val="A7FFA7"/>
                </a:solidFill>
                <a:latin typeface="Arial" panose="020B0604020202020204" pitchFamily="34" charset="0"/>
              </a:rPr>
              <a:t>       2</a:t>
            </a:r>
            <a:endParaRPr lang="en-US" altLang="en-US" b="1">
              <a:latin typeface="Arial" panose="020B0604020202020204" pitchFamily="34" charset="0"/>
            </a:endParaRPr>
          </a:p>
          <a:p>
            <a:pPr>
              <a:spcBef>
                <a:spcPct val="50000"/>
              </a:spcBef>
            </a:pPr>
            <a:r>
              <a:rPr lang="en-US" altLang="en-US" b="1">
                <a:latin typeface="Arial" panose="020B0604020202020204" pitchFamily="34" charset="0"/>
              </a:rPr>
              <a:t>  98	    4         </a:t>
            </a:r>
            <a:r>
              <a:rPr lang="en-US" altLang="en-US" b="1">
                <a:solidFill>
                  <a:srgbClr val="A7FFA7"/>
                </a:solidFill>
                <a:latin typeface="Arial" panose="020B0604020202020204" pitchFamily="34" charset="0"/>
              </a:rPr>
              <a:t>7</a:t>
            </a:r>
          </a:p>
          <a:p>
            <a:pPr>
              <a:spcBef>
                <a:spcPct val="50000"/>
              </a:spcBef>
            </a:pPr>
            <a:r>
              <a:rPr lang="en-US" altLang="en-US" b="1">
                <a:latin typeface="Arial" panose="020B0604020202020204" pitchFamily="34" charset="0"/>
              </a:rPr>
              <a:t>  99	    5         </a:t>
            </a:r>
            <a:r>
              <a:rPr lang="en-US" altLang="en-US" b="1">
                <a:solidFill>
                  <a:srgbClr val="A7FFA7"/>
                </a:solidFill>
                <a:latin typeface="Arial" panose="020B0604020202020204" pitchFamily="34" charset="0"/>
              </a:rPr>
              <a:t>6</a:t>
            </a:r>
          </a:p>
        </p:txBody>
      </p:sp>
      <p:sp>
        <p:nvSpPr>
          <p:cNvPr id="254987" name="Line 11">
            <a:extLst>
              <a:ext uri="{FF2B5EF4-FFF2-40B4-BE49-F238E27FC236}">
                <a16:creationId xmlns:a16="http://schemas.microsoft.com/office/drawing/2014/main" id="{1C58B0D2-3311-449B-88C3-E0B115CBA327}"/>
              </a:ext>
            </a:extLst>
          </p:cNvPr>
          <p:cNvSpPr>
            <a:spLocks noChangeShapeType="1"/>
          </p:cNvSpPr>
          <p:nvPr/>
        </p:nvSpPr>
        <p:spPr bwMode="auto">
          <a:xfrm>
            <a:off x="1916114" y="2895600"/>
            <a:ext cx="288448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254988" name="Object 12">
            <a:hlinkClick r:id="" action="ppaction://ole?verb=0"/>
            <a:extLst>
              <a:ext uri="{FF2B5EF4-FFF2-40B4-BE49-F238E27FC236}">
                <a16:creationId xmlns:a16="http://schemas.microsoft.com/office/drawing/2014/main" id="{E396BBD4-5276-4234-ACD0-C4207BB14787}"/>
              </a:ext>
            </a:extLst>
          </p:cNvPr>
          <p:cNvGraphicFramePr>
            <a:graphicFrameLocks/>
          </p:cNvGraphicFramePr>
          <p:nvPr/>
        </p:nvGraphicFramePr>
        <p:xfrm>
          <a:off x="5867400" y="4495800"/>
          <a:ext cx="41275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39" name="Worksheet" r:id="rId12" imgW="4127400" imgH="1002960" progId="Excel.Sheet.8">
                  <p:embed/>
                </p:oleObj>
              </mc:Choice>
              <mc:Fallback>
                <p:oleObj name="Worksheet" r:id="rId12" imgW="4127400" imgH="1002960" progId="Excel.Sheet.8">
                  <p:embed/>
                  <p:pic>
                    <p:nvPicPr>
                      <p:cNvPr id="254988" name="Object 12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E396BBD4-5276-4234-ACD0-C4207BB14787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4495800"/>
                        <a:ext cx="4127500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>
            <a:extLst>
              <a:ext uri="{FF2B5EF4-FFF2-40B4-BE49-F238E27FC236}">
                <a16:creationId xmlns:a16="http://schemas.microsoft.com/office/drawing/2014/main" id="{133240C1-95DC-4500-BA95-03C502B526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79203" name="Rectangle 3">
            <a:extLst>
              <a:ext uri="{FF2B5EF4-FFF2-40B4-BE49-F238E27FC236}">
                <a16:creationId xmlns:a16="http://schemas.microsoft.com/office/drawing/2014/main" id="{1DBA9625-C28E-4F4F-AAD8-661D8631BC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79204" name="Rectangle 4">
            <a:extLst>
              <a:ext uri="{FF2B5EF4-FFF2-40B4-BE49-F238E27FC236}">
                <a16:creationId xmlns:a16="http://schemas.microsoft.com/office/drawing/2014/main" id="{5E5459B5-AB8F-42A4-8C9E-173824670C9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209800" y="2286000"/>
            <a:ext cx="7772400" cy="1143000"/>
          </a:xfrm>
          <a:noFill/>
          <a:ln/>
          <a:effectLst>
            <a:outerShdw dist="53882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>
            <a:normAutofit/>
          </a:bodyPr>
          <a:lstStyle/>
          <a:p>
            <a:r>
              <a:rPr lang="en-US" altLang="en-US" sz="5400" b="1">
                <a:effectLst>
                  <a:outerShdw blurRad="38100" dist="38100" dir="2700000" algn="tl">
                    <a:srgbClr val="000000"/>
                  </a:outerShdw>
                </a:effectLst>
              </a:rPr>
              <a:t>Autoregressive Modeling</a:t>
            </a:r>
            <a:endParaRPr lang="en-US" altLang="en-US" sz="4400"/>
          </a:p>
        </p:txBody>
      </p:sp>
    </p:spTree>
  </p:cSld>
  <p:clrMapOvr>
    <a:masterClrMapping/>
  </p:clrMapOvr>
  <p:transition>
    <p:zoom/>
  </p:transition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>
            <a:extLst>
              <a:ext uri="{FF2B5EF4-FFF2-40B4-BE49-F238E27FC236}">
                <a16:creationId xmlns:a16="http://schemas.microsoft.com/office/drawing/2014/main" id="{764BD8AC-17FF-41BA-A0C3-D8C2A5C5ED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81251" name="Rectangle 3">
            <a:extLst>
              <a:ext uri="{FF2B5EF4-FFF2-40B4-BE49-F238E27FC236}">
                <a16:creationId xmlns:a16="http://schemas.microsoft.com/office/drawing/2014/main" id="{840762AF-C825-434B-A33E-D7B4DCECF0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81252" name="Rectangle 4">
            <a:extLst>
              <a:ext uri="{FF2B5EF4-FFF2-40B4-BE49-F238E27FC236}">
                <a16:creationId xmlns:a16="http://schemas.microsoft.com/office/drawing/2014/main" id="{99791885-2137-47DA-AA6E-07BC3697C9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  <a:effectLst>
            <a:outerShdw dist="53882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>
            <a:normAutofit/>
          </a:bodyPr>
          <a:lstStyle/>
          <a:p>
            <a:r>
              <a:rPr lang="en-US" altLang="en-US" sz="5400" b="1"/>
              <a:t>Time Series Forecasting</a:t>
            </a:r>
            <a:endParaRPr lang="en-US" altLang="en-US"/>
          </a:p>
        </p:txBody>
      </p:sp>
      <p:graphicFrame>
        <p:nvGraphicFramePr>
          <p:cNvPr id="181253" name="Object 5">
            <a:hlinkClick r:id="" action="ppaction://ole?verb=0"/>
            <a:extLst>
              <a:ext uri="{FF2B5EF4-FFF2-40B4-BE49-F238E27FC236}">
                <a16:creationId xmlns:a16="http://schemas.microsoft.com/office/drawing/2014/main" id="{A60C7BBC-7734-49F7-842C-25D20D56431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917701" y="1697039"/>
          <a:ext cx="8335963" cy="4579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7" name="VISIO" r:id="rId4" imgW="8364240" imgH="4598640" progId="Visio.Drawing.4">
                  <p:embed/>
                </p:oleObj>
              </mc:Choice>
              <mc:Fallback>
                <p:oleObj name="VISIO" r:id="rId4" imgW="8364240" imgH="4598640" progId="Visio.Drawing.4">
                  <p:embed/>
                  <p:pic>
                    <p:nvPicPr>
                      <p:cNvPr id="181253" name="Object 5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A60C7BBC-7734-49F7-842C-25D20D564317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7701" y="1697039"/>
                        <a:ext cx="8335963" cy="4579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53882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>
            <a:extLst>
              <a:ext uri="{FF2B5EF4-FFF2-40B4-BE49-F238E27FC236}">
                <a16:creationId xmlns:a16="http://schemas.microsoft.com/office/drawing/2014/main" id="{0707EF24-8D4E-4FB3-A64A-FBC631FE73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83299" name="Rectangle 3">
            <a:extLst>
              <a:ext uri="{FF2B5EF4-FFF2-40B4-BE49-F238E27FC236}">
                <a16:creationId xmlns:a16="http://schemas.microsoft.com/office/drawing/2014/main" id="{A4801D24-532D-446B-A6A6-E867CD6768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83300" name="Rectangle 4">
            <a:extLst>
              <a:ext uri="{FF2B5EF4-FFF2-40B4-BE49-F238E27FC236}">
                <a16:creationId xmlns:a16="http://schemas.microsoft.com/office/drawing/2014/main" id="{83BB8338-2994-494F-BC67-BABE1EB0FD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  <a:effectLst>
            <a:outerShdw dist="53882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>
            <a:normAutofit/>
          </a:bodyPr>
          <a:lstStyle/>
          <a:p>
            <a:r>
              <a:rPr lang="en-US" altLang="en-US" sz="5400" b="1"/>
              <a:t>Autoregressive Modeling</a:t>
            </a:r>
            <a:endParaRPr lang="en-US" altLang="en-US"/>
          </a:p>
        </p:txBody>
      </p:sp>
      <p:sp>
        <p:nvSpPr>
          <p:cNvPr id="183301" name="Rectangle 5">
            <a:extLst>
              <a:ext uri="{FF2B5EF4-FFF2-40B4-BE49-F238E27FC236}">
                <a16:creationId xmlns:a16="http://schemas.microsoft.com/office/drawing/2014/main" id="{95064D37-E689-407C-9541-8FA14E0828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>
            <a:normAutofit/>
          </a:bodyPr>
          <a:lstStyle/>
          <a:p>
            <a:r>
              <a:rPr lang="en-US" altLang="en-US"/>
              <a:t>Used for forecasting trend</a:t>
            </a:r>
          </a:p>
          <a:p>
            <a:r>
              <a:rPr lang="en-US" altLang="en-US"/>
              <a:t>Like regression model</a:t>
            </a:r>
          </a:p>
          <a:p>
            <a:pPr lvl="1"/>
            <a:r>
              <a:rPr lang="en-US" altLang="en-US"/>
              <a:t>Independent variables are lagged response variables </a:t>
            </a:r>
            <a:r>
              <a:rPr lang="en-US" altLang="en-US" i="1"/>
              <a:t>Y</a:t>
            </a:r>
            <a:r>
              <a:rPr lang="en-US" altLang="en-US" i="1" baseline="-25000"/>
              <a:t>i</a:t>
            </a:r>
            <a:r>
              <a:rPr lang="en-US" altLang="en-US" baseline="-25000"/>
              <a:t>-1</a:t>
            </a:r>
            <a:r>
              <a:rPr lang="en-US" altLang="en-US"/>
              <a:t>, </a:t>
            </a:r>
            <a:r>
              <a:rPr lang="en-US" altLang="en-US" i="1"/>
              <a:t>Y</a:t>
            </a:r>
            <a:r>
              <a:rPr lang="en-US" altLang="en-US" i="1" baseline="-25000"/>
              <a:t>i</a:t>
            </a:r>
            <a:r>
              <a:rPr lang="en-US" altLang="en-US" baseline="-25000"/>
              <a:t>-2</a:t>
            </a:r>
            <a:r>
              <a:rPr lang="en-US" altLang="en-US"/>
              <a:t>,</a:t>
            </a:r>
            <a:r>
              <a:rPr lang="en-US" altLang="en-US" baseline="-25000"/>
              <a:t> </a:t>
            </a:r>
            <a:r>
              <a:rPr lang="en-US" altLang="en-US" i="1"/>
              <a:t>Y</a:t>
            </a:r>
            <a:r>
              <a:rPr lang="en-US" altLang="en-US" i="1" baseline="-25000"/>
              <a:t>i</a:t>
            </a:r>
            <a:r>
              <a:rPr lang="en-US" altLang="en-US" baseline="-25000"/>
              <a:t>-3</a:t>
            </a:r>
            <a:r>
              <a:rPr lang="en-US" altLang="en-US" i="1" baseline="-25000"/>
              <a:t> </a:t>
            </a:r>
            <a:r>
              <a:rPr lang="en-US" altLang="en-US"/>
              <a:t>etc. </a:t>
            </a:r>
          </a:p>
          <a:p>
            <a:r>
              <a:rPr lang="en-US" altLang="en-US"/>
              <a:t>Assumes data are correlated with past data values</a:t>
            </a:r>
          </a:p>
          <a:p>
            <a:pPr lvl="1"/>
            <a:r>
              <a:rPr lang="en-US" altLang="en-US"/>
              <a:t>1</a:t>
            </a:r>
            <a:r>
              <a:rPr lang="en-US" altLang="en-US" baseline="30000"/>
              <a:t>st</a:t>
            </a:r>
            <a:r>
              <a:rPr lang="en-US" altLang="en-US"/>
              <a:t> Order: Correlated with prior period</a:t>
            </a:r>
          </a:p>
          <a:p>
            <a:r>
              <a:rPr lang="en-US" altLang="en-US"/>
              <a:t>Estimate with ordinary least squares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33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33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33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33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833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33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833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33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833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33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833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33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301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A463B556-7D50-4AAC-A67E-1378FC6E2D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F7916CB8-817B-4B74-9432-0691CA378E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1748" name="Rectangle 4">
            <a:extLst>
              <a:ext uri="{FF2B5EF4-FFF2-40B4-BE49-F238E27FC236}">
                <a16:creationId xmlns:a16="http://schemas.microsoft.com/office/drawing/2014/main" id="{3653E72C-3E80-4F17-8959-1981F410B4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  <a:effectLst>
            <a:outerShdw dist="53882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>
            <a:normAutofit/>
          </a:bodyPr>
          <a:lstStyle/>
          <a:p>
            <a:r>
              <a:rPr lang="en-US" altLang="en-US" sz="4800" b="1"/>
              <a:t>Quantitative Forecasting Methods</a:t>
            </a:r>
            <a:endParaRPr lang="en-US" altLang="en-US"/>
          </a:p>
        </p:txBody>
      </p:sp>
      <p:sp>
        <p:nvSpPr>
          <p:cNvPr id="31749" name="Freeform 5">
            <a:extLst>
              <a:ext uri="{FF2B5EF4-FFF2-40B4-BE49-F238E27FC236}">
                <a16:creationId xmlns:a16="http://schemas.microsoft.com/office/drawing/2014/main" id="{35AAA18E-F5CB-458D-9096-C2E5FFCC30AB}"/>
              </a:ext>
            </a:extLst>
          </p:cNvPr>
          <p:cNvSpPr>
            <a:spLocks/>
          </p:cNvSpPr>
          <p:nvPr/>
        </p:nvSpPr>
        <p:spPr bwMode="auto">
          <a:xfrm>
            <a:off x="5051425" y="1892300"/>
            <a:ext cx="2090738" cy="819150"/>
          </a:xfrm>
          <a:custGeom>
            <a:avLst/>
            <a:gdLst>
              <a:gd name="T0" fmla="*/ 0 w 1317"/>
              <a:gd name="T1" fmla="*/ 515 h 516"/>
              <a:gd name="T2" fmla="*/ 1316 w 1317"/>
              <a:gd name="T3" fmla="*/ 515 h 516"/>
              <a:gd name="T4" fmla="*/ 1316 w 1317"/>
              <a:gd name="T5" fmla="*/ 0 h 516"/>
              <a:gd name="T6" fmla="*/ 0 w 1317"/>
              <a:gd name="T7" fmla="*/ 0 h 516"/>
              <a:gd name="T8" fmla="*/ 0 w 1317"/>
              <a:gd name="T9" fmla="*/ 515 h 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17" h="516">
                <a:moveTo>
                  <a:pt x="0" y="515"/>
                </a:moveTo>
                <a:lnTo>
                  <a:pt x="1316" y="515"/>
                </a:lnTo>
                <a:lnTo>
                  <a:pt x="1316" y="0"/>
                </a:lnTo>
                <a:lnTo>
                  <a:pt x="0" y="0"/>
                </a:lnTo>
                <a:lnTo>
                  <a:pt x="0" y="515"/>
                </a:lnTo>
              </a:path>
            </a:pathLst>
          </a:custGeom>
          <a:solidFill>
            <a:schemeClr val="accent2"/>
          </a:solidFill>
          <a:ln w="25400" cap="rnd" cmpd="sng">
            <a:solidFill>
              <a:srgbClr val="1A1A1A"/>
            </a:solidFill>
            <a:prstDash val="solid"/>
            <a:round/>
            <a:headEnd type="none" w="med" len="med"/>
            <a:tailEnd type="none" w="med" len="med"/>
          </a:ln>
          <a:effectLst>
            <a:outerShdw dist="71842" dir="2700000" algn="ctr" rotWithShape="0">
              <a:schemeClr val="bg2"/>
            </a:outerShdw>
          </a:effectLst>
        </p:spPr>
        <p:txBody>
          <a:bodyPr/>
          <a:lstStyle/>
          <a:p>
            <a:endParaRPr lang="en-IN"/>
          </a:p>
        </p:txBody>
      </p:sp>
      <p:sp>
        <p:nvSpPr>
          <p:cNvPr id="31750" name="Rectangle 6">
            <a:extLst>
              <a:ext uri="{FF2B5EF4-FFF2-40B4-BE49-F238E27FC236}">
                <a16:creationId xmlns:a16="http://schemas.microsoft.com/office/drawing/2014/main" id="{3E4A38FB-D392-4184-813B-C9D32BC1E9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4450" y="1885951"/>
            <a:ext cx="1516442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b="1">
                <a:solidFill>
                  <a:srgbClr val="1A1A1A"/>
                </a:solidFill>
                <a:latin typeface="Arial" panose="020B0604020202020204" pitchFamily="34" charset="0"/>
              </a:rPr>
              <a:t>Quantitative</a:t>
            </a:r>
          </a:p>
        </p:txBody>
      </p:sp>
      <p:sp>
        <p:nvSpPr>
          <p:cNvPr id="31751" name="Rectangle 7">
            <a:extLst>
              <a:ext uri="{FF2B5EF4-FFF2-40B4-BE49-F238E27FC236}">
                <a16:creationId xmlns:a16="http://schemas.microsoft.com/office/drawing/2014/main" id="{D96FC4DB-A107-4F6E-AB6C-16C2A4D925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0325" y="2249489"/>
            <a:ext cx="1490794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b="1">
                <a:solidFill>
                  <a:srgbClr val="1A1A1A"/>
                </a:solidFill>
                <a:latin typeface="Arial" panose="020B0604020202020204" pitchFamily="34" charset="0"/>
              </a:rPr>
              <a:t>Forecasting</a:t>
            </a:r>
          </a:p>
        </p:txBody>
      </p:sp>
      <p:sp>
        <p:nvSpPr>
          <p:cNvPr id="31752" name="Freeform 8">
            <a:extLst>
              <a:ext uri="{FF2B5EF4-FFF2-40B4-BE49-F238E27FC236}">
                <a16:creationId xmlns:a16="http://schemas.microsoft.com/office/drawing/2014/main" id="{E252252D-7FCF-4885-9523-3D28A661A732}"/>
              </a:ext>
            </a:extLst>
          </p:cNvPr>
          <p:cNvSpPr>
            <a:spLocks/>
          </p:cNvSpPr>
          <p:nvPr/>
        </p:nvSpPr>
        <p:spPr bwMode="auto">
          <a:xfrm>
            <a:off x="3933825" y="3208338"/>
            <a:ext cx="1817688" cy="819150"/>
          </a:xfrm>
          <a:custGeom>
            <a:avLst/>
            <a:gdLst>
              <a:gd name="T0" fmla="*/ 0 w 1145"/>
              <a:gd name="T1" fmla="*/ 515 h 516"/>
              <a:gd name="T2" fmla="*/ 1144 w 1145"/>
              <a:gd name="T3" fmla="*/ 515 h 516"/>
              <a:gd name="T4" fmla="*/ 1144 w 1145"/>
              <a:gd name="T5" fmla="*/ 0 h 516"/>
              <a:gd name="T6" fmla="*/ 0 w 1145"/>
              <a:gd name="T7" fmla="*/ 0 h 516"/>
              <a:gd name="T8" fmla="*/ 0 w 1145"/>
              <a:gd name="T9" fmla="*/ 515 h 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45" h="516">
                <a:moveTo>
                  <a:pt x="0" y="515"/>
                </a:moveTo>
                <a:lnTo>
                  <a:pt x="1144" y="515"/>
                </a:lnTo>
                <a:lnTo>
                  <a:pt x="1144" y="0"/>
                </a:lnTo>
                <a:lnTo>
                  <a:pt x="0" y="0"/>
                </a:lnTo>
                <a:lnTo>
                  <a:pt x="0" y="515"/>
                </a:lnTo>
              </a:path>
            </a:pathLst>
          </a:custGeom>
          <a:solidFill>
            <a:schemeClr val="accent2"/>
          </a:solidFill>
          <a:ln w="25400" cap="rnd" cmpd="sng">
            <a:solidFill>
              <a:srgbClr val="1A1A1A"/>
            </a:solidFill>
            <a:prstDash val="solid"/>
            <a:round/>
            <a:headEnd type="none" w="med" len="med"/>
            <a:tailEnd type="none" w="med" len="med"/>
          </a:ln>
          <a:effectLst>
            <a:outerShdw dist="71842" dir="2700000" algn="ctr" rotWithShape="0">
              <a:schemeClr val="bg2"/>
            </a:outerShdw>
          </a:effectLst>
        </p:spPr>
        <p:txBody>
          <a:bodyPr/>
          <a:lstStyle/>
          <a:p>
            <a:endParaRPr lang="en-IN"/>
          </a:p>
        </p:txBody>
      </p:sp>
      <p:sp>
        <p:nvSpPr>
          <p:cNvPr id="31753" name="Rectangle 9">
            <a:extLst>
              <a:ext uri="{FF2B5EF4-FFF2-40B4-BE49-F238E27FC236}">
                <a16:creationId xmlns:a16="http://schemas.microsoft.com/office/drawing/2014/main" id="{0D26637E-38A0-43B1-9C6D-4FEEF148E4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2550" y="3201989"/>
            <a:ext cx="1473802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b="1">
                <a:solidFill>
                  <a:srgbClr val="1A1A1A"/>
                </a:solidFill>
                <a:latin typeface="Arial" panose="020B0604020202020204" pitchFamily="34" charset="0"/>
              </a:rPr>
              <a:t>Time Series</a:t>
            </a:r>
          </a:p>
        </p:txBody>
      </p:sp>
      <p:sp>
        <p:nvSpPr>
          <p:cNvPr id="31754" name="Rectangle 10">
            <a:extLst>
              <a:ext uri="{FF2B5EF4-FFF2-40B4-BE49-F238E27FC236}">
                <a16:creationId xmlns:a16="http://schemas.microsoft.com/office/drawing/2014/main" id="{60283212-6E38-4BCA-8806-D6382C208F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2751" y="3565526"/>
            <a:ext cx="977833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b="1">
                <a:solidFill>
                  <a:srgbClr val="1A1A1A"/>
                </a:solidFill>
                <a:latin typeface="Arial" panose="020B0604020202020204" pitchFamily="34" charset="0"/>
              </a:rPr>
              <a:t>Models</a:t>
            </a:r>
          </a:p>
        </p:txBody>
      </p:sp>
      <p:sp>
        <p:nvSpPr>
          <p:cNvPr id="31755" name="Line 11">
            <a:extLst>
              <a:ext uri="{FF2B5EF4-FFF2-40B4-BE49-F238E27FC236}">
                <a16:creationId xmlns:a16="http://schemas.microsoft.com/office/drawing/2014/main" id="{EE0090AA-6BED-476A-B04C-E4714E7026C4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2744788"/>
            <a:ext cx="0" cy="19685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1756" name="Freeform 12">
            <a:extLst>
              <a:ext uri="{FF2B5EF4-FFF2-40B4-BE49-F238E27FC236}">
                <a16:creationId xmlns:a16="http://schemas.microsoft.com/office/drawing/2014/main" id="{DBD69926-7A63-4B39-AA7E-DF2C8915ED1D}"/>
              </a:ext>
            </a:extLst>
          </p:cNvPr>
          <p:cNvSpPr>
            <a:spLocks/>
          </p:cNvSpPr>
          <p:nvPr/>
        </p:nvSpPr>
        <p:spPr bwMode="auto">
          <a:xfrm>
            <a:off x="4833938" y="2967038"/>
            <a:ext cx="1219200" cy="120650"/>
          </a:xfrm>
          <a:custGeom>
            <a:avLst/>
            <a:gdLst>
              <a:gd name="T0" fmla="*/ 767 w 768"/>
              <a:gd name="T1" fmla="*/ 0 h 76"/>
              <a:gd name="T2" fmla="*/ 691 w 768"/>
              <a:gd name="T3" fmla="*/ 0 h 76"/>
              <a:gd name="T4" fmla="*/ 0 w 768"/>
              <a:gd name="T5" fmla="*/ 0 h 76"/>
              <a:gd name="T6" fmla="*/ 0 w 768"/>
              <a:gd name="T7" fmla="*/ 75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68" h="76">
                <a:moveTo>
                  <a:pt x="767" y="0"/>
                </a:moveTo>
                <a:lnTo>
                  <a:pt x="691" y="0"/>
                </a:lnTo>
                <a:lnTo>
                  <a:pt x="0" y="0"/>
                </a:lnTo>
                <a:lnTo>
                  <a:pt x="0" y="75"/>
                </a:lnTo>
              </a:path>
            </a:pathLst>
          </a:custGeom>
          <a:noFill/>
          <a:ln w="508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1757" name="Freeform 13">
            <a:extLst>
              <a:ext uri="{FF2B5EF4-FFF2-40B4-BE49-F238E27FC236}">
                <a16:creationId xmlns:a16="http://schemas.microsoft.com/office/drawing/2014/main" id="{7590DCBA-20FA-4A63-BF39-059E48841359}"/>
              </a:ext>
            </a:extLst>
          </p:cNvPr>
          <p:cNvSpPr>
            <a:spLocks/>
          </p:cNvSpPr>
          <p:nvPr/>
        </p:nvSpPr>
        <p:spPr bwMode="auto">
          <a:xfrm>
            <a:off x="4746625" y="3043238"/>
            <a:ext cx="177800" cy="177800"/>
          </a:xfrm>
          <a:custGeom>
            <a:avLst/>
            <a:gdLst>
              <a:gd name="T0" fmla="*/ 111 w 112"/>
              <a:gd name="T1" fmla="*/ 0 h 112"/>
              <a:gd name="T2" fmla="*/ 57 w 112"/>
              <a:gd name="T3" fmla="*/ 111 h 112"/>
              <a:gd name="T4" fmla="*/ 0 w 112"/>
              <a:gd name="T5" fmla="*/ 0 h 112"/>
              <a:gd name="T6" fmla="*/ 111 w 112"/>
              <a:gd name="T7" fmla="*/ 0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2" h="112">
                <a:moveTo>
                  <a:pt x="111" y="0"/>
                </a:moveTo>
                <a:lnTo>
                  <a:pt x="57" y="111"/>
                </a:lnTo>
                <a:lnTo>
                  <a:pt x="0" y="0"/>
                </a:lnTo>
                <a:lnTo>
                  <a:pt x="111" y="0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  <p:transition>
    <p:wipe dir="d"/>
  </p:transition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Rectangle 2">
            <a:extLst>
              <a:ext uri="{FF2B5EF4-FFF2-40B4-BE49-F238E27FC236}">
                <a16:creationId xmlns:a16="http://schemas.microsoft.com/office/drawing/2014/main" id="{CFE8DF65-7523-4119-A67F-D0C0B7560D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5400" b="1">
                <a:effectLst>
                  <a:outerShdw blurRad="38100" dist="38100" dir="2700000" algn="tl">
                    <a:srgbClr val="000000"/>
                  </a:outerShdw>
                </a:effectLst>
              </a:rPr>
              <a:t>Time Series Data Plot</a:t>
            </a:r>
            <a:endParaRPr lang="en-US" altLang="en-US" sz="5400" b="1"/>
          </a:p>
        </p:txBody>
      </p:sp>
      <p:graphicFrame>
        <p:nvGraphicFramePr>
          <p:cNvPr id="283651" name="Object 3">
            <a:extLst>
              <a:ext uri="{FF2B5EF4-FFF2-40B4-BE49-F238E27FC236}">
                <a16:creationId xmlns:a16="http://schemas.microsoft.com/office/drawing/2014/main" id="{34297B38-D0F9-4796-B48C-FA9C3198F957}"/>
              </a:ext>
            </a:extLst>
          </p:cNvPr>
          <p:cNvGraphicFramePr>
            <a:graphicFrameLocks noGrp="1" noChangeAspect="1"/>
          </p:cNvGraphicFramePr>
          <p:nvPr>
            <p:ph type="body" idx="1"/>
          </p:nvPr>
        </p:nvGraphicFramePr>
        <p:xfrm>
          <a:off x="2743200" y="1676400"/>
          <a:ext cx="6934200" cy="495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1" name="Picture" r:id="rId3" imgW="4873680" imgH="4675680" progId="Word.Picture.8">
                  <p:embed/>
                </p:oleObj>
              </mc:Choice>
              <mc:Fallback>
                <p:oleObj name="Picture" r:id="rId3" imgW="4873680" imgH="4675680" progId="Word.Picture.8">
                  <p:embed/>
                  <p:pic>
                    <p:nvPicPr>
                      <p:cNvPr id="283651" name="Object 3">
                        <a:extLst>
                          <a:ext uri="{FF2B5EF4-FFF2-40B4-BE49-F238E27FC236}">
                            <a16:creationId xmlns:a16="http://schemas.microsoft.com/office/drawing/2014/main" id="{34297B38-D0F9-4796-B48C-FA9C3198F95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1676400"/>
                        <a:ext cx="6934200" cy="4953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FA3E97EB-3885-4198-A797-4F57A15989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5400" b="1">
                <a:effectLst>
                  <a:outerShdw blurRad="38100" dist="38100" dir="2700000" algn="tl">
                    <a:srgbClr val="000000"/>
                  </a:outerShdw>
                </a:effectLst>
              </a:rPr>
              <a:t>Auto-correlation Plot</a:t>
            </a:r>
            <a:endParaRPr lang="en-US" altLang="en-US"/>
          </a:p>
        </p:txBody>
      </p:sp>
      <p:graphicFrame>
        <p:nvGraphicFramePr>
          <p:cNvPr id="6147" name="Object 3">
            <a:extLst>
              <a:ext uri="{FF2B5EF4-FFF2-40B4-BE49-F238E27FC236}">
                <a16:creationId xmlns:a16="http://schemas.microsoft.com/office/drawing/2014/main" id="{B0572147-1085-430F-AF57-80986F14DE6D}"/>
              </a:ext>
            </a:extLst>
          </p:cNvPr>
          <p:cNvGraphicFramePr>
            <a:graphicFrameLocks noGrp="1" noChangeAspect="1"/>
          </p:cNvGraphicFramePr>
          <p:nvPr>
            <p:ph type="body" idx="1"/>
          </p:nvPr>
        </p:nvGraphicFramePr>
        <p:xfrm>
          <a:off x="2209800" y="1676400"/>
          <a:ext cx="7696200" cy="464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5" name="Picture" r:id="rId3" imgW="4873680" imgH="5187600" progId="Word.Picture.8">
                  <p:embed/>
                </p:oleObj>
              </mc:Choice>
              <mc:Fallback>
                <p:oleObj name="Picture" r:id="rId3" imgW="4873680" imgH="5187600" progId="Word.Picture.8">
                  <p:embed/>
                  <p:pic>
                    <p:nvPicPr>
                      <p:cNvPr id="6147" name="Object 3">
                        <a:extLst>
                          <a:ext uri="{FF2B5EF4-FFF2-40B4-BE49-F238E27FC236}">
                            <a16:creationId xmlns:a16="http://schemas.microsoft.com/office/drawing/2014/main" id="{B0572147-1085-430F-AF57-80986F14DE6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1676400"/>
                        <a:ext cx="7696200" cy="464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Rectangle 2">
            <a:extLst>
              <a:ext uri="{FF2B5EF4-FFF2-40B4-BE49-F238E27FC236}">
                <a16:creationId xmlns:a16="http://schemas.microsoft.com/office/drawing/2014/main" id="{C368F25F-137C-4D45-9822-0A515122A0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vert="horz" lIns="90488" tIns="44450" rIns="90488" bIns="44450" rtlCol="0" anchor="ctr" anchorCtr="1">
            <a:normAutofit/>
          </a:bodyPr>
          <a:lstStyle/>
          <a:p>
            <a:r>
              <a:rPr lang="en-US" altLang="en-US" sz="5400" b="1">
                <a:effectLst>
                  <a:outerShdw blurRad="38100" dist="38100" dir="2700000" algn="tl">
                    <a:srgbClr val="000000"/>
                  </a:outerShdw>
                </a:effectLst>
              </a:rPr>
              <a:t>Autoregressive Model    </a:t>
            </a:r>
            <a:r>
              <a:rPr lang="en-US" altLang="en-US" sz="3200" b="1">
                <a:effectLst>
                  <a:outerShdw blurRad="38100" dist="38100" dir="2700000" algn="tl">
                    <a:srgbClr val="000000"/>
                  </a:outerShdw>
                </a:effectLst>
              </a:rPr>
              <a:t>[An Example]</a:t>
            </a:r>
            <a:endParaRPr lang="en-US" altLang="en-US"/>
          </a:p>
        </p:txBody>
      </p:sp>
      <p:sp>
        <p:nvSpPr>
          <p:cNvPr id="259075" name="Line 3">
            <a:extLst>
              <a:ext uri="{FF2B5EF4-FFF2-40B4-BE49-F238E27FC236}">
                <a16:creationId xmlns:a16="http://schemas.microsoft.com/office/drawing/2014/main" id="{83E05713-6080-4578-BF74-FEB235A2AFB2}"/>
              </a:ext>
            </a:extLst>
          </p:cNvPr>
          <p:cNvSpPr>
            <a:spLocks noChangeShapeType="1"/>
          </p:cNvSpPr>
          <p:nvPr/>
        </p:nvSpPr>
        <p:spPr bwMode="auto">
          <a:xfrm>
            <a:off x="3440114" y="3581400"/>
            <a:ext cx="138588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259076" name="Object 4">
            <a:hlinkClick r:id="" action="ppaction://ole?verb=0"/>
            <a:extLst>
              <a:ext uri="{FF2B5EF4-FFF2-40B4-BE49-F238E27FC236}">
                <a16:creationId xmlns:a16="http://schemas.microsoft.com/office/drawing/2014/main" id="{31C34DA7-B7E1-4C0F-822A-B3EA9020A38A}"/>
              </a:ext>
            </a:extLst>
          </p:cNvPr>
          <p:cNvGraphicFramePr>
            <a:graphicFrameLocks/>
          </p:cNvGraphicFramePr>
          <p:nvPr/>
        </p:nvGraphicFramePr>
        <p:xfrm>
          <a:off x="6477000" y="3352801"/>
          <a:ext cx="2908300" cy="2843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9" name="Clip" r:id="rId4" imgW="2908080" imgH="2842920" progId="MS_ClipArt_Gallery.2">
                  <p:embed/>
                </p:oleObj>
              </mc:Choice>
              <mc:Fallback>
                <p:oleObj name="Clip" r:id="rId4" imgW="2908080" imgH="2842920" progId="MS_ClipArt_Gallery.2">
                  <p:embed/>
                  <p:pic>
                    <p:nvPicPr>
                      <p:cNvPr id="259076" name="Object 4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31C34DA7-B7E1-4C0F-822A-B3EA9020A38A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3352801"/>
                        <a:ext cx="2908300" cy="2843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9077" name="Rectangle 5">
            <a:extLst>
              <a:ext uri="{FF2B5EF4-FFF2-40B4-BE49-F238E27FC236}">
                <a16:creationId xmlns:a16="http://schemas.microsoft.com/office/drawing/2014/main" id="{C4C96E39-6D47-4BB1-847B-6F9A82EC82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5589" y="1754188"/>
            <a:ext cx="9140825" cy="1370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/>
              <a:t>The Office Concept Corp. has acquired a number of office units (in thousands of square feet) over the last 8 years. Develop the 2nd order Autoregressive models.</a:t>
            </a:r>
          </a:p>
        </p:txBody>
      </p:sp>
      <p:sp>
        <p:nvSpPr>
          <p:cNvPr id="259078" name="Rectangle 6">
            <a:extLst>
              <a:ext uri="{FF2B5EF4-FFF2-40B4-BE49-F238E27FC236}">
                <a16:creationId xmlns:a16="http://schemas.microsoft.com/office/drawing/2014/main" id="{282A605C-3868-4169-87E4-6CD3B0E8AC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1" y="3200400"/>
            <a:ext cx="2206625" cy="2972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en-US" sz="2000" b="1">
                <a:latin typeface="Arial" panose="020B0604020202020204" pitchFamily="34" charset="0"/>
              </a:rPr>
              <a:t>Year   </a:t>
            </a:r>
            <a:r>
              <a:rPr lang="en-US" altLang="en-US" sz="2000" b="1">
                <a:solidFill>
                  <a:srgbClr val="A7FFA7"/>
                </a:solidFill>
                <a:latin typeface="Arial" panose="020B0604020202020204" pitchFamily="34" charset="0"/>
              </a:rPr>
              <a:t>Units</a:t>
            </a:r>
            <a:r>
              <a:rPr lang="en-US" altLang="en-US" sz="2000" b="1">
                <a:latin typeface="Arial" panose="020B0604020202020204" pitchFamily="34" charset="0"/>
              </a:rPr>
              <a:t> 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en-US" sz="2000" b="1">
                <a:solidFill>
                  <a:srgbClr val="A7FFA7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000" b="1">
                <a:latin typeface="Arial" panose="020B0604020202020204" pitchFamily="34" charset="0"/>
              </a:rPr>
              <a:t> 92</a:t>
            </a:r>
            <a:r>
              <a:rPr lang="en-US" altLang="en-US" sz="2000" b="1">
                <a:solidFill>
                  <a:srgbClr val="A7FFA7"/>
                </a:solidFill>
                <a:latin typeface="Arial" panose="020B0604020202020204" pitchFamily="34" charset="0"/>
              </a:rPr>
              <a:t>         4	</a:t>
            </a:r>
            <a:endParaRPr lang="en-US" altLang="en-US" sz="2000" b="1">
              <a:latin typeface="Arial" panose="020B0604020202020204" pitchFamily="34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2000" b="1">
                <a:latin typeface="Arial" panose="020B0604020202020204" pitchFamily="34" charset="0"/>
              </a:rPr>
              <a:t>  93	  </a:t>
            </a:r>
            <a:r>
              <a:rPr lang="en-US" altLang="en-US" sz="2000" b="1">
                <a:solidFill>
                  <a:srgbClr val="A7FFA7"/>
                </a:solidFill>
                <a:latin typeface="Arial" panose="020B0604020202020204" pitchFamily="34" charset="0"/>
              </a:rPr>
              <a:t>3	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2000" b="1">
                <a:latin typeface="Arial" panose="020B0604020202020204" pitchFamily="34" charset="0"/>
              </a:rPr>
              <a:t>  94        </a:t>
            </a:r>
            <a:r>
              <a:rPr lang="en-US" altLang="en-US" sz="2000" b="1">
                <a:solidFill>
                  <a:srgbClr val="A7FFA7"/>
                </a:solidFill>
                <a:latin typeface="Arial" panose="020B0604020202020204" pitchFamily="34" charset="0"/>
              </a:rPr>
              <a:t> 2	 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2000" b="1">
                <a:latin typeface="Arial" panose="020B0604020202020204" pitchFamily="34" charset="0"/>
              </a:rPr>
              <a:t>  95         </a:t>
            </a:r>
            <a:r>
              <a:rPr lang="en-US" altLang="en-US" sz="2000" b="1">
                <a:solidFill>
                  <a:srgbClr val="A7FFA7"/>
                </a:solidFill>
                <a:latin typeface="Arial" panose="020B0604020202020204" pitchFamily="34" charset="0"/>
              </a:rPr>
              <a:t>3 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2000" b="1">
                <a:latin typeface="Arial" panose="020B0604020202020204" pitchFamily="34" charset="0"/>
              </a:rPr>
              <a:t>  96	  </a:t>
            </a:r>
            <a:r>
              <a:rPr lang="en-US" altLang="en-US" sz="2000" b="1">
                <a:solidFill>
                  <a:srgbClr val="A7FFA7"/>
                </a:solidFill>
                <a:latin typeface="Arial" panose="020B0604020202020204" pitchFamily="34" charset="0"/>
              </a:rPr>
              <a:t>2 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2000" b="1">
                <a:latin typeface="Arial" panose="020B0604020202020204" pitchFamily="34" charset="0"/>
              </a:rPr>
              <a:t>  97	  </a:t>
            </a:r>
            <a:r>
              <a:rPr lang="en-US" altLang="en-US" sz="2000" b="1">
                <a:solidFill>
                  <a:srgbClr val="A7FFA7"/>
                </a:solidFill>
                <a:latin typeface="Arial" panose="020B0604020202020204" pitchFamily="34" charset="0"/>
              </a:rPr>
              <a:t>2 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2000" b="1">
                <a:latin typeface="Arial" panose="020B0604020202020204" pitchFamily="34" charset="0"/>
              </a:rPr>
              <a:t>  98	  </a:t>
            </a:r>
            <a:r>
              <a:rPr lang="en-US" altLang="en-US" sz="2000" b="1">
                <a:solidFill>
                  <a:srgbClr val="A7FFA7"/>
                </a:solidFill>
                <a:latin typeface="Arial" panose="020B0604020202020204" pitchFamily="34" charset="0"/>
              </a:rPr>
              <a:t>4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2000" b="1">
                <a:solidFill>
                  <a:srgbClr val="A7FFA7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000" b="1">
                <a:latin typeface="Arial" panose="020B0604020202020204" pitchFamily="34" charset="0"/>
              </a:rPr>
              <a:t> 99</a:t>
            </a:r>
            <a:r>
              <a:rPr lang="en-US" altLang="en-US" sz="2000" b="1">
                <a:solidFill>
                  <a:srgbClr val="A7FFA7"/>
                </a:solidFill>
                <a:latin typeface="Arial" panose="020B0604020202020204" pitchFamily="34" charset="0"/>
              </a:rPr>
              <a:t>         6</a:t>
            </a:r>
          </a:p>
        </p:txBody>
      </p:sp>
    </p:spTree>
  </p:cSld>
  <p:clrMapOvr>
    <a:masterClrMapping/>
  </p:clrMapOvr>
  <p:transition/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Rectangle 2">
            <a:extLst>
              <a:ext uri="{FF2B5EF4-FFF2-40B4-BE49-F238E27FC236}">
                <a16:creationId xmlns:a16="http://schemas.microsoft.com/office/drawing/2014/main" id="{99CAEAB7-7DEC-4D5B-8E08-679F860284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381000"/>
            <a:ext cx="7696200" cy="1295400"/>
          </a:xfrm>
          <a:noFill/>
          <a:ln/>
        </p:spPr>
        <p:txBody>
          <a:bodyPr vert="horz" lIns="90488" tIns="44450" rIns="90488" bIns="44450" rtlCol="0" anchor="ctr" anchorCtr="1">
            <a:normAutofit fontScale="90000"/>
          </a:bodyPr>
          <a:lstStyle/>
          <a:p>
            <a:r>
              <a:rPr lang="en-US" altLang="en-US" sz="5400" b="1">
                <a:effectLst>
                  <a:outerShdw blurRad="38100" dist="38100" dir="2700000" algn="tl">
                    <a:srgbClr val="000000"/>
                  </a:outerShdw>
                </a:effectLst>
              </a:rPr>
              <a:t>Autoregressive Model </a:t>
            </a:r>
            <a:r>
              <a:rPr lang="en-US" altLang="en-US" sz="3600" b="1">
                <a:effectLst>
                  <a:outerShdw blurRad="38100" dist="38100" dir="2700000" algn="tl">
                    <a:srgbClr val="000000"/>
                  </a:outerShdw>
                </a:effectLst>
              </a:rPr>
              <a:t>[Example Solution]</a:t>
            </a:r>
            <a:endParaRPr lang="en-US" altLang="en-US"/>
          </a:p>
        </p:txBody>
      </p:sp>
      <p:sp>
        <p:nvSpPr>
          <p:cNvPr id="261123" name="Rectangle 3">
            <a:extLst>
              <a:ext uri="{FF2B5EF4-FFF2-40B4-BE49-F238E27FC236}">
                <a16:creationId xmlns:a16="http://schemas.microsoft.com/office/drawing/2014/main" id="{E5D43C79-0238-41E9-B160-A657603FD3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0989" y="1677988"/>
            <a:ext cx="4035425" cy="2573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en-US" b="1">
                <a:latin typeface="Arial" panose="020B0604020202020204" pitchFamily="34" charset="0"/>
              </a:rPr>
              <a:t>Year	    </a:t>
            </a:r>
            <a:r>
              <a:rPr lang="en-US" altLang="en-US" b="1">
                <a:solidFill>
                  <a:srgbClr val="A7FFA7"/>
                </a:solidFill>
                <a:latin typeface="Arial" panose="020B0604020202020204" pitchFamily="34" charset="0"/>
              </a:rPr>
              <a:t>Y</a:t>
            </a:r>
            <a:r>
              <a:rPr lang="en-US" altLang="en-US" b="1" baseline="-25000">
                <a:solidFill>
                  <a:srgbClr val="A7FFA7"/>
                </a:solidFill>
                <a:latin typeface="Arial" panose="020B0604020202020204" pitchFamily="34" charset="0"/>
              </a:rPr>
              <a:t>i</a:t>
            </a:r>
            <a:r>
              <a:rPr lang="en-US" altLang="en-US" b="1">
                <a:solidFill>
                  <a:srgbClr val="A7FFA7"/>
                </a:solidFill>
                <a:latin typeface="Arial" panose="020B0604020202020204" pitchFamily="34" charset="0"/>
              </a:rPr>
              <a:t>	</a:t>
            </a:r>
            <a:r>
              <a:rPr lang="en-US" altLang="en-US" b="1">
                <a:latin typeface="Arial" panose="020B0604020202020204" pitchFamily="34" charset="0"/>
              </a:rPr>
              <a:t>    </a:t>
            </a:r>
            <a:r>
              <a:rPr lang="en-US" altLang="en-US" b="1">
                <a:solidFill>
                  <a:schemeClr val="accent2"/>
                </a:solidFill>
                <a:latin typeface="Arial" panose="020B0604020202020204" pitchFamily="34" charset="0"/>
              </a:rPr>
              <a:t>Y</a:t>
            </a:r>
            <a:r>
              <a:rPr lang="en-US" altLang="en-US" b="1" baseline="-25000">
                <a:solidFill>
                  <a:schemeClr val="accent2"/>
                </a:solidFill>
                <a:latin typeface="Arial" panose="020B0604020202020204" pitchFamily="34" charset="0"/>
              </a:rPr>
              <a:t>i-1</a:t>
            </a:r>
            <a:r>
              <a:rPr lang="en-US" altLang="en-US" b="1">
                <a:latin typeface="Arial" panose="020B0604020202020204" pitchFamily="34" charset="0"/>
              </a:rPr>
              <a:t>     </a:t>
            </a:r>
            <a:r>
              <a:rPr lang="en-US" altLang="en-US" b="1">
                <a:solidFill>
                  <a:schemeClr val="hlink"/>
                </a:solidFill>
                <a:latin typeface="Arial" panose="020B0604020202020204" pitchFamily="34" charset="0"/>
              </a:rPr>
              <a:t>Y</a:t>
            </a:r>
            <a:r>
              <a:rPr lang="en-US" altLang="en-US" b="1" baseline="-25000">
                <a:solidFill>
                  <a:schemeClr val="hlink"/>
                </a:solidFill>
                <a:latin typeface="Arial" panose="020B0604020202020204" pitchFamily="34" charset="0"/>
              </a:rPr>
              <a:t>i-2</a:t>
            </a:r>
            <a:endParaRPr lang="en-US" altLang="en-US" b="1">
              <a:solidFill>
                <a:schemeClr val="hlink"/>
              </a:solidFill>
              <a:latin typeface="Arial" panose="020B0604020202020204" pitchFamily="34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b="1">
                <a:solidFill>
                  <a:srgbClr val="A7FFA7"/>
                </a:solidFill>
                <a:latin typeface="Arial" panose="020B0604020202020204" pitchFamily="34" charset="0"/>
              </a:rPr>
              <a:t>  </a:t>
            </a:r>
            <a:r>
              <a:rPr lang="en-US" altLang="en-US" b="1">
                <a:latin typeface="Arial" panose="020B0604020202020204" pitchFamily="34" charset="0"/>
              </a:rPr>
              <a:t>92</a:t>
            </a:r>
            <a:r>
              <a:rPr lang="en-US" altLang="en-US" b="1">
                <a:solidFill>
                  <a:srgbClr val="A7FFA7"/>
                </a:solidFill>
                <a:latin typeface="Arial" panose="020B0604020202020204" pitchFamily="34" charset="0"/>
              </a:rPr>
              <a:t>	    4	    </a:t>
            </a:r>
            <a:r>
              <a:rPr lang="en-US" altLang="en-US" b="1">
                <a:solidFill>
                  <a:schemeClr val="accent2"/>
                </a:solidFill>
                <a:latin typeface="Arial" panose="020B0604020202020204" pitchFamily="34" charset="0"/>
              </a:rPr>
              <a:t>--- </a:t>
            </a:r>
            <a:r>
              <a:rPr lang="en-US" altLang="en-US" b="1">
                <a:solidFill>
                  <a:srgbClr val="A7FFA7"/>
                </a:solidFill>
                <a:latin typeface="Arial" panose="020B0604020202020204" pitchFamily="34" charset="0"/>
              </a:rPr>
              <a:t>      </a:t>
            </a:r>
            <a:r>
              <a:rPr lang="en-US" altLang="en-US" b="1">
                <a:solidFill>
                  <a:schemeClr val="hlink"/>
                </a:solidFill>
                <a:latin typeface="Arial" panose="020B0604020202020204" pitchFamily="34" charset="0"/>
              </a:rPr>
              <a:t>---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b="1">
                <a:solidFill>
                  <a:srgbClr val="A7FFA7"/>
                </a:solidFill>
                <a:latin typeface="Arial" panose="020B0604020202020204" pitchFamily="34" charset="0"/>
              </a:rPr>
              <a:t>  </a:t>
            </a:r>
            <a:r>
              <a:rPr lang="en-US" altLang="en-US" b="1">
                <a:latin typeface="Arial" panose="020B0604020202020204" pitchFamily="34" charset="0"/>
              </a:rPr>
              <a:t>93</a:t>
            </a:r>
            <a:r>
              <a:rPr lang="en-US" altLang="en-US" b="1">
                <a:solidFill>
                  <a:srgbClr val="A7FFA7"/>
                </a:solidFill>
                <a:latin typeface="Arial" panose="020B0604020202020204" pitchFamily="34" charset="0"/>
              </a:rPr>
              <a:t>	    3	     </a:t>
            </a:r>
            <a:r>
              <a:rPr lang="en-US" altLang="en-US" b="1">
                <a:solidFill>
                  <a:schemeClr val="accent2"/>
                </a:solidFill>
                <a:latin typeface="Arial" panose="020B0604020202020204" pitchFamily="34" charset="0"/>
              </a:rPr>
              <a:t>4 </a:t>
            </a:r>
            <a:r>
              <a:rPr lang="en-US" altLang="en-US" b="1">
                <a:solidFill>
                  <a:srgbClr val="A7FFA7"/>
                </a:solidFill>
                <a:latin typeface="Arial" panose="020B0604020202020204" pitchFamily="34" charset="0"/>
              </a:rPr>
              <a:t>       </a:t>
            </a:r>
            <a:r>
              <a:rPr lang="en-US" altLang="en-US" b="1">
                <a:solidFill>
                  <a:schemeClr val="hlink"/>
                </a:solidFill>
                <a:latin typeface="Arial" panose="020B0604020202020204" pitchFamily="34" charset="0"/>
              </a:rPr>
              <a:t>---</a:t>
            </a:r>
            <a:endParaRPr lang="en-US" altLang="en-US" b="1">
              <a:latin typeface="Arial" panose="020B0604020202020204" pitchFamily="34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b="1">
                <a:latin typeface="Arial" panose="020B0604020202020204" pitchFamily="34" charset="0"/>
              </a:rPr>
              <a:t>  94         </a:t>
            </a:r>
            <a:r>
              <a:rPr lang="en-US" altLang="en-US" b="1">
                <a:solidFill>
                  <a:srgbClr val="A7FFA7"/>
                </a:solidFill>
                <a:latin typeface="Arial" panose="020B0604020202020204" pitchFamily="34" charset="0"/>
              </a:rPr>
              <a:t>2	     </a:t>
            </a:r>
            <a:r>
              <a:rPr lang="en-US" altLang="en-US" b="1">
                <a:solidFill>
                  <a:schemeClr val="accent2"/>
                </a:solidFill>
                <a:latin typeface="Arial" panose="020B0604020202020204" pitchFamily="34" charset="0"/>
              </a:rPr>
              <a:t>3   </a:t>
            </a:r>
            <a:r>
              <a:rPr lang="en-US" altLang="en-US" b="1">
                <a:solidFill>
                  <a:srgbClr val="A7FFA7"/>
                </a:solidFill>
                <a:latin typeface="Arial" panose="020B0604020202020204" pitchFamily="34" charset="0"/>
              </a:rPr>
              <a:t>      </a:t>
            </a:r>
            <a:r>
              <a:rPr lang="en-US" altLang="en-US" b="1">
                <a:solidFill>
                  <a:schemeClr val="hlink"/>
                </a:solidFill>
                <a:latin typeface="Arial" panose="020B0604020202020204" pitchFamily="34" charset="0"/>
              </a:rPr>
              <a:t>4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b="1">
                <a:latin typeface="Arial" panose="020B0604020202020204" pitchFamily="34" charset="0"/>
              </a:rPr>
              <a:t>  95         </a:t>
            </a:r>
            <a:r>
              <a:rPr lang="en-US" altLang="en-US" b="1">
                <a:solidFill>
                  <a:srgbClr val="A7FFA7"/>
                </a:solidFill>
                <a:latin typeface="Arial" panose="020B0604020202020204" pitchFamily="34" charset="0"/>
              </a:rPr>
              <a:t>3	     </a:t>
            </a:r>
            <a:r>
              <a:rPr lang="en-US" altLang="en-US" b="1">
                <a:solidFill>
                  <a:schemeClr val="accent2"/>
                </a:solidFill>
                <a:latin typeface="Arial" panose="020B0604020202020204" pitchFamily="34" charset="0"/>
              </a:rPr>
              <a:t>2   </a:t>
            </a:r>
            <a:r>
              <a:rPr lang="en-US" altLang="en-US" b="1">
                <a:solidFill>
                  <a:srgbClr val="A7FFA7"/>
                </a:solidFill>
                <a:latin typeface="Arial" panose="020B0604020202020204" pitchFamily="34" charset="0"/>
              </a:rPr>
              <a:t>      </a:t>
            </a:r>
            <a:r>
              <a:rPr lang="en-US" altLang="en-US" b="1">
                <a:solidFill>
                  <a:schemeClr val="hlink"/>
                </a:solidFill>
                <a:latin typeface="Arial" panose="020B0604020202020204" pitchFamily="34" charset="0"/>
              </a:rPr>
              <a:t>3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b="1">
                <a:latin typeface="Arial" panose="020B0604020202020204" pitchFamily="34" charset="0"/>
              </a:rPr>
              <a:t>  96         </a:t>
            </a:r>
            <a:r>
              <a:rPr lang="en-US" altLang="en-US" b="1">
                <a:solidFill>
                  <a:srgbClr val="A7FFA7"/>
                </a:solidFill>
                <a:latin typeface="Arial" panose="020B0604020202020204" pitchFamily="34" charset="0"/>
              </a:rPr>
              <a:t>2          </a:t>
            </a:r>
            <a:r>
              <a:rPr lang="en-US" altLang="en-US" b="1">
                <a:solidFill>
                  <a:schemeClr val="accent2"/>
                </a:solidFill>
                <a:latin typeface="Arial" panose="020B0604020202020204" pitchFamily="34" charset="0"/>
              </a:rPr>
              <a:t>3</a:t>
            </a:r>
            <a:r>
              <a:rPr lang="en-US" altLang="en-US" b="1">
                <a:solidFill>
                  <a:srgbClr val="A7FFA7"/>
                </a:solidFill>
                <a:latin typeface="Arial" panose="020B0604020202020204" pitchFamily="34" charset="0"/>
              </a:rPr>
              <a:t>         </a:t>
            </a:r>
            <a:r>
              <a:rPr lang="en-US" altLang="en-US" b="1">
                <a:solidFill>
                  <a:schemeClr val="hlink"/>
                </a:solidFill>
                <a:latin typeface="Arial" panose="020B0604020202020204" pitchFamily="34" charset="0"/>
              </a:rPr>
              <a:t>2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b="1">
                <a:latin typeface="Arial" panose="020B0604020202020204" pitchFamily="34" charset="0"/>
              </a:rPr>
              <a:t>  97	   </a:t>
            </a:r>
            <a:r>
              <a:rPr lang="en-US" altLang="en-US" b="1">
                <a:solidFill>
                  <a:srgbClr val="A7FFA7"/>
                </a:solidFill>
                <a:latin typeface="Arial" panose="020B0604020202020204" pitchFamily="34" charset="0"/>
              </a:rPr>
              <a:t> 2          </a:t>
            </a:r>
            <a:r>
              <a:rPr lang="en-US" altLang="en-US" b="1">
                <a:solidFill>
                  <a:schemeClr val="accent2"/>
                </a:solidFill>
                <a:latin typeface="Arial" panose="020B0604020202020204" pitchFamily="34" charset="0"/>
              </a:rPr>
              <a:t>2    </a:t>
            </a:r>
            <a:r>
              <a:rPr lang="en-US" altLang="en-US" b="1">
                <a:solidFill>
                  <a:srgbClr val="A7FFA7"/>
                </a:solidFill>
                <a:latin typeface="Arial" panose="020B0604020202020204" pitchFamily="34" charset="0"/>
              </a:rPr>
              <a:t>     </a:t>
            </a:r>
            <a:r>
              <a:rPr lang="en-US" altLang="en-US" b="1">
                <a:solidFill>
                  <a:schemeClr val="hlink"/>
                </a:solidFill>
                <a:latin typeface="Arial" panose="020B0604020202020204" pitchFamily="34" charset="0"/>
              </a:rPr>
              <a:t>3</a:t>
            </a:r>
            <a:endParaRPr lang="en-US" altLang="en-US" b="1">
              <a:latin typeface="Arial" panose="020B0604020202020204" pitchFamily="34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b="1">
                <a:latin typeface="Arial" panose="020B0604020202020204" pitchFamily="34" charset="0"/>
              </a:rPr>
              <a:t>  98	    </a:t>
            </a:r>
            <a:r>
              <a:rPr lang="en-US" altLang="en-US" b="1">
                <a:solidFill>
                  <a:srgbClr val="A7FFA7"/>
                </a:solidFill>
                <a:latin typeface="Arial" panose="020B0604020202020204" pitchFamily="34" charset="0"/>
              </a:rPr>
              <a:t>4          </a:t>
            </a:r>
            <a:r>
              <a:rPr lang="en-US" altLang="en-US" b="1">
                <a:solidFill>
                  <a:schemeClr val="accent2"/>
                </a:solidFill>
                <a:latin typeface="Arial" panose="020B0604020202020204" pitchFamily="34" charset="0"/>
              </a:rPr>
              <a:t>2 </a:t>
            </a:r>
            <a:r>
              <a:rPr lang="en-US" altLang="en-US" b="1">
                <a:solidFill>
                  <a:srgbClr val="A7FFA7"/>
                </a:solidFill>
                <a:latin typeface="Arial" panose="020B0604020202020204" pitchFamily="34" charset="0"/>
              </a:rPr>
              <a:t>        </a:t>
            </a:r>
            <a:r>
              <a:rPr lang="en-US" altLang="en-US" b="1">
                <a:solidFill>
                  <a:schemeClr val="hlink"/>
                </a:solidFill>
                <a:latin typeface="Arial" panose="020B0604020202020204" pitchFamily="34" charset="0"/>
              </a:rPr>
              <a:t>2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b="1">
                <a:latin typeface="Arial" panose="020B0604020202020204" pitchFamily="34" charset="0"/>
              </a:rPr>
              <a:t>  99	    </a:t>
            </a:r>
            <a:r>
              <a:rPr lang="en-US" altLang="en-US" b="1">
                <a:solidFill>
                  <a:srgbClr val="A7FFA7"/>
                </a:solidFill>
                <a:latin typeface="Arial" panose="020B0604020202020204" pitchFamily="34" charset="0"/>
              </a:rPr>
              <a:t>6          </a:t>
            </a:r>
            <a:r>
              <a:rPr lang="en-US" altLang="en-US" b="1">
                <a:solidFill>
                  <a:schemeClr val="accent2"/>
                </a:solidFill>
                <a:latin typeface="Arial" panose="020B0604020202020204" pitchFamily="34" charset="0"/>
              </a:rPr>
              <a:t>4 </a:t>
            </a:r>
            <a:r>
              <a:rPr lang="en-US" altLang="en-US" b="1">
                <a:solidFill>
                  <a:srgbClr val="A7FFA7"/>
                </a:solidFill>
                <a:latin typeface="Arial" panose="020B0604020202020204" pitchFamily="34" charset="0"/>
              </a:rPr>
              <a:t>        </a:t>
            </a:r>
            <a:r>
              <a:rPr lang="en-US" altLang="en-US" b="1">
                <a:solidFill>
                  <a:schemeClr val="hlink"/>
                </a:solidFill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261124" name="Line 4">
            <a:extLst>
              <a:ext uri="{FF2B5EF4-FFF2-40B4-BE49-F238E27FC236}">
                <a16:creationId xmlns:a16="http://schemas.microsoft.com/office/drawing/2014/main" id="{A55CB09A-C715-4BA5-9A83-F54E42C886B5}"/>
              </a:ext>
            </a:extLst>
          </p:cNvPr>
          <p:cNvSpPr>
            <a:spLocks noChangeShapeType="1"/>
          </p:cNvSpPr>
          <p:nvPr/>
        </p:nvSpPr>
        <p:spPr bwMode="auto">
          <a:xfrm>
            <a:off x="6716714" y="2057400"/>
            <a:ext cx="364648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261125" name="Object 5">
            <a:hlinkClick r:id="" action="ppaction://ole?verb=0"/>
            <a:extLst>
              <a:ext uri="{FF2B5EF4-FFF2-40B4-BE49-F238E27FC236}">
                <a16:creationId xmlns:a16="http://schemas.microsoft.com/office/drawing/2014/main" id="{C7949FF3-7965-4178-86D0-6E4E5D36FA2D}"/>
              </a:ext>
            </a:extLst>
          </p:cNvPr>
          <p:cNvGraphicFramePr>
            <a:graphicFrameLocks/>
          </p:cNvGraphicFramePr>
          <p:nvPr/>
        </p:nvGraphicFramePr>
        <p:xfrm>
          <a:off x="2057400" y="4038601"/>
          <a:ext cx="3670300" cy="160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16" name="Worksheet" r:id="rId4" imgW="3670200" imgH="1603080" progId="Excel.Sheet.8">
                  <p:embed/>
                </p:oleObj>
              </mc:Choice>
              <mc:Fallback>
                <p:oleObj name="Worksheet" r:id="rId4" imgW="3670200" imgH="1603080" progId="Excel.Sheet.8">
                  <p:embed/>
                  <p:pic>
                    <p:nvPicPr>
                      <p:cNvPr id="261125" name="Object 5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C7949FF3-7965-4178-86D0-6E4E5D36FA2D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4038601"/>
                        <a:ext cx="3670300" cy="1603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1126" name="Rectangle 6">
            <a:extLst>
              <a:ext uri="{FF2B5EF4-FFF2-40B4-BE49-F238E27FC236}">
                <a16:creationId xmlns:a16="http://schemas.microsoft.com/office/drawing/2014/main" id="{52CF0B89-8B0A-4AC3-AAE7-D3D0D5357F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3789" y="3582989"/>
            <a:ext cx="3273425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solidFill>
                  <a:schemeClr val="hlink"/>
                </a:solidFill>
              </a:rPr>
              <a:t>Excel Output</a:t>
            </a:r>
          </a:p>
        </p:txBody>
      </p:sp>
      <p:graphicFrame>
        <p:nvGraphicFramePr>
          <p:cNvPr id="261127" name="Object 7">
            <a:hlinkClick r:id="" action="ppaction://ole?verb=0"/>
            <a:extLst>
              <a:ext uri="{FF2B5EF4-FFF2-40B4-BE49-F238E27FC236}">
                <a16:creationId xmlns:a16="http://schemas.microsoft.com/office/drawing/2014/main" id="{F9B36033-1C41-4318-B3D1-6C43A59F0A9B}"/>
              </a:ext>
            </a:extLst>
          </p:cNvPr>
          <p:cNvGraphicFramePr>
            <a:graphicFrameLocks/>
          </p:cNvGraphicFramePr>
          <p:nvPr/>
        </p:nvGraphicFramePr>
        <p:xfrm>
          <a:off x="3733800" y="5562600"/>
          <a:ext cx="5803900" cy="655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17" name="Equation" r:id="rId6" imgW="5803560" imgH="655560" progId="Equation.3">
                  <p:embed/>
                </p:oleObj>
              </mc:Choice>
              <mc:Fallback>
                <p:oleObj name="Equation" r:id="rId6" imgW="5803560" imgH="655560" progId="Equation.3">
                  <p:embed/>
                  <p:pic>
                    <p:nvPicPr>
                      <p:cNvPr id="261127" name="Object 7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F9B36033-1C41-4318-B3D1-6C43A59F0A9B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5562600"/>
                        <a:ext cx="5803900" cy="655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1128" name="Rectangle 8">
            <a:extLst>
              <a:ext uri="{FF2B5EF4-FFF2-40B4-BE49-F238E27FC236}">
                <a16:creationId xmlns:a16="http://schemas.microsoft.com/office/drawing/2014/main" id="{31A90BAE-4C78-45BF-8BD8-198908C394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2789" y="1601789"/>
            <a:ext cx="4187825" cy="14234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  <a:buFontTx/>
              <a:buChar char="•"/>
            </a:pPr>
            <a:r>
              <a:rPr lang="en-US" altLang="en-US" b="1">
                <a:latin typeface="Arial" panose="020B0604020202020204" pitchFamily="34" charset="0"/>
              </a:rPr>
              <a:t>Develop the 2nd order 		table</a:t>
            </a:r>
          </a:p>
          <a:p>
            <a:pPr>
              <a:lnSpc>
                <a:spcPct val="110000"/>
              </a:lnSpc>
              <a:spcBef>
                <a:spcPct val="50000"/>
              </a:spcBef>
              <a:buFontTx/>
              <a:buChar char="•"/>
            </a:pPr>
            <a:r>
              <a:rPr lang="en-US" altLang="en-US" b="1">
                <a:latin typeface="Arial" panose="020B0604020202020204" pitchFamily="34" charset="0"/>
              </a:rPr>
              <a:t>Use Excel to run a 		regression model</a:t>
            </a:r>
          </a:p>
        </p:txBody>
      </p:sp>
      <p:sp>
        <p:nvSpPr>
          <p:cNvPr id="261129" name="Line 9">
            <a:extLst>
              <a:ext uri="{FF2B5EF4-FFF2-40B4-BE49-F238E27FC236}">
                <a16:creationId xmlns:a16="http://schemas.microsoft.com/office/drawing/2014/main" id="{B2EF989B-2C18-44FD-B7D0-B8EAB0DAF927}"/>
              </a:ext>
            </a:extLst>
          </p:cNvPr>
          <p:cNvSpPr>
            <a:spLocks noChangeShapeType="1"/>
          </p:cNvSpPr>
          <p:nvPr/>
        </p:nvSpPr>
        <p:spPr bwMode="auto">
          <a:xfrm>
            <a:off x="5726114" y="5040314"/>
            <a:ext cx="522287" cy="522287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  <p:transition/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>
            <a:extLst>
              <a:ext uri="{FF2B5EF4-FFF2-40B4-BE49-F238E27FC236}">
                <a16:creationId xmlns:a16="http://schemas.microsoft.com/office/drawing/2014/main" id="{3A2F8EAA-9680-4E84-91F1-5CCBA66730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97635" name="Rectangle 3">
            <a:extLst>
              <a:ext uri="{FF2B5EF4-FFF2-40B4-BE49-F238E27FC236}">
                <a16:creationId xmlns:a16="http://schemas.microsoft.com/office/drawing/2014/main" id="{61FEF6CA-E302-43C9-85C2-4265D3F585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97636" name="Rectangle 4">
            <a:extLst>
              <a:ext uri="{FF2B5EF4-FFF2-40B4-BE49-F238E27FC236}">
                <a16:creationId xmlns:a16="http://schemas.microsoft.com/office/drawing/2014/main" id="{457EAAC3-D941-42EC-AFC0-16886684767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209800" y="2286000"/>
            <a:ext cx="7772400" cy="1143000"/>
          </a:xfrm>
          <a:noFill/>
          <a:ln/>
          <a:effectLst>
            <a:outerShdw dist="53882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>
            <a:normAutofit/>
          </a:bodyPr>
          <a:lstStyle/>
          <a:p>
            <a:r>
              <a:rPr lang="en-US" altLang="en-US" sz="5400" b="1">
                <a:effectLst>
                  <a:outerShdw blurRad="38100" dist="38100" dir="2700000" algn="tl">
                    <a:srgbClr val="000000"/>
                  </a:outerShdw>
                </a:effectLst>
              </a:rPr>
              <a:t>Evaluating Forecasts</a:t>
            </a:r>
            <a:endParaRPr lang="en-US" altLang="en-US" sz="4400"/>
          </a:p>
        </p:txBody>
      </p:sp>
    </p:spTree>
  </p:cSld>
  <p:clrMapOvr>
    <a:masterClrMapping/>
  </p:clrMapOvr>
  <p:transition>
    <p:zoom/>
  </p:transition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>
            <a:extLst>
              <a:ext uri="{FF2B5EF4-FFF2-40B4-BE49-F238E27FC236}">
                <a16:creationId xmlns:a16="http://schemas.microsoft.com/office/drawing/2014/main" id="{EB4EAE25-5317-43B6-AC09-DB886859BB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99683" name="Rectangle 3">
            <a:extLst>
              <a:ext uri="{FF2B5EF4-FFF2-40B4-BE49-F238E27FC236}">
                <a16:creationId xmlns:a16="http://schemas.microsoft.com/office/drawing/2014/main" id="{55A1867C-0CE4-4331-96DF-B9564A017D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99684" name="Rectangle 4">
            <a:extLst>
              <a:ext uri="{FF2B5EF4-FFF2-40B4-BE49-F238E27FC236}">
                <a16:creationId xmlns:a16="http://schemas.microsoft.com/office/drawing/2014/main" id="{5EA872B9-AAC0-47B6-BEC8-90102D2C22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  <a:effectLst>
            <a:outerShdw dist="53882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>
            <a:normAutofit fontScale="90000"/>
          </a:bodyPr>
          <a:lstStyle/>
          <a:p>
            <a:r>
              <a:rPr lang="en-US" altLang="en-US"/>
              <a:t> </a:t>
            </a:r>
            <a:r>
              <a:rPr lang="en-US" altLang="en-US" sz="5400" b="1"/>
              <a:t>Quantitative </a:t>
            </a:r>
            <a:br>
              <a:rPr lang="en-US" altLang="en-US" sz="5400" b="1"/>
            </a:br>
            <a:r>
              <a:rPr lang="en-US" altLang="en-US" sz="5400" b="1"/>
              <a:t>Forecasting Steps</a:t>
            </a:r>
            <a:r>
              <a:rPr lang="en-US" altLang="en-US"/>
              <a:t> </a:t>
            </a:r>
          </a:p>
        </p:txBody>
      </p:sp>
      <p:sp>
        <p:nvSpPr>
          <p:cNvPr id="199685" name="Rectangle 5">
            <a:extLst>
              <a:ext uri="{FF2B5EF4-FFF2-40B4-BE49-F238E27FC236}">
                <a16:creationId xmlns:a16="http://schemas.microsoft.com/office/drawing/2014/main" id="{7ECA737E-AF51-492A-8131-464A480AB5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2133600"/>
            <a:ext cx="8077200" cy="40386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>
            <a:normAutofit/>
          </a:bodyPr>
          <a:lstStyle/>
          <a:p>
            <a:r>
              <a:rPr lang="en-US" altLang="en-US">
                <a:solidFill>
                  <a:schemeClr val="folHlink"/>
                </a:solidFill>
              </a:rPr>
              <a:t>Select several forecasting methods</a:t>
            </a:r>
          </a:p>
          <a:p>
            <a:r>
              <a:rPr lang="en-US" altLang="en-US">
                <a:solidFill>
                  <a:schemeClr val="folHlink"/>
                </a:solidFill>
              </a:rPr>
              <a:t>‘Forecast’ the past</a:t>
            </a:r>
          </a:p>
          <a:p>
            <a:r>
              <a:rPr lang="en-US" altLang="en-US" sz="3600"/>
              <a:t>Evaluate forecasts </a:t>
            </a:r>
            <a:endParaRPr lang="en-US" altLang="en-US"/>
          </a:p>
          <a:p>
            <a:r>
              <a:rPr lang="en-US" altLang="en-US">
                <a:solidFill>
                  <a:schemeClr val="folHlink"/>
                </a:solidFill>
              </a:rPr>
              <a:t>Select best method</a:t>
            </a:r>
          </a:p>
          <a:p>
            <a:r>
              <a:rPr lang="en-US" altLang="en-US">
                <a:solidFill>
                  <a:schemeClr val="folHlink"/>
                </a:solidFill>
              </a:rPr>
              <a:t>Forecast the future</a:t>
            </a:r>
          </a:p>
          <a:p>
            <a:r>
              <a:rPr lang="en-US" altLang="en-US">
                <a:solidFill>
                  <a:schemeClr val="folHlink"/>
                </a:solidFill>
              </a:rPr>
              <a:t>Monitor continuously forecast accuracy</a:t>
            </a:r>
          </a:p>
        </p:txBody>
      </p:sp>
      <p:sp>
        <p:nvSpPr>
          <p:cNvPr id="199686" name="Rectangle 6">
            <a:extLst>
              <a:ext uri="{FF2B5EF4-FFF2-40B4-BE49-F238E27FC236}">
                <a16:creationId xmlns:a16="http://schemas.microsoft.com/office/drawing/2014/main" id="{E4157A59-18B1-40E9-9237-8074D94692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4489" y="3108325"/>
            <a:ext cx="833437" cy="927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038" rIns="0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5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Wingdings" panose="05000000000000000000" pitchFamily="2" charset="2"/>
              </a:rPr>
              <a:t></a:t>
            </a:r>
          </a:p>
        </p:txBody>
      </p:sp>
    </p:spTree>
  </p:cSld>
  <p:clrMapOvr>
    <a:masterClrMapping/>
  </p:clrMapOvr>
  <p:transition>
    <p:wipe dir="r"/>
  </p:transition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>
            <a:extLst>
              <a:ext uri="{FF2B5EF4-FFF2-40B4-BE49-F238E27FC236}">
                <a16:creationId xmlns:a16="http://schemas.microsoft.com/office/drawing/2014/main" id="{5AAE5CCA-0D38-4D49-B65F-0F9ECD9C5C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01731" name="Rectangle 3">
            <a:extLst>
              <a:ext uri="{FF2B5EF4-FFF2-40B4-BE49-F238E27FC236}">
                <a16:creationId xmlns:a16="http://schemas.microsoft.com/office/drawing/2014/main" id="{A5E63789-8582-45AE-9C5F-DE1FFB59D4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01732" name="Rectangle 4">
            <a:extLst>
              <a:ext uri="{FF2B5EF4-FFF2-40B4-BE49-F238E27FC236}">
                <a16:creationId xmlns:a16="http://schemas.microsoft.com/office/drawing/2014/main" id="{58ECB4FA-B7F4-48E5-AA7B-5BC5FD3D22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  <a:effectLst>
            <a:outerShdw dist="53882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>
            <a:normAutofit/>
          </a:bodyPr>
          <a:lstStyle/>
          <a:p>
            <a:r>
              <a:rPr lang="en-US" altLang="en-US" sz="5400" b="1">
                <a:effectLst>
                  <a:outerShdw blurRad="38100" dist="38100" dir="2700000" algn="tl">
                    <a:srgbClr val="000000"/>
                  </a:outerShdw>
                </a:effectLst>
              </a:rPr>
              <a:t>Forecasting Guidelines</a:t>
            </a:r>
            <a:endParaRPr lang="en-US" altLang="en-US"/>
          </a:p>
        </p:txBody>
      </p:sp>
      <p:sp>
        <p:nvSpPr>
          <p:cNvPr id="201733" name="Rectangle 5">
            <a:extLst>
              <a:ext uri="{FF2B5EF4-FFF2-40B4-BE49-F238E27FC236}">
                <a16:creationId xmlns:a16="http://schemas.microsoft.com/office/drawing/2014/main" id="{E087033B-9728-4A6F-A8BD-D9E5F7C636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1736725"/>
            <a:ext cx="8382000" cy="43942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>
            <a:normAutofit/>
          </a:bodyPr>
          <a:lstStyle/>
          <a:p>
            <a:r>
              <a:rPr lang="en-US" altLang="en-US"/>
              <a:t>No pattern or direction in forecast error</a:t>
            </a:r>
          </a:p>
          <a:p>
            <a:pPr lvl="1"/>
            <a:r>
              <a:rPr lang="en-US" altLang="en-US" i="1"/>
              <a:t>e</a:t>
            </a:r>
            <a:r>
              <a:rPr lang="en-US" altLang="en-US" i="1" baseline="-25000"/>
              <a:t>i</a:t>
            </a:r>
            <a:r>
              <a:rPr lang="en-US" altLang="en-US"/>
              <a:t> = (Actual </a:t>
            </a:r>
            <a:r>
              <a:rPr lang="en-US" altLang="en-US" i="1"/>
              <a:t>Y</a:t>
            </a:r>
            <a:r>
              <a:rPr lang="en-US" altLang="en-US" baseline="-25000"/>
              <a:t>i</a:t>
            </a:r>
            <a:r>
              <a:rPr lang="en-US" altLang="en-US"/>
              <a:t> - Forecast </a:t>
            </a:r>
            <a:r>
              <a:rPr lang="en-US" altLang="en-US" i="1"/>
              <a:t>Y</a:t>
            </a:r>
            <a:r>
              <a:rPr lang="en-US" altLang="en-US" i="1" baseline="-25000"/>
              <a:t>i</a:t>
            </a:r>
            <a:r>
              <a:rPr lang="en-US" altLang="en-US"/>
              <a:t>)</a:t>
            </a:r>
          </a:p>
          <a:p>
            <a:pPr lvl="1"/>
            <a:r>
              <a:rPr lang="en-US" altLang="en-US"/>
              <a:t>Seen in plots of errors over time</a:t>
            </a:r>
          </a:p>
          <a:p>
            <a:r>
              <a:rPr lang="en-US" altLang="en-US"/>
              <a:t>Smallest forecast error</a:t>
            </a:r>
          </a:p>
          <a:p>
            <a:pPr lvl="1"/>
            <a:r>
              <a:rPr lang="en-US" altLang="en-US"/>
              <a:t>Measured by mean absolute deviation</a:t>
            </a:r>
          </a:p>
          <a:p>
            <a:r>
              <a:rPr lang="en-US" altLang="en-US"/>
              <a:t>Simplest model</a:t>
            </a:r>
          </a:p>
          <a:p>
            <a:pPr lvl="1"/>
            <a:r>
              <a:rPr lang="en-US" altLang="en-US"/>
              <a:t>Called principle of parsimony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17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17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017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17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017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17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017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17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017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17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017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17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017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17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733" grpId="0" build="p" autoUpdateAnimBg="0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>
            <a:extLst>
              <a:ext uri="{FF2B5EF4-FFF2-40B4-BE49-F238E27FC236}">
                <a16:creationId xmlns:a16="http://schemas.microsoft.com/office/drawing/2014/main" id="{47F5D6BD-A9B1-408B-831E-55CA87DC1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03779" name="Rectangle 3">
            <a:extLst>
              <a:ext uri="{FF2B5EF4-FFF2-40B4-BE49-F238E27FC236}">
                <a16:creationId xmlns:a16="http://schemas.microsoft.com/office/drawing/2014/main" id="{55008FF4-4FE1-401F-824F-5D8BA2090B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03780" name="Rectangle 4">
            <a:extLst>
              <a:ext uri="{FF2B5EF4-FFF2-40B4-BE49-F238E27FC236}">
                <a16:creationId xmlns:a16="http://schemas.microsoft.com/office/drawing/2014/main" id="{5D97A930-ABC7-47DC-951C-3D104A8FBF33}"/>
              </a:ext>
            </a:extLst>
          </p:cNvPr>
          <p:cNvSpPr>
            <a:spLocks noGrp="1" noChangeArrowheads="1"/>
          </p:cNvSpPr>
          <p:nvPr>
            <p:ph type="title" sz="quarter"/>
          </p:nvPr>
        </p:nvSpPr>
        <p:spPr>
          <a:noFill/>
          <a:ln/>
          <a:effectLst>
            <a:outerShdw dist="53882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>
            <a:normAutofit/>
          </a:bodyPr>
          <a:lstStyle/>
          <a:p>
            <a:r>
              <a:rPr lang="en-US" altLang="en-US" sz="5400" b="1"/>
              <a:t>Pattern of Forecast Error</a:t>
            </a:r>
            <a:endParaRPr lang="en-US" altLang="en-US"/>
          </a:p>
        </p:txBody>
      </p:sp>
      <p:sp>
        <p:nvSpPr>
          <p:cNvPr id="203781" name="Rectangle 5">
            <a:extLst>
              <a:ext uri="{FF2B5EF4-FFF2-40B4-BE49-F238E27FC236}">
                <a16:creationId xmlns:a16="http://schemas.microsoft.com/office/drawing/2014/main" id="{43FBA542-B95E-43A5-B349-0057D7D642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3639" y="2281238"/>
            <a:ext cx="3286125" cy="643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Trend Not Fully Accounted for</a:t>
            </a:r>
          </a:p>
        </p:txBody>
      </p:sp>
      <p:graphicFrame>
        <p:nvGraphicFramePr>
          <p:cNvPr id="203782" name="Object 6">
            <a:hlinkClick r:id="" action="ppaction://ole?verb=0"/>
            <a:extLst>
              <a:ext uri="{FF2B5EF4-FFF2-40B4-BE49-F238E27FC236}">
                <a16:creationId xmlns:a16="http://schemas.microsoft.com/office/drawing/2014/main" id="{F6308F43-1E20-4D3B-8CB6-F97951E8ABA7}"/>
              </a:ext>
            </a:extLst>
          </p:cNvPr>
          <p:cNvGraphicFramePr>
            <a:graphicFrameLocks noGrp="1"/>
          </p:cNvGraphicFramePr>
          <p:nvPr>
            <p:ph sz="quarter" idx="2"/>
          </p:nvPr>
        </p:nvGraphicFramePr>
        <p:xfrm>
          <a:off x="6335714" y="3276600"/>
          <a:ext cx="3736975" cy="220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53" name="VISIO" r:id="rId4" imgW="3786120" imgH="2230200" progId="Visio.Drawing.4">
                  <p:embed/>
                </p:oleObj>
              </mc:Choice>
              <mc:Fallback>
                <p:oleObj name="VISIO" r:id="rId4" imgW="3786120" imgH="2230200" progId="Visio.Drawing.4">
                  <p:embed/>
                  <p:pic>
                    <p:nvPicPr>
                      <p:cNvPr id="203782" name="Object 6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F6308F43-1E20-4D3B-8CB6-F97951E8ABA7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35714" y="3276600"/>
                        <a:ext cx="3736975" cy="2203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53882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3783" name="Rectangle 7">
            <a:extLst>
              <a:ext uri="{FF2B5EF4-FFF2-40B4-BE49-F238E27FC236}">
                <a16:creationId xmlns:a16="http://schemas.microsoft.com/office/drawing/2014/main" id="{4ACFC62E-508A-4AD9-A59B-AF169F37F0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0839" y="2646364"/>
            <a:ext cx="3286125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Desired Pattern</a:t>
            </a:r>
          </a:p>
        </p:txBody>
      </p:sp>
      <p:graphicFrame>
        <p:nvGraphicFramePr>
          <p:cNvPr id="203784" name="Object 8">
            <a:hlinkClick r:id="" action="ppaction://ole?verb=0"/>
            <a:extLst>
              <a:ext uri="{FF2B5EF4-FFF2-40B4-BE49-F238E27FC236}">
                <a16:creationId xmlns:a16="http://schemas.microsoft.com/office/drawing/2014/main" id="{467BDE7D-C5BB-423D-8C18-F2928727D66C}"/>
              </a:ext>
            </a:extLst>
          </p:cNvPr>
          <p:cNvGraphicFramePr>
            <a:graphicFrameLocks/>
          </p:cNvGraphicFramePr>
          <p:nvPr/>
        </p:nvGraphicFramePr>
        <p:xfrm>
          <a:off x="1852613" y="1741488"/>
          <a:ext cx="969962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54" name="Clip" r:id="rId6" imgW="6527520" imgH="6238800" progId="MS_ClipArt_Gallery.2">
                  <p:embed/>
                </p:oleObj>
              </mc:Choice>
              <mc:Fallback>
                <p:oleObj name="Clip" r:id="rId6" imgW="6527520" imgH="6238800" progId="MS_ClipArt_Gallery.2">
                  <p:embed/>
                  <p:pic>
                    <p:nvPicPr>
                      <p:cNvPr id="203784" name="Object 8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467BDE7D-C5BB-423D-8C18-F2928727D66C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2613" y="1741488"/>
                        <a:ext cx="969962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3785" name="Object 9">
            <a:hlinkClick r:id="" action="ppaction://ole?verb=0"/>
            <a:extLst>
              <a:ext uri="{FF2B5EF4-FFF2-40B4-BE49-F238E27FC236}">
                <a16:creationId xmlns:a16="http://schemas.microsoft.com/office/drawing/2014/main" id="{D3FEF0BB-CD1A-46C2-8303-E99921942B73}"/>
              </a:ext>
            </a:extLst>
          </p:cNvPr>
          <p:cNvGraphicFramePr>
            <a:graphicFrameLocks/>
          </p:cNvGraphicFramePr>
          <p:nvPr/>
        </p:nvGraphicFramePr>
        <p:xfrm>
          <a:off x="2144714" y="3276600"/>
          <a:ext cx="3736975" cy="220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55" name="VISIO" r:id="rId8" imgW="3786120" imgH="2230200" progId="Visio.Drawing.4">
                  <p:embed/>
                </p:oleObj>
              </mc:Choice>
              <mc:Fallback>
                <p:oleObj name="VISIO" r:id="rId8" imgW="3786120" imgH="2230200" progId="Visio.Drawing.4">
                  <p:embed/>
                  <p:pic>
                    <p:nvPicPr>
                      <p:cNvPr id="203785" name="Object 9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D3FEF0BB-CD1A-46C2-8303-E99921942B73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4714" y="3276600"/>
                        <a:ext cx="3736975" cy="2203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53882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Rectangle 2">
            <a:extLst>
              <a:ext uri="{FF2B5EF4-FFF2-40B4-BE49-F238E27FC236}">
                <a16:creationId xmlns:a16="http://schemas.microsoft.com/office/drawing/2014/main" id="{2F96D167-4A19-4E4F-9C25-C7E65F6A12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vert="horz" lIns="90488" tIns="44450" rIns="90488" bIns="44450" rtlCol="0" anchor="ctr" anchorCtr="1">
            <a:normAutofit/>
          </a:bodyPr>
          <a:lstStyle/>
          <a:p>
            <a:r>
              <a:rPr lang="en-US" altLang="en-US" sz="5400" b="1">
                <a:effectLst>
                  <a:outerShdw blurRad="38100" dist="38100" dir="2700000" algn="tl">
                    <a:srgbClr val="000000"/>
                  </a:outerShdw>
                </a:effectLst>
              </a:rPr>
              <a:t>Residual Analysis</a:t>
            </a:r>
            <a:r>
              <a:rPr lang="en-US" altLang="en-US"/>
              <a:t> </a:t>
            </a:r>
          </a:p>
        </p:txBody>
      </p:sp>
      <p:sp>
        <p:nvSpPr>
          <p:cNvPr id="269315" name="Line 3">
            <a:extLst>
              <a:ext uri="{FF2B5EF4-FFF2-40B4-BE49-F238E27FC236}">
                <a16:creationId xmlns:a16="http://schemas.microsoft.com/office/drawing/2014/main" id="{7A493036-9CD5-4E1C-9B8D-96E20B34BD27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1763714"/>
            <a:ext cx="0" cy="17414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69316" name="Line 4">
            <a:extLst>
              <a:ext uri="{FF2B5EF4-FFF2-40B4-BE49-F238E27FC236}">
                <a16:creationId xmlns:a16="http://schemas.microsoft.com/office/drawing/2014/main" id="{2065F231-CA4D-4D37-9427-810A45872F8E}"/>
              </a:ext>
            </a:extLst>
          </p:cNvPr>
          <p:cNvSpPr>
            <a:spLocks noChangeShapeType="1"/>
          </p:cNvSpPr>
          <p:nvPr/>
        </p:nvSpPr>
        <p:spPr bwMode="auto">
          <a:xfrm>
            <a:off x="2220914" y="3581400"/>
            <a:ext cx="296068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69317" name="Line 5">
            <a:extLst>
              <a:ext uri="{FF2B5EF4-FFF2-40B4-BE49-F238E27FC236}">
                <a16:creationId xmlns:a16="http://schemas.microsoft.com/office/drawing/2014/main" id="{B408EA41-A379-4A54-8966-55AFDD1B4B5D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4600" y="1763714"/>
            <a:ext cx="0" cy="17414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69318" name="Line 6">
            <a:extLst>
              <a:ext uri="{FF2B5EF4-FFF2-40B4-BE49-F238E27FC236}">
                <a16:creationId xmlns:a16="http://schemas.microsoft.com/office/drawing/2014/main" id="{F1C6F7D4-1233-400B-9B94-3954AAD0C3CE}"/>
              </a:ext>
            </a:extLst>
          </p:cNvPr>
          <p:cNvSpPr>
            <a:spLocks noChangeShapeType="1"/>
          </p:cNvSpPr>
          <p:nvPr/>
        </p:nvSpPr>
        <p:spPr bwMode="auto">
          <a:xfrm>
            <a:off x="6411914" y="3581400"/>
            <a:ext cx="372268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69319" name="Line 7">
            <a:extLst>
              <a:ext uri="{FF2B5EF4-FFF2-40B4-BE49-F238E27FC236}">
                <a16:creationId xmlns:a16="http://schemas.microsoft.com/office/drawing/2014/main" id="{3670F278-D1A8-4BC8-9B29-A26C790C14F0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4354514"/>
            <a:ext cx="0" cy="17414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69320" name="Line 8">
            <a:extLst>
              <a:ext uri="{FF2B5EF4-FFF2-40B4-BE49-F238E27FC236}">
                <a16:creationId xmlns:a16="http://schemas.microsoft.com/office/drawing/2014/main" id="{B7576117-67F4-44F9-9DAC-2481CADAC1E7}"/>
              </a:ext>
            </a:extLst>
          </p:cNvPr>
          <p:cNvSpPr>
            <a:spLocks noChangeShapeType="1"/>
          </p:cNvSpPr>
          <p:nvPr/>
        </p:nvSpPr>
        <p:spPr bwMode="auto">
          <a:xfrm>
            <a:off x="6400800" y="4278314"/>
            <a:ext cx="0" cy="17414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69321" name="Line 9">
            <a:extLst>
              <a:ext uri="{FF2B5EF4-FFF2-40B4-BE49-F238E27FC236}">
                <a16:creationId xmlns:a16="http://schemas.microsoft.com/office/drawing/2014/main" id="{5491C4ED-7CB8-4B21-B0BB-C88CFA7766CE}"/>
              </a:ext>
            </a:extLst>
          </p:cNvPr>
          <p:cNvSpPr>
            <a:spLocks noChangeShapeType="1"/>
          </p:cNvSpPr>
          <p:nvPr/>
        </p:nvSpPr>
        <p:spPr bwMode="auto">
          <a:xfrm>
            <a:off x="2220914" y="6172200"/>
            <a:ext cx="303688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69322" name="Line 10">
            <a:extLst>
              <a:ext uri="{FF2B5EF4-FFF2-40B4-BE49-F238E27FC236}">
                <a16:creationId xmlns:a16="http://schemas.microsoft.com/office/drawing/2014/main" id="{10B24B23-0071-43AF-9143-ABEE29F53C7C}"/>
              </a:ext>
            </a:extLst>
          </p:cNvPr>
          <p:cNvSpPr>
            <a:spLocks noChangeShapeType="1"/>
          </p:cNvSpPr>
          <p:nvPr/>
        </p:nvSpPr>
        <p:spPr bwMode="auto">
          <a:xfrm>
            <a:off x="6488114" y="6096000"/>
            <a:ext cx="372268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69323" name="Rectangle 11">
            <a:extLst>
              <a:ext uri="{FF2B5EF4-FFF2-40B4-BE49-F238E27FC236}">
                <a16:creationId xmlns:a16="http://schemas.microsoft.com/office/drawing/2014/main" id="{E1E79378-2C2D-4063-B81F-925A42EFFE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2389" y="3582989"/>
            <a:ext cx="2511425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FFCC99"/>
                </a:solidFill>
              </a:rPr>
              <a:t>Random errors</a:t>
            </a:r>
          </a:p>
        </p:txBody>
      </p:sp>
      <p:sp>
        <p:nvSpPr>
          <p:cNvPr id="269324" name="Rectangle 12">
            <a:extLst>
              <a:ext uri="{FF2B5EF4-FFF2-40B4-BE49-F238E27FC236}">
                <a16:creationId xmlns:a16="http://schemas.microsoft.com/office/drawing/2014/main" id="{A16E9EA4-C0C7-40F4-BF39-0475BBD83A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5189" y="6173789"/>
            <a:ext cx="3502025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FFCC99"/>
                </a:solidFill>
              </a:rPr>
              <a:t>Trend not accounted for</a:t>
            </a:r>
          </a:p>
        </p:txBody>
      </p:sp>
      <p:sp>
        <p:nvSpPr>
          <p:cNvPr id="269325" name="Rectangle 13">
            <a:extLst>
              <a:ext uri="{FF2B5EF4-FFF2-40B4-BE49-F238E27FC236}">
                <a16:creationId xmlns:a16="http://schemas.microsoft.com/office/drawing/2014/main" id="{0974BDDF-4A84-4DD6-B35F-A2A36620D0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8989" y="3582989"/>
            <a:ext cx="4797425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b="1">
                <a:solidFill>
                  <a:srgbClr val="FFCC99"/>
                </a:solidFill>
              </a:rPr>
              <a:t>Cyclical effects not accounted for</a:t>
            </a:r>
          </a:p>
        </p:txBody>
      </p:sp>
      <p:sp>
        <p:nvSpPr>
          <p:cNvPr id="269326" name="Rectangle 14">
            <a:extLst>
              <a:ext uri="{FF2B5EF4-FFF2-40B4-BE49-F238E27FC236}">
                <a16:creationId xmlns:a16="http://schemas.microsoft.com/office/drawing/2014/main" id="{7C996B5C-4A32-4EE3-811E-7D2DE47C64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1389" y="6173789"/>
            <a:ext cx="4645025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FFCC99"/>
                </a:solidFill>
              </a:rPr>
              <a:t>Seasonal effects not accounted for</a:t>
            </a:r>
          </a:p>
        </p:txBody>
      </p:sp>
      <p:sp>
        <p:nvSpPr>
          <p:cNvPr id="269327" name="Rectangle 15">
            <a:extLst>
              <a:ext uri="{FF2B5EF4-FFF2-40B4-BE49-F238E27FC236}">
                <a16:creationId xmlns:a16="http://schemas.microsoft.com/office/drawing/2014/main" id="{DC3BE973-1E82-4C85-A630-6834364428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9389" y="3354389"/>
            <a:ext cx="454025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/>
              <a:t>T</a:t>
            </a:r>
          </a:p>
        </p:txBody>
      </p:sp>
      <p:sp>
        <p:nvSpPr>
          <p:cNvPr id="269328" name="Rectangle 16">
            <a:extLst>
              <a:ext uri="{FF2B5EF4-FFF2-40B4-BE49-F238E27FC236}">
                <a16:creationId xmlns:a16="http://schemas.microsoft.com/office/drawing/2014/main" id="{7B0C6525-C8DC-42E2-B0F4-8DDC159BEA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12389" y="3278189"/>
            <a:ext cx="454025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/>
              <a:t>T</a:t>
            </a:r>
          </a:p>
        </p:txBody>
      </p:sp>
      <p:sp>
        <p:nvSpPr>
          <p:cNvPr id="269329" name="Rectangle 17">
            <a:extLst>
              <a:ext uri="{FF2B5EF4-FFF2-40B4-BE49-F238E27FC236}">
                <a16:creationId xmlns:a16="http://schemas.microsoft.com/office/drawing/2014/main" id="{6CC3858A-E6A8-46E4-8516-E31AF4B4F3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5589" y="5868989"/>
            <a:ext cx="454025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/>
              <a:t>T</a:t>
            </a:r>
          </a:p>
        </p:txBody>
      </p:sp>
      <p:sp>
        <p:nvSpPr>
          <p:cNvPr id="269330" name="Rectangle 18">
            <a:extLst>
              <a:ext uri="{FF2B5EF4-FFF2-40B4-BE49-F238E27FC236}">
                <a16:creationId xmlns:a16="http://schemas.microsoft.com/office/drawing/2014/main" id="{58D901A5-F699-445D-94BB-451EC949C9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12389" y="5792789"/>
            <a:ext cx="454025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/>
              <a:t>T</a:t>
            </a:r>
          </a:p>
        </p:txBody>
      </p:sp>
      <p:sp>
        <p:nvSpPr>
          <p:cNvPr id="269331" name="Rectangle 19">
            <a:extLst>
              <a:ext uri="{FF2B5EF4-FFF2-40B4-BE49-F238E27FC236}">
                <a16:creationId xmlns:a16="http://schemas.microsoft.com/office/drawing/2014/main" id="{B195984D-8941-4955-8F2E-37B2C0482C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0389" y="1525589"/>
            <a:ext cx="530225" cy="515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 b="1"/>
              <a:t>e</a:t>
            </a:r>
          </a:p>
        </p:txBody>
      </p:sp>
      <p:sp>
        <p:nvSpPr>
          <p:cNvPr id="269332" name="Rectangle 20">
            <a:extLst>
              <a:ext uri="{FF2B5EF4-FFF2-40B4-BE49-F238E27FC236}">
                <a16:creationId xmlns:a16="http://schemas.microsoft.com/office/drawing/2014/main" id="{456DDE89-9EBB-4AD5-B1C1-4228FBBA8B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1389" y="1525589"/>
            <a:ext cx="530225" cy="515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 b="1"/>
              <a:t>e</a:t>
            </a:r>
          </a:p>
        </p:txBody>
      </p:sp>
      <p:sp>
        <p:nvSpPr>
          <p:cNvPr id="269333" name="Rectangle 21">
            <a:extLst>
              <a:ext uri="{FF2B5EF4-FFF2-40B4-BE49-F238E27FC236}">
                <a16:creationId xmlns:a16="http://schemas.microsoft.com/office/drawing/2014/main" id="{C329E6EB-5CEB-4941-8908-A75E742BEB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0389" y="4040189"/>
            <a:ext cx="530225" cy="515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 b="1"/>
              <a:t>e</a:t>
            </a:r>
          </a:p>
        </p:txBody>
      </p:sp>
      <p:sp>
        <p:nvSpPr>
          <p:cNvPr id="269334" name="Rectangle 22">
            <a:extLst>
              <a:ext uri="{FF2B5EF4-FFF2-40B4-BE49-F238E27FC236}">
                <a16:creationId xmlns:a16="http://schemas.microsoft.com/office/drawing/2014/main" id="{E607F0E4-B532-4D5E-9B31-D397DD2183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7589" y="3963989"/>
            <a:ext cx="530225" cy="515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 b="1"/>
              <a:t>e</a:t>
            </a:r>
          </a:p>
        </p:txBody>
      </p:sp>
      <p:sp>
        <p:nvSpPr>
          <p:cNvPr id="269335" name="Line 23">
            <a:extLst>
              <a:ext uri="{FF2B5EF4-FFF2-40B4-BE49-F238E27FC236}">
                <a16:creationId xmlns:a16="http://schemas.microsoft.com/office/drawing/2014/main" id="{B8927AF2-7C5F-4400-B561-942D43E47737}"/>
              </a:ext>
            </a:extLst>
          </p:cNvPr>
          <p:cNvSpPr>
            <a:spLocks noChangeShapeType="1"/>
          </p:cNvSpPr>
          <p:nvPr/>
        </p:nvSpPr>
        <p:spPr bwMode="auto">
          <a:xfrm>
            <a:off x="2220914" y="2590800"/>
            <a:ext cx="2960687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69336" name="Rectangle 24">
            <a:extLst>
              <a:ext uri="{FF2B5EF4-FFF2-40B4-BE49-F238E27FC236}">
                <a16:creationId xmlns:a16="http://schemas.microsoft.com/office/drawing/2014/main" id="{E80AB7AC-5AA7-47D2-B78B-A17F5AE8C0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0389" y="2287589"/>
            <a:ext cx="530225" cy="515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 b="1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269337" name="Rectangle 25">
            <a:extLst>
              <a:ext uri="{FF2B5EF4-FFF2-40B4-BE49-F238E27FC236}">
                <a16:creationId xmlns:a16="http://schemas.microsoft.com/office/drawing/2014/main" id="{41E93BC4-CEBB-4C22-8A88-6094DAA037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1389" y="2287589"/>
            <a:ext cx="530225" cy="515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 b="1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269338" name="Line 26">
            <a:extLst>
              <a:ext uri="{FF2B5EF4-FFF2-40B4-BE49-F238E27FC236}">
                <a16:creationId xmlns:a16="http://schemas.microsoft.com/office/drawing/2014/main" id="{3562D516-0A68-4467-9A8E-E506731E2107}"/>
              </a:ext>
            </a:extLst>
          </p:cNvPr>
          <p:cNvSpPr>
            <a:spLocks noChangeShapeType="1"/>
          </p:cNvSpPr>
          <p:nvPr/>
        </p:nvSpPr>
        <p:spPr bwMode="auto">
          <a:xfrm>
            <a:off x="6411914" y="2590800"/>
            <a:ext cx="3722687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69339" name="Line 27">
            <a:extLst>
              <a:ext uri="{FF2B5EF4-FFF2-40B4-BE49-F238E27FC236}">
                <a16:creationId xmlns:a16="http://schemas.microsoft.com/office/drawing/2014/main" id="{940ECD4B-CDDF-4283-8874-DC937CFDBF0B}"/>
              </a:ext>
            </a:extLst>
          </p:cNvPr>
          <p:cNvSpPr>
            <a:spLocks noChangeShapeType="1"/>
          </p:cNvSpPr>
          <p:nvPr/>
        </p:nvSpPr>
        <p:spPr bwMode="auto">
          <a:xfrm>
            <a:off x="2220914" y="5105400"/>
            <a:ext cx="2808287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69340" name="Line 28">
            <a:extLst>
              <a:ext uri="{FF2B5EF4-FFF2-40B4-BE49-F238E27FC236}">
                <a16:creationId xmlns:a16="http://schemas.microsoft.com/office/drawing/2014/main" id="{C1D3672C-609A-4353-B04C-B5A355EA90F1}"/>
              </a:ext>
            </a:extLst>
          </p:cNvPr>
          <p:cNvSpPr>
            <a:spLocks noChangeShapeType="1"/>
          </p:cNvSpPr>
          <p:nvPr/>
        </p:nvSpPr>
        <p:spPr bwMode="auto">
          <a:xfrm>
            <a:off x="6488114" y="5105400"/>
            <a:ext cx="3646487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69341" name="Rectangle 29">
            <a:extLst>
              <a:ext uri="{FF2B5EF4-FFF2-40B4-BE49-F238E27FC236}">
                <a16:creationId xmlns:a16="http://schemas.microsoft.com/office/drawing/2014/main" id="{D433EAA9-F812-46FC-BE05-D15F739789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0389" y="4802189"/>
            <a:ext cx="530225" cy="515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 b="1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269342" name="Rectangle 30">
            <a:extLst>
              <a:ext uri="{FF2B5EF4-FFF2-40B4-BE49-F238E27FC236}">
                <a16:creationId xmlns:a16="http://schemas.microsoft.com/office/drawing/2014/main" id="{39187181-A1BF-49AE-947D-6D0BFA2207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7589" y="4802189"/>
            <a:ext cx="530225" cy="515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 b="1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269343" name="Oval 31">
            <a:extLst>
              <a:ext uri="{FF2B5EF4-FFF2-40B4-BE49-F238E27FC236}">
                <a16:creationId xmlns:a16="http://schemas.microsoft.com/office/drawing/2014/main" id="{335B7CA9-5D0F-48CD-8A00-50AA6592BB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22098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69344" name="Oval 32">
            <a:extLst>
              <a:ext uri="{FF2B5EF4-FFF2-40B4-BE49-F238E27FC236}">
                <a16:creationId xmlns:a16="http://schemas.microsoft.com/office/drawing/2014/main" id="{B60F28FC-CDBF-4326-8354-67CECBDF58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23622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69345" name="Oval 33">
            <a:extLst>
              <a:ext uri="{FF2B5EF4-FFF2-40B4-BE49-F238E27FC236}">
                <a16:creationId xmlns:a16="http://schemas.microsoft.com/office/drawing/2014/main" id="{D5BA6B26-EBE2-40CF-98FF-1B0B3A9551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28956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69346" name="Oval 34">
            <a:extLst>
              <a:ext uri="{FF2B5EF4-FFF2-40B4-BE49-F238E27FC236}">
                <a16:creationId xmlns:a16="http://schemas.microsoft.com/office/drawing/2014/main" id="{99D59DDE-C919-4584-B9F4-BD25A52569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22098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69347" name="Oval 35">
            <a:extLst>
              <a:ext uri="{FF2B5EF4-FFF2-40B4-BE49-F238E27FC236}">
                <a16:creationId xmlns:a16="http://schemas.microsoft.com/office/drawing/2014/main" id="{CAC90BBD-7DC6-4217-A90A-7C3AF9D7FF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26670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69348" name="Oval 36">
            <a:extLst>
              <a:ext uri="{FF2B5EF4-FFF2-40B4-BE49-F238E27FC236}">
                <a16:creationId xmlns:a16="http://schemas.microsoft.com/office/drawing/2014/main" id="{AA09E189-857A-413C-9CE4-6B4D5ACCAB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20574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69349" name="Oval 37">
            <a:extLst>
              <a:ext uri="{FF2B5EF4-FFF2-40B4-BE49-F238E27FC236}">
                <a16:creationId xmlns:a16="http://schemas.microsoft.com/office/drawing/2014/main" id="{8E3CDA8D-6175-4E7C-A98D-44C8D81291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31242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69350" name="Oval 38">
            <a:extLst>
              <a:ext uri="{FF2B5EF4-FFF2-40B4-BE49-F238E27FC236}">
                <a16:creationId xmlns:a16="http://schemas.microsoft.com/office/drawing/2014/main" id="{11AFF676-8045-4DFE-9E0F-55C3A15994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22860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69351" name="Oval 39">
            <a:extLst>
              <a:ext uri="{FF2B5EF4-FFF2-40B4-BE49-F238E27FC236}">
                <a16:creationId xmlns:a16="http://schemas.microsoft.com/office/drawing/2014/main" id="{AB9CEFF6-869E-43F5-A708-DDA6F2EF09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9600" y="19812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69352" name="Oval 40">
            <a:extLst>
              <a:ext uri="{FF2B5EF4-FFF2-40B4-BE49-F238E27FC236}">
                <a16:creationId xmlns:a16="http://schemas.microsoft.com/office/drawing/2014/main" id="{522F14A9-2AF3-4ABB-8F98-C449AFDB2F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23622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69353" name="Oval 41">
            <a:extLst>
              <a:ext uri="{FF2B5EF4-FFF2-40B4-BE49-F238E27FC236}">
                <a16:creationId xmlns:a16="http://schemas.microsoft.com/office/drawing/2014/main" id="{BBDE4E81-DE5A-420D-9EED-5B3EB8FDBB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21336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69354" name="Oval 42">
            <a:extLst>
              <a:ext uri="{FF2B5EF4-FFF2-40B4-BE49-F238E27FC236}">
                <a16:creationId xmlns:a16="http://schemas.microsoft.com/office/drawing/2014/main" id="{554EFB59-514C-479D-92D2-68C860EE2A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26670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69355" name="Oval 43">
            <a:extLst>
              <a:ext uri="{FF2B5EF4-FFF2-40B4-BE49-F238E27FC236}">
                <a16:creationId xmlns:a16="http://schemas.microsoft.com/office/drawing/2014/main" id="{C6F127A3-3D59-4888-A349-50F044CF7F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22098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69356" name="Oval 44">
            <a:extLst>
              <a:ext uri="{FF2B5EF4-FFF2-40B4-BE49-F238E27FC236}">
                <a16:creationId xmlns:a16="http://schemas.microsoft.com/office/drawing/2014/main" id="{B7E4F7EE-3D30-4871-9E0F-A894050C8F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3000" y="24384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69357" name="Oval 45">
            <a:extLst>
              <a:ext uri="{FF2B5EF4-FFF2-40B4-BE49-F238E27FC236}">
                <a16:creationId xmlns:a16="http://schemas.microsoft.com/office/drawing/2014/main" id="{298FEBFB-7750-4D27-B079-D9BF5AD057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67800" y="28194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69358" name="Oval 46">
            <a:extLst>
              <a:ext uri="{FF2B5EF4-FFF2-40B4-BE49-F238E27FC236}">
                <a16:creationId xmlns:a16="http://schemas.microsoft.com/office/drawing/2014/main" id="{9559C022-E5F2-49DC-8D03-77DAFE9D4F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28956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69359" name="Oval 47">
            <a:extLst>
              <a:ext uri="{FF2B5EF4-FFF2-40B4-BE49-F238E27FC236}">
                <a16:creationId xmlns:a16="http://schemas.microsoft.com/office/drawing/2014/main" id="{F24F067B-3EC1-4B9D-B9E9-28ECE2EDBE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42672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69360" name="Oval 48">
            <a:extLst>
              <a:ext uri="{FF2B5EF4-FFF2-40B4-BE49-F238E27FC236}">
                <a16:creationId xmlns:a16="http://schemas.microsoft.com/office/drawing/2014/main" id="{5DEBA575-FC31-4B54-A537-20965A8374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45720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69361" name="Oval 49">
            <a:extLst>
              <a:ext uri="{FF2B5EF4-FFF2-40B4-BE49-F238E27FC236}">
                <a16:creationId xmlns:a16="http://schemas.microsoft.com/office/drawing/2014/main" id="{B052233F-2191-4B12-BDD4-D2725CF539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43434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69362" name="Oval 50">
            <a:extLst>
              <a:ext uri="{FF2B5EF4-FFF2-40B4-BE49-F238E27FC236}">
                <a16:creationId xmlns:a16="http://schemas.microsoft.com/office/drawing/2014/main" id="{704ACB6F-9113-4AE8-8FF8-A04F63FAA1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48006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69363" name="Oval 51">
            <a:extLst>
              <a:ext uri="{FF2B5EF4-FFF2-40B4-BE49-F238E27FC236}">
                <a16:creationId xmlns:a16="http://schemas.microsoft.com/office/drawing/2014/main" id="{478FB81F-BF8E-44A3-A8BE-D359C1F914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51054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69364" name="Oval 52">
            <a:extLst>
              <a:ext uri="{FF2B5EF4-FFF2-40B4-BE49-F238E27FC236}">
                <a16:creationId xmlns:a16="http://schemas.microsoft.com/office/drawing/2014/main" id="{0236AF3F-8640-468D-B2B2-FDD9692752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55626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69365" name="Oval 53">
            <a:extLst>
              <a:ext uri="{FF2B5EF4-FFF2-40B4-BE49-F238E27FC236}">
                <a16:creationId xmlns:a16="http://schemas.microsoft.com/office/drawing/2014/main" id="{0EF338D6-21AF-44EB-BB87-95A9B9A7C0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53340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69366" name="Oval 54">
            <a:extLst>
              <a:ext uri="{FF2B5EF4-FFF2-40B4-BE49-F238E27FC236}">
                <a16:creationId xmlns:a16="http://schemas.microsoft.com/office/drawing/2014/main" id="{98E7EC00-DCD1-4B40-88D4-26CA8EDAEC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57150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69367" name="Oval 55">
            <a:extLst>
              <a:ext uri="{FF2B5EF4-FFF2-40B4-BE49-F238E27FC236}">
                <a16:creationId xmlns:a16="http://schemas.microsoft.com/office/drawing/2014/main" id="{FCC81F43-D7DE-49A8-B5AC-5A72C562D3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55626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69368" name="Oval 56">
            <a:extLst>
              <a:ext uri="{FF2B5EF4-FFF2-40B4-BE49-F238E27FC236}">
                <a16:creationId xmlns:a16="http://schemas.microsoft.com/office/drawing/2014/main" id="{777F7E7D-B688-4D10-A65D-9EC657008C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46482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69369" name="Oval 57">
            <a:extLst>
              <a:ext uri="{FF2B5EF4-FFF2-40B4-BE49-F238E27FC236}">
                <a16:creationId xmlns:a16="http://schemas.microsoft.com/office/drawing/2014/main" id="{451A4635-B841-4E89-9118-CF7D85C1DE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49530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69370" name="Oval 58">
            <a:extLst>
              <a:ext uri="{FF2B5EF4-FFF2-40B4-BE49-F238E27FC236}">
                <a16:creationId xmlns:a16="http://schemas.microsoft.com/office/drawing/2014/main" id="{9B21D912-96D6-4F56-841A-640605DDCC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53340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69371" name="Oval 59">
            <a:extLst>
              <a:ext uri="{FF2B5EF4-FFF2-40B4-BE49-F238E27FC236}">
                <a16:creationId xmlns:a16="http://schemas.microsoft.com/office/drawing/2014/main" id="{3C77A5EE-0940-4D53-B21A-F74082376D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50292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69372" name="Oval 60">
            <a:extLst>
              <a:ext uri="{FF2B5EF4-FFF2-40B4-BE49-F238E27FC236}">
                <a16:creationId xmlns:a16="http://schemas.microsoft.com/office/drawing/2014/main" id="{6F69DCE1-4FFF-48C5-9ED6-C375E65839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0" y="50292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69373" name="Oval 61">
            <a:extLst>
              <a:ext uri="{FF2B5EF4-FFF2-40B4-BE49-F238E27FC236}">
                <a16:creationId xmlns:a16="http://schemas.microsoft.com/office/drawing/2014/main" id="{35C5B083-97A0-498B-92A9-1FDE91954D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200" y="44958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69374" name="Oval 62">
            <a:extLst>
              <a:ext uri="{FF2B5EF4-FFF2-40B4-BE49-F238E27FC236}">
                <a16:creationId xmlns:a16="http://schemas.microsoft.com/office/drawing/2014/main" id="{F404C72B-AEB6-46E2-946F-42C4A73957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0" y="50292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69375" name="Oval 63">
            <a:extLst>
              <a:ext uri="{FF2B5EF4-FFF2-40B4-BE49-F238E27FC236}">
                <a16:creationId xmlns:a16="http://schemas.microsoft.com/office/drawing/2014/main" id="{16A3197C-A5B1-459F-9F01-5182181B34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6800" y="54864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69376" name="Oval 64">
            <a:extLst>
              <a:ext uri="{FF2B5EF4-FFF2-40B4-BE49-F238E27FC236}">
                <a16:creationId xmlns:a16="http://schemas.microsoft.com/office/drawing/2014/main" id="{89AE292E-15D0-431C-81AD-C6C1748CC4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15400" y="50292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69377" name="Oval 65">
            <a:extLst>
              <a:ext uri="{FF2B5EF4-FFF2-40B4-BE49-F238E27FC236}">
                <a16:creationId xmlns:a16="http://schemas.microsoft.com/office/drawing/2014/main" id="{139DECB7-D572-41FB-A05A-BAD2717B35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0" y="46482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69378" name="Oval 66">
            <a:extLst>
              <a:ext uri="{FF2B5EF4-FFF2-40B4-BE49-F238E27FC236}">
                <a16:creationId xmlns:a16="http://schemas.microsoft.com/office/drawing/2014/main" id="{08615B18-4012-4902-B59E-D62B0E70B9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5000" y="49530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69379" name="Oval 67">
            <a:extLst>
              <a:ext uri="{FF2B5EF4-FFF2-40B4-BE49-F238E27FC236}">
                <a16:creationId xmlns:a16="http://schemas.microsoft.com/office/drawing/2014/main" id="{58C30F9D-BA88-4AB5-9F85-3FEE94E341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72600" y="24384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69380" name="Oval 68">
            <a:extLst>
              <a:ext uri="{FF2B5EF4-FFF2-40B4-BE49-F238E27FC236}">
                <a16:creationId xmlns:a16="http://schemas.microsoft.com/office/drawing/2014/main" id="{58BC16D9-F084-4EC1-A4E9-91522B4F32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53600" y="19812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69381" name="Oval 69">
            <a:extLst>
              <a:ext uri="{FF2B5EF4-FFF2-40B4-BE49-F238E27FC236}">
                <a16:creationId xmlns:a16="http://schemas.microsoft.com/office/drawing/2014/main" id="{B1E2B0C7-3F92-45B0-9572-ECF6582BEB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29800" y="54102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  <p:transition/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>
            <a:extLst>
              <a:ext uri="{FF2B5EF4-FFF2-40B4-BE49-F238E27FC236}">
                <a16:creationId xmlns:a16="http://schemas.microsoft.com/office/drawing/2014/main" id="{867040F4-0372-4C5A-8AAA-2E9D026BFC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vert="horz" lIns="90488" tIns="44450" rIns="90488" bIns="44450" rtlCol="0" anchor="ctr" anchorCtr="1">
            <a:normAutofit/>
          </a:bodyPr>
          <a:lstStyle/>
          <a:p>
            <a:r>
              <a:rPr lang="en-US" altLang="en-US" sz="5400" b="1">
                <a:effectLst>
                  <a:outerShdw blurRad="38100" dist="38100" dir="2700000" algn="tl">
                    <a:srgbClr val="000000"/>
                  </a:outerShdw>
                </a:effectLst>
              </a:rPr>
              <a:t>Principal of Parsimony</a:t>
            </a:r>
            <a:endParaRPr lang="en-US" altLang="en-US"/>
          </a:p>
        </p:txBody>
      </p:sp>
      <p:sp>
        <p:nvSpPr>
          <p:cNvPr id="273411" name="Rectangle 3">
            <a:extLst>
              <a:ext uri="{FF2B5EF4-FFF2-40B4-BE49-F238E27FC236}">
                <a16:creationId xmlns:a16="http://schemas.microsoft.com/office/drawing/2014/main" id="{DD7B517F-63E4-4C0C-8B96-4D000C157E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33600" y="1752600"/>
            <a:ext cx="7848600" cy="4495800"/>
          </a:xfrm>
          <a:noFill/>
          <a:ln/>
        </p:spPr>
        <p:txBody>
          <a:bodyPr vert="horz" lIns="90488" tIns="44450" rIns="90488" bIns="44450" rtlCol="0">
            <a:normAutofit/>
          </a:bodyPr>
          <a:lstStyle/>
          <a:p>
            <a:pPr marL="571500" indent="-571500"/>
            <a:r>
              <a:rPr lang="en-US" altLang="en-US"/>
              <a:t>Suppose two or more models provide good fit for data</a:t>
            </a:r>
          </a:p>
          <a:p>
            <a:pPr marL="571500" indent="-571500"/>
            <a:r>
              <a:rPr lang="en-US" altLang="en-US"/>
              <a:t>Select the Simplest Model</a:t>
            </a:r>
          </a:p>
          <a:p>
            <a:pPr marL="971550" lvl="1"/>
            <a:r>
              <a:rPr lang="en-US" altLang="en-US">
                <a:solidFill>
                  <a:srgbClr val="66FF33"/>
                </a:solidFill>
              </a:rPr>
              <a:t>Simplest model types:</a:t>
            </a:r>
          </a:p>
          <a:p>
            <a:pPr marL="1314450" lvl="2"/>
            <a:r>
              <a:rPr lang="en-US" altLang="en-US">
                <a:solidFill>
                  <a:srgbClr val="1FFFEA"/>
                </a:solidFill>
              </a:rPr>
              <a:t>least-squares linear</a:t>
            </a:r>
          </a:p>
          <a:p>
            <a:pPr marL="1314450" lvl="2"/>
            <a:r>
              <a:rPr lang="en-US" altLang="en-US">
                <a:solidFill>
                  <a:srgbClr val="1FFFEA"/>
                </a:solidFill>
              </a:rPr>
              <a:t>least-square quadratic</a:t>
            </a:r>
          </a:p>
          <a:p>
            <a:pPr marL="1314450" lvl="2"/>
            <a:r>
              <a:rPr lang="en-US" altLang="en-US">
                <a:solidFill>
                  <a:srgbClr val="1FFFEA"/>
                </a:solidFill>
              </a:rPr>
              <a:t>1st order autoregressive</a:t>
            </a:r>
            <a:endParaRPr lang="en-US" altLang="en-US"/>
          </a:p>
          <a:p>
            <a:pPr marL="971550" lvl="1"/>
            <a:r>
              <a:rPr lang="en-US" altLang="en-US">
                <a:solidFill>
                  <a:srgbClr val="66FF33"/>
                </a:solidFill>
              </a:rPr>
              <a:t>More complex types:</a:t>
            </a:r>
          </a:p>
          <a:p>
            <a:pPr marL="1314450" lvl="2"/>
            <a:r>
              <a:rPr lang="en-US" altLang="en-US">
                <a:solidFill>
                  <a:srgbClr val="1FFFEA"/>
                </a:solidFill>
              </a:rPr>
              <a:t>2nd and 3rd order autoregressive</a:t>
            </a:r>
          </a:p>
          <a:p>
            <a:pPr marL="1314450" lvl="2"/>
            <a:r>
              <a:rPr lang="en-US" altLang="en-US">
                <a:solidFill>
                  <a:srgbClr val="1FFFEA"/>
                </a:solidFill>
              </a:rPr>
              <a:t>least-squares exponential</a:t>
            </a: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1948</TotalTime>
  <Words>2676</Words>
  <Application>Microsoft Office PowerPoint</Application>
  <PresentationFormat>Widescreen</PresentationFormat>
  <Paragraphs>689</Paragraphs>
  <Slides>103</Slides>
  <Notes>80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8</vt:i4>
      </vt:variant>
      <vt:variant>
        <vt:lpstr>Slide Titles</vt:lpstr>
      </vt:variant>
      <vt:variant>
        <vt:i4>103</vt:i4>
      </vt:variant>
    </vt:vector>
  </HeadingPairs>
  <TitlesOfParts>
    <vt:vector size="119" baseType="lpstr">
      <vt:lpstr>Arial</vt:lpstr>
      <vt:lpstr>Book Antiqua</vt:lpstr>
      <vt:lpstr>Calibri</vt:lpstr>
      <vt:lpstr>Calibri Light</vt:lpstr>
      <vt:lpstr>Calibri Light (Headings)</vt:lpstr>
      <vt:lpstr>Symbol</vt:lpstr>
      <vt:lpstr>Wingdings</vt:lpstr>
      <vt:lpstr>Office Theme</vt:lpstr>
      <vt:lpstr>Clip</vt:lpstr>
      <vt:lpstr>VISIO</vt:lpstr>
      <vt:lpstr>Document</vt:lpstr>
      <vt:lpstr>Picture</vt:lpstr>
      <vt:lpstr>Equation</vt:lpstr>
      <vt:lpstr>Chart</vt:lpstr>
      <vt:lpstr>Worksheet</vt:lpstr>
      <vt:lpstr>Microsoft Word 97 - 2003 Document</vt:lpstr>
      <vt:lpstr>Time Series Analysis </vt:lpstr>
      <vt:lpstr>Learning Objectives</vt:lpstr>
      <vt:lpstr>What Is Forecasting?</vt:lpstr>
      <vt:lpstr>Forecasting Approaches</vt:lpstr>
      <vt:lpstr>Forecasting Approaches</vt:lpstr>
      <vt:lpstr> Quantitative Forecasting</vt:lpstr>
      <vt:lpstr>Quantitative Forecasting Methods</vt:lpstr>
      <vt:lpstr>Quantitative Forecasting Methods</vt:lpstr>
      <vt:lpstr>Quantitative Forecasting Methods</vt:lpstr>
      <vt:lpstr>Quantitative Forecasting Methods</vt:lpstr>
      <vt:lpstr>Quantitative Forecasting Methods</vt:lpstr>
      <vt:lpstr>Quantitative Forecasting Methods</vt:lpstr>
      <vt:lpstr>Quantitative Forecasting Methods</vt:lpstr>
      <vt:lpstr>What is a Time Series?</vt:lpstr>
      <vt:lpstr>Time Series vs.  Cross Sectional Data </vt:lpstr>
      <vt:lpstr>Time Series vs.  Cross Sectional Data </vt:lpstr>
      <vt:lpstr>Time Series vs.  Cross Sectional Data </vt:lpstr>
      <vt:lpstr>Time Series vs.  Cross Sectional Data </vt:lpstr>
      <vt:lpstr>Time Series Components</vt:lpstr>
      <vt:lpstr>Time Series Components</vt:lpstr>
      <vt:lpstr>Time Series Components</vt:lpstr>
      <vt:lpstr>Time Series Components</vt:lpstr>
      <vt:lpstr>Time Series Components</vt:lpstr>
      <vt:lpstr>Trend Component</vt:lpstr>
      <vt:lpstr>Trend Component</vt:lpstr>
      <vt:lpstr>Cyclical Component</vt:lpstr>
      <vt:lpstr>Cyclical Component</vt:lpstr>
      <vt:lpstr>Seasonal Component</vt:lpstr>
      <vt:lpstr>Seasonal Component</vt:lpstr>
      <vt:lpstr>Irregular Component</vt:lpstr>
      <vt:lpstr>Random or Irregular Component</vt:lpstr>
      <vt:lpstr>Time Series Forecasting</vt:lpstr>
      <vt:lpstr>Time Series Forecasting</vt:lpstr>
      <vt:lpstr>Time Series Forecasting</vt:lpstr>
      <vt:lpstr>Time Series Forecasting</vt:lpstr>
      <vt:lpstr>Time Series Forecasting</vt:lpstr>
      <vt:lpstr>Time Series Forecasting</vt:lpstr>
      <vt:lpstr>Time Series Forecasting</vt:lpstr>
      <vt:lpstr>Time Series Analysis</vt:lpstr>
      <vt:lpstr>Plotting Time Series Data</vt:lpstr>
      <vt:lpstr>Moving Average Method</vt:lpstr>
      <vt:lpstr>Time Series Forecasting</vt:lpstr>
      <vt:lpstr>Moving Average Method</vt:lpstr>
      <vt:lpstr>Moving Average Method</vt:lpstr>
      <vt:lpstr>Moving Average Graph</vt:lpstr>
      <vt:lpstr>Moving Average  [An Example]</vt:lpstr>
      <vt:lpstr>Moving Average  [Solution]</vt:lpstr>
      <vt:lpstr>Moving Average </vt:lpstr>
      <vt:lpstr>Exponential Smoothing Method</vt:lpstr>
      <vt:lpstr>Time Series Forecasting</vt:lpstr>
      <vt:lpstr>Exponential Smoothing Method</vt:lpstr>
      <vt:lpstr>Exponential Smoothing  [An Example]</vt:lpstr>
      <vt:lpstr>Exponential Smoothing</vt:lpstr>
      <vt:lpstr>Exponential Smoothing [Graph]</vt:lpstr>
      <vt:lpstr>Forecast Effect of Smoothing Coefficient (W)</vt:lpstr>
      <vt:lpstr>Simple Exponential Smoothing</vt:lpstr>
      <vt:lpstr>Simple Exponential Smoothing</vt:lpstr>
      <vt:lpstr>Holt’s Linear Trend method</vt:lpstr>
      <vt:lpstr>PowerPoint Presentation</vt:lpstr>
      <vt:lpstr>Holt’s Linear Trend method</vt:lpstr>
      <vt:lpstr>Holt-Winters Method</vt:lpstr>
      <vt:lpstr>Holt-Winters Method</vt:lpstr>
      <vt:lpstr>Linear Time-Series Forecasting Model</vt:lpstr>
      <vt:lpstr>Time Series Forecasting</vt:lpstr>
      <vt:lpstr>Linear Time-Series Forecasting Model</vt:lpstr>
      <vt:lpstr>Linear Time-Series Model</vt:lpstr>
      <vt:lpstr>Linear Time-Series Model [An Example]</vt:lpstr>
      <vt:lpstr>Linear Time-Series [Example]</vt:lpstr>
      <vt:lpstr>The Linear Trend Model</vt:lpstr>
      <vt:lpstr>Time Series Plot</vt:lpstr>
      <vt:lpstr>Time Series Plot [Revised]</vt:lpstr>
      <vt:lpstr>Seasonality Plot</vt:lpstr>
      <vt:lpstr>Trend Analysis</vt:lpstr>
      <vt:lpstr>Quadratic Time-Series Forecasting Model</vt:lpstr>
      <vt:lpstr>Time Series Forecasting</vt:lpstr>
      <vt:lpstr>Quadratic Time-Series Forecasting Model</vt:lpstr>
      <vt:lpstr>Quadratic Time-Series Forecasting Model</vt:lpstr>
      <vt:lpstr>Quadratic Time-Series Model Relationships</vt:lpstr>
      <vt:lpstr>Quadratic Trend Model</vt:lpstr>
      <vt:lpstr>Exponential Time-Series Model</vt:lpstr>
      <vt:lpstr>Time Series Forecasting</vt:lpstr>
      <vt:lpstr>Exponential Time-Series Forecasting Model</vt:lpstr>
      <vt:lpstr>Exponential Time-Series Forecasting Model</vt:lpstr>
      <vt:lpstr>Exponential Time-Series Model Relationships</vt:lpstr>
      <vt:lpstr>Exponential Weight [Example Graph]</vt:lpstr>
      <vt:lpstr>Exponential Trend Model</vt:lpstr>
      <vt:lpstr>Autoregressive Modeling</vt:lpstr>
      <vt:lpstr>Time Series Forecasting</vt:lpstr>
      <vt:lpstr>Autoregressive Modeling</vt:lpstr>
      <vt:lpstr>Time Series Data Plot</vt:lpstr>
      <vt:lpstr>Auto-correlation Plot</vt:lpstr>
      <vt:lpstr>Autoregressive Model    [An Example]</vt:lpstr>
      <vt:lpstr>Autoregressive Model [Example Solution]</vt:lpstr>
      <vt:lpstr>Evaluating Forecasts</vt:lpstr>
      <vt:lpstr> Quantitative  Forecasting Steps </vt:lpstr>
      <vt:lpstr>Forecasting Guidelines</vt:lpstr>
      <vt:lpstr>Pattern of Forecast Error</vt:lpstr>
      <vt:lpstr>Residual Analysis </vt:lpstr>
      <vt:lpstr>Principal of Parsimony</vt:lpstr>
      <vt:lpstr>Summary</vt:lpstr>
      <vt:lpstr>You  and  StatGraphics</vt:lpstr>
      <vt:lpstr>Questions?</vt:lpstr>
      <vt:lpstr>Source of Elaborate Slides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 Series Analysis </dc:title>
  <dc:creator>Anshu Pandey</dc:creator>
  <cp:lastModifiedBy>Anshu Pandey</cp:lastModifiedBy>
  <cp:revision>7</cp:revision>
  <dcterms:created xsi:type="dcterms:W3CDTF">2018-08-14T08:03:27Z</dcterms:created>
  <dcterms:modified xsi:type="dcterms:W3CDTF">2020-07-12T17:03:41Z</dcterms:modified>
</cp:coreProperties>
</file>