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1" r:id="rId4"/>
    <p:sldMasterId id="2147484624" r:id="rId5"/>
  </p:sldMasterIdLst>
  <p:notesMasterIdLst>
    <p:notesMasterId r:id="rId11"/>
  </p:notesMasterIdLst>
  <p:handoutMasterIdLst>
    <p:handoutMasterId r:id="rId12"/>
  </p:handoutMasterIdLst>
  <p:sldIdLst>
    <p:sldId id="2579" r:id="rId6"/>
    <p:sldId id="1883" r:id="rId7"/>
    <p:sldId id="2617" r:id="rId8"/>
    <p:sldId id="2619" r:id="rId9"/>
    <p:sldId id="1886" r:id="rId10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  <p:cmAuthor id="4" name="Angela Powell" initials="AP" lastIdx="9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3A5E"/>
    <a:srgbClr val="F2F2F2"/>
    <a:srgbClr val="EBEBEB"/>
    <a:srgbClr val="59B4D9"/>
    <a:srgbClr val="FFFFFF"/>
    <a:srgbClr val="FFF100"/>
    <a:srgbClr val="75757A"/>
    <a:srgbClr val="3C3C41"/>
    <a:srgbClr val="30E5D0"/>
    <a:srgbClr val="00827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7BF02F-AA93-4970-A56F-DC49A41DB262}" v="4" dt="2023-04-27T14:27:19.9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53" autoAdjust="0"/>
    <p:restoredTop sz="54314" autoAdjust="0"/>
  </p:normalViewPr>
  <p:slideViewPr>
    <p:cSldViewPr snapToGrid="0">
      <p:cViewPr varScale="1">
        <p:scale>
          <a:sx n="55" d="100"/>
          <a:sy n="55" d="100"/>
        </p:scale>
        <p:origin x="1264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eme Malcolm" userId="0828a162-3a1f-48c4-ad15-5bbb25c8ef77" providerId="ADAL" clId="{8A7BF02F-AA93-4970-A56F-DC49A41DB262}"/>
    <pc:docChg chg="undo custSel delSld modSld">
      <pc:chgData name="Graeme Malcolm" userId="0828a162-3a1f-48c4-ad15-5bbb25c8ef77" providerId="ADAL" clId="{8A7BF02F-AA93-4970-A56F-DC49A41DB262}" dt="2023-04-27T14:28:59.140" v="1204" actId="47"/>
      <pc:docMkLst>
        <pc:docMk/>
      </pc:docMkLst>
      <pc:sldChg chg="modSp mod modNotesTx">
        <pc:chgData name="Graeme Malcolm" userId="0828a162-3a1f-48c4-ad15-5bbb25c8ef77" providerId="ADAL" clId="{8A7BF02F-AA93-4970-A56F-DC49A41DB262}" dt="2023-04-27T14:10:01.348" v="848" actId="20577"/>
        <pc:sldMkLst>
          <pc:docMk/>
          <pc:sldMk cId="3425235786" sldId="1883"/>
        </pc:sldMkLst>
        <pc:spChg chg="mod">
          <ac:chgData name="Graeme Malcolm" userId="0828a162-3a1f-48c4-ad15-5bbb25c8ef77" providerId="ADAL" clId="{8A7BF02F-AA93-4970-A56F-DC49A41DB262}" dt="2023-04-27T14:00:28.486" v="711" actId="20577"/>
          <ac:spMkLst>
            <pc:docMk/>
            <pc:sldMk cId="3425235786" sldId="1883"/>
            <ac:spMk id="3" creationId="{80A304B1-E463-D931-32ED-F5FD79E71C0E}"/>
          </ac:spMkLst>
        </pc:spChg>
        <pc:spChg chg="mod">
          <ac:chgData name="Graeme Malcolm" userId="0828a162-3a1f-48c4-ad15-5bbb25c8ef77" providerId="ADAL" clId="{8A7BF02F-AA93-4970-A56F-DC49A41DB262}" dt="2023-04-27T13:58:09.824" v="425" actId="20577"/>
          <ac:spMkLst>
            <pc:docMk/>
            <pc:sldMk cId="3425235786" sldId="1883"/>
            <ac:spMk id="16" creationId="{B2846924-EA91-45E5-A26C-8C5AF3A09820}"/>
          </ac:spMkLst>
        </pc:spChg>
      </pc:sldChg>
      <pc:sldChg chg="modSp mod">
        <pc:chgData name="Graeme Malcolm" userId="0828a162-3a1f-48c4-ad15-5bbb25c8ef77" providerId="ADAL" clId="{8A7BF02F-AA93-4970-A56F-DC49A41DB262}" dt="2023-04-27T13:55:03.006" v="28" actId="20577"/>
        <pc:sldMkLst>
          <pc:docMk/>
          <pc:sldMk cId="1046273185" sldId="2579"/>
        </pc:sldMkLst>
        <pc:spChg chg="mod">
          <ac:chgData name="Graeme Malcolm" userId="0828a162-3a1f-48c4-ad15-5bbb25c8ef77" providerId="ADAL" clId="{8A7BF02F-AA93-4970-A56F-DC49A41DB262}" dt="2023-04-27T13:55:03.006" v="28" actId="20577"/>
          <ac:spMkLst>
            <pc:docMk/>
            <pc:sldMk cId="1046273185" sldId="2579"/>
            <ac:spMk id="4" creationId="{00000000-0000-0000-0000-000000000000}"/>
          </ac:spMkLst>
        </pc:spChg>
      </pc:sldChg>
      <pc:sldChg chg="modSp mod modNotesTx">
        <pc:chgData name="Graeme Malcolm" userId="0828a162-3a1f-48c4-ad15-5bbb25c8ef77" providerId="ADAL" clId="{8A7BF02F-AA93-4970-A56F-DC49A41DB262}" dt="2023-04-27T14:25:13.050" v="922" actId="20577"/>
        <pc:sldMkLst>
          <pc:docMk/>
          <pc:sldMk cId="4130289397" sldId="2617"/>
        </pc:sldMkLst>
        <pc:spChg chg="mod">
          <ac:chgData name="Graeme Malcolm" userId="0828a162-3a1f-48c4-ad15-5bbb25c8ef77" providerId="ADAL" clId="{8A7BF02F-AA93-4970-A56F-DC49A41DB262}" dt="2023-04-27T14:12:01.370" v="857" actId="20577"/>
          <ac:spMkLst>
            <pc:docMk/>
            <pc:sldMk cId="4130289397" sldId="2617"/>
            <ac:spMk id="3" creationId="{2F76198A-41DA-AD92-F03F-4FA3EABF16E4}"/>
          </ac:spMkLst>
        </pc:spChg>
      </pc:sldChg>
      <pc:sldChg chg="del">
        <pc:chgData name="Graeme Malcolm" userId="0828a162-3a1f-48c4-ad15-5bbb25c8ef77" providerId="ADAL" clId="{8A7BF02F-AA93-4970-A56F-DC49A41DB262}" dt="2023-04-27T14:28:59.140" v="1204" actId="47"/>
        <pc:sldMkLst>
          <pc:docMk/>
          <pc:sldMk cId="4188264677" sldId="2618"/>
        </pc:sldMkLst>
      </pc:sldChg>
      <pc:sldChg chg="modSp mod modNotesTx">
        <pc:chgData name="Graeme Malcolm" userId="0828a162-3a1f-48c4-ad15-5bbb25c8ef77" providerId="ADAL" clId="{8A7BF02F-AA93-4970-A56F-DC49A41DB262}" dt="2023-04-27T14:28:50.127" v="1203" actId="20577"/>
        <pc:sldMkLst>
          <pc:docMk/>
          <pc:sldMk cId="4190591932" sldId="2619"/>
        </pc:sldMkLst>
        <pc:spChg chg="mod">
          <ac:chgData name="Graeme Malcolm" userId="0828a162-3a1f-48c4-ad15-5bbb25c8ef77" providerId="ADAL" clId="{8A7BF02F-AA93-4970-A56F-DC49A41DB262}" dt="2023-04-27T14:27:19.939" v="1102" actId="20577"/>
          <ac:spMkLst>
            <pc:docMk/>
            <pc:sldMk cId="4190591932" sldId="2619"/>
            <ac:spMk id="3" creationId="{5B9FF94B-0C0E-E64E-2E75-40BC44F9554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FDB7B-8DB8-4A3A-95C8-7102BBC9A9E1}" type="datetime8">
              <a:rPr lang="en-US" smtClean="0">
                <a:latin typeface="Segoe UI" pitchFamily="34" charset="0"/>
              </a:rPr>
              <a:t>5/9/2023 1:03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5/9/2023 1:02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Instructor notes and guidance.</a:t>
            </a:r>
          </a:p>
          <a:p>
            <a:endParaRPr lang="en-US" dirty="0"/>
          </a:p>
          <a:p>
            <a:r>
              <a:rPr lang="en-US" dirty="0"/>
              <a:t>This space has been left deliberately blank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619146B-24F9-441E-A368-DB3B5A84C1D4}" type="datetime8">
              <a:rPr lang="en-US" smtClean="0"/>
              <a:t>5/9/2023 1:02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95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Instructor notes and guidance.</a:t>
            </a:r>
          </a:p>
          <a:p>
            <a:endParaRPr lang="en-US" dirty="0"/>
          </a:p>
          <a:p>
            <a:r>
              <a:rPr lang="en-US" dirty="0"/>
              <a:t>If students need to learn (or bush up on) basic programming skills, recommend the following resources on Microsoft Learn: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https://learn.microsoft.com/training/paths/get-started-c-sharp-part-1/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https://learn.microsoft.com/training/paths/beginner-python/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5/9/2023 1:02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928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bullets on the slide list the slide decks for this course with links to the corresponding learning paths on Microsoft Learn. The course is intended to be delivered in 1-day, or as a blended delivery over a longer period.</a:t>
            </a:r>
          </a:p>
          <a:p>
            <a:endParaRPr lang="en-US" dirty="0"/>
          </a:p>
          <a:p>
            <a:r>
              <a:rPr lang="en-US" dirty="0"/>
              <a:t>Be clear about the relationship between the slides in this classroom-based course and the associated learning paths on Microsoft Learn. The slide presentations are aligned to the learning paths, but do not necessarily map 1:1 with them. This enables you to provide an optimal learning experience within the constraints of a 1-day instructor-led class, while enabling students to use the supporting online modules to go deeper into some topics and reinforce what they learn during the class.</a:t>
            </a:r>
          </a:p>
          <a:p>
            <a:endParaRPr lang="en-US" dirty="0"/>
          </a:p>
          <a:p>
            <a:r>
              <a:rPr lang="en-US" dirty="0"/>
              <a:t>Each slide deck in this course ends with a “Further reading” slide that includes a link to the corresponding module on Microsoft Learn. Encourage students to use these online resources as reference materials in the same way a college student might use an assigned textbook to dive deeper into the core concepts covered in classroom lectures.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320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student expectations for the lab exercises. Azure OpenAI is a </a:t>
            </a:r>
            <a:r>
              <a:rPr lang="en-US" i="1" dirty="0"/>
              <a:t>restricted access</a:t>
            </a:r>
            <a:r>
              <a:rPr lang="en-US" i="0" dirty="0"/>
              <a:t> service that requires approval.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358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1">
    <p:bg>
      <p:bgPr>
        <a:solidFill>
          <a:srgbClr val="243A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C370E04-F3D7-44F1-9863-6604D12FE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-860606"/>
            <a:ext cx="7604125" cy="530406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300"/>
              </a:spcAft>
              <a:defRPr sz="2600" spc="-5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5" name="Picture 4" descr="Microsoft Azure Logo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77" y="448056"/>
            <a:ext cx="1362456" cy="194066"/>
          </a:xfrm>
          <a:prstGeom prst="rect">
            <a:avLst/>
          </a:prstGeom>
        </p:spPr>
      </p:pic>
      <p:sp>
        <p:nvSpPr>
          <p:cNvPr id="6" name="Text Box 3">
            <a:extLst>
              <a:ext uri="{FF2B5EF4-FFF2-40B4-BE49-F238E27FC236}">
                <a16:creationId xmlns:a16="http://schemas.microsoft.com/office/drawing/2014/main" id="{4071864E-755E-AD40-A80D-10E454980F16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7" y="6579623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853844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 layout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42899" y="632779"/>
            <a:ext cx="56530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Photo layout 1</a:t>
            </a:r>
          </a:p>
        </p:txBody>
      </p:sp>
    </p:spTree>
    <p:extLst>
      <p:ext uri="{BB962C8B-B14F-4D97-AF65-F5344CB8AC3E}">
        <p14:creationId xmlns:p14="http://schemas.microsoft.com/office/powerpoint/2010/main" val="261876133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1">
    <p:bg>
      <p:bgPr>
        <a:solidFill>
          <a:srgbClr val="243A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icrosoft Azure Logo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77" y="448056"/>
            <a:ext cx="1362456" cy="19406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C370E04-F3D7-44F1-9863-6604D12FE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-924689"/>
            <a:ext cx="7604125" cy="39128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300"/>
              </a:spcAft>
              <a:defRPr sz="2600" spc="-5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4071864E-755E-AD40-A80D-10E454980F16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7" y="6579623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727971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Microsoft Azure logo">
            <a:extLst>
              <a:ext uri="{FF2B5EF4-FFF2-40B4-BE49-F238E27FC236}">
                <a16:creationId xmlns:a16="http://schemas.microsoft.com/office/drawing/2014/main" id="{AFDC29EE-BDE7-4363-B0FC-728521A366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276" y="448056"/>
            <a:ext cx="1362456" cy="19234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D09A9D1-6212-8B49-96D7-B3E9D17D4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8950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7038" y="632779"/>
            <a:ext cx="115712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49099721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9" y="3292078"/>
            <a:ext cx="2506662" cy="41036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32867727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6104760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FFFFFF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91455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3290095"/>
            <a:ext cx="9207182" cy="411162"/>
          </a:xfrm>
        </p:spPr>
        <p:txBody>
          <a:bodyPr wrap="square" lIns="0" tIns="0" rIns="0" bIns="0" anchor="ctr">
            <a:spAutoFit/>
          </a:bodyPr>
          <a:lstStyle>
            <a:lvl1pPr algn="l" defTabSz="932742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lang="en-US" sz="2800" b="0" strike="noStrike" kern="1200" cap="none" spc="-50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4" name="Footer Placeholder 14">
            <a:extLst>
              <a:ext uri="{FF2B5EF4-FFF2-40B4-BE49-F238E27FC236}">
                <a16:creationId xmlns:a16="http://schemas.microsoft.com/office/drawing/2014/main" id="{1828F2BE-04D0-4952-849E-6909AD3A6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093" y="6578600"/>
            <a:ext cx="11819049" cy="120651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defPPr>
              <a:defRPr lang="en-US"/>
            </a:defPPr>
            <a:lvl1pPr marL="0" algn="l" defTabSz="932742" rtl="0" eaLnBrk="1" latinLnBrk="0" hangingPunct="1">
              <a:defRPr sz="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35440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FFFFFF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99863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512240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D09A9D1-6212-8B49-96D7-B3E9D17D4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pic>
        <p:nvPicPr>
          <p:cNvPr id="11" name="Picture 10" descr="Microsoft Azure logo">
            <a:extLst>
              <a:ext uri="{FF2B5EF4-FFF2-40B4-BE49-F238E27FC236}">
                <a16:creationId xmlns:a16="http://schemas.microsoft.com/office/drawing/2014/main" id="{AFDC29EE-BDE7-4363-B0FC-728521A366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276" y="448056"/>
            <a:ext cx="1362456" cy="19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161821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>
          <a:xfrm>
            <a:off x="233185" y="6683658"/>
            <a:ext cx="11426011" cy="310869"/>
          </a:xfrm>
        </p:spPr>
        <p:txBody>
          <a:bodyPr/>
          <a:lstStyle/>
          <a:p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AADACFB-7C71-4E89-89D2-7BBA40B7BFA9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189012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E25E31-70C0-4775-AE18-ECEA8304B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2435749" y="2285754"/>
            <a:ext cx="7319792" cy="228556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DC16B6-168C-4807-A204-0EBA7602160C}"/>
              </a:ext>
            </a:extLst>
          </p:cNvPr>
          <p:cNvSpPr txBox="1"/>
          <p:nvPr userDrawn="1"/>
        </p:nvSpPr>
        <p:spPr>
          <a:xfrm>
            <a:off x="2622174" y="2439603"/>
            <a:ext cx="6998839" cy="18466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+mn-ea"/>
                <a:cs typeface="+mn-cs"/>
              </a:rPr>
              <a:t>Lesson</a:t>
            </a:r>
            <a:r>
              <a:rPr kumimoji="0" lang="en-US" sz="40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+mn-ea"/>
                <a:cs typeface="+mn-cs"/>
              </a:rPr>
              <a:t> 03</a:t>
            </a:r>
          </a:p>
          <a:p>
            <a:pPr marL="0" marR="0" lvl="0" indent="0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000" dirty="0">
                <a:solidFill>
                  <a:schemeClr val="tx2"/>
                </a:solidFill>
                <a:latin typeface="Segoe UI Semibold"/>
              </a:rPr>
              <a:t>Identify the Tasks</a:t>
            </a:r>
            <a:br>
              <a:rPr lang="en-US" sz="4000" dirty="0">
                <a:solidFill>
                  <a:schemeClr val="tx2"/>
                </a:solidFill>
                <a:latin typeface="Segoe UI Semibold"/>
              </a:rPr>
            </a:br>
            <a:r>
              <a:rPr lang="en-US" sz="4000" dirty="0">
                <a:solidFill>
                  <a:schemeClr val="tx2"/>
                </a:solidFill>
                <a:latin typeface="Segoe UI Semibold"/>
              </a:rPr>
              <a:t>Performed by a Data Engineer</a:t>
            </a:r>
            <a:endParaRPr lang="en-GB" sz="4000" dirty="0">
              <a:solidFill>
                <a:schemeClr val="tx2"/>
              </a:solidFill>
              <a:latin typeface="Segoe UI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5685858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42" presetClass="path" presetSubtype="0" decel="10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-0.29974 0.16759 " pathEditMode="relative" rAng="0" ptsTypes="AA">
                                      <p:cBhvr>
                                        <p:cTn id="10" dur="5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87" y="838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42864E-6 1.87472E-6 L -3.42864E-6 0.06673 " pathEditMode="relative" rAng="0" ptsTypes="AA">
                                      <p:cBhvr>
                                        <p:cTn id="15" dur="1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5" grpId="0"/>
      <p:bldP spid="5" grpId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95914" y="6281748"/>
            <a:ext cx="4572000" cy="11209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50843" eaLnBrk="0" hangingPunct="0"/>
            <a:r>
              <a:rPr lang="en-US" sz="714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95914" y="597450"/>
            <a:ext cx="1393840" cy="29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2534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1192213"/>
            <a:ext cx="3690937" cy="917575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spc="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1192213"/>
            <a:ext cx="558414" cy="38623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defTabSz="517525">
              <a:spcAft>
                <a:spcPts val="500"/>
              </a:spcAft>
              <a:buNone/>
              <a:defRPr sz="1800" spc="0" baseline="0">
                <a:solidFill>
                  <a:schemeClr val="tx2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/>
              <a:t>##</a:t>
            </a:r>
            <a:br>
              <a:rPr lang="en-US"/>
            </a:br>
            <a:r>
              <a:rPr lang="en-US"/>
              <a:t>##</a:t>
            </a:r>
            <a:br>
              <a:rPr lang="en-US"/>
            </a:br>
            <a:r>
              <a:rPr lang="en-US"/>
              <a:t>##</a:t>
            </a:r>
            <a:br>
              <a:rPr lang="en-US"/>
            </a:br>
            <a:r>
              <a:rPr lang="en-US"/>
              <a:t>##</a:t>
            </a:r>
            <a:br>
              <a:rPr lang="en-US"/>
            </a:br>
            <a:r>
              <a:rPr lang="en-US"/>
              <a:t>##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F941B29-79EC-DD49-A767-757BAE16FC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13178" y="1192212"/>
            <a:ext cx="3356359" cy="38623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defTabSz="517525">
              <a:spcAft>
                <a:spcPts val="500"/>
              </a:spcAft>
              <a:buNone/>
              <a:defRPr sz="1800" spc="0" baseline="0">
                <a:solidFill>
                  <a:srgbClr val="000000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/>
              <a:t>Section Title</a:t>
            </a:r>
            <a:br>
              <a:rPr lang="en-US"/>
            </a:br>
            <a:r>
              <a:rPr lang="en-US"/>
              <a:t>Section Title</a:t>
            </a:r>
            <a:br>
              <a:rPr lang="en-US"/>
            </a:br>
            <a:r>
              <a:rPr lang="en-US"/>
              <a:t>Section Title</a:t>
            </a:r>
            <a:br>
              <a:rPr lang="en-US"/>
            </a:br>
            <a:r>
              <a:rPr lang="en-US"/>
              <a:t>Section Title</a:t>
            </a:r>
            <a:br>
              <a:rPr lang="en-US"/>
            </a:br>
            <a:r>
              <a:rPr lang="en-US"/>
              <a:t>Section Title</a:t>
            </a: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A2F7DAD6-99FA-B74A-87E5-BFA3CB237070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16723881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10718743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9" y="3292078"/>
            <a:ext cx="2506662" cy="41036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2280431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403934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FFFFFF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41926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3291681"/>
            <a:ext cx="7604125" cy="411162"/>
          </a:xfrm>
        </p:spPr>
        <p:txBody>
          <a:bodyPr wrap="square" lIns="0" tIns="0" rIns="0" bIns="0" anchor="ctr">
            <a:spAutoFit/>
          </a:bodyPr>
          <a:lstStyle>
            <a:lvl1pPr algn="l" defTabSz="932742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lang="en-US" sz="3200" b="0" strike="noStrike" kern="1200" cap="none" spc="-50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4" name="Footer Placeholder 14">
            <a:extLst>
              <a:ext uri="{FF2B5EF4-FFF2-40B4-BE49-F238E27FC236}">
                <a16:creationId xmlns:a16="http://schemas.microsoft.com/office/drawing/2014/main" id="{1828F2BE-04D0-4952-849E-6909AD3A6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093" y="6578600"/>
            <a:ext cx="11819049" cy="120651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defPPr>
              <a:defRPr lang="en-US"/>
            </a:defPPr>
            <a:lvl1pPr marL="0" algn="l" defTabSz="932742" rtl="0" eaLnBrk="1" latinLnBrk="0" hangingPunct="1">
              <a:defRPr sz="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								   Dynamics 365 </a:t>
            </a:r>
          </a:p>
        </p:txBody>
      </p:sp>
    </p:spTree>
    <p:extLst>
      <p:ext uri="{BB962C8B-B14F-4D97-AF65-F5344CB8AC3E}">
        <p14:creationId xmlns:p14="http://schemas.microsoft.com/office/powerpoint/2010/main" val="77698915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FFFFFF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18071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5138" y="1853742"/>
            <a:ext cx="11456988" cy="206210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1"/>
            <a:r>
              <a:rPr lang="en-US"/>
              <a:t>Large: subhead Segoe UI Regular 20/24</a:t>
            </a:r>
          </a:p>
          <a:p>
            <a:pPr lvl="1"/>
            <a:endParaRPr lang="en-US"/>
          </a:p>
          <a:p>
            <a:pPr lvl="2"/>
            <a:r>
              <a:rPr lang="en-US"/>
              <a:t>Medium: paragraph heading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3"/>
            <a:r>
              <a:rPr lang="en-US"/>
              <a:t>Medium: paragraph body copy Segoe UI Regular 14/18</a:t>
            </a:r>
          </a:p>
          <a:p>
            <a:pPr lvl="3"/>
            <a:endParaRPr lang="en-US"/>
          </a:p>
          <a:p>
            <a:pPr lvl="4"/>
            <a:r>
              <a:rPr lang="en-US"/>
              <a:t>Small: caption heading Segoe UI Bold 10/12</a:t>
            </a:r>
          </a:p>
          <a:p>
            <a:pPr lvl="6"/>
            <a:r>
              <a:rPr lang="en-US"/>
              <a:t>Small: caption body copy Segoe UI Regular 10/12</a:t>
            </a:r>
          </a:p>
          <a:p>
            <a:pPr lvl="6"/>
            <a:endParaRPr lang="en-US"/>
          </a:p>
          <a:p>
            <a:pPr lvl="6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76" r:id="rId1"/>
    <p:sldLayoutId id="2147484583" r:id="rId2"/>
    <p:sldLayoutId id="2147484556" r:id="rId3"/>
    <p:sldLayoutId id="2147484562" r:id="rId4"/>
    <p:sldLayoutId id="2147484617" r:id="rId5"/>
    <p:sldLayoutId id="2147484580" r:id="rId6"/>
    <p:sldLayoutId id="2147484563" r:id="rId7"/>
    <p:sldLayoutId id="2147484616" r:id="rId8"/>
    <p:sldLayoutId id="2147484615" r:id="rId9"/>
    <p:sldLayoutId id="2147484623" r:id="rId10"/>
  </p:sldLayoutIdLst>
  <p:transition>
    <p:fade/>
  </p:transition>
  <p:hf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Tx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69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3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5138" y="1853742"/>
            <a:ext cx="11456988" cy="206210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1"/>
            <a:r>
              <a:rPr lang="en-US"/>
              <a:t>Large: subhead Segoe UI Regular 20/24</a:t>
            </a:r>
          </a:p>
          <a:p>
            <a:pPr lvl="1"/>
            <a:endParaRPr lang="en-US"/>
          </a:p>
          <a:p>
            <a:pPr lvl="2"/>
            <a:r>
              <a:rPr lang="en-US"/>
              <a:t>Medium: paragraph heading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3"/>
            <a:r>
              <a:rPr lang="en-US"/>
              <a:t>Medium: paragraph body copy Segoe UI Regular 14/18</a:t>
            </a:r>
          </a:p>
          <a:p>
            <a:pPr lvl="3"/>
            <a:endParaRPr lang="en-US"/>
          </a:p>
          <a:p>
            <a:pPr lvl="4"/>
            <a:r>
              <a:rPr lang="en-US"/>
              <a:t>Small: caption heading Segoe UI Bold 10/12</a:t>
            </a:r>
          </a:p>
          <a:p>
            <a:pPr lvl="6"/>
            <a:r>
              <a:rPr lang="en-US"/>
              <a:t>Small: caption body copy Segoe UI Regular 10/12</a:t>
            </a:r>
          </a:p>
          <a:p>
            <a:pPr lvl="6"/>
            <a:endParaRPr lang="en-US"/>
          </a:p>
          <a:p>
            <a:pPr lvl="6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81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25" r:id="rId1"/>
    <p:sldLayoutId id="2147484626" r:id="rId2"/>
    <p:sldLayoutId id="2147484627" r:id="rId3"/>
    <p:sldLayoutId id="2147484628" r:id="rId4"/>
    <p:sldLayoutId id="2147484629" r:id="rId5"/>
    <p:sldLayoutId id="2147484630" r:id="rId6"/>
    <p:sldLayoutId id="2147484631" r:id="rId7"/>
    <p:sldLayoutId id="2147484632" r:id="rId8"/>
    <p:sldLayoutId id="2147484633" r:id="rId9"/>
    <p:sldLayoutId id="2147484634" r:id="rId10"/>
    <p:sldLayoutId id="2147484635" r:id="rId11"/>
    <p:sldLayoutId id="2147484636" r:id="rId12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Tx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>
          <p15:clr>
            <a:srgbClr val="C35EA4"/>
          </p15:clr>
        </p15:guide>
        <p15:guide id="32" pos="1528">
          <p15:clr>
            <a:srgbClr val="C35EA4"/>
          </p15:clr>
        </p15:guide>
        <p15:guide id="33" pos="2621">
          <p15:clr>
            <a:srgbClr val="C35EA4"/>
          </p15:clr>
        </p15:guide>
        <p15:guide id="34" pos="2765">
          <p15:clr>
            <a:srgbClr val="C35EA4"/>
          </p15:clr>
        </p15:guide>
        <p15:guide id="35" pos="3854">
          <p15:clr>
            <a:srgbClr val="C35EA4"/>
          </p15:clr>
        </p15:guide>
        <p15:guide id="36" pos="4003">
          <p15:clr>
            <a:srgbClr val="C35EA4"/>
          </p15:clr>
        </p15:guide>
        <p15:guide id="37" pos="5083">
          <p15:clr>
            <a:srgbClr val="C35EA4"/>
          </p15:clr>
        </p15:guide>
        <p15:guide id="38" pos="5230">
          <p15:clr>
            <a:srgbClr val="C35EA4"/>
          </p15:clr>
        </p15:guide>
        <p15:guide id="39" pos="6323">
          <p15:clr>
            <a:srgbClr val="C35EA4"/>
          </p15:clr>
        </p15:guide>
        <p15:guide id="40" pos="6469">
          <p15:clr>
            <a:srgbClr val="C35EA4"/>
          </p15:clr>
        </p15:guide>
        <p15:guide id="41" pos="269">
          <p15:clr>
            <a:srgbClr val="F26B43"/>
          </p15:clr>
        </p15:guide>
        <p15:guide id="42" pos="7565">
          <p15:clr>
            <a:srgbClr val="F26B43"/>
          </p15:clr>
        </p15:guide>
        <p15:guide id="43" orient="horz" pos="751">
          <p15:clr>
            <a:srgbClr val="5ACBF0"/>
          </p15:clr>
        </p15:guide>
        <p15:guide id="44" orient="horz" pos="1387">
          <p15:clr>
            <a:srgbClr val="5ACBF0"/>
          </p15:clr>
        </p15:guide>
        <p15:guide id="45" orient="horz" pos="605">
          <p15:clr>
            <a:srgbClr val="5ACBF0"/>
          </p15:clr>
        </p15:guide>
        <p15:guide id="46" orient="horz" pos="1514">
          <p15:clr>
            <a:srgbClr val="5ACBF0"/>
          </p15:clr>
        </p15:guide>
        <p15:guide id="47" orient="horz" pos="2130">
          <p15:clr>
            <a:srgbClr val="5ACBF0"/>
          </p15:clr>
        </p15:guide>
        <p15:guide id="48" orient="horz" pos="2299">
          <p15:clr>
            <a:srgbClr val="5ACBF0"/>
          </p15:clr>
        </p15:guide>
        <p15:guide id="49" orient="horz" pos="283">
          <p15:clr>
            <a:srgbClr val="F26B43"/>
          </p15:clr>
        </p15:guide>
        <p15:guide id="50" orient="horz" pos="4123">
          <p15:clr>
            <a:srgbClr val="F26B43"/>
          </p15:clr>
        </p15:guide>
        <p15:guide id="51" orient="horz" pos="2891">
          <p15:clr>
            <a:srgbClr val="5ACBF0"/>
          </p15:clr>
        </p15:guide>
        <p15:guide id="52" orient="horz" pos="3019">
          <p15:clr>
            <a:srgbClr val="5ACBF0"/>
          </p15:clr>
        </p15:guide>
        <p15:guide id="53" orient="horz" pos="3643">
          <p15:clr>
            <a:srgbClr val="5ACBF0"/>
          </p15:clr>
        </p15:guide>
        <p15:guide id="54" orient="horz" pos="3763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mslearn-intro-azure-opena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aka.ms/mslearn-prompt-engineering-openai" TargetMode="External"/><Relationship Id="rId5" Type="http://schemas.openxmlformats.org/officeDocument/2006/relationships/hyperlink" Target="https://aka.ms/mslearn-build-openai" TargetMode="External"/><Relationship Id="rId4" Type="http://schemas.openxmlformats.org/officeDocument/2006/relationships/hyperlink" Target="https://aka.ms/mslearn-start-azure-openai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oaiappl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AI-050T00: Develop Generative AI Solutions with Azure OpenAI Service</a:t>
            </a:r>
          </a:p>
        </p:txBody>
      </p:sp>
    </p:spTree>
    <p:extLst>
      <p:ext uri="{BB962C8B-B14F-4D97-AF65-F5344CB8AC3E}">
        <p14:creationId xmlns:p14="http://schemas.microsoft.com/office/powerpoint/2010/main" val="104627318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course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5FD8AC-AB8A-EF95-4FB3-82988CECFDCB}"/>
              </a:ext>
            </a:extLst>
          </p:cNvPr>
          <p:cNvSpPr txBox="1"/>
          <p:nvPr/>
        </p:nvSpPr>
        <p:spPr>
          <a:xfrm>
            <a:off x="728311" y="1341786"/>
            <a:ext cx="330298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/>
              <a:t>What we’ll cover: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846924-EA91-45E5-A26C-8C5AF3A09820}"/>
              </a:ext>
            </a:extLst>
          </p:cNvPr>
          <p:cNvSpPr/>
          <p:nvPr/>
        </p:nvSpPr>
        <p:spPr bwMode="auto">
          <a:xfrm>
            <a:off x="728311" y="1772561"/>
            <a:ext cx="10979852" cy="19995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371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>
                <a:solidFill>
                  <a:srgbClr val="000000"/>
                </a:solidFill>
              </a:rPr>
              <a:t>In this course, you will learn how to implement generative AI solutions by using Microsoft Azure OpenAI Service. Specifically, you’ll learn how to: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Provision and work with the Azure OpenAI service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Choose and deploy OpenAI models for generative AI tasks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Use APIs and SDKs to consume models from client applications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Apply prompt engineering to generate relevant results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BF91E7-508A-66B0-42A7-7B23D755C217}"/>
              </a:ext>
            </a:extLst>
          </p:cNvPr>
          <p:cNvSpPr txBox="1"/>
          <p:nvPr/>
        </p:nvSpPr>
        <p:spPr>
          <a:xfrm>
            <a:off x="728311" y="3919307"/>
            <a:ext cx="330298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/>
              <a:t>Intended audience: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A304B1-E463-D931-32ED-F5FD79E71C0E}"/>
              </a:ext>
            </a:extLst>
          </p:cNvPr>
          <p:cNvSpPr/>
          <p:nvPr/>
        </p:nvSpPr>
        <p:spPr bwMode="auto">
          <a:xfrm>
            <a:off x="728311" y="4350082"/>
            <a:ext cx="10979852" cy="19165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371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</a:rPr>
              <a:t>The primary audience for this course is application developers seeking to include Azure OpenAI models in their applications.</a:t>
            </a:r>
          </a:p>
          <a:p>
            <a:pPr lvl="0"/>
            <a:r>
              <a:rPr lang="en-US" dirty="0">
                <a:solidFill>
                  <a:srgbClr val="000000"/>
                </a:solidFill>
              </a:rPr>
              <a:t>Although Azure OpenAI models operate on natural language prompts, to use the APIs and SDKs effectively, a basic knowledge of Microsoft C# or Python is recommended.</a:t>
            </a:r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23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59106-AA3C-50B0-C2CE-F44FAA481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76198A-41DA-AD92-F03F-4FA3EABF16E4}"/>
              </a:ext>
            </a:extLst>
          </p:cNvPr>
          <p:cNvSpPr txBox="1"/>
          <p:nvPr/>
        </p:nvSpPr>
        <p:spPr>
          <a:xfrm>
            <a:off x="644577" y="1603947"/>
            <a:ext cx="11353748" cy="226523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3"/>
              </a:rPr>
              <a:t>Introduction to Azure OpenAI Service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4"/>
              </a:rPr>
              <a:t>Get started with Azure OpenAI Service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5"/>
              </a:rPr>
              <a:t>Build natural language solutions with Azure OpenAI Service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6"/>
              </a:rPr>
              <a:t>Apply prompt engineering with Azure OpenAI service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13028939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2E9A2-F5B4-C9C6-75E2-33F291F9B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exercises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9FF94B-0C0E-E64E-2E75-40BC44F9554A}"/>
              </a:ext>
            </a:extLst>
          </p:cNvPr>
          <p:cNvSpPr txBox="1"/>
          <p:nvPr/>
        </p:nvSpPr>
        <p:spPr>
          <a:xfrm>
            <a:off x="644577" y="1274164"/>
            <a:ext cx="11353748" cy="363791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This course includes hands-on exercises / demonstrations to enable you to learn practical skills with the technologies.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Each exercise is </a:t>
            </a:r>
            <a:r>
              <a:rPr lang="en-US" sz="24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standalone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and requires: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 Microsoft Azure subscription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Approved access to the Azure OpenAI service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Access to the Azure OpenAI service can be requested through the form at 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3"/>
              </a:rPr>
              <a:t>https://aka.ms/oaiapply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059193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27F633-0F8A-46C3-8EC3-532633B77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71921"/>
            <a:ext cx="7604125" cy="530406"/>
          </a:xfrm>
        </p:spPr>
        <p:txBody>
          <a:bodyPr/>
          <a:lstStyle/>
          <a:p>
            <a:r>
              <a:rPr lang="en-IN" dirty="0"/>
              <a:t>Closing slide</a:t>
            </a:r>
          </a:p>
        </p:txBody>
      </p:sp>
    </p:spTree>
    <p:extLst>
      <p:ext uri="{BB962C8B-B14F-4D97-AF65-F5344CB8AC3E}">
        <p14:creationId xmlns:p14="http://schemas.microsoft.com/office/powerpoint/2010/main" val="429266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zure 1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TT_Azure_PowerPoint_Template_Dec19" id="{4D812253-AE16-49B7-9E8B-E155C396F1B1}" vid="{CDFF03D5-E879-4992-95FD-25D14F5B9F5C}"/>
    </a:ext>
  </a:extLst>
</a:theme>
</file>

<file path=ppt/theme/theme2.xml><?xml version="1.0" encoding="utf-8"?>
<a:theme xmlns:a="http://schemas.openxmlformats.org/drawingml/2006/main" name="1_Azure 1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TT_Azure_PowerPoint_Template_Dec19" id="{4D812253-AE16-49B7-9E8B-E155C396F1B1}" vid="{CDFF03D5-E879-4992-95FD-25D14F5B9F5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9163849240324E9E04492C11FECC70" ma:contentTypeVersion="15" ma:contentTypeDescription="Create a new document." ma:contentTypeScope="" ma:versionID="8f9d8de33abc71b2d05badd92e2b5931">
  <xsd:schema xmlns:xsd="http://www.w3.org/2001/XMLSchema" xmlns:xs="http://www.w3.org/2001/XMLSchema" xmlns:p="http://schemas.microsoft.com/office/2006/metadata/properties" xmlns:ns1="http://schemas.microsoft.com/sharepoint/v3" xmlns:ns2="e8bab37c-6053-4066-b569-fd9fbae908bd" xmlns:ns3="1d16016b-1e11-4dbd-8bd0-b44cb6539c58" targetNamespace="http://schemas.microsoft.com/office/2006/metadata/properties" ma:root="true" ma:fieldsID="fce38079b6a51eb356cb81d02c0f0cc5" ns1:_="" ns2:_="" ns3:_="">
    <xsd:import namespace="http://schemas.microsoft.com/sharepoint/v3"/>
    <xsd:import namespace="e8bab37c-6053-4066-b569-fd9fbae908bd"/>
    <xsd:import namespace="1d16016b-1e11-4dbd-8bd0-b44cb6539c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DateTaken" minOccurs="0"/>
                <xsd:element ref="ns2:MediaServiceAutoTags" minOccurs="0"/>
                <xsd:element ref="ns1:_ip_UnifiedCompliancePolicyProperties" minOccurs="0"/>
                <xsd:element ref="ns1:_ip_UnifiedCompliancePolicyUIAction" minOccurs="0"/>
                <xsd:element ref="ns2:MediaServiceGenerationTime" minOccurs="0"/>
                <xsd:element ref="ns2:MediaServiceEventHashCode" minOccurs="0"/>
                <xsd:element ref="ns2:Descriptio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bab37c-6053-4066-b569-fd9fbae908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Description" ma:index="19" nillable="true" ma:displayName="Description" ma:format="Dropdown" ma:internalName="Description">
      <xsd:simpleType>
        <xsd:restriction base="dms:Note">
          <xsd:maxLength value="255"/>
        </xsd:restriction>
      </xsd:simpleType>
    </xsd:element>
    <xsd:element name="MediaLengthInSeconds" ma:index="22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16016b-1e11-4dbd-8bd0-b44cb6539c58" elementFormDefault="qualified">
    <xsd:import namespace="http://schemas.microsoft.com/office/2006/documentManagement/types"/>
    <xsd:import namespace="http://schemas.microsoft.com/office/infopath/2007/PartnerControls"/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 xmlns="e8bab37c-6053-4066-b569-fd9fbae908bd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4B5B21B7-C90E-458A-82F2-3173F17A40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8bab37c-6053-4066-b569-fd9fbae908bd"/>
    <ds:schemaRef ds:uri="1d16016b-1e11-4dbd-8bd0-b44cb6539c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schemas.microsoft.com/office/2006/documentManagement/types"/>
    <ds:schemaRef ds:uri="http://purl.org/dc/elements/1.1/"/>
    <ds:schemaRef ds:uri="http://purl.org/dc/terms/"/>
    <ds:schemaRef ds:uri="http://schemas.microsoft.com/office/2006/metadata/properties"/>
    <ds:schemaRef ds:uri="c6c03bc4-bf8d-4977-a83e-3b02ad50fcf0"/>
    <ds:schemaRef ds:uri="c4ddd06f-7f70-4b19-827a-3880af42de1a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e8bab37c-6053-4066-b569-fd9fbae908bd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556</Words>
  <Application>Microsoft Office PowerPoint</Application>
  <PresentationFormat>Custom</PresentationFormat>
  <Paragraphs>49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Segoe UI</vt:lpstr>
      <vt:lpstr>Segoe UI Semibold</vt:lpstr>
      <vt:lpstr>Wingdings</vt:lpstr>
      <vt:lpstr>Azure 1</vt:lpstr>
      <vt:lpstr>1_Azure 1</vt:lpstr>
      <vt:lpstr>AI-050T00: Develop Generative AI Solutions with Azure OpenAI Service</vt:lpstr>
      <vt:lpstr>About this course</vt:lpstr>
      <vt:lpstr>Course agenda</vt:lpstr>
      <vt:lpstr>Hands-on exercises</vt:lpstr>
      <vt:lpstr>Closing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brief for MCT’s</dc:title>
  <dc:creator>James Herring</dc:creator>
  <cp:lastModifiedBy>Graeme Malcolm</cp:lastModifiedBy>
  <cp:revision>26</cp:revision>
  <dcterms:created xsi:type="dcterms:W3CDTF">2020-04-30T00:33:59Z</dcterms:created>
  <dcterms:modified xsi:type="dcterms:W3CDTF">2023-05-09T20:04:16Z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SetDate">
    <vt:lpwstr>2020-04-30T16:58:44.8526099Z</vt:lpwstr>
  </property>
  <property fmtid="{D5CDD505-2E9C-101B-9397-08002B2CF9AE}" pid="5" name="MSIP_Label_f42aa342-8706-4288-bd11-ebb85995028c_Name">
    <vt:lpwstr>General</vt:lpwstr>
  </property>
  <property fmtid="{D5CDD505-2E9C-101B-9397-08002B2CF9AE}" pid="6" name="MSIP_Label_f42aa342-8706-4288-bd11-ebb85995028c_ActionId">
    <vt:lpwstr>a6dbb04b-5cb4-4cb5-bb6f-3d6af857b37d</vt:lpwstr>
  </property>
  <property fmtid="{D5CDD505-2E9C-101B-9397-08002B2CF9AE}" pid="7" name="MSIP_Label_f42aa342-8706-4288-bd11-ebb85995028c_Extended_MSFT_Method">
    <vt:lpwstr>Automatic</vt:lpwstr>
  </property>
  <property fmtid="{D5CDD505-2E9C-101B-9397-08002B2CF9AE}" pid="8" name="Sensitivity">
    <vt:lpwstr>General</vt:lpwstr>
  </property>
  <property fmtid="{D5CDD505-2E9C-101B-9397-08002B2CF9AE}" pid="9" name="ContentTypeId">
    <vt:lpwstr>0x010100329163849240324E9E04492C11FECC70</vt:lpwstr>
  </property>
</Properties>
</file>