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2"/>
  </p:notesMasterIdLst>
  <p:handoutMasterIdLst>
    <p:handoutMasterId r:id="rId13"/>
  </p:handoutMasterIdLst>
  <p:sldIdLst>
    <p:sldId id="1627" r:id="rId2"/>
    <p:sldId id="2147477233" r:id="rId3"/>
    <p:sldId id="2147477234" r:id="rId4"/>
    <p:sldId id="2147477235" r:id="rId5"/>
    <p:sldId id="2147477236" r:id="rId6"/>
    <p:sldId id="2147477237" r:id="rId7"/>
    <p:sldId id="2147477238" r:id="rId8"/>
    <p:sldId id="2134805637" r:id="rId9"/>
    <p:sldId id="2134805638" r:id="rId10"/>
    <p:sldId id="213480560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FF6600"/>
    <a:srgbClr val="FFFFFF"/>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3C8AD-D600-4BC7-91D4-CF6BFD52518C}" v="30" dt="2023-05-01T19:09:59.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9269" autoAdjust="0"/>
  </p:normalViewPr>
  <p:slideViewPr>
    <p:cSldViewPr snapToGrid="0">
      <p:cViewPr varScale="1">
        <p:scale>
          <a:sx n="73" d="100"/>
          <a:sy n="73" d="100"/>
        </p:scale>
        <p:origin x="460"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7/7/2023 2:20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7/7/2023 2:20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ai.azure.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Before delivering this presentation, review the associated module on Microsoft Learn (</a:t>
            </a:r>
            <a:r>
              <a:rPr lang="en-US" sz="1200" b="0" i="0" dirty="0">
                <a:solidFill>
                  <a:schemeClr val="tx2"/>
                </a:solidFill>
              </a:rPr>
              <a:t>https://aka.ms/mslearn-start-azure-openai)</a:t>
            </a:r>
            <a:r>
              <a:rPr lang="en-US" sz="11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goal of this presentation is to describe how to provision the Azure OpenAI service, select and deploy a model, and use the Playground in Azure OpenAI Studio to submit prompts and review results from models.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estimated time to present these slides is 40 minutes, plus 30 minutes to complete the hands-on exercise.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Note that students require an Azure subscription </a:t>
            </a:r>
            <a:r>
              <a:rPr lang="en-US" sz="1100" b="0" i="0" u="sng" dirty="0"/>
              <a:t>with approved access to the Azure OpenAI service </a:t>
            </a:r>
            <a:r>
              <a:rPr lang="en-US" sz="1100" b="0" i="0" dirty="0"/>
              <a:t>to complete the exercise. If this is not the case, consider performing the exercise as a demonstration (for which you will require an Azure subscription with access to the Azure OpenAI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approval for the Azure OpenAI service can take several days and is not guaranteed.</a:t>
            </a:r>
          </a:p>
          <a:p>
            <a:endParaRPr lang="en-US" dirty="0"/>
          </a:p>
          <a:p>
            <a:r>
              <a:rPr lang="en-US" dirty="0"/>
              <a:t>Once approved, </a:t>
            </a:r>
            <a:r>
              <a:rPr lang="en-US" b="0" i="0" dirty="0">
                <a:solidFill>
                  <a:srgbClr val="161616"/>
                </a:solidFill>
                <a:effectLst/>
                <a:latin typeface="Segoe UI" panose="020B0502040204020203" pitchFamily="34" charset="0"/>
              </a:rPr>
              <a:t>you can create two Azure OpenAI resources per region.</a:t>
            </a:r>
            <a:endParaRPr lang="en-US" dirty="0"/>
          </a:p>
          <a:p>
            <a:endParaRPr lang="en-US" dirty="0"/>
          </a:p>
          <a:p>
            <a:r>
              <a:rPr lang="en-US" b="0" i="0" dirty="0">
                <a:solidFill>
                  <a:srgbClr val="161616"/>
                </a:solidFill>
                <a:effectLst/>
                <a:latin typeface="Segoe UI" panose="020B0502040204020203" pitchFamily="34" charset="0"/>
              </a:rPr>
              <a:t>Azure OpenAI Service provides access to many types of models. Certain models are only available in select regions. Consult the </a:t>
            </a:r>
            <a:r>
              <a:rPr lang="en-US" b="1" i="0" dirty="0">
                <a:solidFill>
                  <a:srgbClr val="161616"/>
                </a:solidFill>
                <a:effectLst/>
                <a:latin typeface="Segoe UI" panose="020B0502040204020203" pitchFamily="34" charset="0"/>
              </a:rPr>
              <a:t>Azure OpenAI model availability guide </a:t>
            </a:r>
            <a:r>
              <a:rPr lang="en-US" b="0" i="0" dirty="0">
                <a:solidFill>
                  <a:srgbClr val="161616"/>
                </a:solidFill>
                <a:effectLst/>
                <a:latin typeface="Segoe UI" panose="020B0502040204020203" pitchFamily="34" charset="0"/>
              </a:rPr>
              <a:t> at </a:t>
            </a:r>
            <a:r>
              <a:rPr lang="en-US" b="1" i="1" dirty="0">
                <a:solidFill>
                  <a:srgbClr val="161616"/>
                </a:solidFill>
                <a:effectLst/>
                <a:latin typeface="Segoe UI" panose="020B0502040204020203" pitchFamily="34" charset="0"/>
              </a:rPr>
              <a:t>https://learn.microsoft.com/azure/cognitive-services/openai/concepts/models#model-summary-table-and-region-availability</a:t>
            </a:r>
            <a:r>
              <a:rPr lang="en-US" b="0" i="0" dirty="0">
                <a:solidFill>
                  <a:srgbClr val="161616"/>
                </a:solidFill>
                <a:effectLst/>
                <a:latin typeface="Segoe UI" panose="020B0502040204020203" pitchFamily="34" charset="0"/>
              </a:rPr>
              <a:t> for region availability.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7580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OpenAI Studio provide a web-based portal in which you can manage the models and deployments in your Azure OpenAI resource. You can access it from the resource page in the Azure portal or directly at </a:t>
            </a:r>
            <a:r>
              <a:rPr lang="en-US" sz="900"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https://oai.azure.com/</a:t>
            </a:r>
            <a:r>
              <a:rPr lang="en-US" sz="900" dirty="0">
                <a:solidFill>
                  <a:schemeClr val="tx2">
                    <a:lumMod val="60000"/>
                    <a:lumOff val="40000"/>
                  </a:schemeClr>
                </a:solidFill>
              </a:rPr>
              <a:t>.</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384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newer GPT-4 models are generally the best choice for all language and code generation tasks.</a:t>
            </a:r>
          </a:p>
          <a:p>
            <a:r>
              <a:rPr lang="en-US" dirty="0"/>
              <a:t>The GPT-3 family includes the GPT-35-Turbo model on which the original release of the OpenAI ChatGPT service is based, and which supports the Chat API (and corresponding playground). It also includes four generations of language model, versions from A (Ada) to D (Davinci). Older models are less complex than newer ones (they’re smaller and consist of fewer layers). The right choice for a specific tasks depends on a balance of the speed at which the model can perform (smaller models tend to be faster) and how sophisticated their completions need to be (larger models tend to be more capable than smaller ones).</a:t>
            </a:r>
          </a:p>
          <a:p>
            <a:r>
              <a:rPr lang="en-US" dirty="0"/>
              <a:t>The Codex family contains GPT-3 models that are optimized to generate code from natural language prompts.</a:t>
            </a:r>
          </a:p>
          <a:p>
            <a:r>
              <a:rPr lang="en-US" dirty="0"/>
              <a:t>Embeddings-based models make use of embeddings (a specialized form of data encoding for text) to optimize specific tasks (evaluating text for similarities, searching text, and searching code)</a:t>
            </a:r>
          </a:p>
          <a:p>
            <a:r>
              <a:rPr lang="en-US" dirty="0"/>
              <a:t>DALL-E is a model for image-generation based on natural language prompts.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3239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use a model in your Azure OpenAI resource, you must deploy an instance of an available models. Once deployed, you can use the REST API or SDK to connect to and consume the model from a client application; or use it directly in a playground in Azure OpenAI Studio.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456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way to interact with a model in Azure OpenAI is to provide a natural language </a:t>
            </a:r>
            <a:r>
              <a:rPr lang="en-US" i="1" dirty="0"/>
              <a:t>prompt</a:t>
            </a:r>
            <a:r>
              <a:rPr lang="en-US" dirty="0"/>
              <a:t> as input. Models then respond with a </a:t>
            </a:r>
            <a:r>
              <a:rPr lang="en-US" i="1" dirty="0"/>
              <a:t>completion</a:t>
            </a:r>
            <a:r>
              <a:rPr lang="en-US" i="0" dirty="0"/>
              <a:t>. The completion depends on a number of factors, including the text in the prompt, the way the prompt is presented (including any </a:t>
            </a:r>
            <a:r>
              <a:rPr lang="en-US" i="1" dirty="0"/>
              <a:t>prompt engineering</a:t>
            </a:r>
            <a:r>
              <a:rPr lang="en-US" i="0" dirty="0"/>
              <a:t> techniques applied), and the </a:t>
            </a:r>
            <a:r>
              <a:rPr lang="en-US" i="1" dirty="0"/>
              <a:t>parameters</a:t>
            </a:r>
            <a:r>
              <a:rPr lang="en-US" i="0" dirty="0"/>
              <a:t> that are set for the interaction (discussed on the next slide). This slide shows some examples of common types of task that you can accomplish with a generative model in Azure OpenAI service.</a:t>
            </a:r>
          </a:p>
          <a:p>
            <a:endParaRPr lang="en-US" i="0" dirty="0"/>
          </a:p>
          <a:p>
            <a:r>
              <a:rPr lang="en-US" i="0" dirty="0"/>
              <a:t>Chat is a more advanced scenario that is supported by more recent models (GPT-35-turbo and later), in which a </a:t>
            </a:r>
            <a:r>
              <a:rPr lang="en-US" i="1" dirty="0"/>
              <a:t>setup</a:t>
            </a:r>
            <a:r>
              <a:rPr lang="en-US" i="0" dirty="0"/>
              <a:t> statement is used to define the chat context and then the interaction consists of  conversational “turns” in which the user submits messages to which the model returns relevant responses..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8523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OpenAI Studio includes multiple playgrounds for specific types of model. For natural language generation models, the available playgrounds are:</a:t>
            </a:r>
          </a:p>
          <a:p>
            <a:pPr marL="171450" indent="-171450">
              <a:buFontTx/>
              <a:buChar char="-"/>
            </a:pPr>
            <a:r>
              <a:rPr lang="en-US" dirty="0"/>
              <a:t>The Completions playground – used for content generation tasks with GTP-3 family models</a:t>
            </a:r>
          </a:p>
          <a:p>
            <a:pPr marL="171450" indent="-171450">
              <a:buFontTx/>
              <a:buChar char="-"/>
            </a:pPr>
            <a:r>
              <a:rPr lang="en-US" dirty="0"/>
              <a:t>The Chat playground – used for chat interactions with GPT-35-Turbo and later models.</a:t>
            </a:r>
          </a:p>
          <a:p>
            <a:pPr marL="171450" indent="-171450">
              <a:buFontTx/>
              <a:buChar char="-"/>
            </a:pPr>
            <a:endParaRPr lang="en-US" dirty="0"/>
          </a:p>
          <a:p>
            <a:pPr marL="0" indent="0">
              <a:buFontTx/>
              <a:buNone/>
            </a:pPr>
            <a:r>
              <a:rPr lang="en-US" dirty="0"/>
              <a:t>Each playground enables you to enter prompts and to set </a:t>
            </a:r>
            <a:r>
              <a:rPr lang="en-US" i="1" dirty="0"/>
              <a:t>parameters</a:t>
            </a:r>
            <a:r>
              <a:rPr lang="en-US" i="0" dirty="0"/>
              <a:t> that control the completions returned by the model.</a:t>
            </a:r>
          </a:p>
          <a:p>
            <a:pPr marL="0" indent="0">
              <a:buFontTx/>
              <a:buNone/>
            </a:pPr>
            <a:endParaRPr lang="en-US" i="0" dirty="0"/>
          </a:p>
          <a:p>
            <a:pPr marL="0" indent="0">
              <a:buFontTx/>
              <a:buNone/>
            </a:pPr>
            <a:r>
              <a:rPr lang="en-US" i="0" dirty="0"/>
              <a:t>When using the Completions playground, you can set the following parameters:</a:t>
            </a:r>
          </a:p>
          <a:p>
            <a:pPr algn="l">
              <a:buFont typeface="Arial" panose="020B0604020202020204" pitchFamily="34" charset="0"/>
              <a:buChar char="•"/>
            </a:pPr>
            <a:r>
              <a:rPr lang="en-US" b="1" i="0" dirty="0">
                <a:solidFill>
                  <a:srgbClr val="161616"/>
                </a:solidFill>
                <a:effectLst/>
                <a:latin typeface="Segoe UI" panose="020B0502040204020203" pitchFamily="34" charset="0"/>
              </a:rPr>
              <a:t>Temperature</a:t>
            </a:r>
            <a:r>
              <a:rPr lang="en-US" b="0" i="0" dirty="0">
                <a:solidFill>
                  <a:srgbClr val="161616"/>
                </a:solidFill>
                <a:effectLst/>
                <a:latin typeface="Segoe UI" panose="020B0502040204020203" pitchFamily="34" charset="0"/>
              </a:rPr>
              <a:t>: Controls randomness. Lowering the temperature means that the model produces more repetitive and deterministic responses. Increasing the temperature results in more unexpected or creative responses. Try adjusting temperature or Top P but not both.</a:t>
            </a:r>
          </a:p>
          <a:p>
            <a:pPr algn="l">
              <a:buFont typeface="Arial" panose="020B0604020202020204" pitchFamily="34" charset="0"/>
              <a:buChar char="•"/>
            </a:pPr>
            <a:r>
              <a:rPr lang="en-US" b="1" i="0" dirty="0">
                <a:solidFill>
                  <a:srgbClr val="161616"/>
                </a:solidFill>
                <a:effectLst/>
                <a:latin typeface="Segoe UI" panose="020B0502040204020203" pitchFamily="34" charset="0"/>
              </a:rPr>
              <a:t>Max length (tokens)</a:t>
            </a:r>
            <a:r>
              <a:rPr lang="en-US" b="0" i="0" dirty="0">
                <a:solidFill>
                  <a:srgbClr val="161616"/>
                </a:solidFill>
                <a:effectLst/>
                <a:latin typeface="Segoe UI" panose="020B0502040204020203" pitchFamily="34" charset="0"/>
              </a:rPr>
              <a:t>: Set a limit on the number of tokens per model response. The API supports a maximum of 4000 tokens shared between the prompt (including system message, examples, message history, and user query) and the model's response. One token is roughly four characters for typical English text.</a:t>
            </a:r>
          </a:p>
          <a:p>
            <a:pPr algn="l">
              <a:buFont typeface="Arial" panose="020B0604020202020204" pitchFamily="34" charset="0"/>
              <a:buChar char="•"/>
            </a:pPr>
            <a:r>
              <a:rPr lang="en-US" b="1" i="0" dirty="0">
                <a:solidFill>
                  <a:srgbClr val="161616"/>
                </a:solidFill>
                <a:effectLst/>
                <a:latin typeface="Segoe UI" panose="020B0502040204020203" pitchFamily="34" charset="0"/>
              </a:rPr>
              <a:t>Stop sequences</a:t>
            </a:r>
            <a:r>
              <a:rPr lang="en-US" b="0" i="0" dirty="0">
                <a:solidFill>
                  <a:srgbClr val="161616"/>
                </a:solidFill>
                <a:effectLst/>
                <a:latin typeface="Segoe UI" panose="020B0502040204020203" pitchFamily="34" charset="0"/>
              </a:rPr>
              <a:t>: Make responses stop at a desired point, such as the end of a sentence or list. Specify up to four sequences where the model will stop generating further tokens in a response. The returned text won't contain the stop sequence.</a:t>
            </a:r>
          </a:p>
          <a:p>
            <a:pPr algn="l">
              <a:buFont typeface="Arial" panose="020B0604020202020204" pitchFamily="34" charset="0"/>
              <a:buChar char="•"/>
            </a:pPr>
            <a:r>
              <a:rPr lang="en-US" b="1" i="0" dirty="0">
                <a:solidFill>
                  <a:srgbClr val="161616"/>
                </a:solidFill>
                <a:effectLst/>
                <a:latin typeface="Segoe UI" panose="020B0502040204020203" pitchFamily="34" charset="0"/>
              </a:rPr>
              <a:t>Top probabilities (Top P)</a:t>
            </a:r>
            <a:r>
              <a:rPr lang="en-US" b="0" i="0" dirty="0">
                <a:solidFill>
                  <a:srgbClr val="161616"/>
                </a:solidFill>
                <a:effectLst/>
                <a:latin typeface="Segoe UI" panose="020B0502040204020203" pitchFamily="34" charset="0"/>
              </a:rPr>
              <a:t>: Similar to temperature, this controls randomness but uses a different method. Lowering Top P narrows the model’s token selection to likelier tokens. Increasing Top P lets the model choose from tokens with both high and low likelihood. Try adjusting temperature or Top P but not both.</a:t>
            </a:r>
          </a:p>
          <a:p>
            <a:pPr algn="l">
              <a:buFont typeface="Arial" panose="020B0604020202020204" pitchFamily="34" charset="0"/>
              <a:buChar char="•"/>
            </a:pPr>
            <a:r>
              <a:rPr lang="en-US" b="1" i="0" dirty="0">
                <a:solidFill>
                  <a:srgbClr val="161616"/>
                </a:solidFill>
                <a:effectLst/>
                <a:latin typeface="Segoe UI" panose="020B0502040204020203" pitchFamily="34" charset="0"/>
              </a:rPr>
              <a:t>Frequency penalty</a:t>
            </a:r>
            <a:r>
              <a:rPr lang="en-US" b="0" i="0" dirty="0">
                <a:solidFill>
                  <a:srgbClr val="161616"/>
                </a:solidFill>
                <a:effectLst/>
                <a:latin typeface="Segoe UI" panose="020B0502040204020203" pitchFamily="34" charset="0"/>
              </a:rPr>
              <a:t>: Reduce the chance of repeating a token proportionally based on how often it has appeared in the text so far. This decreases the likelihood of repeating the exact same text in a response.</a:t>
            </a:r>
          </a:p>
          <a:p>
            <a:pPr algn="l">
              <a:buFont typeface="Arial" panose="020B0604020202020204" pitchFamily="34" charset="0"/>
              <a:buChar char="•"/>
            </a:pPr>
            <a:r>
              <a:rPr lang="en-US" b="1" i="0" dirty="0">
                <a:solidFill>
                  <a:srgbClr val="161616"/>
                </a:solidFill>
                <a:effectLst/>
                <a:latin typeface="Segoe UI" panose="020B0502040204020203" pitchFamily="34" charset="0"/>
              </a:rPr>
              <a:t>Presence penalty</a:t>
            </a:r>
            <a:r>
              <a:rPr lang="en-US" b="0" i="0" dirty="0">
                <a:solidFill>
                  <a:srgbClr val="161616"/>
                </a:solidFill>
                <a:effectLst/>
                <a:latin typeface="Segoe UI" panose="020B0502040204020203" pitchFamily="34" charset="0"/>
              </a:rPr>
              <a:t>: Reduce the chance of repeating any token that has appeared in the text at all so far. This increases the likelihood of introducing new topics in a response.</a:t>
            </a:r>
          </a:p>
          <a:p>
            <a:pPr algn="l">
              <a:buFont typeface="Arial" panose="020B0604020202020204" pitchFamily="34" charset="0"/>
              <a:buChar char="•"/>
            </a:pPr>
            <a:r>
              <a:rPr lang="en-US" b="1" i="0" dirty="0">
                <a:solidFill>
                  <a:srgbClr val="161616"/>
                </a:solidFill>
                <a:effectLst/>
                <a:latin typeface="Segoe UI" panose="020B0502040204020203" pitchFamily="34" charset="0"/>
              </a:rPr>
              <a:t>Pre-response text</a:t>
            </a:r>
            <a:r>
              <a:rPr lang="en-US" b="0" i="0" dirty="0">
                <a:solidFill>
                  <a:srgbClr val="161616"/>
                </a:solidFill>
                <a:effectLst/>
                <a:latin typeface="Segoe UI" panose="020B0502040204020203" pitchFamily="34" charset="0"/>
              </a:rPr>
              <a:t>: Insert text after the user’s input and before the model’s response. This can help prepare the model for a response.</a:t>
            </a:r>
          </a:p>
          <a:p>
            <a:pPr algn="l">
              <a:buFont typeface="Arial" panose="020B0604020202020204" pitchFamily="34" charset="0"/>
              <a:buChar char="•"/>
            </a:pPr>
            <a:r>
              <a:rPr lang="en-US" b="1" i="0" dirty="0">
                <a:solidFill>
                  <a:srgbClr val="161616"/>
                </a:solidFill>
                <a:effectLst/>
                <a:latin typeface="Segoe UI" panose="020B0502040204020203" pitchFamily="34" charset="0"/>
              </a:rPr>
              <a:t>Post-response text</a:t>
            </a:r>
            <a:r>
              <a:rPr lang="en-US" b="0" i="0" dirty="0">
                <a:solidFill>
                  <a:srgbClr val="161616"/>
                </a:solidFill>
                <a:effectLst/>
                <a:latin typeface="Segoe UI" panose="020B0502040204020203" pitchFamily="34" charset="0"/>
              </a:rPr>
              <a:t>: Insert text after the model’s generated response to encourage further user input, as when modeling a conversation.</a:t>
            </a:r>
          </a:p>
          <a:p>
            <a:pPr marL="0" indent="0">
              <a:buFontTx/>
              <a:buNone/>
            </a:pPr>
            <a:endParaRPr lang="en-US" dirty="0"/>
          </a:p>
          <a:p>
            <a:pPr marL="0" indent="0">
              <a:buFontTx/>
              <a:buNone/>
            </a:pPr>
            <a:r>
              <a:rPr lang="en-US" dirty="0"/>
              <a:t>When using the Chat playground, you can customize the </a:t>
            </a:r>
            <a:r>
              <a:rPr lang="en-US" i="1" dirty="0"/>
              <a:t>setup</a:t>
            </a:r>
            <a:r>
              <a:rPr lang="en-US" i="0" dirty="0"/>
              <a:t> description to set the context for the chat session; and also set the following parameters:</a:t>
            </a:r>
          </a:p>
          <a:p>
            <a:pPr algn="l">
              <a:buFont typeface="Arial" panose="020B0604020202020204" pitchFamily="34" charset="0"/>
              <a:buChar char="•"/>
            </a:pPr>
            <a:r>
              <a:rPr lang="en-US" b="1" i="0" dirty="0">
                <a:solidFill>
                  <a:srgbClr val="161616"/>
                </a:solidFill>
                <a:effectLst/>
                <a:latin typeface="Segoe UI" panose="020B0502040204020203" pitchFamily="34" charset="0"/>
              </a:rPr>
              <a:t>Max response</a:t>
            </a:r>
            <a:r>
              <a:rPr lang="en-US" b="0" i="0" dirty="0">
                <a:solidFill>
                  <a:srgbClr val="161616"/>
                </a:solidFill>
                <a:effectLst/>
                <a:latin typeface="Segoe UI" panose="020B0502040204020203" pitchFamily="34" charset="0"/>
              </a:rPr>
              <a:t>: Set a limit on the number of tokens per model response. The API supports a maximum of 4000 tokens shared between the prompt (including system message, examples, message history, and user query) and the model's response. One token is roughly four characters for typical English text.</a:t>
            </a:r>
          </a:p>
          <a:p>
            <a:pPr algn="l">
              <a:buFont typeface="Arial" panose="020B0604020202020204" pitchFamily="34" charset="0"/>
              <a:buChar char="•"/>
            </a:pPr>
            <a:r>
              <a:rPr lang="en-US" b="1" i="0" dirty="0">
                <a:solidFill>
                  <a:srgbClr val="161616"/>
                </a:solidFill>
                <a:effectLst/>
                <a:latin typeface="Segoe UI" panose="020B0502040204020203" pitchFamily="34" charset="0"/>
              </a:rPr>
              <a:t>Top P</a:t>
            </a:r>
            <a:r>
              <a:rPr lang="en-US" b="0" i="0" dirty="0">
                <a:solidFill>
                  <a:srgbClr val="161616"/>
                </a:solidFill>
                <a:effectLst/>
                <a:latin typeface="Segoe UI" panose="020B0502040204020203" pitchFamily="34" charset="0"/>
              </a:rPr>
              <a:t>: Similar to temperature, this controls randomness but uses a different method. Lowering Top P narrows the model’s token selection to likelier tokens. Increasing Top P lets the model choose from tokens with both high and low likelihood. Try adjusting temperature or Top P but not both.</a:t>
            </a:r>
          </a:p>
          <a:p>
            <a:pPr algn="l">
              <a:buFont typeface="Arial" panose="020B0604020202020204" pitchFamily="34" charset="0"/>
              <a:buChar char="•"/>
            </a:pPr>
            <a:r>
              <a:rPr lang="en-US" b="1" i="0" dirty="0">
                <a:solidFill>
                  <a:srgbClr val="161616"/>
                </a:solidFill>
                <a:effectLst/>
                <a:latin typeface="Segoe UI" panose="020B0502040204020203" pitchFamily="34" charset="0"/>
              </a:rPr>
              <a:t>Past messages included</a:t>
            </a:r>
            <a:r>
              <a:rPr lang="en-US" b="0" i="0" dirty="0">
                <a:solidFill>
                  <a:srgbClr val="161616"/>
                </a:solidFill>
                <a:effectLst/>
                <a:latin typeface="Segoe UI" panose="020B0502040204020203" pitchFamily="34" charset="0"/>
              </a:rPr>
              <a:t>: Select the number of past messages to include in each new API request. Including past messages helps give the model context for new user queries. Setting this number to 10 will include five user queries and five system responses.</a:t>
            </a:r>
          </a:p>
          <a:p>
            <a:pPr marL="0" indent="0">
              <a:buFontTx/>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8233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30 minutes to complete.</a:t>
            </a:r>
          </a:p>
          <a:p>
            <a:r>
              <a:rPr lang="en-US" i="1" dirty="0"/>
              <a:t>Not all students work at the same pace, so you should allow additional time as necessary for your class.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6953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hyperlink" Target="https://aka.ms/oaiapply"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hyperlink" Target="https://oai.azure.com/"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4466512" cy="1730134"/>
          </a:xfrm>
        </p:spPr>
        <p:txBody>
          <a:bodyPr/>
          <a:lstStyle/>
          <a:p>
            <a:r>
              <a:rPr lang="en-US" dirty="0"/>
              <a:t>Get started with Azure OpenAI Service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77108"/>
          </a:xfrm>
          <a:prstGeom prst="rect">
            <a:avLst/>
          </a:prstGeom>
          <a:noFill/>
        </p:spPr>
        <p:txBody>
          <a:bodyPr wrap="square">
            <a:spAutoFit/>
          </a:bodyPr>
          <a:lstStyle/>
          <a:p>
            <a:r>
              <a:rPr lang="en-US" sz="2000" dirty="0"/>
              <a:t>Get started with Azure OpenAI Service</a:t>
            </a:r>
          </a:p>
          <a:p>
            <a:r>
              <a:rPr lang="en-US" sz="1800" dirty="0">
                <a:solidFill>
                  <a:schemeClr val="tx2"/>
                </a:solidFill>
              </a:rPr>
              <a:t>https://aka.ms/mslearn-start-azure-openai</a:t>
            </a: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6692" y="2561979"/>
            <a:ext cx="971550" cy="971550"/>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10C42-664F-65A1-2771-8ED90C536FDB}"/>
              </a:ext>
            </a:extLst>
          </p:cNvPr>
          <p:cNvSpPr>
            <a:spLocks noGrp="1"/>
          </p:cNvSpPr>
          <p:nvPr>
            <p:ph type="title"/>
          </p:nvPr>
        </p:nvSpPr>
        <p:spPr/>
        <p:txBody>
          <a:bodyPr/>
          <a:lstStyle/>
          <a:p>
            <a:r>
              <a:rPr lang="en-US" dirty="0"/>
              <a:t>Provision an Azure OpenAI resource in Azure</a:t>
            </a:r>
          </a:p>
        </p:txBody>
      </p:sp>
      <p:sp>
        <p:nvSpPr>
          <p:cNvPr id="5" name="TextBox 4">
            <a:extLst>
              <a:ext uri="{FF2B5EF4-FFF2-40B4-BE49-F238E27FC236}">
                <a16:creationId xmlns:a16="http://schemas.microsoft.com/office/drawing/2014/main" id="{52348B96-5758-78A1-6B5D-9C6BDD95B081}"/>
              </a:ext>
            </a:extLst>
          </p:cNvPr>
          <p:cNvSpPr txBox="1"/>
          <p:nvPr/>
        </p:nvSpPr>
        <p:spPr>
          <a:xfrm>
            <a:off x="418643" y="1526796"/>
            <a:ext cx="4874002" cy="2896177"/>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2400" dirty="0">
                <a:gradFill>
                  <a:gsLst>
                    <a:gs pos="2917">
                      <a:schemeClr val="tx1"/>
                    </a:gs>
                    <a:gs pos="30000">
                      <a:schemeClr val="tx1"/>
                    </a:gs>
                  </a:gsLst>
                  <a:lin ang="5400000" scaled="0"/>
                </a:gradFill>
              </a:rPr>
              <a:t>Apply for access to the Azure OpenAI service:</a:t>
            </a:r>
          </a:p>
          <a:p>
            <a:pPr lvl="1">
              <a:lnSpc>
                <a:spcPct val="90000"/>
              </a:lnSpc>
              <a:spcAft>
                <a:spcPts val="1200"/>
              </a:spcAft>
            </a:pPr>
            <a:r>
              <a:rPr lang="en-US" sz="2000"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https://aka.ms/oaiapply</a:t>
            </a:r>
            <a:r>
              <a:rPr lang="en-US" sz="2000" dirty="0">
                <a:solidFill>
                  <a:schemeClr val="tx2">
                    <a:lumMod val="60000"/>
                    <a:lumOff val="40000"/>
                  </a:schemeClr>
                </a:solidFill>
              </a:rPr>
              <a:t> </a:t>
            </a:r>
          </a:p>
          <a:p>
            <a:pPr marL="457200" indent="-457200">
              <a:lnSpc>
                <a:spcPct val="90000"/>
              </a:lnSpc>
              <a:spcAft>
                <a:spcPts val="600"/>
              </a:spcAft>
              <a:buAutoNum type="arabicPeriod"/>
            </a:pPr>
            <a:r>
              <a:rPr lang="en-US" sz="2400" dirty="0">
                <a:gradFill>
                  <a:gsLst>
                    <a:gs pos="2917">
                      <a:schemeClr val="tx1"/>
                    </a:gs>
                    <a:gs pos="30000">
                      <a:schemeClr val="tx1"/>
                    </a:gs>
                  </a:gsLst>
                  <a:lin ang="5400000" scaled="0"/>
                </a:gradFill>
              </a:rPr>
              <a:t>Create an </a:t>
            </a:r>
            <a:r>
              <a:rPr lang="en-US" sz="2400" b="1" dirty="0">
                <a:gradFill>
                  <a:gsLst>
                    <a:gs pos="2917">
                      <a:schemeClr val="tx1"/>
                    </a:gs>
                    <a:gs pos="30000">
                      <a:schemeClr val="tx1"/>
                    </a:gs>
                  </a:gsLst>
                  <a:lin ang="5400000" scaled="0"/>
                </a:gradFill>
              </a:rPr>
              <a:t>Azure OpenAI </a:t>
            </a:r>
            <a:r>
              <a:rPr lang="en-US" sz="2400" dirty="0">
                <a:gradFill>
                  <a:gsLst>
                    <a:gs pos="2917">
                      <a:schemeClr val="tx1"/>
                    </a:gs>
                    <a:gs pos="30000">
                      <a:schemeClr val="tx1"/>
                    </a:gs>
                  </a:gsLst>
                  <a:lin ang="5400000" scaled="0"/>
                </a:gradFill>
              </a:rPr>
              <a:t>resource in the Azure portal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Alternatively, use the Azure CLI</a:t>
            </a:r>
            <a:endParaRPr lang="en-US" sz="1800" dirty="0">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0BE1B670-9C90-CFF7-C86E-1DBDAD87EB0A}"/>
              </a:ext>
            </a:extLst>
          </p:cNvPr>
          <p:cNvSpPr txBox="1"/>
          <p:nvPr/>
        </p:nvSpPr>
        <p:spPr>
          <a:xfrm>
            <a:off x="682896" y="4422973"/>
            <a:ext cx="4345496" cy="1600438"/>
          </a:xfrm>
          <a:prstGeom prst="rect">
            <a:avLst/>
          </a:prstGeom>
          <a:solidFill>
            <a:schemeClr val="accent6"/>
          </a:solidFill>
        </p:spPr>
        <p:txBody>
          <a:bodyPr wrap="square">
            <a:spAutoFit/>
          </a:bodyPr>
          <a:lstStyle/>
          <a:p>
            <a:r>
              <a:rPr lang="en-US" sz="1400" dirty="0">
                <a:latin typeface="Courier New" panose="02070309020205020404" pitchFamily="49" charset="0"/>
                <a:cs typeface="Courier New" panose="02070309020205020404" pitchFamily="49" charset="0"/>
              </a:rPr>
              <a:t>az cognitiveservices account create \</a:t>
            </a:r>
          </a:p>
          <a:p>
            <a:r>
              <a:rPr lang="en-US" sz="1400" dirty="0">
                <a:latin typeface="Courier New" panose="02070309020205020404" pitchFamily="49" charset="0"/>
                <a:cs typeface="Courier New" panose="02070309020205020404" pitchFamily="49" charset="0"/>
              </a:rPr>
              <a:t>-n MyOpenAIResource \</a:t>
            </a:r>
          </a:p>
          <a:p>
            <a:r>
              <a:rPr lang="en-US" sz="1400" dirty="0">
                <a:latin typeface="Courier New" panose="02070309020205020404" pitchFamily="49" charset="0"/>
                <a:cs typeface="Courier New" panose="02070309020205020404" pitchFamily="49" charset="0"/>
              </a:rPr>
              <a:t>-g MyResourceGroup \</a:t>
            </a:r>
          </a:p>
          <a:p>
            <a:r>
              <a:rPr lang="en-US" sz="1400" dirty="0">
                <a:latin typeface="Courier New" panose="02070309020205020404" pitchFamily="49" charset="0"/>
                <a:cs typeface="Courier New" panose="02070309020205020404" pitchFamily="49" charset="0"/>
              </a:rPr>
              <a:t>-l eastus \</a:t>
            </a:r>
          </a:p>
          <a:p>
            <a:r>
              <a:rPr lang="en-US" sz="1400" dirty="0">
                <a:latin typeface="Courier New" panose="02070309020205020404" pitchFamily="49" charset="0"/>
                <a:cs typeface="Courier New" panose="02070309020205020404" pitchFamily="49" charset="0"/>
              </a:rPr>
              <a:t>--kind OpenAI \</a:t>
            </a:r>
          </a:p>
          <a:p>
            <a:r>
              <a:rPr lang="en-US" sz="1400" dirty="0">
                <a:latin typeface="Courier New" panose="02070309020205020404" pitchFamily="49" charset="0"/>
                <a:cs typeface="Courier New" panose="02070309020205020404" pitchFamily="49" charset="0"/>
              </a:rPr>
              <a:t>--sku s0 \</a:t>
            </a:r>
          </a:p>
          <a:p>
            <a:r>
              <a:rPr lang="en-US" sz="1400" dirty="0">
                <a:latin typeface="Courier New" panose="02070309020205020404" pitchFamily="49" charset="0"/>
                <a:cs typeface="Courier New" panose="02070309020205020404" pitchFamily="49" charset="0"/>
              </a:rPr>
              <a:t>--subscription subscriptionID</a:t>
            </a:r>
          </a:p>
        </p:txBody>
      </p:sp>
      <p:pic>
        <p:nvPicPr>
          <p:cNvPr id="1026" name="Picture 2" descr="Screenshot of the Azure portal's page to create an Azure OpenAI Service resource.">
            <a:extLst>
              <a:ext uri="{FF2B5EF4-FFF2-40B4-BE49-F238E27FC236}">
                <a16:creationId xmlns:a16="http://schemas.microsoft.com/office/drawing/2014/main" id="{13206733-26D5-2842-AAB1-30F02F343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125" y="1447737"/>
            <a:ext cx="6063786" cy="4713975"/>
          </a:xfrm>
          <a:prstGeom prst="rect">
            <a:avLst/>
          </a:prstGeom>
          <a:noFill/>
          <a:ln>
            <a:solidFill>
              <a:schemeClr val="bg1">
                <a:lumMod val="9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383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A8C9-154F-2263-69CC-48466CFBAEBE}"/>
              </a:ext>
            </a:extLst>
          </p:cNvPr>
          <p:cNvSpPr>
            <a:spLocks noGrp="1"/>
          </p:cNvSpPr>
          <p:nvPr>
            <p:ph type="title"/>
          </p:nvPr>
        </p:nvSpPr>
        <p:spPr/>
        <p:txBody>
          <a:bodyPr/>
          <a:lstStyle/>
          <a:p>
            <a:r>
              <a:rPr lang="en-US" dirty="0"/>
              <a:t>Azure OpenAI Studio</a:t>
            </a:r>
          </a:p>
        </p:txBody>
      </p:sp>
      <p:sp>
        <p:nvSpPr>
          <p:cNvPr id="3" name="TextBox 2">
            <a:extLst>
              <a:ext uri="{FF2B5EF4-FFF2-40B4-BE49-F238E27FC236}">
                <a16:creationId xmlns:a16="http://schemas.microsoft.com/office/drawing/2014/main" id="{D64C6AB7-413D-0966-808C-258F324E057D}"/>
              </a:ext>
            </a:extLst>
          </p:cNvPr>
          <p:cNvSpPr txBox="1"/>
          <p:nvPr/>
        </p:nvSpPr>
        <p:spPr>
          <a:xfrm>
            <a:off x="418643" y="1317648"/>
            <a:ext cx="4874002" cy="4767459"/>
          </a:xfrm>
          <a:prstGeom prst="rect">
            <a:avLst/>
          </a:prstGeom>
          <a:noFill/>
        </p:spPr>
        <p:txBody>
          <a:bodyPr wrap="square" lIns="182880" tIns="146304" rIns="182880" bIns="146304" rtlCol="0">
            <a:spAutoFit/>
          </a:bodyPr>
          <a:lstStyle/>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portal for working with Azure OpenAI models:</a:t>
            </a:r>
          </a:p>
          <a:p>
            <a:pPr lvl="1">
              <a:lnSpc>
                <a:spcPct val="90000"/>
              </a:lnSpc>
              <a:spcAft>
                <a:spcPts val="1200"/>
              </a:spcAft>
            </a:pPr>
            <a:r>
              <a:rPr lang="en-US" sz="2000" dirty="0">
                <a:solidFill>
                  <a:schemeClr val="tx2">
                    <a:lumMod val="60000"/>
                    <a:lumOff val="40000"/>
                  </a:schemeClr>
                </a:solidFill>
                <a:hlinkClick r:id="rId3">
                  <a:extLst>
                    <a:ext uri="{A12FA001-AC4F-418D-AE19-62706E023703}">
                      <ahyp:hlinkClr xmlns:ahyp="http://schemas.microsoft.com/office/drawing/2018/hyperlinkcolor" val="tx"/>
                    </a:ext>
                  </a:extLst>
                </a:hlinkClick>
              </a:rPr>
              <a:t>https://oai.azure.com/</a:t>
            </a:r>
            <a:r>
              <a:rPr lang="en-US" sz="2000" dirty="0">
                <a:solidFill>
                  <a:schemeClr val="tx2">
                    <a:lumMod val="60000"/>
                    <a:lumOff val="40000"/>
                  </a:schemeClr>
                </a:solidFill>
              </a:rPr>
              <a:t> </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View and deploy base models</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Manage fine tuning and data files for custom models</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Test models in visual playgrounds:</a:t>
            </a:r>
          </a:p>
          <a:p>
            <a:pPr marL="914383" lvl="1" indent="-4572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Completions</a:t>
            </a:r>
            <a:r>
              <a:rPr lang="en-US" sz="2400" dirty="0">
                <a:gradFill>
                  <a:gsLst>
                    <a:gs pos="2917">
                      <a:schemeClr val="tx1"/>
                    </a:gs>
                    <a:gs pos="30000">
                      <a:schemeClr val="tx1"/>
                    </a:gs>
                  </a:gsLst>
                  <a:lin ang="5400000" scaled="0"/>
                </a:gradFill>
              </a:rPr>
              <a:t> (GPT-3 and </a:t>
            </a:r>
            <a:r>
              <a:rPr lang="en-US" sz="2400">
                <a:gradFill>
                  <a:gsLst>
                    <a:gs pos="2917">
                      <a:schemeClr val="tx1"/>
                    </a:gs>
                    <a:gs pos="30000">
                      <a:schemeClr val="tx1"/>
                    </a:gs>
                  </a:gsLst>
                  <a:lin ang="5400000" scaled="0"/>
                </a:gradFill>
              </a:rPr>
              <a:t>earlier models)</a:t>
            </a:r>
            <a:endParaRPr lang="en-US" sz="2400" dirty="0">
              <a:gradFill>
                <a:gsLst>
                  <a:gs pos="2917">
                    <a:schemeClr val="tx1"/>
                  </a:gs>
                  <a:gs pos="30000">
                    <a:schemeClr val="tx1"/>
                  </a:gs>
                </a:gsLst>
                <a:lin ang="5400000" scaled="0"/>
              </a:gradFill>
            </a:endParaRPr>
          </a:p>
          <a:p>
            <a:pPr marL="914383" lvl="1" indent="-4572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Chat</a:t>
            </a:r>
            <a:r>
              <a:rPr lang="en-US" sz="2400" dirty="0">
                <a:gradFill>
                  <a:gsLst>
                    <a:gs pos="2917">
                      <a:schemeClr val="tx1"/>
                    </a:gs>
                    <a:gs pos="30000">
                      <a:schemeClr val="tx1"/>
                    </a:gs>
                  </a:gsLst>
                  <a:lin ang="5400000" scaled="0"/>
                </a:gradFill>
              </a:rPr>
              <a:t> (GPT-3.5-Turbo and later models)</a:t>
            </a:r>
          </a:p>
        </p:txBody>
      </p:sp>
      <p:pic>
        <p:nvPicPr>
          <p:cNvPr id="4" name="Picture 3" descr="A screenshot of Azure OpenAI Studio">
            <a:extLst>
              <a:ext uri="{FF2B5EF4-FFF2-40B4-BE49-F238E27FC236}">
                <a16:creationId xmlns:a16="http://schemas.microsoft.com/office/drawing/2014/main" id="{67A4CDCE-905E-105F-41C1-6060A213A654}"/>
              </a:ext>
            </a:extLst>
          </p:cNvPr>
          <p:cNvPicPr>
            <a:picLocks noChangeAspect="1"/>
          </p:cNvPicPr>
          <p:nvPr/>
        </p:nvPicPr>
        <p:blipFill>
          <a:blip r:embed="rId4"/>
          <a:stretch>
            <a:fillRect/>
          </a:stretch>
        </p:blipFill>
        <p:spPr>
          <a:xfrm>
            <a:off x="5946911" y="1317648"/>
            <a:ext cx="6038157" cy="4785159"/>
          </a:xfrm>
          <a:prstGeom prst="rect">
            <a:avLst/>
          </a:prstGeom>
          <a:ln>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85973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795-37F3-CFCE-73F7-40B562935E62}"/>
              </a:ext>
            </a:extLst>
          </p:cNvPr>
          <p:cNvSpPr>
            <a:spLocks noGrp="1"/>
          </p:cNvSpPr>
          <p:nvPr>
            <p:ph type="title"/>
          </p:nvPr>
        </p:nvSpPr>
        <p:spPr/>
        <p:txBody>
          <a:bodyPr/>
          <a:lstStyle/>
          <a:p>
            <a:r>
              <a:rPr lang="en-US" dirty="0"/>
              <a:t>Types of generative AI model</a:t>
            </a:r>
          </a:p>
        </p:txBody>
      </p:sp>
      <p:graphicFrame>
        <p:nvGraphicFramePr>
          <p:cNvPr id="7" name="Table 7">
            <a:extLst>
              <a:ext uri="{FF2B5EF4-FFF2-40B4-BE49-F238E27FC236}">
                <a16:creationId xmlns:a16="http://schemas.microsoft.com/office/drawing/2014/main" id="{9F794EF9-DE6A-9C1A-F921-41AE02FEC703}"/>
              </a:ext>
            </a:extLst>
          </p:cNvPr>
          <p:cNvGraphicFramePr>
            <a:graphicFrameLocks noGrp="1"/>
          </p:cNvGraphicFramePr>
          <p:nvPr>
            <p:extLst>
              <p:ext uri="{D42A27DB-BD31-4B8C-83A1-F6EECF244321}">
                <p14:modId xmlns:p14="http://schemas.microsoft.com/office/powerpoint/2010/main" val="2598947447"/>
              </p:ext>
            </p:extLst>
          </p:nvPr>
        </p:nvGraphicFramePr>
        <p:xfrm>
          <a:off x="172030" y="1347192"/>
          <a:ext cx="5824790" cy="4166450"/>
        </p:xfrm>
        <a:graphic>
          <a:graphicData uri="http://schemas.openxmlformats.org/drawingml/2006/table">
            <a:tbl>
              <a:tblPr firstRow="1" bandRow="1">
                <a:tableStyleId>{912C8C85-51F0-491E-9774-3900AFEF0FD7}</a:tableStyleId>
              </a:tblPr>
              <a:tblGrid>
                <a:gridCol w="1883273">
                  <a:extLst>
                    <a:ext uri="{9D8B030D-6E8A-4147-A177-3AD203B41FA5}">
                      <a16:colId xmlns:a16="http://schemas.microsoft.com/office/drawing/2014/main" val="1503036329"/>
                    </a:ext>
                  </a:extLst>
                </a:gridCol>
                <a:gridCol w="3941517">
                  <a:extLst>
                    <a:ext uri="{9D8B030D-6E8A-4147-A177-3AD203B41FA5}">
                      <a16:colId xmlns:a16="http://schemas.microsoft.com/office/drawing/2014/main" val="1561002128"/>
                    </a:ext>
                  </a:extLst>
                </a:gridCol>
              </a:tblGrid>
              <a:tr h="450928">
                <a:tc>
                  <a:txBody>
                    <a:bodyPr/>
                    <a:lstStyle/>
                    <a:p>
                      <a:r>
                        <a:rPr lang="en-US" b="1" dirty="0">
                          <a:solidFill>
                            <a:schemeClr val="tx1"/>
                          </a:solidFill>
                        </a:rPr>
                        <a:t>Model Family</a:t>
                      </a:r>
                    </a:p>
                  </a:txBody>
                  <a:tcPr/>
                </a:tc>
                <a:tc>
                  <a:txBody>
                    <a:bodyPr/>
                    <a:lstStyle/>
                    <a:p>
                      <a:r>
                        <a:rPr lang="en-US" b="1" dirty="0">
                          <a:solidFill>
                            <a:schemeClr val="tx1"/>
                          </a:solidFill>
                        </a:rPr>
                        <a:t>Description</a:t>
                      </a:r>
                    </a:p>
                  </a:txBody>
                  <a:tcPr/>
                </a:tc>
                <a:extLst>
                  <a:ext uri="{0D108BD9-81ED-4DB2-BD59-A6C34878D82A}">
                    <a16:rowId xmlns:a16="http://schemas.microsoft.com/office/drawing/2014/main" val="2965252598"/>
                  </a:ext>
                </a:extLst>
              </a:tr>
              <a:tr h="1092419">
                <a:tc>
                  <a:txBody>
                    <a:bodyPr/>
                    <a:lstStyle/>
                    <a:p>
                      <a:r>
                        <a:rPr lang="en-US" dirty="0"/>
                        <a:t>GPT-4</a:t>
                      </a:r>
                    </a:p>
                  </a:txBody>
                  <a:tcPr/>
                </a:tc>
                <a:tc>
                  <a:txBody>
                    <a:bodyPr/>
                    <a:lstStyle/>
                    <a:p>
                      <a:r>
                        <a:rPr lang="en-US" dirty="0"/>
                        <a:t>Newest, most capable chat-based models for language and code generation (</a:t>
                      </a:r>
                      <a:r>
                        <a:rPr lang="en-US" i="1" dirty="0"/>
                        <a:t>restricted</a:t>
                      </a:r>
                      <a:r>
                        <a:rPr lang="en-US" i="0" dirty="0"/>
                        <a:t>)</a:t>
                      </a:r>
                      <a:endParaRPr lang="en-US" dirty="0"/>
                    </a:p>
                  </a:txBody>
                  <a:tcPr/>
                </a:tc>
                <a:extLst>
                  <a:ext uri="{0D108BD9-81ED-4DB2-BD59-A6C34878D82A}">
                    <a16:rowId xmlns:a16="http://schemas.microsoft.com/office/drawing/2014/main" val="1648347811"/>
                  </a:ext>
                </a:extLst>
              </a:tr>
              <a:tr h="765342">
                <a:tc>
                  <a:txBody>
                    <a:bodyPr/>
                    <a:lstStyle/>
                    <a:p>
                      <a:r>
                        <a:rPr lang="en-US" dirty="0"/>
                        <a:t>GPT-3.5</a:t>
                      </a:r>
                    </a:p>
                  </a:txBody>
                  <a:tcPr/>
                </a:tc>
                <a:tc>
                  <a:txBody>
                    <a:bodyPr/>
                    <a:lstStyle/>
                    <a:p>
                      <a:r>
                        <a:rPr lang="en-US" dirty="0"/>
                        <a:t>Natural language and code-generation models</a:t>
                      </a:r>
                    </a:p>
                  </a:txBody>
                  <a:tcPr/>
                </a:tc>
                <a:extLst>
                  <a:ext uri="{0D108BD9-81ED-4DB2-BD59-A6C34878D82A}">
                    <a16:rowId xmlns:a16="http://schemas.microsoft.com/office/drawing/2014/main" val="2604782334"/>
                  </a:ext>
                </a:extLst>
              </a:tr>
              <a:tr h="1092419">
                <a:tc>
                  <a:txBody>
                    <a:bodyPr/>
                    <a:lstStyle/>
                    <a:p>
                      <a:r>
                        <a:rPr lang="en-US" dirty="0"/>
                        <a:t>Embeddings</a:t>
                      </a:r>
                    </a:p>
                  </a:txBody>
                  <a:tcPr/>
                </a:tc>
                <a:tc>
                  <a:txBody>
                    <a:bodyPr/>
                    <a:lstStyle/>
                    <a:p>
                      <a:r>
                        <a:rPr lang="en-US" dirty="0"/>
                        <a:t>Models that use embeddings for specific tasks (similarity, text search, and code search)</a:t>
                      </a:r>
                    </a:p>
                  </a:txBody>
                  <a:tcPr/>
                </a:tc>
                <a:extLst>
                  <a:ext uri="{0D108BD9-81ED-4DB2-BD59-A6C34878D82A}">
                    <a16:rowId xmlns:a16="http://schemas.microsoft.com/office/drawing/2014/main" val="1555137803"/>
                  </a:ext>
                </a:extLst>
              </a:tr>
              <a:tr h="765342">
                <a:tc>
                  <a:txBody>
                    <a:bodyPr/>
                    <a:lstStyle/>
                    <a:p>
                      <a:r>
                        <a:rPr lang="en-US" dirty="0"/>
                        <a:t>DALL-E</a:t>
                      </a:r>
                    </a:p>
                  </a:txBody>
                  <a:tcPr/>
                </a:tc>
                <a:tc>
                  <a:txBody>
                    <a:bodyPr/>
                    <a:lstStyle/>
                    <a:p>
                      <a:r>
                        <a:rPr lang="en-US" dirty="0"/>
                        <a:t>Image-generation model (</a:t>
                      </a:r>
                      <a:r>
                        <a:rPr lang="en-US" i="1" dirty="0"/>
                        <a:t>restricted preview</a:t>
                      </a:r>
                      <a:r>
                        <a:rPr lang="en-US" i="0" dirty="0"/>
                        <a:t>)</a:t>
                      </a:r>
                      <a:endParaRPr lang="en-US" dirty="0"/>
                    </a:p>
                  </a:txBody>
                  <a:tcPr/>
                </a:tc>
                <a:extLst>
                  <a:ext uri="{0D108BD9-81ED-4DB2-BD59-A6C34878D82A}">
                    <a16:rowId xmlns:a16="http://schemas.microsoft.com/office/drawing/2014/main" val="3748721208"/>
                  </a:ext>
                </a:extLst>
              </a:tr>
            </a:tbl>
          </a:graphicData>
        </a:graphic>
      </p:graphicFrame>
      <p:pic>
        <p:nvPicPr>
          <p:cNvPr id="4" name="Picture 3" descr="Screenshot of the Models page in Azure OpenAI Studio.">
            <a:extLst>
              <a:ext uri="{FF2B5EF4-FFF2-40B4-BE49-F238E27FC236}">
                <a16:creationId xmlns:a16="http://schemas.microsoft.com/office/drawing/2014/main" id="{F339B954-0140-AA93-88E3-878B57BC410E}"/>
              </a:ext>
            </a:extLst>
          </p:cNvPr>
          <p:cNvPicPr>
            <a:picLocks noChangeAspect="1"/>
          </p:cNvPicPr>
          <p:nvPr/>
        </p:nvPicPr>
        <p:blipFill>
          <a:blip r:embed="rId3"/>
          <a:stretch>
            <a:fillRect/>
          </a:stretch>
        </p:blipFill>
        <p:spPr>
          <a:xfrm>
            <a:off x="6438406" y="1376813"/>
            <a:ext cx="5499998" cy="4104374"/>
          </a:xfrm>
          <a:prstGeom prst="rect">
            <a:avLst/>
          </a:prstGeom>
        </p:spPr>
      </p:pic>
    </p:spTree>
    <p:extLst>
      <p:ext uri="{BB962C8B-B14F-4D97-AF65-F5344CB8AC3E}">
        <p14:creationId xmlns:p14="http://schemas.microsoft.com/office/powerpoint/2010/main" val="14193222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C3A4-FDE9-6D1E-A08F-BBB052A003A4}"/>
              </a:ext>
            </a:extLst>
          </p:cNvPr>
          <p:cNvSpPr>
            <a:spLocks noGrp="1"/>
          </p:cNvSpPr>
          <p:nvPr>
            <p:ph type="title"/>
          </p:nvPr>
        </p:nvSpPr>
        <p:spPr/>
        <p:txBody>
          <a:bodyPr/>
          <a:lstStyle/>
          <a:p>
            <a:r>
              <a:rPr lang="en-US" dirty="0"/>
              <a:t>Deploying generative AI models</a:t>
            </a:r>
          </a:p>
        </p:txBody>
      </p:sp>
      <p:sp>
        <p:nvSpPr>
          <p:cNvPr id="7" name="TextBox 6">
            <a:extLst>
              <a:ext uri="{FF2B5EF4-FFF2-40B4-BE49-F238E27FC236}">
                <a16:creationId xmlns:a16="http://schemas.microsoft.com/office/drawing/2014/main" id="{F961074A-F315-C2C5-B45B-23C1F8F4E7A1}"/>
              </a:ext>
            </a:extLst>
          </p:cNvPr>
          <p:cNvSpPr txBox="1"/>
          <p:nvPr/>
        </p:nvSpPr>
        <p:spPr>
          <a:xfrm>
            <a:off x="418643" y="1384760"/>
            <a:ext cx="4874002" cy="1591205"/>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Deploy a model in Azure OpenAI Studio to use it</a:t>
            </a:r>
          </a:p>
          <a:p>
            <a:pPr>
              <a:lnSpc>
                <a:spcPct val="90000"/>
              </a:lnSpc>
              <a:spcAft>
                <a:spcPts val="600"/>
              </a:spcAft>
            </a:pPr>
            <a:r>
              <a:rPr lang="en-US" sz="2000" dirty="0">
                <a:gradFill>
                  <a:gsLst>
                    <a:gs pos="2917">
                      <a:schemeClr val="tx1"/>
                    </a:gs>
                    <a:gs pos="30000">
                      <a:schemeClr val="tx1"/>
                    </a:gs>
                  </a:gsLst>
                  <a:lin ang="5400000" scaled="0"/>
                </a:gradFill>
              </a:rPr>
              <a:t>You can deploy one instance of each available model</a:t>
            </a:r>
          </a:p>
        </p:txBody>
      </p:sp>
      <p:sp>
        <p:nvSpPr>
          <p:cNvPr id="8" name="TextBox 7">
            <a:extLst>
              <a:ext uri="{FF2B5EF4-FFF2-40B4-BE49-F238E27FC236}">
                <a16:creationId xmlns:a16="http://schemas.microsoft.com/office/drawing/2014/main" id="{AEC1A7D0-C270-576D-0ACC-A6BD67550CB7}"/>
              </a:ext>
            </a:extLst>
          </p:cNvPr>
          <p:cNvSpPr txBox="1"/>
          <p:nvPr/>
        </p:nvSpPr>
        <p:spPr>
          <a:xfrm>
            <a:off x="485755" y="3229761"/>
            <a:ext cx="4874002" cy="981807"/>
          </a:xfrm>
          <a:prstGeom prst="rect">
            <a:avLst/>
          </a:prstGeom>
          <a:noFill/>
        </p:spPr>
        <p:txBody>
          <a:bodyPr wrap="square" lIns="182880" tIns="146304" rIns="182880" bIns="146304" rtlCol="0">
            <a:spAutoFit/>
          </a:bodyPr>
          <a:lstStyle/>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Alternatively, use the Azure CLI</a:t>
            </a:r>
            <a:endParaRPr lang="en-US" sz="18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DE803CD8-1FEF-5E64-8E8F-3059EEEF49C1}"/>
              </a:ext>
            </a:extLst>
          </p:cNvPr>
          <p:cNvSpPr txBox="1"/>
          <p:nvPr/>
        </p:nvSpPr>
        <p:spPr>
          <a:xfrm>
            <a:off x="535281" y="4173856"/>
            <a:ext cx="5378149" cy="1815882"/>
          </a:xfrm>
          <a:prstGeom prst="rect">
            <a:avLst/>
          </a:prstGeom>
          <a:solidFill>
            <a:schemeClr val="accent6"/>
          </a:solidFill>
        </p:spPr>
        <p:txBody>
          <a:bodyPr wrap="square">
            <a:spAutoFit/>
          </a:bodyPr>
          <a:lstStyle/>
          <a:p>
            <a:r>
              <a:rPr lang="en-US" sz="1400" dirty="0">
                <a:latin typeface="Courier New" panose="02070309020205020404" pitchFamily="49" charset="0"/>
                <a:cs typeface="Courier New" panose="02070309020205020404" pitchFamily="49" charset="0"/>
              </a:rPr>
              <a:t>az cognitiveservices account deployment create \</a:t>
            </a:r>
          </a:p>
          <a:p>
            <a:r>
              <a:rPr lang="en-US" sz="1400" dirty="0">
                <a:latin typeface="Courier New" panose="02070309020205020404" pitchFamily="49" charset="0"/>
                <a:cs typeface="Courier New" panose="02070309020205020404" pitchFamily="49" charset="0"/>
              </a:rPr>
              <a:t>   -g myResourceGroupName \</a:t>
            </a:r>
          </a:p>
          <a:p>
            <a:r>
              <a:rPr lang="en-US" sz="1400" dirty="0">
                <a:latin typeface="Courier New" panose="02070309020205020404" pitchFamily="49" charset="0"/>
                <a:cs typeface="Courier New" panose="02070309020205020404" pitchFamily="49" charset="0"/>
              </a:rPr>
              <a:t>   -n MyOpenAIResource \</a:t>
            </a:r>
          </a:p>
          <a:p>
            <a:r>
              <a:rPr lang="en-US" sz="1400" dirty="0">
                <a:latin typeface="Courier New" panose="02070309020205020404" pitchFamily="49" charset="0"/>
                <a:cs typeface="Courier New" panose="02070309020205020404" pitchFamily="49" charset="0"/>
              </a:rPr>
              <a:t>   --deployment-name my-</a:t>
            </a:r>
            <a:r>
              <a:rPr lang="en-US" sz="1400" dirty="0" err="1">
                <a:latin typeface="Courier New" panose="02070309020205020404" pitchFamily="49" charset="0"/>
                <a:cs typeface="Courier New" panose="02070309020205020404" pitchFamily="49" charset="0"/>
              </a:rPr>
              <a:t>gpt</a:t>
            </a:r>
            <a:r>
              <a:rPr lang="en-US" sz="1400" dirty="0">
                <a:latin typeface="Courier New" panose="02070309020205020404" pitchFamily="49" charset="0"/>
                <a:cs typeface="Courier New" panose="02070309020205020404" pitchFamily="49" charset="0"/>
              </a:rPr>
              <a:t>-model \</a:t>
            </a:r>
          </a:p>
          <a:p>
            <a:r>
              <a:rPr lang="en-US" sz="1400" dirty="0">
                <a:latin typeface="Courier New" panose="02070309020205020404" pitchFamily="49" charset="0"/>
                <a:cs typeface="Courier New" panose="02070309020205020404" pitchFamily="49" charset="0"/>
              </a:rPr>
              <a:t>   --model-name gpt-35-turbo \</a:t>
            </a:r>
          </a:p>
          <a:p>
            <a:r>
              <a:rPr lang="en-US" sz="1400" dirty="0">
                <a:latin typeface="Courier New" panose="02070309020205020404" pitchFamily="49" charset="0"/>
                <a:cs typeface="Courier New" panose="02070309020205020404" pitchFamily="49" charset="0"/>
              </a:rPr>
              <a:t>   --model-version “0301"  \</a:t>
            </a:r>
          </a:p>
          <a:p>
            <a:r>
              <a:rPr lang="en-US" sz="1400" dirty="0">
                <a:latin typeface="Courier New" panose="02070309020205020404" pitchFamily="49" charset="0"/>
                <a:cs typeface="Courier New" panose="02070309020205020404" pitchFamily="49" charset="0"/>
              </a:rPr>
              <a:t>   --model-format OpenAI \</a:t>
            </a:r>
          </a:p>
          <a:p>
            <a:r>
              <a:rPr lang="en-US" sz="1400" dirty="0">
                <a:latin typeface="Courier New" panose="02070309020205020404" pitchFamily="49" charset="0"/>
                <a:cs typeface="Courier New" panose="02070309020205020404" pitchFamily="49" charset="0"/>
              </a:rPr>
              <a:t>   --scale-settings-scale-type "Standard"</a:t>
            </a:r>
          </a:p>
        </p:txBody>
      </p:sp>
      <p:pic>
        <p:nvPicPr>
          <p:cNvPr id="4" name="Picture 3" descr="Screenshot of the Deployment page in Azure OpenAI Studio">
            <a:extLst>
              <a:ext uri="{FF2B5EF4-FFF2-40B4-BE49-F238E27FC236}">
                <a16:creationId xmlns:a16="http://schemas.microsoft.com/office/drawing/2014/main" id="{5C7656C9-7E46-3777-F78C-CE96EE490EBF}"/>
              </a:ext>
            </a:extLst>
          </p:cNvPr>
          <p:cNvPicPr>
            <a:picLocks noChangeAspect="1"/>
          </p:cNvPicPr>
          <p:nvPr/>
        </p:nvPicPr>
        <p:blipFill>
          <a:blip r:embed="rId3"/>
          <a:stretch>
            <a:fillRect/>
          </a:stretch>
        </p:blipFill>
        <p:spPr>
          <a:xfrm>
            <a:off x="6096000" y="1523902"/>
            <a:ext cx="5954448" cy="4465836"/>
          </a:xfrm>
          <a:prstGeom prst="rect">
            <a:avLst/>
          </a:prstGeom>
        </p:spPr>
      </p:pic>
    </p:spTree>
    <p:extLst>
      <p:ext uri="{BB962C8B-B14F-4D97-AF65-F5344CB8AC3E}">
        <p14:creationId xmlns:p14="http://schemas.microsoft.com/office/powerpoint/2010/main" val="1444453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C8F8-BDB4-0DE9-3A52-19BFEE92BC56}"/>
              </a:ext>
            </a:extLst>
          </p:cNvPr>
          <p:cNvSpPr>
            <a:spLocks noGrp="1"/>
          </p:cNvSpPr>
          <p:nvPr>
            <p:ph type="title"/>
          </p:nvPr>
        </p:nvSpPr>
        <p:spPr/>
        <p:txBody>
          <a:bodyPr/>
          <a:lstStyle/>
          <a:p>
            <a:r>
              <a:rPr lang="en-US" dirty="0"/>
              <a:t>Using prompts to get completions from models</a:t>
            </a:r>
          </a:p>
        </p:txBody>
      </p:sp>
      <p:graphicFrame>
        <p:nvGraphicFramePr>
          <p:cNvPr id="3" name="Table 3">
            <a:extLst>
              <a:ext uri="{FF2B5EF4-FFF2-40B4-BE49-F238E27FC236}">
                <a16:creationId xmlns:a16="http://schemas.microsoft.com/office/drawing/2014/main" id="{2F3FE01F-50B3-19E2-2BAF-C25874007386}"/>
              </a:ext>
            </a:extLst>
          </p:cNvPr>
          <p:cNvGraphicFramePr>
            <a:graphicFrameLocks noGrp="1"/>
          </p:cNvGraphicFramePr>
          <p:nvPr>
            <p:extLst>
              <p:ext uri="{D42A27DB-BD31-4B8C-83A1-F6EECF244321}">
                <p14:modId xmlns:p14="http://schemas.microsoft.com/office/powerpoint/2010/main" val="861179076"/>
              </p:ext>
            </p:extLst>
          </p:nvPr>
        </p:nvGraphicFramePr>
        <p:xfrm>
          <a:off x="607064" y="1075944"/>
          <a:ext cx="11295331" cy="5076952"/>
        </p:xfrm>
        <a:graphic>
          <a:graphicData uri="http://schemas.openxmlformats.org/drawingml/2006/table">
            <a:tbl>
              <a:tblPr firstRow="1" bandRow="1">
                <a:tableStyleId>{72833802-FEF1-4C79-8D5D-14CF1EAF98D9}</a:tableStyleId>
              </a:tblPr>
              <a:tblGrid>
                <a:gridCol w="2889822">
                  <a:extLst>
                    <a:ext uri="{9D8B030D-6E8A-4147-A177-3AD203B41FA5}">
                      <a16:colId xmlns:a16="http://schemas.microsoft.com/office/drawing/2014/main" val="2501015183"/>
                    </a:ext>
                  </a:extLst>
                </a:gridCol>
                <a:gridCol w="3842158">
                  <a:extLst>
                    <a:ext uri="{9D8B030D-6E8A-4147-A177-3AD203B41FA5}">
                      <a16:colId xmlns:a16="http://schemas.microsoft.com/office/drawing/2014/main" val="3922181383"/>
                    </a:ext>
                  </a:extLst>
                </a:gridCol>
                <a:gridCol w="4563351">
                  <a:extLst>
                    <a:ext uri="{9D8B030D-6E8A-4147-A177-3AD203B41FA5}">
                      <a16:colId xmlns:a16="http://schemas.microsoft.com/office/drawing/2014/main" val="3274146215"/>
                    </a:ext>
                  </a:extLst>
                </a:gridCol>
              </a:tblGrid>
              <a:tr h="370840">
                <a:tc>
                  <a:txBody>
                    <a:bodyPr/>
                    <a:lstStyle/>
                    <a:p>
                      <a:r>
                        <a:rPr lang="en-US" dirty="0"/>
                        <a:t>Task</a:t>
                      </a:r>
                    </a:p>
                  </a:txBody>
                  <a:tcPr/>
                </a:tc>
                <a:tc>
                  <a:txBody>
                    <a:bodyPr/>
                    <a:lstStyle/>
                    <a:p>
                      <a:r>
                        <a:rPr lang="en-US" dirty="0"/>
                        <a:t>Prompt</a:t>
                      </a:r>
                    </a:p>
                  </a:txBody>
                  <a:tcPr/>
                </a:tc>
                <a:tc>
                  <a:txBody>
                    <a:bodyPr/>
                    <a:lstStyle/>
                    <a:p>
                      <a:r>
                        <a:rPr lang="en-US" dirty="0"/>
                        <a:t>Completion</a:t>
                      </a:r>
                    </a:p>
                  </a:txBody>
                  <a:tcPr/>
                </a:tc>
                <a:extLst>
                  <a:ext uri="{0D108BD9-81ED-4DB2-BD59-A6C34878D82A}">
                    <a16:rowId xmlns:a16="http://schemas.microsoft.com/office/drawing/2014/main" val="3797441824"/>
                  </a:ext>
                </a:extLst>
              </a:tr>
              <a:tr h="370840">
                <a:tc>
                  <a:txBody>
                    <a:bodyPr/>
                    <a:lstStyle/>
                    <a:p>
                      <a:r>
                        <a:rPr lang="en-US" dirty="0"/>
                        <a:t>Classifying content</a:t>
                      </a:r>
                    </a:p>
                  </a:txBody>
                  <a:tcPr/>
                </a:tc>
                <a:tc>
                  <a:txBody>
                    <a:bodyPr/>
                    <a:lstStyle/>
                    <a:p>
                      <a:r>
                        <a:rPr lang="en-US" dirty="0"/>
                        <a:t>Tweet: I enjoyed the training course.</a:t>
                      </a:r>
                    </a:p>
                    <a:p>
                      <a:r>
                        <a:rPr lang="en-US" dirty="0"/>
                        <a:t>Sentiment:</a:t>
                      </a:r>
                    </a:p>
                  </a:txBody>
                  <a:tcPr/>
                </a:tc>
                <a:tc>
                  <a:txBody>
                    <a:bodyPr/>
                    <a:lstStyle/>
                    <a:p>
                      <a:r>
                        <a:rPr lang="en-US" dirty="0"/>
                        <a:t>Positive</a:t>
                      </a:r>
                    </a:p>
                  </a:txBody>
                  <a:tcPr/>
                </a:tc>
                <a:extLst>
                  <a:ext uri="{0D108BD9-81ED-4DB2-BD59-A6C34878D82A}">
                    <a16:rowId xmlns:a16="http://schemas.microsoft.com/office/drawing/2014/main" val="3933770570"/>
                  </a:ext>
                </a:extLst>
              </a:tr>
              <a:tr h="370840">
                <a:tc>
                  <a:txBody>
                    <a:bodyPr/>
                    <a:lstStyle/>
                    <a:p>
                      <a:r>
                        <a:rPr lang="en-US" dirty="0"/>
                        <a:t>Generating new content</a:t>
                      </a:r>
                    </a:p>
                  </a:txBody>
                  <a:tcPr/>
                </a:tc>
                <a:tc>
                  <a:txBody>
                    <a:bodyPr/>
                    <a:lstStyle/>
                    <a:p>
                      <a:r>
                        <a:rPr lang="en-US" dirty="0"/>
                        <a:t>Write a poem about databases</a:t>
                      </a:r>
                    </a:p>
                  </a:txBody>
                  <a:tcPr/>
                </a:tc>
                <a:tc>
                  <a:txBody>
                    <a:bodyPr/>
                    <a:lstStyle/>
                    <a:p>
                      <a:r>
                        <a:rPr lang="en-US" dirty="0"/>
                        <a:t>Databases, oh databases,</a:t>
                      </a:r>
                    </a:p>
                    <a:p>
                      <a:r>
                        <a:rPr lang="en-US" dirty="0"/>
                        <a:t>You keep our information safe,</a:t>
                      </a:r>
                    </a:p>
                    <a:p>
                      <a:r>
                        <a:rPr lang="en-US" dirty="0"/>
                        <a:t>From the small to the large,</a:t>
                      </a:r>
                    </a:p>
                    <a:p>
                      <a:r>
                        <a:rPr lang="en-US" dirty="0"/>
                        <a:t>You store our data in a place.</a:t>
                      </a:r>
                    </a:p>
                  </a:txBody>
                  <a:tcPr/>
                </a:tc>
                <a:extLst>
                  <a:ext uri="{0D108BD9-81ED-4DB2-BD59-A6C34878D82A}">
                    <a16:rowId xmlns:a16="http://schemas.microsoft.com/office/drawing/2014/main" val="2205929667"/>
                  </a:ext>
                </a:extLst>
              </a:tr>
              <a:tr h="370840">
                <a:tc>
                  <a:txBody>
                    <a:bodyPr/>
                    <a:lstStyle/>
                    <a:p>
                      <a:r>
                        <a:rPr lang="en-US" dirty="0"/>
                        <a:t>Transformation/Translation</a:t>
                      </a:r>
                    </a:p>
                  </a:txBody>
                  <a:tcPr/>
                </a:tc>
                <a:tc>
                  <a:txBody>
                    <a:bodyPr/>
                    <a:lstStyle/>
                    <a:p>
                      <a:r>
                        <a:rPr lang="en-US" dirty="0"/>
                        <a:t>English: Hello</a:t>
                      </a:r>
                    </a:p>
                    <a:p>
                      <a:r>
                        <a:rPr lang="en-US" dirty="0"/>
                        <a:t>French:</a:t>
                      </a:r>
                    </a:p>
                  </a:txBody>
                  <a:tcPr/>
                </a:tc>
                <a:tc>
                  <a:txBody>
                    <a:bodyPr/>
                    <a:lstStyle/>
                    <a:p>
                      <a:r>
                        <a:rPr lang="en-US" dirty="0"/>
                        <a:t>Bonjour</a:t>
                      </a:r>
                    </a:p>
                  </a:txBody>
                  <a:tcPr/>
                </a:tc>
                <a:extLst>
                  <a:ext uri="{0D108BD9-81ED-4DB2-BD59-A6C34878D82A}">
                    <a16:rowId xmlns:a16="http://schemas.microsoft.com/office/drawing/2014/main" val="789069934"/>
                  </a:ext>
                </a:extLst>
              </a:tr>
              <a:tr h="370840">
                <a:tc>
                  <a:txBody>
                    <a:bodyPr/>
                    <a:lstStyle/>
                    <a:p>
                      <a:r>
                        <a:rPr lang="en-US" dirty="0"/>
                        <a:t>Summarization</a:t>
                      </a:r>
                    </a:p>
                  </a:txBody>
                  <a:tcPr/>
                </a:tc>
                <a:tc>
                  <a:txBody>
                    <a:bodyPr/>
                    <a:lstStyle/>
                    <a:p>
                      <a:r>
                        <a:rPr lang="en-US" dirty="0"/>
                        <a:t>Scotland is [</a:t>
                      </a:r>
                      <a:r>
                        <a:rPr lang="en-US" i="1" dirty="0"/>
                        <a:t>long description of Scotland…</a:t>
                      </a:r>
                      <a:r>
                        <a:rPr lang="en-US" i="0" dirty="0"/>
                        <a:t>]</a:t>
                      </a:r>
                      <a:endParaRPr lang="en-US" i="1" dirty="0"/>
                    </a:p>
                    <a:p>
                      <a:endParaRPr lang="en-US" i="0" dirty="0"/>
                    </a:p>
                    <a:p>
                      <a:r>
                        <a:rPr lang="en-US" i="0" dirty="0"/>
                        <a:t>Summarize the previous text</a:t>
                      </a:r>
                    </a:p>
                  </a:txBody>
                  <a:tcPr/>
                </a:tc>
                <a:tc>
                  <a:txBody>
                    <a:bodyPr/>
                    <a:lstStyle/>
                    <a:p>
                      <a:r>
                        <a:rPr lang="en-US" dirty="0"/>
                        <a:t>Scotland is [</a:t>
                      </a:r>
                      <a:r>
                        <a:rPr lang="en-US" i="1" dirty="0"/>
                        <a:t>summarized description…</a:t>
                      </a:r>
                      <a:r>
                        <a:rPr lang="en-US" i="0" dirty="0"/>
                        <a:t>]</a:t>
                      </a:r>
                      <a:endParaRPr lang="en-US" dirty="0"/>
                    </a:p>
                  </a:txBody>
                  <a:tcPr/>
                </a:tc>
                <a:extLst>
                  <a:ext uri="{0D108BD9-81ED-4DB2-BD59-A6C34878D82A}">
                    <a16:rowId xmlns:a16="http://schemas.microsoft.com/office/drawing/2014/main" val="4085774716"/>
                  </a:ext>
                </a:extLst>
              </a:tr>
              <a:tr h="370840">
                <a:tc>
                  <a:txBody>
                    <a:bodyPr/>
                    <a:lstStyle/>
                    <a:p>
                      <a:r>
                        <a:rPr lang="en-US" dirty="0"/>
                        <a:t>Continuation</a:t>
                      </a:r>
                    </a:p>
                  </a:txBody>
                  <a:tcPr/>
                </a:tc>
                <a:tc>
                  <a:txBody>
                    <a:bodyPr/>
                    <a:lstStyle/>
                    <a:p>
                      <a:r>
                        <a:rPr lang="en-US" dirty="0"/>
                        <a:t>One way to grow tomatoes is to</a:t>
                      </a:r>
                    </a:p>
                  </a:txBody>
                  <a:tcPr/>
                </a:tc>
                <a:tc>
                  <a:txBody>
                    <a:bodyPr/>
                    <a:lstStyle/>
                    <a:p>
                      <a:r>
                        <a:rPr lang="en-US" sz="1765" b="0" i="0" kern="1200" dirty="0">
                          <a:solidFill>
                            <a:schemeClr val="tx1"/>
                          </a:solidFill>
                          <a:effectLst/>
                          <a:latin typeface="+mn-lt"/>
                          <a:ea typeface="+mn-ea"/>
                          <a:cs typeface="+mn-cs"/>
                        </a:rPr>
                        <a:t>start with seeds…</a:t>
                      </a:r>
                      <a:endParaRPr lang="en-US" dirty="0"/>
                    </a:p>
                  </a:txBody>
                  <a:tcPr/>
                </a:tc>
                <a:extLst>
                  <a:ext uri="{0D108BD9-81ED-4DB2-BD59-A6C34878D82A}">
                    <a16:rowId xmlns:a16="http://schemas.microsoft.com/office/drawing/2014/main" val="2617785238"/>
                  </a:ext>
                </a:extLst>
              </a:tr>
              <a:tr h="370840">
                <a:tc>
                  <a:txBody>
                    <a:bodyPr/>
                    <a:lstStyle/>
                    <a:p>
                      <a:r>
                        <a:rPr lang="en-US" dirty="0"/>
                        <a:t>Question answering</a:t>
                      </a:r>
                    </a:p>
                  </a:txBody>
                  <a:tcPr/>
                </a:tc>
                <a:tc>
                  <a:txBody>
                    <a:bodyPr/>
                    <a:lstStyle/>
                    <a:p>
                      <a:r>
                        <a:rPr lang="en-US" dirty="0"/>
                        <a:t>How many moons does Earth have?</a:t>
                      </a:r>
                    </a:p>
                  </a:txBody>
                  <a:tcPr/>
                </a:tc>
                <a:tc>
                  <a:txBody>
                    <a:bodyPr/>
                    <a:lstStyle/>
                    <a:p>
                      <a:r>
                        <a:rPr lang="en-US" dirty="0"/>
                        <a:t>Earth has one moon.</a:t>
                      </a:r>
                    </a:p>
                  </a:txBody>
                  <a:tcPr/>
                </a:tc>
                <a:extLst>
                  <a:ext uri="{0D108BD9-81ED-4DB2-BD59-A6C34878D82A}">
                    <a16:rowId xmlns:a16="http://schemas.microsoft.com/office/drawing/2014/main" val="2018767808"/>
                  </a:ext>
                </a:extLst>
              </a:tr>
              <a:tr h="370840">
                <a:tc>
                  <a:txBody>
                    <a:bodyPr/>
                    <a:lstStyle/>
                    <a:p>
                      <a:r>
                        <a:rPr lang="en-US" dirty="0"/>
                        <a:t>Chat</a:t>
                      </a:r>
                    </a:p>
                  </a:txBody>
                  <a:tcPr/>
                </a:tc>
                <a:tc>
                  <a:txBody>
                    <a:bodyPr/>
                    <a:lstStyle/>
                    <a:p>
                      <a:r>
                        <a:rPr lang="en-US" i="1" dirty="0"/>
                        <a:t>Setup, followed by messages…</a:t>
                      </a:r>
                    </a:p>
                  </a:txBody>
                  <a:tcPr/>
                </a:tc>
                <a:tc>
                  <a:txBody>
                    <a:bodyPr/>
                    <a:lstStyle/>
                    <a:p>
                      <a:r>
                        <a:rPr lang="en-US" i="1" dirty="0"/>
                        <a:t>A sequence of relevant responses</a:t>
                      </a:r>
                    </a:p>
                  </a:txBody>
                  <a:tcPr/>
                </a:tc>
                <a:extLst>
                  <a:ext uri="{0D108BD9-81ED-4DB2-BD59-A6C34878D82A}">
                    <a16:rowId xmlns:a16="http://schemas.microsoft.com/office/drawing/2014/main" val="2462960910"/>
                  </a:ext>
                </a:extLst>
              </a:tr>
            </a:tbl>
          </a:graphicData>
        </a:graphic>
      </p:graphicFrame>
    </p:spTree>
    <p:extLst>
      <p:ext uri="{BB962C8B-B14F-4D97-AF65-F5344CB8AC3E}">
        <p14:creationId xmlns:p14="http://schemas.microsoft.com/office/powerpoint/2010/main" val="27121161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D31C-9EFC-59E9-BC22-038489EE25C3}"/>
              </a:ext>
            </a:extLst>
          </p:cNvPr>
          <p:cNvSpPr>
            <a:spLocks noGrp="1"/>
          </p:cNvSpPr>
          <p:nvPr>
            <p:ph type="title"/>
          </p:nvPr>
        </p:nvSpPr>
        <p:spPr/>
        <p:txBody>
          <a:bodyPr/>
          <a:lstStyle/>
          <a:p>
            <a:r>
              <a:rPr lang="en-US" dirty="0"/>
              <a:t>Testing models in Azure OpenAI Studio playgrounds</a:t>
            </a:r>
          </a:p>
        </p:txBody>
      </p:sp>
      <p:sp>
        <p:nvSpPr>
          <p:cNvPr id="11" name="TextBox 10">
            <a:extLst>
              <a:ext uri="{FF2B5EF4-FFF2-40B4-BE49-F238E27FC236}">
                <a16:creationId xmlns:a16="http://schemas.microsoft.com/office/drawing/2014/main" id="{37F36D54-4EF5-CD25-DF8C-8F192AB022D3}"/>
              </a:ext>
            </a:extLst>
          </p:cNvPr>
          <p:cNvSpPr txBox="1"/>
          <p:nvPr/>
        </p:nvSpPr>
        <p:spPr>
          <a:xfrm>
            <a:off x="171450" y="1217553"/>
            <a:ext cx="500062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Completions playground</a:t>
            </a:r>
          </a:p>
        </p:txBody>
      </p:sp>
      <p:pic>
        <p:nvPicPr>
          <p:cNvPr id="10" name="Picture 9" descr="A screenshot of the Completions playground in Azure OpenAI Studio">
            <a:extLst>
              <a:ext uri="{FF2B5EF4-FFF2-40B4-BE49-F238E27FC236}">
                <a16:creationId xmlns:a16="http://schemas.microsoft.com/office/drawing/2014/main" id="{1329B5E7-42DC-BDB7-CECA-50D7DB701168}"/>
              </a:ext>
            </a:extLst>
          </p:cNvPr>
          <p:cNvPicPr>
            <a:picLocks noChangeAspect="1"/>
          </p:cNvPicPr>
          <p:nvPr/>
        </p:nvPicPr>
        <p:blipFill>
          <a:blip r:embed="rId3"/>
          <a:stretch>
            <a:fillRect/>
          </a:stretch>
        </p:blipFill>
        <p:spPr>
          <a:xfrm>
            <a:off x="355796" y="1845417"/>
            <a:ext cx="5642572" cy="3905299"/>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4DF39D0E-14D5-7764-E314-116A753488A4}"/>
              </a:ext>
            </a:extLst>
          </p:cNvPr>
          <p:cNvSpPr txBox="1"/>
          <p:nvPr/>
        </p:nvSpPr>
        <p:spPr>
          <a:xfrm>
            <a:off x="6182714" y="1217553"/>
            <a:ext cx="500062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Chat playground</a:t>
            </a:r>
          </a:p>
        </p:txBody>
      </p:sp>
      <p:pic>
        <p:nvPicPr>
          <p:cNvPr id="8" name="Picture 7" descr="A screenshot of the Chat playground in Azure OpenAI Studio">
            <a:extLst>
              <a:ext uri="{FF2B5EF4-FFF2-40B4-BE49-F238E27FC236}">
                <a16:creationId xmlns:a16="http://schemas.microsoft.com/office/drawing/2014/main" id="{EC31489E-07FC-066B-EDBF-5146AEBA7838}"/>
              </a:ext>
            </a:extLst>
          </p:cNvPr>
          <p:cNvPicPr>
            <a:picLocks noChangeAspect="1"/>
          </p:cNvPicPr>
          <p:nvPr/>
        </p:nvPicPr>
        <p:blipFill>
          <a:blip r:embed="rId4"/>
          <a:stretch>
            <a:fillRect/>
          </a:stretch>
        </p:blipFill>
        <p:spPr>
          <a:xfrm>
            <a:off x="6336508" y="1845417"/>
            <a:ext cx="5642572" cy="39052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40848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Get started with Azure OpenAI Service</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944911" cy="1640257"/>
          </a:xfrm>
        </p:spPr>
        <p:txBody>
          <a:bodyPr/>
          <a:lstStyle/>
          <a:p>
            <a:r>
              <a:rPr lang="en-US" dirty="0"/>
              <a:t>Use the hosted lab environment if provided, or view the lab instructions at the link below:</a:t>
            </a:r>
          </a:p>
          <a:p>
            <a:endParaRPr lang="en-US" dirty="0"/>
          </a:p>
          <a:p>
            <a:r>
              <a:rPr lang="en-US" sz="2000" dirty="0">
                <a:solidFill>
                  <a:schemeClr val="bg1">
                    <a:lumMod val="50000"/>
                  </a:schemeClr>
                </a:solidFill>
              </a:rPr>
              <a:t>https://aka.ms/mslearn-get-started-azure-openai</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737691"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do you need in order to test a generative AI model using the Azure OpenAI Service Studio?</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deployed model name and Azure command line interface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An Azure OpenAI resource and an Azure Cognitive Services resource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An Azure OpenAI resource, a deployed model, and a playground</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4641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Which parameter could you adjust to change the randomness or creativeness of completions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Temperature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Frequency penalty</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Stop sequence </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42404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Which Azure OpenAI Studio playground is able to support conversational interactions that consist of a sequence of messages?</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Completions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Chat</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Bot</a:t>
            </a:r>
            <a:endParaRPr lang="en-US" sz="1600" dirty="0"/>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49084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1888</Words>
  <Application>Microsoft Office PowerPoint</Application>
  <PresentationFormat>Widescreen</PresentationFormat>
  <Paragraphs>167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Microsoft Azure Template</vt:lpstr>
      <vt:lpstr>Get started with Azure OpenAI Service</vt:lpstr>
      <vt:lpstr>Provision an Azure OpenAI resource in Azure</vt:lpstr>
      <vt:lpstr>Azure OpenAI Studio</vt:lpstr>
      <vt:lpstr>Types of generative AI model</vt:lpstr>
      <vt:lpstr>Deploying generative AI models</vt:lpstr>
      <vt:lpstr>Using prompts to get completions from models</vt:lpstr>
      <vt:lpstr>Testing models in Azure OpenAI Studio playgrounds</vt:lpstr>
      <vt:lpstr>Exercise: Get started with Azure OpenAI Service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2023-01-25T18:45:39Z</dcterms:created>
  <dcterms:modified xsi:type="dcterms:W3CDTF">2023-07-07T21:23:59Z</dcterms:modified>
</cp:coreProperties>
</file>