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2"/>
  </p:notesMasterIdLst>
  <p:handoutMasterIdLst>
    <p:handoutMasterId r:id="rId13"/>
  </p:handoutMasterIdLst>
  <p:sldIdLst>
    <p:sldId id="1627" r:id="rId2"/>
    <p:sldId id="2147477233" r:id="rId3"/>
    <p:sldId id="2147477234" r:id="rId4"/>
    <p:sldId id="2147477239" r:id="rId5"/>
    <p:sldId id="2147477240" r:id="rId6"/>
    <p:sldId id="2147477235" r:id="rId7"/>
    <p:sldId id="2147477241" r:id="rId8"/>
    <p:sldId id="2134805637" r:id="rId9"/>
    <p:sldId id="2134805638" r:id="rId10"/>
    <p:sldId id="2134805601"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57"/>
    <a:srgbClr val="3C3C41"/>
    <a:srgbClr val="FF6600"/>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8D12A-D9F0-4C22-9417-CF7C82FFEE55}" v="10" dt="2023-05-01T21:56:18.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9269" autoAdjust="0"/>
  </p:normalViewPr>
  <p:slideViewPr>
    <p:cSldViewPr snapToGrid="0">
      <p:cViewPr varScale="1">
        <p:scale>
          <a:sx n="73" d="100"/>
          <a:sy n="73" d="100"/>
        </p:scale>
        <p:origin x="1120" y="4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7/7/2023 2:24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7/7/2023 2:24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Before delivering this presentation, review the associated module on Microsoft Learn (</a:t>
            </a:r>
            <a:r>
              <a:rPr lang="en-US" sz="1200" b="0" i="0" dirty="0">
                <a:solidFill>
                  <a:schemeClr val="tx2"/>
                </a:solidFill>
              </a:rPr>
              <a:t>https://aka.ms/mslearn-build-openai)</a:t>
            </a:r>
            <a:r>
              <a:rPr lang="en-US" sz="11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goal of this presentation is to teach developers how to integrate Azure OpenAI models into their applications by using the REST APIs and Python and C# SDKs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The estimated time to present these slides is 40 minutes, plus 30 minutes to complete the hands-on exercise.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1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100" b="0" i="0" dirty="0"/>
              <a:t>Note that students require an Azure subscription </a:t>
            </a:r>
            <a:r>
              <a:rPr lang="en-US" sz="1100" b="0" i="0" u="sng" dirty="0"/>
              <a:t>with approved access to the Azure OpenAI service </a:t>
            </a:r>
            <a:r>
              <a:rPr lang="en-US" sz="1100" b="0" i="0" dirty="0"/>
              <a:t>to complete the exercise. If this is not the case, consider performing the exercise as a demonstration (for which you will require an Azure subscription with access to the Azure OpenAI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multiple REST endpoints reflect the evolution of OpenAI models.</a:t>
            </a:r>
          </a:p>
          <a:p>
            <a:r>
              <a:rPr lang="en-US" dirty="0"/>
              <a:t>In most cases for new applications, you should use a GPT-35-Turbo or later model and use the </a:t>
            </a:r>
            <a:r>
              <a:rPr lang="en-US" b="1" dirty="0"/>
              <a:t>ChatCompletion</a:t>
            </a:r>
            <a:r>
              <a:rPr lang="en-US" dirty="0"/>
              <a:t> endpoint.</a:t>
            </a:r>
          </a:p>
          <a:p>
            <a:r>
              <a:rPr lang="en-US" dirty="0"/>
              <a:t>GPT-4 model only support the </a:t>
            </a:r>
            <a:r>
              <a:rPr lang="en-US" b="1" dirty="0"/>
              <a:t>ChatCompletion</a:t>
            </a:r>
            <a:r>
              <a:rPr lang="en-US" dirty="0"/>
              <a:t>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67580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side shows an example input and response for the </a:t>
            </a:r>
            <a:r>
              <a:rPr lang="en-US" b="1" dirty="0"/>
              <a:t>Completion</a:t>
            </a:r>
            <a:r>
              <a:rPr lang="en-US" dirty="0"/>
              <a:t> API endpoint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3843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side shows an example input and response for the </a:t>
            </a:r>
            <a:r>
              <a:rPr lang="en-US" b="1" dirty="0"/>
              <a:t>Embedding</a:t>
            </a:r>
            <a:r>
              <a:rPr lang="en-US" dirty="0"/>
              <a:t> API endpoint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408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side shows an example input and response for the </a:t>
            </a:r>
            <a:r>
              <a:rPr lang="en-US" b="1" dirty="0"/>
              <a:t>ChatCompletion</a:t>
            </a:r>
            <a:r>
              <a:rPr lang="en-US" dirty="0"/>
              <a:t> API endpoint.</a:t>
            </a:r>
          </a:p>
          <a:p>
            <a:endParaRPr lang="en-US" dirty="0"/>
          </a:p>
          <a:p>
            <a:r>
              <a:rPr lang="en-US" dirty="0"/>
              <a:t>Note that the input can include the previous messages in the conversation to provide additional context for the completion.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33257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shows sample C# code that uses the .NET SDK to call the </a:t>
            </a:r>
            <a:r>
              <a:rPr lang="en-US" b="1" dirty="0"/>
              <a:t>GetChatCompletions</a:t>
            </a:r>
            <a:r>
              <a:rPr lang="en-US" dirty="0"/>
              <a:t> method for a GPT-35-Turbo or later model deployment.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3239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shows sample Python code that calls the </a:t>
            </a:r>
            <a:r>
              <a:rPr lang="en-US" b="1" dirty="0"/>
              <a:t>ChatCompletion.create</a:t>
            </a:r>
            <a:r>
              <a:rPr lang="en-US" dirty="0"/>
              <a:t> method for a GPT-35-Turbo or later model deployment.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7044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30 minutes to complete.</a:t>
            </a:r>
          </a:p>
          <a:p>
            <a:r>
              <a:rPr lang="en-US" i="1" dirty="0"/>
              <a:t>Not all students work at the same pace, so you should allow additional time as necessary for your class.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6953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6179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595418"/>
            <a:ext cx="5197056" cy="1730134"/>
          </a:xfrm>
        </p:spPr>
        <p:txBody>
          <a:bodyPr/>
          <a:lstStyle/>
          <a:p>
            <a:r>
              <a:rPr lang="en-US" dirty="0"/>
              <a:t>Build natural language solutions with</a:t>
            </a:r>
            <a:br>
              <a:rPr lang="en-US" dirty="0"/>
            </a:br>
            <a:r>
              <a:rPr lang="en-US" dirty="0"/>
              <a:t>Azure OpenAI Service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8685449" cy="677108"/>
          </a:xfrm>
          <a:prstGeom prst="rect">
            <a:avLst/>
          </a:prstGeom>
          <a:noFill/>
        </p:spPr>
        <p:txBody>
          <a:bodyPr wrap="square">
            <a:spAutoFit/>
          </a:bodyPr>
          <a:lstStyle/>
          <a:p>
            <a:r>
              <a:rPr lang="en-US" sz="2000" dirty="0"/>
              <a:t>Build natural language solution with Azure OpenAI Service</a:t>
            </a:r>
          </a:p>
          <a:p>
            <a:r>
              <a:rPr lang="en-US" sz="1800" dirty="0">
                <a:solidFill>
                  <a:schemeClr val="tx2"/>
                </a:solidFill>
              </a:rPr>
              <a:t>https://aka.ms/mslearn-build-openai</a:t>
            </a: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16692" y="2561979"/>
            <a:ext cx="971550" cy="971550"/>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10C42-664F-65A1-2771-8ED90C536FDB}"/>
              </a:ext>
            </a:extLst>
          </p:cNvPr>
          <p:cNvSpPr>
            <a:spLocks noGrp="1"/>
          </p:cNvSpPr>
          <p:nvPr>
            <p:ph type="title"/>
          </p:nvPr>
        </p:nvSpPr>
        <p:spPr/>
        <p:txBody>
          <a:bodyPr/>
          <a:lstStyle/>
          <a:p>
            <a:r>
              <a:rPr lang="en-US" dirty="0"/>
              <a:t>Integrating Azure OpenAI into your app</a:t>
            </a:r>
          </a:p>
        </p:txBody>
      </p:sp>
      <p:sp>
        <p:nvSpPr>
          <p:cNvPr id="2" name="TextBox 1">
            <a:extLst>
              <a:ext uri="{FF2B5EF4-FFF2-40B4-BE49-F238E27FC236}">
                <a16:creationId xmlns:a16="http://schemas.microsoft.com/office/drawing/2014/main" id="{1AAC3DF9-51FD-7356-0BC2-81BFFF185ADD}"/>
              </a:ext>
            </a:extLst>
          </p:cNvPr>
          <p:cNvSpPr txBox="1"/>
          <p:nvPr/>
        </p:nvSpPr>
        <p:spPr>
          <a:xfrm>
            <a:off x="566688" y="1665991"/>
            <a:ext cx="11341268" cy="3594830"/>
          </a:xfrm>
          <a:prstGeom prst="rect">
            <a:avLst/>
          </a:prstGeom>
          <a:noFill/>
        </p:spPr>
        <p:txBody>
          <a:bodyPr wrap="square" lIns="182880" tIns="146304" rIns="182880" bIns="146304" rtlCol="0">
            <a:spAutoFit/>
          </a:bodyPr>
          <a:lstStyle/>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Applications submit </a:t>
            </a:r>
            <a:r>
              <a:rPr lang="en-US" sz="2400" i="1" dirty="0">
                <a:gradFill>
                  <a:gsLst>
                    <a:gs pos="2917">
                      <a:schemeClr val="tx1"/>
                    </a:gs>
                    <a:gs pos="30000">
                      <a:schemeClr val="tx1"/>
                    </a:gs>
                  </a:gsLst>
                  <a:lin ang="5400000" scaled="0"/>
                </a:gradFill>
              </a:rPr>
              <a:t>prompts</a:t>
            </a:r>
            <a:r>
              <a:rPr lang="en-US" sz="2400" dirty="0">
                <a:gradFill>
                  <a:gsLst>
                    <a:gs pos="2917">
                      <a:schemeClr val="tx1"/>
                    </a:gs>
                    <a:gs pos="30000">
                      <a:schemeClr val="tx1"/>
                    </a:gs>
                  </a:gsLst>
                  <a:lin ang="5400000" scaled="0"/>
                </a:gradFill>
              </a:rPr>
              <a:t> to deployed models. Responses are </a:t>
            </a:r>
            <a:r>
              <a:rPr lang="en-US" sz="2400" i="1" dirty="0">
                <a:gradFill>
                  <a:gsLst>
                    <a:gs pos="2917">
                      <a:schemeClr val="tx1"/>
                    </a:gs>
                    <a:gs pos="30000">
                      <a:schemeClr val="tx1"/>
                    </a:gs>
                  </a:gsLst>
                  <a:lin ang="5400000" scaled="0"/>
                </a:gradFill>
              </a:rPr>
              <a:t>completions</a:t>
            </a:r>
            <a:r>
              <a:rPr lang="en-US" sz="2400" dirty="0">
                <a:gradFill>
                  <a:gsLst>
                    <a:gs pos="2917">
                      <a:schemeClr val="tx1"/>
                    </a:gs>
                    <a:gs pos="30000">
                      <a:schemeClr val="tx1"/>
                    </a:gs>
                  </a:gsLst>
                  <a:lin ang="5400000" scaled="0"/>
                </a:gradFill>
              </a:rPr>
              <a:t>.</a:t>
            </a:r>
          </a:p>
          <a:p>
            <a:pPr marL="457200" indent="-4572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Three REST API endpoints:</a:t>
            </a:r>
          </a:p>
          <a:p>
            <a:pPr marL="914383" lvl="1" indent="-4572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Completion </a:t>
            </a:r>
            <a:r>
              <a:rPr lang="en-US" sz="2400" b="0" i="0" dirty="0">
                <a:solidFill>
                  <a:srgbClr val="161616"/>
                </a:solidFill>
                <a:effectLst/>
                <a:latin typeface="Segoe UI" panose="020B0502040204020203" pitchFamily="34" charset="0"/>
              </a:rPr>
              <a:t>- model takes an input prompt, and generates one or more predicted completions</a:t>
            </a:r>
            <a:endParaRPr lang="en-US" sz="2400" b="1" dirty="0">
              <a:gradFill>
                <a:gsLst>
                  <a:gs pos="2917">
                    <a:schemeClr val="tx1"/>
                  </a:gs>
                  <a:gs pos="30000">
                    <a:schemeClr val="tx1"/>
                  </a:gs>
                </a:gsLst>
                <a:lin ang="5400000" scaled="0"/>
              </a:gradFill>
            </a:endParaRPr>
          </a:p>
          <a:p>
            <a:pPr marL="914383" lvl="1" indent="-4572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Embeddings </a:t>
            </a:r>
            <a:r>
              <a:rPr lang="en-US" sz="2400" dirty="0">
                <a:solidFill>
                  <a:srgbClr val="161616"/>
                </a:solidFill>
                <a:latin typeface="Segoe UI" panose="020B0502040204020203" pitchFamily="34" charset="0"/>
              </a:rPr>
              <a:t>- model takes input and returns a vector representation of that input</a:t>
            </a:r>
            <a:endParaRPr lang="en-US" sz="2400" b="1" dirty="0">
              <a:gradFill>
                <a:gsLst>
                  <a:gs pos="2917">
                    <a:schemeClr val="tx1"/>
                  </a:gs>
                  <a:gs pos="30000">
                    <a:schemeClr val="tx1"/>
                  </a:gs>
                </a:gsLst>
                <a:lin ang="5400000" scaled="0"/>
              </a:gradFill>
            </a:endParaRPr>
          </a:p>
          <a:p>
            <a:pPr marL="914383" lvl="1" indent="-457200">
              <a:lnSpc>
                <a:spcPct val="90000"/>
              </a:lnSpc>
              <a:spcAft>
                <a:spcPts val="600"/>
              </a:spcAft>
              <a:buFont typeface="Arial" panose="020B0604020202020204" pitchFamily="34" charset="0"/>
              <a:buChar char="•"/>
            </a:pPr>
            <a:r>
              <a:rPr lang="en-US" sz="2400" b="1" dirty="0">
                <a:gradFill>
                  <a:gsLst>
                    <a:gs pos="2917">
                      <a:schemeClr val="tx1"/>
                    </a:gs>
                    <a:gs pos="30000">
                      <a:schemeClr val="tx1"/>
                    </a:gs>
                  </a:gsLst>
                  <a:lin ang="5400000" scaled="0"/>
                </a:gradFill>
              </a:rPr>
              <a:t>ChatCompletion </a:t>
            </a:r>
            <a:r>
              <a:rPr lang="en-US" sz="2400" b="0" i="0" dirty="0">
                <a:solidFill>
                  <a:srgbClr val="161616"/>
                </a:solidFill>
                <a:effectLst/>
                <a:latin typeface="Segoe UI" panose="020B0502040204020203" pitchFamily="34" charset="0"/>
              </a:rPr>
              <a:t>- model takes input in the form of a chat conversation (where roles are specified with the message they send), and the next chat completion is generated</a:t>
            </a:r>
            <a:endParaRPr lang="en-US" sz="2400" b="1" dirty="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B5A854EC-633A-6810-34A7-07F30E87991D}"/>
              </a:ext>
            </a:extLst>
          </p:cNvPr>
          <p:cNvSpPr txBox="1"/>
          <p:nvPr/>
        </p:nvSpPr>
        <p:spPr>
          <a:xfrm>
            <a:off x="2819208" y="5370618"/>
            <a:ext cx="6540138" cy="871008"/>
          </a:xfrm>
          <a:prstGeom prst="rect">
            <a:avLst/>
          </a:prstGeom>
          <a:solidFill>
            <a:schemeClr val="accent6"/>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Use </a:t>
            </a:r>
            <a:r>
              <a:rPr lang="en-US" sz="1800" b="1" dirty="0">
                <a:gradFill>
                  <a:gsLst>
                    <a:gs pos="2917">
                      <a:schemeClr val="tx1"/>
                    </a:gs>
                    <a:gs pos="30000">
                      <a:schemeClr val="tx1"/>
                    </a:gs>
                  </a:gsLst>
                  <a:lin ang="5400000" scaled="0"/>
                </a:gradFill>
              </a:rPr>
              <a:t>Completion</a:t>
            </a:r>
            <a:r>
              <a:rPr lang="en-US" sz="1800" dirty="0">
                <a:gradFill>
                  <a:gsLst>
                    <a:gs pos="2917">
                      <a:schemeClr val="tx1"/>
                    </a:gs>
                    <a:gs pos="30000">
                      <a:schemeClr val="tx1"/>
                    </a:gs>
                  </a:gsLst>
                  <a:lin ang="5400000" scaled="0"/>
                </a:gradFill>
              </a:rPr>
              <a:t> and </a:t>
            </a:r>
            <a:r>
              <a:rPr lang="en-US" sz="1800" b="1" dirty="0">
                <a:gradFill>
                  <a:gsLst>
                    <a:gs pos="2917">
                      <a:schemeClr val="tx1"/>
                    </a:gs>
                    <a:gs pos="30000">
                      <a:schemeClr val="tx1"/>
                    </a:gs>
                  </a:gsLst>
                  <a:lin ang="5400000" scaled="0"/>
                </a:gradFill>
              </a:rPr>
              <a:t>Embeddings</a:t>
            </a:r>
            <a:r>
              <a:rPr lang="en-US" sz="1800" dirty="0">
                <a:gradFill>
                  <a:gsLst>
                    <a:gs pos="2917">
                      <a:schemeClr val="tx1"/>
                    </a:gs>
                    <a:gs pos="30000">
                      <a:schemeClr val="tx1"/>
                    </a:gs>
                  </a:gsLst>
                  <a:lin ang="5400000" scaled="0"/>
                </a:gradFill>
              </a:rPr>
              <a:t> with GPT-3 based models</a:t>
            </a:r>
          </a:p>
          <a:p>
            <a:pPr>
              <a:lnSpc>
                <a:spcPct val="90000"/>
              </a:lnSpc>
              <a:spcAft>
                <a:spcPts val="600"/>
              </a:spcAft>
            </a:pPr>
            <a:r>
              <a:rPr lang="en-US" sz="1800" dirty="0">
                <a:gradFill>
                  <a:gsLst>
                    <a:gs pos="2917">
                      <a:schemeClr val="tx1"/>
                    </a:gs>
                    <a:gs pos="30000">
                      <a:schemeClr val="tx1"/>
                    </a:gs>
                  </a:gsLst>
                  <a:lin ang="5400000" scaled="0"/>
                </a:gradFill>
              </a:rPr>
              <a:t>Use </a:t>
            </a:r>
            <a:r>
              <a:rPr lang="en-US" sz="1800" b="1" dirty="0">
                <a:gradFill>
                  <a:gsLst>
                    <a:gs pos="2917">
                      <a:schemeClr val="tx1"/>
                    </a:gs>
                    <a:gs pos="30000">
                      <a:schemeClr val="tx1"/>
                    </a:gs>
                  </a:gsLst>
                  <a:lin ang="5400000" scaled="0"/>
                </a:gradFill>
              </a:rPr>
              <a:t>ChatCompletion</a:t>
            </a:r>
            <a:r>
              <a:rPr lang="en-US" sz="1800" dirty="0">
                <a:gradFill>
                  <a:gsLst>
                    <a:gs pos="2917">
                      <a:schemeClr val="tx1"/>
                    </a:gs>
                    <a:gs pos="30000">
                      <a:schemeClr val="tx1"/>
                    </a:gs>
                  </a:gsLst>
                  <a:lin ang="5400000" scaled="0"/>
                </a:gradFill>
              </a:rPr>
              <a:t> with GPT-35-Turbo and later models</a:t>
            </a:r>
          </a:p>
        </p:txBody>
      </p:sp>
    </p:spTree>
    <p:extLst>
      <p:ext uri="{BB962C8B-B14F-4D97-AF65-F5344CB8AC3E}">
        <p14:creationId xmlns:p14="http://schemas.microsoft.com/office/powerpoint/2010/main" val="30413832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A8C9-154F-2263-69CC-48466CFBAEBE}"/>
              </a:ext>
            </a:extLst>
          </p:cNvPr>
          <p:cNvSpPr>
            <a:spLocks noGrp="1"/>
          </p:cNvSpPr>
          <p:nvPr>
            <p:ph type="title"/>
          </p:nvPr>
        </p:nvSpPr>
        <p:spPr/>
        <p:txBody>
          <a:bodyPr/>
          <a:lstStyle/>
          <a:p>
            <a:r>
              <a:rPr lang="en-US" dirty="0"/>
              <a:t>Using the Azure OpenAI REST API</a:t>
            </a:r>
            <a:br>
              <a:rPr lang="en-US" dirty="0"/>
            </a:br>
            <a:r>
              <a:rPr lang="en-US" sz="2400" dirty="0">
                <a:solidFill>
                  <a:schemeClr val="tx2">
                    <a:lumMod val="60000"/>
                    <a:lumOff val="40000"/>
                  </a:schemeClr>
                </a:solidFill>
              </a:rPr>
              <a:t>Completion Endpoint</a:t>
            </a:r>
            <a:endParaRPr lang="en-US" dirty="0">
              <a:solidFill>
                <a:schemeClr val="tx2">
                  <a:lumMod val="60000"/>
                  <a:lumOff val="40000"/>
                </a:schemeClr>
              </a:solidFill>
            </a:endParaRPr>
          </a:p>
        </p:txBody>
      </p:sp>
      <p:sp>
        <p:nvSpPr>
          <p:cNvPr id="6" name="TextBox 5">
            <a:extLst>
              <a:ext uri="{FF2B5EF4-FFF2-40B4-BE49-F238E27FC236}">
                <a16:creationId xmlns:a16="http://schemas.microsoft.com/office/drawing/2014/main" id="{A1BF7E2B-C0A1-BA69-BB44-8152554F0BAB}"/>
              </a:ext>
            </a:extLst>
          </p:cNvPr>
          <p:cNvSpPr txBox="1"/>
          <p:nvPr/>
        </p:nvSpPr>
        <p:spPr>
          <a:xfrm>
            <a:off x="1349883" y="1504982"/>
            <a:ext cx="9525762" cy="400110"/>
          </a:xfrm>
          <a:prstGeom prst="rect">
            <a:avLst/>
          </a:prstGeom>
          <a:noFill/>
        </p:spPr>
        <p:txBody>
          <a:bodyPr wrap="square">
            <a:spAutoFit/>
          </a:bodyPr>
          <a:lstStyle/>
          <a:p>
            <a:r>
              <a:rPr lang="en-US" sz="2000" b="0" i="0" dirty="0">
                <a:solidFill>
                  <a:srgbClr val="161616"/>
                </a:solidFill>
                <a:effectLst/>
                <a:latin typeface="SFMono-Regular"/>
              </a:rPr>
              <a:t>https://</a:t>
            </a:r>
            <a:r>
              <a:rPr lang="en-US" sz="2000" b="0" i="1" dirty="0">
                <a:solidFill>
                  <a:srgbClr val="161616"/>
                </a:solidFill>
                <a:effectLst/>
                <a:latin typeface="SFMono-Regular"/>
              </a:rPr>
              <a:t>endpoint</a:t>
            </a:r>
            <a:r>
              <a:rPr lang="en-US" sz="2000" b="0" i="0" dirty="0">
                <a:solidFill>
                  <a:srgbClr val="161616"/>
                </a:solidFill>
                <a:effectLst/>
                <a:latin typeface="SFMono-Regular"/>
              </a:rPr>
              <a:t>.openai.azure.com/openai/deployments/</a:t>
            </a:r>
            <a:r>
              <a:rPr lang="en-US" sz="2000" b="0" i="1" dirty="0">
                <a:solidFill>
                  <a:srgbClr val="161616"/>
                </a:solidFill>
                <a:effectLst/>
                <a:latin typeface="SFMono-Regular"/>
              </a:rPr>
              <a:t>deployment</a:t>
            </a:r>
            <a:r>
              <a:rPr lang="en-US" sz="2000" b="0" i="0" dirty="0">
                <a:solidFill>
                  <a:srgbClr val="161616"/>
                </a:solidFill>
                <a:effectLst/>
                <a:latin typeface="SFMono-Regular"/>
              </a:rPr>
              <a:t>/</a:t>
            </a:r>
            <a:r>
              <a:rPr lang="en-US" sz="2000" b="1" i="0" dirty="0">
                <a:solidFill>
                  <a:srgbClr val="161616"/>
                </a:solidFill>
                <a:effectLst/>
                <a:latin typeface="SFMono-Regular"/>
              </a:rPr>
              <a:t>completions</a:t>
            </a:r>
            <a:endParaRPr lang="en-US" sz="2000" b="1" dirty="0"/>
          </a:p>
        </p:txBody>
      </p:sp>
      <p:sp>
        <p:nvSpPr>
          <p:cNvPr id="7" name="TextBox 6">
            <a:extLst>
              <a:ext uri="{FF2B5EF4-FFF2-40B4-BE49-F238E27FC236}">
                <a16:creationId xmlns:a16="http://schemas.microsoft.com/office/drawing/2014/main" id="{72428B87-EF5B-BA89-4A87-64B1E42B76FB}"/>
              </a:ext>
            </a:extLst>
          </p:cNvPr>
          <p:cNvSpPr txBox="1"/>
          <p:nvPr/>
        </p:nvSpPr>
        <p:spPr>
          <a:xfrm>
            <a:off x="555844" y="3118190"/>
            <a:ext cx="4431411" cy="1572738"/>
          </a:xfrm>
          <a:prstGeom prst="rect">
            <a:avLst/>
          </a:prstGeom>
          <a:solidFill>
            <a:schemeClr val="accent6"/>
          </a:solidFill>
        </p:spPr>
        <p:txBody>
          <a:bodyPr wrap="square" lIns="182880" tIns="146304" rIns="18288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"prompt": "Your favorite Shakespeare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play is",</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"max_tokens": 5</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 name="TextBox 7">
            <a:extLst>
              <a:ext uri="{FF2B5EF4-FFF2-40B4-BE49-F238E27FC236}">
                <a16:creationId xmlns:a16="http://schemas.microsoft.com/office/drawing/2014/main" id="{D2B2968A-6EAC-508D-7A02-3EE6C717A174}"/>
              </a:ext>
            </a:extLst>
          </p:cNvPr>
          <p:cNvSpPr txBox="1"/>
          <p:nvPr/>
        </p:nvSpPr>
        <p:spPr>
          <a:xfrm>
            <a:off x="7715215" y="2115404"/>
            <a:ext cx="4044696" cy="4010329"/>
          </a:xfrm>
          <a:prstGeom prst="rect">
            <a:avLst/>
          </a:prstGeom>
          <a:solidFill>
            <a:schemeClr val="accent6"/>
          </a:solidFill>
        </p:spPr>
        <p:txBody>
          <a:bodyPr wrap="square" lIns="182880" tIns="146304" rIns="18288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"id": “1234….",</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"object": "text_completion",</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"created": 1679001781,</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"model": “gpt-35-turbo",</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"choices":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"text": "Macbeth",</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"index": 0,</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"logprobs": null,</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"finish_reason": "stop"</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Arrow: Right 8">
            <a:extLst>
              <a:ext uri="{FF2B5EF4-FFF2-40B4-BE49-F238E27FC236}">
                <a16:creationId xmlns:a16="http://schemas.microsoft.com/office/drawing/2014/main" id="{4AC0B299-15B6-527E-560C-4F40D499200A}"/>
              </a:ext>
              <a:ext uri="{C183D7F6-B498-43B3-948B-1728B52AA6E4}">
                <adec:decorative xmlns:adec="http://schemas.microsoft.com/office/drawing/2017/decorative" val="1"/>
              </a:ext>
            </a:extLst>
          </p:cNvPr>
          <p:cNvSpPr/>
          <p:nvPr/>
        </p:nvSpPr>
        <p:spPr bwMode="auto">
          <a:xfrm>
            <a:off x="5368255" y="3477065"/>
            <a:ext cx="1965960" cy="69494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59737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A8C9-154F-2263-69CC-48466CFBAEBE}"/>
              </a:ext>
            </a:extLst>
          </p:cNvPr>
          <p:cNvSpPr>
            <a:spLocks noGrp="1"/>
          </p:cNvSpPr>
          <p:nvPr>
            <p:ph type="title"/>
          </p:nvPr>
        </p:nvSpPr>
        <p:spPr/>
        <p:txBody>
          <a:bodyPr/>
          <a:lstStyle/>
          <a:p>
            <a:r>
              <a:rPr lang="en-US" dirty="0"/>
              <a:t>Using the Azure OpenAI REST API</a:t>
            </a:r>
            <a:br>
              <a:rPr lang="en-US" dirty="0"/>
            </a:br>
            <a:r>
              <a:rPr lang="en-US" sz="2400" dirty="0">
                <a:solidFill>
                  <a:schemeClr val="tx2">
                    <a:lumMod val="60000"/>
                    <a:lumOff val="40000"/>
                  </a:schemeClr>
                </a:solidFill>
              </a:rPr>
              <a:t>Embedding Endpoint</a:t>
            </a:r>
            <a:endParaRPr lang="en-US" dirty="0">
              <a:solidFill>
                <a:schemeClr val="tx2">
                  <a:lumMod val="60000"/>
                  <a:lumOff val="40000"/>
                </a:schemeClr>
              </a:solidFill>
            </a:endParaRPr>
          </a:p>
        </p:txBody>
      </p:sp>
      <p:sp>
        <p:nvSpPr>
          <p:cNvPr id="6" name="TextBox 5">
            <a:extLst>
              <a:ext uri="{FF2B5EF4-FFF2-40B4-BE49-F238E27FC236}">
                <a16:creationId xmlns:a16="http://schemas.microsoft.com/office/drawing/2014/main" id="{A1BF7E2B-C0A1-BA69-BB44-8152554F0BAB}"/>
              </a:ext>
            </a:extLst>
          </p:cNvPr>
          <p:cNvSpPr txBox="1"/>
          <p:nvPr/>
        </p:nvSpPr>
        <p:spPr>
          <a:xfrm>
            <a:off x="1349883" y="1504982"/>
            <a:ext cx="9525762" cy="400110"/>
          </a:xfrm>
          <a:prstGeom prst="rect">
            <a:avLst/>
          </a:prstGeom>
          <a:noFill/>
        </p:spPr>
        <p:txBody>
          <a:bodyPr wrap="square">
            <a:spAutoFit/>
          </a:bodyPr>
          <a:lstStyle/>
          <a:p>
            <a:r>
              <a:rPr lang="en-US" sz="2000" b="0" i="0" dirty="0">
                <a:solidFill>
                  <a:srgbClr val="161616"/>
                </a:solidFill>
                <a:effectLst/>
                <a:latin typeface="SFMono-Regular"/>
              </a:rPr>
              <a:t>https://</a:t>
            </a:r>
            <a:r>
              <a:rPr lang="en-US" sz="2000" b="0" i="1" dirty="0">
                <a:solidFill>
                  <a:srgbClr val="161616"/>
                </a:solidFill>
                <a:effectLst/>
                <a:latin typeface="SFMono-Regular"/>
              </a:rPr>
              <a:t>endpoint</a:t>
            </a:r>
            <a:r>
              <a:rPr lang="en-US" sz="2000" b="0" i="0" dirty="0">
                <a:solidFill>
                  <a:srgbClr val="161616"/>
                </a:solidFill>
                <a:effectLst/>
                <a:latin typeface="SFMono-Regular"/>
              </a:rPr>
              <a:t>.openai.azure.com/openai/deployments/</a:t>
            </a:r>
            <a:r>
              <a:rPr lang="en-US" sz="2000" b="0" i="1" dirty="0">
                <a:solidFill>
                  <a:srgbClr val="161616"/>
                </a:solidFill>
                <a:effectLst/>
                <a:latin typeface="SFMono-Regular"/>
              </a:rPr>
              <a:t>deployment</a:t>
            </a:r>
            <a:r>
              <a:rPr lang="en-US" sz="2000" b="0" i="0" dirty="0">
                <a:solidFill>
                  <a:srgbClr val="161616"/>
                </a:solidFill>
                <a:effectLst/>
                <a:latin typeface="SFMono-Regular"/>
              </a:rPr>
              <a:t>/</a:t>
            </a:r>
            <a:r>
              <a:rPr lang="en-US" sz="2000" b="1" i="0" dirty="0">
                <a:solidFill>
                  <a:srgbClr val="161616"/>
                </a:solidFill>
                <a:effectLst/>
                <a:latin typeface="SFMono-Regular"/>
              </a:rPr>
              <a:t>embeddings</a:t>
            </a:r>
            <a:endParaRPr lang="en-US" sz="2000" b="1" dirty="0"/>
          </a:p>
        </p:txBody>
      </p:sp>
      <p:sp>
        <p:nvSpPr>
          <p:cNvPr id="7" name="TextBox 6">
            <a:extLst>
              <a:ext uri="{FF2B5EF4-FFF2-40B4-BE49-F238E27FC236}">
                <a16:creationId xmlns:a16="http://schemas.microsoft.com/office/drawing/2014/main" id="{72428B87-EF5B-BA89-4A87-64B1E42B76FB}"/>
              </a:ext>
            </a:extLst>
          </p:cNvPr>
          <p:cNvSpPr txBox="1"/>
          <p:nvPr/>
        </p:nvSpPr>
        <p:spPr>
          <a:xfrm>
            <a:off x="554077" y="3230093"/>
            <a:ext cx="4647092" cy="1572738"/>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"input": "The food was delicious and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the waiter was very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friendly..."</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 name="TextBox 7">
            <a:extLst>
              <a:ext uri="{FF2B5EF4-FFF2-40B4-BE49-F238E27FC236}">
                <a16:creationId xmlns:a16="http://schemas.microsoft.com/office/drawing/2014/main" id="{D2B2968A-6EAC-508D-7A02-3EE6C717A174}"/>
              </a:ext>
            </a:extLst>
          </p:cNvPr>
          <p:cNvSpPr txBox="1"/>
          <p:nvPr/>
        </p:nvSpPr>
        <p:spPr>
          <a:xfrm>
            <a:off x="7715215" y="1905092"/>
            <a:ext cx="4044696" cy="4281172"/>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"object": "list",</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"data":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"object": "embedding",</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"embedding":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0.0172990688066482523,</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0.0134544348834753042,</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"index": 0</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"model": "text-embedding-ada:002"</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Arrow: Right 8">
            <a:extLst>
              <a:ext uri="{FF2B5EF4-FFF2-40B4-BE49-F238E27FC236}">
                <a16:creationId xmlns:a16="http://schemas.microsoft.com/office/drawing/2014/main" id="{4AC0B299-15B6-527E-560C-4F40D499200A}"/>
              </a:ext>
              <a:ext uri="{C183D7F6-B498-43B3-948B-1728B52AA6E4}">
                <adec:decorative xmlns:adec="http://schemas.microsoft.com/office/drawing/2017/decorative" val="1"/>
              </a:ext>
            </a:extLst>
          </p:cNvPr>
          <p:cNvSpPr/>
          <p:nvPr/>
        </p:nvSpPr>
        <p:spPr bwMode="auto">
          <a:xfrm>
            <a:off x="5368255" y="3477065"/>
            <a:ext cx="1965960" cy="69494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42382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A8C9-154F-2263-69CC-48466CFBAEBE}"/>
              </a:ext>
            </a:extLst>
          </p:cNvPr>
          <p:cNvSpPr>
            <a:spLocks noGrp="1"/>
          </p:cNvSpPr>
          <p:nvPr>
            <p:ph type="title"/>
          </p:nvPr>
        </p:nvSpPr>
        <p:spPr/>
        <p:txBody>
          <a:bodyPr/>
          <a:lstStyle/>
          <a:p>
            <a:r>
              <a:rPr lang="en-US" dirty="0"/>
              <a:t>Using the Azure OpenAI REST API</a:t>
            </a:r>
            <a:br>
              <a:rPr lang="en-US" dirty="0"/>
            </a:br>
            <a:r>
              <a:rPr lang="en-US" sz="2400" dirty="0">
                <a:solidFill>
                  <a:schemeClr val="tx2">
                    <a:lumMod val="60000"/>
                    <a:lumOff val="40000"/>
                  </a:schemeClr>
                </a:solidFill>
              </a:rPr>
              <a:t>ChatCompletion Endpoint</a:t>
            </a:r>
            <a:endParaRPr lang="en-US" dirty="0">
              <a:solidFill>
                <a:schemeClr val="tx2">
                  <a:lumMod val="60000"/>
                  <a:lumOff val="40000"/>
                </a:schemeClr>
              </a:solidFill>
            </a:endParaRPr>
          </a:p>
        </p:txBody>
      </p:sp>
      <p:sp>
        <p:nvSpPr>
          <p:cNvPr id="6" name="TextBox 5">
            <a:extLst>
              <a:ext uri="{FF2B5EF4-FFF2-40B4-BE49-F238E27FC236}">
                <a16:creationId xmlns:a16="http://schemas.microsoft.com/office/drawing/2014/main" id="{A1BF7E2B-C0A1-BA69-BB44-8152554F0BAB}"/>
              </a:ext>
            </a:extLst>
          </p:cNvPr>
          <p:cNvSpPr txBox="1"/>
          <p:nvPr/>
        </p:nvSpPr>
        <p:spPr>
          <a:xfrm>
            <a:off x="1349883" y="1504982"/>
            <a:ext cx="9525762" cy="400110"/>
          </a:xfrm>
          <a:prstGeom prst="rect">
            <a:avLst/>
          </a:prstGeom>
          <a:noFill/>
        </p:spPr>
        <p:txBody>
          <a:bodyPr wrap="square">
            <a:spAutoFit/>
          </a:bodyPr>
          <a:lstStyle/>
          <a:p>
            <a:r>
              <a:rPr lang="en-US" sz="2000" b="0" i="0" dirty="0">
                <a:solidFill>
                  <a:srgbClr val="161616"/>
                </a:solidFill>
                <a:effectLst/>
                <a:latin typeface="SFMono-Regular"/>
              </a:rPr>
              <a:t>https://</a:t>
            </a:r>
            <a:r>
              <a:rPr lang="en-US" sz="2000" b="0" i="1" dirty="0">
                <a:solidFill>
                  <a:srgbClr val="161616"/>
                </a:solidFill>
                <a:effectLst/>
                <a:latin typeface="SFMono-Regular"/>
              </a:rPr>
              <a:t>endpoint</a:t>
            </a:r>
            <a:r>
              <a:rPr lang="en-US" sz="2000" b="0" i="0" dirty="0">
                <a:solidFill>
                  <a:srgbClr val="161616"/>
                </a:solidFill>
                <a:effectLst/>
                <a:latin typeface="SFMono-Regular"/>
              </a:rPr>
              <a:t>.openai.azure.com/openai/deployments/</a:t>
            </a:r>
            <a:r>
              <a:rPr lang="en-US" sz="2000" b="0" i="1" dirty="0">
                <a:solidFill>
                  <a:srgbClr val="161616"/>
                </a:solidFill>
                <a:effectLst/>
                <a:latin typeface="SFMono-Regular"/>
              </a:rPr>
              <a:t>deployment</a:t>
            </a:r>
            <a:r>
              <a:rPr lang="en-US" sz="2000" b="0" i="0" dirty="0">
                <a:solidFill>
                  <a:srgbClr val="161616"/>
                </a:solidFill>
                <a:effectLst/>
                <a:latin typeface="SFMono-Regular"/>
              </a:rPr>
              <a:t>/</a:t>
            </a:r>
            <a:r>
              <a:rPr lang="en-US" sz="2000" b="1" i="0" dirty="0">
                <a:solidFill>
                  <a:srgbClr val="161616"/>
                </a:solidFill>
                <a:effectLst/>
                <a:latin typeface="SFMono-Regular"/>
              </a:rPr>
              <a:t>chat</a:t>
            </a:r>
            <a:r>
              <a:rPr lang="en-US" sz="2000" b="0" i="0" dirty="0">
                <a:solidFill>
                  <a:srgbClr val="161616"/>
                </a:solidFill>
                <a:effectLst/>
                <a:latin typeface="SFMono-Regular"/>
              </a:rPr>
              <a:t>/</a:t>
            </a:r>
            <a:r>
              <a:rPr lang="en-US" sz="2000" b="1" i="0" dirty="0">
                <a:solidFill>
                  <a:srgbClr val="161616"/>
                </a:solidFill>
                <a:effectLst/>
                <a:latin typeface="SFMono-Regular"/>
              </a:rPr>
              <a:t>completions</a:t>
            </a:r>
            <a:endParaRPr lang="en-US" sz="2000" b="1" dirty="0"/>
          </a:p>
        </p:txBody>
      </p:sp>
      <p:sp>
        <p:nvSpPr>
          <p:cNvPr id="7" name="TextBox 6">
            <a:extLst>
              <a:ext uri="{FF2B5EF4-FFF2-40B4-BE49-F238E27FC236}">
                <a16:creationId xmlns:a16="http://schemas.microsoft.com/office/drawing/2014/main" id="{72428B87-EF5B-BA89-4A87-64B1E42B76FB}"/>
              </a:ext>
            </a:extLst>
          </p:cNvPr>
          <p:cNvSpPr txBox="1"/>
          <p:nvPr/>
        </p:nvSpPr>
        <p:spPr>
          <a:xfrm>
            <a:off x="545369" y="2008987"/>
            <a:ext cx="4647092" cy="45520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"messages":[</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{"role": "system",</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"content": "You are an assistant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that teaches people about AI."},</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{"role": "user",</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"content": "Does Azure OpenAI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support multiple languages?"},</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{"role": "assistant",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"content": "Yes, Azure OpenAI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supports several languages."},</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{"role": "user",</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"content": "Do other Cognitive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Services support translation?"}</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8" name="TextBox 7">
            <a:extLst>
              <a:ext uri="{FF2B5EF4-FFF2-40B4-BE49-F238E27FC236}">
                <a16:creationId xmlns:a16="http://schemas.microsoft.com/office/drawing/2014/main" id="{D2B2968A-6EAC-508D-7A02-3EE6C717A174}"/>
              </a:ext>
            </a:extLst>
          </p:cNvPr>
          <p:cNvSpPr txBox="1"/>
          <p:nvPr/>
        </p:nvSpPr>
        <p:spPr>
          <a:xfrm>
            <a:off x="5773784" y="2279831"/>
            <a:ext cx="6418216" cy="4010329"/>
          </a:xfrm>
          <a:prstGeom prst="rect">
            <a:avLst/>
          </a:prstGeom>
          <a:solidFill>
            <a:schemeClr val="bg1">
              <a:lumMod val="95000"/>
            </a:schemeClr>
          </a:solidFill>
        </p:spPr>
        <p:txBody>
          <a:bodyPr wrap="square" lIns="0" tIns="146304" rIns="0" bIns="146304"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"id": “</a:t>
            </a:r>
            <a:r>
              <a:rPr lang="en-US" sz="1400" b="0" i="1"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unique_id</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"object": "chat.completion",</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"created": 1679001781, "model": "gpt-35-turbo",</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"usage": { "prompt_tokens": 95,</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"completion_tokens": 84, "total_tokens": 179},</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"choices":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{"message":</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  "role": "assistant",</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"content": "Yes, other Azure Cognitive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Services also support translation…"},</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"finish_reason": "stop",</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"index": 0}</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dirty="0">
              <a:gradFill>
                <a:gsLst>
                  <a:gs pos="2917">
                    <a:schemeClr val="tx1"/>
                  </a:gs>
                  <a:gs pos="30000">
                    <a:schemeClr val="tx1"/>
                  </a:gs>
                </a:gsLst>
                <a:lin ang="5400000" scaled="0"/>
              </a:gra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Arrow: Right 8">
            <a:extLst>
              <a:ext uri="{FF2B5EF4-FFF2-40B4-BE49-F238E27FC236}">
                <a16:creationId xmlns:a16="http://schemas.microsoft.com/office/drawing/2014/main" id="{4AC0B299-15B6-527E-560C-4F40D499200A}"/>
              </a:ext>
              <a:ext uri="{C183D7F6-B498-43B3-948B-1728B52AA6E4}">
                <adec:decorative xmlns:adec="http://schemas.microsoft.com/office/drawing/2017/decorative" val="1"/>
              </a:ext>
            </a:extLst>
          </p:cNvPr>
          <p:cNvSpPr/>
          <p:nvPr/>
        </p:nvSpPr>
        <p:spPr bwMode="auto">
          <a:xfrm>
            <a:off x="4835350" y="3937524"/>
            <a:ext cx="1187993" cy="69494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76578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795-37F3-CFCE-73F7-40B562935E62}"/>
              </a:ext>
            </a:extLst>
          </p:cNvPr>
          <p:cNvSpPr>
            <a:spLocks noGrp="1"/>
          </p:cNvSpPr>
          <p:nvPr>
            <p:ph type="title"/>
          </p:nvPr>
        </p:nvSpPr>
        <p:spPr/>
        <p:txBody>
          <a:bodyPr/>
          <a:lstStyle/>
          <a:p>
            <a:r>
              <a:rPr lang="en-US" dirty="0"/>
              <a:t>Using Azure OpenAI SDKs</a:t>
            </a:r>
            <a:br>
              <a:rPr lang="en-US" dirty="0"/>
            </a:br>
            <a:r>
              <a:rPr lang="en-US" sz="2400" dirty="0">
                <a:solidFill>
                  <a:srgbClr val="0078D4">
                    <a:lumMod val="60000"/>
                    <a:lumOff val="40000"/>
                  </a:srgbClr>
                </a:solidFill>
                <a:latin typeface="Segoe UI Semibold"/>
              </a:rPr>
              <a:t>M</a:t>
            </a:r>
            <a:r>
              <a:rPr kumimoji="0" lang="en-US" sz="2400" b="0" i="0" u="none" strike="noStrike" kern="1200" cap="none" spc="-49" normalizeH="0" baseline="0" noProof="0" dirty="0">
                <a:ln w="3175">
                  <a:noFill/>
                </a:ln>
                <a:solidFill>
                  <a:srgbClr val="0078D4">
                    <a:lumMod val="60000"/>
                    <a:lumOff val="40000"/>
                  </a:srgbClr>
                </a:solidFill>
                <a:effectLst/>
                <a:uLnTx/>
                <a:uFillTx/>
                <a:latin typeface="Segoe UI Semibold"/>
                <a:ea typeface="+mn-ea"/>
                <a:cs typeface="Segoe UI" pitchFamily="34" charset="0"/>
              </a:rPr>
              <a:t>icrosoft C#</a:t>
            </a:r>
            <a:endParaRPr lang="en-US" dirty="0"/>
          </a:p>
        </p:txBody>
      </p:sp>
      <p:sp>
        <p:nvSpPr>
          <p:cNvPr id="8" name="TextBox 7">
            <a:extLst>
              <a:ext uri="{FF2B5EF4-FFF2-40B4-BE49-F238E27FC236}">
                <a16:creationId xmlns:a16="http://schemas.microsoft.com/office/drawing/2014/main" id="{480731F1-C7F7-FE91-3C0B-7EAA62D77475}"/>
              </a:ext>
            </a:extLst>
          </p:cNvPr>
          <p:cNvSpPr txBox="1"/>
          <p:nvPr/>
        </p:nvSpPr>
        <p:spPr>
          <a:xfrm>
            <a:off x="746536" y="1352787"/>
            <a:ext cx="11122811" cy="5084469"/>
          </a:xfrm>
          <a:prstGeom prst="rect">
            <a:avLst/>
          </a:prstGeom>
          <a:solidFill>
            <a:schemeClr val="bg1">
              <a:lumMod val="95000"/>
            </a:schemeClr>
          </a:solidFill>
        </p:spPr>
        <p:txBody>
          <a:bodyPr wrap="square" lIns="182880" tIns="91440" rIns="182880" bIns="0" rtlCol="0">
            <a:spAutoFit/>
          </a:bodyPr>
          <a:lstStyle>
            <a:defPPr>
              <a:defRPr lang="en-US"/>
            </a:defPPr>
            <a:lvl1pPr>
              <a:lnSpc>
                <a:spcPct val="90000"/>
              </a:lnSpc>
              <a:spcAft>
                <a:spcPts val="600"/>
              </a:spcAft>
              <a:defRPr sz="1400" b="0" i="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defRPr>
            </a:lvl1pPr>
          </a:lstStyle>
          <a:p>
            <a:r>
              <a:rPr lang="en-US" dirty="0"/>
              <a:t>using Azure.AI.OpenAI;</a:t>
            </a:r>
          </a:p>
          <a:p>
            <a:endParaRPr lang="en-US" dirty="0"/>
          </a:p>
          <a:p>
            <a:r>
              <a:rPr lang="en-US" dirty="0"/>
              <a:t>OpenAIClient client = new OpenAIClient(new Uri(yourEndpoint), new AzureKeyCredential(yourKey));</a:t>
            </a:r>
          </a:p>
          <a:p>
            <a:endParaRPr lang="en-US" dirty="0"/>
          </a:p>
          <a:p>
            <a:r>
              <a:rPr lang="en-US" dirty="0"/>
              <a:t>// Prepare prompt</a:t>
            </a:r>
          </a:p>
          <a:p>
            <a:r>
              <a:rPr lang="en-US" dirty="0"/>
              <a:t>ChatMessage setupMsg = new ChatMessage(</a:t>
            </a:r>
            <a:r>
              <a:rPr lang="en-US" dirty="0" err="1"/>
              <a:t>ChatRole.System</a:t>
            </a:r>
            <a:r>
              <a:rPr lang="en-US" dirty="0"/>
              <a:t>, "You are a helpful AI bot.");</a:t>
            </a:r>
          </a:p>
          <a:p>
            <a:r>
              <a:rPr lang="en-US" dirty="0"/>
              <a:t>ChatMessage promptMsg = new ChatMessage(ChatRole.User, “What is Azure OpenAI?");</a:t>
            </a:r>
          </a:p>
          <a:p>
            <a:r>
              <a:rPr lang="en-US" dirty="0"/>
              <a:t>ChatCompletionsOptions </a:t>
            </a:r>
            <a:r>
              <a:rPr lang="en-US" dirty="0" err="1"/>
              <a:t>chatCompletionsOptions</a:t>
            </a:r>
            <a:r>
              <a:rPr lang="en-US" dirty="0"/>
              <a:t> = new ChatCompletionsOptions()</a:t>
            </a:r>
          </a:p>
          <a:p>
            <a:r>
              <a:rPr lang="en-US" dirty="0"/>
              <a:t>{</a:t>
            </a:r>
          </a:p>
          <a:p>
            <a:r>
              <a:rPr lang="en-US" dirty="0"/>
              <a:t>        Messages = {setupMsg, promptMsg},</a:t>
            </a:r>
          </a:p>
          <a:p>
            <a:r>
              <a:rPr lang="en-US" dirty="0"/>
              <a:t>        ChoicesPerPrompt = 1,</a:t>
            </a:r>
          </a:p>
          <a:p>
            <a:r>
              <a:rPr lang="en-US" dirty="0"/>
              <a:t>        Temperature = 0.7f,</a:t>
            </a:r>
          </a:p>
          <a:p>
            <a:r>
              <a:rPr lang="en-US" dirty="0"/>
              <a:t>};</a:t>
            </a:r>
          </a:p>
          <a:p>
            <a:endParaRPr lang="en-US" dirty="0"/>
          </a:p>
          <a:p>
            <a:r>
              <a:rPr lang="en-US" dirty="0"/>
              <a:t>// Send request to Azure OpenAI model</a:t>
            </a:r>
          </a:p>
          <a:p>
            <a:r>
              <a:rPr lang="en-US" dirty="0"/>
              <a:t>ChatCompletions chatCompletionsResponse = client.GetChatCompletions(yourModelDeployment, chatCompletionsOptions);</a:t>
            </a:r>
          </a:p>
          <a:p>
            <a:r>
              <a:rPr lang="en-US" dirty="0"/>
              <a:t>ChatMessage completion = chatCompletionsResponse.Choices[0].Message;</a:t>
            </a:r>
          </a:p>
          <a:p>
            <a:r>
              <a:rPr lang="en-US" dirty="0"/>
              <a:t>Console.WriteLine($"Chatbot: {completion.Content}");</a:t>
            </a:r>
          </a:p>
        </p:txBody>
      </p:sp>
    </p:spTree>
    <p:extLst>
      <p:ext uri="{BB962C8B-B14F-4D97-AF65-F5344CB8AC3E}">
        <p14:creationId xmlns:p14="http://schemas.microsoft.com/office/powerpoint/2010/main" val="14193222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795-37F3-CFCE-73F7-40B562935E62}"/>
              </a:ext>
            </a:extLst>
          </p:cNvPr>
          <p:cNvSpPr>
            <a:spLocks noGrp="1"/>
          </p:cNvSpPr>
          <p:nvPr>
            <p:ph type="title"/>
          </p:nvPr>
        </p:nvSpPr>
        <p:spPr/>
        <p:txBody>
          <a:bodyPr/>
          <a:lstStyle/>
          <a:p>
            <a:r>
              <a:rPr lang="en-US" dirty="0"/>
              <a:t>Using Azure OpenAI SDKs</a:t>
            </a:r>
            <a:br>
              <a:rPr lang="en-US" dirty="0"/>
            </a:br>
            <a:r>
              <a:rPr lang="en-US" sz="2400" dirty="0">
                <a:solidFill>
                  <a:srgbClr val="0078D4">
                    <a:lumMod val="60000"/>
                    <a:lumOff val="40000"/>
                  </a:srgbClr>
                </a:solidFill>
                <a:latin typeface="Segoe UI Semibold"/>
              </a:rPr>
              <a:t>Python</a:t>
            </a:r>
            <a:endParaRPr lang="en-US" dirty="0"/>
          </a:p>
        </p:txBody>
      </p:sp>
      <p:sp>
        <p:nvSpPr>
          <p:cNvPr id="8" name="TextBox 7">
            <a:extLst>
              <a:ext uri="{FF2B5EF4-FFF2-40B4-BE49-F238E27FC236}">
                <a16:creationId xmlns:a16="http://schemas.microsoft.com/office/drawing/2014/main" id="{480731F1-C7F7-FE91-3C0B-7EAA62D77475}"/>
              </a:ext>
            </a:extLst>
          </p:cNvPr>
          <p:cNvSpPr txBox="1"/>
          <p:nvPr/>
        </p:nvSpPr>
        <p:spPr>
          <a:xfrm>
            <a:off x="868457" y="1526958"/>
            <a:ext cx="11122811" cy="4527393"/>
          </a:xfrm>
          <a:prstGeom prst="rect">
            <a:avLst/>
          </a:prstGeom>
          <a:solidFill>
            <a:schemeClr val="bg1">
              <a:lumMod val="95000"/>
            </a:schemeClr>
          </a:solidFill>
        </p:spPr>
        <p:txBody>
          <a:bodyPr wrap="square" lIns="182880" tIns="0" rIns="182880" bIns="0" rtlCol="0">
            <a:spAutoFit/>
          </a:bodyPr>
          <a:lstStyle/>
          <a:p>
            <a:pPr>
              <a:lnSpc>
                <a:spcPct val="90000"/>
              </a:lnSpc>
              <a:spcAft>
                <a:spcPts val="600"/>
              </a:spcAft>
            </a:pPr>
            <a:r>
              <a:rPr lang="en-US" sz="1400" b="0" i="0" dirty="0">
                <a:solidFill>
                  <a:srgbClr val="161616"/>
                </a:solidFill>
                <a:effectLst/>
                <a:latin typeface="Cascadia Code" panose="020B0609020000020004" pitchFamily="49" charset="0"/>
                <a:ea typeface="Cascadia Code" panose="020B0609020000020004" pitchFamily="49" charset="0"/>
                <a:cs typeface="Cascadia Code" panose="020B0609020000020004" pitchFamily="49" charset="0"/>
              </a:rPr>
              <a:t>import openai</a:t>
            </a:r>
          </a:p>
          <a:p>
            <a:pPr>
              <a:lnSpc>
                <a:spcPct val="90000"/>
              </a:lnSpc>
              <a:spcAft>
                <a:spcPts val="600"/>
              </a:spcAft>
            </a:pPr>
            <a:endPar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endParaRPr>
          </a:p>
          <a:p>
            <a:pPr>
              <a:lnSpc>
                <a:spcPct val="90000"/>
              </a:lnSpc>
              <a:spcAft>
                <a:spcPts val="600"/>
              </a:spcAft>
            </a:pPr>
            <a:r>
              <a:rPr lang="en-US" sz="1400" dirty="0">
                <a:solidFill>
                  <a:srgbClr val="426E57"/>
                </a:solidFill>
                <a:latin typeface="Cascadia Code" panose="020B0609020000020004" pitchFamily="49" charset="0"/>
                <a:ea typeface="Cascadia Code" panose="020B0609020000020004" pitchFamily="49" charset="0"/>
                <a:cs typeface="Cascadia Code" panose="020B0609020000020004" pitchFamily="49" charset="0"/>
              </a:rPr>
              <a:t># Configure service settings</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openai.api_type = "azure"</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openai.api_base = </a:t>
            </a:r>
            <a:r>
              <a:rPr lang="en-US" sz="1400" i="1"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your_endpoint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openai.api_version = "20XX-XX-XX“ </a:t>
            </a:r>
            <a:r>
              <a:rPr lang="en-US" sz="1400" dirty="0">
                <a:solidFill>
                  <a:srgbClr val="426E57"/>
                </a:solidFill>
                <a:latin typeface="Cascadia Code" panose="020B0609020000020004" pitchFamily="49" charset="0"/>
                <a:ea typeface="Cascadia Code" panose="020B0609020000020004" pitchFamily="49" charset="0"/>
                <a:cs typeface="Cascadia Code" panose="020B0609020000020004" pitchFamily="49" charset="0"/>
              </a:rPr>
              <a:t># target version</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openai.api_key = </a:t>
            </a:r>
            <a:r>
              <a:rPr lang="en-US" sz="1400" i="1"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your_key</a:t>
            </a:r>
          </a:p>
          <a:p>
            <a:pPr>
              <a:lnSpc>
                <a:spcPct val="90000"/>
              </a:lnSpc>
              <a:spcAft>
                <a:spcPts val="600"/>
              </a:spcAft>
            </a:pPr>
            <a:endPar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endParaRPr>
          </a:p>
          <a:p>
            <a:pPr>
              <a:lnSpc>
                <a:spcPct val="90000"/>
              </a:lnSpc>
              <a:spcAft>
                <a:spcPts val="600"/>
              </a:spcAft>
            </a:pPr>
            <a:r>
              <a:rPr lang="en-US" sz="1400" dirty="0">
                <a:solidFill>
                  <a:srgbClr val="426E57"/>
                </a:solidFill>
                <a:latin typeface="Cascadia Code" panose="020B0609020000020004" pitchFamily="49" charset="0"/>
                <a:ea typeface="Cascadia Code" panose="020B0609020000020004" pitchFamily="49" charset="0"/>
                <a:cs typeface="Cascadia Code" panose="020B0609020000020004" pitchFamily="49" charset="0"/>
              </a:rPr>
              <a:t># Send request to Azure OpenAI model</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completion = openai.ChatCompletion.create(</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engine=</a:t>
            </a:r>
            <a:r>
              <a:rPr lang="en-US" sz="1400" i="1"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your_model_deployment</a:t>
            </a: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messages=[</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{"role": "system", "content": "You are a helpful AI bot."},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{"role": "user", "content": “What is Azure OpenAI?"},</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a:t>
            </a:r>
          </a:p>
          <a:p>
            <a:pPr>
              <a:lnSpc>
                <a:spcPct val="90000"/>
              </a:lnSpc>
              <a:spcAft>
                <a:spcPts val="600"/>
              </a:spcAft>
            </a:pPr>
            <a:r>
              <a:rPr lang="en-US" sz="1400" dirty="0">
                <a:solidFill>
                  <a:srgbClr val="161616"/>
                </a:solidFill>
                <a:latin typeface="Cascadia Code" panose="020B0609020000020004" pitchFamily="49" charset="0"/>
                <a:ea typeface="Cascadia Code" panose="020B0609020000020004" pitchFamily="49" charset="0"/>
                <a:cs typeface="Cascadia Code" panose="020B0609020000020004" pitchFamily="49" charset="0"/>
              </a:rPr>
              <a:t>print(completion['choices'][0]['message']['content'])</a:t>
            </a:r>
          </a:p>
        </p:txBody>
      </p:sp>
    </p:spTree>
    <p:extLst>
      <p:ext uri="{BB962C8B-B14F-4D97-AF65-F5344CB8AC3E}">
        <p14:creationId xmlns:p14="http://schemas.microsoft.com/office/powerpoint/2010/main" val="8095898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Integrate Azure OpenAI into your app</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944911" cy="1640257"/>
          </a:xfrm>
        </p:spPr>
        <p:txBody>
          <a:bodyPr/>
          <a:lstStyle/>
          <a:p>
            <a:r>
              <a:rPr lang="en-US" dirty="0"/>
              <a:t>Use the hosted lab environment if provided, or view the lab instructions at the link below:</a:t>
            </a:r>
          </a:p>
          <a:p>
            <a:endParaRPr lang="en-US" dirty="0"/>
          </a:p>
          <a:p>
            <a:r>
              <a:rPr lang="en-US" sz="2000" dirty="0">
                <a:solidFill>
                  <a:schemeClr val="bg1">
                    <a:lumMod val="50000"/>
                  </a:schemeClr>
                </a:solidFill>
              </a:rPr>
              <a:t>https://aka.ms/mslearn-build-language-azure-openai</a:t>
            </a: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5664254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737691" cy="1439467"/>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REST endpoint should you use to interact with a GPT-4 model?</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Completion</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Embedding</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ChatCompletion</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76011" y="24641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86210"/>
            <a:ext cx="10383899" cy="1443714"/>
          </a:xfrm>
        </p:spPr>
        <p:txBody>
          <a:bodyPr/>
          <a:lstStyle/>
          <a:p>
            <a:pPr>
              <a:spcAft>
                <a:spcPts val="0"/>
              </a:spcAft>
              <a:defRPr/>
            </a:pPr>
            <a:r>
              <a:rPr kumimoji="0" lang="en-US" sz="1800" b="0" i="0" u="none" strike="noStrike" kern="1200" cap="none" spc="0" normalizeH="0" baseline="0" noProof="0" dirty="0">
                <a:ln>
                  <a:noFill/>
                </a:ln>
                <a:effectLst/>
                <a:uLnTx/>
                <a:uFillTx/>
                <a:latin typeface="+mj-lt"/>
                <a:ea typeface="+mn-ea"/>
                <a:cs typeface="+mn-cs"/>
              </a:rPr>
              <a:t>When using the .NET SDK, which method should you use to call the ChatCompletion API?</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GetChatCompletions()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GetCompletions()</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ChatMessage()</a:t>
            </a:r>
            <a:endParaRPr lang="en-US" sz="1600" dirty="0"/>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6011" y="342404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50567"/>
            <a:ext cx="10383899" cy="1557928"/>
          </a:xfrm>
        </p:spPr>
        <p:txBody>
          <a:bodyPr/>
          <a:lstStyle/>
          <a:p>
            <a:pPr>
              <a:defRPr/>
            </a:pPr>
            <a:r>
              <a:rPr kumimoji="0" lang="en-US" sz="1800" b="0" i="0" u="none" strike="noStrike" kern="1200" cap="none" spc="0" normalizeH="0" baseline="0" noProof="0" dirty="0">
                <a:ln>
                  <a:noFill/>
                </a:ln>
                <a:effectLst/>
                <a:uLnTx/>
                <a:uFillTx/>
                <a:latin typeface="+mj-lt"/>
                <a:ea typeface="+mn-ea"/>
                <a:cs typeface="+mn-cs"/>
              </a:rPr>
              <a:t>When using the Python SDK, which method should you use to call the ChatCompletion API?</a:t>
            </a:r>
            <a:endParaRPr lang="en-US" sz="1800" dirty="0">
              <a:latin typeface="+mj-lt"/>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openai.ChatCompletion.get()</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openai.ChatCompletion.create()</a:t>
            </a:r>
            <a:endParaRPr lang="en-US" sz="16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openai.chat.complete()</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863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18295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1320</Words>
  <Application>Microsoft Office PowerPoint</Application>
  <PresentationFormat>Widescreen</PresentationFormat>
  <Paragraphs>182</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Cascadia Code</vt:lpstr>
      <vt:lpstr>Consolas</vt:lpstr>
      <vt:lpstr>Segoe UI</vt:lpstr>
      <vt:lpstr>Segoe UI Light</vt:lpstr>
      <vt:lpstr>Segoe UI Semibold</vt:lpstr>
      <vt:lpstr>SFMono-Regular</vt:lpstr>
      <vt:lpstr>Wingdings</vt:lpstr>
      <vt:lpstr>Microsoft Azure Template</vt:lpstr>
      <vt:lpstr>Build natural language solutions with Azure OpenAI Service</vt:lpstr>
      <vt:lpstr>Integrating Azure OpenAI into your app</vt:lpstr>
      <vt:lpstr>Using the Azure OpenAI REST API Completion Endpoint</vt:lpstr>
      <vt:lpstr>Using the Azure OpenAI REST API Embedding Endpoint</vt:lpstr>
      <vt:lpstr>Using the Azure OpenAI REST API ChatCompletion Endpoint</vt:lpstr>
      <vt:lpstr>Using Azure OpenAI SDKs Microsoft C#</vt:lpstr>
      <vt:lpstr>Using Azure OpenAI SDKs Python</vt:lpstr>
      <vt:lpstr>Exercise: Integrate Azure OpenAI into your app</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2023-01-25T18:45:39Z</dcterms:created>
  <dcterms:modified xsi:type="dcterms:W3CDTF">2023-07-07T21:26:18Z</dcterms:modified>
</cp:coreProperties>
</file>