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39"/>
  </p:notesMasterIdLst>
  <p:sldIdLst>
    <p:sldId id="256" r:id="rId2"/>
    <p:sldId id="2076137752" r:id="rId3"/>
    <p:sldId id="2076137756" r:id="rId4"/>
    <p:sldId id="262" r:id="rId5"/>
    <p:sldId id="267" r:id="rId6"/>
    <p:sldId id="268" r:id="rId7"/>
    <p:sldId id="263" r:id="rId8"/>
    <p:sldId id="265" r:id="rId9"/>
    <p:sldId id="264" r:id="rId10"/>
    <p:sldId id="266" r:id="rId11"/>
    <p:sldId id="2076137753" r:id="rId12"/>
    <p:sldId id="2076137754" r:id="rId13"/>
    <p:sldId id="2076137755" r:id="rId14"/>
    <p:sldId id="257" r:id="rId15"/>
    <p:sldId id="258" r:id="rId16"/>
    <p:sldId id="259" r:id="rId17"/>
    <p:sldId id="260" r:id="rId18"/>
    <p:sldId id="261" r:id="rId19"/>
    <p:sldId id="2076137735" r:id="rId20"/>
    <p:sldId id="2076137745" r:id="rId21"/>
    <p:sldId id="12540391" r:id="rId22"/>
    <p:sldId id="12540392" r:id="rId23"/>
    <p:sldId id="12540435" r:id="rId24"/>
    <p:sldId id="12540377" r:id="rId25"/>
    <p:sldId id="12540394" r:id="rId26"/>
    <p:sldId id="12540434" r:id="rId27"/>
    <p:sldId id="12540396" r:id="rId28"/>
    <p:sldId id="2076137748" r:id="rId29"/>
    <p:sldId id="2076137750" r:id="rId30"/>
    <p:sldId id="2076137751" r:id="rId31"/>
    <p:sldId id="12540404" r:id="rId32"/>
    <p:sldId id="2076137747" r:id="rId33"/>
    <p:sldId id="12540020" r:id="rId34"/>
    <p:sldId id="2076137746" r:id="rId35"/>
    <p:sldId id="2076137749" r:id="rId36"/>
    <p:sldId id="12540409" r:id="rId37"/>
    <p:sldId id="1254041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83" autoAdjust="0"/>
    <p:restoredTop sz="94660"/>
  </p:normalViewPr>
  <p:slideViewPr>
    <p:cSldViewPr snapToGrid="0">
      <p:cViewPr varScale="1">
        <p:scale>
          <a:sx n="93" d="100"/>
          <a:sy n="93" d="100"/>
        </p:scale>
        <p:origin x="138"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777D50-4F6C-4231-A957-814B111588CC}"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15084BCE-6063-4238-AB12-D91EC9120944}">
      <dgm:prSet/>
      <dgm:spPr/>
      <dgm:t>
        <a:bodyPr/>
        <a:lstStyle/>
        <a:p>
          <a:pPr>
            <a:lnSpc>
              <a:spcPct val="100000"/>
            </a:lnSpc>
          </a:pPr>
          <a:r>
            <a:rPr lang="en-US" b="1" i="0"/>
            <a:t>Native framework</a:t>
          </a:r>
          <a:r>
            <a:rPr lang="en-US" b="0" i="0"/>
            <a:t>: Function Calling is a native framework in Gemini, so there's no need to enable additional APIs or install extra packages.</a:t>
          </a:r>
          <a:endParaRPr lang="en-US"/>
        </a:p>
      </dgm:t>
    </dgm:pt>
    <dgm:pt modelId="{D768D83C-65BC-426F-96E5-93687844043F}" type="parTrans" cxnId="{5B6768BD-6670-4162-848D-238EAE1278A7}">
      <dgm:prSet/>
      <dgm:spPr/>
      <dgm:t>
        <a:bodyPr/>
        <a:lstStyle/>
        <a:p>
          <a:endParaRPr lang="en-US"/>
        </a:p>
      </dgm:t>
    </dgm:pt>
    <dgm:pt modelId="{3E87410D-4700-4CC2-8EA6-9377BC88553C}" type="sibTrans" cxnId="{5B6768BD-6670-4162-848D-238EAE1278A7}">
      <dgm:prSet/>
      <dgm:spPr/>
      <dgm:t>
        <a:bodyPr/>
        <a:lstStyle/>
        <a:p>
          <a:endParaRPr lang="en-US"/>
        </a:p>
      </dgm:t>
    </dgm:pt>
    <dgm:pt modelId="{0FE93DCD-CC18-4768-8218-5E1920715436}">
      <dgm:prSet/>
      <dgm:spPr/>
      <dgm:t>
        <a:bodyPr/>
        <a:lstStyle/>
        <a:p>
          <a:pPr>
            <a:lnSpc>
              <a:spcPct val="100000"/>
            </a:lnSpc>
          </a:pPr>
          <a:r>
            <a:rPr lang="en-US" b="1" i="0"/>
            <a:t>Time savings</a:t>
          </a:r>
          <a:r>
            <a:rPr lang="en-US" b="0" i="0"/>
            <a:t>: No need to write custom code to call, parse, and synthesize information from multiple APIs.</a:t>
          </a:r>
          <a:endParaRPr lang="en-US"/>
        </a:p>
      </dgm:t>
    </dgm:pt>
    <dgm:pt modelId="{895D603A-6BFC-44DF-82CA-AEE9FBE718D9}" type="parTrans" cxnId="{7CE8557A-A444-4AE6-B53F-35576836FE49}">
      <dgm:prSet/>
      <dgm:spPr/>
      <dgm:t>
        <a:bodyPr/>
        <a:lstStyle/>
        <a:p>
          <a:endParaRPr lang="en-US"/>
        </a:p>
      </dgm:t>
    </dgm:pt>
    <dgm:pt modelId="{EDC8E967-3A33-4AB1-B70F-406420A0DF09}" type="sibTrans" cxnId="{7CE8557A-A444-4AE6-B53F-35576836FE49}">
      <dgm:prSet/>
      <dgm:spPr/>
      <dgm:t>
        <a:bodyPr/>
        <a:lstStyle/>
        <a:p>
          <a:endParaRPr lang="en-US"/>
        </a:p>
      </dgm:t>
    </dgm:pt>
    <dgm:pt modelId="{E12EEA99-05B9-4A42-8FC5-B380E60A4C3E}">
      <dgm:prSet/>
      <dgm:spPr/>
      <dgm:t>
        <a:bodyPr/>
        <a:lstStyle/>
        <a:p>
          <a:pPr>
            <a:lnSpc>
              <a:spcPct val="100000"/>
            </a:lnSpc>
          </a:pPr>
          <a:r>
            <a:rPr lang="en-US" b="1" i="0"/>
            <a:t>Simplified interaction with generative AI models</a:t>
          </a:r>
          <a:r>
            <a:rPr lang="en-US" b="0" i="0"/>
            <a:t>: Gemini handles the complex task of understanding the user's intent, predicting function calls, extracting relevant function parameters, and generating natural language summaries.</a:t>
          </a:r>
          <a:endParaRPr lang="en-US"/>
        </a:p>
      </dgm:t>
    </dgm:pt>
    <dgm:pt modelId="{6E71814D-7834-4F86-83F7-52EA3C2B2EEB}" type="parTrans" cxnId="{236984CB-46B8-44CA-8823-9A43807E4F7C}">
      <dgm:prSet/>
      <dgm:spPr/>
      <dgm:t>
        <a:bodyPr/>
        <a:lstStyle/>
        <a:p>
          <a:endParaRPr lang="en-US"/>
        </a:p>
      </dgm:t>
    </dgm:pt>
    <dgm:pt modelId="{5997D060-200C-4CE5-B897-F9F769ABD618}" type="sibTrans" cxnId="{236984CB-46B8-44CA-8823-9A43807E4F7C}">
      <dgm:prSet/>
      <dgm:spPr/>
      <dgm:t>
        <a:bodyPr/>
        <a:lstStyle/>
        <a:p>
          <a:endParaRPr lang="en-US"/>
        </a:p>
      </dgm:t>
    </dgm:pt>
    <dgm:pt modelId="{604096D1-0C81-4139-9D98-6515367E9158}">
      <dgm:prSet/>
      <dgm:spPr/>
      <dgm:t>
        <a:bodyPr/>
        <a:lstStyle/>
        <a:p>
          <a:pPr>
            <a:lnSpc>
              <a:spcPct val="100000"/>
            </a:lnSpc>
          </a:pPr>
          <a:r>
            <a:rPr lang="en-US" b="1" i="0"/>
            <a:t>Versatility</a:t>
          </a:r>
          <a:r>
            <a:rPr lang="en-US" b="0" i="0"/>
            <a:t>: Easily extend capabilities by adding more function calls for different APIs and tailoring it to your needs.</a:t>
          </a:r>
          <a:endParaRPr lang="en-US"/>
        </a:p>
      </dgm:t>
    </dgm:pt>
    <dgm:pt modelId="{C9220717-C6DE-4A88-861C-9BCEC6BE9A33}" type="parTrans" cxnId="{C858BF4F-0793-4CDE-A386-837732F93F9C}">
      <dgm:prSet/>
      <dgm:spPr/>
      <dgm:t>
        <a:bodyPr/>
        <a:lstStyle/>
        <a:p>
          <a:endParaRPr lang="en-US"/>
        </a:p>
      </dgm:t>
    </dgm:pt>
    <dgm:pt modelId="{CCCCEAC0-8006-401F-8E6C-E4EA985A4DA0}" type="sibTrans" cxnId="{C858BF4F-0793-4CDE-A386-837732F93F9C}">
      <dgm:prSet/>
      <dgm:spPr/>
      <dgm:t>
        <a:bodyPr/>
        <a:lstStyle/>
        <a:p>
          <a:endParaRPr lang="en-US"/>
        </a:p>
      </dgm:t>
    </dgm:pt>
    <dgm:pt modelId="{89A8F33D-28E7-43CC-9F45-97AB58358B69}" type="pres">
      <dgm:prSet presAssocID="{F1777D50-4F6C-4231-A957-814B111588CC}" presName="root" presStyleCnt="0">
        <dgm:presLayoutVars>
          <dgm:dir/>
          <dgm:resizeHandles val="exact"/>
        </dgm:presLayoutVars>
      </dgm:prSet>
      <dgm:spPr/>
    </dgm:pt>
    <dgm:pt modelId="{969865AE-4F3F-4FD5-A839-4BDB91F63DD9}" type="pres">
      <dgm:prSet presAssocID="{15084BCE-6063-4238-AB12-D91EC9120944}" presName="compNode" presStyleCnt="0"/>
      <dgm:spPr/>
    </dgm:pt>
    <dgm:pt modelId="{6C1AFCAC-DADA-4177-8C36-EC810016D3F9}" type="pres">
      <dgm:prSet presAssocID="{15084BCE-6063-4238-AB12-D91EC9120944}" presName="bgRect" presStyleLbl="bgShp" presStyleIdx="0" presStyleCnt="4"/>
      <dgm:spPr/>
    </dgm:pt>
    <dgm:pt modelId="{83AE559E-E82A-45A1-B59C-F867B494B14F}" type="pres">
      <dgm:prSet presAssocID="{15084BCE-6063-4238-AB12-D91EC912094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D07C2333-5B3D-4CF2-99CF-84DA8476F90F}" type="pres">
      <dgm:prSet presAssocID="{15084BCE-6063-4238-AB12-D91EC9120944}" presName="spaceRect" presStyleCnt="0"/>
      <dgm:spPr/>
    </dgm:pt>
    <dgm:pt modelId="{17A8796B-8527-4E3E-9948-0AAC8312CEF7}" type="pres">
      <dgm:prSet presAssocID="{15084BCE-6063-4238-AB12-D91EC9120944}" presName="parTx" presStyleLbl="revTx" presStyleIdx="0" presStyleCnt="4">
        <dgm:presLayoutVars>
          <dgm:chMax val="0"/>
          <dgm:chPref val="0"/>
        </dgm:presLayoutVars>
      </dgm:prSet>
      <dgm:spPr/>
    </dgm:pt>
    <dgm:pt modelId="{422D9863-E7A9-4BF9-BE6F-9B6524FB643B}" type="pres">
      <dgm:prSet presAssocID="{3E87410D-4700-4CC2-8EA6-9377BC88553C}" presName="sibTrans" presStyleCnt="0"/>
      <dgm:spPr/>
    </dgm:pt>
    <dgm:pt modelId="{1A2B9E27-2151-456F-B2EC-A6F3EB74A2F1}" type="pres">
      <dgm:prSet presAssocID="{0FE93DCD-CC18-4768-8218-5E1920715436}" presName="compNode" presStyleCnt="0"/>
      <dgm:spPr/>
    </dgm:pt>
    <dgm:pt modelId="{802A74F5-7EE7-48F3-8910-0A25AC4C9915}" type="pres">
      <dgm:prSet presAssocID="{0FE93DCD-CC18-4768-8218-5E1920715436}" presName="bgRect" presStyleLbl="bgShp" presStyleIdx="1" presStyleCnt="4"/>
      <dgm:spPr/>
    </dgm:pt>
    <dgm:pt modelId="{070DEC92-654C-49DC-8F37-FC375A024152}" type="pres">
      <dgm:prSet presAssocID="{0FE93DCD-CC18-4768-8218-5E192071543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ze"/>
        </a:ext>
      </dgm:extLst>
    </dgm:pt>
    <dgm:pt modelId="{B33AAC09-B91A-4BF4-BB63-49F54344EEC9}" type="pres">
      <dgm:prSet presAssocID="{0FE93DCD-CC18-4768-8218-5E1920715436}" presName="spaceRect" presStyleCnt="0"/>
      <dgm:spPr/>
    </dgm:pt>
    <dgm:pt modelId="{F8708080-FF0C-49B3-8592-193AA3B18B43}" type="pres">
      <dgm:prSet presAssocID="{0FE93DCD-CC18-4768-8218-5E1920715436}" presName="parTx" presStyleLbl="revTx" presStyleIdx="1" presStyleCnt="4">
        <dgm:presLayoutVars>
          <dgm:chMax val="0"/>
          <dgm:chPref val="0"/>
        </dgm:presLayoutVars>
      </dgm:prSet>
      <dgm:spPr/>
    </dgm:pt>
    <dgm:pt modelId="{FF18BD81-792D-48F4-8C03-77974165EC3C}" type="pres">
      <dgm:prSet presAssocID="{EDC8E967-3A33-4AB1-B70F-406420A0DF09}" presName="sibTrans" presStyleCnt="0"/>
      <dgm:spPr/>
    </dgm:pt>
    <dgm:pt modelId="{19F8FEEB-7A13-40F8-A0D1-7BAFBCBCE768}" type="pres">
      <dgm:prSet presAssocID="{E12EEA99-05B9-4A42-8FC5-B380E60A4C3E}" presName="compNode" presStyleCnt="0"/>
      <dgm:spPr/>
    </dgm:pt>
    <dgm:pt modelId="{61A298E0-296D-4429-856D-91C2552EB3DA}" type="pres">
      <dgm:prSet presAssocID="{E12EEA99-05B9-4A42-8FC5-B380E60A4C3E}" presName="bgRect" presStyleLbl="bgShp" presStyleIdx="2" presStyleCnt="4"/>
      <dgm:spPr/>
    </dgm:pt>
    <dgm:pt modelId="{4C320B6D-EF44-406C-90F1-75D615855427}" type="pres">
      <dgm:prSet presAssocID="{E12EEA99-05B9-4A42-8FC5-B380E60A4C3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87BA583-9C26-4952-9550-6718C4B79C65}" type="pres">
      <dgm:prSet presAssocID="{E12EEA99-05B9-4A42-8FC5-B380E60A4C3E}" presName="spaceRect" presStyleCnt="0"/>
      <dgm:spPr/>
    </dgm:pt>
    <dgm:pt modelId="{8BB2D81D-2BDE-4A6F-81CB-930B6C6B5802}" type="pres">
      <dgm:prSet presAssocID="{E12EEA99-05B9-4A42-8FC5-B380E60A4C3E}" presName="parTx" presStyleLbl="revTx" presStyleIdx="2" presStyleCnt="4">
        <dgm:presLayoutVars>
          <dgm:chMax val="0"/>
          <dgm:chPref val="0"/>
        </dgm:presLayoutVars>
      </dgm:prSet>
      <dgm:spPr/>
    </dgm:pt>
    <dgm:pt modelId="{C5D9DA17-6B45-4F2B-801E-F9E7BD68A366}" type="pres">
      <dgm:prSet presAssocID="{5997D060-200C-4CE5-B897-F9F769ABD618}" presName="sibTrans" presStyleCnt="0"/>
      <dgm:spPr/>
    </dgm:pt>
    <dgm:pt modelId="{E8582B91-E026-4A13-8AE6-937E6B8EAB34}" type="pres">
      <dgm:prSet presAssocID="{604096D1-0C81-4139-9D98-6515367E9158}" presName="compNode" presStyleCnt="0"/>
      <dgm:spPr/>
    </dgm:pt>
    <dgm:pt modelId="{96EB5E21-428E-40A6-9B53-7CB3BE3E16A2}" type="pres">
      <dgm:prSet presAssocID="{604096D1-0C81-4139-9D98-6515367E9158}" presName="bgRect" presStyleLbl="bgShp" presStyleIdx="3" presStyleCnt="4"/>
      <dgm:spPr/>
    </dgm:pt>
    <dgm:pt modelId="{38F396F0-2F12-462F-BCE3-F9A74D7C71F9}" type="pres">
      <dgm:prSet presAssocID="{604096D1-0C81-4139-9D98-6515367E91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496247FE-40DF-4FC1-9F40-1856649F40B8}" type="pres">
      <dgm:prSet presAssocID="{604096D1-0C81-4139-9D98-6515367E9158}" presName="spaceRect" presStyleCnt="0"/>
      <dgm:spPr/>
    </dgm:pt>
    <dgm:pt modelId="{0C0F45A9-F186-480F-8E17-254D5E6799C6}" type="pres">
      <dgm:prSet presAssocID="{604096D1-0C81-4139-9D98-6515367E9158}" presName="parTx" presStyleLbl="revTx" presStyleIdx="3" presStyleCnt="4">
        <dgm:presLayoutVars>
          <dgm:chMax val="0"/>
          <dgm:chPref val="0"/>
        </dgm:presLayoutVars>
      </dgm:prSet>
      <dgm:spPr/>
    </dgm:pt>
  </dgm:ptLst>
  <dgm:cxnLst>
    <dgm:cxn modelId="{7CE8E10B-D33C-43DB-9555-4465BD5F93D5}" type="presOf" srcId="{604096D1-0C81-4139-9D98-6515367E9158}" destId="{0C0F45A9-F186-480F-8E17-254D5E6799C6}" srcOrd="0" destOrd="0" presId="urn:microsoft.com/office/officeart/2018/2/layout/IconVerticalSolidList"/>
    <dgm:cxn modelId="{19CF292D-7AD6-4F3C-844C-11AAC4E3788A}" type="presOf" srcId="{F1777D50-4F6C-4231-A957-814B111588CC}" destId="{89A8F33D-28E7-43CC-9F45-97AB58358B69}" srcOrd="0" destOrd="0" presId="urn:microsoft.com/office/officeart/2018/2/layout/IconVerticalSolidList"/>
    <dgm:cxn modelId="{674A3368-9532-47D2-9EDD-AC502323576C}" type="presOf" srcId="{15084BCE-6063-4238-AB12-D91EC9120944}" destId="{17A8796B-8527-4E3E-9948-0AAC8312CEF7}" srcOrd="0" destOrd="0" presId="urn:microsoft.com/office/officeart/2018/2/layout/IconVerticalSolidList"/>
    <dgm:cxn modelId="{C858BF4F-0793-4CDE-A386-837732F93F9C}" srcId="{F1777D50-4F6C-4231-A957-814B111588CC}" destId="{604096D1-0C81-4139-9D98-6515367E9158}" srcOrd="3" destOrd="0" parTransId="{C9220717-C6DE-4A88-861C-9BCEC6BE9A33}" sibTransId="{CCCCEAC0-8006-401F-8E6C-E4EA985A4DA0}"/>
    <dgm:cxn modelId="{7CE8557A-A444-4AE6-B53F-35576836FE49}" srcId="{F1777D50-4F6C-4231-A957-814B111588CC}" destId="{0FE93DCD-CC18-4768-8218-5E1920715436}" srcOrd="1" destOrd="0" parTransId="{895D603A-6BFC-44DF-82CA-AEE9FBE718D9}" sibTransId="{EDC8E967-3A33-4AB1-B70F-406420A0DF09}"/>
    <dgm:cxn modelId="{5B6768BD-6670-4162-848D-238EAE1278A7}" srcId="{F1777D50-4F6C-4231-A957-814B111588CC}" destId="{15084BCE-6063-4238-AB12-D91EC9120944}" srcOrd="0" destOrd="0" parTransId="{D768D83C-65BC-426F-96E5-93687844043F}" sibTransId="{3E87410D-4700-4CC2-8EA6-9377BC88553C}"/>
    <dgm:cxn modelId="{236984CB-46B8-44CA-8823-9A43807E4F7C}" srcId="{F1777D50-4F6C-4231-A957-814B111588CC}" destId="{E12EEA99-05B9-4A42-8FC5-B380E60A4C3E}" srcOrd="2" destOrd="0" parTransId="{6E71814D-7834-4F86-83F7-52EA3C2B2EEB}" sibTransId="{5997D060-200C-4CE5-B897-F9F769ABD618}"/>
    <dgm:cxn modelId="{9226ADD4-A48C-4D3E-87E3-C64609100447}" type="presOf" srcId="{E12EEA99-05B9-4A42-8FC5-B380E60A4C3E}" destId="{8BB2D81D-2BDE-4A6F-81CB-930B6C6B5802}" srcOrd="0" destOrd="0" presId="urn:microsoft.com/office/officeart/2018/2/layout/IconVerticalSolidList"/>
    <dgm:cxn modelId="{8D6D7FE9-8BDC-43A8-B147-8B7834CD33C0}" type="presOf" srcId="{0FE93DCD-CC18-4768-8218-5E1920715436}" destId="{F8708080-FF0C-49B3-8592-193AA3B18B43}" srcOrd="0" destOrd="0" presId="urn:microsoft.com/office/officeart/2018/2/layout/IconVerticalSolidList"/>
    <dgm:cxn modelId="{F2B28D12-E331-4015-B2C0-FE4EFC80BE65}" type="presParOf" srcId="{89A8F33D-28E7-43CC-9F45-97AB58358B69}" destId="{969865AE-4F3F-4FD5-A839-4BDB91F63DD9}" srcOrd="0" destOrd="0" presId="urn:microsoft.com/office/officeart/2018/2/layout/IconVerticalSolidList"/>
    <dgm:cxn modelId="{2331EDAE-9005-4DCF-8FE2-E6C17A08B379}" type="presParOf" srcId="{969865AE-4F3F-4FD5-A839-4BDB91F63DD9}" destId="{6C1AFCAC-DADA-4177-8C36-EC810016D3F9}" srcOrd="0" destOrd="0" presId="urn:microsoft.com/office/officeart/2018/2/layout/IconVerticalSolidList"/>
    <dgm:cxn modelId="{0CEC983D-5E02-4786-86C9-E27F1DEE4B47}" type="presParOf" srcId="{969865AE-4F3F-4FD5-A839-4BDB91F63DD9}" destId="{83AE559E-E82A-45A1-B59C-F867B494B14F}" srcOrd="1" destOrd="0" presId="urn:microsoft.com/office/officeart/2018/2/layout/IconVerticalSolidList"/>
    <dgm:cxn modelId="{2CD2E0F0-57E6-4297-A543-B8D0F2966137}" type="presParOf" srcId="{969865AE-4F3F-4FD5-A839-4BDB91F63DD9}" destId="{D07C2333-5B3D-4CF2-99CF-84DA8476F90F}" srcOrd="2" destOrd="0" presId="urn:microsoft.com/office/officeart/2018/2/layout/IconVerticalSolidList"/>
    <dgm:cxn modelId="{6C50EA10-9ED0-4933-B1DF-6E9EB727524A}" type="presParOf" srcId="{969865AE-4F3F-4FD5-A839-4BDB91F63DD9}" destId="{17A8796B-8527-4E3E-9948-0AAC8312CEF7}" srcOrd="3" destOrd="0" presId="urn:microsoft.com/office/officeart/2018/2/layout/IconVerticalSolidList"/>
    <dgm:cxn modelId="{CF078AE5-E2E2-4156-BA9D-4E3D4B9C6DDA}" type="presParOf" srcId="{89A8F33D-28E7-43CC-9F45-97AB58358B69}" destId="{422D9863-E7A9-4BF9-BE6F-9B6524FB643B}" srcOrd="1" destOrd="0" presId="urn:microsoft.com/office/officeart/2018/2/layout/IconVerticalSolidList"/>
    <dgm:cxn modelId="{DF2B1B54-FECC-4967-98E8-14CCCA5A39C4}" type="presParOf" srcId="{89A8F33D-28E7-43CC-9F45-97AB58358B69}" destId="{1A2B9E27-2151-456F-B2EC-A6F3EB74A2F1}" srcOrd="2" destOrd="0" presId="urn:microsoft.com/office/officeart/2018/2/layout/IconVerticalSolidList"/>
    <dgm:cxn modelId="{6F16B856-51FC-4AE7-BED9-ED3CC1A24D2B}" type="presParOf" srcId="{1A2B9E27-2151-456F-B2EC-A6F3EB74A2F1}" destId="{802A74F5-7EE7-48F3-8910-0A25AC4C9915}" srcOrd="0" destOrd="0" presId="urn:microsoft.com/office/officeart/2018/2/layout/IconVerticalSolidList"/>
    <dgm:cxn modelId="{C53B64F1-CF1D-4FA0-87A2-B697E095646C}" type="presParOf" srcId="{1A2B9E27-2151-456F-B2EC-A6F3EB74A2F1}" destId="{070DEC92-654C-49DC-8F37-FC375A024152}" srcOrd="1" destOrd="0" presId="urn:microsoft.com/office/officeart/2018/2/layout/IconVerticalSolidList"/>
    <dgm:cxn modelId="{138C908B-3EFC-4236-AEBA-3E15BFAFD67B}" type="presParOf" srcId="{1A2B9E27-2151-456F-B2EC-A6F3EB74A2F1}" destId="{B33AAC09-B91A-4BF4-BB63-49F54344EEC9}" srcOrd="2" destOrd="0" presId="urn:microsoft.com/office/officeart/2018/2/layout/IconVerticalSolidList"/>
    <dgm:cxn modelId="{80266521-8E0C-41C2-8B69-35616378EE96}" type="presParOf" srcId="{1A2B9E27-2151-456F-B2EC-A6F3EB74A2F1}" destId="{F8708080-FF0C-49B3-8592-193AA3B18B43}" srcOrd="3" destOrd="0" presId="urn:microsoft.com/office/officeart/2018/2/layout/IconVerticalSolidList"/>
    <dgm:cxn modelId="{A03B2D23-8057-4B25-B993-B160EF1299BA}" type="presParOf" srcId="{89A8F33D-28E7-43CC-9F45-97AB58358B69}" destId="{FF18BD81-792D-48F4-8C03-77974165EC3C}" srcOrd="3" destOrd="0" presId="urn:microsoft.com/office/officeart/2018/2/layout/IconVerticalSolidList"/>
    <dgm:cxn modelId="{E0F93811-AE29-4B43-83C1-30DC16473DCE}" type="presParOf" srcId="{89A8F33D-28E7-43CC-9F45-97AB58358B69}" destId="{19F8FEEB-7A13-40F8-A0D1-7BAFBCBCE768}" srcOrd="4" destOrd="0" presId="urn:microsoft.com/office/officeart/2018/2/layout/IconVerticalSolidList"/>
    <dgm:cxn modelId="{AE589AA3-F570-4BB0-A404-A6A573532FFC}" type="presParOf" srcId="{19F8FEEB-7A13-40F8-A0D1-7BAFBCBCE768}" destId="{61A298E0-296D-4429-856D-91C2552EB3DA}" srcOrd="0" destOrd="0" presId="urn:microsoft.com/office/officeart/2018/2/layout/IconVerticalSolidList"/>
    <dgm:cxn modelId="{0376775D-8BE0-42D3-818F-9A34AB88CFCC}" type="presParOf" srcId="{19F8FEEB-7A13-40F8-A0D1-7BAFBCBCE768}" destId="{4C320B6D-EF44-406C-90F1-75D615855427}" srcOrd="1" destOrd="0" presId="urn:microsoft.com/office/officeart/2018/2/layout/IconVerticalSolidList"/>
    <dgm:cxn modelId="{32CA3482-6766-456B-98C5-B044444C9910}" type="presParOf" srcId="{19F8FEEB-7A13-40F8-A0D1-7BAFBCBCE768}" destId="{287BA583-9C26-4952-9550-6718C4B79C65}" srcOrd="2" destOrd="0" presId="urn:microsoft.com/office/officeart/2018/2/layout/IconVerticalSolidList"/>
    <dgm:cxn modelId="{BEED9B07-B588-4C49-B87D-753CFEFA0CFF}" type="presParOf" srcId="{19F8FEEB-7A13-40F8-A0D1-7BAFBCBCE768}" destId="{8BB2D81D-2BDE-4A6F-81CB-930B6C6B5802}" srcOrd="3" destOrd="0" presId="urn:microsoft.com/office/officeart/2018/2/layout/IconVerticalSolidList"/>
    <dgm:cxn modelId="{F6118C0E-9354-4964-BD5D-F3DE89FD35B8}" type="presParOf" srcId="{89A8F33D-28E7-43CC-9F45-97AB58358B69}" destId="{C5D9DA17-6B45-4F2B-801E-F9E7BD68A366}" srcOrd="5" destOrd="0" presId="urn:microsoft.com/office/officeart/2018/2/layout/IconVerticalSolidList"/>
    <dgm:cxn modelId="{8A7CAAD7-7A16-45D1-B164-54070F06578E}" type="presParOf" srcId="{89A8F33D-28E7-43CC-9F45-97AB58358B69}" destId="{E8582B91-E026-4A13-8AE6-937E6B8EAB34}" srcOrd="6" destOrd="0" presId="urn:microsoft.com/office/officeart/2018/2/layout/IconVerticalSolidList"/>
    <dgm:cxn modelId="{D3498CA3-49A5-4E99-B8C8-244ECF15F164}" type="presParOf" srcId="{E8582B91-E026-4A13-8AE6-937E6B8EAB34}" destId="{96EB5E21-428E-40A6-9B53-7CB3BE3E16A2}" srcOrd="0" destOrd="0" presId="urn:microsoft.com/office/officeart/2018/2/layout/IconVerticalSolidList"/>
    <dgm:cxn modelId="{DE838540-6F0E-438E-9F3C-E8078C1B9025}" type="presParOf" srcId="{E8582B91-E026-4A13-8AE6-937E6B8EAB34}" destId="{38F396F0-2F12-462F-BCE3-F9A74D7C71F9}" srcOrd="1" destOrd="0" presId="urn:microsoft.com/office/officeart/2018/2/layout/IconVerticalSolidList"/>
    <dgm:cxn modelId="{3609DD89-AF02-43EC-AD32-BD85D4CC98F3}" type="presParOf" srcId="{E8582B91-E026-4A13-8AE6-937E6B8EAB34}" destId="{496247FE-40DF-4FC1-9F40-1856649F40B8}" srcOrd="2" destOrd="0" presId="urn:microsoft.com/office/officeart/2018/2/layout/IconVerticalSolidList"/>
    <dgm:cxn modelId="{5A031080-2AFD-4C72-9796-2D737E918BE5}" type="presParOf" srcId="{E8582B91-E026-4A13-8AE6-937E6B8EAB34}" destId="{0C0F45A9-F186-480F-8E17-254D5E6799C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1570F-02C7-4132-B8D1-CE08DC3C645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32B8703-975A-411D-A89B-E6FB2D7E060B}">
      <dgm:prSet/>
      <dgm:spPr/>
      <dgm:t>
        <a:bodyPr/>
        <a:lstStyle/>
        <a:p>
          <a:r>
            <a:rPr lang="en-US" b="1"/>
            <a:t>Development</a:t>
          </a:r>
          <a:r>
            <a:rPr lang="en-US"/>
            <a:t>: Build your applications using LangChain's open-source building blocks, components, and third-party integrations. Use LangGraph to build stateful agents with first-class streaming and human-in-the-loop support.</a:t>
          </a:r>
        </a:p>
      </dgm:t>
    </dgm:pt>
    <dgm:pt modelId="{266397B1-AF6E-4FF4-B9E3-F4B193CEA2D2}" type="parTrans" cxnId="{461C695C-8D98-4FD0-A9E0-EC7616F304AB}">
      <dgm:prSet/>
      <dgm:spPr/>
      <dgm:t>
        <a:bodyPr/>
        <a:lstStyle/>
        <a:p>
          <a:endParaRPr lang="en-US"/>
        </a:p>
      </dgm:t>
    </dgm:pt>
    <dgm:pt modelId="{DDFCB913-CD03-4DB1-8D65-6CD7081D2244}" type="sibTrans" cxnId="{461C695C-8D98-4FD0-A9E0-EC7616F304AB}">
      <dgm:prSet/>
      <dgm:spPr/>
      <dgm:t>
        <a:bodyPr/>
        <a:lstStyle/>
        <a:p>
          <a:endParaRPr lang="en-US"/>
        </a:p>
      </dgm:t>
    </dgm:pt>
    <dgm:pt modelId="{DEEE8592-FED0-4AFE-B307-77120F1DE8F3}">
      <dgm:prSet/>
      <dgm:spPr/>
      <dgm:t>
        <a:bodyPr/>
        <a:lstStyle/>
        <a:p>
          <a:r>
            <a:rPr lang="en-US" b="1"/>
            <a:t>Productionization</a:t>
          </a:r>
          <a:r>
            <a:rPr lang="en-US"/>
            <a:t>: Use LangSmith to inspect, monitor and evaluate your chains, so that you can continuously optimize and deploy with confidence.</a:t>
          </a:r>
        </a:p>
      </dgm:t>
    </dgm:pt>
    <dgm:pt modelId="{469405B6-0C48-4E60-9DD4-EFE8961C1E50}" type="parTrans" cxnId="{BCB64D5A-5EAF-498D-B36D-3A958834B734}">
      <dgm:prSet/>
      <dgm:spPr/>
      <dgm:t>
        <a:bodyPr/>
        <a:lstStyle/>
        <a:p>
          <a:endParaRPr lang="en-US"/>
        </a:p>
      </dgm:t>
    </dgm:pt>
    <dgm:pt modelId="{A92B21B2-747A-4C38-A278-FA1772FD9476}" type="sibTrans" cxnId="{BCB64D5A-5EAF-498D-B36D-3A958834B734}">
      <dgm:prSet/>
      <dgm:spPr/>
      <dgm:t>
        <a:bodyPr/>
        <a:lstStyle/>
        <a:p>
          <a:endParaRPr lang="en-US"/>
        </a:p>
      </dgm:t>
    </dgm:pt>
    <dgm:pt modelId="{903349B8-2D71-4713-899D-3060957BF032}">
      <dgm:prSet/>
      <dgm:spPr/>
      <dgm:t>
        <a:bodyPr/>
        <a:lstStyle/>
        <a:p>
          <a:r>
            <a:rPr lang="en-US" b="1"/>
            <a:t>Deployment</a:t>
          </a:r>
          <a:r>
            <a:rPr lang="en-US"/>
            <a:t>: Turn your LangGraph applications into production-ready APIs and Assistants with LangGraph Cloud.</a:t>
          </a:r>
        </a:p>
      </dgm:t>
    </dgm:pt>
    <dgm:pt modelId="{3073D1A8-3BE5-4B3C-B75F-81B15CCD4D09}" type="parTrans" cxnId="{287F0FF1-D193-4963-99E8-A4C2C7008F6C}">
      <dgm:prSet/>
      <dgm:spPr/>
      <dgm:t>
        <a:bodyPr/>
        <a:lstStyle/>
        <a:p>
          <a:endParaRPr lang="en-US"/>
        </a:p>
      </dgm:t>
    </dgm:pt>
    <dgm:pt modelId="{02C72C5C-BA21-4EC4-889C-AACFF25E3673}" type="sibTrans" cxnId="{287F0FF1-D193-4963-99E8-A4C2C7008F6C}">
      <dgm:prSet/>
      <dgm:spPr/>
      <dgm:t>
        <a:bodyPr/>
        <a:lstStyle/>
        <a:p>
          <a:endParaRPr lang="en-US"/>
        </a:p>
      </dgm:t>
    </dgm:pt>
    <dgm:pt modelId="{CE4BB2F6-DA55-48A7-A043-188982A82941}" type="pres">
      <dgm:prSet presAssocID="{19B1570F-02C7-4132-B8D1-CE08DC3C6457}" presName="root" presStyleCnt="0">
        <dgm:presLayoutVars>
          <dgm:dir/>
          <dgm:resizeHandles val="exact"/>
        </dgm:presLayoutVars>
      </dgm:prSet>
      <dgm:spPr/>
    </dgm:pt>
    <dgm:pt modelId="{53AE4F80-293D-4A46-934F-3911FF82F4B6}" type="pres">
      <dgm:prSet presAssocID="{E32B8703-975A-411D-A89B-E6FB2D7E060B}" presName="compNode" presStyleCnt="0"/>
      <dgm:spPr/>
    </dgm:pt>
    <dgm:pt modelId="{F3C0CD17-792A-4FAC-934A-A53D254667C3}" type="pres">
      <dgm:prSet presAssocID="{E32B8703-975A-411D-A89B-E6FB2D7E060B}" presName="bgRect" presStyleLbl="bgShp" presStyleIdx="0" presStyleCnt="3"/>
      <dgm:spPr/>
    </dgm:pt>
    <dgm:pt modelId="{7446643D-94F5-4877-8D9D-080E98BF2749}" type="pres">
      <dgm:prSet presAssocID="{E32B8703-975A-411D-A89B-E6FB2D7E060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D9939CF4-A95C-4759-8F80-AB61A43A5093}" type="pres">
      <dgm:prSet presAssocID="{E32B8703-975A-411D-A89B-E6FB2D7E060B}" presName="spaceRect" presStyleCnt="0"/>
      <dgm:spPr/>
    </dgm:pt>
    <dgm:pt modelId="{19AA1264-2323-44EC-9690-7EE7F0445C14}" type="pres">
      <dgm:prSet presAssocID="{E32B8703-975A-411D-A89B-E6FB2D7E060B}" presName="parTx" presStyleLbl="revTx" presStyleIdx="0" presStyleCnt="3">
        <dgm:presLayoutVars>
          <dgm:chMax val="0"/>
          <dgm:chPref val="0"/>
        </dgm:presLayoutVars>
      </dgm:prSet>
      <dgm:spPr/>
    </dgm:pt>
    <dgm:pt modelId="{7EE0661D-5FF7-4D91-960C-1C7B3E8F32E9}" type="pres">
      <dgm:prSet presAssocID="{DDFCB913-CD03-4DB1-8D65-6CD7081D2244}" presName="sibTrans" presStyleCnt="0"/>
      <dgm:spPr/>
    </dgm:pt>
    <dgm:pt modelId="{87552FA4-CA20-4699-BDBB-13B45B5711C7}" type="pres">
      <dgm:prSet presAssocID="{DEEE8592-FED0-4AFE-B307-77120F1DE8F3}" presName="compNode" presStyleCnt="0"/>
      <dgm:spPr/>
    </dgm:pt>
    <dgm:pt modelId="{F12E9DB6-2142-489D-81AD-80D67D1C7D91}" type="pres">
      <dgm:prSet presAssocID="{DEEE8592-FED0-4AFE-B307-77120F1DE8F3}" presName="bgRect" presStyleLbl="bgShp" presStyleIdx="1" presStyleCnt="3"/>
      <dgm:spPr/>
    </dgm:pt>
    <dgm:pt modelId="{1BB40515-5307-473A-905C-B92540307676}" type="pres">
      <dgm:prSet presAssocID="{DEEE8592-FED0-4AFE-B307-77120F1DE8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B896918A-F8B4-4058-AC80-1383A970DA50}" type="pres">
      <dgm:prSet presAssocID="{DEEE8592-FED0-4AFE-B307-77120F1DE8F3}" presName="spaceRect" presStyleCnt="0"/>
      <dgm:spPr/>
    </dgm:pt>
    <dgm:pt modelId="{3C6171B1-7946-42C2-ABC5-DC50B2D80D90}" type="pres">
      <dgm:prSet presAssocID="{DEEE8592-FED0-4AFE-B307-77120F1DE8F3}" presName="parTx" presStyleLbl="revTx" presStyleIdx="1" presStyleCnt="3">
        <dgm:presLayoutVars>
          <dgm:chMax val="0"/>
          <dgm:chPref val="0"/>
        </dgm:presLayoutVars>
      </dgm:prSet>
      <dgm:spPr/>
    </dgm:pt>
    <dgm:pt modelId="{B50A7507-4230-44DD-B139-E41E7226264C}" type="pres">
      <dgm:prSet presAssocID="{A92B21B2-747A-4C38-A278-FA1772FD9476}" presName="sibTrans" presStyleCnt="0"/>
      <dgm:spPr/>
    </dgm:pt>
    <dgm:pt modelId="{9F890D79-479C-4328-9702-D19836C0BB65}" type="pres">
      <dgm:prSet presAssocID="{903349B8-2D71-4713-899D-3060957BF032}" presName="compNode" presStyleCnt="0"/>
      <dgm:spPr/>
    </dgm:pt>
    <dgm:pt modelId="{F12EDFFD-740D-455B-A9F2-0ABD40CB02E5}" type="pres">
      <dgm:prSet presAssocID="{903349B8-2D71-4713-899D-3060957BF032}" presName="bgRect" presStyleLbl="bgShp" presStyleIdx="2" presStyleCnt="3"/>
      <dgm:spPr/>
    </dgm:pt>
    <dgm:pt modelId="{677643B2-3E11-4072-8497-6E23D1CCFC2C}" type="pres">
      <dgm:prSet presAssocID="{903349B8-2D71-4713-899D-3060957BF0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B4289963-F184-46B2-997F-D7A8A3AFDBCE}" type="pres">
      <dgm:prSet presAssocID="{903349B8-2D71-4713-899D-3060957BF032}" presName="spaceRect" presStyleCnt="0"/>
      <dgm:spPr/>
    </dgm:pt>
    <dgm:pt modelId="{661BF815-D3B1-4809-B89E-2F276CBAF7C2}" type="pres">
      <dgm:prSet presAssocID="{903349B8-2D71-4713-899D-3060957BF032}" presName="parTx" presStyleLbl="revTx" presStyleIdx="2" presStyleCnt="3">
        <dgm:presLayoutVars>
          <dgm:chMax val="0"/>
          <dgm:chPref val="0"/>
        </dgm:presLayoutVars>
      </dgm:prSet>
      <dgm:spPr/>
    </dgm:pt>
  </dgm:ptLst>
  <dgm:cxnLst>
    <dgm:cxn modelId="{461C695C-8D98-4FD0-A9E0-EC7616F304AB}" srcId="{19B1570F-02C7-4132-B8D1-CE08DC3C6457}" destId="{E32B8703-975A-411D-A89B-E6FB2D7E060B}" srcOrd="0" destOrd="0" parTransId="{266397B1-AF6E-4FF4-B9E3-F4B193CEA2D2}" sibTransId="{DDFCB913-CD03-4DB1-8D65-6CD7081D2244}"/>
    <dgm:cxn modelId="{18C0BC74-9CFB-4765-941E-367D88C50393}" type="presOf" srcId="{903349B8-2D71-4713-899D-3060957BF032}" destId="{661BF815-D3B1-4809-B89E-2F276CBAF7C2}" srcOrd="0" destOrd="0" presId="urn:microsoft.com/office/officeart/2018/2/layout/IconVerticalSolidList"/>
    <dgm:cxn modelId="{686D1E77-538A-427B-8A50-0FBA318C110E}" type="presOf" srcId="{19B1570F-02C7-4132-B8D1-CE08DC3C6457}" destId="{CE4BB2F6-DA55-48A7-A043-188982A82941}" srcOrd="0" destOrd="0" presId="urn:microsoft.com/office/officeart/2018/2/layout/IconVerticalSolidList"/>
    <dgm:cxn modelId="{BCB64D5A-5EAF-498D-B36D-3A958834B734}" srcId="{19B1570F-02C7-4132-B8D1-CE08DC3C6457}" destId="{DEEE8592-FED0-4AFE-B307-77120F1DE8F3}" srcOrd="1" destOrd="0" parTransId="{469405B6-0C48-4E60-9DD4-EFE8961C1E50}" sibTransId="{A92B21B2-747A-4C38-A278-FA1772FD9476}"/>
    <dgm:cxn modelId="{C01B1A9F-53CF-407C-B4BC-75F2CACD10D5}" type="presOf" srcId="{E32B8703-975A-411D-A89B-E6FB2D7E060B}" destId="{19AA1264-2323-44EC-9690-7EE7F0445C14}" srcOrd="0" destOrd="0" presId="urn:microsoft.com/office/officeart/2018/2/layout/IconVerticalSolidList"/>
    <dgm:cxn modelId="{5D5D5BD3-060B-4917-B78E-F9B177532254}" type="presOf" srcId="{DEEE8592-FED0-4AFE-B307-77120F1DE8F3}" destId="{3C6171B1-7946-42C2-ABC5-DC50B2D80D90}" srcOrd="0" destOrd="0" presId="urn:microsoft.com/office/officeart/2018/2/layout/IconVerticalSolidList"/>
    <dgm:cxn modelId="{287F0FF1-D193-4963-99E8-A4C2C7008F6C}" srcId="{19B1570F-02C7-4132-B8D1-CE08DC3C6457}" destId="{903349B8-2D71-4713-899D-3060957BF032}" srcOrd="2" destOrd="0" parTransId="{3073D1A8-3BE5-4B3C-B75F-81B15CCD4D09}" sibTransId="{02C72C5C-BA21-4EC4-889C-AACFF25E3673}"/>
    <dgm:cxn modelId="{63808C35-2EDF-45ED-A01D-FAEBC518E537}" type="presParOf" srcId="{CE4BB2F6-DA55-48A7-A043-188982A82941}" destId="{53AE4F80-293D-4A46-934F-3911FF82F4B6}" srcOrd="0" destOrd="0" presId="urn:microsoft.com/office/officeart/2018/2/layout/IconVerticalSolidList"/>
    <dgm:cxn modelId="{AEE6EFBE-52B3-4783-B18F-A91890FB2063}" type="presParOf" srcId="{53AE4F80-293D-4A46-934F-3911FF82F4B6}" destId="{F3C0CD17-792A-4FAC-934A-A53D254667C3}" srcOrd="0" destOrd="0" presId="urn:microsoft.com/office/officeart/2018/2/layout/IconVerticalSolidList"/>
    <dgm:cxn modelId="{F9D6B864-8566-46A0-BD26-03CC7E785EA4}" type="presParOf" srcId="{53AE4F80-293D-4A46-934F-3911FF82F4B6}" destId="{7446643D-94F5-4877-8D9D-080E98BF2749}" srcOrd="1" destOrd="0" presId="urn:microsoft.com/office/officeart/2018/2/layout/IconVerticalSolidList"/>
    <dgm:cxn modelId="{20EDEDDC-C9AF-4C29-A653-89B82BB43880}" type="presParOf" srcId="{53AE4F80-293D-4A46-934F-3911FF82F4B6}" destId="{D9939CF4-A95C-4759-8F80-AB61A43A5093}" srcOrd="2" destOrd="0" presId="urn:microsoft.com/office/officeart/2018/2/layout/IconVerticalSolidList"/>
    <dgm:cxn modelId="{1809D396-7604-4A46-8364-0ED3E9E5B44B}" type="presParOf" srcId="{53AE4F80-293D-4A46-934F-3911FF82F4B6}" destId="{19AA1264-2323-44EC-9690-7EE7F0445C14}" srcOrd="3" destOrd="0" presId="urn:microsoft.com/office/officeart/2018/2/layout/IconVerticalSolidList"/>
    <dgm:cxn modelId="{CC31E335-6292-423D-96BC-C887852A63F4}" type="presParOf" srcId="{CE4BB2F6-DA55-48A7-A043-188982A82941}" destId="{7EE0661D-5FF7-4D91-960C-1C7B3E8F32E9}" srcOrd="1" destOrd="0" presId="urn:microsoft.com/office/officeart/2018/2/layout/IconVerticalSolidList"/>
    <dgm:cxn modelId="{106F96D4-FCB4-4FD6-9E6A-6EC3BBEBF611}" type="presParOf" srcId="{CE4BB2F6-DA55-48A7-A043-188982A82941}" destId="{87552FA4-CA20-4699-BDBB-13B45B5711C7}" srcOrd="2" destOrd="0" presId="urn:microsoft.com/office/officeart/2018/2/layout/IconVerticalSolidList"/>
    <dgm:cxn modelId="{5C4A3A79-9B9E-485B-B611-E696C8E44D58}" type="presParOf" srcId="{87552FA4-CA20-4699-BDBB-13B45B5711C7}" destId="{F12E9DB6-2142-489D-81AD-80D67D1C7D91}" srcOrd="0" destOrd="0" presId="urn:microsoft.com/office/officeart/2018/2/layout/IconVerticalSolidList"/>
    <dgm:cxn modelId="{4693A321-74DA-4144-8245-6D7F24640EBE}" type="presParOf" srcId="{87552FA4-CA20-4699-BDBB-13B45B5711C7}" destId="{1BB40515-5307-473A-905C-B92540307676}" srcOrd="1" destOrd="0" presId="urn:microsoft.com/office/officeart/2018/2/layout/IconVerticalSolidList"/>
    <dgm:cxn modelId="{18ECE37B-111E-46D7-BC6A-02F0BC9553B0}" type="presParOf" srcId="{87552FA4-CA20-4699-BDBB-13B45B5711C7}" destId="{B896918A-F8B4-4058-AC80-1383A970DA50}" srcOrd="2" destOrd="0" presId="urn:microsoft.com/office/officeart/2018/2/layout/IconVerticalSolidList"/>
    <dgm:cxn modelId="{E07D009D-F287-4828-9707-8CBD3B045B68}" type="presParOf" srcId="{87552FA4-CA20-4699-BDBB-13B45B5711C7}" destId="{3C6171B1-7946-42C2-ABC5-DC50B2D80D90}" srcOrd="3" destOrd="0" presId="urn:microsoft.com/office/officeart/2018/2/layout/IconVerticalSolidList"/>
    <dgm:cxn modelId="{D56CFB96-486E-46BC-B044-2DE62DB5B30A}" type="presParOf" srcId="{CE4BB2F6-DA55-48A7-A043-188982A82941}" destId="{B50A7507-4230-44DD-B139-E41E7226264C}" srcOrd="3" destOrd="0" presId="urn:microsoft.com/office/officeart/2018/2/layout/IconVerticalSolidList"/>
    <dgm:cxn modelId="{DB38314D-D185-4705-866C-191454CDF1FB}" type="presParOf" srcId="{CE4BB2F6-DA55-48A7-A043-188982A82941}" destId="{9F890D79-479C-4328-9702-D19836C0BB65}" srcOrd="4" destOrd="0" presId="urn:microsoft.com/office/officeart/2018/2/layout/IconVerticalSolidList"/>
    <dgm:cxn modelId="{DF00A753-3774-437A-B39F-83BD8572CE4A}" type="presParOf" srcId="{9F890D79-479C-4328-9702-D19836C0BB65}" destId="{F12EDFFD-740D-455B-A9F2-0ABD40CB02E5}" srcOrd="0" destOrd="0" presId="urn:microsoft.com/office/officeart/2018/2/layout/IconVerticalSolidList"/>
    <dgm:cxn modelId="{E277566A-74DF-4E69-8AF2-552898725B33}" type="presParOf" srcId="{9F890D79-479C-4328-9702-D19836C0BB65}" destId="{677643B2-3E11-4072-8497-6E23D1CCFC2C}" srcOrd="1" destOrd="0" presId="urn:microsoft.com/office/officeart/2018/2/layout/IconVerticalSolidList"/>
    <dgm:cxn modelId="{F809CED3-DBCB-4F79-BC1C-EB542249E4E7}" type="presParOf" srcId="{9F890D79-479C-4328-9702-D19836C0BB65}" destId="{B4289963-F184-46B2-997F-D7A8A3AFDBCE}" srcOrd="2" destOrd="0" presId="urn:microsoft.com/office/officeart/2018/2/layout/IconVerticalSolidList"/>
    <dgm:cxn modelId="{29DE7B1A-3744-4A42-9B99-90DF61595AD8}" type="presParOf" srcId="{9F890D79-479C-4328-9702-D19836C0BB65}" destId="{661BF815-D3B1-4809-B89E-2F276CBAF7C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318F5D-D9A2-46B4-A674-EC5FD5C50F5B}"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4DA70E8A-0DCF-4843-B18A-19058FEC70A6}">
      <dgm:prSet/>
      <dgm:spPr/>
      <dgm:t>
        <a:bodyPr/>
        <a:lstStyle/>
        <a:p>
          <a:pPr algn="l"/>
          <a:r>
            <a:rPr lang="en-US" dirty="0"/>
            <a:t>In machine learning, particularly in areas like natural language processing (NLP) and computer vision, data is often transformed into vectors using models like word embeddings or image embeddings.</a:t>
          </a:r>
          <a:endParaRPr lang="en-IN" dirty="0"/>
        </a:p>
      </dgm:t>
    </dgm:pt>
    <dgm:pt modelId="{5320B3A0-7628-452B-AE4F-1CA581F79E2C}" type="parTrans" cxnId="{DD409476-0E43-4F0B-9A42-9A00887FFC19}">
      <dgm:prSet/>
      <dgm:spPr/>
      <dgm:t>
        <a:bodyPr/>
        <a:lstStyle/>
        <a:p>
          <a:endParaRPr lang="en-IN"/>
        </a:p>
      </dgm:t>
    </dgm:pt>
    <dgm:pt modelId="{B98BCFAC-CC0E-443F-8570-BC805E88E1AB}" type="sibTrans" cxnId="{DD409476-0E43-4F0B-9A42-9A00887FFC19}">
      <dgm:prSet/>
      <dgm:spPr/>
      <dgm:t>
        <a:bodyPr/>
        <a:lstStyle/>
        <a:p>
          <a:endParaRPr lang="en-IN"/>
        </a:p>
      </dgm:t>
    </dgm:pt>
    <dgm:pt modelId="{5BF2BECD-DD58-41E0-97CB-2219E0C43539}" type="pres">
      <dgm:prSet presAssocID="{D2318F5D-D9A2-46B4-A674-EC5FD5C50F5B}" presName="Name0" presStyleCnt="0">
        <dgm:presLayoutVars>
          <dgm:chMax val="7"/>
          <dgm:dir/>
          <dgm:animLvl val="lvl"/>
          <dgm:resizeHandles val="exact"/>
        </dgm:presLayoutVars>
      </dgm:prSet>
      <dgm:spPr/>
    </dgm:pt>
    <dgm:pt modelId="{D8C46A01-C989-448B-8663-BF46F1B89F42}" type="pres">
      <dgm:prSet presAssocID="{4DA70E8A-0DCF-4843-B18A-19058FEC70A6}" presName="circle1" presStyleLbl="node1" presStyleIdx="0" presStyleCnt="1"/>
      <dgm:spPr/>
    </dgm:pt>
    <dgm:pt modelId="{9FB47C9F-0541-455A-BC72-CD3C40DCD6CA}" type="pres">
      <dgm:prSet presAssocID="{4DA70E8A-0DCF-4843-B18A-19058FEC70A6}" presName="space" presStyleCnt="0"/>
      <dgm:spPr/>
    </dgm:pt>
    <dgm:pt modelId="{CEA434E2-7771-4B9D-8C95-F431A051FA81}" type="pres">
      <dgm:prSet presAssocID="{4DA70E8A-0DCF-4843-B18A-19058FEC70A6}" presName="rect1" presStyleLbl="alignAcc1" presStyleIdx="0" presStyleCnt="1"/>
      <dgm:spPr/>
    </dgm:pt>
    <dgm:pt modelId="{B188C800-5A3A-40EE-B9CA-C7543EBE0328}" type="pres">
      <dgm:prSet presAssocID="{4DA70E8A-0DCF-4843-B18A-19058FEC70A6}" presName="rect1ParTxNoCh" presStyleLbl="alignAcc1" presStyleIdx="0" presStyleCnt="1">
        <dgm:presLayoutVars>
          <dgm:chMax val="1"/>
          <dgm:bulletEnabled val="1"/>
        </dgm:presLayoutVars>
      </dgm:prSet>
      <dgm:spPr/>
    </dgm:pt>
  </dgm:ptLst>
  <dgm:cxnLst>
    <dgm:cxn modelId="{76CAB470-95EF-48AE-B6B2-FF121C4191B5}" type="presOf" srcId="{4DA70E8A-0DCF-4843-B18A-19058FEC70A6}" destId="{B188C800-5A3A-40EE-B9CA-C7543EBE0328}" srcOrd="1" destOrd="0" presId="urn:microsoft.com/office/officeart/2005/8/layout/target3"/>
    <dgm:cxn modelId="{DD409476-0E43-4F0B-9A42-9A00887FFC19}" srcId="{D2318F5D-D9A2-46B4-A674-EC5FD5C50F5B}" destId="{4DA70E8A-0DCF-4843-B18A-19058FEC70A6}" srcOrd="0" destOrd="0" parTransId="{5320B3A0-7628-452B-AE4F-1CA581F79E2C}" sibTransId="{B98BCFAC-CC0E-443F-8570-BC805E88E1AB}"/>
    <dgm:cxn modelId="{B59FDE7C-8927-40E8-8146-0082D7F54691}" type="presOf" srcId="{4DA70E8A-0DCF-4843-B18A-19058FEC70A6}" destId="{CEA434E2-7771-4B9D-8C95-F431A051FA81}" srcOrd="0" destOrd="0" presId="urn:microsoft.com/office/officeart/2005/8/layout/target3"/>
    <dgm:cxn modelId="{C8E184F9-08F9-43AD-BFE9-FAF74DD7E9A5}" type="presOf" srcId="{D2318F5D-D9A2-46B4-A674-EC5FD5C50F5B}" destId="{5BF2BECD-DD58-41E0-97CB-2219E0C43539}" srcOrd="0" destOrd="0" presId="urn:microsoft.com/office/officeart/2005/8/layout/target3"/>
    <dgm:cxn modelId="{B866A291-87CE-4886-A3EB-28DC05DB6240}" type="presParOf" srcId="{5BF2BECD-DD58-41E0-97CB-2219E0C43539}" destId="{D8C46A01-C989-448B-8663-BF46F1B89F42}" srcOrd="0" destOrd="0" presId="urn:microsoft.com/office/officeart/2005/8/layout/target3"/>
    <dgm:cxn modelId="{A6175B73-D39C-4F02-A7DB-3280F5634D42}" type="presParOf" srcId="{5BF2BECD-DD58-41E0-97CB-2219E0C43539}" destId="{9FB47C9F-0541-455A-BC72-CD3C40DCD6CA}" srcOrd="1" destOrd="0" presId="urn:microsoft.com/office/officeart/2005/8/layout/target3"/>
    <dgm:cxn modelId="{AF3CC918-9F15-4B82-85E0-21807EBFF6B2}" type="presParOf" srcId="{5BF2BECD-DD58-41E0-97CB-2219E0C43539}" destId="{CEA434E2-7771-4B9D-8C95-F431A051FA81}" srcOrd="2" destOrd="0" presId="urn:microsoft.com/office/officeart/2005/8/layout/target3"/>
    <dgm:cxn modelId="{9F8F746D-0119-4830-87D4-AEA1A88E7299}" type="presParOf" srcId="{5BF2BECD-DD58-41E0-97CB-2219E0C43539}" destId="{B188C800-5A3A-40EE-B9CA-C7543EBE0328}"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46A9BBA-BB12-439B-8D24-13AA26E62780}"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C37BB3B7-C7B9-4B7B-AB59-730B1E37ED56}">
      <dgm:prSet/>
      <dgm:spPr/>
      <dgm:t>
        <a:bodyPr/>
        <a:lstStyle/>
        <a:p>
          <a:pPr algn="l"/>
          <a:r>
            <a:rPr lang="en-US" dirty="0"/>
            <a:t>Vector databases allow for efficient storage and retrieval of these embeddings, enabling features like similarity search, where you can query database with a vector and find other vectors that are similar to it.</a:t>
          </a:r>
          <a:endParaRPr lang="en-IN" dirty="0"/>
        </a:p>
      </dgm:t>
    </dgm:pt>
    <dgm:pt modelId="{79A74EF5-A425-48CF-B40F-A94704BD6256}" type="parTrans" cxnId="{8D3556BE-6481-4C19-B8A9-5C38F3DF20E0}">
      <dgm:prSet/>
      <dgm:spPr/>
      <dgm:t>
        <a:bodyPr/>
        <a:lstStyle/>
        <a:p>
          <a:endParaRPr lang="en-IN"/>
        </a:p>
      </dgm:t>
    </dgm:pt>
    <dgm:pt modelId="{D3B4E858-E925-412C-9894-6414BCC59E29}" type="sibTrans" cxnId="{8D3556BE-6481-4C19-B8A9-5C38F3DF20E0}">
      <dgm:prSet/>
      <dgm:spPr/>
      <dgm:t>
        <a:bodyPr/>
        <a:lstStyle/>
        <a:p>
          <a:endParaRPr lang="en-IN"/>
        </a:p>
      </dgm:t>
    </dgm:pt>
    <dgm:pt modelId="{D684FEF1-6B59-4550-91B8-D72733AD47E5}" type="pres">
      <dgm:prSet presAssocID="{446A9BBA-BB12-439B-8D24-13AA26E62780}" presName="Name0" presStyleCnt="0">
        <dgm:presLayoutVars>
          <dgm:chMax val="7"/>
          <dgm:dir/>
          <dgm:animLvl val="lvl"/>
          <dgm:resizeHandles val="exact"/>
        </dgm:presLayoutVars>
      </dgm:prSet>
      <dgm:spPr/>
    </dgm:pt>
    <dgm:pt modelId="{BA798BD7-590D-4C93-A993-5889BA54E5EA}" type="pres">
      <dgm:prSet presAssocID="{C37BB3B7-C7B9-4B7B-AB59-730B1E37ED56}" presName="circle1" presStyleLbl="node1" presStyleIdx="0" presStyleCnt="1"/>
      <dgm:spPr/>
    </dgm:pt>
    <dgm:pt modelId="{817802CE-267C-42B4-B999-7835880D7AA6}" type="pres">
      <dgm:prSet presAssocID="{C37BB3B7-C7B9-4B7B-AB59-730B1E37ED56}" presName="space" presStyleCnt="0"/>
      <dgm:spPr/>
    </dgm:pt>
    <dgm:pt modelId="{6FBC0844-982F-49F7-80BE-23421B5FFE91}" type="pres">
      <dgm:prSet presAssocID="{C37BB3B7-C7B9-4B7B-AB59-730B1E37ED56}" presName="rect1" presStyleLbl="alignAcc1" presStyleIdx="0" presStyleCnt="1"/>
      <dgm:spPr/>
    </dgm:pt>
    <dgm:pt modelId="{689E1DB2-0B3A-4895-9E3F-D107225F5CAC}" type="pres">
      <dgm:prSet presAssocID="{C37BB3B7-C7B9-4B7B-AB59-730B1E37ED56}" presName="rect1ParTxNoCh" presStyleLbl="alignAcc1" presStyleIdx="0" presStyleCnt="1">
        <dgm:presLayoutVars>
          <dgm:chMax val="1"/>
          <dgm:bulletEnabled val="1"/>
        </dgm:presLayoutVars>
      </dgm:prSet>
      <dgm:spPr/>
    </dgm:pt>
  </dgm:ptLst>
  <dgm:cxnLst>
    <dgm:cxn modelId="{DAA7FF16-0F7F-4795-94C8-D98D77340C39}" type="presOf" srcId="{C37BB3B7-C7B9-4B7B-AB59-730B1E37ED56}" destId="{6FBC0844-982F-49F7-80BE-23421B5FFE91}" srcOrd="0" destOrd="0" presId="urn:microsoft.com/office/officeart/2005/8/layout/target3"/>
    <dgm:cxn modelId="{D139E154-77FD-4F6B-9B67-CC0AB32F0E36}" type="presOf" srcId="{446A9BBA-BB12-439B-8D24-13AA26E62780}" destId="{D684FEF1-6B59-4550-91B8-D72733AD47E5}" srcOrd="0" destOrd="0" presId="urn:microsoft.com/office/officeart/2005/8/layout/target3"/>
    <dgm:cxn modelId="{C5647992-9118-4CC7-BE3C-A0C022B5981D}" type="presOf" srcId="{C37BB3B7-C7B9-4B7B-AB59-730B1E37ED56}" destId="{689E1DB2-0B3A-4895-9E3F-D107225F5CAC}" srcOrd="1" destOrd="0" presId="urn:microsoft.com/office/officeart/2005/8/layout/target3"/>
    <dgm:cxn modelId="{8D3556BE-6481-4C19-B8A9-5C38F3DF20E0}" srcId="{446A9BBA-BB12-439B-8D24-13AA26E62780}" destId="{C37BB3B7-C7B9-4B7B-AB59-730B1E37ED56}" srcOrd="0" destOrd="0" parTransId="{79A74EF5-A425-48CF-B40F-A94704BD6256}" sibTransId="{D3B4E858-E925-412C-9894-6414BCC59E29}"/>
    <dgm:cxn modelId="{2664C210-881B-40E1-83AD-579CBDD7F72C}" type="presParOf" srcId="{D684FEF1-6B59-4550-91B8-D72733AD47E5}" destId="{BA798BD7-590D-4C93-A993-5889BA54E5EA}" srcOrd="0" destOrd="0" presId="urn:microsoft.com/office/officeart/2005/8/layout/target3"/>
    <dgm:cxn modelId="{930F5CB8-502C-4AE9-B58F-201640932037}" type="presParOf" srcId="{D684FEF1-6B59-4550-91B8-D72733AD47E5}" destId="{817802CE-267C-42B4-B999-7835880D7AA6}" srcOrd="1" destOrd="0" presId="urn:microsoft.com/office/officeart/2005/8/layout/target3"/>
    <dgm:cxn modelId="{8745260D-929F-46CD-84CF-202222C3AC08}" type="presParOf" srcId="{D684FEF1-6B59-4550-91B8-D72733AD47E5}" destId="{6FBC0844-982F-49F7-80BE-23421B5FFE91}" srcOrd="2" destOrd="0" presId="urn:microsoft.com/office/officeart/2005/8/layout/target3"/>
    <dgm:cxn modelId="{2021B221-0A3B-4C98-BFF2-D3BDAD9EE281}" type="presParOf" srcId="{D684FEF1-6B59-4550-91B8-D72733AD47E5}" destId="{689E1DB2-0B3A-4895-9E3F-D107225F5CAC}" srcOrd="3"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7A640C3-FC2C-4B9B-9F49-605C0A275E88}"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81A010B9-037C-4FC5-95C3-8D173BEFFB23}">
      <dgm:prSet/>
      <dgm:spPr/>
      <dgm:t>
        <a:bodyPr/>
        <a:lstStyle/>
        <a:p>
          <a:pPr algn="l"/>
          <a:r>
            <a:rPr lang="en-US" dirty="0"/>
            <a:t>Vector databases are optimized for vector-specific operations, such as cosine similarity, Euclidean distance, and nearest neighbor search.</a:t>
          </a:r>
          <a:endParaRPr lang="en-IN" dirty="0"/>
        </a:p>
      </dgm:t>
    </dgm:pt>
    <dgm:pt modelId="{E1181B77-3D10-4E19-876B-C8068BE4EF6E}" type="parTrans" cxnId="{17DFFEA4-F72B-43A5-ADF6-B43A03027B75}">
      <dgm:prSet/>
      <dgm:spPr/>
      <dgm:t>
        <a:bodyPr/>
        <a:lstStyle/>
        <a:p>
          <a:endParaRPr lang="en-IN"/>
        </a:p>
      </dgm:t>
    </dgm:pt>
    <dgm:pt modelId="{36A210F0-ED11-4D58-B4B3-7984F85F0B8E}" type="sibTrans" cxnId="{17DFFEA4-F72B-43A5-ADF6-B43A03027B75}">
      <dgm:prSet/>
      <dgm:spPr/>
      <dgm:t>
        <a:bodyPr/>
        <a:lstStyle/>
        <a:p>
          <a:endParaRPr lang="en-IN"/>
        </a:p>
      </dgm:t>
    </dgm:pt>
    <dgm:pt modelId="{5984440D-BDB4-4C3C-A2FA-0779B60E71A4}" type="pres">
      <dgm:prSet presAssocID="{D7A640C3-FC2C-4B9B-9F49-605C0A275E88}" presName="Name0" presStyleCnt="0">
        <dgm:presLayoutVars>
          <dgm:chMax val="7"/>
          <dgm:dir/>
          <dgm:animLvl val="lvl"/>
          <dgm:resizeHandles val="exact"/>
        </dgm:presLayoutVars>
      </dgm:prSet>
      <dgm:spPr/>
    </dgm:pt>
    <dgm:pt modelId="{85E20781-D8B1-471A-98FB-EC1FF77EEA4C}" type="pres">
      <dgm:prSet presAssocID="{81A010B9-037C-4FC5-95C3-8D173BEFFB23}" presName="circle1" presStyleLbl="node1" presStyleIdx="0" presStyleCnt="1"/>
      <dgm:spPr/>
    </dgm:pt>
    <dgm:pt modelId="{95815749-3245-481E-BD71-75DDD60971F6}" type="pres">
      <dgm:prSet presAssocID="{81A010B9-037C-4FC5-95C3-8D173BEFFB23}" presName="space" presStyleCnt="0"/>
      <dgm:spPr/>
    </dgm:pt>
    <dgm:pt modelId="{2E169B76-4F53-4B81-91CE-EE42C9A7A6E5}" type="pres">
      <dgm:prSet presAssocID="{81A010B9-037C-4FC5-95C3-8D173BEFFB23}" presName="rect1" presStyleLbl="alignAcc1" presStyleIdx="0" presStyleCnt="1"/>
      <dgm:spPr/>
    </dgm:pt>
    <dgm:pt modelId="{9C00EAFA-6331-4935-A62F-52192A83B3DE}" type="pres">
      <dgm:prSet presAssocID="{81A010B9-037C-4FC5-95C3-8D173BEFFB23}" presName="rect1ParTxNoCh" presStyleLbl="alignAcc1" presStyleIdx="0" presStyleCnt="1">
        <dgm:presLayoutVars>
          <dgm:chMax val="1"/>
          <dgm:bulletEnabled val="1"/>
        </dgm:presLayoutVars>
      </dgm:prSet>
      <dgm:spPr/>
    </dgm:pt>
  </dgm:ptLst>
  <dgm:cxnLst>
    <dgm:cxn modelId="{1B7F424E-C483-408A-83D8-E0A524C186DD}" type="presOf" srcId="{81A010B9-037C-4FC5-95C3-8D173BEFFB23}" destId="{2E169B76-4F53-4B81-91CE-EE42C9A7A6E5}" srcOrd="0" destOrd="0" presId="urn:microsoft.com/office/officeart/2005/8/layout/target3"/>
    <dgm:cxn modelId="{17DFFEA4-F72B-43A5-ADF6-B43A03027B75}" srcId="{D7A640C3-FC2C-4B9B-9F49-605C0A275E88}" destId="{81A010B9-037C-4FC5-95C3-8D173BEFFB23}" srcOrd="0" destOrd="0" parTransId="{E1181B77-3D10-4E19-876B-C8068BE4EF6E}" sibTransId="{36A210F0-ED11-4D58-B4B3-7984F85F0B8E}"/>
    <dgm:cxn modelId="{8BEB53CE-B3C3-45B0-B61D-001E211407B8}" type="presOf" srcId="{D7A640C3-FC2C-4B9B-9F49-605C0A275E88}" destId="{5984440D-BDB4-4C3C-A2FA-0779B60E71A4}" srcOrd="0" destOrd="0" presId="urn:microsoft.com/office/officeart/2005/8/layout/target3"/>
    <dgm:cxn modelId="{9E25B3D9-B3D7-4111-A6A1-4F9220D9332E}" type="presOf" srcId="{81A010B9-037C-4FC5-95C3-8D173BEFFB23}" destId="{9C00EAFA-6331-4935-A62F-52192A83B3DE}" srcOrd="1" destOrd="0" presId="urn:microsoft.com/office/officeart/2005/8/layout/target3"/>
    <dgm:cxn modelId="{CD883A46-BD29-470B-9236-45B23CD8CAF0}" type="presParOf" srcId="{5984440D-BDB4-4C3C-A2FA-0779B60E71A4}" destId="{85E20781-D8B1-471A-98FB-EC1FF77EEA4C}" srcOrd="0" destOrd="0" presId="urn:microsoft.com/office/officeart/2005/8/layout/target3"/>
    <dgm:cxn modelId="{C62509D1-7DE9-4AAC-83DA-761197DB1F65}" type="presParOf" srcId="{5984440D-BDB4-4C3C-A2FA-0779B60E71A4}" destId="{95815749-3245-481E-BD71-75DDD60971F6}" srcOrd="1" destOrd="0" presId="urn:microsoft.com/office/officeart/2005/8/layout/target3"/>
    <dgm:cxn modelId="{6E9D8C99-AEC9-4032-806D-E76B1C847D49}" type="presParOf" srcId="{5984440D-BDB4-4C3C-A2FA-0779B60E71A4}" destId="{2E169B76-4F53-4B81-91CE-EE42C9A7A6E5}" srcOrd="2" destOrd="0" presId="urn:microsoft.com/office/officeart/2005/8/layout/target3"/>
    <dgm:cxn modelId="{5C217DBF-E455-4D8A-906A-A7052B25F8BF}" type="presParOf" srcId="{5984440D-BDB4-4C3C-A2FA-0779B60E71A4}" destId="{9C00EAFA-6331-4935-A62F-52192A83B3DE}" srcOrd="3"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3DC87A2-16D9-426B-B619-31FEAE97D2A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IN"/>
        </a:p>
      </dgm:t>
    </dgm:pt>
    <dgm:pt modelId="{E62C78A6-F681-4979-81AA-E7E5DD496D56}">
      <dgm:prSet/>
      <dgm:spPr/>
      <dgm:t>
        <a:bodyPr/>
        <a:lstStyle/>
        <a:p>
          <a:pPr algn="l"/>
          <a:r>
            <a:rPr lang="en-US" dirty="0"/>
            <a:t>This all makes them suitable for applications like recommendation systems, image recognition, and semantic text search.</a:t>
          </a:r>
          <a:endParaRPr lang="en-IN" dirty="0"/>
        </a:p>
      </dgm:t>
    </dgm:pt>
    <dgm:pt modelId="{45070D36-C8AB-472A-8433-019BB357154B}" type="parTrans" cxnId="{E01CCCE0-72D8-4EC6-8CAE-AD929E90AB78}">
      <dgm:prSet/>
      <dgm:spPr/>
      <dgm:t>
        <a:bodyPr/>
        <a:lstStyle/>
        <a:p>
          <a:endParaRPr lang="en-IN"/>
        </a:p>
      </dgm:t>
    </dgm:pt>
    <dgm:pt modelId="{4D814919-1EDA-48B9-BDD2-6F127407C134}" type="sibTrans" cxnId="{E01CCCE0-72D8-4EC6-8CAE-AD929E90AB78}">
      <dgm:prSet/>
      <dgm:spPr/>
      <dgm:t>
        <a:bodyPr/>
        <a:lstStyle/>
        <a:p>
          <a:endParaRPr lang="en-IN"/>
        </a:p>
      </dgm:t>
    </dgm:pt>
    <dgm:pt modelId="{73233435-C9CB-4E2D-B2E6-B716CEF0C44A}" type="pres">
      <dgm:prSet presAssocID="{93DC87A2-16D9-426B-B619-31FEAE97D2A5}" presName="Name0" presStyleCnt="0">
        <dgm:presLayoutVars>
          <dgm:chMax val="7"/>
          <dgm:dir/>
          <dgm:animLvl val="lvl"/>
          <dgm:resizeHandles val="exact"/>
        </dgm:presLayoutVars>
      </dgm:prSet>
      <dgm:spPr/>
    </dgm:pt>
    <dgm:pt modelId="{CC42B06A-F0BC-4F00-A4A2-2AD3C34392A9}" type="pres">
      <dgm:prSet presAssocID="{E62C78A6-F681-4979-81AA-E7E5DD496D56}" presName="circle1" presStyleLbl="node1" presStyleIdx="0" presStyleCnt="1"/>
      <dgm:spPr/>
    </dgm:pt>
    <dgm:pt modelId="{6C83E759-81D4-4A36-A301-2AFBABF583DB}" type="pres">
      <dgm:prSet presAssocID="{E62C78A6-F681-4979-81AA-E7E5DD496D56}" presName="space" presStyleCnt="0"/>
      <dgm:spPr/>
    </dgm:pt>
    <dgm:pt modelId="{4A6A51A5-B046-4E0D-8EAF-A6B9922A621C}" type="pres">
      <dgm:prSet presAssocID="{E62C78A6-F681-4979-81AA-E7E5DD496D56}" presName="rect1" presStyleLbl="alignAcc1" presStyleIdx="0" presStyleCnt="1"/>
      <dgm:spPr/>
    </dgm:pt>
    <dgm:pt modelId="{2A35E712-7CB0-4633-BDBB-597E1A585B27}" type="pres">
      <dgm:prSet presAssocID="{E62C78A6-F681-4979-81AA-E7E5DD496D56}" presName="rect1ParTxNoCh" presStyleLbl="alignAcc1" presStyleIdx="0" presStyleCnt="1">
        <dgm:presLayoutVars>
          <dgm:chMax val="1"/>
          <dgm:bulletEnabled val="1"/>
        </dgm:presLayoutVars>
      </dgm:prSet>
      <dgm:spPr/>
    </dgm:pt>
  </dgm:ptLst>
  <dgm:cxnLst>
    <dgm:cxn modelId="{B0B7315E-E96D-4211-B546-0E080E318800}" type="presOf" srcId="{E62C78A6-F681-4979-81AA-E7E5DD496D56}" destId="{2A35E712-7CB0-4633-BDBB-597E1A585B27}" srcOrd="1" destOrd="0" presId="urn:microsoft.com/office/officeart/2005/8/layout/target3"/>
    <dgm:cxn modelId="{916A1AD1-5596-4489-8764-75ED9D9A4349}" type="presOf" srcId="{93DC87A2-16D9-426B-B619-31FEAE97D2A5}" destId="{73233435-C9CB-4E2D-B2E6-B716CEF0C44A}" srcOrd="0" destOrd="0" presId="urn:microsoft.com/office/officeart/2005/8/layout/target3"/>
    <dgm:cxn modelId="{6C971DDE-342C-46D0-9B66-4E6C864B5CEB}" type="presOf" srcId="{E62C78A6-F681-4979-81AA-E7E5DD496D56}" destId="{4A6A51A5-B046-4E0D-8EAF-A6B9922A621C}" srcOrd="0" destOrd="0" presId="urn:microsoft.com/office/officeart/2005/8/layout/target3"/>
    <dgm:cxn modelId="{E01CCCE0-72D8-4EC6-8CAE-AD929E90AB78}" srcId="{93DC87A2-16D9-426B-B619-31FEAE97D2A5}" destId="{E62C78A6-F681-4979-81AA-E7E5DD496D56}" srcOrd="0" destOrd="0" parTransId="{45070D36-C8AB-472A-8433-019BB357154B}" sibTransId="{4D814919-1EDA-48B9-BDD2-6F127407C134}"/>
    <dgm:cxn modelId="{801D0DAA-68E7-4A3B-85A1-9C6F4FAFD92B}" type="presParOf" srcId="{73233435-C9CB-4E2D-B2E6-B716CEF0C44A}" destId="{CC42B06A-F0BC-4F00-A4A2-2AD3C34392A9}" srcOrd="0" destOrd="0" presId="urn:microsoft.com/office/officeart/2005/8/layout/target3"/>
    <dgm:cxn modelId="{FAA55CBC-87BC-4367-B6FD-8D94095D4337}" type="presParOf" srcId="{73233435-C9CB-4E2D-B2E6-B716CEF0C44A}" destId="{6C83E759-81D4-4A36-A301-2AFBABF583DB}" srcOrd="1" destOrd="0" presId="urn:microsoft.com/office/officeart/2005/8/layout/target3"/>
    <dgm:cxn modelId="{D9487B91-F885-45A1-93E3-9ED3AD7608C0}" type="presParOf" srcId="{73233435-C9CB-4E2D-B2E6-B716CEF0C44A}" destId="{4A6A51A5-B046-4E0D-8EAF-A6B9922A621C}" srcOrd="2" destOrd="0" presId="urn:microsoft.com/office/officeart/2005/8/layout/target3"/>
    <dgm:cxn modelId="{CEA3A1B4-422C-4BBC-866B-86A574C9DB0D}" type="presParOf" srcId="{73233435-C9CB-4E2D-B2E6-B716CEF0C44A}" destId="{2A35E712-7CB0-4633-BDBB-597E1A585B27}" srcOrd="3" destOrd="0" presId="urn:microsoft.com/office/officeart/2005/8/layout/target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D4CCDF2-EB6B-4947-A5C9-FA159E0D14C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B424171-5761-4875-8F46-94E0FEA45CDE}">
      <dgm:prSet custT="1"/>
      <dgm:spPr>
        <a:solidFill>
          <a:schemeClr val="accent1">
            <a:lumMod val="20000"/>
            <a:lumOff val="80000"/>
          </a:schemeClr>
        </a:solidFill>
      </dgm:spPr>
      <dgm:t>
        <a:bodyPr/>
        <a:lstStyle/>
        <a:p>
          <a:r>
            <a:rPr lang="en-US" sz="1800">
              <a:solidFill>
                <a:sysClr val="windowText" lastClr="000000"/>
              </a:solidFill>
            </a:rPr>
            <a:t>Pinecone  is a vector database specifically designed for machine learning applications.</a:t>
          </a:r>
          <a:endParaRPr lang="en-IN" sz="1800">
            <a:solidFill>
              <a:sysClr val="windowText" lastClr="000000"/>
            </a:solidFill>
          </a:endParaRPr>
        </a:p>
      </dgm:t>
    </dgm:pt>
    <dgm:pt modelId="{74504142-8209-403B-BC1A-B7631924685D}" type="parTrans" cxnId="{13C9C06E-2073-4883-ABE9-F6DA1AFEDAE0}">
      <dgm:prSet/>
      <dgm:spPr/>
      <dgm:t>
        <a:bodyPr/>
        <a:lstStyle/>
        <a:p>
          <a:endParaRPr lang="en-IN" sz="1800"/>
        </a:p>
      </dgm:t>
    </dgm:pt>
    <dgm:pt modelId="{65C1ED96-2FCC-4799-9C74-DAA652BA3B7A}" type="sibTrans" cxnId="{13C9C06E-2073-4883-ABE9-F6DA1AFEDAE0}">
      <dgm:prSet/>
      <dgm:spPr/>
      <dgm:t>
        <a:bodyPr/>
        <a:lstStyle/>
        <a:p>
          <a:endParaRPr lang="en-IN" sz="1800"/>
        </a:p>
      </dgm:t>
    </dgm:pt>
    <dgm:pt modelId="{D28F8AE5-0BDA-4392-94AE-3F793FFE04A6}">
      <dgm:prSet custT="1"/>
      <dgm:spPr>
        <a:solidFill>
          <a:schemeClr val="accent1">
            <a:lumMod val="20000"/>
            <a:lumOff val="80000"/>
          </a:schemeClr>
        </a:solidFill>
      </dgm:spPr>
      <dgm:t>
        <a:bodyPr/>
        <a:lstStyle/>
        <a:p>
          <a:r>
            <a:rPr lang="en-US" sz="1800">
              <a:solidFill>
                <a:sysClr val="windowText" lastClr="000000"/>
              </a:solidFill>
            </a:rPr>
            <a:t>It's built to handle the complexities of vector search at scale, enabling efficient management and retrieval of high-dimensional data.</a:t>
          </a:r>
          <a:endParaRPr lang="en-IN" sz="1800">
            <a:solidFill>
              <a:sysClr val="windowText" lastClr="000000"/>
            </a:solidFill>
          </a:endParaRPr>
        </a:p>
      </dgm:t>
    </dgm:pt>
    <dgm:pt modelId="{033E9289-2240-4239-AA25-43F0CC45E550}" type="parTrans" cxnId="{ED0CBB9D-3964-461A-8C50-1B9C07B4EBF6}">
      <dgm:prSet/>
      <dgm:spPr/>
      <dgm:t>
        <a:bodyPr/>
        <a:lstStyle/>
        <a:p>
          <a:endParaRPr lang="en-IN" sz="1800"/>
        </a:p>
      </dgm:t>
    </dgm:pt>
    <dgm:pt modelId="{961A933F-90B7-47D2-B25F-2FFEC6D01676}" type="sibTrans" cxnId="{ED0CBB9D-3964-461A-8C50-1B9C07B4EBF6}">
      <dgm:prSet/>
      <dgm:spPr/>
      <dgm:t>
        <a:bodyPr/>
        <a:lstStyle/>
        <a:p>
          <a:endParaRPr lang="en-IN" sz="1800"/>
        </a:p>
      </dgm:t>
    </dgm:pt>
    <dgm:pt modelId="{E55E3785-3C8A-4E7C-ACDE-F6BB45A304C8}">
      <dgm:prSet custT="1"/>
      <dgm:spPr>
        <a:solidFill>
          <a:schemeClr val="accent1">
            <a:lumMod val="20000"/>
            <a:lumOff val="80000"/>
          </a:schemeClr>
        </a:solidFill>
      </dgm:spPr>
      <dgm:t>
        <a:bodyPr/>
        <a:lstStyle/>
        <a:p>
          <a:r>
            <a:rPr lang="en-US" sz="1800">
              <a:solidFill>
                <a:sysClr val="windowText" lastClr="000000"/>
              </a:solidFill>
            </a:rPr>
            <a:t>Pinecone is often used in scenarios where similarity search is essential, such as recommendation systems, image and text retrieval, and anomaly detection.</a:t>
          </a:r>
          <a:endParaRPr lang="en-IN" sz="1800">
            <a:solidFill>
              <a:sysClr val="windowText" lastClr="000000"/>
            </a:solidFill>
          </a:endParaRPr>
        </a:p>
      </dgm:t>
    </dgm:pt>
    <dgm:pt modelId="{E07BFFE0-AA5D-4532-A178-F0BED0445704}" type="parTrans" cxnId="{7CA5DEDE-26E8-42B9-BBA2-8AB558E0DFE8}">
      <dgm:prSet/>
      <dgm:spPr/>
      <dgm:t>
        <a:bodyPr/>
        <a:lstStyle/>
        <a:p>
          <a:endParaRPr lang="en-IN" sz="1800"/>
        </a:p>
      </dgm:t>
    </dgm:pt>
    <dgm:pt modelId="{FF89E036-3E30-4B07-BBF1-DB161C1E1F28}" type="sibTrans" cxnId="{7CA5DEDE-26E8-42B9-BBA2-8AB558E0DFE8}">
      <dgm:prSet/>
      <dgm:spPr/>
      <dgm:t>
        <a:bodyPr/>
        <a:lstStyle/>
        <a:p>
          <a:endParaRPr lang="en-IN" sz="1800"/>
        </a:p>
      </dgm:t>
    </dgm:pt>
    <dgm:pt modelId="{16794F3D-007A-49E4-97F2-0961E81F040B}" type="pres">
      <dgm:prSet presAssocID="{2D4CCDF2-EB6B-4947-A5C9-FA159E0D14CB}" presName="linear" presStyleCnt="0">
        <dgm:presLayoutVars>
          <dgm:animLvl val="lvl"/>
          <dgm:resizeHandles val="exact"/>
        </dgm:presLayoutVars>
      </dgm:prSet>
      <dgm:spPr/>
    </dgm:pt>
    <dgm:pt modelId="{986467AA-5714-4C6D-BE67-CFEEDF4C34D6}" type="pres">
      <dgm:prSet presAssocID="{7B424171-5761-4875-8F46-94E0FEA45CDE}" presName="parentText" presStyleLbl="node1" presStyleIdx="0" presStyleCnt="3">
        <dgm:presLayoutVars>
          <dgm:chMax val="0"/>
          <dgm:bulletEnabled val="1"/>
        </dgm:presLayoutVars>
      </dgm:prSet>
      <dgm:spPr/>
    </dgm:pt>
    <dgm:pt modelId="{9F0597E0-14C1-4AFB-9CEC-AA1D0D75990C}" type="pres">
      <dgm:prSet presAssocID="{65C1ED96-2FCC-4799-9C74-DAA652BA3B7A}" presName="spacer" presStyleCnt="0"/>
      <dgm:spPr/>
    </dgm:pt>
    <dgm:pt modelId="{C79BBF9A-F13A-4C71-8747-754786FD124A}" type="pres">
      <dgm:prSet presAssocID="{D28F8AE5-0BDA-4392-94AE-3F793FFE04A6}" presName="parentText" presStyleLbl="node1" presStyleIdx="1" presStyleCnt="3">
        <dgm:presLayoutVars>
          <dgm:chMax val="0"/>
          <dgm:bulletEnabled val="1"/>
        </dgm:presLayoutVars>
      </dgm:prSet>
      <dgm:spPr/>
    </dgm:pt>
    <dgm:pt modelId="{1EE422B3-E49B-41DE-AC00-C634FD0F8D35}" type="pres">
      <dgm:prSet presAssocID="{961A933F-90B7-47D2-B25F-2FFEC6D01676}" presName="spacer" presStyleCnt="0"/>
      <dgm:spPr/>
    </dgm:pt>
    <dgm:pt modelId="{8CF17AF5-395A-4CD5-B357-C7A5C6E50D9A}" type="pres">
      <dgm:prSet presAssocID="{E55E3785-3C8A-4E7C-ACDE-F6BB45A304C8}" presName="parentText" presStyleLbl="node1" presStyleIdx="2" presStyleCnt="3">
        <dgm:presLayoutVars>
          <dgm:chMax val="0"/>
          <dgm:bulletEnabled val="1"/>
        </dgm:presLayoutVars>
      </dgm:prSet>
      <dgm:spPr/>
    </dgm:pt>
  </dgm:ptLst>
  <dgm:cxnLst>
    <dgm:cxn modelId="{13C9C06E-2073-4883-ABE9-F6DA1AFEDAE0}" srcId="{2D4CCDF2-EB6B-4947-A5C9-FA159E0D14CB}" destId="{7B424171-5761-4875-8F46-94E0FEA45CDE}" srcOrd="0" destOrd="0" parTransId="{74504142-8209-403B-BC1A-B7631924685D}" sibTransId="{65C1ED96-2FCC-4799-9C74-DAA652BA3B7A}"/>
    <dgm:cxn modelId="{EF0D2678-27FD-4C34-974B-322D1EF6FB21}" type="presOf" srcId="{D28F8AE5-0BDA-4392-94AE-3F793FFE04A6}" destId="{C79BBF9A-F13A-4C71-8747-754786FD124A}" srcOrd="0" destOrd="0" presId="urn:microsoft.com/office/officeart/2005/8/layout/vList2"/>
    <dgm:cxn modelId="{41873F7B-E965-4B5A-8908-255295A5BD7A}" type="presOf" srcId="{7B424171-5761-4875-8F46-94E0FEA45CDE}" destId="{986467AA-5714-4C6D-BE67-CFEEDF4C34D6}" srcOrd="0" destOrd="0" presId="urn:microsoft.com/office/officeart/2005/8/layout/vList2"/>
    <dgm:cxn modelId="{ED0CBB9D-3964-461A-8C50-1B9C07B4EBF6}" srcId="{2D4CCDF2-EB6B-4947-A5C9-FA159E0D14CB}" destId="{D28F8AE5-0BDA-4392-94AE-3F793FFE04A6}" srcOrd="1" destOrd="0" parTransId="{033E9289-2240-4239-AA25-43F0CC45E550}" sibTransId="{961A933F-90B7-47D2-B25F-2FFEC6D01676}"/>
    <dgm:cxn modelId="{55CA49C9-8E71-4188-B84A-53A3CFD2BEF1}" type="presOf" srcId="{2D4CCDF2-EB6B-4947-A5C9-FA159E0D14CB}" destId="{16794F3D-007A-49E4-97F2-0961E81F040B}" srcOrd="0" destOrd="0" presId="urn:microsoft.com/office/officeart/2005/8/layout/vList2"/>
    <dgm:cxn modelId="{7CA5DEDE-26E8-42B9-BBA2-8AB558E0DFE8}" srcId="{2D4CCDF2-EB6B-4947-A5C9-FA159E0D14CB}" destId="{E55E3785-3C8A-4E7C-ACDE-F6BB45A304C8}" srcOrd="2" destOrd="0" parTransId="{E07BFFE0-AA5D-4532-A178-F0BED0445704}" sibTransId="{FF89E036-3E30-4B07-BBF1-DB161C1E1F28}"/>
    <dgm:cxn modelId="{F74B5AF2-F048-40B3-B415-4281A439509C}" type="presOf" srcId="{E55E3785-3C8A-4E7C-ACDE-F6BB45A304C8}" destId="{8CF17AF5-395A-4CD5-B357-C7A5C6E50D9A}" srcOrd="0" destOrd="0" presId="urn:microsoft.com/office/officeart/2005/8/layout/vList2"/>
    <dgm:cxn modelId="{76BFF1FC-6FE1-4C41-8663-D6096FBDBB82}" type="presParOf" srcId="{16794F3D-007A-49E4-97F2-0961E81F040B}" destId="{986467AA-5714-4C6D-BE67-CFEEDF4C34D6}" srcOrd="0" destOrd="0" presId="urn:microsoft.com/office/officeart/2005/8/layout/vList2"/>
    <dgm:cxn modelId="{8B760092-AEAE-496F-8599-5CB84DE8CE77}" type="presParOf" srcId="{16794F3D-007A-49E4-97F2-0961E81F040B}" destId="{9F0597E0-14C1-4AFB-9CEC-AA1D0D75990C}" srcOrd="1" destOrd="0" presId="urn:microsoft.com/office/officeart/2005/8/layout/vList2"/>
    <dgm:cxn modelId="{ADC4C973-A16A-4811-9955-13967516C54E}" type="presParOf" srcId="{16794F3D-007A-49E4-97F2-0961E81F040B}" destId="{C79BBF9A-F13A-4C71-8747-754786FD124A}" srcOrd="2" destOrd="0" presId="urn:microsoft.com/office/officeart/2005/8/layout/vList2"/>
    <dgm:cxn modelId="{C7C17430-EA68-4293-AC3B-37EE53C31371}" type="presParOf" srcId="{16794F3D-007A-49E4-97F2-0961E81F040B}" destId="{1EE422B3-E49B-41DE-AC00-C634FD0F8D35}" srcOrd="3" destOrd="0" presId="urn:microsoft.com/office/officeart/2005/8/layout/vList2"/>
    <dgm:cxn modelId="{AE4815A1-6B10-4036-AA38-1BF16085A0FD}" type="presParOf" srcId="{16794F3D-007A-49E4-97F2-0961E81F040B}" destId="{8CF17AF5-395A-4CD5-B357-C7A5C6E50D9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AE34FDD-2828-48D6-BEF4-9EB19FDF5C24}" type="doc">
      <dgm:prSet loTypeId="urn:microsoft.com/office/officeart/2008/layout/LinedList" loCatId="hierarchy" qsTypeId="urn:microsoft.com/office/officeart/2005/8/quickstyle/simple1" qsCatId="simple" csTypeId="urn:microsoft.com/office/officeart/2005/8/colors/accent1_2" csCatId="accent1" phldr="1"/>
      <dgm:spPr/>
      <dgm:t>
        <a:bodyPr/>
        <a:lstStyle/>
        <a:p>
          <a:endParaRPr lang="en-IN"/>
        </a:p>
      </dgm:t>
    </dgm:pt>
    <dgm:pt modelId="{BEBDD596-6A36-4346-A286-F6413C1DF253}">
      <dgm:prSet phldrT="[Text]"/>
      <dgm:spPr/>
      <dgm:t>
        <a:bodyPr/>
        <a:lstStyle/>
        <a:p>
          <a:r>
            <a:rPr lang="en-US" b="1"/>
            <a:t>Key Features</a:t>
          </a:r>
          <a:endParaRPr lang="en-IN" b="1"/>
        </a:p>
      </dgm:t>
    </dgm:pt>
    <dgm:pt modelId="{FB3C150A-472B-4582-B81B-C7AA4A2B6E1E}" type="parTrans" cxnId="{C0E13D74-8D93-4B30-A38D-037A91478883}">
      <dgm:prSet/>
      <dgm:spPr/>
      <dgm:t>
        <a:bodyPr/>
        <a:lstStyle/>
        <a:p>
          <a:endParaRPr lang="en-IN"/>
        </a:p>
      </dgm:t>
    </dgm:pt>
    <dgm:pt modelId="{384E6FCD-D512-402E-B86C-23F0EA29BF45}" type="sibTrans" cxnId="{C0E13D74-8D93-4B30-A38D-037A91478883}">
      <dgm:prSet/>
      <dgm:spPr/>
      <dgm:t>
        <a:bodyPr/>
        <a:lstStyle/>
        <a:p>
          <a:endParaRPr lang="en-IN"/>
        </a:p>
      </dgm:t>
    </dgm:pt>
    <dgm:pt modelId="{F1165EBE-22C4-490F-B6BE-0283D6535698}">
      <dgm:prSet phldrT="[Text]"/>
      <dgm:spPr/>
      <dgm:t>
        <a:bodyPr/>
        <a:lstStyle/>
        <a:p>
          <a:pPr>
            <a:buSzPts val="1000"/>
            <a:buFont typeface="Wingdings" panose="05000000000000000000" pitchFamily="2" charset="2"/>
            <a:buChar char=""/>
          </a:pPr>
          <a:r>
            <a:rPr lang="en-US" b="1"/>
            <a:t>Open-source and Free:</a:t>
          </a:r>
          <a:r>
            <a:rPr lang="en-US"/>
            <a:t> Chroma is free to use and modify, allowing for customization and community-driven improvements.</a:t>
          </a:r>
          <a:endParaRPr lang="en-IN"/>
        </a:p>
      </dgm:t>
    </dgm:pt>
    <dgm:pt modelId="{126B85EA-B5F3-4299-9BBD-ED035CA47F61}" type="parTrans" cxnId="{D785E842-3125-4601-8BC0-1814390E42F9}">
      <dgm:prSet/>
      <dgm:spPr/>
      <dgm:t>
        <a:bodyPr/>
        <a:lstStyle/>
        <a:p>
          <a:endParaRPr lang="en-IN"/>
        </a:p>
      </dgm:t>
    </dgm:pt>
    <dgm:pt modelId="{1E96CE3E-62DC-40A8-A07D-B94D4370DCD3}" type="sibTrans" cxnId="{D785E842-3125-4601-8BC0-1814390E42F9}">
      <dgm:prSet/>
      <dgm:spPr/>
      <dgm:t>
        <a:bodyPr/>
        <a:lstStyle/>
        <a:p>
          <a:endParaRPr lang="en-IN"/>
        </a:p>
      </dgm:t>
    </dgm:pt>
    <dgm:pt modelId="{8D7F24DA-CB5A-42FB-A63C-820050F544DF}">
      <dgm:prSet phldrT="[Text]"/>
      <dgm:spPr/>
      <dgm:t>
        <a:bodyPr/>
        <a:lstStyle/>
        <a:p>
          <a:pPr>
            <a:buSzPts val="1000"/>
            <a:buFont typeface="Wingdings" panose="05000000000000000000" pitchFamily="2" charset="2"/>
            <a:buChar char=""/>
          </a:pPr>
          <a:r>
            <a:rPr lang="en-US" b="1"/>
            <a:t>Scalability and Performance:</a:t>
          </a:r>
          <a:r>
            <a:rPr lang="en-US"/>
            <a:t> Chroma handles large datasets efficiently and offers fast retrieval times for nearest neighbor searches.</a:t>
          </a:r>
          <a:endParaRPr lang="en-IN"/>
        </a:p>
      </dgm:t>
    </dgm:pt>
    <dgm:pt modelId="{BBAE0CAF-466F-4A25-A032-1DF01292CB67}" type="parTrans" cxnId="{23D7AC7A-DDB1-4EFC-BA81-D2898872C563}">
      <dgm:prSet/>
      <dgm:spPr/>
      <dgm:t>
        <a:bodyPr/>
        <a:lstStyle/>
        <a:p>
          <a:endParaRPr lang="en-IN"/>
        </a:p>
      </dgm:t>
    </dgm:pt>
    <dgm:pt modelId="{BA26AA20-8D04-4186-AD3A-92CB7DAD83D6}" type="sibTrans" cxnId="{23D7AC7A-DDB1-4EFC-BA81-D2898872C563}">
      <dgm:prSet/>
      <dgm:spPr/>
      <dgm:t>
        <a:bodyPr/>
        <a:lstStyle/>
        <a:p>
          <a:endParaRPr lang="en-IN"/>
        </a:p>
      </dgm:t>
    </dgm:pt>
    <dgm:pt modelId="{AA6E202B-3B78-4AD4-A435-F5A8F4E23B98}">
      <dgm:prSet phldrT="[Text]"/>
      <dgm:spPr/>
      <dgm:t>
        <a:bodyPr/>
        <a:lstStyle/>
        <a:p>
          <a:pPr>
            <a:buSzPts val="1000"/>
            <a:buFont typeface="Wingdings" panose="05000000000000000000" pitchFamily="2" charset="2"/>
            <a:buChar char=""/>
          </a:pPr>
          <a:r>
            <a:rPr lang="en-US" b="1"/>
            <a:t>Flexibility:</a:t>
          </a:r>
          <a:r>
            <a:rPr lang="en-US"/>
            <a:t> Chroma supports multiple storage options (DuckDB for standalone, Click House for scalability) and various embedding models (Sentence Transformers, OpenAI, Cohere, custom models).</a:t>
          </a:r>
          <a:endParaRPr lang="en-IN"/>
        </a:p>
      </dgm:t>
    </dgm:pt>
    <dgm:pt modelId="{9D831E7B-8D26-403D-B7FF-E872BAE739AF}" type="parTrans" cxnId="{3061E17A-FBB8-47A1-8C2E-D1D6863092EA}">
      <dgm:prSet/>
      <dgm:spPr/>
      <dgm:t>
        <a:bodyPr/>
        <a:lstStyle/>
        <a:p>
          <a:endParaRPr lang="en-IN"/>
        </a:p>
      </dgm:t>
    </dgm:pt>
    <dgm:pt modelId="{67F1F9D9-54C2-4BFA-985B-9A8C7BC390AA}" type="sibTrans" cxnId="{3061E17A-FBB8-47A1-8C2E-D1D6863092EA}">
      <dgm:prSet/>
      <dgm:spPr/>
      <dgm:t>
        <a:bodyPr/>
        <a:lstStyle/>
        <a:p>
          <a:endParaRPr lang="en-IN"/>
        </a:p>
      </dgm:t>
    </dgm:pt>
    <dgm:pt modelId="{9961412A-B10F-48C9-A91D-C2DF407BFFBC}">
      <dgm:prSet phldrT="[Text]"/>
      <dgm:spPr/>
      <dgm:t>
        <a:bodyPr/>
        <a:lstStyle/>
        <a:p>
          <a:pPr>
            <a:buSzPts val="1000"/>
            <a:buFont typeface="Wingdings" panose="05000000000000000000" pitchFamily="2" charset="2"/>
            <a:buChar char=""/>
          </a:pPr>
          <a:r>
            <a:rPr lang="en-US" b="1"/>
            <a:t>Simplicity and Analysis:</a:t>
          </a:r>
          <a:r>
            <a:rPr lang="en-US"/>
            <a:t> Chroma is user-friendly, with straightforward APIs and visualization tools to explore and analyze data relationships.</a:t>
          </a:r>
          <a:endParaRPr lang="en-IN"/>
        </a:p>
      </dgm:t>
    </dgm:pt>
    <dgm:pt modelId="{9B0CADB9-E4CC-4CC8-B87D-26876D32AE8A}" type="parTrans" cxnId="{5889B4A6-76B2-4551-AB09-B353DD41203D}">
      <dgm:prSet/>
      <dgm:spPr/>
      <dgm:t>
        <a:bodyPr/>
        <a:lstStyle/>
        <a:p>
          <a:endParaRPr lang="en-IN"/>
        </a:p>
      </dgm:t>
    </dgm:pt>
    <dgm:pt modelId="{7E528E00-0D6A-4BC9-8C03-0A70773F27AE}" type="sibTrans" cxnId="{5889B4A6-76B2-4551-AB09-B353DD41203D}">
      <dgm:prSet/>
      <dgm:spPr/>
      <dgm:t>
        <a:bodyPr/>
        <a:lstStyle/>
        <a:p>
          <a:endParaRPr lang="en-IN"/>
        </a:p>
      </dgm:t>
    </dgm:pt>
    <dgm:pt modelId="{996189D2-BE01-4399-91FC-F075A2B2B7A8}">
      <dgm:prSet phldrT="[Text]"/>
      <dgm:spPr/>
      <dgm:t>
        <a:bodyPr/>
        <a:lstStyle/>
        <a:p>
          <a:pPr>
            <a:buSzPts val="1000"/>
            <a:buFont typeface="Wingdings" panose="05000000000000000000" pitchFamily="2" charset="2"/>
            <a:buChar char=""/>
          </a:pPr>
          <a:r>
            <a:rPr lang="en-US" b="1"/>
            <a:t>Cross-Platform Support:</a:t>
          </a:r>
          <a:r>
            <a:rPr lang="en-US"/>
            <a:t> Chroma works on Linux, macOS, and Windows, offering easy integration with various development environments.</a:t>
          </a:r>
          <a:endParaRPr lang="en-IN"/>
        </a:p>
      </dgm:t>
    </dgm:pt>
    <dgm:pt modelId="{DEEB5B79-2E86-41C8-BA09-8ED956FF8AAD}" type="parTrans" cxnId="{1FE288EE-ED2E-489D-AF16-F9CD08CA4350}">
      <dgm:prSet/>
      <dgm:spPr/>
      <dgm:t>
        <a:bodyPr/>
        <a:lstStyle/>
        <a:p>
          <a:endParaRPr lang="en-IN"/>
        </a:p>
      </dgm:t>
    </dgm:pt>
    <dgm:pt modelId="{01E7E513-24F6-4ACF-AA8D-5B92EF618F19}" type="sibTrans" cxnId="{1FE288EE-ED2E-489D-AF16-F9CD08CA4350}">
      <dgm:prSet/>
      <dgm:spPr/>
      <dgm:t>
        <a:bodyPr/>
        <a:lstStyle/>
        <a:p>
          <a:endParaRPr lang="en-IN"/>
        </a:p>
      </dgm:t>
    </dgm:pt>
    <dgm:pt modelId="{8CA051B1-D1DC-4519-9D8B-704C5A910473}" type="pres">
      <dgm:prSet presAssocID="{9AE34FDD-2828-48D6-BEF4-9EB19FDF5C24}" presName="vert0" presStyleCnt="0">
        <dgm:presLayoutVars>
          <dgm:dir/>
          <dgm:animOne val="branch"/>
          <dgm:animLvl val="lvl"/>
        </dgm:presLayoutVars>
      </dgm:prSet>
      <dgm:spPr/>
    </dgm:pt>
    <dgm:pt modelId="{EA1CE9F5-8C6F-4F54-A288-8AE8C7441460}" type="pres">
      <dgm:prSet presAssocID="{BEBDD596-6A36-4346-A286-F6413C1DF253}" presName="thickLine" presStyleLbl="alignNode1" presStyleIdx="0" presStyleCnt="1" custLinFactNeighborX="13572" custLinFactNeighborY="-679"/>
      <dgm:spPr/>
    </dgm:pt>
    <dgm:pt modelId="{3DAB1343-6E7C-41BA-B57A-65C535CF76DE}" type="pres">
      <dgm:prSet presAssocID="{BEBDD596-6A36-4346-A286-F6413C1DF253}" presName="horz1" presStyleCnt="0"/>
      <dgm:spPr/>
    </dgm:pt>
    <dgm:pt modelId="{A43FEF3A-37CC-4207-A469-59BA70BA8786}" type="pres">
      <dgm:prSet presAssocID="{BEBDD596-6A36-4346-A286-F6413C1DF253}" presName="tx1" presStyleLbl="revTx" presStyleIdx="0" presStyleCnt="6"/>
      <dgm:spPr/>
    </dgm:pt>
    <dgm:pt modelId="{B50C0D98-03F5-4C67-8EBA-34A0D887F945}" type="pres">
      <dgm:prSet presAssocID="{BEBDD596-6A36-4346-A286-F6413C1DF253}" presName="vert1" presStyleCnt="0"/>
      <dgm:spPr/>
    </dgm:pt>
    <dgm:pt modelId="{44DD9BAC-8DD8-4FEA-AE5D-4CCDFA6ACD5B}" type="pres">
      <dgm:prSet presAssocID="{F1165EBE-22C4-490F-B6BE-0283D6535698}" presName="vertSpace2a" presStyleCnt="0"/>
      <dgm:spPr/>
    </dgm:pt>
    <dgm:pt modelId="{DC4AA66B-3BF1-4DD3-9395-7D6FA1E6CE8F}" type="pres">
      <dgm:prSet presAssocID="{F1165EBE-22C4-490F-B6BE-0283D6535698}" presName="horz2" presStyleCnt="0"/>
      <dgm:spPr/>
    </dgm:pt>
    <dgm:pt modelId="{36109544-2531-4588-9458-0D9207C7060C}" type="pres">
      <dgm:prSet presAssocID="{F1165EBE-22C4-490F-B6BE-0283D6535698}" presName="horzSpace2" presStyleCnt="0"/>
      <dgm:spPr/>
    </dgm:pt>
    <dgm:pt modelId="{BDC9D5D6-6F3E-4CFC-8A4F-A8E7C79243C0}" type="pres">
      <dgm:prSet presAssocID="{F1165EBE-22C4-490F-B6BE-0283D6535698}" presName="tx2" presStyleLbl="revTx" presStyleIdx="1" presStyleCnt="6"/>
      <dgm:spPr/>
    </dgm:pt>
    <dgm:pt modelId="{77605866-3265-42E6-BA89-B93C98FF0514}" type="pres">
      <dgm:prSet presAssocID="{F1165EBE-22C4-490F-B6BE-0283D6535698}" presName="vert2" presStyleCnt="0"/>
      <dgm:spPr/>
    </dgm:pt>
    <dgm:pt modelId="{F592B214-B638-4A77-A02E-0FBB0BAF36B0}" type="pres">
      <dgm:prSet presAssocID="{F1165EBE-22C4-490F-B6BE-0283D6535698}" presName="thinLine2b" presStyleLbl="callout" presStyleIdx="0" presStyleCnt="5"/>
      <dgm:spPr/>
    </dgm:pt>
    <dgm:pt modelId="{55346648-4910-4683-83AF-9EDFA091B62C}" type="pres">
      <dgm:prSet presAssocID="{F1165EBE-22C4-490F-B6BE-0283D6535698}" presName="vertSpace2b" presStyleCnt="0"/>
      <dgm:spPr/>
    </dgm:pt>
    <dgm:pt modelId="{369A8CEB-B943-42FB-9FDF-CDD63AF1F8F0}" type="pres">
      <dgm:prSet presAssocID="{8D7F24DA-CB5A-42FB-A63C-820050F544DF}" presName="horz2" presStyleCnt="0"/>
      <dgm:spPr/>
    </dgm:pt>
    <dgm:pt modelId="{3F2ECC49-9FEC-46CC-8A69-0F7B050A3DE9}" type="pres">
      <dgm:prSet presAssocID="{8D7F24DA-CB5A-42FB-A63C-820050F544DF}" presName="horzSpace2" presStyleCnt="0"/>
      <dgm:spPr/>
    </dgm:pt>
    <dgm:pt modelId="{041C3791-910E-4DB6-8606-68B4531586E2}" type="pres">
      <dgm:prSet presAssocID="{8D7F24DA-CB5A-42FB-A63C-820050F544DF}" presName="tx2" presStyleLbl="revTx" presStyleIdx="2" presStyleCnt="6"/>
      <dgm:spPr/>
    </dgm:pt>
    <dgm:pt modelId="{507103C8-66F6-4E24-B612-93AA9B197B96}" type="pres">
      <dgm:prSet presAssocID="{8D7F24DA-CB5A-42FB-A63C-820050F544DF}" presName="vert2" presStyleCnt="0"/>
      <dgm:spPr/>
    </dgm:pt>
    <dgm:pt modelId="{02CF215F-71FE-4912-9E5C-2F19D3D1C2F1}" type="pres">
      <dgm:prSet presAssocID="{8D7F24DA-CB5A-42FB-A63C-820050F544DF}" presName="thinLine2b" presStyleLbl="callout" presStyleIdx="1" presStyleCnt="5"/>
      <dgm:spPr/>
    </dgm:pt>
    <dgm:pt modelId="{C4E71D58-2F72-44F0-AF20-CF0CBA139529}" type="pres">
      <dgm:prSet presAssocID="{8D7F24DA-CB5A-42FB-A63C-820050F544DF}" presName="vertSpace2b" presStyleCnt="0"/>
      <dgm:spPr/>
    </dgm:pt>
    <dgm:pt modelId="{89242D22-D1ED-4A11-A3AF-BDFD8B6987F8}" type="pres">
      <dgm:prSet presAssocID="{AA6E202B-3B78-4AD4-A435-F5A8F4E23B98}" presName="horz2" presStyleCnt="0"/>
      <dgm:spPr/>
    </dgm:pt>
    <dgm:pt modelId="{A4AF9FE1-35D2-4618-9276-144C78EFB472}" type="pres">
      <dgm:prSet presAssocID="{AA6E202B-3B78-4AD4-A435-F5A8F4E23B98}" presName="horzSpace2" presStyleCnt="0"/>
      <dgm:spPr/>
    </dgm:pt>
    <dgm:pt modelId="{43FD2BE6-E317-49C2-8977-194A8A6B98F4}" type="pres">
      <dgm:prSet presAssocID="{AA6E202B-3B78-4AD4-A435-F5A8F4E23B98}" presName="tx2" presStyleLbl="revTx" presStyleIdx="3" presStyleCnt="6"/>
      <dgm:spPr/>
    </dgm:pt>
    <dgm:pt modelId="{ED2F0241-8986-49E5-BCCA-F189B6108897}" type="pres">
      <dgm:prSet presAssocID="{AA6E202B-3B78-4AD4-A435-F5A8F4E23B98}" presName="vert2" presStyleCnt="0"/>
      <dgm:spPr/>
    </dgm:pt>
    <dgm:pt modelId="{132254E0-3434-4ED8-B71B-5A31B53258D1}" type="pres">
      <dgm:prSet presAssocID="{AA6E202B-3B78-4AD4-A435-F5A8F4E23B98}" presName="thinLine2b" presStyleLbl="callout" presStyleIdx="2" presStyleCnt="5"/>
      <dgm:spPr/>
    </dgm:pt>
    <dgm:pt modelId="{AABFCBC0-93CC-4E5D-AD6D-4596BC278920}" type="pres">
      <dgm:prSet presAssocID="{AA6E202B-3B78-4AD4-A435-F5A8F4E23B98}" presName="vertSpace2b" presStyleCnt="0"/>
      <dgm:spPr/>
    </dgm:pt>
    <dgm:pt modelId="{A6439A87-D6DE-4114-988B-3BEFCDE63ADA}" type="pres">
      <dgm:prSet presAssocID="{9961412A-B10F-48C9-A91D-C2DF407BFFBC}" presName="horz2" presStyleCnt="0"/>
      <dgm:spPr/>
    </dgm:pt>
    <dgm:pt modelId="{E142446F-8D3A-413F-B815-3EE05FCAEC02}" type="pres">
      <dgm:prSet presAssocID="{9961412A-B10F-48C9-A91D-C2DF407BFFBC}" presName="horzSpace2" presStyleCnt="0"/>
      <dgm:spPr/>
    </dgm:pt>
    <dgm:pt modelId="{283DD83B-2D21-4B7D-BBC6-EBC1E8DE6194}" type="pres">
      <dgm:prSet presAssocID="{9961412A-B10F-48C9-A91D-C2DF407BFFBC}" presName="tx2" presStyleLbl="revTx" presStyleIdx="4" presStyleCnt="6"/>
      <dgm:spPr/>
    </dgm:pt>
    <dgm:pt modelId="{537DB046-BD3D-47B6-B9A0-21B486C3CE34}" type="pres">
      <dgm:prSet presAssocID="{9961412A-B10F-48C9-A91D-C2DF407BFFBC}" presName="vert2" presStyleCnt="0"/>
      <dgm:spPr/>
    </dgm:pt>
    <dgm:pt modelId="{5CDCE2C6-5151-44AE-88C2-25321BEF8EB6}" type="pres">
      <dgm:prSet presAssocID="{9961412A-B10F-48C9-A91D-C2DF407BFFBC}" presName="thinLine2b" presStyleLbl="callout" presStyleIdx="3" presStyleCnt="5"/>
      <dgm:spPr/>
    </dgm:pt>
    <dgm:pt modelId="{8440E3C1-AA56-425A-8EAE-D088BFBAFFB9}" type="pres">
      <dgm:prSet presAssocID="{9961412A-B10F-48C9-A91D-C2DF407BFFBC}" presName="vertSpace2b" presStyleCnt="0"/>
      <dgm:spPr/>
    </dgm:pt>
    <dgm:pt modelId="{D7F3D935-2B54-4012-8AFD-303DB0F405AC}" type="pres">
      <dgm:prSet presAssocID="{996189D2-BE01-4399-91FC-F075A2B2B7A8}" presName="horz2" presStyleCnt="0"/>
      <dgm:spPr/>
    </dgm:pt>
    <dgm:pt modelId="{F0348BB7-B87A-461D-A5B7-964BB3300BE9}" type="pres">
      <dgm:prSet presAssocID="{996189D2-BE01-4399-91FC-F075A2B2B7A8}" presName="horzSpace2" presStyleCnt="0"/>
      <dgm:spPr/>
    </dgm:pt>
    <dgm:pt modelId="{96246363-9E4D-4A1F-BCAF-CF701C4768F2}" type="pres">
      <dgm:prSet presAssocID="{996189D2-BE01-4399-91FC-F075A2B2B7A8}" presName="tx2" presStyleLbl="revTx" presStyleIdx="5" presStyleCnt="6"/>
      <dgm:spPr/>
    </dgm:pt>
    <dgm:pt modelId="{6DB062C1-725C-4223-B1C3-29CF0B19FFEF}" type="pres">
      <dgm:prSet presAssocID="{996189D2-BE01-4399-91FC-F075A2B2B7A8}" presName="vert2" presStyleCnt="0"/>
      <dgm:spPr/>
    </dgm:pt>
    <dgm:pt modelId="{0AFCE76B-0734-4923-B77A-3625E3C0D353}" type="pres">
      <dgm:prSet presAssocID="{996189D2-BE01-4399-91FC-F075A2B2B7A8}" presName="thinLine2b" presStyleLbl="callout" presStyleIdx="4" presStyleCnt="5"/>
      <dgm:spPr/>
    </dgm:pt>
    <dgm:pt modelId="{C1C1603C-C50C-4217-B1EC-6F66D354842D}" type="pres">
      <dgm:prSet presAssocID="{996189D2-BE01-4399-91FC-F075A2B2B7A8}" presName="vertSpace2b" presStyleCnt="0"/>
      <dgm:spPr/>
    </dgm:pt>
  </dgm:ptLst>
  <dgm:cxnLst>
    <dgm:cxn modelId="{603D5901-CB94-4B45-BBB5-B5CC19AED7EC}" type="presOf" srcId="{BEBDD596-6A36-4346-A286-F6413C1DF253}" destId="{A43FEF3A-37CC-4207-A469-59BA70BA8786}" srcOrd="0" destOrd="0" presId="urn:microsoft.com/office/officeart/2008/layout/LinedList"/>
    <dgm:cxn modelId="{9868CB0A-00B8-450A-B0A4-95D2C561E2D0}" type="presOf" srcId="{9AE34FDD-2828-48D6-BEF4-9EB19FDF5C24}" destId="{8CA051B1-D1DC-4519-9D8B-704C5A910473}" srcOrd="0" destOrd="0" presId="urn:microsoft.com/office/officeart/2008/layout/LinedList"/>
    <dgm:cxn modelId="{D785E842-3125-4601-8BC0-1814390E42F9}" srcId="{BEBDD596-6A36-4346-A286-F6413C1DF253}" destId="{F1165EBE-22C4-490F-B6BE-0283D6535698}" srcOrd="0" destOrd="0" parTransId="{126B85EA-B5F3-4299-9BBD-ED035CA47F61}" sibTransId="{1E96CE3E-62DC-40A8-A07D-B94D4370DCD3}"/>
    <dgm:cxn modelId="{C0E13D74-8D93-4B30-A38D-037A91478883}" srcId="{9AE34FDD-2828-48D6-BEF4-9EB19FDF5C24}" destId="{BEBDD596-6A36-4346-A286-F6413C1DF253}" srcOrd="0" destOrd="0" parTransId="{FB3C150A-472B-4582-B81B-C7AA4A2B6E1E}" sibTransId="{384E6FCD-D512-402E-B86C-23F0EA29BF45}"/>
    <dgm:cxn modelId="{23D7AC7A-DDB1-4EFC-BA81-D2898872C563}" srcId="{BEBDD596-6A36-4346-A286-F6413C1DF253}" destId="{8D7F24DA-CB5A-42FB-A63C-820050F544DF}" srcOrd="1" destOrd="0" parTransId="{BBAE0CAF-466F-4A25-A032-1DF01292CB67}" sibTransId="{BA26AA20-8D04-4186-AD3A-92CB7DAD83D6}"/>
    <dgm:cxn modelId="{3061E17A-FBB8-47A1-8C2E-D1D6863092EA}" srcId="{BEBDD596-6A36-4346-A286-F6413C1DF253}" destId="{AA6E202B-3B78-4AD4-A435-F5A8F4E23B98}" srcOrd="2" destOrd="0" parTransId="{9D831E7B-8D26-403D-B7FF-E872BAE739AF}" sibTransId="{67F1F9D9-54C2-4BFA-985B-9A8C7BC390AA}"/>
    <dgm:cxn modelId="{5889B4A6-76B2-4551-AB09-B353DD41203D}" srcId="{BEBDD596-6A36-4346-A286-F6413C1DF253}" destId="{9961412A-B10F-48C9-A91D-C2DF407BFFBC}" srcOrd="3" destOrd="0" parTransId="{9B0CADB9-E4CC-4CC8-B87D-26876D32AE8A}" sibTransId="{7E528E00-0D6A-4BC9-8C03-0A70773F27AE}"/>
    <dgm:cxn modelId="{9DBBA0AC-5BEC-4F7D-9E44-E719441825D8}" type="presOf" srcId="{996189D2-BE01-4399-91FC-F075A2B2B7A8}" destId="{96246363-9E4D-4A1F-BCAF-CF701C4768F2}" srcOrd="0" destOrd="0" presId="urn:microsoft.com/office/officeart/2008/layout/LinedList"/>
    <dgm:cxn modelId="{4B5868C9-8D9A-4938-81DD-0E5586B3C20C}" type="presOf" srcId="{AA6E202B-3B78-4AD4-A435-F5A8F4E23B98}" destId="{43FD2BE6-E317-49C2-8977-194A8A6B98F4}" srcOrd="0" destOrd="0" presId="urn:microsoft.com/office/officeart/2008/layout/LinedList"/>
    <dgm:cxn modelId="{EC9577D8-8B06-45C3-BCF7-854481CA5F01}" type="presOf" srcId="{8D7F24DA-CB5A-42FB-A63C-820050F544DF}" destId="{041C3791-910E-4DB6-8606-68B4531586E2}" srcOrd="0" destOrd="0" presId="urn:microsoft.com/office/officeart/2008/layout/LinedList"/>
    <dgm:cxn modelId="{2F3A1CDD-7C8F-4967-84E5-46E10041C298}" type="presOf" srcId="{9961412A-B10F-48C9-A91D-C2DF407BFFBC}" destId="{283DD83B-2D21-4B7D-BBC6-EBC1E8DE6194}" srcOrd="0" destOrd="0" presId="urn:microsoft.com/office/officeart/2008/layout/LinedList"/>
    <dgm:cxn modelId="{803CF9E3-3DB2-4E41-8BE1-74427D84FC9D}" type="presOf" srcId="{F1165EBE-22C4-490F-B6BE-0283D6535698}" destId="{BDC9D5D6-6F3E-4CFC-8A4F-A8E7C79243C0}" srcOrd="0" destOrd="0" presId="urn:microsoft.com/office/officeart/2008/layout/LinedList"/>
    <dgm:cxn modelId="{1FE288EE-ED2E-489D-AF16-F9CD08CA4350}" srcId="{BEBDD596-6A36-4346-A286-F6413C1DF253}" destId="{996189D2-BE01-4399-91FC-F075A2B2B7A8}" srcOrd="4" destOrd="0" parTransId="{DEEB5B79-2E86-41C8-BA09-8ED956FF8AAD}" sibTransId="{01E7E513-24F6-4ACF-AA8D-5B92EF618F19}"/>
    <dgm:cxn modelId="{160DCE6A-1F26-4F35-939F-BC04C887D75E}" type="presParOf" srcId="{8CA051B1-D1DC-4519-9D8B-704C5A910473}" destId="{EA1CE9F5-8C6F-4F54-A288-8AE8C7441460}" srcOrd="0" destOrd="0" presId="urn:microsoft.com/office/officeart/2008/layout/LinedList"/>
    <dgm:cxn modelId="{7C7D304D-EED7-4D7A-A7E1-8C4F2F436648}" type="presParOf" srcId="{8CA051B1-D1DC-4519-9D8B-704C5A910473}" destId="{3DAB1343-6E7C-41BA-B57A-65C535CF76DE}" srcOrd="1" destOrd="0" presId="urn:microsoft.com/office/officeart/2008/layout/LinedList"/>
    <dgm:cxn modelId="{B9803563-A970-45A3-B2BD-7AD8376BC8BA}" type="presParOf" srcId="{3DAB1343-6E7C-41BA-B57A-65C535CF76DE}" destId="{A43FEF3A-37CC-4207-A469-59BA70BA8786}" srcOrd="0" destOrd="0" presId="urn:microsoft.com/office/officeart/2008/layout/LinedList"/>
    <dgm:cxn modelId="{220E2AA1-C398-481A-998C-DFCDDF18272A}" type="presParOf" srcId="{3DAB1343-6E7C-41BA-B57A-65C535CF76DE}" destId="{B50C0D98-03F5-4C67-8EBA-34A0D887F945}" srcOrd="1" destOrd="0" presId="urn:microsoft.com/office/officeart/2008/layout/LinedList"/>
    <dgm:cxn modelId="{3D53E100-28A5-4DF0-987E-972C122686A6}" type="presParOf" srcId="{B50C0D98-03F5-4C67-8EBA-34A0D887F945}" destId="{44DD9BAC-8DD8-4FEA-AE5D-4CCDFA6ACD5B}" srcOrd="0" destOrd="0" presId="urn:microsoft.com/office/officeart/2008/layout/LinedList"/>
    <dgm:cxn modelId="{FDD8824D-7902-4470-9F8C-BD1F834E4D7D}" type="presParOf" srcId="{B50C0D98-03F5-4C67-8EBA-34A0D887F945}" destId="{DC4AA66B-3BF1-4DD3-9395-7D6FA1E6CE8F}" srcOrd="1" destOrd="0" presId="urn:microsoft.com/office/officeart/2008/layout/LinedList"/>
    <dgm:cxn modelId="{16B6B9C4-9A45-42EC-96DD-713FE74D6208}" type="presParOf" srcId="{DC4AA66B-3BF1-4DD3-9395-7D6FA1E6CE8F}" destId="{36109544-2531-4588-9458-0D9207C7060C}" srcOrd="0" destOrd="0" presId="urn:microsoft.com/office/officeart/2008/layout/LinedList"/>
    <dgm:cxn modelId="{ADB521ED-B30B-4630-BC60-A03BBE8F014F}" type="presParOf" srcId="{DC4AA66B-3BF1-4DD3-9395-7D6FA1E6CE8F}" destId="{BDC9D5D6-6F3E-4CFC-8A4F-A8E7C79243C0}" srcOrd="1" destOrd="0" presId="urn:microsoft.com/office/officeart/2008/layout/LinedList"/>
    <dgm:cxn modelId="{7C56A694-1326-4086-8DCA-67E8008B49BF}" type="presParOf" srcId="{DC4AA66B-3BF1-4DD3-9395-7D6FA1E6CE8F}" destId="{77605866-3265-42E6-BA89-B93C98FF0514}" srcOrd="2" destOrd="0" presId="urn:microsoft.com/office/officeart/2008/layout/LinedList"/>
    <dgm:cxn modelId="{1822F5A7-40A2-4316-98B7-676F1B4FDB98}" type="presParOf" srcId="{B50C0D98-03F5-4C67-8EBA-34A0D887F945}" destId="{F592B214-B638-4A77-A02E-0FBB0BAF36B0}" srcOrd="2" destOrd="0" presId="urn:microsoft.com/office/officeart/2008/layout/LinedList"/>
    <dgm:cxn modelId="{1389AE0E-8F83-484A-A01A-746CFEE20E4F}" type="presParOf" srcId="{B50C0D98-03F5-4C67-8EBA-34A0D887F945}" destId="{55346648-4910-4683-83AF-9EDFA091B62C}" srcOrd="3" destOrd="0" presId="urn:microsoft.com/office/officeart/2008/layout/LinedList"/>
    <dgm:cxn modelId="{0C97BC46-807A-4753-857D-6C291F287950}" type="presParOf" srcId="{B50C0D98-03F5-4C67-8EBA-34A0D887F945}" destId="{369A8CEB-B943-42FB-9FDF-CDD63AF1F8F0}" srcOrd="4" destOrd="0" presId="urn:microsoft.com/office/officeart/2008/layout/LinedList"/>
    <dgm:cxn modelId="{497EDB26-AC06-429E-953B-8042E5D45518}" type="presParOf" srcId="{369A8CEB-B943-42FB-9FDF-CDD63AF1F8F0}" destId="{3F2ECC49-9FEC-46CC-8A69-0F7B050A3DE9}" srcOrd="0" destOrd="0" presId="urn:microsoft.com/office/officeart/2008/layout/LinedList"/>
    <dgm:cxn modelId="{3624FC9B-64D8-48BC-BF79-43EE8846687A}" type="presParOf" srcId="{369A8CEB-B943-42FB-9FDF-CDD63AF1F8F0}" destId="{041C3791-910E-4DB6-8606-68B4531586E2}" srcOrd="1" destOrd="0" presId="urn:microsoft.com/office/officeart/2008/layout/LinedList"/>
    <dgm:cxn modelId="{9A696BE5-C56B-414B-A89E-8E549E6897ED}" type="presParOf" srcId="{369A8CEB-B943-42FB-9FDF-CDD63AF1F8F0}" destId="{507103C8-66F6-4E24-B612-93AA9B197B96}" srcOrd="2" destOrd="0" presId="urn:microsoft.com/office/officeart/2008/layout/LinedList"/>
    <dgm:cxn modelId="{955D170D-1463-4B33-AE5B-5B0A47B29090}" type="presParOf" srcId="{B50C0D98-03F5-4C67-8EBA-34A0D887F945}" destId="{02CF215F-71FE-4912-9E5C-2F19D3D1C2F1}" srcOrd="5" destOrd="0" presId="urn:microsoft.com/office/officeart/2008/layout/LinedList"/>
    <dgm:cxn modelId="{A0ABF9AE-1F7F-48EC-8EA3-66B381BAD933}" type="presParOf" srcId="{B50C0D98-03F5-4C67-8EBA-34A0D887F945}" destId="{C4E71D58-2F72-44F0-AF20-CF0CBA139529}" srcOrd="6" destOrd="0" presId="urn:microsoft.com/office/officeart/2008/layout/LinedList"/>
    <dgm:cxn modelId="{ECD1CCE7-7355-427B-BD2B-53D79ABAEF1A}" type="presParOf" srcId="{B50C0D98-03F5-4C67-8EBA-34A0D887F945}" destId="{89242D22-D1ED-4A11-A3AF-BDFD8B6987F8}" srcOrd="7" destOrd="0" presId="urn:microsoft.com/office/officeart/2008/layout/LinedList"/>
    <dgm:cxn modelId="{5FD25F14-536F-4926-9FBF-E191076EB8E7}" type="presParOf" srcId="{89242D22-D1ED-4A11-A3AF-BDFD8B6987F8}" destId="{A4AF9FE1-35D2-4618-9276-144C78EFB472}" srcOrd="0" destOrd="0" presId="urn:microsoft.com/office/officeart/2008/layout/LinedList"/>
    <dgm:cxn modelId="{44E84015-B3E4-4129-9E4B-28A103BD8926}" type="presParOf" srcId="{89242D22-D1ED-4A11-A3AF-BDFD8B6987F8}" destId="{43FD2BE6-E317-49C2-8977-194A8A6B98F4}" srcOrd="1" destOrd="0" presId="urn:microsoft.com/office/officeart/2008/layout/LinedList"/>
    <dgm:cxn modelId="{D021A663-B39A-4A5B-9F97-D8217ED27A5A}" type="presParOf" srcId="{89242D22-D1ED-4A11-A3AF-BDFD8B6987F8}" destId="{ED2F0241-8986-49E5-BCCA-F189B6108897}" srcOrd="2" destOrd="0" presId="urn:microsoft.com/office/officeart/2008/layout/LinedList"/>
    <dgm:cxn modelId="{8ED2C0AA-6DC6-4325-AD13-DAF2E18C8FEB}" type="presParOf" srcId="{B50C0D98-03F5-4C67-8EBA-34A0D887F945}" destId="{132254E0-3434-4ED8-B71B-5A31B53258D1}" srcOrd="8" destOrd="0" presId="urn:microsoft.com/office/officeart/2008/layout/LinedList"/>
    <dgm:cxn modelId="{35CB682A-F181-4C0E-8E75-A17581AE6511}" type="presParOf" srcId="{B50C0D98-03F5-4C67-8EBA-34A0D887F945}" destId="{AABFCBC0-93CC-4E5D-AD6D-4596BC278920}" srcOrd="9" destOrd="0" presId="urn:microsoft.com/office/officeart/2008/layout/LinedList"/>
    <dgm:cxn modelId="{B91EA390-B926-4AB2-9DC7-C3E6D408EB8D}" type="presParOf" srcId="{B50C0D98-03F5-4C67-8EBA-34A0D887F945}" destId="{A6439A87-D6DE-4114-988B-3BEFCDE63ADA}" srcOrd="10" destOrd="0" presId="urn:microsoft.com/office/officeart/2008/layout/LinedList"/>
    <dgm:cxn modelId="{EABEF937-B042-4041-AB57-E896AD8270D5}" type="presParOf" srcId="{A6439A87-D6DE-4114-988B-3BEFCDE63ADA}" destId="{E142446F-8D3A-413F-B815-3EE05FCAEC02}" srcOrd="0" destOrd="0" presId="urn:microsoft.com/office/officeart/2008/layout/LinedList"/>
    <dgm:cxn modelId="{3495C73F-DB9A-4E3F-930C-5B2F6F4898A9}" type="presParOf" srcId="{A6439A87-D6DE-4114-988B-3BEFCDE63ADA}" destId="{283DD83B-2D21-4B7D-BBC6-EBC1E8DE6194}" srcOrd="1" destOrd="0" presId="urn:microsoft.com/office/officeart/2008/layout/LinedList"/>
    <dgm:cxn modelId="{038D253B-5EDD-40C7-A414-F7C84CB24B40}" type="presParOf" srcId="{A6439A87-D6DE-4114-988B-3BEFCDE63ADA}" destId="{537DB046-BD3D-47B6-B9A0-21B486C3CE34}" srcOrd="2" destOrd="0" presId="urn:microsoft.com/office/officeart/2008/layout/LinedList"/>
    <dgm:cxn modelId="{8763DF86-B5C3-49A8-835E-0223F82A6DB4}" type="presParOf" srcId="{B50C0D98-03F5-4C67-8EBA-34A0D887F945}" destId="{5CDCE2C6-5151-44AE-88C2-25321BEF8EB6}" srcOrd="11" destOrd="0" presId="urn:microsoft.com/office/officeart/2008/layout/LinedList"/>
    <dgm:cxn modelId="{C3637747-ACB7-4F04-987D-201112BD9470}" type="presParOf" srcId="{B50C0D98-03F5-4C67-8EBA-34A0D887F945}" destId="{8440E3C1-AA56-425A-8EAE-D088BFBAFFB9}" srcOrd="12" destOrd="0" presId="urn:microsoft.com/office/officeart/2008/layout/LinedList"/>
    <dgm:cxn modelId="{FEF1F471-45E0-458D-9E80-5767A8A05E40}" type="presParOf" srcId="{B50C0D98-03F5-4C67-8EBA-34A0D887F945}" destId="{D7F3D935-2B54-4012-8AFD-303DB0F405AC}" srcOrd="13" destOrd="0" presId="urn:microsoft.com/office/officeart/2008/layout/LinedList"/>
    <dgm:cxn modelId="{AA1EE864-9835-41C3-A6D4-8DC68E5E5273}" type="presParOf" srcId="{D7F3D935-2B54-4012-8AFD-303DB0F405AC}" destId="{F0348BB7-B87A-461D-A5B7-964BB3300BE9}" srcOrd="0" destOrd="0" presId="urn:microsoft.com/office/officeart/2008/layout/LinedList"/>
    <dgm:cxn modelId="{337CBEF3-FE9E-4C5D-9115-411AA741BE0A}" type="presParOf" srcId="{D7F3D935-2B54-4012-8AFD-303DB0F405AC}" destId="{96246363-9E4D-4A1F-BCAF-CF701C4768F2}" srcOrd="1" destOrd="0" presId="urn:microsoft.com/office/officeart/2008/layout/LinedList"/>
    <dgm:cxn modelId="{B9D15DCC-CEC3-4BDA-ACB2-2CEDBBF95D53}" type="presParOf" srcId="{D7F3D935-2B54-4012-8AFD-303DB0F405AC}" destId="{6DB062C1-725C-4223-B1C3-29CF0B19FFEF}" srcOrd="2" destOrd="0" presId="urn:microsoft.com/office/officeart/2008/layout/LinedList"/>
    <dgm:cxn modelId="{27032DBE-125A-412E-8E4C-40ED7E380147}" type="presParOf" srcId="{B50C0D98-03F5-4C67-8EBA-34A0D887F945}" destId="{0AFCE76B-0734-4923-B77A-3625E3C0D353}" srcOrd="14" destOrd="0" presId="urn:microsoft.com/office/officeart/2008/layout/LinedList"/>
    <dgm:cxn modelId="{D4AB4E02-16D3-4ACC-A741-CF6E51E71FF5}" type="presParOf" srcId="{B50C0D98-03F5-4C67-8EBA-34A0D887F945}" destId="{C1C1603C-C50C-4217-B1EC-6F66D354842D}" srcOrd="15"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C5B51EB-C9BF-424A-A1BD-D35523BD9A74}" type="doc">
      <dgm:prSet loTypeId="urn:microsoft.com/office/officeart/2005/8/layout/target3" loCatId="relationship" qsTypeId="urn:microsoft.com/office/officeart/2005/8/quickstyle/simple2" qsCatId="simple" csTypeId="urn:microsoft.com/office/officeart/2005/8/colors/accent1_2" csCatId="accent1"/>
      <dgm:spPr/>
      <dgm:t>
        <a:bodyPr/>
        <a:lstStyle/>
        <a:p>
          <a:endParaRPr lang="en-IN"/>
        </a:p>
      </dgm:t>
    </dgm:pt>
    <dgm:pt modelId="{DC363B2B-07AE-49BE-8714-C9A4A3A9C6A0}">
      <dgm:prSet/>
      <dgm:spPr/>
      <dgm:t>
        <a:bodyPr/>
        <a:lstStyle/>
        <a:p>
          <a:r>
            <a:rPr lang="en-US" err="1"/>
            <a:t>Vectara</a:t>
          </a:r>
          <a:r>
            <a:rPr lang="en-US"/>
            <a:t>  is a cloud-based vector search platform designed for creating and managing sophisticated search and recommendation systems. </a:t>
          </a:r>
          <a:endParaRPr lang="en-IN"/>
        </a:p>
      </dgm:t>
    </dgm:pt>
    <dgm:pt modelId="{630F3671-28AE-4881-847B-B1525DD74CF2}" type="parTrans" cxnId="{DACD7E3A-A31E-4DC4-A4B0-F8D760D1EC54}">
      <dgm:prSet/>
      <dgm:spPr/>
      <dgm:t>
        <a:bodyPr/>
        <a:lstStyle/>
        <a:p>
          <a:endParaRPr lang="en-IN"/>
        </a:p>
      </dgm:t>
    </dgm:pt>
    <dgm:pt modelId="{38079AA4-C2C4-4850-A985-86422EF33207}" type="sibTrans" cxnId="{DACD7E3A-A31E-4DC4-A4B0-F8D760D1EC54}">
      <dgm:prSet/>
      <dgm:spPr/>
      <dgm:t>
        <a:bodyPr/>
        <a:lstStyle/>
        <a:p>
          <a:endParaRPr lang="en-IN"/>
        </a:p>
      </dgm:t>
    </dgm:pt>
    <dgm:pt modelId="{322E82C7-37AE-415E-9FB3-3BEF914DC9BE}">
      <dgm:prSet/>
      <dgm:spPr/>
      <dgm:t>
        <a:bodyPr/>
        <a:lstStyle/>
        <a:p>
          <a:r>
            <a:rPr lang="en-US"/>
            <a:t>It's particularly geared towards enterprise-level applications, offering features and capabilities that support complex, high-volume search requirements.</a:t>
          </a:r>
          <a:endParaRPr lang="en-IN"/>
        </a:p>
      </dgm:t>
    </dgm:pt>
    <dgm:pt modelId="{D2C63CB4-6F34-47A8-A374-10B77BDF6062}" type="parTrans" cxnId="{5DA594CB-B606-4790-BC8D-FA2C8CEA8D5D}">
      <dgm:prSet/>
      <dgm:spPr/>
      <dgm:t>
        <a:bodyPr/>
        <a:lstStyle/>
        <a:p>
          <a:endParaRPr lang="en-IN"/>
        </a:p>
      </dgm:t>
    </dgm:pt>
    <dgm:pt modelId="{3735BD42-3BCA-4CA4-98E1-E92411C4070D}" type="sibTrans" cxnId="{5DA594CB-B606-4790-BC8D-FA2C8CEA8D5D}">
      <dgm:prSet/>
      <dgm:spPr/>
      <dgm:t>
        <a:bodyPr/>
        <a:lstStyle/>
        <a:p>
          <a:endParaRPr lang="en-IN"/>
        </a:p>
      </dgm:t>
    </dgm:pt>
    <dgm:pt modelId="{BA8522FC-3A47-4363-BB03-50E563A3F2DF}" type="pres">
      <dgm:prSet presAssocID="{4C5B51EB-C9BF-424A-A1BD-D35523BD9A74}" presName="Name0" presStyleCnt="0">
        <dgm:presLayoutVars>
          <dgm:chMax val="7"/>
          <dgm:dir/>
          <dgm:animLvl val="lvl"/>
          <dgm:resizeHandles val="exact"/>
        </dgm:presLayoutVars>
      </dgm:prSet>
      <dgm:spPr/>
    </dgm:pt>
    <dgm:pt modelId="{9132D964-13BB-427F-B147-1051BEAD8A28}" type="pres">
      <dgm:prSet presAssocID="{DC363B2B-07AE-49BE-8714-C9A4A3A9C6A0}" presName="circle1" presStyleLbl="node1" presStyleIdx="0" presStyleCnt="2"/>
      <dgm:spPr/>
    </dgm:pt>
    <dgm:pt modelId="{0DFB62A6-621E-4B4A-AF7D-CA52F4442FA5}" type="pres">
      <dgm:prSet presAssocID="{DC363B2B-07AE-49BE-8714-C9A4A3A9C6A0}" presName="space" presStyleCnt="0"/>
      <dgm:spPr/>
    </dgm:pt>
    <dgm:pt modelId="{4CC7D2A7-91C2-498B-A083-C8033E8D2C69}" type="pres">
      <dgm:prSet presAssocID="{DC363B2B-07AE-49BE-8714-C9A4A3A9C6A0}" presName="rect1" presStyleLbl="alignAcc1" presStyleIdx="0" presStyleCnt="2" custLinFactNeighborX="134" custLinFactNeighborY="-6291"/>
      <dgm:spPr/>
    </dgm:pt>
    <dgm:pt modelId="{FB34A3EE-EB7D-413A-81BC-646380205209}" type="pres">
      <dgm:prSet presAssocID="{322E82C7-37AE-415E-9FB3-3BEF914DC9BE}" presName="vertSpace2" presStyleLbl="node1" presStyleIdx="0" presStyleCnt="2"/>
      <dgm:spPr/>
    </dgm:pt>
    <dgm:pt modelId="{12151DBB-3146-43EA-94C1-95CE19FC7639}" type="pres">
      <dgm:prSet presAssocID="{322E82C7-37AE-415E-9FB3-3BEF914DC9BE}" presName="circle2" presStyleLbl="node1" presStyleIdx="1" presStyleCnt="2"/>
      <dgm:spPr/>
    </dgm:pt>
    <dgm:pt modelId="{72832167-5E40-449D-98B8-0EB034153FF0}" type="pres">
      <dgm:prSet presAssocID="{322E82C7-37AE-415E-9FB3-3BEF914DC9BE}" presName="rect2" presStyleLbl="alignAcc1" presStyleIdx="1" presStyleCnt="2"/>
      <dgm:spPr/>
    </dgm:pt>
    <dgm:pt modelId="{04B82BDA-05F7-4457-B3DF-BBD63A1F9D8A}" type="pres">
      <dgm:prSet presAssocID="{DC363B2B-07AE-49BE-8714-C9A4A3A9C6A0}" presName="rect1ParTxNoCh" presStyleLbl="alignAcc1" presStyleIdx="1" presStyleCnt="2">
        <dgm:presLayoutVars>
          <dgm:chMax val="1"/>
          <dgm:bulletEnabled val="1"/>
        </dgm:presLayoutVars>
      </dgm:prSet>
      <dgm:spPr/>
    </dgm:pt>
    <dgm:pt modelId="{25AE4C9E-4E45-4234-B158-10E39599FE38}" type="pres">
      <dgm:prSet presAssocID="{322E82C7-37AE-415E-9FB3-3BEF914DC9BE}" presName="rect2ParTxNoCh" presStyleLbl="alignAcc1" presStyleIdx="1" presStyleCnt="2">
        <dgm:presLayoutVars>
          <dgm:chMax val="1"/>
          <dgm:bulletEnabled val="1"/>
        </dgm:presLayoutVars>
      </dgm:prSet>
      <dgm:spPr/>
    </dgm:pt>
  </dgm:ptLst>
  <dgm:cxnLst>
    <dgm:cxn modelId="{49DA7F1C-F1F6-4ABC-A500-066452EFA121}" type="presOf" srcId="{DC363B2B-07AE-49BE-8714-C9A4A3A9C6A0}" destId="{04B82BDA-05F7-4457-B3DF-BBD63A1F9D8A}" srcOrd="1" destOrd="0" presId="urn:microsoft.com/office/officeart/2005/8/layout/target3"/>
    <dgm:cxn modelId="{8D933535-3813-4558-BECB-65C3D63F044D}" type="presOf" srcId="{322E82C7-37AE-415E-9FB3-3BEF914DC9BE}" destId="{72832167-5E40-449D-98B8-0EB034153FF0}" srcOrd="0" destOrd="0" presId="urn:microsoft.com/office/officeart/2005/8/layout/target3"/>
    <dgm:cxn modelId="{DACD7E3A-A31E-4DC4-A4B0-F8D760D1EC54}" srcId="{4C5B51EB-C9BF-424A-A1BD-D35523BD9A74}" destId="{DC363B2B-07AE-49BE-8714-C9A4A3A9C6A0}" srcOrd="0" destOrd="0" parTransId="{630F3671-28AE-4881-847B-B1525DD74CF2}" sibTransId="{38079AA4-C2C4-4850-A985-86422EF33207}"/>
    <dgm:cxn modelId="{3912C65D-ED33-4977-B18E-570FC1DD4092}" type="presOf" srcId="{4C5B51EB-C9BF-424A-A1BD-D35523BD9A74}" destId="{BA8522FC-3A47-4363-BB03-50E563A3F2DF}" srcOrd="0" destOrd="0" presId="urn:microsoft.com/office/officeart/2005/8/layout/target3"/>
    <dgm:cxn modelId="{D8AB2971-9A0C-4E01-BF12-D344E2CB0EFB}" type="presOf" srcId="{322E82C7-37AE-415E-9FB3-3BEF914DC9BE}" destId="{25AE4C9E-4E45-4234-B158-10E39599FE38}" srcOrd="1" destOrd="0" presId="urn:microsoft.com/office/officeart/2005/8/layout/target3"/>
    <dgm:cxn modelId="{5DA594CB-B606-4790-BC8D-FA2C8CEA8D5D}" srcId="{4C5B51EB-C9BF-424A-A1BD-D35523BD9A74}" destId="{322E82C7-37AE-415E-9FB3-3BEF914DC9BE}" srcOrd="1" destOrd="0" parTransId="{D2C63CB4-6F34-47A8-A374-10B77BDF6062}" sibTransId="{3735BD42-3BCA-4CA4-98E1-E92411C4070D}"/>
    <dgm:cxn modelId="{4C8642DE-3427-4DB0-82D2-BD03DA8CEE56}" type="presOf" srcId="{DC363B2B-07AE-49BE-8714-C9A4A3A9C6A0}" destId="{4CC7D2A7-91C2-498B-A083-C8033E8D2C69}" srcOrd="0" destOrd="0" presId="urn:microsoft.com/office/officeart/2005/8/layout/target3"/>
    <dgm:cxn modelId="{0ACCD8A9-D56E-418D-9C83-3AA5CA5E81D8}" type="presParOf" srcId="{BA8522FC-3A47-4363-BB03-50E563A3F2DF}" destId="{9132D964-13BB-427F-B147-1051BEAD8A28}" srcOrd="0" destOrd="0" presId="urn:microsoft.com/office/officeart/2005/8/layout/target3"/>
    <dgm:cxn modelId="{4481ED51-7077-47A3-9128-B8C3CA145E2D}" type="presParOf" srcId="{BA8522FC-3A47-4363-BB03-50E563A3F2DF}" destId="{0DFB62A6-621E-4B4A-AF7D-CA52F4442FA5}" srcOrd="1" destOrd="0" presId="urn:microsoft.com/office/officeart/2005/8/layout/target3"/>
    <dgm:cxn modelId="{B70B317D-9763-4E5C-ABC5-781C60C783EF}" type="presParOf" srcId="{BA8522FC-3A47-4363-BB03-50E563A3F2DF}" destId="{4CC7D2A7-91C2-498B-A083-C8033E8D2C69}" srcOrd="2" destOrd="0" presId="urn:microsoft.com/office/officeart/2005/8/layout/target3"/>
    <dgm:cxn modelId="{BFC61716-B6AD-498A-A4B8-22E5904D62EA}" type="presParOf" srcId="{BA8522FC-3A47-4363-BB03-50E563A3F2DF}" destId="{FB34A3EE-EB7D-413A-81BC-646380205209}" srcOrd="3" destOrd="0" presId="urn:microsoft.com/office/officeart/2005/8/layout/target3"/>
    <dgm:cxn modelId="{FB7E8D38-F482-4600-A27A-12068E6057EF}" type="presParOf" srcId="{BA8522FC-3A47-4363-BB03-50E563A3F2DF}" destId="{12151DBB-3146-43EA-94C1-95CE19FC7639}" srcOrd="4" destOrd="0" presId="urn:microsoft.com/office/officeart/2005/8/layout/target3"/>
    <dgm:cxn modelId="{CD61B1CA-AB80-478F-8B16-7253A1162612}" type="presParOf" srcId="{BA8522FC-3A47-4363-BB03-50E563A3F2DF}" destId="{72832167-5E40-449D-98B8-0EB034153FF0}" srcOrd="5" destOrd="0" presId="urn:microsoft.com/office/officeart/2005/8/layout/target3"/>
    <dgm:cxn modelId="{D68029FA-1DA7-4C73-BBA7-428AF4FD5D4F}" type="presParOf" srcId="{BA8522FC-3A47-4363-BB03-50E563A3F2DF}" destId="{04B82BDA-05F7-4457-B3DF-BBD63A1F9D8A}" srcOrd="6" destOrd="0" presId="urn:microsoft.com/office/officeart/2005/8/layout/target3"/>
    <dgm:cxn modelId="{09F54CB2-7090-4AF1-9452-A98B5A36C6C5}" type="presParOf" srcId="{BA8522FC-3A47-4363-BB03-50E563A3F2DF}" destId="{25AE4C9E-4E45-4234-B158-10E39599FE38}"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1AFCAC-DADA-4177-8C36-EC810016D3F9}">
      <dsp:nvSpPr>
        <dsp:cNvPr id="0" name=""/>
        <dsp:cNvSpPr/>
      </dsp:nvSpPr>
      <dsp:spPr>
        <a:xfrm>
          <a:off x="0" y="1805"/>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AE559E-E82A-45A1-B59C-F867B494B14F}">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7A8796B-8527-4E3E-9948-0AAC8312CEF7}">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i="0" kern="1200"/>
            <a:t>Native framework</a:t>
          </a:r>
          <a:r>
            <a:rPr lang="en-US" sz="1500" b="0" i="0" kern="1200"/>
            <a:t>: Function Calling is a native framework in Gemini, so there's no need to enable additional APIs or install extra packages.</a:t>
          </a:r>
          <a:endParaRPr lang="en-US" sz="1500" kern="1200"/>
        </a:p>
      </dsp:txBody>
      <dsp:txXfrm>
        <a:off x="1057183" y="1805"/>
        <a:ext cx="9458416" cy="915310"/>
      </dsp:txXfrm>
    </dsp:sp>
    <dsp:sp modelId="{802A74F5-7EE7-48F3-8910-0A25AC4C9915}">
      <dsp:nvSpPr>
        <dsp:cNvPr id="0" name=""/>
        <dsp:cNvSpPr/>
      </dsp:nvSpPr>
      <dsp:spPr>
        <a:xfrm>
          <a:off x="0" y="1145944"/>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0DEC92-654C-49DC-8F37-FC375A024152}">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708080-FF0C-49B3-8592-193AA3B18B4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i="0" kern="1200"/>
            <a:t>Time savings</a:t>
          </a:r>
          <a:r>
            <a:rPr lang="en-US" sz="1500" b="0" i="0" kern="1200"/>
            <a:t>: No need to write custom code to call, parse, and synthesize information from multiple APIs.</a:t>
          </a:r>
          <a:endParaRPr lang="en-US" sz="1500" kern="1200"/>
        </a:p>
      </dsp:txBody>
      <dsp:txXfrm>
        <a:off x="1057183" y="1145944"/>
        <a:ext cx="9458416" cy="915310"/>
      </dsp:txXfrm>
    </dsp:sp>
    <dsp:sp modelId="{61A298E0-296D-4429-856D-91C2552EB3DA}">
      <dsp:nvSpPr>
        <dsp:cNvPr id="0" name=""/>
        <dsp:cNvSpPr/>
      </dsp:nvSpPr>
      <dsp:spPr>
        <a:xfrm>
          <a:off x="0" y="2290082"/>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20B6D-EF44-406C-90F1-75D615855427}">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B2D81D-2BDE-4A6F-81CB-930B6C6B5802}">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i="0" kern="1200"/>
            <a:t>Simplified interaction with generative AI models</a:t>
          </a:r>
          <a:r>
            <a:rPr lang="en-US" sz="1500" b="0" i="0" kern="1200"/>
            <a:t>: Gemini handles the complex task of understanding the user's intent, predicting function calls, extracting relevant function parameters, and generating natural language summaries.</a:t>
          </a:r>
          <a:endParaRPr lang="en-US" sz="1500" kern="1200"/>
        </a:p>
      </dsp:txBody>
      <dsp:txXfrm>
        <a:off x="1057183" y="2290082"/>
        <a:ext cx="9458416" cy="915310"/>
      </dsp:txXfrm>
    </dsp:sp>
    <dsp:sp modelId="{96EB5E21-428E-40A6-9B53-7CB3BE3E16A2}">
      <dsp:nvSpPr>
        <dsp:cNvPr id="0" name=""/>
        <dsp:cNvSpPr/>
      </dsp:nvSpPr>
      <dsp:spPr>
        <a:xfrm>
          <a:off x="0" y="3434221"/>
          <a:ext cx="10515600" cy="91531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F396F0-2F12-462F-BCE3-F9A74D7C71F9}">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0F45A9-F186-480F-8E17-254D5E6799C6}">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en-US" sz="1500" b="1" i="0" kern="1200"/>
            <a:t>Versatility</a:t>
          </a:r>
          <a:r>
            <a:rPr lang="en-US" sz="1500" b="0" i="0" kern="1200"/>
            <a:t>: Easily extend capabilities by adding more function calls for different APIs and tailoring it to your needs.</a:t>
          </a:r>
          <a:endParaRPr lang="en-US" sz="1500" kern="1200"/>
        </a:p>
      </dsp:txBody>
      <dsp:txXfrm>
        <a:off x="1057183" y="3434221"/>
        <a:ext cx="9458416"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C0CD17-792A-4FAC-934A-A53D254667C3}">
      <dsp:nvSpPr>
        <dsp:cNvPr id="0" name=""/>
        <dsp:cNvSpPr/>
      </dsp:nvSpPr>
      <dsp:spPr>
        <a:xfrm>
          <a:off x="0" y="531"/>
          <a:ext cx="10515600" cy="124293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46643D-94F5-4877-8D9D-080E98BF2749}">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A1264-2323-44EC-9690-7EE7F0445C14}">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b="1" kern="1200"/>
            <a:t>Development</a:t>
          </a:r>
          <a:r>
            <a:rPr lang="en-US" sz="1800" kern="1200"/>
            <a:t>: Build your applications using LangChain's open-source building blocks, components, and third-party integrations. Use LangGraph to build stateful agents with first-class streaming and human-in-the-loop support.</a:t>
          </a:r>
        </a:p>
      </dsp:txBody>
      <dsp:txXfrm>
        <a:off x="1435590" y="531"/>
        <a:ext cx="9080009" cy="1242935"/>
      </dsp:txXfrm>
    </dsp:sp>
    <dsp:sp modelId="{F12E9DB6-2142-489D-81AD-80D67D1C7D91}">
      <dsp:nvSpPr>
        <dsp:cNvPr id="0" name=""/>
        <dsp:cNvSpPr/>
      </dsp:nvSpPr>
      <dsp:spPr>
        <a:xfrm>
          <a:off x="0" y="1554201"/>
          <a:ext cx="10515600" cy="124293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B40515-5307-473A-905C-B92540307676}">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171B1-7946-42C2-ABC5-DC50B2D80D90}">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b="1" kern="1200"/>
            <a:t>Productionization</a:t>
          </a:r>
          <a:r>
            <a:rPr lang="en-US" sz="1800" kern="1200"/>
            <a:t>: Use LangSmith to inspect, monitor and evaluate your chains, so that you can continuously optimize and deploy with confidence.</a:t>
          </a:r>
        </a:p>
      </dsp:txBody>
      <dsp:txXfrm>
        <a:off x="1435590" y="1554201"/>
        <a:ext cx="9080009" cy="1242935"/>
      </dsp:txXfrm>
    </dsp:sp>
    <dsp:sp modelId="{F12EDFFD-740D-455B-A9F2-0ABD40CB02E5}">
      <dsp:nvSpPr>
        <dsp:cNvPr id="0" name=""/>
        <dsp:cNvSpPr/>
      </dsp:nvSpPr>
      <dsp:spPr>
        <a:xfrm>
          <a:off x="0" y="3107870"/>
          <a:ext cx="10515600" cy="124293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7643B2-3E11-4072-8497-6E23D1CCFC2C}">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1BF815-D3B1-4809-B89E-2F276CBAF7C2}">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b="1" kern="1200"/>
            <a:t>Deployment</a:t>
          </a:r>
          <a:r>
            <a:rPr lang="en-US" sz="1800" kern="1200"/>
            <a:t>: Turn your LangGraph applications into production-ready APIs and Assistants with LangGraph Cloud.</a:t>
          </a:r>
        </a:p>
      </dsp:txBody>
      <dsp:txXfrm>
        <a:off x="1435590" y="3107870"/>
        <a:ext cx="9080009" cy="12429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46A01-C989-448B-8663-BF46F1B89F42}">
      <dsp:nvSpPr>
        <dsp:cNvPr id="0" name=""/>
        <dsp:cNvSpPr/>
      </dsp:nvSpPr>
      <dsp:spPr>
        <a:xfrm>
          <a:off x="0" y="0"/>
          <a:ext cx="1077218" cy="107721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A434E2-7771-4B9D-8C95-F431A051FA81}">
      <dsp:nvSpPr>
        <dsp:cNvPr id="0" name=""/>
        <dsp:cNvSpPr/>
      </dsp:nvSpPr>
      <dsp:spPr>
        <a:xfrm>
          <a:off x="538608" y="0"/>
          <a:ext cx="4558810" cy="107721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In machine learning, particularly in areas like natural language processing (NLP) and computer vision, data is often transformed into vectors using models like word embeddings or image embeddings.</a:t>
          </a:r>
          <a:endParaRPr lang="en-IN" sz="1300" kern="1200" dirty="0"/>
        </a:p>
      </dsp:txBody>
      <dsp:txXfrm>
        <a:off x="538608" y="0"/>
        <a:ext cx="4558810" cy="10772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798BD7-590D-4C93-A993-5889BA54E5EA}">
      <dsp:nvSpPr>
        <dsp:cNvPr id="0" name=""/>
        <dsp:cNvSpPr/>
      </dsp:nvSpPr>
      <dsp:spPr>
        <a:xfrm>
          <a:off x="0" y="0"/>
          <a:ext cx="1077218" cy="107721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C0844-982F-49F7-80BE-23421B5FFE91}">
      <dsp:nvSpPr>
        <dsp:cNvPr id="0" name=""/>
        <dsp:cNvSpPr/>
      </dsp:nvSpPr>
      <dsp:spPr>
        <a:xfrm>
          <a:off x="538608" y="0"/>
          <a:ext cx="4558810" cy="107721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Vector databases allow for efficient storage and retrieval of these embeddings, enabling features like similarity search, where you can query database with a vector and find other vectors that are similar to it.</a:t>
          </a:r>
          <a:endParaRPr lang="en-IN" sz="1300" kern="1200" dirty="0"/>
        </a:p>
      </dsp:txBody>
      <dsp:txXfrm>
        <a:off x="538608" y="0"/>
        <a:ext cx="4558810" cy="10772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E20781-D8B1-471A-98FB-EC1FF77EEA4C}">
      <dsp:nvSpPr>
        <dsp:cNvPr id="0" name=""/>
        <dsp:cNvSpPr/>
      </dsp:nvSpPr>
      <dsp:spPr>
        <a:xfrm>
          <a:off x="0" y="0"/>
          <a:ext cx="830997" cy="83099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169B76-4F53-4B81-91CE-EE42C9A7A6E5}">
      <dsp:nvSpPr>
        <dsp:cNvPr id="0" name=""/>
        <dsp:cNvSpPr/>
      </dsp:nvSpPr>
      <dsp:spPr>
        <a:xfrm>
          <a:off x="415498" y="0"/>
          <a:ext cx="4681920" cy="8309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Vector databases are optimized for vector-specific operations, such as cosine similarity, Euclidean distance, and nearest neighbor search.</a:t>
          </a:r>
          <a:endParaRPr lang="en-IN" sz="1400" kern="1200" dirty="0"/>
        </a:p>
      </dsp:txBody>
      <dsp:txXfrm>
        <a:off x="415498" y="0"/>
        <a:ext cx="4681920" cy="8309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42B06A-F0BC-4F00-A4A2-2AD3C34392A9}">
      <dsp:nvSpPr>
        <dsp:cNvPr id="0" name=""/>
        <dsp:cNvSpPr/>
      </dsp:nvSpPr>
      <dsp:spPr>
        <a:xfrm>
          <a:off x="0" y="0"/>
          <a:ext cx="830997" cy="83099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6A51A5-B046-4E0D-8EAF-A6B9922A621C}">
      <dsp:nvSpPr>
        <dsp:cNvPr id="0" name=""/>
        <dsp:cNvSpPr/>
      </dsp:nvSpPr>
      <dsp:spPr>
        <a:xfrm>
          <a:off x="415498" y="0"/>
          <a:ext cx="4681920" cy="83099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This all makes them suitable for applications like recommendation systems, image recognition, and semantic text search.</a:t>
          </a:r>
          <a:endParaRPr lang="en-IN" sz="1600" kern="1200" dirty="0"/>
        </a:p>
      </dsp:txBody>
      <dsp:txXfrm>
        <a:off x="415498" y="0"/>
        <a:ext cx="4681920" cy="8309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6467AA-5714-4C6D-BE67-CFEEDF4C34D6}">
      <dsp:nvSpPr>
        <dsp:cNvPr id="0" name=""/>
        <dsp:cNvSpPr/>
      </dsp:nvSpPr>
      <dsp:spPr>
        <a:xfrm>
          <a:off x="0" y="684541"/>
          <a:ext cx="5510241" cy="12928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ysClr val="windowText" lastClr="000000"/>
              </a:solidFill>
            </a:rPr>
            <a:t>Pinecone  is a vector database specifically designed for machine learning applications.</a:t>
          </a:r>
          <a:endParaRPr lang="en-IN" sz="1800" kern="1200">
            <a:solidFill>
              <a:sysClr val="windowText" lastClr="000000"/>
            </a:solidFill>
          </a:endParaRPr>
        </a:p>
      </dsp:txBody>
      <dsp:txXfrm>
        <a:off x="63112" y="747653"/>
        <a:ext cx="5384017" cy="1166626"/>
      </dsp:txXfrm>
    </dsp:sp>
    <dsp:sp modelId="{C79BBF9A-F13A-4C71-8747-754786FD124A}">
      <dsp:nvSpPr>
        <dsp:cNvPr id="0" name=""/>
        <dsp:cNvSpPr/>
      </dsp:nvSpPr>
      <dsp:spPr>
        <a:xfrm>
          <a:off x="0" y="2164592"/>
          <a:ext cx="5510241" cy="12928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ysClr val="windowText" lastClr="000000"/>
              </a:solidFill>
            </a:rPr>
            <a:t>It's built to handle the complexities of vector search at scale, enabling efficient management and retrieval of high-dimensional data.</a:t>
          </a:r>
          <a:endParaRPr lang="en-IN" sz="1800" kern="1200">
            <a:solidFill>
              <a:sysClr val="windowText" lastClr="000000"/>
            </a:solidFill>
          </a:endParaRPr>
        </a:p>
      </dsp:txBody>
      <dsp:txXfrm>
        <a:off x="63112" y="2227704"/>
        <a:ext cx="5384017" cy="1166626"/>
      </dsp:txXfrm>
    </dsp:sp>
    <dsp:sp modelId="{8CF17AF5-395A-4CD5-B357-C7A5C6E50D9A}">
      <dsp:nvSpPr>
        <dsp:cNvPr id="0" name=""/>
        <dsp:cNvSpPr/>
      </dsp:nvSpPr>
      <dsp:spPr>
        <a:xfrm>
          <a:off x="0" y="3644642"/>
          <a:ext cx="5510241" cy="1292850"/>
        </a:xfrm>
        <a:prstGeom prst="roundRect">
          <a:avLst/>
        </a:prstGeom>
        <a:solidFill>
          <a:schemeClr val="accent1">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solidFill>
                <a:sysClr val="windowText" lastClr="000000"/>
              </a:solidFill>
            </a:rPr>
            <a:t>Pinecone is often used in scenarios where similarity search is essential, such as recommendation systems, image and text retrieval, and anomaly detection.</a:t>
          </a:r>
          <a:endParaRPr lang="en-IN" sz="1800" kern="1200">
            <a:solidFill>
              <a:sysClr val="windowText" lastClr="000000"/>
            </a:solidFill>
          </a:endParaRPr>
        </a:p>
      </dsp:txBody>
      <dsp:txXfrm>
        <a:off x="63112" y="3707754"/>
        <a:ext cx="5384017" cy="11666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CE9F5-8C6F-4F54-A288-8AE8C7441460}">
      <dsp:nvSpPr>
        <dsp:cNvPr id="0" name=""/>
        <dsp:cNvSpPr/>
      </dsp:nvSpPr>
      <dsp:spPr>
        <a:xfrm>
          <a:off x="0" y="0"/>
          <a:ext cx="619392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3FEF3A-37CC-4207-A469-59BA70BA8786}">
      <dsp:nvSpPr>
        <dsp:cNvPr id="0" name=""/>
        <dsp:cNvSpPr/>
      </dsp:nvSpPr>
      <dsp:spPr>
        <a:xfrm>
          <a:off x="0" y="0"/>
          <a:ext cx="1238785" cy="49489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a:t>Key Features</a:t>
          </a:r>
          <a:endParaRPr lang="en-IN" sz="2000" b="1" kern="1200"/>
        </a:p>
      </dsp:txBody>
      <dsp:txXfrm>
        <a:off x="0" y="0"/>
        <a:ext cx="1238785" cy="4948933"/>
      </dsp:txXfrm>
    </dsp:sp>
    <dsp:sp modelId="{BDC9D5D6-6F3E-4CFC-8A4F-A8E7C79243C0}">
      <dsp:nvSpPr>
        <dsp:cNvPr id="0" name=""/>
        <dsp:cNvSpPr/>
      </dsp:nvSpPr>
      <dsp:spPr>
        <a:xfrm>
          <a:off x="1331694" y="46637"/>
          <a:ext cx="4862231" cy="93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SzPts val="1000"/>
            <a:buFont typeface="Wingdings" panose="05000000000000000000" pitchFamily="2" charset="2"/>
            <a:buNone/>
          </a:pPr>
          <a:r>
            <a:rPr lang="en-US" sz="1400" b="1" kern="1200"/>
            <a:t>Open-source and Free:</a:t>
          </a:r>
          <a:r>
            <a:rPr lang="en-US" sz="1400" kern="1200"/>
            <a:t> Chroma is free to use and modify, allowing for customization and community-driven improvements.</a:t>
          </a:r>
          <a:endParaRPr lang="en-IN" sz="1400" kern="1200"/>
        </a:p>
      </dsp:txBody>
      <dsp:txXfrm>
        <a:off x="1331694" y="46637"/>
        <a:ext cx="4862231" cy="932757"/>
      </dsp:txXfrm>
    </dsp:sp>
    <dsp:sp modelId="{F592B214-B638-4A77-A02E-0FBB0BAF36B0}">
      <dsp:nvSpPr>
        <dsp:cNvPr id="0" name=""/>
        <dsp:cNvSpPr/>
      </dsp:nvSpPr>
      <dsp:spPr>
        <a:xfrm>
          <a:off x="1238785" y="979395"/>
          <a:ext cx="4955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C3791-910E-4DB6-8606-68B4531586E2}">
      <dsp:nvSpPr>
        <dsp:cNvPr id="0" name=""/>
        <dsp:cNvSpPr/>
      </dsp:nvSpPr>
      <dsp:spPr>
        <a:xfrm>
          <a:off x="1331694" y="1026033"/>
          <a:ext cx="4862231" cy="93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SzPts val="1000"/>
            <a:buFont typeface="Wingdings" panose="05000000000000000000" pitchFamily="2" charset="2"/>
            <a:buNone/>
          </a:pPr>
          <a:r>
            <a:rPr lang="en-US" sz="1400" b="1" kern="1200"/>
            <a:t>Scalability and Performance:</a:t>
          </a:r>
          <a:r>
            <a:rPr lang="en-US" sz="1400" kern="1200"/>
            <a:t> Chroma handles large datasets efficiently and offers fast retrieval times for nearest neighbor searches.</a:t>
          </a:r>
          <a:endParaRPr lang="en-IN" sz="1400" kern="1200"/>
        </a:p>
      </dsp:txBody>
      <dsp:txXfrm>
        <a:off x="1331694" y="1026033"/>
        <a:ext cx="4862231" cy="932757"/>
      </dsp:txXfrm>
    </dsp:sp>
    <dsp:sp modelId="{02CF215F-71FE-4912-9E5C-2F19D3D1C2F1}">
      <dsp:nvSpPr>
        <dsp:cNvPr id="0" name=""/>
        <dsp:cNvSpPr/>
      </dsp:nvSpPr>
      <dsp:spPr>
        <a:xfrm>
          <a:off x="1238785" y="1958791"/>
          <a:ext cx="4955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FD2BE6-E317-49C2-8977-194A8A6B98F4}">
      <dsp:nvSpPr>
        <dsp:cNvPr id="0" name=""/>
        <dsp:cNvSpPr/>
      </dsp:nvSpPr>
      <dsp:spPr>
        <a:xfrm>
          <a:off x="1331694" y="2005429"/>
          <a:ext cx="4862231" cy="93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SzPts val="1000"/>
            <a:buFont typeface="Wingdings" panose="05000000000000000000" pitchFamily="2" charset="2"/>
            <a:buNone/>
          </a:pPr>
          <a:r>
            <a:rPr lang="en-US" sz="1400" b="1" kern="1200"/>
            <a:t>Flexibility:</a:t>
          </a:r>
          <a:r>
            <a:rPr lang="en-US" sz="1400" kern="1200"/>
            <a:t> Chroma supports multiple storage options (DuckDB for standalone, Click House for scalability) and various embedding models (Sentence Transformers, OpenAI, Cohere, custom models).</a:t>
          </a:r>
          <a:endParaRPr lang="en-IN" sz="1400" kern="1200"/>
        </a:p>
      </dsp:txBody>
      <dsp:txXfrm>
        <a:off x="1331694" y="2005429"/>
        <a:ext cx="4862231" cy="932757"/>
      </dsp:txXfrm>
    </dsp:sp>
    <dsp:sp modelId="{132254E0-3434-4ED8-B71B-5A31B53258D1}">
      <dsp:nvSpPr>
        <dsp:cNvPr id="0" name=""/>
        <dsp:cNvSpPr/>
      </dsp:nvSpPr>
      <dsp:spPr>
        <a:xfrm>
          <a:off x="1238785" y="2938187"/>
          <a:ext cx="4955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83DD83B-2D21-4B7D-BBC6-EBC1E8DE6194}">
      <dsp:nvSpPr>
        <dsp:cNvPr id="0" name=""/>
        <dsp:cNvSpPr/>
      </dsp:nvSpPr>
      <dsp:spPr>
        <a:xfrm>
          <a:off x="1331694" y="2984825"/>
          <a:ext cx="4862231" cy="93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SzPts val="1000"/>
            <a:buFont typeface="Wingdings" panose="05000000000000000000" pitchFamily="2" charset="2"/>
            <a:buNone/>
          </a:pPr>
          <a:r>
            <a:rPr lang="en-US" sz="1400" b="1" kern="1200"/>
            <a:t>Simplicity and Analysis:</a:t>
          </a:r>
          <a:r>
            <a:rPr lang="en-US" sz="1400" kern="1200"/>
            <a:t> Chroma is user-friendly, with straightforward APIs and visualization tools to explore and analyze data relationships.</a:t>
          </a:r>
          <a:endParaRPr lang="en-IN" sz="1400" kern="1200"/>
        </a:p>
      </dsp:txBody>
      <dsp:txXfrm>
        <a:off x="1331694" y="2984825"/>
        <a:ext cx="4862231" cy="932757"/>
      </dsp:txXfrm>
    </dsp:sp>
    <dsp:sp modelId="{5CDCE2C6-5151-44AE-88C2-25321BEF8EB6}">
      <dsp:nvSpPr>
        <dsp:cNvPr id="0" name=""/>
        <dsp:cNvSpPr/>
      </dsp:nvSpPr>
      <dsp:spPr>
        <a:xfrm>
          <a:off x="1238785" y="3917583"/>
          <a:ext cx="4955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6246363-9E4D-4A1F-BCAF-CF701C4768F2}">
      <dsp:nvSpPr>
        <dsp:cNvPr id="0" name=""/>
        <dsp:cNvSpPr/>
      </dsp:nvSpPr>
      <dsp:spPr>
        <a:xfrm>
          <a:off x="1331694" y="3964220"/>
          <a:ext cx="4862231" cy="9327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SzPts val="1000"/>
            <a:buFont typeface="Wingdings" panose="05000000000000000000" pitchFamily="2" charset="2"/>
            <a:buNone/>
          </a:pPr>
          <a:r>
            <a:rPr lang="en-US" sz="1400" b="1" kern="1200"/>
            <a:t>Cross-Platform Support:</a:t>
          </a:r>
          <a:r>
            <a:rPr lang="en-US" sz="1400" kern="1200"/>
            <a:t> Chroma works on Linux, macOS, and Windows, offering easy integration with various development environments.</a:t>
          </a:r>
          <a:endParaRPr lang="en-IN" sz="1400" kern="1200"/>
        </a:p>
      </dsp:txBody>
      <dsp:txXfrm>
        <a:off x="1331694" y="3964220"/>
        <a:ext cx="4862231" cy="932757"/>
      </dsp:txXfrm>
    </dsp:sp>
    <dsp:sp modelId="{0AFCE76B-0734-4923-B77A-3625E3C0D353}">
      <dsp:nvSpPr>
        <dsp:cNvPr id="0" name=""/>
        <dsp:cNvSpPr/>
      </dsp:nvSpPr>
      <dsp:spPr>
        <a:xfrm>
          <a:off x="1238785" y="4896978"/>
          <a:ext cx="495514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32D964-13BB-427F-B147-1051BEAD8A28}">
      <dsp:nvSpPr>
        <dsp:cNvPr id="0" name=""/>
        <dsp:cNvSpPr/>
      </dsp:nvSpPr>
      <dsp:spPr>
        <a:xfrm>
          <a:off x="0" y="0"/>
          <a:ext cx="2498333" cy="2498333"/>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C7D2A7-91C2-498B-A083-C8033E8D2C69}">
      <dsp:nvSpPr>
        <dsp:cNvPr id="0" name=""/>
        <dsp:cNvSpPr/>
      </dsp:nvSpPr>
      <dsp:spPr>
        <a:xfrm>
          <a:off x="1249166" y="0"/>
          <a:ext cx="5347618" cy="24983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err="1"/>
            <a:t>Vectara</a:t>
          </a:r>
          <a:r>
            <a:rPr lang="en-US" sz="1800" kern="1200"/>
            <a:t>  is a cloud-based vector search platform designed for creating and managing sophisticated search and recommendation systems. </a:t>
          </a:r>
          <a:endParaRPr lang="en-IN" sz="1800" kern="1200"/>
        </a:p>
      </dsp:txBody>
      <dsp:txXfrm>
        <a:off x="1249166" y="0"/>
        <a:ext cx="5347618" cy="1186708"/>
      </dsp:txXfrm>
    </dsp:sp>
    <dsp:sp modelId="{12151DBB-3146-43EA-94C1-95CE19FC7639}">
      <dsp:nvSpPr>
        <dsp:cNvPr id="0" name=""/>
        <dsp:cNvSpPr/>
      </dsp:nvSpPr>
      <dsp:spPr>
        <a:xfrm>
          <a:off x="655812" y="1186708"/>
          <a:ext cx="1186708" cy="1186708"/>
        </a:xfrm>
        <a:prstGeom prst="pie">
          <a:avLst>
            <a:gd name="adj1" fmla="val 5400000"/>
            <a:gd name="adj2" fmla="val 162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2832167-5E40-449D-98B8-0EB034153FF0}">
      <dsp:nvSpPr>
        <dsp:cNvPr id="0" name=""/>
        <dsp:cNvSpPr/>
      </dsp:nvSpPr>
      <dsp:spPr>
        <a:xfrm>
          <a:off x="1249166" y="1186708"/>
          <a:ext cx="5347618" cy="118670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It's particularly geared towards enterprise-level applications, offering features and capabilities that support complex, high-volume search requirements.</a:t>
          </a:r>
          <a:endParaRPr lang="en-IN" sz="1800" kern="1200"/>
        </a:p>
      </dsp:txBody>
      <dsp:txXfrm>
        <a:off x="1249166" y="1186708"/>
        <a:ext cx="5347618" cy="11867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D6E35A-422E-42E1-BD48-7203B0A8F704}" type="datetimeFigureOut">
              <a:rPr lang="en-IN" smtClean="0"/>
              <a:t>22-07-2024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2C7857-C349-4454-B280-037DF4EE8DC3}" type="slidenum">
              <a:rPr lang="en-IN" smtClean="0"/>
              <a:t>‹#›</a:t>
            </a:fld>
            <a:endParaRPr lang="en-IN"/>
          </a:p>
        </p:txBody>
      </p:sp>
    </p:spTree>
    <p:extLst>
      <p:ext uri="{BB962C8B-B14F-4D97-AF65-F5344CB8AC3E}">
        <p14:creationId xmlns:p14="http://schemas.microsoft.com/office/powerpoint/2010/main" val="422347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B661E2C-B60D-4F1E-B09D-AB28228AFB6F}" type="slidenum">
              <a:rPr lang="en-US" smtClean="0"/>
              <a:t>25</a:t>
            </a:fld>
            <a:endParaRPr lang="en-US"/>
          </a:p>
        </p:txBody>
      </p:sp>
    </p:spTree>
    <p:extLst>
      <p:ext uri="{BB962C8B-B14F-4D97-AF65-F5344CB8AC3E}">
        <p14:creationId xmlns:p14="http://schemas.microsoft.com/office/powerpoint/2010/main" val="45442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8B661E2C-B60D-4F1E-B09D-AB28228AFB6F}" type="slidenum">
              <a:rPr lang="en-US" smtClean="0"/>
              <a:t>26</a:t>
            </a:fld>
            <a:endParaRPr lang="en-US"/>
          </a:p>
        </p:txBody>
      </p:sp>
    </p:spTree>
    <p:extLst>
      <p:ext uri="{BB962C8B-B14F-4D97-AF65-F5344CB8AC3E}">
        <p14:creationId xmlns:p14="http://schemas.microsoft.com/office/powerpoint/2010/main" val="1202257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7/22/2024</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164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0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3484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Main_slide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3ADD692-B322-49CB-86F8-8252EC929D79}"/>
              </a:ext>
            </a:extLst>
          </p:cNvPr>
          <p:cNvSpPr>
            <a:spLocks noGrp="1"/>
          </p:cNvSpPr>
          <p:nvPr>
            <p:ph type="dt" sz="half" idx="10"/>
          </p:nvPr>
        </p:nvSpPr>
        <p:spPr/>
        <p:txBody>
          <a:bodyPr/>
          <a:lstStyle/>
          <a:p>
            <a:fld id="{BD69C82E-2FB2-4985-B12B-410ED1AA632B}" type="datetimeFigureOut">
              <a:rPr lang="en-IN" smtClean="0"/>
              <a:t>22-07-2024</a:t>
            </a:fld>
            <a:endParaRPr lang="en-IN"/>
          </a:p>
        </p:txBody>
      </p:sp>
      <p:sp>
        <p:nvSpPr>
          <p:cNvPr id="4" name="Footer Placeholder 3">
            <a:extLst>
              <a:ext uri="{FF2B5EF4-FFF2-40B4-BE49-F238E27FC236}">
                <a16:creationId xmlns:a16="http://schemas.microsoft.com/office/drawing/2014/main" id="{78EE1DE9-B211-434B-AA03-75917B073F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10572-6642-4219-A748-81145538D2BC}"/>
              </a:ext>
            </a:extLst>
          </p:cNvPr>
          <p:cNvSpPr>
            <a:spLocks noGrp="1"/>
          </p:cNvSpPr>
          <p:nvPr>
            <p:ph type="sldNum" sz="quarter" idx="12"/>
          </p:nvPr>
        </p:nvSpPr>
        <p:spPr/>
        <p:txBody>
          <a:bodyPr/>
          <a:lstStyle/>
          <a:p>
            <a:fld id="{73DCC61E-EC38-44EA-89D2-919B1C44C250}" type="slidenum">
              <a:rPr lang="en-IN" smtClean="0"/>
              <a:t>‹#›</a:t>
            </a:fld>
            <a:endParaRPr lang="en-IN"/>
          </a:p>
        </p:txBody>
      </p:sp>
      <p:sp>
        <p:nvSpPr>
          <p:cNvPr id="6" name="Google Shape;10;p2">
            <a:extLst>
              <a:ext uri="{FF2B5EF4-FFF2-40B4-BE49-F238E27FC236}">
                <a16:creationId xmlns:a16="http://schemas.microsoft.com/office/drawing/2014/main" id="{54F5AD51-CD82-4C93-9859-F19C7305DBAD}"/>
              </a:ext>
            </a:extLst>
          </p:cNvPr>
          <p:cNvSpPr txBox="1">
            <a:spLocks noGrp="1"/>
          </p:cNvSpPr>
          <p:nvPr>
            <p:ph type="ctrTitle"/>
          </p:nvPr>
        </p:nvSpPr>
        <p:spPr>
          <a:xfrm>
            <a:off x="860213" y="1464812"/>
            <a:ext cx="10493587" cy="1077667"/>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5867">
                <a:solidFill>
                  <a:schemeClr val="dk2"/>
                </a:solidFill>
              </a:defRPr>
            </a:lvl1pPr>
            <a:lvl2pPr lvl="1">
              <a:spcBef>
                <a:spcPts val="0"/>
              </a:spcBef>
              <a:spcAft>
                <a:spcPts val="0"/>
              </a:spcAft>
              <a:buClr>
                <a:schemeClr val="dk2"/>
              </a:buClr>
              <a:buSzPts val="4400"/>
              <a:buNone/>
              <a:defRPr sz="5867">
                <a:solidFill>
                  <a:schemeClr val="dk2"/>
                </a:solidFill>
              </a:defRPr>
            </a:lvl2pPr>
            <a:lvl3pPr lvl="2">
              <a:spcBef>
                <a:spcPts val="0"/>
              </a:spcBef>
              <a:spcAft>
                <a:spcPts val="0"/>
              </a:spcAft>
              <a:buClr>
                <a:schemeClr val="dk2"/>
              </a:buClr>
              <a:buSzPts val="4400"/>
              <a:buNone/>
              <a:defRPr sz="5867">
                <a:solidFill>
                  <a:schemeClr val="dk2"/>
                </a:solidFill>
              </a:defRPr>
            </a:lvl3pPr>
            <a:lvl4pPr lvl="3">
              <a:spcBef>
                <a:spcPts val="0"/>
              </a:spcBef>
              <a:spcAft>
                <a:spcPts val="0"/>
              </a:spcAft>
              <a:buClr>
                <a:schemeClr val="dk2"/>
              </a:buClr>
              <a:buSzPts val="4400"/>
              <a:buNone/>
              <a:defRPr sz="5867">
                <a:solidFill>
                  <a:schemeClr val="dk2"/>
                </a:solidFill>
              </a:defRPr>
            </a:lvl4pPr>
            <a:lvl5pPr lvl="4">
              <a:spcBef>
                <a:spcPts val="0"/>
              </a:spcBef>
              <a:spcAft>
                <a:spcPts val="0"/>
              </a:spcAft>
              <a:buClr>
                <a:schemeClr val="dk2"/>
              </a:buClr>
              <a:buSzPts val="4400"/>
              <a:buNone/>
              <a:defRPr sz="5867">
                <a:solidFill>
                  <a:schemeClr val="dk2"/>
                </a:solidFill>
              </a:defRPr>
            </a:lvl5pPr>
            <a:lvl6pPr lvl="5">
              <a:spcBef>
                <a:spcPts val="0"/>
              </a:spcBef>
              <a:spcAft>
                <a:spcPts val="0"/>
              </a:spcAft>
              <a:buClr>
                <a:schemeClr val="dk2"/>
              </a:buClr>
              <a:buSzPts val="4400"/>
              <a:buNone/>
              <a:defRPr sz="5867">
                <a:solidFill>
                  <a:schemeClr val="dk2"/>
                </a:solidFill>
              </a:defRPr>
            </a:lvl6pPr>
            <a:lvl7pPr lvl="6">
              <a:spcBef>
                <a:spcPts val="0"/>
              </a:spcBef>
              <a:spcAft>
                <a:spcPts val="0"/>
              </a:spcAft>
              <a:buClr>
                <a:schemeClr val="dk2"/>
              </a:buClr>
              <a:buSzPts val="4400"/>
              <a:buNone/>
              <a:defRPr sz="5867">
                <a:solidFill>
                  <a:schemeClr val="dk2"/>
                </a:solidFill>
              </a:defRPr>
            </a:lvl7pPr>
            <a:lvl8pPr lvl="7">
              <a:spcBef>
                <a:spcPts val="0"/>
              </a:spcBef>
              <a:spcAft>
                <a:spcPts val="0"/>
              </a:spcAft>
              <a:buClr>
                <a:schemeClr val="dk2"/>
              </a:buClr>
              <a:buSzPts val="4400"/>
              <a:buNone/>
              <a:defRPr sz="5867">
                <a:solidFill>
                  <a:schemeClr val="dk2"/>
                </a:solidFill>
              </a:defRPr>
            </a:lvl8pPr>
            <a:lvl9pPr lvl="8">
              <a:spcBef>
                <a:spcPts val="0"/>
              </a:spcBef>
              <a:spcAft>
                <a:spcPts val="0"/>
              </a:spcAft>
              <a:buClr>
                <a:schemeClr val="dk2"/>
              </a:buClr>
              <a:buSzPts val="4400"/>
              <a:buNone/>
              <a:defRPr sz="5867">
                <a:solidFill>
                  <a:schemeClr val="dk2"/>
                </a:solidFill>
              </a:defRPr>
            </a:lvl9pPr>
          </a:lstStyle>
          <a:p>
            <a:r>
              <a:rPr lang="en-US"/>
              <a:t>Click to edit Master title style</a:t>
            </a:r>
            <a:endParaRPr/>
          </a:p>
        </p:txBody>
      </p:sp>
      <p:grpSp>
        <p:nvGrpSpPr>
          <p:cNvPr id="7" name="Group 6">
            <a:extLst>
              <a:ext uri="{FF2B5EF4-FFF2-40B4-BE49-F238E27FC236}">
                <a16:creationId xmlns:a16="http://schemas.microsoft.com/office/drawing/2014/main" id="{CBFD7230-DA9C-4731-B33A-4DCB0554D30B}"/>
              </a:ext>
            </a:extLst>
          </p:cNvPr>
          <p:cNvGrpSpPr/>
          <p:nvPr/>
        </p:nvGrpSpPr>
        <p:grpSpPr>
          <a:xfrm>
            <a:off x="-1" y="3767304"/>
            <a:ext cx="9842216" cy="102800"/>
            <a:chOff x="-1" y="2533163"/>
            <a:chExt cx="7381662" cy="77100"/>
          </a:xfrm>
        </p:grpSpPr>
        <p:sp>
          <p:nvSpPr>
            <p:cNvPr id="8" name="Google Shape;11;p2">
              <a:extLst>
                <a:ext uri="{FF2B5EF4-FFF2-40B4-BE49-F238E27FC236}">
                  <a16:creationId xmlns:a16="http://schemas.microsoft.com/office/drawing/2014/main" id="{73651DED-90B8-4A0C-A87E-F3E69AD5A9BC}"/>
                </a:ext>
              </a:extLst>
            </p:cNvPr>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 name="Google Shape;12;p2">
              <a:extLst>
                <a:ext uri="{FF2B5EF4-FFF2-40B4-BE49-F238E27FC236}">
                  <a16:creationId xmlns:a16="http://schemas.microsoft.com/office/drawing/2014/main" id="{0EC1F6E2-F696-41EC-AFC7-8157326CE1F2}"/>
                </a:ext>
              </a:extLst>
            </p:cNvPr>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 name="Google Shape;13;p2">
              <a:extLst>
                <a:ext uri="{FF2B5EF4-FFF2-40B4-BE49-F238E27FC236}">
                  <a16:creationId xmlns:a16="http://schemas.microsoft.com/office/drawing/2014/main" id="{D32F28CF-169E-46EE-BAD0-01C836C82028}"/>
                </a:ext>
              </a:extLst>
            </p:cNvPr>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4;p2">
              <a:extLst>
                <a:ext uri="{FF2B5EF4-FFF2-40B4-BE49-F238E27FC236}">
                  <a16:creationId xmlns:a16="http://schemas.microsoft.com/office/drawing/2014/main" id="{AFB6BB10-DB01-45D3-B3D5-2009226B68C9}"/>
                </a:ext>
              </a:extLst>
            </p:cNvPr>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 name="Text Placeholder 4">
            <a:extLst>
              <a:ext uri="{FF2B5EF4-FFF2-40B4-BE49-F238E27FC236}">
                <a16:creationId xmlns:a16="http://schemas.microsoft.com/office/drawing/2014/main" id="{572B939A-A918-4174-BA89-BA8A256747AE}"/>
              </a:ext>
            </a:extLst>
          </p:cNvPr>
          <p:cNvSpPr>
            <a:spLocks noGrp="1"/>
          </p:cNvSpPr>
          <p:nvPr>
            <p:ph type="body" sz="quarter" idx="13"/>
          </p:nvPr>
        </p:nvSpPr>
        <p:spPr>
          <a:xfrm>
            <a:off x="860214" y="2686126"/>
            <a:ext cx="10493585" cy="937532"/>
          </a:xfrm>
        </p:spPr>
        <p:txBody>
          <a:bodyPr/>
          <a:lstStyle>
            <a:lvl1pPr marL="101597" indent="0">
              <a:buNone/>
              <a:defRPr/>
            </a:lvl1pPr>
            <a:lvl2pPr marL="711182" indent="0">
              <a:buNone/>
              <a:defRPr/>
            </a:lvl2pPr>
            <a:lvl3pPr marL="1320767" indent="0">
              <a:buNone/>
              <a:defRPr/>
            </a:lvl3pPr>
            <a:lvl4pPr marL="1930352" indent="0">
              <a:buNone/>
              <a:defRPr/>
            </a:lvl4pPr>
            <a:lvl5pPr marL="2539937" indent="0">
              <a:buNone/>
              <a:defRPr/>
            </a:lvl5pPr>
          </a:lstStyle>
          <a:p>
            <a:pPr lvl="0"/>
            <a:r>
              <a:rPr lang="en-US"/>
              <a:t>Click to edit Master text styles</a:t>
            </a:r>
          </a:p>
        </p:txBody>
      </p:sp>
      <p:grpSp>
        <p:nvGrpSpPr>
          <p:cNvPr id="14" name="Group 13">
            <a:extLst>
              <a:ext uri="{FF2B5EF4-FFF2-40B4-BE49-F238E27FC236}">
                <a16:creationId xmlns:a16="http://schemas.microsoft.com/office/drawing/2014/main" id="{A6838485-DC57-4B9A-82BE-A4BB277274AA}"/>
              </a:ext>
            </a:extLst>
          </p:cNvPr>
          <p:cNvGrpSpPr/>
          <p:nvPr/>
        </p:nvGrpSpPr>
        <p:grpSpPr>
          <a:xfrm>
            <a:off x="-1" y="3767304"/>
            <a:ext cx="9842216" cy="102800"/>
            <a:chOff x="-1" y="2533163"/>
            <a:chExt cx="7381662" cy="77100"/>
          </a:xfrm>
        </p:grpSpPr>
        <p:sp>
          <p:nvSpPr>
            <p:cNvPr id="15" name="Google Shape;11;p2">
              <a:extLst>
                <a:ext uri="{FF2B5EF4-FFF2-40B4-BE49-F238E27FC236}">
                  <a16:creationId xmlns:a16="http://schemas.microsoft.com/office/drawing/2014/main" id="{7A054864-F8D4-4844-A0C1-9819C28B6E54}"/>
                </a:ext>
              </a:extLst>
            </p:cNvPr>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2;p2">
              <a:extLst>
                <a:ext uri="{FF2B5EF4-FFF2-40B4-BE49-F238E27FC236}">
                  <a16:creationId xmlns:a16="http://schemas.microsoft.com/office/drawing/2014/main" id="{1149A506-6A51-4312-9F42-0BFA37E822C1}"/>
                </a:ext>
              </a:extLst>
            </p:cNvPr>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3;p2">
              <a:extLst>
                <a:ext uri="{FF2B5EF4-FFF2-40B4-BE49-F238E27FC236}">
                  <a16:creationId xmlns:a16="http://schemas.microsoft.com/office/drawing/2014/main" id="{4834F9EA-BD92-4AA4-8086-061F20F6CDC4}"/>
                </a:ext>
              </a:extLst>
            </p:cNvPr>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4;p2">
              <a:extLst>
                <a:ext uri="{FF2B5EF4-FFF2-40B4-BE49-F238E27FC236}">
                  <a16:creationId xmlns:a16="http://schemas.microsoft.com/office/drawing/2014/main" id="{54A6F584-6106-4B8F-A9B7-314546AD7CA7}"/>
                </a:ext>
              </a:extLst>
            </p:cNvPr>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996965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Plane_Slide">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duotone>
              <a:prstClr val="black"/>
              <a:schemeClr val="bg1">
                <a:tint val="45000"/>
                <a:satMod val="400000"/>
              </a:schemeClr>
            </a:duotone>
            <a:extLst>
              <a:ext uri="{BEBA8EAE-BF5A-486C-A8C5-ECC9F3942E4B}">
                <a14:imgProps xmlns:a14="http://schemas.microsoft.com/office/drawing/2010/main">
                  <a14:imgLayer r:embed="rId3">
                    <a14:imgEffect>
                      <a14:artisticPhotocopy detail="2"/>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10657159" y="0"/>
            <a:ext cx="1534841" cy="537194"/>
          </a:xfrm>
          <a:prstGeom prst="rect">
            <a:avLst/>
          </a:prstGeom>
        </p:spPr>
      </p:pic>
      <p:sp>
        <p:nvSpPr>
          <p:cNvPr id="3" name="Rectangle 2"/>
          <p:cNvSpPr/>
          <p:nvPr userDrawn="1"/>
        </p:nvSpPr>
        <p:spPr>
          <a:xfrm>
            <a:off x="10494332" y="6478928"/>
            <a:ext cx="1640898" cy="307777"/>
          </a:xfrm>
          <a:prstGeom prst="rect">
            <a:avLst/>
          </a:prstGeom>
        </p:spPr>
        <p:txBody>
          <a:bodyPr wrap="none">
            <a:spAutoFit/>
          </a:bodyPr>
          <a:lstStyle/>
          <a:p>
            <a:r>
              <a:rPr lang="en-GB" sz="1400">
                <a:solidFill>
                  <a:schemeClr val="bg1"/>
                </a:solidFill>
                <a:latin typeface="Segoe UI" panose="020B0502040204020203" pitchFamily="34" charset="0"/>
                <a:cs typeface="Segoe UI" panose="020B0502040204020203" pitchFamily="34" charset="0"/>
              </a:rPr>
              <a:t>www.cognixia.com</a:t>
            </a:r>
            <a:endParaRPr lang="en-IN" sz="1400">
              <a:solidFill>
                <a:schemeClr val="bg1"/>
              </a:solidFill>
            </a:endParaRPr>
          </a:p>
        </p:txBody>
      </p:sp>
    </p:spTree>
    <p:extLst>
      <p:ext uri="{BB962C8B-B14F-4D97-AF65-F5344CB8AC3E}">
        <p14:creationId xmlns:p14="http://schemas.microsoft.com/office/powerpoint/2010/main" val="4134321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7/22/2024</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5534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091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318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282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2833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806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2356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7/22/2024</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34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cap="none" spc="0" baseline="0">
                <a:solidFill>
                  <a:schemeClr val="tx1">
                    <a:tint val="75000"/>
                  </a:schemeClr>
                </a:solidFill>
                <a:latin typeface="+mn-lt"/>
              </a:defRPr>
            </a:lvl1pPr>
          </a:lstStyle>
          <a:p>
            <a:fld id="{82EDB8D0-98ED-4B86-9D5F-E61ADC70144D}" type="datetimeFigureOut">
              <a:rPr lang="en-US" smtClean="0"/>
              <a:pPr/>
              <a:t>7/22/2024</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7758453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14" r:id="rId5"/>
    <p:sldLayoutId id="2147483719" r:id="rId6"/>
    <p:sldLayoutId id="2147483715" r:id="rId7"/>
    <p:sldLayoutId id="2147483716" r:id="rId8"/>
    <p:sldLayoutId id="2147483717" r:id="rId9"/>
    <p:sldLayoutId id="2147483718" r:id="rId10"/>
    <p:sldLayoutId id="2147483720" r:id="rId11"/>
    <p:sldLayoutId id="2147483726" r:id="rId12"/>
    <p:sldLayoutId id="2147483727" r:id="rId13"/>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4.xml"/><Relationship Id="rId13" Type="http://schemas.openxmlformats.org/officeDocument/2006/relationships/diagramLayout" Target="../diagrams/layout5.xml"/><Relationship Id="rId18" Type="http://schemas.openxmlformats.org/officeDocument/2006/relationships/diagramLayout" Target="../diagrams/layout6.xml"/><Relationship Id="rId3" Type="http://schemas.openxmlformats.org/officeDocument/2006/relationships/diagramLayout" Target="../diagrams/layout3.xml"/><Relationship Id="rId21" Type="http://schemas.microsoft.com/office/2007/relationships/diagramDrawing" Target="../diagrams/drawing6.xml"/><Relationship Id="rId7" Type="http://schemas.openxmlformats.org/officeDocument/2006/relationships/diagramData" Target="../diagrams/data4.xml"/><Relationship Id="rId12" Type="http://schemas.openxmlformats.org/officeDocument/2006/relationships/diagramData" Target="../diagrams/data5.xml"/><Relationship Id="rId17" Type="http://schemas.openxmlformats.org/officeDocument/2006/relationships/diagramData" Target="../diagrams/data6.xml"/><Relationship Id="rId2" Type="http://schemas.openxmlformats.org/officeDocument/2006/relationships/diagramData" Target="../diagrams/data3.xml"/><Relationship Id="rId16" Type="http://schemas.microsoft.com/office/2007/relationships/diagramDrawing" Target="../diagrams/drawing5.xml"/><Relationship Id="rId20" Type="http://schemas.openxmlformats.org/officeDocument/2006/relationships/diagramColors" Target="../diagrams/colors6.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Colors" Target="../diagrams/colors5.xml"/><Relationship Id="rId10" Type="http://schemas.openxmlformats.org/officeDocument/2006/relationships/diagramColors" Target="../diagrams/colors4.xml"/><Relationship Id="rId19" Type="http://schemas.openxmlformats.org/officeDocument/2006/relationships/diagramQuickStyle" Target="../diagrams/quickStyle6.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QuickStyle" Target="../diagrams/quickStyle5.xml"/><Relationship Id="rId22" Type="http://schemas.openxmlformats.org/officeDocument/2006/relationships/image" Target="../media/image2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8.png"/><Relationship Id="rId7" Type="http://schemas.openxmlformats.org/officeDocument/2006/relationships/diagramColors" Target="../diagrams/colors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9.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oud.google.com/products#product-launch-stag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758808D6-80F5-A8BD-9773-6D676B95E9E6}"/>
              </a:ext>
            </a:extLst>
          </p:cNvPr>
          <p:cNvPicPr>
            <a:picLocks noChangeAspect="1"/>
          </p:cNvPicPr>
          <p:nvPr/>
        </p:nvPicPr>
        <p:blipFill>
          <a:blip r:embed="rId2">
            <a:alphaModFix amt="55000"/>
          </a:blip>
          <a:srcRect b="6250"/>
          <a:stretch/>
        </p:blipFill>
        <p:spPr>
          <a:xfrm>
            <a:off x="20" y="10"/>
            <a:ext cx="12191980" cy="6857990"/>
          </a:xfrm>
          <a:prstGeom prst="rect">
            <a:avLst/>
          </a:prstGeom>
        </p:spPr>
      </p:pic>
      <p:sp>
        <p:nvSpPr>
          <p:cNvPr id="11" name="Oval 10">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3F53B45-2CB7-BAE6-0EDE-AAAD4AC99A27}"/>
              </a:ext>
            </a:extLst>
          </p:cNvPr>
          <p:cNvSpPr>
            <a:spLocks noGrp="1"/>
          </p:cNvSpPr>
          <p:nvPr>
            <p:ph type="ctrTitle"/>
          </p:nvPr>
        </p:nvSpPr>
        <p:spPr>
          <a:xfrm>
            <a:off x="3577192" y="1032483"/>
            <a:ext cx="5037616" cy="2982360"/>
          </a:xfrm>
        </p:spPr>
        <p:txBody>
          <a:bodyPr>
            <a:normAutofit/>
          </a:bodyPr>
          <a:lstStyle/>
          <a:p>
            <a:r>
              <a:rPr lang="en-IN" dirty="0" err="1"/>
              <a:t>GenAI</a:t>
            </a:r>
            <a:r>
              <a:rPr lang="en-IN" dirty="0"/>
              <a:t> with LangChain</a:t>
            </a:r>
          </a:p>
        </p:txBody>
      </p:sp>
      <p:sp>
        <p:nvSpPr>
          <p:cNvPr id="13" name="Arc 12">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816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82546-6D5E-5A98-A65F-1F59408398CD}"/>
              </a:ext>
            </a:extLst>
          </p:cNvPr>
          <p:cNvSpPr>
            <a:spLocks noGrp="1"/>
          </p:cNvSpPr>
          <p:nvPr>
            <p:ph type="title"/>
          </p:nvPr>
        </p:nvSpPr>
        <p:spPr>
          <a:xfrm>
            <a:off x="838200" y="556995"/>
            <a:ext cx="10515600" cy="1133693"/>
          </a:xfrm>
        </p:spPr>
        <p:txBody>
          <a:bodyPr>
            <a:normAutofit/>
          </a:bodyPr>
          <a:lstStyle/>
          <a:p>
            <a:r>
              <a:rPr lang="en-IN" sz="5200"/>
              <a:t>Benefits of function calling</a:t>
            </a:r>
          </a:p>
        </p:txBody>
      </p:sp>
      <p:graphicFrame>
        <p:nvGraphicFramePr>
          <p:cNvPr id="5" name="Content Placeholder 2">
            <a:extLst>
              <a:ext uri="{FF2B5EF4-FFF2-40B4-BE49-F238E27FC236}">
                <a16:creationId xmlns:a16="http://schemas.microsoft.com/office/drawing/2014/main" id="{38E5EAD5-E791-7467-FB28-952AC594889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8380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CAE1-F982-AE92-1A72-7D5DD17FD988}"/>
              </a:ext>
            </a:extLst>
          </p:cNvPr>
          <p:cNvSpPr>
            <a:spLocks noGrp="1"/>
          </p:cNvSpPr>
          <p:nvPr>
            <p:ph type="title"/>
          </p:nvPr>
        </p:nvSpPr>
        <p:spPr>
          <a:xfrm>
            <a:off x="838200" y="401221"/>
            <a:ext cx="10515600" cy="1348065"/>
          </a:xfrm>
        </p:spPr>
        <p:txBody>
          <a:bodyPr>
            <a:normAutofit fontScale="90000"/>
          </a:bodyPr>
          <a:lstStyle/>
          <a:p>
            <a:r>
              <a:rPr lang="en-IN" sz="5400" dirty="0"/>
              <a:t>Best Practices for Function Calling</a:t>
            </a:r>
          </a:p>
        </p:txBody>
      </p:sp>
      <p:sp>
        <p:nvSpPr>
          <p:cNvPr id="5" name="Rectangle 1">
            <a:extLst>
              <a:ext uri="{FF2B5EF4-FFF2-40B4-BE49-F238E27FC236}">
                <a16:creationId xmlns:a16="http://schemas.microsoft.com/office/drawing/2014/main" id="{D72EAF92-1959-3CB2-C9E3-33945F9D9B2E}"/>
              </a:ext>
            </a:extLst>
          </p:cNvPr>
          <p:cNvSpPr>
            <a:spLocks noGrp="1" noChangeArrowheads="1"/>
          </p:cNvSpPr>
          <p:nvPr>
            <p:ph idx="1"/>
          </p:nvPr>
        </p:nvSpPr>
        <p:spPr bwMode="auto">
          <a:xfrm>
            <a:off x="838200" y="2586789"/>
            <a:ext cx="10515600" cy="3590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Function name</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Don't use period </a:t>
            </a:r>
            <a:r>
              <a:rPr lang="en-US" altLang="en-US" sz="2000" b="1" dirty="0">
                <a:latin typeface="Consolas" panose="020B0609020204030204" pitchFamily="49" charset="0"/>
                <a:ea typeface="Cambria" panose="02040503050406030204" pitchFamily="18" charset="0"/>
                <a:cs typeface="Calibri" panose="020F0502020204030204" pitchFamily="34" charset="0"/>
              </a:rPr>
              <a:t>(.)</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dash </a:t>
            </a:r>
            <a:r>
              <a:rPr lang="en-US" altLang="en-US" sz="2000" b="1" dirty="0">
                <a:latin typeface="Consolas" panose="020B0609020204030204" pitchFamily="49" charset="0"/>
                <a:ea typeface="Cambria" panose="02040503050406030204" pitchFamily="18" charset="0"/>
                <a:cs typeface="Calibri" panose="020F0502020204030204" pitchFamily="34" charset="0"/>
              </a:rPr>
              <a:t>(-)</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or space characters in the function name. Instead, use underscore </a:t>
            </a:r>
            <a:r>
              <a:rPr lang="en-US" altLang="en-US" sz="2000" b="1" dirty="0">
                <a:latin typeface="Consolas" panose="020B0609020204030204" pitchFamily="49" charset="0"/>
                <a:ea typeface="Cambria" panose="02040503050406030204" pitchFamily="18" charset="0"/>
                <a:cs typeface="Calibri" panose="020F0502020204030204" pitchFamily="34" charset="0"/>
              </a:rPr>
              <a:t>(_)</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characters or any other characters.</a:t>
            </a:r>
            <a:endPar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indent="0">
              <a:spcAft>
                <a:spcPts val="600"/>
              </a:spcAft>
              <a:buNone/>
            </a:pPr>
            <a:endPar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a:spcAft>
                <a:spcPts val="600"/>
              </a:spcAft>
            </a:pP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Function description</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Write function descriptions clearly and verbosely. For example, for a </a:t>
            </a:r>
            <a:r>
              <a:rPr lang="en-US" altLang="en-US" sz="2000" b="1" dirty="0" err="1">
                <a:latin typeface="Consolas" panose="020B0609020204030204" pitchFamily="49" charset="0"/>
                <a:ea typeface="Cambria" panose="02040503050406030204" pitchFamily="18" charset="0"/>
                <a:cs typeface="Calibri" panose="020F0502020204030204" pitchFamily="34" charset="0"/>
              </a:rPr>
              <a:t>book_flight_ticket</a:t>
            </a:r>
            <a:r>
              <a:rPr lang="en-US" altLang="en-US" sz="2000" b="1" dirty="0">
                <a:latin typeface="Consolas" panose="020B0609020204030204" pitchFamily="49" charset="0"/>
                <a:ea typeface="Cambria" panose="02040503050406030204" pitchFamily="18" charset="0"/>
                <a:cs typeface="Calibri" panose="020F0502020204030204" pitchFamily="34" charset="0"/>
              </a:rPr>
              <a:t> </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function:</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following is an example of a good function description: </a:t>
            </a:r>
            <a:r>
              <a:rPr lang="en-US" altLang="en-US" sz="2000" b="1" dirty="0">
                <a:latin typeface="Consolas" panose="020B0609020204030204" pitchFamily="49" charset="0"/>
                <a:ea typeface="Cambria" panose="02040503050406030204" pitchFamily="18" charset="0"/>
                <a:cs typeface="Calibri" panose="020F0502020204030204" pitchFamily="34" charset="0"/>
              </a:rPr>
              <a:t>book flight tickets after confirming users' specific requirements, such as time, departure, destination, party size and preferred airline</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following is an example of a bad function description: </a:t>
            </a:r>
            <a:r>
              <a:rPr lang="en-US" altLang="en-US" sz="2000" b="1" dirty="0">
                <a:latin typeface="Consolas" panose="020B0609020204030204" pitchFamily="49" charset="0"/>
                <a:ea typeface="Cambria" panose="02040503050406030204" pitchFamily="18" charset="0"/>
                <a:cs typeface="Calibri" panose="020F0502020204030204" pitchFamily="34" charset="0"/>
              </a:rPr>
              <a:t>book flight ticket</a:t>
            </a:r>
          </a:p>
        </p:txBody>
      </p:sp>
    </p:spTree>
    <p:extLst>
      <p:ext uri="{BB962C8B-B14F-4D97-AF65-F5344CB8AC3E}">
        <p14:creationId xmlns:p14="http://schemas.microsoft.com/office/powerpoint/2010/main" val="2919280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CAE1-F982-AE92-1A72-7D5DD17FD988}"/>
              </a:ext>
            </a:extLst>
          </p:cNvPr>
          <p:cNvSpPr>
            <a:spLocks noGrp="1"/>
          </p:cNvSpPr>
          <p:nvPr>
            <p:ph type="title"/>
          </p:nvPr>
        </p:nvSpPr>
        <p:spPr>
          <a:xfrm>
            <a:off x="838200" y="406358"/>
            <a:ext cx="10515600" cy="1348065"/>
          </a:xfrm>
        </p:spPr>
        <p:txBody>
          <a:bodyPr>
            <a:normAutofit fontScale="90000"/>
          </a:bodyPr>
          <a:lstStyle/>
          <a:p>
            <a:r>
              <a:rPr lang="en-IN" sz="5400"/>
              <a:t>Best Practices for Function Calling</a:t>
            </a:r>
          </a:p>
        </p:txBody>
      </p:sp>
      <p:sp>
        <p:nvSpPr>
          <p:cNvPr id="5" name="Rectangle 1">
            <a:extLst>
              <a:ext uri="{FF2B5EF4-FFF2-40B4-BE49-F238E27FC236}">
                <a16:creationId xmlns:a16="http://schemas.microsoft.com/office/drawing/2014/main" id="{D72EAF92-1959-3CB2-C9E3-33945F9D9B2E}"/>
              </a:ext>
            </a:extLst>
          </p:cNvPr>
          <p:cNvSpPr>
            <a:spLocks noGrp="1" noChangeArrowheads="1"/>
          </p:cNvSpPr>
          <p:nvPr>
            <p:ph idx="1"/>
          </p:nvPr>
        </p:nvSpPr>
        <p:spPr bwMode="auto">
          <a:xfrm>
            <a:off x="838200" y="2586789"/>
            <a:ext cx="10515600" cy="3590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spcAft>
                <a:spcPts val="600"/>
              </a:spcAft>
            </a:pP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Function parameters</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Write clear and verbose parameter descriptions, including details such as your preferred format or values. For example, for a </a:t>
            </a:r>
            <a:r>
              <a:rPr lang="en-US" altLang="en-US" sz="2000" b="1" dirty="0" err="1">
                <a:latin typeface="Consolas" panose="020B0609020204030204" pitchFamily="49" charset="0"/>
                <a:ea typeface="Cambria" panose="02040503050406030204" pitchFamily="18" charset="0"/>
                <a:cs typeface="Calibri" panose="020F0502020204030204" pitchFamily="34" charset="0"/>
              </a:rPr>
              <a:t>book_flight_ticket</a:t>
            </a:r>
            <a:r>
              <a:rPr lang="en-US" altLang="en-US" sz="2000" b="1" dirty="0">
                <a:latin typeface="Consolas" panose="020B0609020204030204" pitchFamily="49" charset="0"/>
                <a:ea typeface="Cambria" panose="02040503050406030204" pitchFamily="18" charset="0"/>
                <a:cs typeface="Calibri" panose="020F0502020204030204" pitchFamily="34" charset="0"/>
              </a:rPr>
              <a:t> </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function:</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following is a good example of a departure parameter description: Use the 3 char airport code to represent the airport. For example, </a:t>
            </a:r>
            <a:r>
              <a:rPr kumimoji="0" lang="en-US" altLang="en-US" sz="2000" b="1" i="0" u="none" strike="noStrike" cap="none" normalizeH="0" baseline="0" dirty="0">
                <a:ln>
                  <a:noFill/>
                </a:ln>
                <a:effectLst/>
                <a:latin typeface="Consolas" panose="020B0609020204030204" pitchFamily="49" charset="0"/>
                <a:ea typeface="Cambria" panose="02040503050406030204" pitchFamily="18" charset="0"/>
                <a:cs typeface="Calibri" panose="020F0502020204030204" pitchFamily="34" charset="0"/>
              </a:rPr>
              <a:t>SJC</a:t>
            </a:r>
            <a:r>
              <a:rPr kumimoji="0" lang="en-US" altLang="en-US" sz="200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or </a:t>
            </a:r>
            <a:r>
              <a:rPr lang="en-US" altLang="en-US" sz="2000" b="1" dirty="0">
                <a:latin typeface="Consolas" panose="020B0609020204030204" pitchFamily="49" charset="0"/>
                <a:ea typeface="Cambria" panose="02040503050406030204" pitchFamily="18" charset="0"/>
                <a:cs typeface="Calibri" panose="020F0502020204030204" pitchFamily="34" charset="0"/>
              </a:rPr>
              <a:t>SFO</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Don't use the city name.</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The following is a bad example of a departure parameter </a:t>
            </a:r>
            <a:r>
              <a:rPr lang="en-US" altLang="en-US" sz="2000" b="1" dirty="0">
                <a:latin typeface="Consolas" panose="020B0609020204030204" pitchFamily="49" charset="0"/>
                <a:ea typeface="Cambria" panose="02040503050406030204" pitchFamily="18" charset="0"/>
                <a:cs typeface="Calibri" panose="020F0502020204030204" pitchFamily="34" charset="0"/>
              </a:rPr>
              <a:t>description</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a:t>
            </a:r>
            <a:r>
              <a:rPr lang="en-US" altLang="en-US" sz="2000" b="1" dirty="0">
                <a:latin typeface="Consolas" panose="020B0609020204030204" pitchFamily="49" charset="0"/>
                <a:ea typeface="Cambria" panose="02040503050406030204" pitchFamily="18" charset="0"/>
                <a:cs typeface="Calibri" panose="020F0502020204030204" pitchFamily="34" charset="0"/>
              </a:rPr>
              <a:t>the departure airport</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If possible, use strongly typed parameters to reduce model hallucinations. For example, if the parameter values are from a finite set, add an </a:t>
            </a:r>
            <a:r>
              <a:rPr lang="en-US" altLang="en-US" sz="2000" b="1" dirty="0" err="1">
                <a:latin typeface="Consolas" panose="020B0609020204030204" pitchFamily="49" charset="0"/>
                <a:ea typeface="Cambria" panose="02040503050406030204" pitchFamily="18" charset="0"/>
                <a:cs typeface="Calibri" panose="020F0502020204030204" pitchFamily="34" charset="0"/>
              </a:rPr>
              <a:t>enum</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field instead of putting the set of values into the </a:t>
            </a:r>
            <a:r>
              <a:rPr lang="en-US" altLang="en-US" sz="2000" b="1" dirty="0">
                <a:latin typeface="Consolas" panose="020B0609020204030204" pitchFamily="49" charset="0"/>
                <a:ea typeface="Cambria" panose="02040503050406030204" pitchFamily="18" charset="0"/>
                <a:cs typeface="Calibri" panose="020F0502020204030204" pitchFamily="34" charset="0"/>
              </a:rPr>
              <a:t>description</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If the parameter value is always an </a:t>
            </a:r>
            <a:r>
              <a:rPr lang="en-US" altLang="en-US" sz="2000" b="1" dirty="0">
                <a:latin typeface="Consolas" panose="020B0609020204030204" pitchFamily="49" charset="0"/>
                <a:ea typeface="Cambria" panose="02040503050406030204" pitchFamily="18" charset="0"/>
                <a:cs typeface="Calibri" panose="020F0502020204030204" pitchFamily="34" charset="0"/>
              </a:rPr>
              <a:t>integer</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 set the type to </a:t>
            </a:r>
            <a:r>
              <a:rPr lang="en-US" altLang="en-US" sz="2000" b="1" dirty="0">
                <a:latin typeface="Consolas" panose="020B0609020204030204" pitchFamily="49" charset="0"/>
                <a:ea typeface="Cambria" panose="02040503050406030204" pitchFamily="18" charset="0"/>
                <a:cs typeface="Calibri" panose="020F0502020204030204" pitchFamily="34" charset="0"/>
              </a:rPr>
              <a:t>integer </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rather than</a:t>
            </a:r>
            <a:r>
              <a:rPr lang="en-US" altLang="en-US" sz="2000" b="1" dirty="0">
                <a:latin typeface="Consolas" panose="020B0609020204030204" pitchFamily="49" charset="0"/>
                <a:ea typeface="Cambria" panose="02040503050406030204" pitchFamily="18" charset="0"/>
                <a:cs typeface="Calibri" panose="020F0502020204030204" pitchFamily="34" charset="0"/>
              </a:rPr>
              <a:t> number</a:t>
            </a: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marL="0" indent="0">
              <a:spcAft>
                <a:spcPts val="600"/>
              </a:spcAft>
              <a:buNone/>
            </a:pPr>
            <a:endPar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a:p>
            <a:pPr>
              <a:spcAft>
                <a:spcPts val="600"/>
              </a:spcAft>
            </a:pPr>
            <a:endPar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760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CAE1-F982-AE92-1A72-7D5DD17FD988}"/>
              </a:ext>
            </a:extLst>
          </p:cNvPr>
          <p:cNvSpPr>
            <a:spLocks noGrp="1"/>
          </p:cNvSpPr>
          <p:nvPr>
            <p:ph type="title"/>
          </p:nvPr>
        </p:nvSpPr>
        <p:spPr>
          <a:xfrm>
            <a:off x="838200" y="401221"/>
            <a:ext cx="10515600" cy="1348065"/>
          </a:xfrm>
        </p:spPr>
        <p:txBody>
          <a:bodyPr>
            <a:normAutofit fontScale="90000"/>
          </a:bodyPr>
          <a:lstStyle/>
          <a:p>
            <a:r>
              <a:rPr lang="en-IN" sz="5400" dirty="0"/>
              <a:t>Best Practices for Function Calling</a:t>
            </a:r>
          </a:p>
        </p:txBody>
      </p:sp>
      <p:sp>
        <p:nvSpPr>
          <p:cNvPr id="5" name="Rectangle 1">
            <a:extLst>
              <a:ext uri="{FF2B5EF4-FFF2-40B4-BE49-F238E27FC236}">
                <a16:creationId xmlns:a16="http://schemas.microsoft.com/office/drawing/2014/main" id="{D72EAF92-1959-3CB2-C9E3-33945F9D9B2E}"/>
              </a:ext>
            </a:extLst>
          </p:cNvPr>
          <p:cNvSpPr>
            <a:spLocks noGrp="1" noChangeArrowheads="1"/>
          </p:cNvSpPr>
          <p:nvPr>
            <p:ph idx="1"/>
          </p:nvPr>
        </p:nvSpPr>
        <p:spPr bwMode="auto">
          <a:xfrm>
            <a:off x="838200" y="2586789"/>
            <a:ext cx="10515600" cy="3590174"/>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Aft>
                <a:spcPts val="600"/>
              </a:spcAft>
              <a:buNone/>
            </a:pPr>
            <a:r>
              <a:rPr kumimoji="0" lang="en-US" altLang="en-US" sz="2000" b="1"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User prompt</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For best results, prepend the user prompt with the following details:</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Additional context for the model-for example, </a:t>
            </a:r>
            <a:r>
              <a:rPr lang="en-US" altLang="en-US" sz="2000" b="1" dirty="0">
                <a:latin typeface="Consolas" panose="020B0609020204030204" pitchFamily="49" charset="0"/>
                <a:ea typeface="Cambria" panose="02040503050406030204" pitchFamily="18" charset="0"/>
                <a:cs typeface="Calibri" panose="020F0502020204030204" pitchFamily="34" charset="0"/>
              </a:rPr>
              <a:t>You are a flight API assistant to help with searching flights based on user preferences.</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Details or instructions on how and when to use the functions-for example, </a:t>
            </a:r>
            <a:r>
              <a:rPr lang="en-US" altLang="en-US" sz="2000" b="1" dirty="0">
                <a:latin typeface="Consolas" panose="020B0609020204030204" pitchFamily="49" charset="0"/>
                <a:ea typeface="Cambria" panose="02040503050406030204" pitchFamily="18" charset="0"/>
                <a:cs typeface="Calibri" panose="020F0502020204030204" pitchFamily="34" charset="0"/>
              </a:rPr>
              <a:t>Don't make assumptions on the departure or destination airports. Always use a future date for the departure or destination time.</a:t>
            </a:r>
          </a:p>
          <a:p>
            <a:pPr lvl="1">
              <a:spcAft>
                <a:spcPts val="600"/>
              </a:spcAft>
            </a:pPr>
            <a:r>
              <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rPr>
              <a:t>Instructions to ask clarifying questions if user queries are ambiguous-for example, </a:t>
            </a:r>
            <a:r>
              <a:rPr lang="en-US" altLang="en-US" sz="2000" b="1" dirty="0">
                <a:latin typeface="Consolas" panose="020B0609020204030204" pitchFamily="49" charset="0"/>
                <a:ea typeface="Cambria" panose="02040503050406030204" pitchFamily="18" charset="0"/>
                <a:cs typeface="Calibri" panose="020F0502020204030204" pitchFamily="34" charset="0"/>
              </a:rPr>
              <a:t>Ask clarifying questions if not enough information is available.</a:t>
            </a:r>
          </a:p>
          <a:p>
            <a:pPr marL="0" indent="0">
              <a:spcAft>
                <a:spcPts val="600"/>
              </a:spcAft>
              <a:buNone/>
            </a:pPr>
            <a:endParaRPr kumimoji="0" lang="en-US" altLang="en-US" sz="2000" b="0" i="0" u="none" strike="noStrike" cap="none" normalizeH="0" baseline="0" dirty="0">
              <a:ln>
                <a:noFill/>
              </a:ln>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81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45662C1-7DFD-0EFC-10B1-A66BFD0013F3}"/>
              </a:ext>
            </a:extLst>
          </p:cNvPr>
          <p:cNvSpPr>
            <a:spLocks noGrp="1"/>
          </p:cNvSpPr>
          <p:nvPr>
            <p:ph type="title"/>
          </p:nvPr>
        </p:nvSpPr>
        <p:spPr>
          <a:xfrm>
            <a:off x="838200" y="459863"/>
            <a:ext cx="10515600" cy="1004594"/>
          </a:xfrm>
        </p:spPr>
        <p:txBody>
          <a:bodyPr>
            <a:normAutofit/>
          </a:bodyPr>
          <a:lstStyle/>
          <a:p>
            <a:pPr algn="ctr"/>
            <a:r>
              <a:rPr lang="en-IN">
                <a:solidFill>
                  <a:srgbClr val="FFFFFF"/>
                </a:solidFill>
              </a:rPr>
              <a:t>LangChain</a:t>
            </a:r>
          </a:p>
        </p:txBody>
      </p:sp>
      <p:sp>
        <p:nvSpPr>
          <p:cNvPr id="11" name="Rectangle: Rounded Corners 1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EFBBF1E9-DB0D-7AB2-4E43-D2BFDAA174AC}"/>
              </a:ext>
            </a:extLst>
          </p:cNvPr>
          <p:cNvGraphicFramePr>
            <a:graphicFrameLocks noGrp="1"/>
          </p:cNvGraphicFramePr>
          <p:nvPr>
            <p:ph idx="1"/>
            <p:extLst>
              <p:ext uri="{D42A27DB-BD31-4B8C-83A1-F6EECF244321}">
                <p14:modId xmlns:p14="http://schemas.microsoft.com/office/powerpoint/2010/main" val="200804106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162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3798D-74E1-353D-4F73-0BC732177252}"/>
              </a:ext>
            </a:extLst>
          </p:cNvPr>
          <p:cNvSpPr>
            <a:spLocks noGrp="1"/>
          </p:cNvSpPr>
          <p:nvPr>
            <p:ph type="title"/>
          </p:nvPr>
        </p:nvSpPr>
        <p:spPr/>
        <p:txBody>
          <a:bodyPr/>
          <a:lstStyle/>
          <a:p>
            <a:r>
              <a:rPr lang="en-IN"/>
              <a:t>LangChain</a:t>
            </a:r>
            <a:endParaRPr lang="en-IN" dirty="0"/>
          </a:p>
        </p:txBody>
      </p:sp>
      <p:pic>
        <p:nvPicPr>
          <p:cNvPr id="5" name="Content Placeholder 4">
            <a:extLst>
              <a:ext uri="{FF2B5EF4-FFF2-40B4-BE49-F238E27FC236}">
                <a16:creationId xmlns:a16="http://schemas.microsoft.com/office/drawing/2014/main" id="{B9DCE57A-0CD3-5DAE-E4CB-C1F26927D19C}"/>
              </a:ext>
            </a:extLst>
          </p:cNvPr>
          <p:cNvPicPr>
            <a:picLocks noGrp="1" noChangeAspect="1"/>
          </p:cNvPicPr>
          <p:nvPr>
            <p:ph idx="1"/>
          </p:nvPr>
        </p:nvPicPr>
        <p:blipFill>
          <a:blip r:embed="rId2"/>
          <a:stretch>
            <a:fillRect/>
          </a:stretch>
        </p:blipFill>
        <p:spPr>
          <a:xfrm>
            <a:off x="3437728" y="553584"/>
            <a:ext cx="8559687" cy="5750832"/>
          </a:xfrm>
          <a:prstGeom prst="rect">
            <a:avLst/>
          </a:prstGeom>
        </p:spPr>
      </p:pic>
    </p:spTree>
    <p:extLst>
      <p:ext uri="{BB962C8B-B14F-4D97-AF65-F5344CB8AC3E}">
        <p14:creationId xmlns:p14="http://schemas.microsoft.com/office/powerpoint/2010/main" val="212701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a:extLst>
              <a:ext uri="{FF2B5EF4-FFF2-40B4-BE49-F238E27FC236}">
                <a16:creationId xmlns:a16="http://schemas.microsoft.com/office/drawing/2014/main" id="{442D2C40-7ED8-45E4-9E7D-C3407F9CA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descr="Colourful flower pattern">
            <a:extLst>
              <a:ext uri="{FF2B5EF4-FFF2-40B4-BE49-F238E27FC236}">
                <a16:creationId xmlns:a16="http://schemas.microsoft.com/office/drawing/2014/main" id="{86AF44A0-30D1-FDB2-F305-93A2A32D271F}"/>
              </a:ext>
            </a:extLst>
          </p:cNvPr>
          <p:cNvPicPr>
            <a:picLocks noChangeAspect="1"/>
          </p:cNvPicPr>
          <p:nvPr/>
        </p:nvPicPr>
        <p:blipFill>
          <a:blip r:embed="rId2">
            <a:alphaModFix amt="26000"/>
          </a:blip>
          <a:srcRect t="4540" b="11086"/>
          <a:stretch/>
        </p:blipFill>
        <p:spPr>
          <a:xfrm>
            <a:off x="20" y="-8467"/>
            <a:ext cx="12191980" cy="6866467"/>
          </a:xfrm>
          <a:prstGeom prst="rect">
            <a:avLst/>
          </a:prstGeom>
        </p:spPr>
      </p:pic>
      <p:sp>
        <p:nvSpPr>
          <p:cNvPr id="2" name="Title 1">
            <a:extLst>
              <a:ext uri="{FF2B5EF4-FFF2-40B4-BE49-F238E27FC236}">
                <a16:creationId xmlns:a16="http://schemas.microsoft.com/office/drawing/2014/main" id="{EEC5729C-F543-99C3-26AC-66FAD4D9E9F2}"/>
              </a:ext>
            </a:extLst>
          </p:cNvPr>
          <p:cNvSpPr>
            <a:spLocks noGrp="1"/>
          </p:cNvSpPr>
          <p:nvPr>
            <p:ph type="title"/>
          </p:nvPr>
        </p:nvSpPr>
        <p:spPr>
          <a:xfrm>
            <a:off x="686834" y="591344"/>
            <a:ext cx="3200400" cy="5585619"/>
          </a:xfrm>
        </p:spPr>
        <p:txBody>
          <a:bodyPr>
            <a:normAutofit/>
          </a:bodyPr>
          <a:lstStyle/>
          <a:p>
            <a:r>
              <a:rPr lang="en-IN" dirty="0">
                <a:solidFill>
                  <a:srgbClr val="FFFFFF"/>
                </a:solidFill>
              </a:rPr>
              <a:t>LangChain Libraries</a:t>
            </a:r>
          </a:p>
        </p:txBody>
      </p:sp>
      <p:sp>
        <p:nvSpPr>
          <p:cNvPr id="15" name="Content Placeholder 2">
            <a:extLst>
              <a:ext uri="{FF2B5EF4-FFF2-40B4-BE49-F238E27FC236}">
                <a16:creationId xmlns:a16="http://schemas.microsoft.com/office/drawing/2014/main" id="{15448B17-0A1C-0153-4E10-8C7B15111983}"/>
              </a:ext>
            </a:extLst>
          </p:cNvPr>
          <p:cNvSpPr>
            <a:spLocks noGrp="1"/>
          </p:cNvSpPr>
          <p:nvPr>
            <p:ph idx="1"/>
          </p:nvPr>
        </p:nvSpPr>
        <p:spPr>
          <a:xfrm>
            <a:off x="4447308" y="591344"/>
            <a:ext cx="6906491" cy="5585619"/>
          </a:xfrm>
        </p:spPr>
        <p:txBody>
          <a:bodyPr anchor="ctr">
            <a:normAutofit/>
          </a:bodyPr>
          <a:lstStyle/>
          <a:p>
            <a:pPr>
              <a:lnSpc>
                <a:spcPct val="150000"/>
              </a:lnSpc>
            </a:pPr>
            <a:r>
              <a:rPr lang="en-US" sz="1500" b="1" dirty="0" err="1">
                <a:solidFill>
                  <a:srgbClr val="FFFFFF"/>
                </a:solidFill>
              </a:rPr>
              <a:t>langchain</a:t>
            </a:r>
            <a:r>
              <a:rPr lang="en-US" sz="1500" b="1" dirty="0">
                <a:solidFill>
                  <a:srgbClr val="FFFFFF"/>
                </a:solidFill>
              </a:rPr>
              <a:t>-core: </a:t>
            </a:r>
            <a:r>
              <a:rPr lang="en-US" sz="1500" dirty="0">
                <a:solidFill>
                  <a:srgbClr val="FFFFFF"/>
                </a:solidFill>
              </a:rPr>
              <a:t>Base abstractions and LangChain Expression Language.</a:t>
            </a:r>
          </a:p>
          <a:p>
            <a:pPr>
              <a:lnSpc>
                <a:spcPct val="150000"/>
              </a:lnSpc>
            </a:pPr>
            <a:r>
              <a:rPr lang="en-US" sz="1500" b="1" dirty="0" err="1">
                <a:solidFill>
                  <a:srgbClr val="FFFFFF"/>
                </a:solidFill>
              </a:rPr>
              <a:t>langchain</a:t>
            </a:r>
            <a:r>
              <a:rPr lang="en-US" sz="1500" b="1" dirty="0">
                <a:solidFill>
                  <a:srgbClr val="FFFFFF"/>
                </a:solidFill>
              </a:rPr>
              <a:t>-community</a:t>
            </a:r>
            <a:r>
              <a:rPr lang="en-US" sz="1500" dirty="0">
                <a:solidFill>
                  <a:srgbClr val="FFFFFF"/>
                </a:solidFill>
              </a:rPr>
              <a:t>: Third party integrations.</a:t>
            </a:r>
          </a:p>
          <a:p>
            <a:pPr lvl="1">
              <a:lnSpc>
                <a:spcPct val="150000"/>
              </a:lnSpc>
            </a:pPr>
            <a:r>
              <a:rPr lang="en-US" sz="1500" dirty="0">
                <a:solidFill>
                  <a:srgbClr val="FFFFFF"/>
                </a:solidFill>
              </a:rPr>
              <a:t>Partner packages (e.g. </a:t>
            </a:r>
            <a:r>
              <a:rPr lang="en-US" sz="1500" dirty="0" err="1">
                <a:solidFill>
                  <a:srgbClr val="FFFFFF"/>
                </a:solidFill>
              </a:rPr>
              <a:t>langchain-openai</a:t>
            </a:r>
            <a:r>
              <a:rPr lang="en-US" sz="1500" dirty="0">
                <a:solidFill>
                  <a:srgbClr val="FFFFFF"/>
                </a:solidFill>
              </a:rPr>
              <a:t>, </a:t>
            </a:r>
            <a:r>
              <a:rPr lang="en-US" sz="1500" dirty="0" err="1">
                <a:solidFill>
                  <a:srgbClr val="FFFFFF"/>
                </a:solidFill>
              </a:rPr>
              <a:t>langchain</a:t>
            </a:r>
            <a:r>
              <a:rPr lang="en-US" sz="1500" dirty="0">
                <a:solidFill>
                  <a:srgbClr val="FFFFFF"/>
                </a:solidFill>
              </a:rPr>
              <a:t>-anthropic, etc.): Some integrations have been further split into their own lightweight packages that only depend on </a:t>
            </a:r>
            <a:r>
              <a:rPr lang="en-US" sz="1500" dirty="0" err="1">
                <a:solidFill>
                  <a:srgbClr val="FFFFFF"/>
                </a:solidFill>
              </a:rPr>
              <a:t>langchain</a:t>
            </a:r>
            <a:r>
              <a:rPr lang="en-US" sz="1500" dirty="0">
                <a:solidFill>
                  <a:srgbClr val="FFFFFF"/>
                </a:solidFill>
              </a:rPr>
              <a:t>-core.</a:t>
            </a:r>
          </a:p>
          <a:p>
            <a:pPr>
              <a:lnSpc>
                <a:spcPct val="150000"/>
              </a:lnSpc>
            </a:pPr>
            <a:r>
              <a:rPr lang="en-US" sz="1500" b="1" dirty="0" err="1">
                <a:solidFill>
                  <a:srgbClr val="FFFFFF"/>
                </a:solidFill>
              </a:rPr>
              <a:t>langchain</a:t>
            </a:r>
            <a:r>
              <a:rPr lang="en-US" sz="1500" dirty="0">
                <a:solidFill>
                  <a:srgbClr val="FFFFFF"/>
                </a:solidFill>
              </a:rPr>
              <a:t>: Chains, agents, and retrieval strategies that make up an application's cognitive architecture.</a:t>
            </a:r>
          </a:p>
          <a:p>
            <a:pPr>
              <a:lnSpc>
                <a:spcPct val="150000"/>
              </a:lnSpc>
            </a:pPr>
            <a:r>
              <a:rPr lang="en-US" sz="1500" b="1" dirty="0" err="1">
                <a:solidFill>
                  <a:srgbClr val="FFFFFF"/>
                </a:solidFill>
              </a:rPr>
              <a:t>LangGraph</a:t>
            </a:r>
            <a:r>
              <a:rPr lang="en-US" sz="1500" dirty="0">
                <a:solidFill>
                  <a:srgbClr val="FFFFFF"/>
                </a:solidFill>
              </a:rPr>
              <a:t>: Build robust and stateful multi-actor applications with LLMs by modeling steps as edges and nodes in a graph. Integrates smoothly with LangChain, but can be used without it.</a:t>
            </a:r>
          </a:p>
          <a:p>
            <a:pPr>
              <a:lnSpc>
                <a:spcPct val="150000"/>
              </a:lnSpc>
            </a:pPr>
            <a:r>
              <a:rPr lang="en-US" sz="1500" b="1" dirty="0" err="1">
                <a:solidFill>
                  <a:srgbClr val="FFFFFF"/>
                </a:solidFill>
              </a:rPr>
              <a:t>LangServe</a:t>
            </a:r>
            <a:r>
              <a:rPr lang="en-US" sz="1500" dirty="0">
                <a:solidFill>
                  <a:srgbClr val="FFFFFF"/>
                </a:solidFill>
              </a:rPr>
              <a:t>: Deploy LangChain chains as REST APIs.</a:t>
            </a:r>
          </a:p>
          <a:p>
            <a:pPr>
              <a:lnSpc>
                <a:spcPct val="150000"/>
              </a:lnSpc>
            </a:pPr>
            <a:r>
              <a:rPr lang="en-US" sz="1500" b="1" dirty="0">
                <a:solidFill>
                  <a:srgbClr val="FFFFFF"/>
                </a:solidFill>
              </a:rPr>
              <a:t>LangSmith</a:t>
            </a:r>
            <a:r>
              <a:rPr lang="en-US" sz="1500" dirty="0">
                <a:solidFill>
                  <a:srgbClr val="FFFFFF"/>
                </a:solidFill>
              </a:rPr>
              <a:t>: A developer platform that lets you debug, test, evaluate, and monitor LLM applications.</a:t>
            </a:r>
            <a:endParaRPr lang="en-IN" sz="1500" dirty="0">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33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DC8C-3EB6-3541-C22C-5C73E51CAD43}"/>
              </a:ext>
            </a:extLst>
          </p:cNvPr>
          <p:cNvSpPr>
            <a:spLocks noGrp="1"/>
          </p:cNvSpPr>
          <p:nvPr>
            <p:ph type="ctrTitle"/>
          </p:nvPr>
        </p:nvSpPr>
        <p:spPr/>
        <p:txBody>
          <a:bodyPr>
            <a:normAutofit fontScale="90000"/>
          </a:bodyPr>
          <a:lstStyle/>
          <a:p>
            <a:r>
              <a:rPr lang="en-IN" dirty="0"/>
              <a:t>Retrieval Augmented Generation</a:t>
            </a:r>
          </a:p>
        </p:txBody>
      </p:sp>
      <p:sp>
        <p:nvSpPr>
          <p:cNvPr id="3" name="Subtitle 2">
            <a:extLst>
              <a:ext uri="{FF2B5EF4-FFF2-40B4-BE49-F238E27FC236}">
                <a16:creationId xmlns:a16="http://schemas.microsoft.com/office/drawing/2014/main" id="{8C6CD037-1B21-2B62-69B4-9E8658D1E1EC}"/>
              </a:ext>
            </a:extLst>
          </p:cNvPr>
          <p:cNvSpPr>
            <a:spLocks noGrp="1"/>
          </p:cNvSpPr>
          <p:nvPr>
            <p:ph type="body" sz="quarter" idx="13"/>
          </p:nvPr>
        </p:nvSpPr>
        <p:spPr>
          <a:xfrm>
            <a:off x="860215" y="3153601"/>
            <a:ext cx="10493585" cy="937532"/>
          </a:xfrm>
        </p:spPr>
        <p:txBody>
          <a:bodyPr/>
          <a:lstStyle/>
          <a:p>
            <a:r>
              <a:rPr lang="en-IN" dirty="0"/>
              <a:t>Anshu Pandey</a:t>
            </a:r>
          </a:p>
        </p:txBody>
      </p:sp>
    </p:spTree>
    <p:extLst>
      <p:ext uri="{BB962C8B-B14F-4D97-AF65-F5344CB8AC3E}">
        <p14:creationId xmlns:p14="http://schemas.microsoft.com/office/powerpoint/2010/main" val="2918041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441EB-B8C7-1055-6C57-91A23111280E}"/>
              </a:ext>
            </a:extLst>
          </p:cNvPr>
          <p:cNvSpPr>
            <a:spLocks noGrp="1"/>
          </p:cNvSpPr>
          <p:nvPr>
            <p:ph type="title"/>
          </p:nvPr>
        </p:nvSpPr>
        <p:spPr/>
        <p:txBody>
          <a:bodyPr/>
          <a:lstStyle/>
          <a:p>
            <a:r>
              <a:rPr lang="en-IN" dirty="0"/>
              <a:t>Embeddings</a:t>
            </a:r>
          </a:p>
        </p:txBody>
      </p:sp>
      <p:sp>
        <p:nvSpPr>
          <p:cNvPr id="3" name="Content Placeholder 2">
            <a:extLst>
              <a:ext uri="{FF2B5EF4-FFF2-40B4-BE49-F238E27FC236}">
                <a16:creationId xmlns:a16="http://schemas.microsoft.com/office/drawing/2014/main" id="{00ECA2A6-63A7-CE1B-48BA-27DD229F5074}"/>
              </a:ext>
            </a:extLst>
          </p:cNvPr>
          <p:cNvSpPr>
            <a:spLocks noGrp="1"/>
          </p:cNvSpPr>
          <p:nvPr>
            <p:ph idx="1"/>
          </p:nvPr>
        </p:nvSpPr>
        <p:spPr>
          <a:xfrm>
            <a:off x="281249" y="2836718"/>
            <a:ext cx="10515600" cy="3234841"/>
          </a:xfrm>
        </p:spPr>
        <p:txBody>
          <a:bodyPr>
            <a:normAutofit/>
          </a:bodyPr>
          <a:lstStyle/>
          <a:p>
            <a:pPr marL="0" indent="0">
              <a:lnSpc>
                <a:spcPct val="100000"/>
              </a:lnSpc>
              <a:buNone/>
            </a:pPr>
            <a:r>
              <a:rPr lang="en-US" sz="2800" dirty="0"/>
              <a:t>Embeddings are a way to convert complex data like texts, images, or any kind of information into a list of numbers (a vector) that a computer can work with. </a:t>
            </a:r>
          </a:p>
          <a:p>
            <a:pPr marL="0" indent="0">
              <a:lnSpc>
                <a:spcPct val="100000"/>
              </a:lnSpc>
              <a:buNone/>
            </a:pPr>
            <a:endParaRPr lang="en-IN" sz="2800" dirty="0"/>
          </a:p>
        </p:txBody>
      </p:sp>
    </p:spTree>
    <p:extLst>
      <p:ext uri="{BB962C8B-B14F-4D97-AF65-F5344CB8AC3E}">
        <p14:creationId xmlns:p14="http://schemas.microsoft.com/office/powerpoint/2010/main" val="2887817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41858BD-4BDB-3CFB-EC4A-5B2BA36DFF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1159" y="2621510"/>
            <a:ext cx="4473020" cy="1477328"/>
          </a:xfrm>
          <a:prstGeom prst="rect">
            <a:avLst/>
          </a:prstGeom>
        </p:spPr>
      </p:pic>
      <p:sp>
        <p:nvSpPr>
          <p:cNvPr id="2" name="Title 1">
            <a:extLst>
              <a:ext uri="{FF2B5EF4-FFF2-40B4-BE49-F238E27FC236}">
                <a16:creationId xmlns:a16="http://schemas.microsoft.com/office/drawing/2014/main" id="{8C65020C-C18B-1D82-E419-176652A2D7AC}"/>
              </a:ext>
            </a:extLst>
          </p:cNvPr>
          <p:cNvSpPr>
            <a:spLocks noGrp="1"/>
          </p:cNvSpPr>
          <p:nvPr>
            <p:ph type="title"/>
          </p:nvPr>
        </p:nvSpPr>
        <p:spPr/>
        <p:txBody>
          <a:bodyPr/>
          <a:lstStyle/>
          <a:p>
            <a:r>
              <a:rPr lang="en-IN" kern="1200" dirty="0">
                <a:solidFill>
                  <a:srgbClr val="2050A9"/>
                </a:solidFill>
                <a:ea typeface="+mn-ea"/>
              </a:rPr>
              <a:t>Vector Embeddings</a:t>
            </a:r>
            <a:endParaRPr lang="en-IN" dirty="0"/>
          </a:p>
        </p:txBody>
      </p:sp>
      <p:sp>
        <p:nvSpPr>
          <p:cNvPr id="10" name="TextBox 9">
            <a:extLst>
              <a:ext uri="{FF2B5EF4-FFF2-40B4-BE49-F238E27FC236}">
                <a16:creationId xmlns:a16="http://schemas.microsoft.com/office/drawing/2014/main" id="{E455E0F1-A82C-10BE-6146-7DFEFBE9DBA8}"/>
              </a:ext>
            </a:extLst>
          </p:cNvPr>
          <p:cNvSpPr txBox="1"/>
          <p:nvPr/>
        </p:nvSpPr>
        <p:spPr>
          <a:xfrm>
            <a:off x="613833" y="1859339"/>
            <a:ext cx="4686259" cy="2554545"/>
          </a:xfrm>
          <a:prstGeom prst="rect">
            <a:avLst/>
          </a:prstGeom>
          <a:noFill/>
          <a:ln>
            <a:noFill/>
          </a:ln>
        </p:spPr>
        <p:txBody>
          <a:bodyPr wrap="square">
            <a:spAutoFit/>
          </a:bodyPr>
          <a:lstStyle/>
          <a:p>
            <a:pPr marL="285750" indent="-285750">
              <a:buFont typeface="Arial" panose="020B0604020202020204" pitchFamily="34" charset="0"/>
              <a:buChar char="•"/>
            </a:pPr>
            <a:r>
              <a:rPr lang="en-US" sz="1600" b="0" i="0" dirty="0">
                <a:solidFill>
                  <a:schemeClr val="bg2">
                    <a:lumMod val="10000"/>
                  </a:schemeClr>
                </a:solidFill>
                <a:effectLst/>
                <a:latin typeface="+mj-lt"/>
              </a:rPr>
              <a:t>Vector embeddings are a way of converting items like words, sentences, or even entire documents into a series of numbers (a vector) so that a computer can understand and work with them.</a:t>
            </a:r>
          </a:p>
          <a:p>
            <a:pPr marL="285750" indent="-285750">
              <a:buFont typeface="Arial" panose="020B0604020202020204" pitchFamily="34" charset="0"/>
              <a:buChar char="•"/>
            </a:pPr>
            <a:endParaRPr lang="en-US" sz="1600" dirty="0">
              <a:solidFill>
                <a:schemeClr val="bg2">
                  <a:lumMod val="10000"/>
                </a:schemeClr>
              </a:solidFill>
              <a:latin typeface="+mj-lt"/>
            </a:endParaRPr>
          </a:p>
          <a:p>
            <a:pPr marL="285750" indent="-285750">
              <a:buFont typeface="Arial" panose="020B0604020202020204" pitchFamily="34" charset="0"/>
              <a:buChar char="•"/>
            </a:pPr>
            <a:endParaRPr lang="en-US" sz="1600" dirty="0">
              <a:solidFill>
                <a:schemeClr val="bg2">
                  <a:lumMod val="10000"/>
                </a:schemeClr>
              </a:solidFill>
              <a:latin typeface="+mj-lt"/>
            </a:endParaRPr>
          </a:p>
          <a:p>
            <a:pPr marL="285750" indent="-285750">
              <a:buFont typeface="Arial" panose="020B0604020202020204" pitchFamily="34" charset="0"/>
              <a:buChar char="•"/>
            </a:pPr>
            <a:r>
              <a:rPr lang="en-US" sz="1600" dirty="0">
                <a:solidFill>
                  <a:schemeClr val="bg2">
                    <a:lumMod val="10000"/>
                  </a:schemeClr>
                </a:solidFill>
                <a:latin typeface="+mj-lt"/>
              </a:rPr>
              <a:t>These numbers represent the meaning of the items and their relationship to each other, allowing the computer to perform tasks such as finding similar words or understanding the topic of a document.</a:t>
            </a:r>
            <a:endParaRPr lang="en-IN" sz="1600" dirty="0">
              <a:solidFill>
                <a:schemeClr val="bg2">
                  <a:lumMod val="10000"/>
                </a:schemeClr>
              </a:solidFill>
              <a:latin typeface="+mj-lt"/>
            </a:endParaRPr>
          </a:p>
        </p:txBody>
      </p:sp>
    </p:spTree>
    <p:extLst>
      <p:ext uri="{BB962C8B-B14F-4D97-AF65-F5344CB8AC3E}">
        <p14:creationId xmlns:p14="http://schemas.microsoft.com/office/powerpoint/2010/main" val="975345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bg/>
                                          </p:spTgt>
                                        </p:tgtEl>
                                        <p:attrNameLst>
                                          <p:attrName>style.visibility</p:attrName>
                                        </p:attrNameLst>
                                      </p:cBhvr>
                                      <p:to>
                                        <p:strVal val="visible"/>
                                      </p:to>
                                    </p:set>
                                    <p:animEffect transition="in" filter="wipe(left)">
                                      <p:cBhvr>
                                        <p:cTn id="7" dur="500"/>
                                        <p:tgtEl>
                                          <p:spTgt spid="10">
                                            <p:bg/>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wipe(left)">
                                      <p:cBhvr>
                                        <p:cTn id="11" dur="500"/>
                                        <p:tgtEl>
                                          <p:spTgt spid="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xEl>
                                              <p:pRg st="3" end="3"/>
                                            </p:txEl>
                                          </p:spTgt>
                                        </p:tgtEl>
                                        <p:attrNameLst>
                                          <p:attrName>style.visibility</p:attrName>
                                        </p:attrNameLst>
                                      </p:cBhvr>
                                      <p:to>
                                        <p:strVal val="visible"/>
                                      </p:to>
                                    </p:set>
                                    <p:animEffect transition="in" filter="wipe(left)">
                                      <p:cBhvr>
                                        <p:cTn id="16"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7651-79E9-9FC1-E70D-CF0AC3CEA403}"/>
              </a:ext>
            </a:extLst>
          </p:cNvPr>
          <p:cNvSpPr>
            <a:spLocks noGrp="1"/>
          </p:cNvSpPr>
          <p:nvPr>
            <p:ph type="title"/>
          </p:nvPr>
        </p:nvSpPr>
        <p:spPr>
          <a:xfrm>
            <a:off x="1629751" y="1118473"/>
            <a:ext cx="8924392" cy="1037867"/>
          </a:xfrm>
        </p:spPr>
        <p:txBody>
          <a:bodyPr>
            <a:normAutofit/>
          </a:bodyPr>
          <a:lstStyle/>
          <a:p>
            <a:pPr algn="ctr"/>
            <a:r>
              <a:rPr lang="en-IN"/>
              <a:t>Why function calling?</a:t>
            </a:r>
          </a:p>
        </p:txBody>
      </p:sp>
      <p:sp>
        <p:nvSpPr>
          <p:cNvPr id="47" name="Content Placeholder 2">
            <a:extLst>
              <a:ext uri="{FF2B5EF4-FFF2-40B4-BE49-F238E27FC236}">
                <a16:creationId xmlns:a16="http://schemas.microsoft.com/office/drawing/2014/main" id="{56C20BCD-0E32-732B-9BE9-208BDD100FB4}"/>
              </a:ext>
            </a:extLst>
          </p:cNvPr>
          <p:cNvSpPr>
            <a:spLocks noGrp="1"/>
          </p:cNvSpPr>
          <p:nvPr>
            <p:ph idx="1"/>
          </p:nvPr>
        </p:nvSpPr>
        <p:spPr>
          <a:xfrm>
            <a:off x="1959309" y="2924174"/>
            <a:ext cx="8594833" cy="3271558"/>
          </a:xfrm>
        </p:spPr>
        <p:txBody>
          <a:bodyPr>
            <a:normAutofit/>
          </a:bodyPr>
          <a:lstStyle/>
          <a:p>
            <a:r>
              <a:rPr lang="en-US" sz="1700"/>
              <a:t>Large Language Models (LLMs) are powerful at solving many types of problems. However, they are constrained by the following limitations:</a:t>
            </a:r>
          </a:p>
          <a:p>
            <a:pPr lvl="1"/>
            <a:r>
              <a:rPr lang="en-US" sz="1700"/>
              <a:t>They are frozen after training, leading to stale knowledge.</a:t>
            </a:r>
          </a:p>
          <a:p>
            <a:pPr lvl="1"/>
            <a:r>
              <a:rPr lang="en-US" sz="1700"/>
              <a:t>They can't query or modify external data.</a:t>
            </a:r>
          </a:p>
          <a:p>
            <a:pPr lvl="1"/>
            <a:endParaRPr lang="en-US" sz="1700"/>
          </a:p>
          <a:p>
            <a:r>
              <a:rPr lang="en-US" sz="1700"/>
              <a:t>Function calling can address these shortcomings. You can use function calling to define custom functions and provide these to a generative AI model. </a:t>
            </a:r>
          </a:p>
          <a:p>
            <a:r>
              <a:rPr lang="en-US" sz="1700"/>
              <a:t>For example, you could define a function get_weather that takes a location parameter and returns information about the weather conditions at that location.</a:t>
            </a:r>
          </a:p>
        </p:txBody>
      </p:sp>
    </p:spTree>
    <p:extLst>
      <p:ext uri="{BB962C8B-B14F-4D97-AF65-F5344CB8AC3E}">
        <p14:creationId xmlns:p14="http://schemas.microsoft.com/office/powerpoint/2010/main" val="147344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796E65-C594-072C-ED8D-C1E00C045D11}"/>
              </a:ext>
            </a:extLst>
          </p:cNvPr>
          <p:cNvPicPr>
            <a:picLocks noChangeAspect="1"/>
          </p:cNvPicPr>
          <p:nvPr/>
        </p:nvPicPr>
        <p:blipFill>
          <a:blip r:embed="rId2"/>
          <a:stretch>
            <a:fillRect/>
          </a:stretch>
        </p:blipFill>
        <p:spPr>
          <a:xfrm>
            <a:off x="4767942" y="2209963"/>
            <a:ext cx="7290163" cy="4077771"/>
          </a:xfrm>
          <a:prstGeom prst="rect">
            <a:avLst/>
          </a:prstGeom>
        </p:spPr>
      </p:pic>
      <p:sp>
        <p:nvSpPr>
          <p:cNvPr id="4" name="Title 1">
            <a:extLst>
              <a:ext uri="{FF2B5EF4-FFF2-40B4-BE49-F238E27FC236}">
                <a16:creationId xmlns:a16="http://schemas.microsoft.com/office/drawing/2014/main" id="{B8440F20-4004-E0ED-3622-1E5BCF731BF9}"/>
              </a:ext>
            </a:extLst>
          </p:cNvPr>
          <p:cNvSpPr>
            <a:spLocks noGrp="1"/>
          </p:cNvSpPr>
          <p:nvPr>
            <p:ph type="title"/>
          </p:nvPr>
        </p:nvSpPr>
        <p:spPr/>
        <p:txBody>
          <a:bodyPr>
            <a:normAutofit/>
          </a:bodyPr>
          <a:lstStyle/>
          <a:p>
            <a:r>
              <a:rPr lang="en-IN" b="1" i="0" dirty="0">
                <a:effectLst/>
                <a:latin typeface="Söhne"/>
              </a:rPr>
              <a:t>Text Embeddings</a:t>
            </a:r>
            <a:endParaRPr lang="en-IN" dirty="0"/>
          </a:p>
        </p:txBody>
      </p:sp>
      <p:sp>
        <p:nvSpPr>
          <p:cNvPr id="6" name="TextBox 5">
            <a:extLst>
              <a:ext uri="{FF2B5EF4-FFF2-40B4-BE49-F238E27FC236}">
                <a16:creationId xmlns:a16="http://schemas.microsoft.com/office/drawing/2014/main" id="{5EFC56CA-FF5E-9AF8-4E06-E6CC1EF5D426}"/>
              </a:ext>
            </a:extLst>
          </p:cNvPr>
          <p:cNvSpPr txBox="1"/>
          <p:nvPr/>
        </p:nvSpPr>
        <p:spPr>
          <a:xfrm>
            <a:off x="613833" y="1563632"/>
            <a:ext cx="3932190" cy="3293209"/>
          </a:xfrm>
          <a:prstGeom prst="rect">
            <a:avLst/>
          </a:prstGeom>
          <a:noFill/>
          <a:ln>
            <a:noFill/>
          </a:ln>
        </p:spPr>
        <p:txBody>
          <a:bodyPr wrap="square">
            <a:spAutoFit/>
          </a:bodyPr>
          <a:lstStyle/>
          <a:p>
            <a:r>
              <a:rPr lang="en-US" sz="1600" dirty="0">
                <a:solidFill>
                  <a:schemeClr val="bg2">
                    <a:lumMod val="10000"/>
                  </a:schemeClr>
                </a:solidFill>
                <a:latin typeface="+mj-lt"/>
              </a:rPr>
              <a:t>A</a:t>
            </a:r>
            <a:r>
              <a:rPr lang="en-US" sz="1600" b="0" i="0" dirty="0">
                <a:solidFill>
                  <a:schemeClr val="bg2">
                    <a:lumMod val="10000"/>
                  </a:schemeClr>
                </a:solidFill>
                <a:effectLst/>
                <a:latin typeface="+mj-lt"/>
              </a:rPr>
              <a:t> semantic relationship refers to the way words or phrases relate to each other in terms of meaning. </a:t>
            </a:r>
          </a:p>
          <a:p>
            <a:endParaRPr lang="en-US" sz="1600" dirty="0">
              <a:solidFill>
                <a:schemeClr val="bg2">
                  <a:lumMod val="10000"/>
                </a:schemeClr>
              </a:solidFill>
              <a:latin typeface="+mj-lt"/>
            </a:endParaRPr>
          </a:p>
          <a:p>
            <a:endParaRPr lang="en-US" sz="1600" dirty="0">
              <a:solidFill>
                <a:schemeClr val="bg2">
                  <a:lumMod val="10000"/>
                </a:schemeClr>
              </a:solidFill>
              <a:latin typeface="+mj-lt"/>
            </a:endParaRPr>
          </a:p>
          <a:p>
            <a:endParaRPr lang="en-US" sz="1600" dirty="0">
              <a:solidFill>
                <a:schemeClr val="bg2">
                  <a:lumMod val="10000"/>
                </a:schemeClr>
              </a:solidFill>
              <a:latin typeface="+mj-lt"/>
            </a:endParaRPr>
          </a:p>
          <a:p>
            <a:r>
              <a:rPr lang="en-US" sz="1600" dirty="0">
                <a:solidFill>
                  <a:schemeClr val="bg2">
                    <a:lumMod val="10000"/>
                  </a:schemeClr>
                </a:solidFill>
                <a:latin typeface="+mj-lt"/>
              </a:rPr>
              <a:t>Example: Word2Vec is a popular model for generating word embeddings. If you take words like "king" and "man" and perform vector arithmetic by subtracting "man" from "king" and then adding "woman," you often get a result close to the vector for "queen."</a:t>
            </a:r>
          </a:p>
          <a:p>
            <a:endParaRPr lang="en-IN" sz="1600" dirty="0">
              <a:solidFill>
                <a:schemeClr val="bg2">
                  <a:lumMod val="10000"/>
                </a:schemeClr>
              </a:solidFill>
              <a:latin typeface="+mj-lt"/>
            </a:endParaRPr>
          </a:p>
        </p:txBody>
      </p:sp>
    </p:spTree>
    <p:extLst>
      <p:ext uri="{BB962C8B-B14F-4D97-AF65-F5344CB8AC3E}">
        <p14:creationId xmlns:p14="http://schemas.microsoft.com/office/powerpoint/2010/main" val="21682842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4177" y="2092325"/>
            <a:ext cx="11614150" cy="3406775"/>
          </a:xfrm>
          <a:prstGeom prst="rect">
            <a:avLst/>
          </a:prstGeom>
        </p:spPr>
        <p:txBody>
          <a:bodyPr/>
          <a:lstStyle/>
          <a:p>
            <a:pPr algn="l"/>
            <a:r>
              <a:rPr lang="en-US" sz="48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Vector Databases</a:t>
            </a:r>
            <a:br>
              <a:rPr lang="en-US" sz="4800" dirty="0">
                <a:solidFill>
                  <a:schemeClr val="bg2">
                    <a:lumMod val="10000"/>
                  </a:schemeClr>
                </a:solidFill>
                <a:highlight>
                  <a:srgbClr val="F4FAFE"/>
                </a:highlight>
                <a:latin typeface="Calibri" panose="020F0502020204030204" pitchFamily="34" charset="0"/>
                <a:ea typeface="Calibri" panose="020F0502020204030204" pitchFamily="34" charset="0"/>
                <a:cs typeface="Calibri" panose="020F0502020204030204" pitchFamily="34" charset="0"/>
              </a:rPr>
            </a:br>
            <a:br>
              <a:rPr lang="en-US" sz="4800" dirty="0">
                <a:solidFill>
                  <a:srgbClr val="093684"/>
                </a:solidFill>
                <a:highlight>
                  <a:srgbClr val="F4FAFE"/>
                </a:highlight>
                <a:latin typeface="Calibri" panose="020F0502020204030204" pitchFamily="34" charset="0"/>
                <a:ea typeface="Calibri" panose="020F0502020204030204" pitchFamily="34" charset="0"/>
                <a:cs typeface="Calibri" panose="020F0502020204030204" pitchFamily="34" charset="0"/>
              </a:rPr>
            </a:br>
            <a:r>
              <a:rPr lang="en-US" sz="2400" dirty="0">
                <a:solidFill>
                  <a:schemeClr val="tx1"/>
                </a:solidFill>
                <a:latin typeface="+mj-lt"/>
              </a:rPr>
              <a:t>Vector databases are specialized databases optimized for storing and querying vector embeddings. </a:t>
            </a:r>
            <a:br>
              <a:rPr lang="en-US" sz="2400" dirty="0">
                <a:solidFill>
                  <a:schemeClr val="tx1"/>
                </a:solidFill>
                <a:latin typeface="+mj-lt"/>
              </a:rPr>
            </a:br>
            <a:br>
              <a:rPr lang="en-US" sz="2400" dirty="0">
                <a:solidFill>
                  <a:schemeClr val="tx1"/>
                </a:solidFill>
                <a:latin typeface="+mj-lt"/>
              </a:rPr>
            </a:br>
            <a:r>
              <a:rPr lang="en-US" sz="2400" dirty="0">
                <a:solidFill>
                  <a:schemeClr val="tx1"/>
                </a:solidFill>
                <a:latin typeface="+mj-lt"/>
              </a:rPr>
              <a:t>These embeddings are high-dimensional vectors that represent complex data in a form that machines can understand and process.</a:t>
            </a:r>
            <a:endParaRPr lang="en-IN" altLang="en-US" sz="2400" dirty="0">
              <a:solidFill>
                <a:schemeClr val="tx1"/>
              </a:solidFill>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3635437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Role of Vector Database in AI</a:t>
            </a:r>
          </a:p>
        </p:txBody>
      </p:sp>
      <p:graphicFrame>
        <p:nvGraphicFramePr>
          <p:cNvPr id="4" name="Diagram 3">
            <a:extLst>
              <a:ext uri="{FF2B5EF4-FFF2-40B4-BE49-F238E27FC236}">
                <a16:creationId xmlns:a16="http://schemas.microsoft.com/office/drawing/2014/main" id="{A2BC9F8A-931B-15C0-93E7-3E433AFA968E}"/>
              </a:ext>
            </a:extLst>
          </p:cNvPr>
          <p:cNvGraphicFramePr/>
          <p:nvPr/>
        </p:nvGraphicFramePr>
        <p:xfrm>
          <a:off x="613833" y="1328134"/>
          <a:ext cx="5097419" cy="10772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a:extLst>
              <a:ext uri="{FF2B5EF4-FFF2-40B4-BE49-F238E27FC236}">
                <a16:creationId xmlns:a16="http://schemas.microsoft.com/office/drawing/2014/main" id="{559728B3-59DF-D78D-E681-5493655E6311}"/>
              </a:ext>
            </a:extLst>
          </p:cNvPr>
          <p:cNvGraphicFramePr/>
          <p:nvPr/>
        </p:nvGraphicFramePr>
        <p:xfrm>
          <a:off x="613833" y="2580468"/>
          <a:ext cx="5097419" cy="10772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4DC30549-B147-A77F-9F0A-28CABBCF5894}"/>
              </a:ext>
            </a:extLst>
          </p:cNvPr>
          <p:cNvGraphicFramePr/>
          <p:nvPr/>
        </p:nvGraphicFramePr>
        <p:xfrm>
          <a:off x="613833" y="3832802"/>
          <a:ext cx="5097419" cy="83099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Diagram 8">
            <a:extLst>
              <a:ext uri="{FF2B5EF4-FFF2-40B4-BE49-F238E27FC236}">
                <a16:creationId xmlns:a16="http://schemas.microsoft.com/office/drawing/2014/main" id="{562FB4D7-3674-1F38-B490-CFC8B16869AA}"/>
              </a:ext>
            </a:extLst>
          </p:cNvPr>
          <p:cNvGraphicFramePr/>
          <p:nvPr/>
        </p:nvGraphicFramePr>
        <p:xfrm>
          <a:off x="613833" y="4838915"/>
          <a:ext cx="5097419" cy="830997"/>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pic>
        <p:nvPicPr>
          <p:cNvPr id="7" name="Picture 6">
            <a:extLst>
              <a:ext uri="{FF2B5EF4-FFF2-40B4-BE49-F238E27FC236}">
                <a16:creationId xmlns:a16="http://schemas.microsoft.com/office/drawing/2014/main" id="{3AC67A42-B7F9-D0EB-20EA-3011E6E0F53C}"/>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6096000" y="627781"/>
            <a:ext cx="5497285" cy="5602437"/>
          </a:xfrm>
          <a:prstGeom prst="rect">
            <a:avLst/>
          </a:prstGeom>
        </p:spPr>
      </p:pic>
    </p:spTree>
    <p:extLst>
      <p:ext uri="{BB962C8B-B14F-4D97-AF65-F5344CB8AC3E}">
        <p14:creationId xmlns:p14="http://schemas.microsoft.com/office/powerpoint/2010/main" val="220124422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B897-1E4E-5A6E-82B2-80E6AC7EB4B0}"/>
              </a:ext>
            </a:extLst>
          </p:cNvPr>
          <p:cNvSpPr>
            <a:spLocks noGrp="1"/>
          </p:cNvSpPr>
          <p:nvPr>
            <p:ph type="title"/>
          </p:nvPr>
        </p:nvSpPr>
        <p:spPr/>
        <p:txBody>
          <a:bodyPr/>
          <a:lstStyle/>
          <a:p>
            <a:r>
              <a:rPr lang="en-IN" dirty="0"/>
              <a:t>Vector Databases</a:t>
            </a:r>
          </a:p>
        </p:txBody>
      </p:sp>
      <p:graphicFrame>
        <p:nvGraphicFramePr>
          <p:cNvPr id="4" name="Content Placeholder 3">
            <a:extLst>
              <a:ext uri="{FF2B5EF4-FFF2-40B4-BE49-F238E27FC236}">
                <a16:creationId xmlns:a16="http://schemas.microsoft.com/office/drawing/2014/main" id="{333E83F7-7339-5414-1CAE-7D07F2F6AD6E}"/>
              </a:ext>
            </a:extLst>
          </p:cNvPr>
          <p:cNvGraphicFramePr>
            <a:graphicFrameLocks noGrp="1"/>
          </p:cNvGraphicFramePr>
          <p:nvPr>
            <p:ph idx="1"/>
          </p:nvPr>
        </p:nvGraphicFramePr>
        <p:xfrm>
          <a:off x="280987" y="1431925"/>
          <a:ext cx="10967172" cy="4394200"/>
        </p:xfrm>
        <a:graphic>
          <a:graphicData uri="http://schemas.openxmlformats.org/drawingml/2006/table">
            <a:tbl>
              <a:tblPr firstRow="1" bandRow="1">
                <a:tableStyleId>{5C22544A-7EE6-4342-B048-85BDC9FD1C3A}</a:tableStyleId>
              </a:tblPr>
              <a:tblGrid>
                <a:gridCol w="1875127">
                  <a:extLst>
                    <a:ext uri="{9D8B030D-6E8A-4147-A177-3AD203B41FA5}">
                      <a16:colId xmlns:a16="http://schemas.microsoft.com/office/drawing/2014/main" val="952191738"/>
                    </a:ext>
                  </a:extLst>
                </a:gridCol>
                <a:gridCol w="4551218">
                  <a:extLst>
                    <a:ext uri="{9D8B030D-6E8A-4147-A177-3AD203B41FA5}">
                      <a16:colId xmlns:a16="http://schemas.microsoft.com/office/drawing/2014/main" val="389842494"/>
                    </a:ext>
                  </a:extLst>
                </a:gridCol>
                <a:gridCol w="4540827">
                  <a:extLst>
                    <a:ext uri="{9D8B030D-6E8A-4147-A177-3AD203B41FA5}">
                      <a16:colId xmlns:a16="http://schemas.microsoft.com/office/drawing/2014/main" val="1211851576"/>
                    </a:ext>
                  </a:extLst>
                </a:gridCol>
              </a:tblGrid>
              <a:tr h="370840">
                <a:tc>
                  <a:txBody>
                    <a:bodyPr/>
                    <a:lstStyle/>
                    <a:p>
                      <a:endParaRPr lang="en-IN" dirty="0"/>
                    </a:p>
                  </a:txBody>
                  <a:tcPr/>
                </a:tc>
                <a:tc>
                  <a:txBody>
                    <a:bodyPr/>
                    <a:lstStyle/>
                    <a:p>
                      <a:r>
                        <a:rPr lang="en-IN" dirty="0"/>
                        <a:t>Vector Database</a:t>
                      </a:r>
                    </a:p>
                  </a:txBody>
                  <a:tcPr/>
                </a:tc>
                <a:tc>
                  <a:txBody>
                    <a:bodyPr/>
                    <a:lstStyle/>
                    <a:p>
                      <a:r>
                        <a:rPr lang="en-IN" dirty="0"/>
                        <a:t>Traditional Database</a:t>
                      </a:r>
                    </a:p>
                  </a:txBody>
                  <a:tcPr/>
                </a:tc>
                <a:extLst>
                  <a:ext uri="{0D108BD9-81ED-4DB2-BD59-A6C34878D82A}">
                    <a16:rowId xmlns:a16="http://schemas.microsoft.com/office/drawing/2014/main" val="1661925770"/>
                  </a:ext>
                </a:extLst>
              </a:tr>
              <a:tr h="370840">
                <a:tc>
                  <a:txBody>
                    <a:bodyPr/>
                    <a:lstStyle/>
                    <a:p>
                      <a:pPr algn="l"/>
                      <a:r>
                        <a:rPr lang="en-US" sz="1800" dirty="0">
                          <a:solidFill>
                            <a:schemeClr val="bg2">
                              <a:lumMod val="10000"/>
                            </a:schemeClr>
                          </a:solidFill>
                        </a:rPr>
                        <a:t>Data Representation</a:t>
                      </a:r>
                    </a:p>
                    <a:p>
                      <a:pPr algn="l"/>
                      <a:endParaRPr lang="en-US" sz="1800" dirty="0">
                        <a:solidFill>
                          <a:schemeClr val="bg2">
                            <a:lumMod val="10000"/>
                          </a:schemeClr>
                        </a:solidFill>
                      </a:endParaRPr>
                    </a:p>
                  </a:txBody>
                  <a:tcPr anchor="ctr"/>
                </a:tc>
                <a:tc>
                  <a:txBody>
                    <a:bodyPr/>
                    <a:lstStyle/>
                    <a:p>
                      <a:pPr algn="l"/>
                      <a:r>
                        <a:rPr lang="en-US" sz="1600" dirty="0">
                          <a:solidFill>
                            <a:schemeClr val="bg2">
                              <a:lumMod val="10000"/>
                            </a:schemeClr>
                          </a:solidFill>
                        </a:rPr>
                        <a:t>Stores data as high-dimensional vectors, representing complex relationships and similarities between data points.</a:t>
                      </a:r>
                    </a:p>
                  </a:txBody>
                  <a:tcPr anchor="ctr"/>
                </a:tc>
                <a:tc>
                  <a:txBody>
                    <a:bodyPr/>
                    <a:lstStyle/>
                    <a:p>
                      <a:pPr algn="l"/>
                      <a:r>
                        <a:rPr lang="en-US" sz="1600" dirty="0">
                          <a:solidFill>
                            <a:schemeClr val="bg2">
                              <a:lumMod val="10000"/>
                            </a:schemeClr>
                          </a:solidFill>
                        </a:rPr>
                        <a:t>Stores data in structured formats such as tables with rows and columns, often relying on relational models.</a:t>
                      </a:r>
                    </a:p>
                    <a:p>
                      <a:pPr algn="l"/>
                      <a:endParaRPr lang="en-IN" sz="1600" dirty="0">
                        <a:solidFill>
                          <a:schemeClr val="bg2">
                            <a:lumMod val="10000"/>
                          </a:schemeClr>
                        </a:solidFill>
                      </a:endParaRPr>
                    </a:p>
                  </a:txBody>
                  <a:tcPr anchor="ctr"/>
                </a:tc>
                <a:extLst>
                  <a:ext uri="{0D108BD9-81ED-4DB2-BD59-A6C34878D82A}">
                    <a16:rowId xmlns:a16="http://schemas.microsoft.com/office/drawing/2014/main" val="3587851760"/>
                  </a:ext>
                </a:extLst>
              </a:tr>
              <a:tr h="370840">
                <a:tc>
                  <a:txBody>
                    <a:bodyPr/>
                    <a:lstStyle/>
                    <a:p>
                      <a:pPr algn="l"/>
                      <a:r>
                        <a:rPr lang="en-IN" sz="1800" dirty="0">
                          <a:solidFill>
                            <a:schemeClr val="bg2">
                              <a:lumMod val="10000"/>
                            </a:schemeClr>
                          </a:solidFill>
                        </a:rPr>
                        <a:t>Querying Approach</a:t>
                      </a:r>
                    </a:p>
                  </a:txBody>
                  <a:tcPr anchor="ctr"/>
                </a:tc>
                <a:tc>
                  <a:txBody>
                    <a:bodyPr/>
                    <a:lstStyle/>
                    <a:p>
                      <a:pPr algn="l"/>
                      <a:r>
                        <a:rPr lang="en-US" sz="1600" dirty="0">
                          <a:solidFill>
                            <a:schemeClr val="bg2">
                              <a:lumMod val="10000"/>
                            </a:schemeClr>
                          </a:solidFill>
                        </a:rPr>
                        <a:t>Utilizes similarity-based queries, where vectors closely resembling a query vector are retrieved based on distance or similarity metrics.</a:t>
                      </a:r>
                    </a:p>
                  </a:txBody>
                  <a:tcPr anchor="ctr"/>
                </a:tc>
                <a:tc>
                  <a:txBody>
                    <a:bodyPr/>
                    <a:lstStyle/>
                    <a:p>
                      <a:pPr algn="l"/>
                      <a:r>
                        <a:rPr lang="en-US" sz="1600" dirty="0">
                          <a:solidFill>
                            <a:schemeClr val="bg2">
                              <a:lumMod val="10000"/>
                            </a:schemeClr>
                          </a:solidFill>
                        </a:rPr>
                        <a:t>Typically uses exact matching queries based on specified criteria, such as SQL queries.</a:t>
                      </a:r>
                    </a:p>
                    <a:p>
                      <a:pPr algn="l"/>
                      <a:endParaRPr lang="en-IN" sz="1600" dirty="0">
                        <a:solidFill>
                          <a:schemeClr val="bg2">
                            <a:lumMod val="10000"/>
                          </a:schemeClr>
                        </a:solidFill>
                      </a:endParaRPr>
                    </a:p>
                  </a:txBody>
                  <a:tcPr anchor="ctr"/>
                </a:tc>
                <a:extLst>
                  <a:ext uri="{0D108BD9-81ED-4DB2-BD59-A6C34878D82A}">
                    <a16:rowId xmlns:a16="http://schemas.microsoft.com/office/drawing/2014/main" val="684355007"/>
                  </a:ext>
                </a:extLst>
              </a:tr>
              <a:tr h="370840">
                <a:tc>
                  <a:txBody>
                    <a:bodyPr/>
                    <a:lstStyle/>
                    <a:p>
                      <a:pPr algn="l"/>
                      <a:r>
                        <a:rPr lang="en-IN" sz="1800" dirty="0">
                          <a:solidFill>
                            <a:schemeClr val="bg2">
                              <a:lumMod val="10000"/>
                            </a:schemeClr>
                          </a:solidFill>
                        </a:rPr>
                        <a:t>Data Types</a:t>
                      </a:r>
                    </a:p>
                  </a:txBody>
                  <a:tcPr anchor="ctr"/>
                </a:tc>
                <a:tc>
                  <a:txBody>
                    <a:bodyPr/>
                    <a:lstStyle/>
                    <a:p>
                      <a:pPr algn="l"/>
                      <a:r>
                        <a:rPr lang="en-US" sz="1600" dirty="0">
                          <a:solidFill>
                            <a:schemeClr val="bg2">
                              <a:lumMod val="10000"/>
                            </a:schemeClr>
                          </a:solidFill>
                        </a:rPr>
                        <a:t>Capable of handling diverse data types including text, images, audio, and more, by converting them into numerical representations (vectors).</a:t>
                      </a:r>
                    </a:p>
                  </a:txBody>
                  <a:tcPr anchor="ctr"/>
                </a:tc>
                <a:tc>
                  <a:txBody>
                    <a:bodyPr/>
                    <a:lstStyle/>
                    <a:p>
                      <a:pPr algn="l"/>
                      <a:r>
                        <a:rPr lang="en-US" sz="1600" dirty="0">
                          <a:solidFill>
                            <a:schemeClr val="bg2">
                              <a:lumMod val="10000"/>
                            </a:schemeClr>
                          </a:solidFill>
                        </a:rPr>
                        <a:t>Suited for structured data types like text, numbers, and dates.</a:t>
                      </a:r>
                    </a:p>
                    <a:p>
                      <a:pPr algn="l"/>
                      <a:endParaRPr lang="en-IN" sz="1600" dirty="0">
                        <a:solidFill>
                          <a:schemeClr val="bg2">
                            <a:lumMod val="10000"/>
                          </a:schemeClr>
                        </a:solidFill>
                      </a:endParaRPr>
                    </a:p>
                  </a:txBody>
                  <a:tcPr anchor="ctr"/>
                </a:tc>
                <a:extLst>
                  <a:ext uri="{0D108BD9-81ED-4DB2-BD59-A6C34878D82A}">
                    <a16:rowId xmlns:a16="http://schemas.microsoft.com/office/drawing/2014/main" val="3122829648"/>
                  </a:ext>
                </a:extLst>
              </a:tr>
              <a:tr h="370840">
                <a:tc>
                  <a:txBody>
                    <a:bodyPr/>
                    <a:lstStyle/>
                    <a:p>
                      <a:pPr algn="l"/>
                      <a:r>
                        <a:rPr lang="en-IN" sz="1800" dirty="0">
                          <a:solidFill>
                            <a:schemeClr val="bg2">
                              <a:lumMod val="10000"/>
                            </a:schemeClr>
                          </a:solidFill>
                        </a:rPr>
                        <a:t>Indexing &amp; Retrieval</a:t>
                      </a:r>
                    </a:p>
                  </a:txBody>
                  <a:tcPr anchor="ctr"/>
                </a:tc>
                <a:tc>
                  <a:txBody>
                    <a:bodyPr/>
                    <a:lstStyle/>
                    <a:p>
                      <a:pPr algn="l"/>
                      <a:r>
                        <a:rPr lang="en-US" sz="1600" dirty="0">
                          <a:solidFill>
                            <a:schemeClr val="bg2">
                              <a:lumMod val="10000"/>
                            </a:schemeClr>
                          </a:solidFill>
                        </a:rPr>
                        <a:t>Utilizes specialized indexing techniques like k-NN, LSH, or HNSW to efficiently retrieve vectors based on similarity metrics.</a:t>
                      </a:r>
                    </a:p>
                  </a:txBody>
                  <a:tcPr anchor="ctr"/>
                </a:tc>
                <a:tc>
                  <a:txBody>
                    <a:bodyPr/>
                    <a:lstStyle/>
                    <a:p>
                      <a:pPr algn="l"/>
                      <a:r>
                        <a:rPr lang="en-US" sz="1600" dirty="0">
                          <a:solidFill>
                            <a:schemeClr val="bg2">
                              <a:lumMod val="10000"/>
                            </a:schemeClr>
                          </a:solidFill>
                        </a:rPr>
                        <a:t>Relies on indexing methods optimized for structured data, such as B-tree or hash-based indexing.</a:t>
                      </a:r>
                    </a:p>
                  </a:txBody>
                  <a:tcPr anchor="ctr"/>
                </a:tc>
                <a:extLst>
                  <a:ext uri="{0D108BD9-81ED-4DB2-BD59-A6C34878D82A}">
                    <a16:rowId xmlns:a16="http://schemas.microsoft.com/office/drawing/2014/main" val="3013047946"/>
                  </a:ext>
                </a:extLst>
              </a:tr>
            </a:tbl>
          </a:graphicData>
        </a:graphic>
      </p:graphicFrame>
    </p:spTree>
    <p:extLst>
      <p:ext uri="{BB962C8B-B14F-4D97-AF65-F5344CB8AC3E}">
        <p14:creationId xmlns:p14="http://schemas.microsoft.com/office/powerpoint/2010/main" val="8298028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74" y="147873"/>
            <a:ext cx="11146367" cy="550333"/>
          </a:xfrm>
        </p:spPr>
        <p:txBody>
          <a:bodyPr>
            <a:normAutofit/>
          </a:bodyPr>
          <a:lstStyle/>
          <a:p>
            <a:r>
              <a:rPr lang="en-IN" sz="3200">
                <a:latin typeface="Calibri" panose="020F0502020204030204" pitchFamily="34" charset="0"/>
                <a:ea typeface="Calibri" panose="020F0502020204030204" pitchFamily="34" charset="0"/>
                <a:cs typeface="Calibri" panose="020F0502020204030204" pitchFamily="34" charset="0"/>
              </a:rPr>
              <a:t>Pinecone</a:t>
            </a:r>
          </a:p>
        </p:txBody>
      </p:sp>
      <p:pic>
        <p:nvPicPr>
          <p:cNvPr id="3" name="Picture 2" descr="Pinecone exits stealth with $10 million, launches first serverless ...">
            <a:extLst>
              <a:ext uri="{FF2B5EF4-FFF2-40B4-BE49-F238E27FC236}">
                <a16:creationId xmlns:a16="http://schemas.microsoft.com/office/drawing/2014/main" id="{E38B873F-7426-51AA-6E12-12AFE1DDEF0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686986"/>
            <a:ext cx="5921116" cy="14840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8D35A335-F3B6-78DE-BF45-BB6919CFDD87}"/>
              </a:ext>
            </a:extLst>
          </p:cNvPr>
          <p:cNvGraphicFramePr/>
          <p:nvPr/>
        </p:nvGraphicFramePr>
        <p:xfrm>
          <a:off x="433774" y="696324"/>
          <a:ext cx="5510241" cy="5622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4197484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21" y="171068"/>
            <a:ext cx="11146367" cy="550333"/>
          </a:xfrm>
        </p:spPr>
        <p:txBody>
          <a:bodyPr>
            <a:normAutofit/>
          </a:bodyPr>
          <a:lstStyle/>
          <a:p>
            <a:r>
              <a:rPr lang="en-IN" sz="3200">
                <a:latin typeface="Calibri" panose="020F0502020204030204" pitchFamily="34" charset="0"/>
                <a:ea typeface="Calibri" panose="020F0502020204030204" pitchFamily="34" charset="0"/>
                <a:cs typeface="Calibri" panose="020F0502020204030204" pitchFamily="34" charset="0"/>
              </a:rPr>
              <a:t>Chroma</a:t>
            </a:r>
          </a:p>
        </p:txBody>
      </p:sp>
      <p:grpSp>
        <p:nvGrpSpPr>
          <p:cNvPr id="7" name="Group 6">
            <a:extLst>
              <a:ext uri="{FF2B5EF4-FFF2-40B4-BE49-F238E27FC236}">
                <a16:creationId xmlns:a16="http://schemas.microsoft.com/office/drawing/2014/main" id="{CD4DB460-6300-70DF-413C-55A517F446E4}"/>
              </a:ext>
            </a:extLst>
          </p:cNvPr>
          <p:cNvGrpSpPr/>
          <p:nvPr/>
        </p:nvGrpSpPr>
        <p:grpSpPr>
          <a:xfrm>
            <a:off x="795338" y="1517456"/>
            <a:ext cx="5498306" cy="3801431"/>
            <a:chOff x="795338" y="1517456"/>
            <a:chExt cx="5498306" cy="3801431"/>
          </a:xfrm>
        </p:grpSpPr>
        <p:sp>
          <p:nvSpPr>
            <p:cNvPr id="4" name="Freeform: Shape 3">
              <a:extLst>
                <a:ext uri="{FF2B5EF4-FFF2-40B4-BE49-F238E27FC236}">
                  <a16:creationId xmlns:a16="http://schemas.microsoft.com/office/drawing/2014/main" id="{20AD6E0F-413B-2701-5814-E82FDFE1FCEE}"/>
                </a:ext>
              </a:extLst>
            </p:cNvPr>
            <p:cNvSpPr/>
            <p:nvPr/>
          </p:nvSpPr>
          <p:spPr>
            <a:xfrm>
              <a:off x="795338" y="1517456"/>
              <a:ext cx="5498306" cy="1718437"/>
            </a:xfrm>
            <a:custGeom>
              <a:avLst/>
              <a:gdLst>
                <a:gd name="connsiteX0" fmla="*/ 0 w 5498306"/>
                <a:gd name="connsiteY0" fmla="*/ 286412 h 1718437"/>
                <a:gd name="connsiteX1" fmla="*/ 286412 w 5498306"/>
                <a:gd name="connsiteY1" fmla="*/ 0 h 1718437"/>
                <a:gd name="connsiteX2" fmla="*/ 5211894 w 5498306"/>
                <a:gd name="connsiteY2" fmla="*/ 0 h 1718437"/>
                <a:gd name="connsiteX3" fmla="*/ 5498306 w 5498306"/>
                <a:gd name="connsiteY3" fmla="*/ 286412 h 1718437"/>
                <a:gd name="connsiteX4" fmla="*/ 5498306 w 5498306"/>
                <a:gd name="connsiteY4" fmla="*/ 1432025 h 1718437"/>
                <a:gd name="connsiteX5" fmla="*/ 5211894 w 5498306"/>
                <a:gd name="connsiteY5" fmla="*/ 1718437 h 1718437"/>
                <a:gd name="connsiteX6" fmla="*/ 286412 w 5498306"/>
                <a:gd name="connsiteY6" fmla="*/ 1718437 h 1718437"/>
                <a:gd name="connsiteX7" fmla="*/ 0 w 5498306"/>
                <a:gd name="connsiteY7" fmla="*/ 1432025 h 1718437"/>
                <a:gd name="connsiteX8" fmla="*/ 0 w 5498306"/>
                <a:gd name="connsiteY8" fmla="*/ 286412 h 171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8306" h="1718437">
                  <a:moveTo>
                    <a:pt x="0" y="286412"/>
                  </a:moveTo>
                  <a:cubicBezTo>
                    <a:pt x="0" y="128231"/>
                    <a:pt x="128231" y="0"/>
                    <a:pt x="286412" y="0"/>
                  </a:cubicBezTo>
                  <a:lnTo>
                    <a:pt x="5211894" y="0"/>
                  </a:lnTo>
                  <a:cubicBezTo>
                    <a:pt x="5370075" y="0"/>
                    <a:pt x="5498306" y="128231"/>
                    <a:pt x="5498306" y="286412"/>
                  </a:cubicBezTo>
                  <a:lnTo>
                    <a:pt x="5498306" y="1432025"/>
                  </a:lnTo>
                  <a:cubicBezTo>
                    <a:pt x="5498306" y="1590206"/>
                    <a:pt x="5370075" y="1718437"/>
                    <a:pt x="5211894" y="1718437"/>
                  </a:cubicBezTo>
                  <a:lnTo>
                    <a:pt x="286412" y="1718437"/>
                  </a:lnTo>
                  <a:cubicBezTo>
                    <a:pt x="128231" y="1718437"/>
                    <a:pt x="0" y="1590206"/>
                    <a:pt x="0" y="1432025"/>
                  </a:cubicBezTo>
                  <a:lnTo>
                    <a:pt x="0" y="286412"/>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60087" tIns="160087" rIns="160087" bIns="160087"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pitchFamily="34" charset="0"/>
                  <a:ea typeface="Calibri" panose="020F0502020204030204" pitchFamily="34" charset="0"/>
                  <a:cs typeface="Calibri" panose="020F0502020204030204" pitchFamily="34" charset="0"/>
                </a:rPr>
                <a:t>Chroma is an open-source vector database designed specifically for storing and retrieving high-dimensional vector data.</a:t>
              </a:r>
              <a:endParaRPr lang="en-IN" sz="2000" kern="1200">
                <a:latin typeface="Calibri" panose="020F0502020204030204" pitchFamily="34" charset="0"/>
                <a:ea typeface="Calibri" panose="020F0502020204030204" pitchFamily="34" charset="0"/>
                <a:cs typeface="Calibri" panose="020F0502020204030204" pitchFamily="34" charset="0"/>
              </a:endParaRPr>
            </a:p>
          </p:txBody>
        </p:sp>
        <p:sp>
          <p:nvSpPr>
            <p:cNvPr id="6" name="Freeform: Shape 5">
              <a:extLst>
                <a:ext uri="{FF2B5EF4-FFF2-40B4-BE49-F238E27FC236}">
                  <a16:creationId xmlns:a16="http://schemas.microsoft.com/office/drawing/2014/main" id="{7FAE6192-2A2F-2050-1BC3-F0754691FD1E}"/>
                </a:ext>
              </a:extLst>
            </p:cNvPr>
            <p:cNvSpPr/>
            <p:nvPr/>
          </p:nvSpPr>
          <p:spPr>
            <a:xfrm>
              <a:off x="795338" y="3600450"/>
              <a:ext cx="5498306" cy="1718437"/>
            </a:xfrm>
            <a:custGeom>
              <a:avLst/>
              <a:gdLst>
                <a:gd name="connsiteX0" fmla="*/ 0 w 5498306"/>
                <a:gd name="connsiteY0" fmla="*/ 286412 h 1718437"/>
                <a:gd name="connsiteX1" fmla="*/ 286412 w 5498306"/>
                <a:gd name="connsiteY1" fmla="*/ 0 h 1718437"/>
                <a:gd name="connsiteX2" fmla="*/ 5211894 w 5498306"/>
                <a:gd name="connsiteY2" fmla="*/ 0 h 1718437"/>
                <a:gd name="connsiteX3" fmla="*/ 5498306 w 5498306"/>
                <a:gd name="connsiteY3" fmla="*/ 286412 h 1718437"/>
                <a:gd name="connsiteX4" fmla="*/ 5498306 w 5498306"/>
                <a:gd name="connsiteY4" fmla="*/ 1432025 h 1718437"/>
                <a:gd name="connsiteX5" fmla="*/ 5211894 w 5498306"/>
                <a:gd name="connsiteY5" fmla="*/ 1718437 h 1718437"/>
                <a:gd name="connsiteX6" fmla="*/ 286412 w 5498306"/>
                <a:gd name="connsiteY6" fmla="*/ 1718437 h 1718437"/>
                <a:gd name="connsiteX7" fmla="*/ 0 w 5498306"/>
                <a:gd name="connsiteY7" fmla="*/ 1432025 h 1718437"/>
                <a:gd name="connsiteX8" fmla="*/ 0 w 5498306"/>
                <a:gd name="connsiteY8" fmla="*/ 286412 h 1718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98306" h="1718437">
                  <a:moveTo>
                    <a:pt x="0" y="286412"/>
                  </a:moveTo>
                  <a:cubicBezTo>
                    <a:pt x="0" y="128231"/>
                    <a:pt x="128231" y="0"/>
                    <a:pt x="286412" y="0"/>
                  </a:cubicBezTo>
                  <a:lnTo>
                    <a:pt x="5211894" y="0"/>
                  </a:lnTo>
                  <a:cubicBezTo>
                    <a:pt x="5370075" y="0"/>
                    <a:pt x="5498306" y="128231"/>
                    <a:pt x="5498306" y="286412"/>
                  </a:cubicBezTo>
                  <a:lnTo>
                    <a:pt x="5498306" y="1432025"/>
                  </a:lnTo>
                  <a:cubicBezTo>
                    <a:pt x="5498306" y="1590206"/>
                    <a:pt x="5370075" y="1718437"/>
                    <a:pt x="5211894" y="1718437"/>
                  </a:cubicBezTo>
                  <a:lnTo>
                    <a:pt x="286412" y="1718437"/>
                  </a:lnTo>
                  <a:cubicBezTo>
                    <a:pt x="128231" y="1718437"/>
                    <a:pt x="0" y="1590206"/>
                    <a:pt x="0" y="1432025"/>
                  </a:cubicBezTo>
                  <a:lnTo>
                    <a:pt x="0" y="286412"/>
                  </a:lnTo>
                  <a:close/>
                </a:path>
              </a:pathLst>
            </a:custGeom>
          </p:spPr>
          <p:style>
            <a:lnRef idx="3">
              <a:schemeClr val="accent1">
                <a:shade val="80000"/>
                <a:hueOff val="0"/>
                <a:satOff val="0"/>
                <a:lumOff val="0"/>
                <a:alphaOff val="0"/>
              </a:schemeClr>
            </a:lnRef>
            <a:fillRef idx="1">
              <a:schemeClr val="lt1">
                <a:hueOff val="0"/>
                <a:satOff val="0"/>
                <a:lumOff val="0"/>
                <a:alphaOff val="0"/>
              </a:schemeClr>
            </a:fillRef>
            <a:effectRef idx="1">
              <a:schemeClr val="lt1">
                <a:hueOff val="0"/>
                <a:satOff val="0"/>
                <a:lumOff val="0"/>
                <a:alphaOff val="0"/>
              </a:schemeClr>
            </a:effectRef>
            <a:fontRef idx="minor">
              <a:schemeClr val="dk1">
                <a:hueOff val="0"/>
                <a:satOff val="0"/>
                <a:lumOff val="0"/>
                <a:alphaOff val="0"/>
              </a:schemeClr>
            </a:fontRef>
          </p:style>
          <p:txBody>
            <a:bodyPr spcFirstLastPara="0" vert="horz" wrap="square" lIns="160087" tIns="160087" rIns="160087" bIns="160087" numCol="1" spcCol="1270" anchor="ctr" anchorCtr="0">
              <a:noAutofit/>
            </a:bodyPr>
            <a:lstStyle/>
            <a:p>
              <a:pPr marL="0" lvl="0" indent="0" algn="l" defTabSz="889000">
                <a:lnSpc>
                  <a:spcPct val="90000"/>
                </a:lnSpc>
                <a:spcBef>
                  <a:spcPct val="0"/>
                </a:spcBef>
                <a:spcAft>
                  <a:spcPct val="35000"/>
                </a:spcAft>
                <a:buNone/>
              </a:pPr>
              <a:r>
                <a:rPr lang="en-US" sz="2000" kern="1200">
                  <a:latin typeface="Calibri" panose="020F0502020204030204" pitchFamily="34" charset="0"/>
                  <a:ea typeface="Calibri" panose="020F0502020204030204" pitchFamily="34" charset="0"/>
                  <a:cs typeface="Calibri" panose="020F0502020204030204" pitchFamily="34" charset="0"/>
                </a:rPr>
                <a:t>Unlike traditional relational databases, which struggle with vector representations, Chroma is optimized for vector operations and supports efficient nearest neighbor search, a critical capability for many AI applications.</a:t>
              </a:r>
              <a:endParaRPr lang="en-IN" sz="2000" kern="1200">
                <a:latin typeface="Calibri" panose="020F0502020204030204" pitchFamily="34" charset="0"/>
                <a:ea typeface="Calibri" panose="020F0502020204030204" pitchFamily="34" charset="0"/>
                <a:cs typeface="Calibri" panose="020F0502020204030204" pitchFamily="34" charset="0"/>
              </a:endParaRPr>
            </a:p>
          </p:txBody>
        </p:sp>
      </p:grpSp>
      <p:pic>
        <p:nvPicPr>
          <p:cNvPr id="2060" name="Picture 12" descr="GenAI Ops Landscape">
            <a:extLst>
              <a:ext uri="{FF2B5EF4-FFF2-40B4-BE49-F238E27FC236}">
                <a16:creationId xmlns:a16="http://schemas.microsoft.com/office/drawing/2014/main" id="{D063781E-0627-E5C7-968A-D8641FB91B0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14075" y="1821656"/>
            <a:ext cx="4119719" cy="2750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706481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8921" y="171068"/>
            <a:ext cx="11146367" cy="550333"/>
          </a:xfrm>
        </p:spPr>
        <p:txBody>
          <a:bodyPr>
            <a:normAutofit/>
          </a:bodyPr>
          <a:lstStyle/>
          <a:p>
            <a:r>
              <a:rPr lang="en-IN" sz="3200">
                <a:latin typeface="Calibri" panose="020F0502020204030204" pitchFamily="34" charset="0"/>
                <a:ea typeface="Calibri" panose="020F0502020204030204" pitchFamily="34" charset="0"/>
                <a:cs typeface="Calibri" panose="020F0502020204030204" pitchFamily="34" charset="0"/>
              </a:rPr>
              <a:t>Key features of Chroma</a:t>
            </a:r>
          </a:p>
        </p:txBody>
      </p:sp>
      <p:pic>
        <p:nvPicPr>
          <p:cNvPr id="17" name="Picture 16">
            <a:extLst>
              <a:ext uri="{FF2B5EF4-FFF2-40B4-BE49-F238E27FC236}">
                <a16:creationId xmlns:a16="http://schemas.microsoft.com/office/drawing/2014/main" id="{AE39F120-84B4-6607-E9A5-8766D2572F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8994" y="1897140"/>
            <a:ext cx="5679743" cy="3063720"/>
          </a:xfrm>
          <a:prstGeom prst="rect">
            <a:avLst/>
          </a:prstGeom>
        </p:spPr>
      </p:pic>
      <p:graphicFrame>
        <p:nvGraphicFramePr>
          <p:cNvPr id="14" name="Diagram 13">
            <a:extLst>
              <a:ext uri="{FF2B5EF4-FFF2-40B4-BE49-F238E27FC236}">
                <a16:creationId xmlns:a16="http://schemas.microsoft.com/office/drawing/2014/main" id="{A0E54542-0A97-4CDC-9C73-3B16DF7D8068}"/>
              </a:ext>
            </a:extLst>
          </p:cNvPr>
          <p:cNvGraphicFramePr/>
          <p:nvPr/>
        </p:nvGraphicFramePr>
        <p:xfrm>
          <a:off x="143263" y="1189472"/>
          <a:ext cx="6193926" cy="49489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2131156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774" y="147873"/>
            <a:ext cx="11146367" cy="550333"/>
          </a:xfrm>
        </p:spPr>
        <p:txBody>
          <a:bodyPr>
            <a:normAutofit/>
          </a:bodyPr>
          <a:lstStyle/>
          <a:p>
            <a:r>
              <a:rPr lang="en-IN" sz="3200" err="1">
                <a:latin typeface="Calibri" panose="020F0502020204030204" pitchFamily="34" charset="0"/>
                <a:ea typeface="Calibri" panose="020F0502020204030204" pitchFamily="34" charset="0"/>
                <a:cs typeface="Calibri" panose="020F0502020204030204" pitchFamily="34" charset="0"/>
              </a:rPr>
              <a:t>Vectara</a:t>
            </a:r>
            <a:endParaRPr lang="en-IN" sz="32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Diagram 4">
            <a:extLst>
              <a:ext uri="{FF2B5EF4-FFF2-40B4-BE49-F238E27FC236}">
                <a16:creationId xmlns:a16="http://schemas.microsoft.com/office/drawing/2014/main" id="{73072397-CDE6-A3AB-28DE-0DB7669D6709}"/>
              </a:ext>
            </a:extLst>
          </p:cNvPr>
          <p:cNvGraphicFramePr/>
          <p:nvPr/>
        </p:nvGraphicFramePr>
        <p:xfrm>
          <a:off x="2555796" y="3429000"/>
          <a:ext cx="6596785" cy="2498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Neural Search Platform Vectara Launches with $20M Seed">
            <a:extLst>
              <a:ext uri="{FF2B5EF4-FFF2-40B4-BE49-F238E27FC236}">
                <a16:creationId xmlns:a16="http://schemas.microsoft.com/office/drawing/2014/main" id="{E872E825-1E78-D85A-AAAF-92E15D1E1B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8781" y="1178719"/>
            <a:ext cx="8243888" cy="15302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191056"/>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E8150-87A8-CDBD-493E-C5D7B0CD0E4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E492C0-3C19-4F9B-3D38-C78D2E1A61D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8500141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130BB-2B87-C1BA-5DF8-3F1C01CEDDD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097FF44-96B1-507F-946E-596C1D2EC4D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156577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E1ED-ECDF-97BE-7FEE-296EF6CBDA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5FEE466-8117-A753-608B-971B401B309D}"/>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646637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7859F-6CA6-440B-31BE-BD50D804DF6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4C06FD-927E-82BC-F09D-41FA2903B78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561378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8925" y="2193368"/>
            <a:ext cx="11614150" cy="2471263"/>
          </a:xfrm>
          <a:prstGeom prst="rect">
            <a:avLst/>
          </a:prstGeom>
        </p:spPr>
        <p:txBody>
          <a:bodyPr/>
          <a:lstStyle/>
          <a:p>
            <a:pPr algn="l"/>
            <a:r>
              <a:rPr lang="en-US" sz="4800" dirty="0">
                <a:solidFill>
                  <a:schemeClr val="accent3"/>
                </a:solidFill>
                <a:highlight>
                  <a:srgbClr val="F2F2F2"/>
                </a:highlight>
                <a:latin typeface="Calibri" panose="020F0502020204030204" pitchFamily="34" charset="0"/>
                <a:ea typeface="Calibri" panose="020F0502020204030204" pitchFamily="34" charset="0"/>
                <a:cs typeface="Calibri" panose="020F0502020204030204" pitchFamily="34" charset="0"/>
              </a:rPr>
              <a:t>Retriever-Augmented Generation (RAG)</a:t>
            </a:r>
            <a:endParaRPr lang="en-IN" altLang="en-US" sz="2400" spc="32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790736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BD39F-A00C-E9A0-F14A-E278C37E0754}"/>
              </a:ext>
            </a:extLst>
          </p:cNvPr>
          <p:cNvSpPr>
            <a:spLocks noGrp="1"/>
          </p:cNvSpPr>
          <p:nvPr>
            <p:ph type="title"/>
          </p:nvPr>
        </p:nvSpPr>
        <p:spPr/>
        <p:txBody>
          <a:bodyPr/>
          <a:lstStyle/>
          <a:p>
            <a:r>
              <a:rPr lang="en-IN" dirty="0"/>
              <a:t>Why RAG?</a:t>
            </a:r>
          </a:p>
        </p:txBody>
      </p:sp>
      <p:sp>
        <p:nvSpPr>
          <p:cNvPr id="3" name="Content Placeholder 2">
            <a:extLst>
              <a:ext uri="{FF2B5EF4-FFF2-40B4-BE49-F238E27FC236}">
                <a16:creationId xmlns:a16="http://schemas.microsoft.com/office/drawing/2014/main" id="{78A5407D-584B-F7BA-6590-FF922E992880}"/>
              </a:ext>
            </a:extLst>
          </p:cNvPr>
          <p:cNvSpPr>
            <a:spLocks noGrp="1"/>
          </p:cNvSpPr>
          <p:nvPr>
            <p:ph idx="1"/>
          </p:nvPr>
        </p:nvSpPr>
        <p:spPr/>
        <p:txBody>
          <a:bodyPr>
            <a:normAutofit fontScale="92500"/>
          </a:bodyPr>
          <a:lstStyle/>
          <a:p>
            <a:pPr>
              <a:lnSpc>
                <a:spcPct val="100000"/>
              </a:lnSpc>
            </a:pPr>
            <a:r>
              <a:rPr lang="en-US" dirty="0">
                <a:latin typeface="+mj-lt"/>
              </a:rPr>
              <a:t>LMs can reason about wide-ranging topics, but their knowledge is limited to the public data up to a specific point in time that they were trained on. </a:t>
            </a:r>
          </a:p>
          <a:p>
            <a:pPr>
              <a:lnSpc>
                <a:spcPct val="100000"/>
              </a:lnSpc>
            </a:pPr>
            <a:endParaRPr lang="en-US" dirty="0">
              <a:latin typeface="+mj-lt"/>
            </a:endParaRPr>
          </a:p>
          <a:p>
            <a:pPr>
              <a:lnSpc>
                <a:spcPct val="100000"/>
              </a:lnSpc>
            </a:pPr>
            <a:r>
              <a:rPr lang="en-US" dirty="0">
                <a:latin typeface="+mj-lt"/>
              </a:rPr>
              <a:t>If you want to build AI applications that can reason about private data or data introduced after a model’s cutoff date, you need to augment the knowledge of the model with the specific information it needs. </a:t>
            </a:r>
          </a:p>
          <a:p>
            <a:pPr>
              <a:lnSpc>
                <a:spcPct val="100000"/>
              </a:lnSpc>
            </a:pPr>
            <a:endParaRPr lang="en-US" dirty="0">
              <a:latin typeface="+mj-lt"/>
            </a:endParaRPr>
          </a:p>
          <a:p>
            <a:pPr>
              <a:lnSpc>
                <a:spcPct val="100000"/>
              </a:lnSpc>
            </a:pPr>
            <a:r>
              <a:rPr lang="en-US" dirty="0">
                <a:latin typeface="+mj-lt"/>
              </a:rPr>
              <a:t>The process of bringing the appropriate information and inserting it into the model prompt is known as Retrieval Augmented Generation (RAG).</a:t>
            </a:r>
            <a:endParaRPr lang="en-IN" dirty="0">
              <a:latin typeface="+mj-lt"/>
            </a:endParaRPr>
          </a:p>
        </p:txBody>
      </p:sp>
    </p:spTree>
    <p:extLst>
      <p:ext uri="{BB962C8B-B14F-4D97-AF65-F5344CB8AC3E}">
        <p14:creationId xmlns:p14="http://schemas.microsoft.com/office/powerpoint/2010/main" val="36228068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RAG</a:t>
            </a:r>
            <a:endParaRPr lang="en-US" dirty="0"/>
          </a:p>
        </p:txBody>
      </p:sp>
      <p:sp>
        <p:nvSpPr>
          <p:cNvPr id="11" name="TextBox 10"/>
          <p:cNvSpPr txBox="1"/>
          <p:nvPr/>
        </p:nvSpPr>
        <p:spPr>
          <a:xfrm>
            <a:off x="613832" y="1343940"/>
            <a:ext cx="4727425" cy="830997"/>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600" b="1">
                <a:latin typeface="Calibri" panose="020F0502020204030204" pitchFamily="34" charset="0"/>
                <a:ea typeface="Calibri" panose="020F0502020204030204" pitchFamily="34" charset="0"/>
                <a:cs typeface="Calibri" panose="020F0502020204030204" pitchFamily="34" charset="0"/>
              </a:rPr>
              <a:t>Hybrid Model : </a:t>
            </a:r>
            <a:r>
              <a:rPr lang="en-US" sz="1600">
                <a:latin typeface="Calibri" panose="020F0502020204030204" pitchFamily="34" charset="0"/>
                <a:ea typeface="Calibri" panose="020F0502020204030204" pitchFamily="34" charset="0"/>
                <a:cs typeface="Calibri" panose="020F0502020204030204" pitchFamily="34" charset="0"/>
              </a:rPr>
              <a:t>RAG is a hybrid model that brings together the strengths of both retrieval-based and generative approaches in NLP. </a:t>
            </a:r>
          </a:p>
        </p:txBody>
      </p:sp>
      <p:sp>
        <p:nvSpPr>
          <p:cNvPr id="13" name="TextBox 12"/>
          <p:cNvSpPr txBox="1"/>
          <p:nvPr/>
        </p:nvSpPr>
        <p:spPr>
          <a:xfrm>
            <a:off x="613832" y="2466558"/>
            <a:ext cx="4727425" cy="1815882"/>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600" b="1">
                <a:latin typeface="Calibri" panose="020F0502020204030204" pitchFamily="34" charset="0"/>
                <a:ea typeface="Calibri" panose="020F0502020204030204" pitchFamily="34" charset="0"/>
                <a:cs typeface="Calibri" panose="020F0502020204030204" pitchFamily="34" charset="0"/>
              </a:rPr>
              <a:t>Retriever Component : </a:t>
            </a:r>
            <a:r>
              <a:rPr lang="en-US" sz="1600">
                <a:latin typeface="Calibri" panose="020F0502020204030204" pitchFamily="34" charset="0"/>
                <a:ea typeface="Calibri" panose="020F0502020204030204" pitchFamily="34" charset="0"/>
                <a:cs typeface="Calibri" panose="020F0502020204030204" pitchFamily="34" charset="0"/>
              </a:rPr>
              <a:t>The retriever is responsible for fetching relevant documents or data snippets that might contain the information needed to answer a question or address a query. This component typically uses techniques like semantic search to find documents that are contextually similar to the input query.</a:t>
            </a:r>
          </a:p>
        </p:txBody>
      </p:sp>
      <p:sp>
        <p:nvSpPr>
          <p:cNvPr id="15" name="TextBox 14"/>
          <p:cNvSpPr txBox="1"/>
          <p:nvPr/>
        </p:nvSpPr>
        <p:spPr>
          <a:xfrm>
            <a:off x="613832" y="4574061"/>
            <a:ext cx="4727425" cy="1569660"/>
          </a:xfrm>
          <a:prstGeom prst="rect">
            <a:avLst/>
          </a:prstGeom>
          <a:noFill/>
          <a:ln>
            <a:solidFill>
              <a:schemeClr val="accent1"/>
            </a:solidFill>
          </a:ln>
        </p:spPr>
        <p:txBody>
          <a:bodyPr wrap="square">
            <a:spAutoFit/>
          </a:bodyPr>
          <a:lstStyle/>
          <a:p>
            <a:pPr marL="285750" indent="-285750" algn="just">
              <a:buFont typeface="Arial" panose="020B0604020202020204" pitchFamily="34" charset="0"/>
              <a:buChar char="•"/>
            </a:pPr>
            <a:r>
              <a:rPr lang="en-US" sz="1600" b="1">
                <a:latin typeface="Calibri" panose="020F0502020204030204" pitchFamily="34" charset="0"/>
                <a:ea typeface="Calibri" panose="020F0502020204030204" pitchFamily="34" charset="0"/>
                <a:cs typeface="Calibri" panose="020F0502020204030204" pitchFamily="34" charset="0"/>
              </a:rPr>
              <a:t>Generator Component : </a:t>
            </a:r>
            <a:r>
              <a:rPr lang="en-US" sz="1600">
                <a:latin typeface="Calibri" panose="020F0502020204030204" pitchFamily="34" charset="0"/>
                <a:ea typeface="Calibri" panose="020F0502020204030204" pitchFamily="34" charset="0"/>
                <a:cs typeface="Calibri" panose="020F0502020204030204" pitchFamily="34" charset="0"/>
              </a:rPr>
              <a:t>The generator then takes the context provided by the retriever and generates a coherent and contextually accurate response. This part of the model is often a large language model, similar to those used in generative AI for text generation.</a:t>
            </a:r>
          </a:p>
        </p:txBody>
      </p:sp>
      <p:pic>
        <p:nvPicPr>
          <p:cNvPr id="5" name="Picture 4">
            <a:extLst>
              <a:ext uri="{FF2B5EF4-FFF2-40B4-BE49-F238E27FC236}">
                <a16:creationId xmlns:a16="http://schemas.microsoft.com/office/drawing/2014/main" id="{DFA80A6D-FFCA-9583-B807-74439E5DC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8210" y="1759174"/>
            <a:ext cx="5611990" cy="3843829"/>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A738-D63D-6F35-6DBB-701765DC78EE}"/>
              </a:ext>
            </a:extLst>
          </p:cNvPr>
          <p:cNvSpPr>
            <a:spLocks noGrp="1"/>
          </p:cNvSpPr>
          <p:nvPr>
            <p:ph type="title"/>
          </p:nvPr>
        </p:nvSpPr>
        <p:spPr/>
        <p:txBody>
          <a:bodyPr/>
          <a:lstStyle/>
          <a:p>
            <a:r>
              <a:rPr lang="en-US" dirty="0"/>
              <a:t>Architecture of RAG - 1</a:t>
            </a:r>
            <a:endParaRPr lang="en-IN" dirty="0"/>
          </a:p>
        </p:txBody>
      </p:sp>
      <p:sp>
        <p:nvSpPr>
          <p:cNvPr id="3" name="Content Placeholder 2">
            <a:extLst>
              <a:ext uri="{FF2B5EF4-FFF2-40B4-BE49-F238E27FC236}">
                <a16:creationId xmlns:a16="http://schemas.microsoft.com/office/drawing/2014/main" id="{A3A8E540-78B5-2B03-92B7-B2254FC33E23}"/>
              </a:ext>
            </a:extLst>
          </p:cNvPr>
          <p:cNvSpPr>
            <a:spLocks noGrp="1"/>
          </p:cNvSpPr>
          <p:nvPr>
            <p:ph idx="1"/>
          </p:nvPr>
        </p:nvSpPr>
        <p:spPr>
          <a:xfrm>
            <a:off x="281249" y="1431854"/>
            <a:ext cx="4114106" cy="4901405"/>
          </a:xfrm>
        </p:spPr>
        <p:txBody>
          <a:bodyPr>
            <a:normAutofit lnSpcReduction="10000"/>
          </a:bodyPr>
          <a:lstStyle/>
          <a:p>
            <a:pPr marL="0" indent="0">
              <a:lnSpc>
                <a:spcPct val="100000"/>
              </a:lnSpc>
              <a:buNone/>
            </a:pPr>
            <a:r>
              <a:rPr lang="en-US" sz="1600" b="1" dirty="0">
                <a:latin typeface="+mn-lt"/>
              </a:rPr>
              <a:t>Indexing</a:t>
            </a:r>
            <a:r>
              <a:rPr lang="en-US" sz="1600" dirty="0">
                <a:latin typeface="+mn-lt"/>
              </a:rPr>
              <a:t>: a pipeline for ingesting data from a source and indexing it. This usually happens offline.</a:t>
            </a:r>
          </a:p>
          <a:p>
            <a:pPr marL="0" indent="0">
              <a:lnSpc>
                <a:spcPct val="100000"/>
              </a:lnSpc>
              <a:buNone/>
            </a:pPr>
            <a:r>
              <a:rPr lang="en-US" sz="1600" dirty="0">
                <a:latin typeface="+mn-lt"/>
              </a:rPr>
              <a:t>It’s a 3 step process:</a:t>
            </a:r>
          </a:p>
          <a:p>
            <a:pPr>
              <a:lnSpc>
                <a:spcPct val="100000"/>
              </a:lnSpc>
            </a:pPr>
            <a:r>
              <a:rPr lang="en-US" sz="1600" b="1" dirty="0">
                <a:latin typeface="+mn-lt"/>
              </a:rPr>
              <a:t>Load</a:t>
            </a:r>
            <a:r>
              <a:rPr lang="en-US" sz="1600" dirty="0">
                <a:latin typeface="+mn-lt"/>
              </a:rPr>
              <a:t>: First we need to load our data. This is done with </a:t>
            </a:r>
            <a:r>
              <a:rPr lang="en-US" sz="1600" dirty="0" err="1">
                <a:latin typeface="+mn-lt"/>
              </a:rPr>
              <a:t>DocumentLoaders</a:t>
            </a:r>
            <a:r>
              <a:rPr lang="en-US" sz="1600" dirty="0">
                <a:latin typeface="+mn-lt"/>
              </a:rPr>
              <a:t>.</a:t>
            </a:r>
          </a:p>
          <a:p>
            <a:pPr>
              <a:lnSpc>
                <a:spcPct val="100000"/>
              </a:lnSpc>
            </a:pPr>
            <a:r>
              <a:rPr lang="en-US" sz="1600" b="1" dirty="0">
                <a:latin typeface="+mn-lt"/>
              </a:rPr>
              <a:t>Split</a:t>
            </a:r>
            <a:r>
              <a:rPr lang="en-US" sz="1600" dirty="0">
                <a:latin typeface="+mn-lt"/>
              </a:rPr>
              <a:t>: Text splitters break large Documents into smaller chunks. This is useful both for indexing data and for passing it in to a model, since large chunks are harder to search over and won’t fit in a model’s finite context window.</a:t>
            </a:r>
          </a:p>
          <a:p>
            <a:pPr>
              <a:lnSpc>
                <a:spcPct val="100000"/>
              </a:lnSpc>
            </a:pPr>
            <a:r>
              <a:rPr lang="en-US" sz="1600" b="1" dirty="0">
                <a:latin typeface="+mn-lt"/>
              </a:rPr>
              <a:t>Store</a:t>
            </a:r>
            <a:r>
              <a:rPr lang="en-US" sz="1600" dirty="0">
                <a:latin typeface="+mn-lt"/>
              </a:rPr>
              <a:t>: We need somewhere to store and index our splits, so that they can later be searched over. This is often done using a </a:t>
            </a:r>
            <a:r>
              <a:rPr lang="en-US" sz="1600" dirty="0" err="1">
                <a:latin typeface="+mn-lt"/>
              </a:rPr>
              <a:t>VectorStore</a:t>
            </a:r>
            <a:r>
              <a:rPr lang="en-US" sz="1600" dirty="0">
                <a:latin typeface="+mn-lt"/>
              </a:rPr>
              <a:t> and Embeddings model.</a:t>
            </a:r>
            <a:endParaRPr lang="en-IN" sz="1600" dirty="0">
              <a:latin typeface="+mn-lt"/>
            </a:endParaRPr>
          </a:p>
        </p:txBody>
      </p:sp>
      <p:pic>
        <p:nvPicPr>
          <p:cNvPr id="1026" name="Picture 2" descr="index_diagram">
            <a:extLst>
              <a:ext uri="{FF2B5EF4-FFF2-40B4-BE49-F238E27FC236}">
                <a16:creationId xmlns:a16="http://schemas.microsoft.com/office/drawing/2014/main" id="{E14A0580-698A-192F-5FD6-EE83D1F42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5240" y="1657021"/>
            <a:ext cx="7495309" cy="376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287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A738-D63D-6F35-6DBB-701765DC78EE}"/>
              </a:ext>
            </a:extLst>
          </p:cNvPr>
          <p:cNvSpPr>
            <a:spLocks noGrp="1"/>
          </p:cNvSpPr>
          <p:nvPr>
            <p:ph type="title"/>
          </p:nvPr>
        </p:nvSpPr>
        <p:spPr/>
        <p:txBody>
          <a:bodyPr/>
          <a:lstStyle/>
          <a:p>
            <a:r>
              <a:rPr lang="en-US" dirty="0"/>
              <a:t>Architecture of RAG - 2</a:t>
            </a:r>
            <a:endParaRPr lang="en-IN" dirty="0"/>
          </a:p>
        </p:txBody>
      </p:sp>
      <p:sp>
        <p:nvSpPr>
          <p:cNvPr id="3" name="Content Placeholder 2">
            <a:extLst>
              <a:ext uri="{FF2B5EF4-FFF2-40B4-BE49-F238E27FC236}">
                <a16:creationId xmlns:a16="http://schemas.microsoft.com/office/drawing/2014/main" id="{A3A8E540-78B5-2B03-92B7-B2254FC33E23}"/>
              </a:ext>
            </a:extLst>
          </p:cNvPr>
          <p:cNvSpPr>
            <a:spLocks noGrp="1"/>
          </p:cNvSpPr>
          <p:nvPr>
            <p:ph idx="1"/>
          </p:nvPr>
        </p:nvSpPr>
        <p:spPr>
          <a:xfrm>
            <a:off x="281249" y="1431854"/>
            <a:ext cx="4114106" cy="4901405"/>
          </a:xfrm>
        </p:spPr>
        <p:txBody>
          <a:bodyPr>
            <a:normAutofit/>
          </a:bodyPr>
          <a:lstStyle/>
          <a:p>
            <a:pPr marL="0" indent="0">
              <a:lnSpc>
                <a:spcPct val="100000"/>
              </a:lnSpc>
              <a:buNone/>
            </a:pPr>
            <a:r>
              <a:rPr lang="en-US" sz="1600" b="1" dirty="0">
                <a:latin typeface="+mn-lt"/>
              </a:rPr>
              <a:t>Retrieval and generation: </a:t>
            </a:r>
            <a:r>
              <a:rPr lang="en-US" sz="1600" dirty="0">
                <a:latin typeface="+mn-lt"/>
              </a:rPr>
              <a:t>the actual RAG chain, which takes the user query at run time and retrieves the relevant data from the index, then passes that to the model.</a:t>
            </a:r>
          </a:p>
          <a:p>
            <a:pPr marL="0" indent="0">
              <a:lnSpc>
                <a:spcPct val="100000"/>
              </a:lnSpc>
              <a:buNone/>
            </a:pPr>
            <a:endParaRPr lang="en-US" sz="1600" dirty="0">
              <a:latin typeface="+mn-lt"/>
            </a:endParaRPr>
          </a:p>
          <a:p>
            <a:pPr marL="0" indent="0">
              <a:lnSpc>
                <a:spcPct val="100000"/>
              </a:lnSpc>
              <a:buNone/>
            </a:pPr>
            <a:r>
              <a:rPr lang="en-US" sz="1600" dirty="0">
                <a:latin typeface="+mn-lt"/>
              </a:rPr>
              <a:t>It’s a 2 step process:</a:t>
            </a:r>
          </a:p>
          <a:p>
            <a:pPr>
              <a:lnSpc>
                <a:spcPct val="100000"/>
              </a:lnSpc>
            </a:pPr>
            <a:r>
              <a:rPr lang="en-US" sz="1600" b="1" dirty="0">
                <a:latin typeface="+mn-lt"/>
              </a:rPr>
              <a:t>Retrieve: </a:t>
            </a:r>
            <a:r>
              <a:rPr lang="en-US" sz="1600" dirty="0">
                <a:latin typeface="+mn-lt"/>
              </a:rPr>
              <a:t>Given a user input, relevant splits are retrieved from storage using a Retriever.</a:t>
            </a:r>
          </a:p>
          <a:p>
            <a:pPr>
              <a:lnSpc>
                <a:spcPct val="100000"/>
              </a:lnSpc>
            </a:pPr>
            <a:r>
              <a:rPr lang="en-US" sz="1600" b="1" dirty="0">
                <a:latin typeface="+mn-lt"/>
              </a:rPr>
              <a:t>Generate: </a:t>
            </a:r>
            <a:r>
              <a:rPr lang="en-US" sz="1600" dirty="0">
                <a:latin typeface="+mn-lt"/>
              </a:rPr>
              <a:t>A </a:t>
            </a:r>
            <a:r>
              <a:rPr lang="en-US" sz="1600" dirty="0" err="1">
                <a:latin typeface="+mn-lt"/>
              </a:rPr>
              <a:t>ChatModel</a:t>
            </a:r>
            <a:r>
              <a:rPr lang="en-US" sz="1600" dirty="0">
                <a:latin typeface="+mn-lt"/>
              </a:rPr>
              <a:t> / LLM produces an answer using a prompt that includes the question and the retrieved data</a:t>
            </a:r>
            <a:endParaRPr lang="en-IN" sz="1600" dirty="0">
              <a:latin typeface="+mn-lt"/>
            </a:endParaRPr>
          </a:p>
        </p:txBody>
      </p:sp>
      <p:pic>
        <p:nvPicPr>
          <p:cNvPr id="2050" name="Picture 2" descr="retrieval_diagram">
            <a:extLst>
              <a:ext uri="{FF2B5EF4-FFF2-40B4-BE49-F238E27FC236}">
                <a16:creationId xmlns:a16="http://schemas.microsoft.com/office/drawing/2014/main" id="{AEA75CA8-6457-6840-ECD4-9F7C2E8FA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5355" y="1709305"/>
            <a:ext cx="7665712" cy="3932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3856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hape 14">
            <a:extLst>
              <a:ext uri="{FF2B5EF4-FFF2-40B4-BE49-F238E27FC236}">
                <a16:creationId xmlns:a16="http://schemas.microsoft.com/office/drawing/2014/main" id="{95E4874B-E143-CC1B-92DD-76A833E3331A}"/>
              </a:ext>
            </a:extLst>
          </p:cNvPr>
          <p:cNvSpPr/>
          <p:nvPr/>
        </p:nvSpPr>
        <p:spPr>
          <a:xfrm>
            <a:off x="6262032" y="5258675"/>
            <a:ext cx="647998" cy="34563"/>
          </a:xfrm>
          <a:prstGeom prst="rect">
            <a:avLst/>
          </a:prstGeom>
          <a:solidFill>
            <a:schemeClr val="accent1">
              <a:lumMod val="40000"/>
              <a:lumOff val="60000"/>
            </a:schemeClr>
          </a:solidFill>
          <a:ln>
            <a:solidFill>
              <a:schemeClr val="accent1">
                <a:lumMod val="75000"/>
              </a:schemeClr>
            </a:solidFill>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sp>
        <p:nvSpPr>
          <p:cNvPr id="2" name="Title 1"/>
          <p:cNvSpPr>
            <a:spLocks noGrp="1"/>
          </p:cNvSpPr>
          <p:nvPr>
            <p:ph type="title"/>
          </p:nvPr>
        </p:nvSpPr>
        <p:spPr>
          <a:xfrm>
            <a:off x="522816" y="87000"/>
            <a:ext cx="11146367" cy="550333"/>
          </a:xfrm>
        </p:spPr>
        <p:txBody>
          <a:bodyPr>
            <a:normAutofit/>
          </a:bodyPr>
          <a:lstStyle/>
          <a:p>
            <a:r>
              <a:rPr lang="en-IN" sz="3200">
                <a:latin typeface="Calibri" panose="020F0502020204030204" pitchFamily="34" charset="0"/>
                <a:ea typeface="Calibri" panose="020F0502020204030204" pitchFamily="34" charset="0"/>
                <a:cs typeface="Calibri" panose="020F0502020204030204" pitchFamily="34" charset="0"/>
              </a:rPr>
              <a:t>How RAG works?</a:t>
            </a:r>
          </a:p>
        </p:txBody>
      </p:sp>
      <p:sp>
        <p:nvSpPr>
          <p:cNvPr id="4" name="Shape 3"/>
          <p:cNvSpPr/>
          <p:nvPr/>
        </p:nvSpPr>
        <p:spPr>
          <a:xfrm>
            <a:off x="7078494" y="204896"/>
            <a:ext cx="45719" cy="6364154"/>
          </a:xfrm>
          <a:prstGeom prst="rect">
            <a:avLst/>
          </a:prstGeom>
          <a:solidFill>
            <a:schemeClr val="accent1">
              <a:lumMod val="40000"/>
              <a:lumOff val="60000"/>
            </a:schemeClr>
          </a:solidFill>
          <a:ln>
            <a:solidFill>
              <a:schemeClr val="accent1">
                <a:lumMod val="75000"/>
              </a:schemeClr>
            </a:solidFill>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sp>
        <p:nvSpPr>
          <p:cNvPr id="6" name="Shape 4"/>
          <p:cNvSpPr/>
          <p:nvPr/>
        </p:nvSpPr>
        <p:spPr>
          <a:xfrm>
            <a:off x="7113056" y="737947"/>
            <a:ext cx="647998" cy="34563"/>
          </a:xfrm>
          <a:prstGeom prst="rect">
            <a:avLst/>
          </a:prstGeom>
          <a:solidFill>
            <a:schemeClr val="accent1">
              <a:lumMod val="40000"/>
              <a:lumOff val="60000"/>
            </a:schemeClr>
          </a:solidFill>
          <a:ln>
            <a:solidFill>
              <a:schemeClr val="accent1">
                <a:lumMod val="75000"/>
              </a:schemeClr>
            </a:solidFill>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grpSp>
        <p:nvGrpSpPr>
          <p:cNvPr id="5" name="Group 4"/>
          <p:cNvGrpSpPr/>
          <p:nvPr/>
        </p:nvGrpSpPr>
        <p:grpSpPr>
          <a:xfrm>
            <a:off x="6904747" y="514747"/>
            <a:ext cx="416619" cy="430836"/>
            <a:chOff x="5887690" y="1812727"/>
            <a:chExt cx="416619" cy="433611"/>
          </a:xfrm>
        </p:grpSpPr>
        <p:sp>
          <p:nvSpPr>
            <p:cNvPr id="7" name="Shape 5"/>
            <p:cNvSpPr/>
            <p:nvPr/>
          </p:nvSpPr>
          <p:spPr>
            <a:xfrm>
              <a:off x="5887690" y="1829719"/>
              <a:ext cx="416619" cy="416619"/>
            </a:xfrm>
            <a:prstGeom prst="roundRect">
              <a:avLst>
                <a:gd name="adj" fmla="val 20000"/>
              </a:avLst>
            </a:prstGeom>
            <a:solidFill>
              <a:schemeClr val="accent1">
                <a:lumMod val="40000"/>
                <a:lumOff val="60000"/>
              </a:schemeClr>
            </a:solidFill>
            <a:ln w="13811">
              <a:solidFill>
                <a:schemeClr val="accent1">
                  <a:lumMod val="75000"/>
                </a:schemeClr>
              </a:solidFill>
              <a:prstDash val="solid"/>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sp>
          <p:nvSpPr>
            <p:cNvPr id="8" name="Text 6"/>
            <p:cNvSpPr/>
            <p:nvPr/>
          </p:nvSpPr>
          <p:spPr>
            <a:xfrm>
              <a:off x="6040685" y="1812727"/>
              <a:ext cx="110629" cy="347068"/>
            </a:xfrm>
            <a:prstGeom prst="rect">
              <a:avLst/>
            </a:prstGeom>
            <a:noFill/>
          </p:spPr>
          <p:txBody>
            <a:bodyPr wrap="none" rtlCol="0" anchor="t"/>
            <a:lstStyle/>
            <a:p>
              <a:pPr algn="ctr">
                <a:lnSpc>
                  <a:spcPts val="2735"/>
                </a:lnSpc>
              </a:pPr>
              <a:r>
                <a:rPr lang="en-US" sz="2185" kern="0" spc="-29">
                  <a:solidFill>
                    <a:srgbClr val="2B2E3C"/>
                  </a:solidFill>
                  <a:latin typeface="Calibri" panose="020F0502020204030204" pitchFamily="34" charset="0"/>
                  <a:ea typeface="Calibri" panose="020F0502020204030204" pitchFamily="34" charset="0"/>
                  <a:cs typeface="Calibri" panose="020F0502020204030204" pitchFamily="34" charset="0"/>
                </a:rPr>
                <a:t>1</a:t>
              </a:r>
              <a:endParaRPr lang="en-US" sz="2185">
                <a:latin typeface="Calibri" panose="020F0502020204030204" pitchFamily="34" charset="0"/>
                <a:ea typeface="Calibri" panose="020F0502020204030204" pitchFamily="34" charset="0"/>
                <a:cs typeface="Calibri" panose="020F0502020204030204" pitchFamily="34" charset="0"/>
              </a:endParaRPr>
            </a:p>
          </p:txBody>
        </p:sp>
      </p:grpSp>
      <p:sp>
        <p:nvSpPr>
          <p:cNvPr id="9" name="Text 7"/>
          <p:cNvSpPr/>
          <p:nvPr/>
        </p:nvSpPr>
        <p:spPr>
          <a:xfrm>
            <a:off x="7720152" y="578567"/>
            <a:ext cx="1851620" cy="318760"/>
          </a:xfrm>
          <a:prstGeom prst="rect">
            <a:avLst/>
          </a:prstGeom>
          <a:solidFill>
            <a:srgbClr val="F0F9FE"/>
          </a:solidFill>
          <a:ln>
            <a:solidFill>
              <a:schemeClr val="accent1"/>
            </a:solidFill>
          </a:ln>
        </p:spPr>
        <p:txBody>
          <a:bodyPr wrap="none" rtlCol="0" anchor="t"/>
          <a:lstStyle/>
          <a:p>
            <a:r>
              <a:rPr lang="en-IN">
                <a:latin typeface="Calibri" panose="020F0502020204030204" pitchFamily="34" charset="0"/>
                <a:ea typeface="Calibri" panose="020F0502020204030204" pitchFamily="34" charset="0"/>
                <a:cs typeface="Calibri" panose="020F0502020204030204" pitchFamily="34" charset="0"/>
              </a:rPr>
              <a:t>Input Processing</a:t>
            </a:r>
          </a:p>
        </p:txBody>
      </p:sp>
      <p:sp>
        <p:nvSpPr>
          <p:cNvPr id="10" name="Text 8"/>
          <p:cNvSpPr/>
          <p:nvPr/>
        </p:nvSpPr>
        <p:spPr>
          <a:xfrm>
            <a:off x="7720152" y="964228"/>
            <a:ext cx="4068456" cy="581761"/>
          </a:xfrm>
          <a:prstGeom prst="rect">
            <a:avLst/>
          </a:prstGeom>
          <a:noFill/>
          <a:ln>
            <a:solidFill>
              <a:schemeClr val="accent1"/>
            </a:solidFill>
          </a:ln>
        </p:spPr>
        <p:txBody>
          <a:bodyPr wrap="square" rtlCol="0" anchor="t"/>
          <a:lstStyle/>
          <a:p>
            <a:pPr algn="just"/>
            <a:r>
              <a:rPr lang="en-US" sz="1600">
                <a:latin typeface="Calibri" panose="020F0502020204030204" pitchFamily="34" charset="0"/>
                <a:ea typeface="Calibri" panose="020F0502020204030204" pitchFamily="34" charset="0"/>
                <a:cs typeface="Calibri" panose="020F0502020204030204" pitchFamily="34" charset="0"/>
              </a:rPr>
              <a:t>When a query or a question is input into a RAG model, the retriever first processes this input.</a:t>
            </a:r>
          </a:p>
        </p:txBody>
      </p:sp>
      <p:sp>
        <p:nvSpPr>
          <p:cNvPr id="11" name="Text 13"/>
          <p:cNvSpPr/>
          <p:nvPr/>
        </p:nvSpPr>
        <p:spPr>
          <a:xfrm>
            <a:off x="2135769" y="2092717"/>
            <a:ext cx="4136760" cy="1291749"/>
          </a:xfrm>
          <a:prstGeom prst="rect">
            <a:avLst/>
          </a:prstGeom>
          <a:noFill/>
          <a:ln>
            <a:solidFill>
              <a:schemeClr val="accent1"/>
            </a:solidFill>
          </a:ln>
        </p:spPr>
        <p:txBody>
          <a:bodyPr wrap="square" rtlCol="0" anchor="t"/>
          <a:lstStyle/>
          <a:p>
            <a:pPr marL="285750" indent="-285750" algn="just">
              <a:buFont typeface="Arial" panose="020B0604020202020204" pitchFamily="34" charset="0"/>
              <a:buChar char="•"/>
            </a:pPr>
            <a:r>
              <a:rPr lang="en-US" sz="1600">
                <a:latin typeface="Calibri" panose="020F0502020204030204" pitchFamily="34" charset="0"/>
                <a:ea typeface="Calibri" panose="020F0502020204030204" pitchFamily="34" charset="0"/>
                <a:cs typeface="Calibri" panose="020F0502020204030204" pitchFamily="34" charset="0"/>
              </a:rPr>
              <a:t>The retriever searches a database or a document set to find relevant information. </a:t>
            </a:r>
          </a:p>
          <a:p>
            <a:pPr marL="285750" indent="-285750" algn="just">
              <a:buFont typeface="Arial" panose="020B0604020202020204" pitchFamily="34" charset="0"/>
              <a:buChar char="•"/>
            </a:pPr>
            <a:r>
              <a:rPr lang="en-US" sz="1600">
                <a:latin typeface="Calibri" panose="020F0502020204030204" pitchFamily="34" charset="0"/>
                <a:ea typeface="Calibri" panose="020F0502020204030204" pitchFamily="34" charset="0"/>
                <a:cs typeface="Calibri" panose="020F0502020204030204" pitchFamily="34" charset="0"/>
              </a:rPr>
              <a:t>This database could be a pre-compiled corpus of text, like Wikipedia or a specialized knowledge base.</a:t>
            </a:r>
          </a:p>
        </p:txBody>
      </p:sp>
      <p:sp>
        <p:nvSpPr>
          <p:cNvPr id="13" name="Shape 14"/>
          <p:cNvSpPr/>
          <p:nvPr/>
        </p:nvSpPr>
        <p:spPr>
          <a:xfrm>
            <a:off x="7249114" y="3587396"/>
            <a:ext cx="647998" cy="34563"/>
          </a:xfrm>
          <a:prstGeom prst="rect">
            <a:avLst/>
          </a:prstGeom>
          <a:solidFill>
            <a:schemeClr val="accent1">
              <a:lumMod val="40000"/>
              <a:lumOff val="60000"/>
            </a:schemeClr>
          </a:solidFill>
          <a:ln>
            <a:solidFill>
              <a:schemeClr val="accent1">
                <a:lumMod val="75000"/>
              </a:schemeClr>
            </a:solidFill>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grpSp>
        <p:nvGrpSpPr>
          <p:cNvPr id="18" name="Group 17"/>
          <p:cNvGrpSpPr/>
          <p:nvPr/>
        </p:nvGrpSpPr>
        <p:grpSpPr>
          <a:xfrm>
            <a:off x="6889506" y="3427415"/>
            <a:ext cx="416619" cy="389089"/>
            <a:chOff x="5887690" y="4027289"/>
            <a:chExt cx="416619" cy="416619"/>
          </a:xfrm>
        </p:grpSpPr>
        <p:sp>
          <p:nvSpPr>
            <p:cNvPr id="14" name="Shape 15"/>
            <p:cNvSpPr/>
            <p:nvPr/>
          </p:nvSpPr>
          <p:spPr>
            <a:xfrm>
              <a:off x="5887690" y="4027289"/>
              <a:ext cx="416619" cy="416619"/>
            </a:xfrm>
            <a:prstGeom prst="roundRect">
              <a:avLst>
                <a:gd name="adj" fmla="val 20000"/>
              </a:avLst>
            </a:prstGeom>
            <a:solidFill>
              <a:schemeClr val="accent1">
                <a:lumMod val="40000"/>
                <a:lumOff val="60000"/>
              </a:schemeClr>
            </a:solidFill>
            <a:ln w="13811">
              <a:solidFill>
                <a:schemeClr val="accent1">
                  <a:lumMod val="75000"/>
                </a:schemeClr>
              </a:solidFill>
              <a:prstDash val="solid"/>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sp>
          <p:nvSpPr>
            <p:cNvPr id="15" name="Text 16"/>
            <p:cNvSpPr/>
            <p:nvPr/>
          </p:nvSpPr>
          <p:spPr>
            <a:xfrm>
              <a:off x="6018460" y="4027289"/>
              <a:ext cx="155079" cy="347068"/>
            </a:xfrm>
            <a:prstGeom prst="rect">
              <a:avLst/>
            </a:prstGeom>
            <a:noFill/>
          </p:spPr>
          <p:txBody>
            <a:bodyPr wrap="none" rtlCol="0" anchor="t"/>
            <a:lstStyle/>
            <a:p>
              <a:pPr algn="ctr">
                <a:lnSpc>
                  <a:spcPts val="2735"/>
                </a:lnSpc>
              </a:pPr>
              <a:r>
                <a:rPr lang="en-US" sz="2185" kern="0" spc="-29">
                  <a:solidFill>
                    <a:srgbClr val="2B2E3C"/>
                  </a:solidFill>
                  <a:latin typeface="Calibri" panose="020F0502020204030204" pitchFamily="34" charset="0"/>
                  <a:ea typeface="Calibri" panose="020F0502020204030204" pitchFamily="34" charset="0"/>
                  <a:cs typeface="Calibri" panose="020F0502020204030204" pitchFamily="34" charset="0"/>
                </a:rPr>
                <a:t>3</a:t>
              </a:r>
              <a:endParaRPr lang="en-US" sz="2185">
                <a:latin typeface="Calibri" panose="020F0502020204030204" pitchFamily="34" charset="0"/>
                <a:ea typeface="Calibri" panose="020F0502020204030204" pitchFamily="34" charset="0"/>
                <a:cs typeface="Calibri" panose="020F0502020204030204" pitchFamily="34" charset="0"/>
              </a:endParaRPr>
            </a:p>
          </p:txBody>
        </p:sp>
      </p:grpSp>
      <p:sp>
        <p:nvSpPr>
          <p:cNvPr id="16" name="Text 17"/>
          <p:cNvSpPr/>
          <p:nvPr/>
        </p:nvSpPr>
        <p:spPr>
          <a:xfrm>
            <a:off x="7720151" y="3428016"/>
            <a:ext cx="1973917" cy="318759"/>
          </a:xfrm>
          <a:prstGeom prst="rect">
            <a:avLst/>
          </a:prstGeom>
          <a:solidFill>
            <a:srgbClr val="F0F9FE"/>
          </a:solidFill>
          <a:ln>
            <a:solidFill>
              <a:schemeClr val="accent1"/>
            </a:solidFill>
          </a:ln>
        </p:spPr>
        <p:txBody>
          <a:bodyPr wrap="none" rtlCol="0" anchor="t"/>
          <a:lstStyle/>
          <a:p>
            <a:r>
              <a:rPr lang="en-IN">
                <a:latin typeface="Calibri" panose="020F0502020204030204" pitchFamily="34" charset="0"/>
                <a:ea typeface="Calibri" panose="020F0502020204030204" pitchFamily="34" charset="0"/>
                <a:cs typeface="Calibri" panose="020F0502020204030204" pitchFamily="34" charset="0"/>
              </a:rPr>
              <a:t>Context Integration </a:t>
            </a:r>
          </a:p>
        </p:txBody>
      </p:sp>
      <p:sp>
        <p:nvSpPr>
          <p:cNvPr id="17" name="Text 18"/>
          <p:cNvSpPr/>
          <p:nvPr/>
        </p:nvSpPr>
        <p:spPr>
          <a:xfrm>
            <a:off x="7720152" y="3816504"/>
            <a:ext cx="3989048" cy="1187298"/>
          </a:xfrm>
          <a:prstGeom prst="rect">
            <a:avLst/>
          </a:prstGeom>
          <a:noFill/>
          <a:ln>
            <a:solidFill>
              <a:schemeClr val="accent1"/>
            </a:solidFill>
          </a:ln>
        </p:spPr>
        <p:txBody>
          <a:bodyPr wrap="square" rtlCol="0" anchor="t"/>
          <a:lstStyle/>
          <a:p>
            <a:pPr marL="285750" indent="-285750" algn="just">
              <a:lnSpc>
                <a:spcPts val="2330"/>
              </a:lnSpc>
              <a:buFont typeface="Arial" panose="020B0604020202020204" pitchFamily="34" charset="0"/>
              <a:buChar char="•"/>
            </a:pPr>
            <a:r>
              <a:rPr lang="en-US" sz="1600" kern="0" spc="-29">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rPr>
              <a:t>Large language models achieve impressive performance on diverse tasks, such as translation, summarization, conversation, and even coding.</a:t>
            </a:r>
            <a:endParaRPr lang="en-US" sz="1600">
              <a:solidFill>
                <a:schemeClr val="tx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9" name="Shape 9"/>
          <p:cNvSpPr/>
          <p:nvPr/>
        </p:nvSpPr>
        <p:spPr>
          <a:xfrm>
            <a:off x="6282905" y="1820438"/>
            <a:ext cx="647998" cy="34563"/>
          </a:xfrm>
          <a:prstGeom prst="rect">
            <a:avLst/>
          </a:prstGeom>
          <a:solidFill>
            <a:schemeClr val="accent1">
              <a:lumMod val="40000"/>
              <a:lumOff val="60000"/>
            </a:schemeClr>
          </a:solidFill>
          <a:ln>
            <a:solidFill>
              <a:schemeClr val="accent1">
                <a:lumMod val="75000"/>
              </a:schemeClr>
            </a:solidFill>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grpSp>
        <p:nvGrpSpPr>
          <p:cNvPr id="12" name="Group 11"/>
          <p:cNvGrpSpPr/>
          <p:nvPr/>
        </p:nvGrpSpPr>
        <p:grpSpPr>
          <a:xfrm>
            <a:off x="6904747" y="1643176"/>
            <a:ext cx="416619" cy="389089"/>
            <a:chOff x="5887690" y="2733031"/>
            <a:chExt cx="416619" cy="416619"/>
          </a:xfrm>
        </p:grpSpPr>
        <p:sp>
          <p:nvSpPr>
            <p:cNvPr id="20" name="Shape 10"/>
            <p:cNvSpPr/>
            <p:nvPr/>
          </p:nvSpPr>
          <p:spPr>
            <a:xfrm>
              <a:off x="5887690" y="2733031"/>
              <a:ext cx="416619" cy="416619"/>
            </a:xfrm>
            <a:prstGeom prst="roundRect">
              <a:avLst>
                <a:gd name="adj" fmla="val 20000"/>
              </a:avLst>
            </a:prstGeom>
            <a:solidFill>
              <a:schemeClr val="accent1">
                <a:lumMod val="40000"/>
                <a:lumOff val="60000"/>
              </a:schemeClr>
            </a:solidFill>
            <a:ln w="13811">
              <a:solidFill>
                <a:schemeClr val="accent1">
                  <a:lumMod val="75000"/>
                </a:schemeClr>
              </a:solidFill>
              <a:prstDash val="solid"/>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sp>
          <p:nvSpPr>
            <p:cNvPr id="21" name="Text 11"/>
            <p:cNvSpPr/>
            <p:nvPr/>
          </p:nvSpPr>
          <p:spPr>
            <a:xfrm>
              <a:off x="6021635" y="2738438"/>
              <a:ext cx="148729" cy="347068"/>
            </a:xfrm>
            <a:prstGeom prst="rect">
              <a:avLst/>
            </a:prstGeom>
            <a:noFill/>
          </p:spPr>
          <p:txBody>
            <a:bodyPr wrap="none" rtlCol="0" anchor="t"/>
            <a:lstStyle/>
            <a:p>
              <a:pPr algn="ctr">
                <a:lnSpc>
                  <a:spcPts val="2735"/>
                </a:lnSpc>
              </a:pPr>
              <a:r>
                <a:rPr lang="en-US" sz="2185" kern="0" spc="-29">
                  <a:solidFill>
                    <a:srgbClr val="2B2E3C"/>
                  </a:solidFill>
                  <a:latin typeface="Calibri" panose="020F0502020204030204" pitchFamily="34" charset="0"/>
                  <a:ea typeface="Calibri" panose="020F0502020204030204" pitchFamily="34" charset="0"/>
                  <a:cs typeface="Calibri" panose="020F0502020204030204" pitchFamily="34" charset="0"/>
                </a:rPr>
                <a:t>2</a:t>
              </a:r>
              <a:endParaRPr lang="en-US" sz="2185">
                <a:latin typeface="Calibri" panose="020F0502020204030204" pitchFamily="34" charset="0"/>
                <a:ea typeface="Calibri" panose="020F0502020204030204" pitchFamily="34" charset="0"/>
                <a:cs typeface="Calibri" panose="020F0502020204030204" pitchFamily="34" charset="0"/>
              </a:endParaRPr>
            </a:p>
          </p:txBody>
        </p:sp>
      </p:grpSp>
      <p:sp>
        <p:nvSpPr>
          <p:cNvPr id="22" name="Text 12"/>
          <p:cNvSpPr/>
          <p:nvPr/>
        </p:nvSpPr>
        <p:spPr>
          <a:xfrm>
            <a:off x="4840377" y="1708039"/>
            <a:ext cx="1432152" cy="318760"/>
          </a:xfrm>
          <a:prstGeom prst="rect">
            <a:avLst/>
          </a:prstGeom>
          <a:solidFill>
            <a:srgbClr val="F0F9FE"/>
          </a:solidFill>
          <a:ln>
            <a:solidFill>
              <a:schemeClr val="accent1"/>
            </a:solidFill>
          </a:ln>
        </p:spPr>
        <p:txBody>
          <a:bodyPr wrap="none" rtlCol="0" anchor="t"/>
          <a:lstStyle/>
          <a:p>
            <a:pPr algn="r"/>
            <a:r>
              <a:rPr lang="en-IN">
                <a:latin typeface="Calibri" panose="020F0502020204030204" pitchFamily="34" charset="0"/>
                <a:ea typeface="Calibri" panose="020F0502020204030204" pitchFamily="34" charset="0"/>
                <a:cs typeface="Calibri" panose="020F0502020204030204" pitchFamily="34" charset="0"/>
              </a:rPr>
              <a:t>Data Retrieval</a:t>
            </a:r>
          </a:p>
        </p:txBody>
      </p:sp>
      <p:grpSp>
        <p:nvGrpSpPr>
          <p:cNvPr id="23" name="Group 22">
            <a:extLst>
              <a:ext uri="{FF2B5EF4-FFF2-40B4-BE49-F238E27FC236}">
                <a16:creationId xmlns:a16="http://schemas.microsoft.com/office/drawing/2014/main" id="{5EDB6285-4C9B-7AC2-7AD0-9B5CC3E705E3}"/>
              </a:ext>
            </a:extLst>
          </p:cNvPr>
          <p:cNvGrpSpPr/>
          <p:nvPr/>
        </p:nvGrpSpPr>
        <p:grpSpPr>
          <a:xfrm>
            <a:off x="6889506" y="5088064"/>
            <a:ext cx="416619" cy="389089"/>
            <a:chOff x="5887690" y="4027289"/>
            <a:chExt cx="416619" cy="416619"/>
          </a:xfrm>
        </p:grpSpPr>
        <p:sp>
          <p:nvSpPr>
            <p:cNvPr id="24" name="Shape 15">
              <a:extLst>
                <a:ext uri="{FF2B5EF4-FFF2-40B4-BE49-F238E27FC236}">
                  <a16:creationId xmlns:a16="http://schemas.microsoft.com/office/drawing/2014/main" id="{75B0EEA1-F778-96FB-EE06-514AB6FCBC88}"/>
                </a:ext>
              </a:extLst>
            </p:cNvPr>
            <p:cNvSpPr/>
            <p:nvPr/>
          </p:nvSpPr>
          <p:spPr>
            <a:xfrm>
              <a:off x="5887690" y="4027289"/>
              <a:ext cx="416619" cy="416619"/>
            </a:xfrm>
            <a:prstGeom prst="roundRect">
              <a:avLst>
                <a:gd name="adj" fmla="val 20000"/>
              </a:avLst>
            </a:prstGeom>
            <a:solidFill>
              <a:schemeClr val="accent1">
                <a:lumMod val="40000"/>
                <a:lumOff val="60000"/>
              </a:schemeClr>
            </a:solidFill>
            <a:ln w="13811">
              <a:solidFill>
                <a:schemeClr val="accent1">
                  <a:lumMod val="75000"/>
                </a:schemeClr>
              </a:solidFill>
              <a:prstDash val="solid"/>
            </a:ln>
          </p:spPr>
          <p:txBody>
            <a:bodyPr/>
            <a:lstStyle/>
            <a:p>
              <a:endParaRPr lang="en-IN" sz="1500">
                <a:latin typeface="Calibri" panose="020F0502020204030204" pitchFamily="34" charset="0"/>
                <a:ea typeface="Calibri" panose="020F0502020204030204" pitchFamily="34" charset="0"/>
                <a:cs typeface="Calibri" panose="020F0502020204030204" pitchFamily="34" charset="0"/>
              </a:endParaRPr>
            </a:p>
          </p:txBody>
        </p:sp>
        <p:sp>
          <p:nvSpPr>
            <p:cNvPr id="25" name="Text 16">
              <a:extLst>
                <a:ext uri="{FF2B5EF4-FFF2-40B4-BE49-F238E27FC236}">
                  <a16:creationId xmlns:a16="http://schemas.microsoft.com/office/drawing/2014/main" id="{9532FD94-7744-18F5-1B43-DE852661F6CF}"/>
                </a:ext>
              </a:extLst>
            </p:cNvPr>
            <p:cNvSpPr/>
            <p:nvPr/>
          </p:nvSpPr>
          <p:spPr>
            <a:xfrm>
              <a:off x="6018460" y="4027289"/>
              <a:ext cx="155079" cy="347068"/>
            </a:xfrm>
            <a:prstGeom prst="rect">
              <a:avLst/>
            </a:prstGeom>
            <a:noFill/>
          </p:spPr>
          <p:txBody>
            <a:bodyPr wrap="none" rtlCol="0" anchor="t"/>
            <a:lstStyle/>
            <a:p>
              <a:pPr algn="ctr">
                <a:lnSpc>
                  <a:spcPts val="2735"/>
                </a:lnSpc>
              </a:pPr>
              <a:r>
                <a:rPr lang="en-US" sz="2185" kern="0" spc="-29">
                  <a:solidFill>
                    <a:srgbClr val="2B2E3C"/>
                  </a:solidFill>
                  <a:latin typeface="Calibri" panose="020F0502020204030204" pitchFamily="34" charset="0"/>
                  <a:ea typeface="Calibri" panose="020F0502020204030204" pitchFamily="34" charset="0"/>
                  <a:cs typeface="Calibri" panose="020F0502020204030204" pitchFamily="34" charset="0"/>
                </a:rPr>
                <a:t>4</a:t>
              </a:r>
              <a:endParaRPr lang="en-US" sz="2185">
                <a:latin typeface="Calibri" panose="020F0502020204030204" pitchFamily="34" charset="0"/>
                <a:ea typeface="Calibri" panose="020F0502020204030204" pitchFamily="34" charset="0"/>
                <a:cs typeface="Calibri" panose="020F0502020204030204" pitchFamily="34" charset="0"/>
              </a:endParaRPr>
            </a:p>
          </p:txBody>
        </p:sp>
      </p:grpSp>
      <p:sp>
        <p:nvSpPr>
          <p:cNvPr id="27" name="Text 12">
            <a:extLst>
              <a:ext uri="{FF2B5EF4-FFF2-40B4-BE49-F238E27FC236}">
                <a16:creationId xmlns:a16="http://schemas.microsoft.com/office/drawing/2014/main" id="{0007CFE0-9699-8580-6408-662383527ED4}"/>
              </a:ext>
            </a:extLst>
          </p:cNvPr>
          <p:cNvSpPr/>
          <p:nvPr/>
        </p:nvSpPr>
        <p:spPr>
          <a:xfrm>
            <a:off x="4186238" y="5133858"/>
            <a:ext cx="2096667" cy="318760"/>
          </a:xfrm>
          <a:prstGeom prst="rect">
            <a:avLst/>
          </a:prstGeom>
          <a:solidFill>
            <a:srgbClr val="F0F9FE"/>
          </a:solidFill>
          <a:ln>
            <a:solidFill>
              <a:schemeClr val="accent1"/>
            </a:solidFill>
          </a:ln>
        </p:spPr>
        <p:txBody>
          <a:bodyPr wrap="none" rtlCol="0" anchor="t"/>
          <a:lstStyle/>
          <a:p>
            <a:pPr marL="0" marR="0">
              <a:spcBef>
                <a:spcPts val="0"/>
              </a:spcBef>
              <a:spcAft>
                <a:spcPts val="0"/>
              </a:spcAft>
            </a:pPr>
            <a:r>
              <a:rPr lang="en-IN">
                <a:effectLst/>
                <a:latin typeface="Calibri" panose="020F0502020204030204" pitchFamily="34" charset="0"/>
                <a:ea typeface="SimSun" panose="02010600030101010101" pitchFamily="2" charset="-122"/>
                <a:cs typeface="Times New Roman" panose="02020603050405020304" pitchFamily="18" charset="0"/>
              </a:rPr>
              <a:t>Response Generation</a:t>
            </a:r>
          </a:p>
        </p:txBody>
      </p:sp>
      <p:sp>
        <p:nvSpPr>
          <p:cNvPr id="28" name="Text 13">
            <a:extLst>
              <a:ext uri="{FF2B5EF4-FFF2-40B4-BE49-F238E27FC236}">
                <a16:creationId xmlns:a16="http://schemas.microsoft.com/office/drawing/2014/main" id="{4BAC28EB-D2CE-FCF1-8F4B-72A366FEFFF7}"/>
              </a:ext>
            </a:extLst>
          </p:cNvPr>
          <p:cNvSpPr/>
          <p:nvPr/>
        </p:nvSpPr>
        <p:spPr>
          <a:xfrm>
            <a:off x="2146145" y="5519416"/>
            <a:ext cx="4136760" cy="1010874"/>
          </a:xfrm>
          <a:prstGeom prst="rect">
            <a:avLst/>
          </a:prstGeom>
          <a:noFill/>
          <a:ln>
            <a:solidFill>
              <a:schemeClr val="accent1"/>
            </a:solidFill>
          </a:ln>
        </p:spPr>
        <p:txBody>
          <a:bodyPr wrap="square" rtlCol="0" anchor="t"/>
          <a:lstStyle/>
          <a:p>
            <a:pPr marL="285750" marR="0" indent="-285750" algn="just">
              <a:spcBef>
                <a:spcPts val="0"/>
              </a:spcBef>
              <a:spcAft>
                <a:spcPts val="0"/>
              </a:spcAft>
              <a:buFont typeface="Arial" panose="020B0604020202020204" pitchFamily="34" charset="0"/>
              <a:buChar char="•"/>
            </a:pPr>
            <a:r>
              <a:rPr lang="en-US" sz="1600">
                <a:effectLst/>
                <a:latin typeface="Calibri" panose="020F0502020204030204" pitchFamily="34" charset="0"/>
                <a:ea typeface="SimSun" panose="02010600030101010101" pitchFamily="2" charset="-122"/>
                <a:cs typeface="Times New Roman" panose="02020603050405020304" pitchFamily="18" charset="0"/>
              </a:rPr>
              <a:t>The generator model, using both the original query and the context from the retrieved documents, generates a response that is informed by this additional data.</a:t>
            </a:r>
          </a:p>
        </p:txBody>
      </p:sp>
    </p:spTree>
    <p:extLst>
      <p:ext uri="{BB962C8B-B14F-4D97-AF65-F5344CB8AC3E}">
        <p14:creationId xmlns:p14="http://schemas.microsoft.com/office/powerpoint/2010/main" val="461500699"/>
      </p:ext>
    </p:extLst>
  </p:cSld>
  <p:clrMapOvr>
    <a:masterClrMapping/>
  </p:clrMapOvr>
  <p:transition spd="slow">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Applications of RAG</a:t>
            </a:r>
          </a:p>
        </p:txBody>
      </p:sp>
      <p:sp>
        <p:nvSpPr>
          <p:cNvPr id="11" name="TextBox 10"/>
          <p:cNvSpPr txBox="1"/>
          <p:nvPr/>
        </p:nvSpPr>
        <p:spPr>
          <a:xfrm>
            <a:off x="613829" y="1486792"/>
            <a:ext cx="4191847" cy="1754326"/>
          </a:xfrm>
          <a:prstGeom prst="rect">
            <a:avLst/>
          </a:prstGeom>
          <a:noFill/>
          <a:ln>
            <a:solidFill>
              <a:schemeClr val="accent1"/>
            </a:solidFill>
          </a:ln>
        </p:spPr>
        <p:txBody>
          <a:bodyPr wrap="square">
            <a:spAutoFit/>
          </a:bodyPr>
          <a:lstStyle/>
          <a:p>
            <a:pPr algn="just"/>
            <a:r>
              <a:rPr lang="en-US" b="1">
                <a:latin typeface="Calibri" panose="020F0502020204030204" pitchFamily="34" charset="0"/>
                <a:ea typeface="Calibri" panose="020F0502020204030204" pitchFamily="34" charset="0"/>
                <a:cs typeface="Calibri" panose="020F0502020204030204" pitchFamily="34" charset="0"/>
              </a:rPr>
              <a:t>Question Answering Systems :</a:t>
            </a:r>
            <a:r>
              <a:rPr lang="en-US">
                <a:latin typeface="Calibri" panose="020F0502020204030204" pitchFamily="34" charset="0"/>
                <a:ea typeface="Calibri" panose="020F0502020204030204" pitchFamily="34" charset="0"/>
                <a:cs typeface="Calibri" panose="020F0502020204030204" pitchFamily="34" charset="0"/>
              </a:rPr>
              <a:t> RAG is particularly effective in question-answering systems where the answer might not be contained in a single document or may require synthesis from multiple sources.</a:t>
            </a:r>
          </a:p>
        </p:txBody>
      </p:sp>
      <p:sp>
        <p:nvSpPr>
          <p:cNvPr id="13" name="TextBox 12"/>
          <p:cNvSpPr txBox="1"/>
          <p:nvPr/>
        </p:nvSpPr>
        <p:spPr>
          <a:xfrm>
            <a:off x="613829" y="3429000"/>
            <a:ext cx="4191847" cy="1200329"/>
          </a:xfrm>
          <a:prstGeom prst="rect">
            <a:avLst/>
          </a:prstGeom>
          <a:noFill/>
          <a:ln>
            <a:solidFill>
              <a:schemeClr val="accent1"/>
            </a:solidFill>
          </a:ln>
        </p:spPr>
        <p:txBody>
          <a:bodyPr wrap="square">
            <a:spAutoFit/>
          </a:bodyPr>
          <a:lstStyle/>
          <a:p>
            <a:pPr algn="just"/>
            <a:r>
              <a:rPr lang="en-US" b="1">
                <a:latin typeface="Calibri" panose="020F0502020204030204" pitchFamily="34" charset="0"/>
                <a:ea typeface="Calibri" panose="020F0502020204030204" pitchFamily="34" charset="0"/>
                <a:cs typeface="Calibri" panose="020F0502020204030204" pitchFamily="34" charset="0"/>
              </a:rPr>
              <a:t>Chatbots and Virtual Assistants :</a:t>
            </a:r>
            <a:r>
              <a:rPr lang="en-US">
                <a:latin typeface="Calibri" panose="020F0502020204030204" pitchFamily="34" charset="0"/>
                <a:ea typeface="Calibri" panose="020F0502020204030204" pitchFamily="34" charset="0"/>
                <a:cs typeface="Calibri" panose="020F0502020204030204" pitchFamily="34" charset="0"/>
              </a:rPr>
              <a:t> Improving the quality of responses in conversational AI by providing more accurate and detailed answers.</a:t>
            </a:r>
          </a:p>
        </p:txBody>
      </p:sp>
      <p:sp>
        <p:nvSpPr>
          <p:cNvPr id="15" name="TextBox 14"/>
          <p:cNvSpPr txBox="1"/>
          <p:nvPr/>
        </p:nvSpPr>
        <p:spPr>
          <a:xfrm>
            <a:off x="613830" y="4817211"/>
            <a:ext cx="4191847" cy="923330"/>
          </a:xfrm>
          <a:prstGeom prst="rect">
            <a:avLst/>
          </a:prstGeom>
          <a:noFill/>
          <a:ln>
            <a:solidFill>
              <a:schemeClr val="accent1"/>
            </a:solidFill>
          </a:ln>
        </p:spPr>
        <p:txBody>
          <a:bodyPr wrap="square">
            <a:spAutoFit/>
          </a:bodyPr>
          <a:lstStyle/>
          <a:p>
            <a:pPr algn="just"/>
            <a:r>
              <a:rPr lang="en-US" b="1">
                <a:latin typeface="Calibri" panose="020F0502020204030204" pitchFamily="34" charset="0"/>
                <a:ea typeface="Calibri" panose="020F0502020204030204" pitchFamily="34" charset="0"/>
                <a:cs typeface="Calibri" panose="020F0502020204030204" pitchFamily="34" charset="0"/>
              </a:rPr>
              <a:t>Information Retrieval :</a:t>
            </a:r>
            <a:r>
              <a:rPr lang="en-US">
                <a:latin typeface="Calibri" panose="020F0502020204030204" pitchFamily="34" charset="0"/>
                <a:ea typeface="Calibri" panose="020F0502020204030204" pitchFamily="34" charset="0"/>
                <a:cs typeface="Calibri" panose="020F0502020204030204" pitchFamily="34" charset="0"/>
              </a:rPr>
              <a:t> Enhancing search systems to provide more relevant results by combining retrieval with generation.</a:t>
            </a:r>
          </a:p>
        </p:txBody>
      </p:sp>
      <p:pic>
        <p:nvPicPr>
          <p:cNvPr id="3" name="Picture 2">
            <a:extLst>
              <a:ext uri="{FF2B5EF4-FFF2-40B4-BE49-F238E27FC236}">
                <a16:creationId xmlns:a16="http://schemas.microsoft.com/office/drawing/2014/main" id="{9D035132-6ECF-FF49-7CF3-8D67BC1E4424}"/>
              </a:ext>
            </a:extLst>
          </p:cNvPr>
          <p:cNvPicPr>
            <a:picLocks noChangeAspect="1"/>
          </p:cNvPicPr>
          <p:nvPr/>
        </p:nvPicPr>
        <p:blipFill>
          <a:blip r:embed="rId2"/>
          <a:stretch>
            <a:fillRect/>
          </a:stretch>
        </p:blipFill>
        <p:spPr>
          <a:xfrm>
            <a:off x="5624284" y="702734"/>
            <a:ext cx="6391729" cy="5752089"/>
          </a:xfrm>
          <a:prstGeom prst="rect">
            <a:avLst/>
          </a:prstGeom>
        </p:spPr>
      </p:pic>
    </p:spTree>
    <p:extLst>
      <p:ext uri="{BB962C8B-B14F-4D97-AF65-F5344CB8AC3E}">
        <p14:creationId xmlns:p14="http://schemas.microsoft.com/office/powerpoint/2010/main" val="39652619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unction Calling Interaction">
            <a:extLst>
              <a:ext uri="{FF2B5EF4-FFF2-40B4-BE49-F238E27FC236}">
                <a16:creationId xmlns:a16="http://schemas.microsoft.com/office/drawing/2014/main" id="{A81F7257-5136-0716-1127-57FCBB5C70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98378" y="1290555"/>
            <a:ext cx="10786168" cy="54200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32854AB-4A0E-F17C-B746-85A91EF925D3}"/>
              </a:ext>
            </a:extLst>
          </p:cNvPr>
          <p:cNvSpPr>
            <a:spLocks noGrp="1"/>
          </p:cNvSpPr>
          <p:nvPr>
            <p:ph type="title"/>
          </p:nvPr>
        </p:nvSpPr>
        <p:spPr>
          <a:xfrm>
            <a:off x="1261653" y="555045"/>
            <a:ext cx="9859618" cy="642797"/>
          </a:xfrm>
        </p:spPr>
        <p:txBody>
          <a:bodyPr vert="horz" lIns="91440" tIns="45720" rIns="91440" bIns="45720" rtlCol="0" anchor="b">
            <a:normAutofit/>
          </a:bodyPr>
          <a:lstStyle/>
          <a:p>
            <a:pPr algn="ctr"/>
            <a:r>
              <a:rPr lang="en-US" sz="3600" kern="1200" dirty="0">
                <a:solidFill>
                  <a:schemeClr val="tx1"/>
                </a:solidFill>
                <a:latin typeface="+mj-lt"/>
                <a:ea typeface="+mj-ea"/>
                <a:cs typeface="+mj-cs"/>
              </a:rPr>
              <a:t>How function calling works?</a:t>
            </a:r>
          </a:p>
        </p:txBody>
      </p:sp>
    </p:spTree>
    <p:extLst>
      <p:ext uri="{BB962C8B-B14F-4D97-AF65-F5344CB8AC3E}">
        <p14:creationId xmlns:p14="http://schemas.microsoft.com/office/powerpoint/2010/main" val="75551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2009-05FD-775F-12C0-75B0AFC17F9C}"/>
              </a:ext>
            </a:extLst>
          </p:cNvPr>
          <p:cNvSpPr>
            <a:spLocks noGrp="1"/>
          </p:cNvSpPr>
          <p:nvPr>
            <p:ph type="title"/>
          </p:nvPr>
        </p:nvSpPr>
        <p:spPr/>
        <p:txBody>
          <a:bodyPr/>
          <a:lstStyle/>
          <a:p>
            <a:r>
              <a:rPr lang="en-IN" dirty="0"/>
              <a:t>Function calling with Gemini</a:t>
            </a:r>
          </a:p>
        </p:txBody>
      </p:sp>
      <p:pic>
        <p:nvPicPr>
          <p:cNvPr id="8194" name="Picture 2">
            <a:extLst>
              <a:ext uri="{FF2B5EF4-FFF2-40B4-BE49-F238E27FC236}">
                <a16:creationId xmlns:a16="http://schemas.microsoft.com/office/drawing/2014/main" id="{3E9696A5-3468-83CC-F91E-81361A445C1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36747"/>
            <a:ext cx="10515600" cy="272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2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52009-05FD-775F-12C0-75B0AFC17F9C}"/>
              </a:ext>
            </a:extLst>
          </p:cNvPr>
          <p:cNvSpPr>
            <a:spLocks noGrp="1"/>
          </p:cNvSpPr>
          <p:nvPr>
            <p:ph type="title"/>
          </p:nvPr>
        </p:nvSpPr>
        <p:spPr/>
        <p:txBody>
          <a:bodyPr/>
          <a:lstStyle/>
          <a:p>
            <a:r>
              <a:rPr lang="en-IN" dirty="0"/>
              <a:t>Function calling with Gemini</a:t>
            </a:r>
          </a:p>
        </p:txBody>
      </p:sp>
      <p:pic>
        <p:nvPicPr>
          <p:cNvPr id="9218" name="Picture 2">
            <a:extLst>
              <a:ext uri="{FF2B5EF4-FFF2-40B4-BE49-F238E27FC236}">
                <a16:creationId xmlns:a16="http://schemas.microsoft.com/office/drawing/2014/main" id="{7E00B2FD-1EC3-E81D-6821-B70494E1C0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636747"/>
            <a:ext cx="10515600" cy="2729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621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55542-8A0B-5418-C531-627C0578D88A}"/>
              </a:ext>
            </a:extLst>
          </p:cNvPr>
          <p:cNvSpPr>
            <a:spLocks noGrp="1"/>
          </p:cNvSpPr>
          <p:nvPr>
            <p:ph type="title"/>
          </p:nvPr>
        </p:nvSpPr>
        <p:spPr>
          <a:xfrm>
            <a:off x="1633804" y="934327"/>
            <a:ext cx="8924392" cy="1058275"/>
          </a:xfrm>
        </p:spPr>
        <p:txBody>
          <a:bodyPr>
            <a:normAutofit/>
          </a:bodyPr>
          <a:lstStyle/>
          <a:p>
            <a:pPr algn="ctr"/>
            <a:r>
              <a:rPr lang="en-IN" sz="3400"/>
              <a:t>Which </a:t>
            </a:r>
            <a:r>
              <a:rPr lang="en-IN" sz="3400" err="1"/>
              <a:t>gemini</a:t>
            </a:r>
            <a:r>
              <a:rPr lang="en-IN" sz="3400"/>
              <a:t> models support function calling?</a:t>
            </a:r>
          </a:p>
        </p:txBody>
      </p:sp>
      <p:graphicFrame>
        <p:nvGraphicFramePr>
          <p:cNvPr id="4" name="Content Placeholder 3">
            <a:extLst>
              <a:ext uri="{FF2B5EF4-FFF2-40B4-BE49-F238E27FC236}">
                <a16:creationId xmlns:a16="http://schemas.microsoft.com/office/drawing/2014/main" id="{81759D1E-1724-65D5-4FF2-D7CF9C21030C}"/>
              </a:ext>
            </a:extLst>
          </p:cNvPr>
          <p:cNvGraphicFramePr>
            <a:graphicFrameLocks noGrp="1"/>
          </p:cNvGraphicFramePr>
          <p:nvPr>
            <p:ph idx="1"/>
          </p:nvPr>
        </p:nvGraphicFramePr>
        <p:xfrm>
          <a:off x="1789174" y="2705475"/>
          <a:ext cx="8839069" cy="2894250"/>
        </p:xfrm>
        <a:graphic>
          <a:graphicData uri="http://schemas.openxmlformats.org/drawingml/2006/table">
            <a:tbl>
              <a:tblPr firstRow="1">
                <a:tableStyleId>{21E4AEA4-8DFA-4A89-87EB-49C32662AFE0}</a:tableStyleId>
              </a:tblPr>
              <a:tblGrid>
                <a:gridCol w="1786083">
                  <a:extLst>
                    <a:ext uri="{9D8B030D-6E8A-4147-A177-3AD203B41FA5}">
                      <a16:colId xmlns:a16="http://schemas.microsoft.com/office/drawing/2014/main" val="4252873128"/>
                    </a:ext>
                  </a:extLst>
                </a:gridCol>
                <a:gridCol w="1764518">
                  <a:extLst>
                    <a:ext uri="{9D8B030D-6E8A-4147-A177-3AD203B41FA5}">
                      <a16:colId xmlns:a16="http://schemas.microsoft.com/office/drawing/2014/main" val="2834612087"/>
                    </a:ext>
                  </a:extLst>
                </a:gridCol>
                <a:gridCol w="1789710">
                  <a:extLst>
                    <a:ext uri="{9D8B030D-6E8A-4147-A177-3AD203B41FA5}">
                      <a16:colId xmlns:a16="http://schemas.microsoft.com/office/drawing/2014/main" val="1905393715"/>
                    </a:ext>
                  </a:extLst>
                </a:gridCol>
                <a:gridCol w="1749379">
                  <a:extLst>
                    <a:ext uri="{9D8B030D-6E8A-4147-A177-3AD203B41FA5}">
                      <a16:colId xmlns:a16="http://schemas.microsoft.com/office/drawing/2014/main" val="927174123"/>
                    </a:ext>
                  </a:extLst>
                </a:gridCol>
                <a:gridCol w="1749379">
                  <a:extLst>
                    <a:ext uri="{9D8B030D-6E8A-4147-A177-3AD203B41FA5}">
                      <a16:colId xmlns:a16="http://schemas.microsoft.com/office/drawing/2014/main" val="2897119220"/>
                    </a:ext>
                  </a:extLst>
                </a:gridCol>
              </a:tblGrid>
              <a:tr h="769640">
                <a:tc>
                  <a:txBody>
                    <a:bodyPr/>
                    <a:lstStyle/>
                    <a:p>
                      <a:pPr algn="l" fontAlgn="ctr"/>
                      <a:r>
                        <a:rPr lang="en-IN" sz="1600">
                          <a:solidFill>
                            <a:schemeClr val="bg1"/>
                          </a:solidFill>
                          <a:effectLst/>
                        </a:rPr>
                        <a:t>Model</a:t>
                      </a:r>
                    </a:p>
                  </a:txBody>
                  <a:tcPr marL="42404" marR="42404" marT="21201" marB="21201" anchor="ctr"/>
                </a:tc>
                <a:tc>
                  <a:txBody>
                    <a:bodyPr/>
                    <a:lstStyle/>
                    <a:p>
                      <a:pPr algn="l" fontAlgn="ctr"/>
                      <a:r>
                        <a:rPr lang="en-IN" sz="1600">
                          <a:solidFill>
                            <a:schemeClr val="bg1"/>
                          </a:solidFill>
                          <a:effectLst/>
                        </a:rPr>
                        <a:t>Version</a:t>
                      </a:r>
                    </a:p>
                  </a:txBody>
                  <a:tcPr marL="42404" marR="42404" marT="21201" marB="21201" anchor="ctr"/>
                </a:tc>
                <a:tc>
                  <a:txBody>
                    <a:bodyPr/>
                    <a:lstStyle/>
                    <a:p>
                      <a:pPr algn="l" fontAlgn="ctr"/>
                      <a:r>
                        <a:rPr lang="en-IN" sz="1600">
                          <a:solidFill>
                            <a:schemeClr val="bg1"/>
                          </a:solidFill>
                          <a:effectLst/>
                        </a:rPr>
                        <a:t>Function calling launch stage</a:t>
                      </a:r>
                    </a:p>
                  </a:txBody>
                  <a:tcPr marL="42404" marR="42404" marT="21201" marB="21201" anchor="ctr"/>
                </a:tc>
                <a:tc>
                  <a:txBody>
                    <a:bodyPr/>
                    <a:lstStyle/>
                    <a:p>
                      <a:pPr algn="l" fontAlgn="ctr"/>
                      <a:r>
                        <a:rPr lang="en-US" sz="1600">
                          <a:solidFill>
                            <a:schemeClr val="bg1"/>
                          </a:solidFill>
                          <a:effectLst/>
                        </a:rPr>
                        <a:t>Support for parallel function calling</a:t>
                      </a:r>
                    </a:p>
                  </a:txBody>
                  <a:tcPr marL="42404" marR="42404" marT="21201" marB="21201" anchor="ctr"/>
                </a:tc>
                <a:tc>
                  <a:txBody>
                    <a:bodyPr/>
                    <a:lstStyle/>
                    <a:p>
                      <a:pPr algn="l" fontAlgn="ctr"/>
                      <a:r>
                        <a:rPr lang="en-US" sz="1600">
                          <a:solidFill>
                            <a:schemeClr val="bg1"/>
                          </a:solidFill>
                          <a:effectLst/>
                        </a:rPr>
                        <a:t>Support for forced function calling</a:t>
                      </a:r>
                    </a:p>
                  </a:txBody>
                  <a:tcPr marL="42404" marR="42404" marT="21201" marB="21201" anchor="ctr"/>
                </a:tc>
                <a:extLst>
                  <a:ext uri="{0D108BD9-81ED-4DB2-BD59-A6C34878D82A}">
                    <a16:rowId xmlns:a16="http://schemas.microsoft.com/office/drawing/2014/main" val="2905624801"/>
                  </a:ext>
                </a:extLst>
              </a:tr>
              <a:tr h="446500">
                <a:tc>
                  <a:txBody>
                    <a:bodyPr/>
                    <a:lstStyle/>
                    <a:p>
                      <a:pPr algn="l" fontAlgn="t"/>
                      <a:r>
                        <a:rPr lang="en-IN" sz="1600">
                          <a:effectLst/>
                        </a:rPr>
                        <a:t>Gemini 1.0 Pro</a:t>
                      </a:r>
                    </a:p>
                  </a:txBody>
                  <a:tcPr marL="42404" marR="42404" marT="21201" marB="21201" anchor="ctr"/>
                </a:tc>
                <a:tc>
                  <a:txBody>
                    <a:bodyPr/>
                    <a:lstStyle/>
                    <a:p>
                      <a:pPr algn="l" fontAlgn="t"/>
                      <a:r>
                        <a:rPr lang="en-IN" sz="1600">
                          <a:effectLst/>
                        </a:rPr>
                        <a:t>gemini-1.0-pro-001</a:t>
                      </a:r>
                    </a:p>
                  </a:txBody>
                  <a:tcPr marL="42404" marR="42404" marT="21201" marB="21201" anchor="ctr"/>
                </a:tc>
                <a:tc>
                  <a:txBody>
                    <a:bodyPr/>
                    <a:lstStyle/>
                    <a:p>
                      <a:pPr algn="l" fontAlgn="t"/>
                      <a:r>
                        <a:rPr lang="en-IN" sz="1600">
                          <a:effectLst/>
                          <a:hlinkClick r:id="rId2"/>
                        </a:rPr>
                        <a:t>General Availability</a:t>
                      </a:r>
                      <a:endParaRPr lang="en-IN" sz="1600">
                        <a:effectLst/>
                      </a:endParaRPr>
                    </a:p>
                  </a:txBody>
                  <a:tcPr marL="42404" marR="42404" marT="21201" marB="21201" anchor="ctr"/>
                </a:tc>
                <a:tc>
                  <a:txBody>
                    <a:bodyPr/>
                    <a:lstStyle/>
                    <a:p>
                      <a:pPr algn="l" fontAlgn="t"/>
                      <a:r>
                        <a:rPr lang="en-IN" sz="1600">
                          <a:effectLst/>
                        </a:rPr>
                        <a:t>No</a:t>
                      </a:r>
                    </a:p>
                  </a:txBody>
                  <a:tcPr marL="42404" marR="42404" marT="21201" marB="21201" anchor="ctr"/>
                </a:tc>
                <a:tc>
                  <a:txBody>
                    <a:bodyPr/>
                    <a:lstStyle/>
                    <a:p>
                      <a:pPr algn="l" fontAlgn="t"/>
                      <a:r>
                        <a:rPr lang="en-IN" sz="1600">
                          <a:effectLst/>
                        </a:rPr>
                        <a:t>No</a:t>
                      </a:r>
                    </a:p>
                  </a:txBody>
                  <a:tcPr marL="42404" marR="42404" marT="21201" marB="21201" anchor="ctr"/>
                </a:tc>
                <a:extLst>
                  <a:ext uri="{0D108BD9-81ED-4DB2-BD59-A6C34878D82A}">
                    <a16:rowId xmlns:a16="http://schemas.microsoft.com/office/drawing/2014/main" val="3182816359"/>
                  </a:ext>
                </a:extLst>
              </a:tr>
              <a:tr h="446500">
                <a:tc>
                  <a:txBody>
                    <a:bodyPr/>
                    <a:lstStyle/>
                    <a:p>
                      <a:pPr algn="l" fontAlgn="t"/>
                      <a:r>
                        <a:rPr lang="en-IN" sz="1600">
                          <a:effectLst/>
                        </a:rPr>
                        <a:t>Gemini 1.0 Pro</a:t>
                      </a:r>
                    </a:p>
                  </a:txBody>
                  <a:tcPr marL="42404" marR="42404" marT="21201" marB="21201" anchor="ctr"/>
                </a:tc>
                <a:tc>
                  <a:txBody>
                    <a:bodyPr/>
                    <a:lstStyle/>
                    <a:p>
                      <a:pPr algn="l" fontAlgn="t"/>
                      <a:r>
                        <a:rPr lang="en-IN" sz="1600">
                          <a:effectLst/>
                        </a:rPr>
                        <a:t>gemini-1.0-pro-002</a:t>
                      </a:r>
                    </a:p>
                  </a:txBody>
                  <a:tcPr marL="42404" marR="42404" marT="21201" marB="21201" anchor="ctr"/>
                </a:tc>
                <a:tc>
                  <a:txBody>
                    <a:bodyPr/>
                    <a:lstStyle/>
                    <a:p>
                      <a:pPr algn="l" fontAlgn="t"/>
                      <a:r>
                        <a:rPr lang="en-IN" sz="1600">
                          <a:effectLst/>
                          <a:hlinkClick r:id="rId2"/>
                        </a:rPr>
                        <a:t>General Availability</a:t>
                      </a:r>
                      <a:endParaRPr lang="en-IN" sz="1600">
                        <a:effectLst/>
                      </a:endParaRPr>
                    </a:p>
                  </a:txBody>
                  <a:tcPr marL="42404" marR="42404" marT="21201" marB="21201" anchor="ctr"/>
                </a:tc>
                <a:tc>
                  <a:txBody>
                    <a:bodyPr/>
                    <a:lstStyle/>
                    <a:p>
                      <a:pPr algn="l" fontAlgn="t"/>
                      <a:r>
                        <a:rPr lang="en-IN" sz="1600">
                          <a:effectLst/>
                        </a:rPr>
                        <a:t>No</a:t>
                      </a:r>
                    </a:p>
                  </a:txBody>
                  <a:tcPr marL="42404" marR="42404" marT="21201" marB="21201" anchor="ctr"/>
                </a:tc>
                <a:tc>
                  <a:txBody>
                    <a:bodyPr/>
                    <a:lstStyle/>
                    <a:p>
                      <a:pPr algn="l" fontAlgn="t"/>
                      <a:r>
                        <a:rPr lang="en-IN" sz="1600">
                          <a:effectLst/>
                        </a:rPr>
                        <a:t>No</a:t>
                      </a:r>
                    </a:p>
                  </a:txBody>
                  <a:tcPr marL="42404" marR="42404" marT="21201" marB="21201" anchor="ctr"/>
                </a:tc>
                <a:extLst>
                  <a:ext uri="{0D108BD9-81ED-4DB2-BD59-A6C34878D82A}">
                    <a16:rowId xmlns:a16="http://schemas.microsoft.com/office/drawing/2014/main" val="1127766549"/>
                  </a:ext>
                </a:extLst>
              </a:tr>
              <a:tr h="446500">
                <a:tc>
                  <a:txBody>
                    <a:bodyPr/>
                    <a:lstStyle/>
                    <a:p>
                      <a:pPr algn="l" fontAlgn="t"/>
                      <a:r>
                        <a:rPr lang="en-IN" sz="1600">
                          <a:effectLst/>
                        </a:rPr>
                        <a:t>Gemini 1.5 Flash</a:t>
                      </a:r>
                    </a:p>
                  </a:txBody>
                  <a:tcPr marL="42404" marR="42404" marT="21201" marB="21201" anchor="ctr"/>
                </a:tc>
                <a:tc>
                  <a:txBody>
                    <a:bodyPr/>
                    <a:lstStyle/>
                    <a:p>
                      <a:pPr algn="l" fontAlgn="t"/>
                      <a:r>
                        <a:rPr lang="en-IN" sz="1600">
                          <a:effectLst/>
                        </a:rPr>
                        <a:t>gemini-1.5-flash-001</a:t>
                      </a:r>
                    </a:p>
                  </a:txBody>
                  <a:tcPr marL="42404" marR="42404" marT="21201" marB="21201" anchor="ctr"/>
                </a:tc>
                <a:tc>
                  <a:txBody>
                    <a:bodyPr/>
                    <a:lstStyle/>
                    <a:p>
                      <a:pPr algn="l" fontAlgn="t"/>
                      <a:r>
                        <a:rPr lang="en-IN" sz="1600">
                          <a:effectLst/>
                          <a:hlinkClick r:id="rId2"/>
                        </a:rPr>
                        <a:t>General Availability</a:t>
                      </a:r>
                      <a:endParaRPr lang="en-IN" sz="1600">
                        <a:effectLst/>
                      </a:endParaRPr>
                    </a:p>
                  </a:txBody>
                  <a:tcPr marL="42404" marR="42404" marT="21201" marB="21201" anchor="ctr"/>
                </a:tc>
                <a:tc>
                  <a:txBody>
                    <a:bodyPr/>
                    <a:lstStyle/>
                    <a:p>
                      <a:pPr algn="l" fontAlgn="t"/>
                      <a:r>
                        <a:rPr lang="en-IN" sz="1600">
                          <a:effectLst/>
                        </a:rPr>
                        <a:t>Yes</a:t>
                      </a:r>
                    </a:p>
                  </a:txBody>
                  <a:tcPr marL="42404" marR="42404" marT="21201" marB="21201" anchor="ctr"/>
                </a:tc>
                <a:tc>
                  <a:txBody>
                    <a:bodyPr/>
                    <a:lstStyle/>
                    <a:p>
                      <a:pPr algn="l" fontAlgn="t"/>
                      <a:r>
                        <a:rPr lang="en-IN" sz="1600">
                          <a:effectLst/>
                        </a:rPr>
                        <a:t>No</a:t>
                      </a:r>
                    </a:p>
                  </a:txBody>
                  <a:tcPr marL="42404" marR="42404" marT="21201" marB="21201" anchor="ctr"/>
                </a:tc>
                <a:extLst>
                  <a:ext uri="{0D108BD9-81ED-4DB2-BD59-A6C34878D82A}">
                    <a16:rowId xmlns:a16="http://schemas.microsoft.com/office/drawing/2014/main" val="4137560959"/>
                  </a:ext>
                </a:extLst>
              </a:tr>
              <a:tr h="446500">
                <a:tc>
                  <a:txBody>
                    <a:bodyPr/>
                    <a:lstStyle/>
                    <a:p>
                      <a:pPr algn="l" fontAlgn="t"/>
                      <a:r>
                        <a:rPr lang="en-IN" sz="1600">
                          <a:effectLst/>
                        </a:rPr>
                        <a:t>Gemini 1.5 Pro</a:t>
                      </a:r>
                    </a:p>
                  </a:txBody>
                  <a:tcPr marL="42404" marR="42404" marT="21201" marB="21201" anchor="ctr"/>
                </a:tc>
                <a:tc>
                  <a:txBody>
                    <a:bodyPr/>
                    <a:lstStyle/>
                    <a:p>
                      <a:pPr algn="l" fontAlgn="t"/>
                      <a:r>
                        <a:rPr lang="en-IN" sz="1600">
                          <a:effectLst/>
                        </a:rPr>
                        <a:t>gemini-1.5-pro-001</a:t>
                      </a:r>
                    </a:p>
                  </a:txBody>
                  <a:tcPr marL="42404" marR="42404" marT="21201" marB="21201" anchor="ctr"/>
                </a:tc>
                <a:tc>
                  <a:txBody>
                    <a:bodyPr/>
                    <a:lstStyle/>
                    <a:p>
                      <a:pPr algn="l" fontAlgn="t"/>
                      <a:r>
                        <a:rPr lang="en-IN" sz="1600">
                          <a:effectLst/>
                          <a:hlinkClick r:id="rId2"/>
                        </a:rPr>
                        <a:t>General Availability</a:t>
                      </a:r>
                      <a:endParaRPr lang="en-IN" sz="1600">
                        <a:effectLst/>
                      </a:endParaRPr>
                    </a:p>
                  </a:txBody>
                  <a:tcPr marL="42404" marR="42404" marT="21201" marB="21201" anchor="ctr"/>
                </a:tc>
                <a:tc>
                  <a:txBody>
                    <a:bodyPr/>
                    <a:lstStyle/>
                    <a:p>
                      <a:pPr algn="l" fontAlgn="t"/>
                      <a:r>
                        <a:rPr lang="en-IN" sz="1600">
                          <a:effectLst/>
                        </a:rPr>
                        <a:t>Yes</a:t>
                      </a:r>
                    </a:p>
                  </a:txBody>
                  <a:tcPr marL="42404" marR="42404" marT="21201" marB="21201" anchor="ctr"/>
                </a:tc>
                <a:tc>
                  <a:txBody>
                    <a:bodyPr/>
                    <a:lstStyle/>
                    <a:p>
                      <a:pPr algn="l" fontAlgn="t"/>
                      <a:r>
                        <a:rPr lang="en-IN" sz="1600" dirty="0">
                          <a:effectLst/>
                        </a:rPr>
                        <a:t>Yes</a:t>
                      </a:r>
                    </a:p>
                  </a:txBody>
                  <a:tcPr marL="42404" marR="42404" marT="21201" marB="21201" anchor="ctr"/>
                </a:tc>
                <a:extLst>
                  <a:ext uri="{0D108BD9-81ED-4DB2-BD59-A6C34878D82A}">
                    <a16:rowId xmlns:a16="http://schemas.microsoft.com/office/drawing/2014/main" val="2833049107"/>
                  </a:ext>
                </a:extLst>
              </a:tr>
            </a:tbl>
          </a:graphicData>
        </a:graphic>
      </p:graphicFrame>
    </p:spTree>
    <p:extLst>
      <p:ext uri="{BB962C8B-B14F-4D97-AF65-F5344CB8AC3E}">
        <p14:creationId xmlns:p14="http://schemas.microsoft.com/office/powerpoint/2010/main" val="3949587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953-30DB-63BA-8E34-138A8A51B05B}"/>
              </a:ext>
            </a:extLst>
          </p:cNvPr>
          <p:cNvSpPr>
            <a:spLocks noGrp="1"/>
          </p:cNvSpPr>
          <p:nvPr>
            <p:ph type="title"/>
          </p:nvPr>
        </p:nvSpPr>
        <p:spPr>
          <a:xfrm>
            <a:off x="1629751" y="1118473"/>
            <a:ext cx="8924392" cy="1037867"/>
          </a:xfrm>
        </p:spPr>
        <p:txBody>
          <a:bodyPr>
            <a:normAutofit/>
          </a:bodyPr>
          <a:lstStyle/>
          <a:p>
            <a:pPr algn="ctr"/>
            <a:r>
              <a:rPr lang="en-US" kern="1200">
                <a:latin typeface="+mj-lt"/>
                <a:ea typeface="+mj-ea"/>
                <a:cs typeface="+mj-cs"/>
              </a:rPr>
              <a:t>Parallel Function Calling</a:t>
            </a:r>
            <a:endParaRPr lang="en-IN"/>
          </a:p>
        </p:txBody>
      </p:sp>
      <p:sp>
        <p:nvSpPr>
          <p:cNvPr id="3" name="Content Placeholder 2">
            <a:extLst>
              <a:ext uri="{FF2B5EF4-FFF2-40B4-BE49-F238E27FC236}">
                <a16:creationId xmlns:a16="http://schemas.microsoft.com/office/drawing/2014/main" id="{3CE0FB1B-FF3F-CA40-A1A7-73C1AA310A78}"/>
              </a:ext>
            </a:extLst>
          </p:cNvPr>
          <p:cNvSpPr>
            <a:spLocks noGrp="1"/>
          </p:cNvSpPr>
          <p:nvPr>
            <p:ph idx="1"/>
          </p:nvPr>
        </p:nvSpPr>
        <p:spPr>
          <a:xfrm>
            <a:off x="1959310" y="2924174"/>
            <a:ext cx="8273380" cy="2828925"/>
          </a:xfrm>
        </p:spPr>
        <p:txBody>
          <a:bodyPr>
            <a:normAutofit/>
          </a:bodyPr>
          <a:lstStyle/>
          <a:p>
            <a:pPr marL="0" indent="0">
              <a:buNone/>
            </a:pPr>
            <a:r>
              <a:rPr lang="en-US" sz="2000" b="0" i="0" dirty="0">
                <a:effectLst/>
                <a:latin typeface="system-ui"/>
              </a:rPr>
              <a:t>Parallel function calling allows you to fan out and parallelize your API calls or other actions that you perform in your application code, so you don't have to work through each function call response and return one-by-one! </a:t>
            </a:r>
          </a:p>
          <a:p>
            <a:pPr marL="0" indent="0">
              <a:buNone/>
            </a:pPr>
            <a:endParaRPr lang="en-US" sz="2000" dirty="0">
              <a:latin typeface="system-ui"/>
            </a:endParaRPr>
          </a:p>
          <a:p>
            <a:pPr marL="0" indent="0">
              <a:buNone/>
            </a:pPr>
            <a:r>
              <a:rPr lang="en-US" sz="2000" b="0" i="0" dirty="0">
                <a:effectLst/>
                <a:latin typeface="system-ui"/>
              </a:rPr>
              <a:t>In recent versions of specific Gemini Pro models (from May 2024 and on), Gemini has the ability to return two or more function calls in parallel (i.e., two or more function call responses within the first function call response object). </a:t>
            </a:r>
          </a:p>
          <a:p>
            <a:pPr marL="0" indent="0">
              <a:buNone/>
            </a:pPr>
            <a:endParaRPr lang="en-IN" sz="2000" dirty="0"/>
          </a:p>
        </p:txBody>
      </p:sp>
    </p:spTree>
    <p:extLst>
      <p:ext uri="{BB962C8B-B14F-4D97-AF65-F5344CB8AC3E}">
        <p14:creationId xmlns:p14="http://schemas.microsoft.com/office/powerpoint/2010/main" val="3285845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C1E43-5A8F-9C4B-A02B-C3ECC1AFB54C}"/>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dirty="0">
                <a:solidFill>
                  <a:schemeClr val="tx1"/>
                </a:solidFill>
                <a:latin typeface="+mj-lt"/>
                <a:ea typeface="+mj-ea"/>
                <a:cs typeface="+mj-cs"/>
              </a:rPr>
              <a:t>Parallel Function Calling</a:t>
            </a:r>
          </a:p>
        </p:txBody>
      </p:sp>
      <p:pic>
        <p:nvPicPr>
          <p:cNvPr id="7170" name="Picture 2">
            <a:extLst>
              <a:ext uri="{FF2B5EF4-FFF2-40B4-BE49-F238E27FC236}">
                <a16:creationId xmlns:a16="http://schemas.microsoft.com/office/drawing/2014/main" id="{3632E8B0-E92E-C0A6-4238-2401390CBE4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506244" y="1459060"/>
            <a:ext cx="9069921" cy="4716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301218"/>
      </p:ext>
    </p:extLst>
  </p:cSld>
  <p:clrMapOvr>
    <a:masterClrMapping/>
  </p:clrMapOvr>
</p:sld>
</file>

<file path=ppt/theme/theme1.xml><?xml version="1.0" encoding="utf-8"?>
<a:theme xmlns:a="http://schemas.openxmlformats.org/drawingml/2006/main" name="ShapesVTI">
  <a:themeElements>
    <a:clrScheme name="Office">
      <a:dk1>
        <a:srgbClr val="000000"/>
      </a:dk1>
      <a:lt1>
        <a:srgbClr val="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Festival">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1555</TotalTime>
  <Words>2285</Words>
  <Application>Microsoft Office PowerPoint</Application>
  <PresentationFormat>Widescreen</PresentationFormat>
  <Paragraphs>176</Paragraphs>
  <Slides>37</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Aptos</vt:lpstr>
      <vt:lpstr>Arial</vt:lpstr>
      <vt:lpstr>Calibri</vt:lpstr>
      <vt:lpstr>Century Gothic</vt:lpstr>
      <vt:lpstr>Consolas</vt:lpstr>
      <vt:lpstr>Segoe UI</vt:lpstr>
      <vt:lpstr>Söhne</vt:lpstr>
      <vt:lpstr>system-ui</vt:lpstr>
      <vt:lpstr>Wingdings</vt:lpstr>
      <vt:lpstr>ShapesVTI</vt:lpstr>
      <vt:lpstr>GenAI with LangChain</vt:lpstr>
      <vt:lpstr>Why function calling?</vt:lpstr>
      <vt:lpstr>PowerPoint Presentation</vt:lpstr>
      <vt:lpstr>How function calling works?</vt:lpstr>
      <vt:lpstr>Function calling with Gemini</vt:lpstr>
      <vt:lpstr>Function calling with Gemini</vt:lpstr>
      <vt:lpstr>Which gemini models support function calling?</vt:lpstr>
      <vt:lpstr>Parallel Function Calling</vt:lpstr>
      <vt:lpstr>Parallel Function Calling</vt:lpstr>
      <vt:lpstr>Benefits of function calling</vt:lpstr>
      <vt:lpstr>Best Practices for Function Calling</vt:lpstr>
      <vt:lpstr>Best Practices for Function Calling</vt:lpstr>
      <vt:lpstr>Best Practices for Function Calling</vt:lpstr>
      <vt:lpstr>LangChain</vt:lpstr>
      <vt:lpstr>LangChain</vt:lpstr>
      <vt:lpstr>LangChain Libraries</vt:lpstr>
      <vt:lpstr>Retrieval Augmented Generation</vt:lpstr>
      <vt:lpstr>Embeddings</vt:lpstr>
      <vt:lpstr>Vector Embeddings</vt:lpstr>
      <vt:lpstr>Text Embeddings</vt:lpstr>
      <vt:lpstr>Vector Databases  Vector databases are specialized databases optimized for storing and querying vector embeddings.   These embeddings are high-dimensional vectors that represent complex data in a form that machines can understand and process.</vt:lpstr>
      <vt:lpstr>Role of Vector Database in AI</vt:lpstr>
      <vt:lpstr>Vector Databases</vt:lpstr>
      <vt:lpstr>Pinecone</vt:lpstr>
      <vt:lpstr>Chroma</vt:lpstr>
      <vt:lpstr>Key features of Chroma</vt:lpstr>
      <vt:lpstr>Vectara</vt:lpstr>
      <vt:lpstr>PowerPoint Presentation</vt:lpstr>
      <vt:lpstr>PowerPoint Presentation</vt:lpstr>
      <vt:lpstr>PowerPoint Presentation</vt:lpstr>
      <vt:lpstr>Retriever-Augmented Generation (RAG)</vt:lpstr>
      <vt:lpstr>Why RAG?</vt:lpstr>
      <vt:lpstr>Understanding RAG</vt:lpstr>
      <vt:lpstr>Architecture of RAG - 1</vt:lpstr>
      <vt:lpstr>Architecture of RAG - 2</vt:lpstr>
      <vt:lpstr>How RAG works?</vt:lpstr>
      <vt:lpstr>Applications of RAG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Anshu Pandey</dc:creator>
  <cp:lastModifiedBy>Anshu Pandey</cp:lastModifiedBy>
  <cp:revision>3</cp:revision>
  <dcterms:created xsi:type="dcterms:W3CDTF">2024-07-22T01:13:24Z</dcterms:created>
  <dcterms:modified xsi:type="dcterms:W3CDTF">2024-07-23T03:08:37Z</dcterms:modified>
</cp:coreProperties>
</file>