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Kctk08TxWsEXjigzdqhHnor2gsdO35QsKY9WSDsO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1902" r:id="rId4"/>
    <p:sldId id="1903" r:id="rId5"/>
    <p:sldId id="1900" r:id="rId6"/>
    <p:sldId id="1839" r:id="rId7"/>
    <p:sldId id="1904" r:id="rId8"/>
    <p:sldId id="1905" r:id="rId9"/>
    <p:sldId id="1906" r:id="rId10"/>
    <p:sldId id="1908" r:id="rId11"/>
    <p:sldId id="1907" r:id="rId12"/>
    <p:sldId id="1909" r:id="rId13"/>
    <p:sldId id="1910" r:id="rId14"/>
    <p:sldId id="1911" r:id="rId15"/>
    <p:sldId id="1912" r:id="rId16"/>
    <p:sldId id="1913" r:id="rId17"/>
    <p:sldId id="1915" r:id="rId18"/>
    <p:sldId id="1916" r:id="rId19"/>
    <p:sldId id="1917" r:id="rId20"/>
    <p:sldId id="1918" r:id="rId21"/>
    <p:sldId id="1919" r:id="rId22"/>
    <p:sldId id="1920" r:id="rId23"/>
    <p:sldId id="1921" r:id="rId24"/>
    <p:sldId id="1922" r:id="rId25"/>
    <p:sldId id="1923" r:id="rId26"/>
    <p:sldId id="1924" r:id="rId27"/>
    <p:sldId id="1925" r:id="rId28"/>
    <p:sldId id="1914" r:id="rId29"/>
    <p:sldId id="1865" r:id="rId30"/>
    <p:sldId id="258" r:id="rId31"/>
    <p:sldId id="259" r:id="rId32"/>
    <p:sldId id="260" r:id="rId33"/>
    <p:sldId id="261" r:id="rId34"/>
    <p:sldId id="262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9050A-A363-4BB1-BBB1-B28341B35DB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9B87-DEDE-48CD-B121-53377B0E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62079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B3B7-7B9C-3F10-7429-C2533B6C7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3BB69-FE6F-A7E3-949E-FFE75A2BB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114-7CE7-8D6A-3782-99EE875E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0090-3A2E-B4B7-B474-A6AD9C1C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4FE2-3F91-B337-78C7-FCBCE463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 with text in vertic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BB11B-CD9D-4B8D-B054-AE4D87B29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440494"/>
            <a:ext cx="11354714" cy="728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8644" y="1456899"/>
            <a:ext cx="11354712" cy="702102"/>
          </a:xfrm>
          <a:prstGeom prst="rect">
            <a:avLst/>
          </a:prstGeom>
          <a:noFill/>
        </p:spPr>
        <p:txBody>
          <a:bodyPr lIns="0" tIns="91440" rIns="0" bIns="9144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F2449-CE4A-4880-A860-78E767F6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18642" y="2354883"/>
            <a:ext cx="11354714" cy="316961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987" y="2494391"/>
            <a:ext cx="11082024" cy="2890599"/>
          </a:xfrm>
          <a:prstGeom prst="rect">
            <a:avLst/>
          </a:prstGeom>
          <a:blipFill dpi="0" rotWithShape="1">
            <a:blip r:embed="rId2"/>
            <a:srcRect/>
            <a:stretch>
              <a:fillRect t="-11979" b="-9425"/>
            </a:stretch>
          </a:blipFill>
          <a:ln w="19050">
            <a:noFill/>
          </a:ln>
        </p:spPr>
        <p:txBody>
          <a:bodyPr tIns="91440" anchor="ctr">
            <a:noAutofit/>
          </a:bodyPr>
          <a:lstStyle>
            <a:lvl1pPr marL="0" marR="0" indent="0" algn="ctr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1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058022C-C488-4C60-8FED-6334EDFD868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85134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D7AC5C-A0C4-4850-8CA1-CF211FDC3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457326"/>
            <a:ext cx="11341100" cy="1808637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8846C7A-1465-453E-954F-398A9C85132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27808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C2D8BCE-5DFE-4182-9B53-DC1422F668B9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8306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end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ndsteps Title 1">
            <a:extLst>
              <a:ext uri="{FF2B5EF4-FFF2-40B4-BE49-F238E27FC236}">
                <a16:creationId xmlns:a16="http://schemas.microsoft.com/office/drawing/2014/main" id="{1C04C3D7-F753-C09A-983F-AD66EEBDD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Sendsteps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8057CB-9BD3-15BC-3A65-6217506E5E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9224" y="1828343"/>
            <a:ext cx="10552176" cy="4352498"/>
          </a:xfrm>
        </p:spPr>
        <p:txBody>
          <a:bodyPr wrap="none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</a:lstStyle>
          <a:p>
            <a:pPr lvl="0"/>
            <a:r>
              <a:rPr lang="en-US"/>
              <a:t>Multiple choice answers listen to this text style</a:t>
            </a:r>
          </a:p>
          <a:p>
            <a:pPr lvl="1"/>
            <a:r>
              <a:rPr lang="en-US"/>
              <a:t>Open ended messages listen to this text style</a:t>
            </a:r>
          </a:p>
          <a:p>
            <a:pPr lvl="2"/>
            <a:r>
              <a:rPr lang="en-US"/>
              <a:t>Explanation texts listen to this font family</a:t>
            </a:r>
          </a:p>
        </p:txBody>
      </p:sp>
    </p:spTree>
    <p:extLst>
      <p:ext uri="{BB962C8B-B14F-4D97-AF65-F5344CB8AC3E}">
        <p14:creationId xmlns:p14="http://schemas.microsoft.com/office/powerpoint/2010/main" val="19121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897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709" y="136525"/>
            <a:ext cx="9896764" cy="61162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35709" y="1099127"/>
            <a:ext cx="11010179" cy="48031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REKctk08TxWsEXjigzdqhHnor2gsdO35QsKY9WSDsO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7B0BF-5ECE-E395-FF51-FACBD249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6A000E-BA4D-E2A0-D18D-51449E030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44CE48-D786-BCAC-DD40-F2BFE6ADE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4696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with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simple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artifacts: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store artifacts)</a:t>
            </a:r>
          </a:p>
          <a:p>
            <a:r>
              <a:rPr lang="en-US" dirty="0"/>
              <a:t>An instance of a </a:t>
            </a:r>
            <a:r>
              <a:rPr lang="en-US" dirty="0" err="1"/>
              <a:t>FileStore</a:t>
            </a:r>
            <a:r>
              <a:rPr lang="en-US" dirty="0"/>
              <a:t> (to save </a:t>
            </a:r>
            <a:r>
              <a:rPr lang="en-US" dirty="0" err="1"/>
              <a:t>MLflow</a:t>
            </a:r>
            <a:r>
              <a:rPr lang="en-US" dirty="0"/>
              <a:t> entities)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B761F-8A63-24CC-749E-FE6AEA65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40" y="1534603"/>
            <a:ext cx="4118128" cy="46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on localhost with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save artifacts)</a:t>
            </a:r>
          </a:p>
          <a:p>
            <a:r>
              <a:rPr lang="en-US" dirty="0"/>
              <a:t>An instance of an </a:t>
            </a:r>
            <a:r>
              <a:rPr lang="en-US" dirty="0" err="1"/>
              <a:t>SQLAlchemyStore</a:t>
            </a:r>
            <a:r>
              <a:rPr lang="en-US" dirty="0"/>
              <a:t> (to store </a:t>
            </a:r>
            <a:r>
              <a:rPr lang="en-US" dirty="0" err="1"/>
              <a:t>MLflow</a:t>
            </a:r>
            <a:r>
              <a:rPr lang="en-US" dirty="0"/>
              <a:t> entities to a SQLite file </a:t>
            </a:r>
            <a:r>
              <a:rPr lang="en-US" dirty="0" err="1"/>
              <a:t>mlruns.db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9E0D3-7750-C007-599C-22612A3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426438"/>
            <a:ext cx="4199378" cy="5196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0CF1D-D72D-863A-F654-B215ECEBDBE5}"/>
              </a:ext>
            </a:extLst>
          </p:cNvPr>
          <p:cNvSpPr txBox="1"/>
          <p:nvPr/>
        </p:nvSpPr>
        <p:spPr>
          <a:xfrm>
            <a:off x="931863" y="5347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mlflow</a:t>
            </a:r>
            <a:r>
              <a:rPr lang="en-US" dirty="0"/>
              <a:t> server --backend-store-</a:t>
            </a:r>
            <a:r>
              <a:rPr lang="en-US" dirty="0" err="1"/>
              <a:t>uri</a:t>
            </a:r>
            <a:r>
              <a:rPr lang="en-US" dirty="0"/>
              <a:t> sqlite:///mlflow.db --default-artifact-root ./artifacts</a:t>
            </a:r>
          </a:p>
        </p:txBody>
      </p:sp>
    </p:spTree>
    <p:extLst>
      <p:ext uri="{BB962C8B-B14F-4D97-AF65-F5344CB8AC3E}">
        <p14:creationId xmlns:p14="http://schemas.microsoft.com/office/powerpoint/2010/main" val="277179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on localhost with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save artifacts)</a:t>
            </a:r>
          </a:p>
          <a:p>
            <a:r>
              <a:rPr lang="en-US" dirty="0"/>
              <a:t>An instance of an </a:t>
            </a:r>
            <a:r>
              <a:rPr lang="en-US" dirty="0" err="1"/>
              <a:t>SQLAlchemyStore</a:t>
            </a:r>
            <a:r>
              <a:rPr lang="en-US" dirty="0"/>
              <a:t> (to store </a:t>
            </a:r>
            <a:r>
              <a:rPr lang="en-US" dirty="0" err="1"/>
              <a:t>MLflow</a:t>
            </a:r>
            <a:r>
              <a:rPr lang="en-US" dirty="0"/>
              <a:t> entities to a SQLite file </a:t>
            </a:r>
            <a:r>
              <a:rPr lang="en-US" dirty="0" err="1"/>
              <a:t>mlruns.db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9E0D3-7750-C007-599C-22612A3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426438"/>
            <a:ext cx="4199378" cy="5196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0CF1D-D72D-863A-F654-B215ECEBDBE5}"/>
              </a:ext>
            </a:extLst>
          </p:cNvPr>
          <p:cNvSpPr txBox="1"/>
          <p:nvPr/>
        </p:nvSpPr>
        <p:spPr>
          <a:xfrm>
            <a:off x="931863" y="5347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mlflow</a:t>
            </a:r>
            <a:r>
              <a:rPr lang="en-US" dirty="0"/>
              <a:t> server --backend-store-</a:t>
            </a:r>
            <a:r>
              <a:rPr lang="en-US" dirty="0" err="1"/>
              <a:t>uri</a:t>
            </a:r>
            <a:r>
              <a:rPr lang="en-US" dirty="0"/>
              <a:t> sqlite:///mlflow.db --default-artifact-root ./artifacts</a:t>
            </a:r>
          </a:p>
        </p:txBody>
      </p:sp>
    </p:spTree>
    <p:extLst>
      <p:ext uri="{BB962C8B-B14F-4D97-AF65-F5344CB8AC3E}">
        <p14:creationId xmlns:p14="http://schemas.microsoft.com/office/powerpoint/2010/main" val="392479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0CCC-EF9F-BB46-3865-D83EEF93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MLflow</a:t>
            </a:r>
            <a:r>
              <a:rPr lang="en-US" sz="2800" dirty="0"/>
              <a:t> with remote Tracking Server, backend and artifact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DAD2-9746-E820-7A2E-38F9AA85A0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2031" y="1302160"/>
            <a:ext cx="5321453" cy="46772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record all runs’ </a:t>
            </a:r>
            <a:r>
              <a:rPr lang="en-US" dirty="0" err="1"/>
              <a:t>MLflow</a:t>
            </a:r>
            <a:r>
              <a:rPr lang="en-US" dirty="0"/>
              <a:t> entities, the </a:t>
            </a:r>
            <a:r>
              <a:rPr lang="en-US" dirty="0" err="1"/>
              <a:t>MLflow</a:t>
            </a:r>
            <a:r>
              <a:rPr lang="en-US" dirty="0"/>
              <a:t> client interacts with the tracking server via a series of REST requests:</a:t>
            </a:r>
          </a:p>
          <a:p>
            <a:r>
              <a:rPr lang="en-US" dirty="0"/>
              <a:t>Part 1a and b: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creates an instance of a </a:t>
            </a:r>
            <a:r>
              <a:rPr lang="en-US" dirty="0" err="1"/>
              <a:t>RestStore</a:t>
            </a:r>
            <a:r>
              <a:rPr lang="en-US" dirty="0"/>
              <a:t> and sends REST API requests to log </a:t>
            </a:r>
            <a:r>
              <a:rPr lang="en-US" dirty="0" err="1"/>
              <a:t>MLflow</a:t>
            </a:r>
            <a:r>
              <a:rPr lang="en-US" dirty="0"/>
              <a:t> entities</a:t>
            </a:r>
          </a:p>
          <a:p>
            <a:pPr lvl="1"/>
            <a:r>
              <a:rPr lang="en-US" dirty="0"/>
              <a:t>The Tracking Server creates an instance of an </a:t>
            </a:r>
            <a:r>
              <a:rPr lang="en-US" dirty="0" err="1"/>
              <a:t>SQLAlchemyStore</a:t>
            </a:r>
            <a:r>
              <a:rPr lang="en-US" dirty="0"/>
              <a:t> and connects to the remote host to insert </a:t>
            </a:r>
            <a:r>
              <a:rPr lang="en-US" dirty="0" err="1"/>
              <a:t>MLflow</a:t>
            </a:r>
            <a:r>
              <a:rPr lang="en-US" dirty="0"/>
              <a:t> entities in the database</a:t>
            </a:r>
          </a:p>
          <a:p>
            <a:pPr marL="0" indent="0">
              <a:buNone/>
            </a:pPr>
            <a:r>
              <a:rPr lang="en-US" dirty="0"/>
              <a:t>For artifact logging, the </a:t>
            </a:r>
            <a:r>
              <a:rPr lang="en-US" dirty="0" err="1"/>
              <a:t>MLflow</a:t>
            </a:r>
            <a:r>
              <a:rPr lang="en-US" dirty="0"/>
              <a:t> client interacts with the remote Tracking Server and artifact storage host:</a:t>
            </a:r>
          </a:p>
          <a:p>
            <a:endParaRPr lang="en-US" dirty="0"/>
          </a:p>
          <a:p>
            <a:r>
              <a:rPr lang="en-US" dirty="0"/>
              <a:t>Part 2a, b, and c: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uses </a:t>
            </a:r>
            <a:r>
              <a:rPr lang="en-US" dirty="0" err="1"/>
              <a:t>RestStore</a:t>
            </a:r>
            <a:r>
              <a:rPr lang="en-US" dirty="0"/>
              <a:t> to send a REST request to fetch the artifact store URI location from the Tracking Server</a:t>
            </a:r>
          </a:p>
          <a:p>
            <a:pPr lvl="1"/>
            <a:r>
              <a:rPr lang="en-US" dirty="0"/>
              <a:t>The Tracking Server responds with an artifact store URI location (an S3 storage URI in this case)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creates an instance of an S3ArtifactRepository, connects to the remote AWS host using the boto client libraries, and uploads the artifacts to the S3 bucket URI location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925176-8055-3C94-D676-D1C1FB97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11" y="1586103"/>
            <a:ext cx="4842005" cy="47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AD2332-D5C3-92D0-EDAE-8ACA341A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" y="6462745"/>
            <a:ext cx="10972800" cy="138499"/>
          </a:xfrm>
          <a:prstGeom prst="rect">
            <a:avLst/>
          </a:prstGeom>
          <a:solidFill>
            <a:srgbClr val="ED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mlflow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--backend-store-uri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postgresql://user:password@postgres:5432/mlflowdb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--default-artifact-root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s3://bucket_name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remote_host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--no-serve-artifacts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36FC-B531-43D5-FD4B-8EFA32BD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354-0777-265F-27EA-D74DE32459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Model signature defines the schema of a model’s inputs and outputs. Model inputs and outputs can be either column-based or tensor-based. </a:t>
            </a:r>
          </a:p>
          <a:p>
            <a:r>
              <a:rPr lang="en-US" dirty="0"/>
              <a:t>Column-based inputs and outputs can be described as a sequence of (optionally) named columns with type specified as one of the </a:t>
            </a:r>
            <a:r>
              <a:rPr lang="en-US" dirty="0" err="1"/>
              <a:t>MLflow</a:t>
            </a:r>
            <a:r>
              <a:rPr lang="en-US" dirty="0"/>
              <a:t> data types. </a:t>
            </a:r>
          </a:p>
          <a:p>
            <a:r>
              <a:rPr lang="en-US" dirty="0"/>
              <a:t>Tensor-based inputs and outputs can be described as a sequence of (optionally) named tensors with type specified as one of the </a:t>
            </a:r>
            <a:r>
              <a:rPr lang="en-US" dirty="0" err="1"/>
              <a:t>numpy</a:t>
            </a:r>
            <a:r>
              <a:rPr lang="en-US" dirty="0"/>
              <a:t> data types.</a:t>
            </a:r>
          </a:p>
        </p:txBody>
      </p:sp>
    </p:spTree>
    <p:extLst>
      <p:ext uri="{BB962C8B-B14F-4D97-AF65-F5344CB8AC3E}">
        <p14:creationId xmlns:p14="http://schemas.microsoft.com/office/powerpoint/2010/main" val="31447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219-350C-7F98-E86F-ED8000E1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Column-based Signature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20FA-6849-A75D-DCE1-34AE25E19B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851E-E0A8-3EF4-C3BE-32F23321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3" y="4974354"/>
            <a:ext cx="88106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34DC-14B6-AEFA-3FE8-8A3EBDED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7" y="1183558"/>
            <a:ext cx="7419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B52-2A3A-D00F-0BD8-7556A46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0AEC-DF56-C3B1-0F32-7E15273A37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ExplanationSlide_1_1_-7144994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003AFA1C-ECC0-75B5-CC61-BA6837412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BBE0E3">
              <a:alpha val="0"/>
            </a:srgbClr>
          </a:solidFill>
        </p:spPr>
      </p:pic>
      <p:sp>
        <p:nvSpPr>
          <p:cNvPr id="21" name="FooterBg">
            <a:extLst>
              <a:ext uri="{FF2B5EF4-FFF2-40B4-BE49-F238E27FC236}">
                <a16:creationId xmlns:a16="http://schemas.microsoft.com/office/drawing/2014/main" id="{63E5F8EB-8C2B-5B73-DA35-B05AE633E129}"/>
              </a:ext>
            </a:extLst>
          </p:cNvPr>
          <p:cNvSpPr txBox="1"/>
          <p:nvPr/>
        </p:nvSpPr>
        <p:spPr>
          <a:xfrm>
            <a:off x="0" y="5801868"/>
            <a:ext cx="12192000" cy="1056132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st_v_ExplanationTitle_1_1">
            <a:extLst>
              <a:ext uri="{FF2B5EF4-FFF2-40B4-BE49-F238E27FC236}">
                <a16:creationId xmlns:a16="http://schemas.microsoft.com/office/drawing/2014/main" id="{07C33EA9-5CB8-819B-E104-44EC165E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034016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>
                <a:solidFill>
                  <a:srgbClr val="21003C"/>
                </a:solidFill>
                <a:latin typeface="Helvetica" panose="020B0604020202020204" pitchFamily="34" charset="0"/>
              </a:rPr>
              <a:t>Prepare to vote</a:t>
            </a:r>
          </a:p>
        </p:txBody>
      </p:sp>
      <p:sp>
        <p:nvSpPr>
          <p:cNvPr id="3" name="InternetHeader" hidden="1">
            <a:extLst>
              <a:ext uri="{FF2B5EF4-FFF2-40B4-BE49-F238E27FC236}">
                <a16:creationId xmlns:a16="http://schemas.microsoft.com/office/drawing/2014/main" id="{5BE63486-A0B7-D989-5EDD-8A4DAE28BB0C}"/>
              </a:ext>
            </a:extLst>
          </p:cNvPr>
          <p:cNvSpPr txBox="1"/>
          <p:nvPr/>
        </p:nvSpPr>
        <p:spPr>
          <a:xfrm>
            <a:off x="5839968" y="1865376"/>
            <a:ext cx="126796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Internet</a:t>
            </a:r>
          </a:p>
        </p:txBody>
      </p:sp>
      <p:sp>
        <p:nvSpPr>
          <p:cNvPr id="4" name="InternetOne" hidden="1">
            <a:extLst>
              <a:ext uri="{FF2B5EF4-FFF2-40B4-BE49-F238E27FC236}">
                <a16:creationId xmlns:a16="http://schemas.microsoft.com/office/drawing/2014/main" id="{DD4278DF-FDCB-44A2-8A7B-6B82A262FC1F}"/>
              </a:ext>
            </a:extLst>
          </p:cNvPr>
          <p:cNvSpPr/>
          <p:nvPr/>
        </p:nvSpPr>
        <p:spPr>
          <a:xfrm>
            <a:off x="5827776" y="2372868"/>
            <a:ext cx="432054" cy="432054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b="1">
                <a:solidFill>
                  <a:srgbClr val="FFFFFF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5" name="InternetTwo" hidden="1">
            <a:extLst>
              <a:ext uri="{FF2B5EF4-FFF2-40B4-BE49-F238E27FC236}">
                <a16:creationId xmlns:a16="http://schemas.microsoft.com/office/drawing/2014/main" id="{1E5F90C2-3D64-A389-39D6-848D30368BC6}"/>
              </a:ext>
            </a:extLst>
          </p:cNvPr>
          <p:cNvSpPr/>
          <p:nvPr/>
        </p:nvSpPr>
        <p:spPr>
          <a:xfrm>
            <a:off x="5827776" y="2921508"/>
            <a:ext cx="432054" cy="432054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b="1">
                <a:solidFill>
                  <a:srgbClr val="FFFFFF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6" name="InternetExplanationOne" hidden="1">
            <a:extLst>
              <a:ext uri="{FF2B5EF4-FFF2-40B4-BE49-F238E27FC236}">
                <a16:creationId xmlns:a16="http://schemas.microsoft.com/office/drawing/2014/main" id="{6DF4BA90-28FE-A8AB-6152-54A0CFC275B0}"/>
              </a:ext>
            </a:extLst>
          </p:cNvPr>
          <p:cNvSpPr txBox="1"/>
          <p:nvPr/>
        </p:nvSpPr>
        <p:spPr>
          <a:xfrm>
            <a:off x="6425184" y="2366010"/>
            <a:ext cx="508406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InternetExplanationTwo" hidden="1">
            <a:extLst>
              <a:ext uri="{FF2B5EF4-FFF2-40B4-BE49-F238E27FC236}">
                <a16:creationId xmlns:a16="http://schemas.microsoft.com/office/drawing/2014/main" id="{2DEA90E3-3CFA-B46F-B46B-E1E26AFA1E2F}"/>
              </a:ext>
            </a:extLst>
          </p:cNvPr>
          <p:cNvSpPr txBox="1"/>
          <p:nvPr/>
        </p:nvSpPr>
        <p:spPr>
          <a:xfrm>
            <a:off x="6425184" y="2914650"/>
            <a:ext cx="508406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MessageHeader" hidden="1">
            <a:extLst>
              <a:ext uri="{FF2B5EF4-FFF2-40B4-BE49-F238E27FC236}">
                <a16:creationId xmlns:a16="http://schemas.microsoft.com/office/drawing/2014/main" id="{238EAA59-1461-C5C0-ED45-CE9E4385D57B}"/>
              </a:ext>
            </a:extLst>
          </p:cNvPr>
          <p:cNvSpPr txBox="1"/>
          <p:nvPr/>
        </p:nvSpPr>
        <p:spPr>
          <a:xfrm>
            <a:off x="5839968" y="3579876"/>
            <a:ext cx="126796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TXT</a:t>
            </a:r>
          </a:p>
        </p:txBody>
      </p:sp>
      <p:sp>
        <p:nvSpPr>
          <p:cNvPr id="9" name="TextMessageOne" hidden="1">
            <a:extLst>
              <a:ext uri="{FF2B5EF4-FFF2-40B4-BE49-F238E27FC236}">
                <a16:creationId xmlns:a16="http://schemas.microsoft.com/office/drawing/2014/main" id="{7D8DE6A9-2F7D-6603-A0A2-61D8005A130C}"/>
              </a:ext>
            </a:extLst>
          </p:cNvPr>
          <p:cNvSpPr/>
          <p:nvPr/>
        </p:nvSpPr>
        <p:spPr>
          <a:xfrm>
            <a:off x="5827776" y="4080509"/>
            <a:ext cx="432054" cy="432054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b="1">
                <a:solidFill>
                  <a:srgbClr val="FFFFFF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" name="TextMessageTwo" hidden="1">
            <a:extLst>
              <a:ext uri="{FF2B5EF4-FFF2-40B4-BE49-F238E27FC236}">
                <a16:creationId xmlns:a16="http://schemas.microsoft.com/office/drawing/2014/main" id="{A5B3F6EC-B530-8BEB-EB46-8D9794340552}"/>
              </a:ext>
            </a:extLst>
          </p:cNvPr>
          <p:cNvSpPr/>
          <p:nvPr/>
        </p:nvSpPr>
        <p:spPr>
          <a:xfrm>
            <a:off x="5827776" y="4642865"/>
            <a:ext cx="432054" cy="432054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b="1">
                <a:solidFill>
                  <a:srgbClr val="FFFFFF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1" name="TextMessageExplanationOne" hidden="1">
            <a:extLst>
              <a:ext uri="{FF2B5EF4-FFF2-40B4-BE49-F238E27FC236}">
                <a16:creationId xmlns:a16="http://schemas.microsoft.com/office/drawing/2014/main" id="{E5789B2C-8086-8521-3388-E299BC3AC15D}"/>
              </a:ext>
            </a:extLst>
          </p:cNvPr>
          <p:cNvSpPr txBox="1"/>
          <p:nvPr/>
        </p:nvSpPr>
        <p:spPr>
          <a:xfrm>
            <a:off x="6425184" y="4080510"/>
            <a:ext cx="508406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TextMessageExplanationTwo" hidden="1">
            <a:extLst>
              <a:ext uri="{FF2B5EF4-FFF2-40B4-BE49-F238E27FC236}">
                <a16:creationId xmlns:a16="http://schemas.microsoft.com/office/drawing/2014/main" id="{688B4C9F-4D62-C8C9-3002-B4D99D5492E8}"/>
              </a:ext>
            </a:extLst>
          </p:cNvPr>
          <p:cNvSpPr txBox="1"/>
          <p:nvPr/>
        </p:nvSpPr>
        <p:spPr>
          <a:xfrm>
            <a:off x="6425184" y="4684014"/>
            <a:ext cx="508406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SingleMethodOne" hidden="1">
            <a:extLst>
              <a:ext uri="{FF2B5EF4-FFF2-40B4-BE49-F238E27FC236}">
                <a16:creationId xmlns:a16="http://schemas.microsoft.com/office/drawing/2014/main" id="{88931CE6-6221-3603-1F19-6460D17FAEDB}"/>
              </a:ext>
            </a:extLst>
          </p:cNvPr>
          <p:cNvSpPr/>
          <p:nvPr/>
        </p:nvSpPr>
        <p:spPr>
          <a:xfrm>
            <a:off x="5815584" y="3058668"/>
            <a:ext cx="475488" cy="475488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b="1">
                <a:solidFill>
                  <a:srgbClr val="FFFFFF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" name="SingleMethodTwo" hidden="1">
            <a:extLst>
              <a:ext uri="{FF2B5EF4-FFF2-40B4-BE49-F238E27FC236}">
                <a16:creationId xmlns:a16="http://schemas.microsoft.com/office/drawing/2014/main" id="{7076BD7E-AA41-AB68-0193-42B8768A82B1}"/>
              </a:ext>
            </a:extLst>
          </p:cNvPr>
          <p:cNvSpPr/>
          <p:nvPr/>
        </p:nvSpPr>
        <p:spPr>
          <a:xfrm>
            <a:off x="5815584" y="3744468"/>
            <a:ext cx="475488" cy="475488"/>
          </a:xfrm>
          <a:prstGeom prst="ellipse">
            <a:avLst/>
          </a:prstGeom>
          <a:solidFill>
            <a:srgbClr val="21003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b="1">
                <a:solidFill>
                  <a:srgbClr val="FFFFFF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5" name="SingleMethodLineOne" hidden="1">
            <a:extLst>
              <a:ext uri="{FF2B5EF4-FFF2-40B4-BE49-F238E27FC236}">
                <a16:creationId xmlns:a16="http://schemas.microsoft.com/office/drawing/2014/main" id="{0F43D088-41A1-246F-ABB2-20631E31FC69}"/>
              </a:ext>
            </a:extLst>
          </p:cNvPr>
          <p:cNvSpPr txBox="1"/>
          <p:nvPr/>
        </p:nvSpPr>
        <p:spPr>
          <a:xfrm>
            <a:off x="6461760" y="3058668"/>
            <a:ext cx="5193792" cy="4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>
                <a:solidFill>
                  <a:srgbClr val="000000"/>
                </a:solidFill>
                <a:latin typeface="Helvetica" panose="020B0604020202020204" pitchFamily="34" charset="0"/>
              </a:rPr>
              <a:t>Go to &lt;b&gt;sendsteps.me&lt;/b&gt;</a:t>
            </a:r>
          </a:p>
        </p:txBody>
      </p:sp>
      <p:sp>
        <p:nvSpPr>
          <p:cNvPr id="16" name="SingleMethodLineTwo" hidden="1">
            <a:extLst>
              <a:ext uri="{FF2B5EF4-FFF2-40B4-BE49-F238E27FC236}">
                <a16:creationId xmlns:a16="http://schemas.microsoft.com/office/drawing/2014/main" id="{0BEDE237-455D-D081-115F-C810F36FFF38}"/>
              </a:ext>
            </a:extLst>
          </p:cNvPr>
          <p:cNvSpPr txBox="1"/>
          <p:nvPr/>
        </p:nvSpPr>
        <p:spPr>
          <a:xfrm>
            <a:off x="6461760" y="3744468"/>
            <a:ext cx="5193792" cy="4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>
                <a:solidFill>
                  <a:srgbClr val="000000"/>
                </a:solidFill>
                <a:latin typeface="Helvetica" panose="020B0604020202020204" pitchFamily="34" charset="0"/>
              </a:rPr>
              <a:t>Log in with &lt;b&gt;gamequiz&lt;/b&gt;</a:t>
            </a:r>
          </a:p>
        </p:txBody>
      </p:sp>
      <p:grpSp>
        <p:nvGrpSpPr>
          <p:cNvPr id="20" name="ParticipantsCounterGroup">
            <a:extLst>
              <a:ext uri="{FF2B5EF4-FFF2-40B4-BE49-F238E27FC236}">
                <a16:creationId xmlns:a16="http://schemas.microsoft.com/office/drawing/2014/main" id="{464D34B6-010F-905E-94AA-098530E88C3D}"/>
              </a:ext>
            </a:extLst>
          </p:cNvPr>
          <p:cNvGrpSpPr/>
          <p:nvPr/>
        </p:nvGrpSpPr>
        <p:grpSpPr>
          <a:xfrm>
            <a:off x="10668000" y="6192774"/>
            <a:ext cx="841248" cy="276999"/>
            <a:chOff x="10668000" y="6192774"/>
            <a:chExt cx="841248" cy="276999"/>
          </a:xfrm>
        </p:grpSpPr>
        <p:pic>
          <p:nvPicPr>
            <p:cNvPr id="18" name="counter_icon">
              <a:extLst>
                <a:ext uri="{FF2B5EF4-FFF2-40B4-BE49-F238E27FC236}">
                  <a16:creationId xmlns:a16="http://schemas.microsoft.com/office/drawing/2014/main" id="{B907AB30-36AD-1699-FBF7-15B28D49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89792" y="6220206"/>
              <a:ext cx="219456" cy="219456"/>
            </a:xfrm>
            <a:prstGeom prst="rect">
              <a:avLst/>
            </a:prstGeom>
          </p:spPr>
        </p:pic>
        <p:sp>
          <p:nvSpPr>
            <p:cNvPr id="19" name="counter_text">
              <a:extLst>
                <a:ext uri="{FF2B5EF4-FFF2-40B4-BE49-F238E27FC236}">
                  <a16:creationId xmlns:a16="http://schemas.microsoft.com/office/drawing/2014/main" id="{275E7ABB-7DE5-ACB9-5774-540DA7EBA083}"/>
                </a:ext>
              </a:extLst>
            </p:cNvPr>
            <p:cNvSpPr txBox="1"/>
            <p:nvPr/>
          </p:nvSpPr>
          <p:spPr>
            <a:xfrm>
              <a:off x="10668000" y="6192774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sp>
        <p:nvSpPr>
          <p:cNvPr id="22" name="FooterText">
            <a:extLst>
              <a:ext uri="{FF2B5EF4-FFF2-40B4-BE49-F238E27FC236}">
                <a16:creationId xmlns:a16="http://schemas.microsoft.com/office/drawing/2014/main" id="{12607D45-1909-4724-DB48-CFA6E3C8934D}"/>
              </a:ext>
            </a:extLst>
          </p:cNvPr>
          <p:cNvSpPr txBox="1"/>
          <p:nvPr/>
        </p:nvSpPr>
        <p:spPr>
          <a:xfrm>
            <a:off x="4133088" y="6083046"/>
            <a:ext cx="3364992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45720" rIns="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0E063EC6-07F5-440C-CD59-0260881D7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2926080" cy="500634"/>
          </a:xfrm>
          <a:prstGeom prst="rect">
            <a:avLst/>
          </a:prstGeom>
        </p:spPr>
      </p:pic>
      <p:sp>
        <p:nvSpPr>
          <p:cNvPr id="30" name="SingleMethodLineQuiz">
            <a:extLst>
              <a:ext uri="{FF2B5EF4-FFF2-40B4-BE49-F238E27FC236}">
                <a16:creationId xmlns:a16="http://schemas.microsoft.com/office/drawing/2014/main" id="{00F5279A-334B-E951-06A5-463CBBDF1683}"/>
              </a:ext>
            </a:extLst>
          </p:cNvPr>
          <p:cNvSpPr txBox="1"/>
          <p:nvPr/>
        </p:nvSpPr>
        <p:spPr>
          <a:xfrm>
            <a:off x="597408" y="905256"/>
            <a:ext cx="996086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Go to sendsteps.me and log in with gamequiz</a:t>
            </a:r>
          </a:p>
        </p:txBody>
      </p:sp>
      <p:pic>
        <p:nvPicPr>
          <p:cNvPr id="32" name="ExplanationParticipantsImg">
            <a:extLst>
              <a:ext uri="{FF2B5EF4-FFF2-40B4-BE49-F238E27FC236}">
                <a16:creationId xmlns:a16="http://schemas.microsoft.com/office/drawing/2014/main" id="{948A410F-463E-8540-B280-5BD3A7752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570482"/>
            <a:ext cx="10997184" cy="4265676"/>
          </a:xfrm>
          <a:prstGeom prst="rect">
            <a:avLst/>
          </a:prstGeom>
          <a:solidFill>
            <a:srgbClr val="000000">
              <a:alpha val="20000"/>
            </a:srgbClr>
          </a:solidFill>
        </p:spPr>
      </p:pic>
      <p:pic>
        <p:nvPicPr>
          <p:cNvPr id="36" name="QRCodeImage">
            <a:extLst>
              <a:ext uri="{FF2B5EF4-FFF2-40B4-BE49-F238E27FC236}">
                <a16:creationId xmlns:a16="http://schemas.microsoft.com/office/drawing/2014/main" id="{5982F224-0B8D-89F8-4534-29609AE4D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44" y="82296"/>
            <a:ext cx="1357884" cy="1357884"/>
          </a:xfrm>
          <a:prstGeom prst="rect">
            <a:avLst/>
          </a:prstGeom>
        </p:spPr>
      </p:pic>
      <p:sp>
        <p:nvSpPr>
          <p:cNvPr id="23" name="SessionExplanation">
            <a:extLst>
              <a:ext uri="{FF2B5EF4-FFF2-40B4-BE49-F238E27FC236}">
                <a16:creationId xmlns:a16="http://schemas.microsoft.com/office/drawing/2014/main" id="{68B589F8-C1B8-A30C-3E00-A6DBE1DF6359}"/>
              </a:ext>
            </a:extLst>
          </p:cNvPr>
          <p:cNvSpPr txBox="1"/>
          <p:nvPr/>
        </p:nvSpPr>
        <p:spPr>
          <a:xfrm>
            <a:off x="203200" y="203200"/>
            <a:ext cx="11785600" cy="64516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12800" rIns="8128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</p:spTree>
    <p:extLst>
      <p:ext uri="{BB962C8B-B14F-4D97-AF65-F5344CB8AC3E}">
        <p14:creationId xmlns:p14="http://schemas.microsoft.com/office/powerpoint/2010/main" val="154285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VS_1_1_4937842_1_-1_30_2_1_[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DC6777B7-97B0-1433-F752-139BC08E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VoteExplanationBg_1">
            <a:extLst>
              <a:ext uri="{FF2B5EF4-FFF2-40B4-BE49-F238E27FC236}">
                <a16:creationId xmlns:a16="http://schemas.microsoft.com/office/drawing/2014/main" id="{D32779DD-2F6E-5F86-3666-A9CFC4D40113}"/>
              </a:ext>
            </a:extLst>
          </p:cNvPr>
          <p:cNvSpPr txBox="1"/>
          <p:nvPr/>
        </p:nvSpPr>
        <p:spPr>
          <a:xfrm>
            <a:off x="0" y="5781294"/>
            <a:ext cx="12192000" cy="1083564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VT_1_1_4937842_1_-1_30_2_1_[3]">
            <a:extLst>
              <a:ext uri="{FF2B5EF4-FFF2-40B4-BE49-F238E27FC236}">
                <a16:creationId xmlns:a16="http://schemas.microsoft.com/office/drawing/2014/main" id="{7E274D97-03BE-4DED-03B0-A2469BD8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You want to train a diabetes classification model with the scikit-learn library. You want to focus on experimenting with the model, and minimize the effort needed to log the model's results. What logging method should you use?</a:t>
            </a:r>
          </a:p>
        </p:txBody>
      </p:sp>
      <p:sp>
        <p:nvSpPr>
          <p:cNvPr id="3" name="VoteChoices">
            <a:extLst>
              <a:ext uri="{FF2B5EF4-FFF2-40B4-BE49-F238E27FC236}">
                <a16:creationId xmlns:a16="http://schemas.microsoft.com/office/drawing/2014/main" id="{66E7D6B2-D3CF-53D8-CFB1-9897130CA3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7408" y="1618488"/>
            <a:ext cx="10936224" cy="3909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Autologging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Custom logging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 combination of autologging and custom logging.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VotesCounterGroup">
            <a:extLst>
              <a:ext uri="{FF2B5EF4-FFF2-40B4-BE49-F238E27FC236}">
                <a16:creationId xmlns:a16="http://schemas.microsoft.com/office/drawing/2014/main" id="{637E54B6-7B85-8B08-054A-00EA350E8274}"/>
              </a:ext>
            </a:extLst>
          </p:cNvPr>
          <p:cNvGrpSpPr/>
          <p:nvPr/>
        </p:nvGrpSpPr>
        <p:grpSpPr>
          <a:xfrm>
            <a:off x="9912096" y="5973317"/>
            <a:ext cx="841248" cy="281178"/>
            <a:chOff x="9912097" y="5973318"/>
            <a:chExt cx="829055" cy="276999"/>
          </a:xfrm>
        </p:grpSpPr>
        <p:pic>
          <p:nvPicPr>
            <p:cNvPr id="5" name="counter_icon">
              <a:extLst>
                <a:ext uri="{FF2B5EF4-FFF2-40B4-BE49-F238E27FC236}">
                  <a16:creationId xmlns:a16="http://schemas.microsoft.com/office/drawing/2014/main" id="{1146403F-5A2E-074A-B11F-8A40FD7A2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21696" y="5973318"/>
              <a:ext cx="219456" cy="219456"/>
            </a:xfrm>
            <a:prstGeom prst="rect">
              <a:avLst/>
            </a:prstGeom>
          </p:spPr>
        </p:pic>
        <p:sp>
          <p:nvSpPr>
            <p:cNvPr id="6" name="counter_text">
              <a:extLst>
                <a:ext uri="{FF2B5EF4-FFF2-40B4-BE49-F238E27FC236}">
                  <a16:creationId xmlns:a16="http://schemas.microsoft.com/office/drawing/2014/main" id="{2B1B0AE1-AE93-39FB-2E72-2128C06AF900}"/>
                </a:ext>
              </a:extLst>
            </p:cNvPr>
            <p:cNvSpPr txBox="1"/>
            <p:nvPr/>
          </p:nvSpPr>
          <p:spPr>
            <a:xfrm>
              <a:off x="9912097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</a:p>
          </p:txBody>
        </p:sp>
      </p:grpSp>
      <p:grpSp>
        <p:nvGrpSpPr>
          <p:cNvPr id="11" name="ParticipantsCounterGroup">
            <a:extLst>
              <a:ext uri="{FF2B5EF4-FFF2-40B4-BE49-F238E27FC236}">
                <a16:creationId xmlns:a16="http://schemas.microsoft.com/office/drawing/2014/main" id="{5320F501-03CE-3D35-DEA9-107FF75B5785}"/>
              </a:ext>
            </a:extLst>
          </p:cNvPr>
          <p:cNvGrpSpPr/>
          <p:nvPr/>
        </p:nvGrpSpPr>
        <p:grpSpPr>
          <a:xfrm>
            <a:off x="10753344" y="5973318"/>
            <a:ext cx="841249" cy="276999"/>
            <a:chOff x="10753344" y="5973318"/>
            <a:chExt cx="841249" cy="276999"/>
          </a:xfrm>
        </p:grpSpPr>
        <p:pic>
          <p:nvPicPr>
            <p:cNvPr id="9" name="counter_icon">
              <a:extLst>
                <a:ext uri="{FF2B5EF4-FFF2-40B4-BE49-F238E27FC236}">
                  <a16:creationId xmlns:a16="http://schemas.microsoft.com/office/drawing/2014/main" id="{652FC492-FBF6-F3D2-A6E1-DC10F00C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75137" y="6000750"/>
              <a:ext cx="219456" cy="219456"/>
            </a:xfrm>
            <a:prstGeom prst="rect">
              <a:avLst/>
            </a:prstGeom>
          </p:spPr>
        </p:pic>
        <p:sp>
          <p:nvSpPr>
            <p:cNvPr id="10" name="counter_text">
              <a:extLst>
                <a:ext uri="{FF2B5EF4-FFF2-40B4-BE49-F238E27FC236}">
                  <a16:creationId xmlns:a16="http://schemas.microsoft.com/office/drawing/2014/main" id="{43875CD0-48F4-A261-DBE5-81197B761314}"/>
                </a:ext>
              </a:extLst>
            </p:cNvPr>
            <p:cNvSpPr txBox="1"/>
            <p:nvPr/>
          </p:nvSpPr>
          <p:spPr>
            <a:xfrm>
              <a:off x="10753344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grpSp>
        <p:nvGrpSpPr>
          <p:cNvPr id="14" name="vss_group_1">
            <a:extLst>
              <a:ext uri="{FF2B5EF4-FFF2-40B4-BE49-F238E27FC236}">
                <a16:creationId xmlns:a16="http://schemas.microsoft.com/office/drawing/2014/main" id="{85C7EDC3-AC46-2310-ABD3-7EDB65BAEBAB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693400" y="5384800"/>
            <a:chExt cx="1397000" cy="355600"/>
          </a:xfrm>
        </p:grpSpPr>
        <p:sp>
          <p:nvSpPr>
            <p:cNvPr id="12" name="vss_text_0">
              <a:extLst>
                <a:ext uri="{FF2B5EF4-FFF2-40B4-BE49-F238E27FC236}">
                  <a16:creationId xmlns:a16="http://schemas.microsoft.com/office/drawing/2014/main" id="{2EED4163-6E34-4EEB-0BA8-35CADF3C8642}"/>
                </a:ext>
              </a:extLst>
            </p:cNvPr>
            <p:cNvSpPr/>
            <p:nvPr/>
          </p:nvSpPr>
          <p:spPr>
            <a:xfrm>
              <a:off x="10693400" y="5384800"/>
              <a:ext cx="1397000" cy="3556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Time: 30s</a:t>
              </a:r>
            </a:p>
          </p:txBody>
        </p:sp>
        <p:sp>
          <p:nvSpPr>
            <p:cNvPr id="13" name="vss_light">
              <a:extLst>
                <a:ext uri="{FF2B5EF4-FFF2-40B4-BE49-F238E27FC236}">
                  <a16:creationId xmlns:a16="http://schemas.microsoft.com/office/drawing/2014/main" id="{FA647D77-40E3-9E8A-A1C6-256587A5A302}"/>
                </a:ext>
              </a:extLst>
            </p:cNvPr>
            <p:cNvSpPr/>
            <p:nvPr/>
          </p:nvSpPr>
          <p:spPr>
            <a:xfrm>
              <a:off x="10769600" y="5461000"/>
              <a:ext cx="203200" cy="2032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5" name="VotesStatusExplanation0">
            <a:extLst>
              <a:ext uri="{FF2B5EF4-FFF2-40B4-BE49-F238E27FC236}">
                <a16:creationId xmlns:a16="http://schemas.microsoft.com/office/drawing/2014/main" id="{8AABF702-257A-23C4-0EC1-C05F6F0A0594}"/>
              </a:ext>
            </a:extLst>
          </p:cNvPr>
          <p:cNvSpPr txBox="1"/>
          <p:nvPr/>
        </p:nvSpPr>
        <p:spPr>
          <a:xfrm>
            <a:off x="8887968" y="253746"/>
            <a:ext cx="3060192" cy="27432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203200" rIns="2032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The question will open when you start your session and slideshow.</a:t>
            </a:r>
          </a:p>
        </p:txBody>
      </p:sp>
      <p:graphicFrame>
        <p:nvGraphicFramePr>
          <p:cNvPr id="21" name="ExplanationsTable_0_0_1">
            <a:extLst>
              <a:ext uri="{FF2B5EF4-FFF2-40B4-BE49-F238E27FC236}">
                <a16:creationId xmlns:a16="http://schemas.microsoft.com/office/drawing/2014/main" id="{9B2D4A66-7D1F-883A-C10B-C9D805CEA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7067"/>
              </p:ext>
            </p:extLst>
          </p:nvPr>
        </p:nvGraphicFramePr>
        <p:xfrm>
          <a:off x="1438656" y="5966460"/>
          <a:ext cx="8241792" cy="6720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65388">
                  <a:extLst>
                    <a:ext uri="{9D8B030D-6E8A-4147-A177-3AD203B41FA5}">
                      <a16:colId xmlns:a16="http://schemas.microsoft.com/office/drawing/2014/main" val="563271261"/>
                    </a:ext>
                  </a:extLst>
                </a:gridCol>
                <a:gridCol w="7376404">
                  <a:extLst>
                    <a:ext uri="{9D8B030D-6E8A-4147-A177-3AD203B41FA5}">
                      <a16:colId xmlns:a16="http://schemas.microsoft.com/office/drawing/2014/main" val="450603577"/>
                    </a:ext>
                  </a:extLst>
                </a:gridCol>
              </a:tblGrid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21003C"/>
                          </a:solidFill>
                          <a:latin typeface="Helvetica" panose="020B0604020202020204" pitchFamily="34" charset="0"/>
                        </a:rPr>
                        <a:t>Internet</a:t>
                      </a: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Go to sendsteps.me and log in with gamequiz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1727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0" i="0" u="none" baseline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88004"/>
                  </a:ext>
                </a:extLst>
              </a:tr>
            </a:tbl>
          </a:graphicData>
        </a:graphic>
      </p:graphicFrame>
      <p:sp>
        <p:nvSpPr>
          <p:cNvPr id="22" name="VoteExplanationOverlay">
            <a:extLst>
              <a:ext uri="{FF2B5EF4-FFF2-40B4-BE49-F238E27FC236}">
                <a16:creationId xmlns:a16="http://schemas.microsoft.com/office/drawing/2014/main" id="{10120C14-5AD8-57E8-D450-10066D3BD5DE}"/>
              </a:ext>
            </a:extLst>
          </p:cNvPr>
          <p:cNvSpPr txBox="1"/>
          <p:nvPr/>
        </p:nvSpPr>
        <p:spPr>
          <a:xfrm>
            <a:off x="190500" y="5938838"/>
            <a:ext cx="11811000" cy="733425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406400" rIns="406400" rtlCol="0" anchor="ctr" anchorCtr="1">
            <a:normAutofit/>
          </a:bodyPr>
          <a:lstStyle/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72E971CB-B087-9340-DFC4-29F71A24482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3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RS_1_1_4937842_0_1_1_-1_0_[1]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LAYOUT_BG_IMAGE_2">
            <a:extLst>
              <a:ext uri="{FF2B5EF4-FFF2-40B4-BE49-F238E27FC236}">
                <a16:creationId xmlns:a16="http://schemas.microsoft.com/office/drawing/2014/main" id="{C47399BE-5EFD-59A0-EF01-0D7D26A2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VoteExplanationBg_1">
            <a:extLst>
              <a:ext uri="{FF2B5EF4-FFF2-40B4-BE49-F238E27FC236}">
                <a16:creationId xmlns:a16="http://schemas.microsoft.com/office/drawing/2014/main" id="{E48EB94C-08D4-6F17-BD98-58AC6F29646F}"/>
              </a:ext>
            </a:extLst>
          </p:cNvPr>
          <p:cNvSpPr txBox="1"/>
          <p:nvPr/>
        </p:nvSpPr>
        <p:spPr>
          <a:xfrm>
            <a:off x="0" y="5781294"/>
            <a:ext cx="12192000" cy="1076706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RT_1_1_4937842_0_1_1_-1_0_[1]_0">
            <a:extLst>
              <a:ext uri="{FF2B5EF4-FFF2-40B4-BE49-F238E27FC236}">
                <a16:creationId xmlns:a16="http://schemas.microsoft.com/office/drawing/2014/main" id="{36759092-7C5D-9287-A537-9711E852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You want to train a diabetes classification model with the scikit-learn library. You want to focus on experimenting with the model, and minimize the effort needed to log the model's results. What logging method should you use?</a:t>
            </a:r>
          </a:p>
        </p:txBody>
      </p:sp>
      <p:grpSp>
        <p:nvGrpSpPr>
          <p:cNvPr id="21" name="rg_group_1">
            <a:extLst>
              <a:ext uri="{FF2B5EF4-FFF2-40B4-BE49-F238E27FC236}">
                <a16:creationId xmlns:a16="http://schemas.microsoft.com/office/drawing/2014/main" id="{C35FD4F4-C52D-CE21-F307-5925F45E2060}"/>
              </a:ext>
            </a:extLst>
          </p:cNvPr>
          <p:cNvGrpSpPr/>
          <p:nvPr/>
        </p:nvGrpSpPr>
        <p:grpSpPr>
          <a:xfrm>
            <a:off x="596900" y="1358900"/>
            <a:ext cx="10985500" cy="4254500"/>
            <a:chOff x="649224" y="1828343"/>
            <a:chExt cx="10552176" cy="3454857"/>
          </a:xfrm>
        </p:grpSpPr>
        <p:sp>
          <p:nvSpPr>
            <p:cNvPr id="6" name="rg_background_1">
              <a:extLst>
                <a:ext uri="{FF2B5EF4-FFF2-40B4-BE49-F238E27FC236}">
                  <a16:creationId xmlns:a16="http://schemas.microsoft.com/office/drawing/2014/main" id="{A912F046-9AF1-8EA5-FB49-D15F8717D30B}"/>
                </a:ext>
              </a:extLst>
            </p:cNvPr>
            <p:cNvSpPr txBox="1"/>
            <p:nvPr/>
          </p:nvSpPr>
          <p:spPr>
            <a:xfrm>
              <a:off x="649224" y="1828343"/>
              <a:ext cx="10552176" cy="3454857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rg_axis_1">
              <a:extLst>
                <a:ext uri="{FF2B5EF4-FFF2-40B4-BE49-F238E27FC236}">
                  <a16:creationId xmlns:a16="http://schemas.microsoft.com/office/drawing/2014/main" id="{2BDA8DA4-4C64-0301-9082-A2354D687980}"/>
                </a:ext>
              </a:extLst>
            </p:cNvPr>
            <p:cNvSpPr txBox="1"/>
            <p:nvPr/>
          </p:nvSpPr>
          <p:spPr>
            <a:xfrm>
              <a:off x="6745224" y="1866443"/>
              <a:ext cx="12700" cy="3378657"/>
            </a:xfrm>
            <a:prstGeom prst="rect">
              <a:avLst/>
            </a:prstGeom>
            <a:solidFill>
              <a:srgbClr val="000001">
                <a:alpha val="0"/>
              </a:srgbClr>
            </a:solidFill>
          </p:spPr>
          <p:txBody>
            <a:bodyPr vert="horz" wrap="square" rtlCol="0" anchor="t" anchorCtr="0">
              <a:normAutofit/>
            </a:bodyPr>
            <a:lstStyle/>
            <a:p>
              <a:endParaRPr lang="en-US"/>
            </a:p>
          </p:txBody>
        </p:sp>
        <p:sp>
          <p:nvSpPr>
            <p:cNvPr id="8" name="rg_axisBullet_0_1">
              <a:extLst>
                <a:ext uri="{FF2B5EF4-FFF2-40B4-BE49-F238E27FC236}">
                  <a16:creationId xmlns:a16="http://schemas.microsoft.com/office/drawing/2014/main" id="{9780D388-7172-6172-CCEA-C3831FCC8BF2}"/>
                </a:ext>
              </a:extLst>
            </p:cNvPr>
            <p:cNvSpPr txBox="1"/>
            <p:nvPr/>
          </p:nvSpPr>
          <p:spPr>
            <a:xfrm>
              <a:off x="725424" y="1904543"/>
              <a:ext cx="381000" cy="105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A.</a:t>
              </a:r>
            </a:p>
          </p:txBody>
        </p:sp>
        <p:sp>
          <p:nvSpPr>
            <p:cNvPr id="9" name="rg_axisBullet_1_1">
              <a:extLst>
                <a:ext uri="{FF2B5EF4-FFF2-40B4-BE49-F238E27FC236}">
                  <a16:creationId xmlns:a16="http://schemas.microsoft.com/office/drawing/2014/main" id="{BD5C4EE4-D7CA-AF9A-287C-E25F204E71F5}"/>
                </a:ext>
              </a:extLst>
            </p:cNvPr>
            <p:cNvSpPr txBox="1"/>
            <p:nvPr/>
          </p:nvSpPr>
          <p:spPr>
            <a:xfrm>
              <a:off x="725424" y="3030762"/>
              <a:ext cx="381000" cy="105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B.</a:t>
              </a:r>
            </a:p>
          </p:txBody>
        </p:sp>
        <p:sp>
          <p:nvSpPr>
            <p:cNvPr id="10" name="rg_axisBullet_2_1">
              <a:extLst>
                <a:ext uri="{FF2B5EF4-FFF2-40B4-BE49-F238E27FC236}">
                  <a16:creationId xmlns:a16="http://schemas.microsoft.com/office/drawing/2014/main" id="{AEED1B67-F730-9A1D-A684-1851BFC23159}"/>
                </a:ext>
              </a:extLst>
            </p:cNvPr>
            <p:cNvSpPr txBox="1"/>
            <p:nvPr/>
          </p:nvSpPr>
          <p:spPr>
            <a:xfrm>
              <a:off x="725424" y="4156981"/>
              <a:ext cx="381000" cy="105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C.</a:t>
              </a:r>
            </a:p>
          </p:txBody>
        </p:sp>
        <p:sp>
          <p:nvSpPr>
            <p:cNvPr id="11" name="rg_axisLabel_0_1">
              <a:extLst>
                <a:ext uri="{FF2B5EF4-FFF2-40B4-BE49-F238E27FC236}">
                  <a16:creationId xmlns:a16="http://schemas.microsoft.com/office/drawing/2014/main" id="{25AEF38A-5762-197B-D3E4-8CCFEDD6BEDB}"/>
                </a:ext>
              </a:extLst>
            </p:cNvPr>
            <p:cNvSpPr txBox="1"/>
            <p:nvPr/>
          </p:nvSpPr>
          <p:spPr>
            <a:xfrm>
              <a:off x="1173783" y="1900534"/>
              <a:ext cx="5477372" cy="104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Autologging</a:t>
              </a:r>
            </a:p>
          </p:txBody>
        </p:sp>
        <p:sp>
          <p:nvSpPr>
            <p:cNvPr id="12" name="rg_axisLabel_1_1">
              <a:extLst>
                <a:ext uri="{FF2B5EF4-FFF2-40B4-BE49-F238E27FC236}">
                  <a16:creationId xmlns:a16="http://schemas.microsoft.com/office/drawing/2014/main" id="{216042BE-810D-AFA0-C483-4B27B88D5A48}"/>
                </a:ext>
              </a:extLst>
            </p:cNvPr>
            <p:cNvSpPr txBox="1"/>
            <p:nvPr/>
          </p:nvSpPr>
          <p:spPr>
            <a:xfrm>
              <a:off x="1173783" y="3024652"/>
              <a:ext cx="5477372" cy="104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Custom logging</a:t>
              </a:r>
            </a:p>
          </p:txBody>
        </p:sp>
        <p:sp>
          <p:nvSpPr>
            <p:cNvPr id="13" name="rg_axisLabel_2_1">
              <a:extLst>
                <a:ext uri="{FF2B5EF4-FFF2-40B4-BE49-F238E27FC236}">
                  <a16:creationId xmlns:a16="http://schemas.microsoft.com/office/drawing/2014/main" id="{33FA2A89-679B-397A-F29A-BE3C853C0309}"/>
                </a:ext>
              </a:extLst>
            </p:cNvPr>
            <p:cNvSpPr txBox="1"/>
            <p:nvPr/>
          </p:nvSpPr>
          <p:spPr>
            <a:xfrm>
              <a:off x="1173783" y="4148769"/>
              <a:ext cx="5477372" cy="104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A combination of autologging and custom logging.</a:t>
              </a:r>
            </a:p>
          </p:txBody>
        </p:sp>
        <p:sp>
          <p:nvSpPr>
            <p:cNvPr id="15" name="rg_bar_0_1">
              <a:extLst>
                <a:ext uri="{FF2B5EF4-FFF2-40B4-BE49-F238E27FC236}">
                  <a16:creationId xmlns:a16="http://schemas.microsoft.com/office/drawing/2014/main" id="{FB944D56-4F24-DDBA-81C2-9210458E66C7}"/>
                </a:ext>
              </a:extLst>
            </p:cNvPr>
            <p:cNvSpPr txBox="1"/>
            <p:nvPr/>
          </p:nvSpPr>
          <p:spPr>
            <a:xfrm>
              <a:off x="6748748" y="2226733"/>
              <a:ext cx="3008285" cy="381000"/>
            </a:xfrm>
            <a:prstGeom prst="roundRect">
              <a:avLst/>
            </a:prstGeom>
            <a:solidFill>
              <a:srgbClr val="2DAD83"/>
            </a:solidFill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" name="rg_bar_1_1">
              <a:extLst>
                <a:ext uri="{FF2B5EF4-FFF2-40B4-BE49-F238E27FC236}">
                  <a16:creationId xmlns:a16="http://schemas.microsoft.com/office/drawing/2014/main" id="{58012AD3-2BF6-BB05-2E10-4553DB8A9A15}"/>
                </a:ext>
              </a:extLst>
            </p:cNvPr>
            <p:cNvSpPr txBox="1"/>
            <p:nvPr/>
          </p:nvSpPr>
          <p:spPr>
            <a:xfrm>
              <a:off x="6748748" y="3352800"/>
              <a:ext cx="334254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rg_bar_2_1">
              <a:extLst>
                <a:ext uri="{FF2B5EF4-FFF2-40B4-BE49-F238E27FC236}">
                  <a16:creationId xmlns:a16="http://schemas.microsoft.com/office/drawing/2014/main" id="{23DDF869-B93C-D2ED-8DD4-52679A1CBB49}"/>
                </a:ext>
              </a:extLst>
            </p:cNvPr>
            <p:cNvSpPr txBox="1"/>
            <p:nvPr/>
          </p:nvSpPr>
          <p:spPr>
            <a:xfrm>
              <a:off x="6748748" y="4478867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rg_barLabel_0_1">
              <a:extLst>
                <a:ext uri="{FF2B5EF4-FFF2-40B4-BE49-F238E27FC236}">
                  <a16:creationId xmlns:a16="http://schemas.microsoft.com/office/drawing/2014/main" id="{8AD849DE-942F-7D3F-777B-11CEA2F117E7}"/>
                </a:ext>
              </a:extLst>
            </p:cNvPr>
            <p:cNvSpPr txBox="1"/>
            <p:nvPr/>
          </p:nvSpPr>
          <p:spPr>
            <a:xfrm>
              <a:off x="9830227" y="2220237"/>
              <a:ext cx="1036919" cy="3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90.0%</a:t>
              </a:r>
            </a:p>
          </p:txBody>
        </p:sp>
        <p:sp>
          <p:nvSpPr>
            <p:cNvPr id="19" name="rg_barLabel_1_1">
              <a:extLst>
                <a:ext uri="{FF2B5EF4-FFF2-40B4-BE49-F238E27FC236}">
                  <a16:creationId xmlns:a16="http://schemas.microsoft.com/office/drawing/2014/main" id="{33864E54-CCAD-14F4-DC25-0EEA36DD7DBA}"/>
                </a:ext>
              </a:extLst>
            </p:cNvPr>
            <p:cNvSpPr txBox="1"/>
            <p:nvPr/>
          </p:nvSpPr>
          <p:spPr>
            <a:xfrm>
              <a:off x="7156196" y="3344355"/>
              <a:ext cx="1036919" cy="3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10.0%</a:t>
              </a:r>
            </a:p>
          </p:txBody>
        </p:sp>
        <p:sp>
          <p:nvSpPr>
            <p:cNvPr id="20" name="rg_barLabel_2_1">
              <a:extLst>
                <a:ext uri="{FF2B5EF4-FFF2-40B4-BE49-F238E27FC236}">
                  <a16:creationId xmlns:a16="http://schemas.microsoft.com/office/drawing/2014/main" id="{A6747356-F9A1-5C2C-A69B-351465DBED05}"/>
                </a:ext>
              </a:extLst>
            </p:cNvPr>
            <p:cNvSpPr txBox="1"/>
            <p:nvPr/>
          </p:nvSpPr>
          <p:spPr>
            <a:xfrm>
              <a:off x="6821942" y="4468473"/>
              <a:ext cx="1036919" cy="3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</p:grpSp>
      <p:sp>
        <p:nvSpPr>
          <p:cNvPr id="23" name="qw_webObj_0_1_500">
            <a:extLst>
              <a:ext uri="{FF2B5EF4-FFF2-40B4-BE49-F238E27FC236}">
                <a16:creationId xmlns:a16="http://schemas.microsoft.com/office/drawing/2014/main" id="{B01A00DD-1B39-C263-B667-181B35457E54}"/>
              </a:ext>
            </a:extLst>
          </p:cNvPr>
          <p:cNvSpPr txBox="1"/>
          <p:nvPr/>
        </p:nvSpPr>
        <p:spPr>
          <a:xfrm>
            <a:off x="596900" y="1358900"/>
            <a:ext cx="10985500" cy="4254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rtlCol="0" anchor="t" anchorCtr="0">
            <a:normAutofit/>
          </a:bodyPr>
          <a:lstStyle/>
          <a:p>
            <a:endParaRPr lang="en-US"/>
          </a:p>
        </p:txBody>
      </p:sp>
      <p:grpSp>
        <p:nvGrpSpPr>
          <p:cNvPr id="27" name="vss_group_1">
            <a:extLst>
              <a:ext uri="{FF2B5EF4-FFF2-40B4-BE49-F238E27FC236}">
                <a16:creationId xmlns:a16="http://schemas.microsoft.com/office/drawing/2014/main" id="{6BCF8C2C-3FAC-33A4-073B-FD455A829769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-12700" y="5384800"/>
            <a:chExt cx="1397000" cy="355600"/>
          </a:xfrm>
        </p:grpSpPr>
        <p:sp>
          <p:nvSpPr>
            <p:cNvPr id="25" name="vss_text_0">
              <a:extLst>
                <a:ext uri="{FF2B5EF4-FFF2-40B4-BE49-F238E27FC236}">
                  <a16:creationId xmlns:a16="http://schemas.microsoft.com/office/drawing/2014/main" id="{3B756952-D96B-08CC-5BF6-C9DB86D7FA39}"/>
                </a:ext>
              </a:extLst>
            </p:cNvPr>
            <p:cNvSpPr/>
            <p:nvPr/>
          </p:nvSpPr>
          <p:spPr>
            <a:xfrm>
              <a:off x="-12700" y="5384800"/>
              <a:ext cx="1397000" cy="3556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Closed</a:t>
              </a:r>
            </a:p>
          </p:txBody>
        </p:sp>
        <p:sp>
          <p:nvSpPr>
            <p:cNvPr id="26" name="vss_light">
              <a:extLst>
                <a:ext uri="{FF2B5EF4-FFF2-40B4-BE49-F238E27FC236}">
                  <a16:creationId xmlns:a16="http://schemas.microsoft.com/office/drawing/2014/main" id="{99AA7BEE-8038-182D-8CC5-0BB413003719}"/>
                </a:ext>
              </a:extLst>
            </p:cNvPr>
            <p:cNvSpPr/>
            <p:nvPr/>
          </p:nvSpPr>
          <p:spPr>
            <a:xfrm>
              <a:off x="63500" y="5461000"/>
              <a:ext cx="203200" cy="2032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pic>
        <p:nvPicPr>
          <p:cNvPr id="31" name="Logo">
            <a:extLst>
              <a:ext uri="{FF2B5EF4-FFF2-40B4-BE49-F238E27FC236}">
                <a16:creationId xmlns:a16="http://schemas.microsoft.com/office/drawing/2014/main" id="{179D69BE-0924-64BC-7A57-FE01AEA4D6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8F9585-40E3-32F6-F85F-E71E85DF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D54CC-2387-87AA-6396-A14C4D2C74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VS_1_2_4937843_1_-1_30_2_2_[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C2C3E2B8-ED8B-12A3-E487-6046249B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VoteExplanationBg_1">
            <a:extLst>
              <a:ext uri="{FF2B5EF4-FFF2-40B4-BE49-F238E27FC236}">
                <a16:creationId xmlns:a16="http://schemas.microsoft.com/office/drawing/2014/main" id="{63D36C04-965C-E52E-3B73-053896083F74}"/>
              </a:ext>
            </a:extLst>
          </p:cNvPr>
          <p:cNvSpPr txBox="1"/>
          <p:nvPr/>
        </p:nvSpPr>
        <p:spPr>
          <a:xfrm>
            <a:off x="0" y="5781294"/>
            <a:ext cx="12192000" cy="1083564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VT_1_2_4937843_1_-1_30_2_2_[3]">
            <a:extLst>
              <a:ext uri="{FF2B5EF4-FFF2-40B4-BE49-F238E27FC236}">
                <a16:creationId xmlns:a16="http://schemas.microsoft.com/office/drawing/2014/main" id="{586610B5-83E1-8C1D-7E05-37F4CCDF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A data scientist trains a regression model and wants to track the model's performance by storing the Root Mean Squared Error (RMSE) with the experiment run. Which method can be used to log the RMSE?</a:t>
            </a:r>
          </a:p>
        </p:txBody>
      </p:sp>
      <p:sp>
        <p:nvSpPr>
          <p:cNvPr id="3" name="VoteChoices">
            <a:extLst>
              <a:ext uri="{FF2B5EF4-FFF2-40B4-BE49-F238E27FC236}">
                <a16:creationId xmlns:a16="http://schemas.microsoft.com/office/drawing/2014/main" id="{321F6AF0-598C-A6C4-7D22-3EB7F77D87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7408" y="1618488"/>
            <a:ext cx="10936224" cy="3909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mlflow.log_param()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mlflow.log_metric()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mlflow.log_artifact()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VotesCounterGroup">
            <a:extLst>
              <a:ext uri="{FF2B5EF4-FFF2-40B4-BE49-F238E27FC236}">
                <a16:creationId xmlns:a16="http://schemas.microsoft.com/office/drawing/2014/main" id="{B639D5CB-72B5-99BD-173E-D0F4BF93FE26}"/>
              </a:ext>
            </a:extLst>
          </p:cNvPr>
          <p:cNvGrpSpPr/>
          <p:nvPr/>
        </p:nvGrpSpPr>
        <p:grpSpPr>
          <a:xfrm>
            <a:off x="9912096" y="5973317"/>
            <a:ext cx="841248" cy="281178"/>
            <a:chOff x="9912097" y="5973318"/>
            <a:chExt cx="829055" cy="276999"/>
          </a:xfrm>
        </p:grpSpPr>
        <p:pic>
          <p:nvPicPr>
            <p:cNvPr id="5" name="counter_icon">
              <a:extLst>
                <a:ext uri="{FF2B5EF4-FFF2-40B4-BE49-F238E27FC236}">
                  <a16:creationId xmlns:a16="http://schemas.microsoft.com/office/drawing/2014/main" id="{CE7B7033-5037-676D-B8F3-C5EFA1AC3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21696" y="5973318"/>
              <a:ext cx="219456" cy="219456"/>
            </a:xfrm>
            <a:prstGeom prst="rect">
              <a:avLst/>
            </a:prstGeom>
          </p:spPr>
        </p:pic>
        <p:sp>
          <p:nvSpPr>
            <p:cNvPr id="6" name="counter_text">
              <a:extLst>
                <a:ext uri="{FF2B5EF4-FFF2-40B4-BE49-F238E27FC236}">
                  <a16:creationId xmlns:a16="http://schemas.microsoft.com/office/drawing/2014/main" id="{8C3E4B2C-1BFB-9B2D-90A0-EA7FD1EC0CDF}"/>
                </a:ext>
              </a:extLst>
            </p:cNvPr>
            <p:cNvSpPr txBox="1"/>
            <p:nvPr/>
          </p:nvSpPr>
          <p:spPr>
            <a:xfrm>
              <a:off x="9912097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9</a:t>
              </a:r>
            </a:p>
          </p:txBody>
        </p:sp>
      </p:grpSp>
      <p:grpSp>
        <p:nvGrpSpPr>
          <p:cNvPr id="11" name="ParticipantsCounterGroup">
            <a:extLst>
              <a:ext uri="{FF2B5EF4-FFF2-40B4-BE49-F238E27FC236}">
                <a16:creationId xmlns:a16="http://schemas.microsoft.com/office/drawing/2014/main" id="{89617ED6-53CE-309F-BEFF-6FFD4A09B795}"/>
              </a:ext>
            </a:extLst>
          </p:cNvPr>
          <p:cNvGrpSpPr/>
          <p:nvPr/>
        </p:nvGrpSpPr>
        <p:grpSpPr>
          <a:xfrm>
            <a:off x="10753344" y="5973318"/>
            <a:ext cx="841249" cy="276999"/>
            <a:chOff x="10753344" y="5973318"/>
            <a:chExt cx="841249" cy="276999"/>
          </a:xfrm>
        </p:grpSpPr>
        <p:pic>
          <p:nvPicPr>
            <p:cNvPr id="9" name="counter_icon">
              <a:extLst>
                <a:ext uri="{FF2B5EF4-FFF2-40B4-BE49-F238E27FC236}">
                  <a16:creationId xmlns:a16="http://schemas.microsoft.com/office/drawing/2014/main" id="{2B65B153-7BE3-3B99-D372-D4207C5C7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75137" y="6000750"/>
              <a:ext cx="219456" cy="219456"/>
            </a:xfrm>
            <a:prstGeom prst="rect">
              <a:avLst/>
            </a:prstGeom>
          </p:spPr>
        </p:pic>
        <p:sp>
          <p:nvSpPr>
            <p:cNvPr id="10" name="counter_text">
              <a:extLst>
                <a:ext uri="{FF2B5EF4-FFF2-40B4-BE49-F238E27FC236}">
                  <a16:creationId xmlns:a16="http://schemas.microsoft.com/office/drawing/2014/main" id="{22784E15-067A-51C9-6F8D-30B51CB51B62}"/>
                </a:ext>
              </a:extLst>
            </p:cNvPr>
            <p:cNvSpPr txBox="1"/>
            <p:nvPr/>
          </p:nvSpPr>
          <p:spPr>
            <a:xfrm>
              <a:off x="10753344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grpSp>
        <p:nvGrpSpPr>
          <p:cNvPr id="14" name="vss_group_1">
            <a:extLst>
              <a:ext uri="{FF2B5EF4-FFF2-40B4-BE49-F238E27FC236}">
                <a16:creationId xmlns:a16="http://schemas.microsoft.com/office/drawing/2014/main" id="{18B1A9BE-21CD-EF85-DBBB-19796122B643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655300" y="6273800"/>
            <a:chExt cx="1435100" cy="368300"/>
          </a:xfrm>
        </p:grpSpPr>
        <p:sp>
          <p:nvSpPr>
            <p:cNvPr id="12" name="vss_text_0">
              <a:extLst>
                <a:ext uri="{FF2B5EF4-FFF2-40B4-BE49-F238E27FC236}">
                  <a16:creationId xmlns:a16="http://schemas.microsoft.com/office/drawing/2014/main" id="{FB04609D-CEB9-4F75-26CC-2BE5ADE4C4B3}"/>
                </a:ext>
              </a:extLst>
            </p:cNvPr>
            <p:cNvSpPr/>
            <p:nvPr/>
          </p:nvSpPr>
          <p:spPr>
            <a:xfrm>
              <a:off x="10655300" y="6273800"/>
              <a:ext cx="14351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Time: 30s</a:t>
              </a:r>
            </a:p>
          </p:txBody>
        </p:sp>
        <p:sp>
          <p:nvSpPr>
            <p:cNvPr id="13" name="vss_light">
              <a:extLst>
                <a:ext uri="{FF2B5EF4-FFF2-40B4-BE49-F238E27FC236}">
                  <a16:creationId xmlns:a16="http://schemas.microsoft.com/office/drawing/2014/main" id="{7548EBAF-3B86-D46F-1CA4-9F7ABB12D8E5}"/>
                </a:ext>
              </a:extLst>
            </p:cNvPr>
            <p:cNvSpPr/>
            <p:nvPr/>
          </p:nvSpPr>
          <p:spPr>
            <a:xfrm>
              <a:off x="107342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5" name="VotesStatusExplanation0">
            <a:extLst>
              <a:ext uri="{FF2B5EF4-FFF2-40B4-BE49-F238E27FC236}">
                <a16:creationId xmlns:a16="http://schemas.microsoft.com/office/drawing/2014/main" id="{91C139D4-3F06-7715-B45E-4170E6925120}"/>
              </a:ext>
            </a:extLst>
          </p:cNvPr>
          <p:cNvSpPr txBox="1"/>
          <p:nvPr/>
        </p:nvSpPr>
        <p:spPr>
          <a:xfrm>
            <a:off x="8887968" y="253746"/>
            <a:ext cx="3060192" cy="27432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203200" rIns="2032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The question will open when you start your session and slideshow.</a:t>
            </a:r>
          </a:p>
        </p:txBody>
      </p:sp>
      <p:graphicFrame>
        <p:nvGraphicFramePr>
          <p:cNvPr id="21" name="ExplanationsTable_0_0_1">
            <a:extLst>
              <a:ext uri="{FF2B5EF4-FFF2-40B4-BE49-F238E27FC236}">
                <a16:creationId xmlns:a16="http://schemas.microsoft.com/office/drawing/2014/main" id="{9421FD59-CD22-1325-F957-25A975C3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9492"/>
              </p:ext>
            </p:extLst>
          </p:nvPr>
        </p:nvGraphicFramePr>
        <p:xfrm>
          <a:off x="1438656" y="5966460"/>
          <a:ext cx="8241792" cy="6720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65388">
                  <a:extLst>
                    <a:ext uri="{9D8B030D-6E8A-4147-A177-3AD203B41FA5}">
                      <a16:colId xmlns:a16="http://schemas.microsoft.com/office/drawing/2014/main" val="3161150439"/>
                    </a:ext>
                  </a:extLst>
                </a:gridCol>
                <a:gridCol w="7376404">
                  <a:extLst>
                    <a:ext uri="{9D8B030D-6E8A-4147-A177-3AD203B41FA5}">
                      <a16:colId xmlns:a16="http://schemas.microsoft.com/office/drawing/2014/main" val="827059951"/>
                    </a:ext>
                  </a:extLst>
                </a:gridCol>
              </a:tblGrid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21003C"/>
                          </a:solidFill>
                          <a:latin typeface="Helvetica" panose="020B0604020202020204" pitchFamily="34" charset="0"/>
                        </a:rPr>
                        <a:t>Internet</a:t>
                      </a: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Go to sendsteps.me and log in with gamequiz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22164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0" i="0" u="none" baseline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0376"/>
                  </a:ext>
                </a:extLst>
              </a:tr>
            </a:tbl>
          </a:graphicData>
        </a:graphic>
      </p:graphicFrame>
      <p:sp>
        <p:nvSpPr>
          <p:cNvPr id="22" name="VoteExplanationOverlay">
            <a:extLst>
              <a:ext uri="{FF2B5EF4-FFF2-40B4-BE49-F238E27FC236}">
                <a16:creationId xmlns:a16="http://schemas.microsoft.com/office/drawing/2014/main" id="{870629DF-112E-9C68-395D-D0523C819C5A}"/>
              </a:ext>
            </a:extLst>
          </p:cNvPr>
          <p:cNvSpPr txBox="1"/>
          <p:nvPr/>
        </p:nvSpPr>
        <p:spPr>
          <a:xfrm>
            <a:off x="190500" y="5938838"/>
            <a:ext cx="11811000" cy="733425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406400" rIns="406400" rtlCol="0" anchor="ctr" anchorCtr="1">
            <a:normAutofit/>
          </a:bodyPr>
          <a:lstStyle/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9F016F95-B99A-2CC2-802C-5D2CD1AE7E8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RS_1_2_4937843_0_1_1_-1_0_[1]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LAYOUT_BG_IMAGE_2">
            <a:extLst>
              <a:ext uri="{FF2B5EF4-FFF2-40B4-BE49-F238E27FC236}">
                <a16:creationId xmlns:a16="http://schemas.microsoft.com/office/drawing/2014/main" id="{E628CB1F-8A4D-9349-5DA2-58DB1C44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VoteExplanationBg_1">
            <a:extLst>
              <a:ext uri="{FF2B5EF4-FFF2-40B4-BE49-F238E27FC236}">
                <a16:creationId xmlns:a16="http://schemas.microsoft.com/office/drawing/2014/main" id="{FCA48E80-5DC4-B969-ABDD-955068E8351C}"/>
              </a:ext>
            </a:extLst>
          </p:cNvPr>
          <p:cNvSpPr txBox="1"/>
          <p:nvPr/>
        </p:nvSpPr>
        <p:spPr>
          <a:xfrm>
            <a:off x="0" y="5781294"/>
            <a:ext cx="12192000" cy="1076706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RT_1_2_4937843_0_1_1_-1_0_[1]_0">
            <a:extLst>
              <a:ext uri="{FF2B5EF4-FFF2-40B4-BE49-F238E27FC236}">
                <a16:creationId xmlns:a16="http://schemas.microsoft.com/office/drawing/2014/main" id="{DCD892A2-9F14-01F9-B250-E7E9DF76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A data scientist trains a regression model and wants to track the model's performance by storing the Root Mean Squared Error (RMSE) with the experiment run. Which method can be used to log the RMSE?</a:t>
            </a:r>
          </a:p>
        </p:txBody>
      </p:sp>
      <p:grpSp>
        <p:nvGrpSpPr>
          <p:cNvPr id="21" name="rg_group_1">
            <a:extLst>
              <a:ext uri="{FF2B5EF4-FFF2-40B4-BE49-F238E27FC236}">
                <a16:creationId xmlns:a16="http://schemas.microsoft.com/office/drawing/2014/main" id="{9B764FFB-304A-F9C0-5227-B4AF802EECE2}"/>
              </a:ext>
            </a:extLst>
          </p:cNvPr>
          <p:cNvGrpSpPr/>
          <p:nvPr/>
        </p:nvGrpSpPr>
        <p:grpSpPr>
          <a:xfrm>
            <a:off x="596900" y="1358900"/>
            <a:ext cx="10985500" cy="4254500"/>
            <a:chOff x="596900" y="1358900"/>
            <a:chExt cx="10985500" cy="4254500"/>
          </a:xfrm>
        </p:grpSpPr>
        <p:sp>
          <p:nvSpPr>
            <p:cNvPr id="6" name="rg_background_1">
              <a:extLst>
                <a:ext uri="{FF2B5EF4-FFF2-40B4-BE49-F238E27FC236}">
                  <a16:creationId xmlns:a16="http://schemas.microsoft.com/office/drawing/2014/main" id="{A5FB0BDB-3810-7237-1699-245E446D5473}"/>
                </a:ext>
              </a:extLst>
            </p:cNvPr>
            <p:cNvSpPr txBox="1"/>
            <p:nvPr/>
          </p:nvSpPr>
          <p:spPr>
            <a:xfrm>
              <a:off x="596900" y="1358900"/>
              <a:ext cx="10985500" cy="4254500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rg_axis_1">
              <a:extLst>
                <a:ext uri="{FF2B5EF4-FFF2-40B4-BE49-F238E27FC236}">
                  <a16:creationId xmlns:a16="http://schemas.microsoft.com/office/drawing/2014/main" id="{577759E1-30DE-2222-D29D-2937CD9A1FEE}"/>
                </a:ext>
              </a:extLst>
            </p:cNvPr>
            <p:cNvSpPr txBox="1"/>
            <p:nvPr/>
          </p:nvSpPr>
          <p:spPr>
            <a:xfrm>
              <a:off x="4437380" y="1397000"/>
              <a:ext cx="12700" cy="4178300"/>
            </a:xfrm>
            <a:prstGeom prst="rect">
              <a:avLst/>
            </a:prstGeom>
            <a:solidFill>
              <a:srgbClr val="000001">
                <a:alpha val="0"/>
              </a:srgbClr>
            </a:solidFill>
          </p:spPr>
          <p:txBody>
            <a:bodyPr vert="horz" wrap="square" rtlCol="0" anchor="t" anchorCtr="0">
              <a:normAutofit/>
            </a:bodyPr>
            <a:lstStyle/>
            <a:p>
              <a:endParaRPr lang="en-US"/>
            </a:p>
          </p:txBody>
        </p:sp>
        <p:sp>
          <p:nvSpPr>
            <p:cNvPr id="8" name="rg_axisBullet_0_1">
              <a:extLst>
                <a:ext uri="{FF2B5EF4-FFF2-40B4-BE49-F238E27FC236}">
                  <a16:creationId xmlns:a16="http://schemas.microsoft.com/office/drawing/2014/main" id="{0F6C871B-D893-34B6-B574-A8D7C51E965F}"/>
                </a:ext>
              </a:extLst>
            </p:cNvPr>
            <p:cNvSpPr txBox="1"/>
            <p:nvPr/>
          </p:nvSpPr>
          <p:spPr>
            <a:xfrm>
              <a:off x="673100" y="1435100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A.</a:t>
              </a:r>
            </a:p>
          </p:txBody>
        </p:sp>
        <p:sp>
          <p:nvSpPr>
            <p:cNvPr id="9" name="rg_axisBullet_1_1">
              <a:extLst>
                <a:ext uri="{FF2B5EF4-FFF2-40B4-BE49-F238E27FC236}">
                  <a16:creationId xmlns:a16="http://schemas.microsoft.com/office/drawing/2014/main" id="{0178E684-59B0-6446-B469-A3259506E0ED}"/>
                </a:ext>
              </a:extLst>
            </p:cNvPr>
            <p:cNvSpPr txBox="1"/>
            <p:nvPr/>
          </p:nvSpPr>
          <p:spPr>
            <a:xfrm>
              <a:off x="673100" y="2827867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B.</a:t>
              </a:r>
            </a:p>
          </p:txBody>
        </p:sp>
        <p:sp>
          <p:nvSpPr>
            <p:cNvPr id="10" name="rg_axisBullet_2_1">
              <a:extLst>
                <a:ext uri="{FF2B5EF4-FFF2-40B4-BE49-F238E27FC236}">
                  <a16:creationId xmlns:a16="http://schemas.microsoft.com/office/drawing/2014/main" id="{79FDB35F-3F38-5FD3-143A-C1D989B41311}"/>
                </a:ext>
              </a:extLst>
            </p:cNvPr>
            <p:cNvSpPr txBox="1"/>
            <p:nvPr/>
          </p:nvSpPr>
          <p:spPr>
            <a:xfrm>
              <a:off x="673100" y="4220633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C.</a:t>
              </a:r>
            </a:p>
          </p:txBody>
        </p:sp>
        <p:sp>
          <p:nvSpPr>
            <p:cNvPr id="11" name="rg_axisLabel_0_1">
              <a:extLst>
                <a:ext uri="{FF2B5EF4-FFF2-40B4-BE49-F238E27FC236}">
                  <a16:creationId xmlns:a16="http://schemas.microsoft.com/office/drawing/2014/main" id="{A2C776B1-9307-5BA2-4B84-BB17507B4914}"/>
                </a:ext>
              </a:extLst>
            </p:cNvPr>
            <p:cNvSpPr txBox="1"/>
            <p:nvPr/>
          </p:nvSpPr>
          <p:spPr>
            <a:xfrm>
              <a:off x="1130300" y="1435100"/>
              <a:ext cx="32258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mlflow.log_param()</a:t>
              </a:r>
            </a:p>
          </p:txBody>
        </p:sp>
        <p:sp>
          <p:nvSpPr>
            <p:cNvPr id="12" name="rg_axisLabel_1_1">
              <a:extLst>
                <a:ext uri="{FF2B5EF4-FFF2-40B4-BE49-F238E27FC236}">
                  <a16:creationId xmlns:a16="http://schemas.microsoft.com/office/drawing/2014/main" id="{2919705A-51F5-C8F6-7481-59BA1CC6D16B}"/>
                </a:ext>
              </a:extLst>
            </p:cNvPr>
            <p:cNvSpPr txBox="1"/>
            <p:nvPr/>
          </p:nvSpPr>
          <p:spPr>
            <a:xfrm>
              <a:off x="1130300" y="2819400"/>
              <a:ext cx="32258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mlflow.log_metric()</a:t>
              </a:r>
            </a:p>
          </p:txBody>
        </p:sp>
        <p:sp>
          <p:nvSpPr>
            <p:cNvPr id="13" name="rg_axisLabel_2_1">
              <a:extLst>
                <a:ext uri="{FF2B5EF4-FFF2-40B4-BE49-F238E27FC236}">
                  <a16:creationId xmlns:a16="http://schemas.microsoft.com/office/drawing/2014/main" id="{7124FA00-C13D-0E77-50C7-F3E8E23FD129}"/>
                </a:ext>
              </a:extLst>
            </p:cNvPr>
            <p:cNvSpPr txBox="1"/>
            <p:nvPr/>
          </p:nvSpPr>
          <p:spPr>
            <a:xfrm>
              <a:off x="1130300" y="4216400"/>
              <a:ext cx="32258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mlflow.log_artifact()</a:t>
              </a:r>
            </a:p>
          </p:txBody>
        </p:sp>
        <p:sp>
          <p:nvSpPr>
            <p:cNvPr id="15" name="rg_bar_0_1">
              <a:extLst>
                <a:ext uri="{FF2B5EF4-FFF2-40B4-BE49-F238E27FC236}">
                  <a16:creationId xmlns:a16="http://schemas.microsoft.com/office/drawing/2014/main" id="{25A9167D-3549-8D07-7E7E-48EC2F2DEE2B}"/>
                </a:ext>
              </a:extLst>
            </p:cNvPr>
            <p:cNvSpPr txBox="1"/>
            <p:nvPr/>
          </p:nvSpPr>
          <p:spPr>
            <a:xfrm>
              <a:off x="4445000" y="1902883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" name="rg_bar_1_1">
              <a:extLst>
                <a:ext uri="{FF2B5EF4-FFF2-40B4-BE49-F238E27FC236}">
                  <a16:creationId xmlns:a16="http://schemas.microsoft.com/office/drawing/2014/main" id="{4E6CF516-A9CB-F7B9-59A5-CEAC4412E28E}"/>
                </a:ext>
              </a:extLst>
            </p:cNvPr>
            <p:cNvSpPr txBox="1"/>
            <p:nvPr/>
          </p:nvSpPr>
          <p:spPr>
            <a:xfrm>
              <a:off x="4445000" y="3295650"/>
              <a:ext cx="5981700" cy="381000"/>
            </a:xfrm>
            <a:prstGeom prst="roundRect">
              <a:avLst/>
            </a:prstGeom>
            <a:solidFill>
              <a:srgbClr val="2DAD8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rg_bar_2_1">
              <a:extLst>
                <a:ext uri="{FF2B5EF4-FFF2-40B4-BE49-F238E27FC236}">
                  <a16:creationId xmlns:a16="http://schemas.microsoft.com/office/drawing/2014/main" id="{8D0E4853-2624-35D4-E7B7-3D72E35DB564}"/>
                </a:ext>
              </a:extLst>
            </p:cNvPr>
            <p:cNvSpPr txBox="1"/>
            <p:nvPr/>
          </p:nvSpPr>
          <p:spPr>
            <a:xfrm>
              <a:off x="4445000" y="4688417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rg_barLabel_0_1">
              <a:extLst>
                <a:ext uri="{FF2B5EF4-FFF2-40B4-BE49-F238E27FC236}">
                  <a16:creationId xmlns:a16="http://schemas.microsoft.com/office/drawing/2014/main" id="{35FCCE88-7027-B678-A081-CC202047FE7A}"/>
                </a:ext>
              </a:extLst>
            </p:cNvPr>
            <p:cNvSpPr txBox="1"/>
            <p:nvPr/>
          </p:nvSpPr>
          <p:spPr>
            <a:xfrm>
              <a:off x="4521200" y="1879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  <p:sp>
          <p:nvSpPr>
            <p:cNvPr id="19" name="rg_barLabel_1_1">
              <a:extLst>
                <a:ext uri="{FF2B5EF4-FFF2-40B4-BE49-F238E27FC236}">
                  <a16:creationId xmlns:a16="http://schemas.microsoft.com/office/drawing/2014/main" id="{6F6EB28B-2E82-DEFE-259A-C0F3DB9F96FE}"/>
                </a:ext>
              </a:extLst>
            </p:cNvPr>
            <p:cNvSpPr txBox="1"/>
            <p:nvPr/>
          </p:nvSpPr>
          <p:spPr>
            <a:xfrm>
              <a:off x="10502900" y="3276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100.0%</a:t>
              </a:r>
            </a:p>
          </p:txBody>
        </p:sp>
        <p:sp>
          <p:nvSpPr>
            <p:cNvPr id="20" name="rg_barLabel_2_1">
              <a:extLst>
                <a:ext uri="{FF2B5EF4-FFF2-40B4-BE49-F238E27FC236}">
                  <a16:creationId xmlns:a16="http://schemas.microsoft.com/office/drawing/2014/main" id="{FDDEE267-0829-9208-AC1D-CA2D3AF9220C}"/>
                </a:ext>
              </a:extLst>
            </p:cNvPr>
            <p:cNvSpPr txBox="1"/>
            <p:nvPr/>
          </p:nvSpPr>
          <p:spPr>
            <a:xfrm>
              <a:off x="4521200" y="4673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</p:grpSp>
      <p:sp>
        <p:nvSpPr>
          <p:cNvPr id="23" name="qw_webObj_0_1_500">
            <a:extLst>
              <a:ext uri="{FF2B5EF4-FFF2-40B4-BE49-F238E27FC236}">
                <a16:creationId xmlns:a16="http://schemas.microsoft.com/office/drawing/2014/main" id="{DB479348-D7B2-DF83-F6D2-BB0350AEB9A1}"/>
              </a:ext>
            </a:extLst>
          </p:cNvPr>
          <p:cNvSpPr txBox="1"/>
          <p:nvPr/>
        </p:nvSpPr>
        <p:spPr>
          <a:xfrm>
            <a:off x="596900" y="1358900"/>
            <a:ext cx="10985500" cy="4254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rtlCol="0" anchor="t" anchorCtr="0">
            <a:normAutofit/>
          </a:bodyPr>
          <a:lstStyle/>
          <a:p>
            <a:endParaRPr lang="en-US"/>
          </a:p>
        </p:txBody>
      </p:sp>
      <p:grpSp>
        <p:nvGrpSpPr>
          <p:cNvPr id="27" name="vss_group_1">
            <a:extLst>
              <a:ext uri="{FF2B5EF4-FFF2-40B4-BE49-F238E27FC236}">
                <a16:creationId xmlns:a16="http://schemas.microsoft.com/office/drawing/2014/main" id="{6DF4B6A3-8B18-3301-7582-767E8022B44A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185400" y="6273800"/>
            <a:chExt cx="1905000" cy="368300"/>
          </a:xfrm>
        </p:grpSpPr>
        <p:sp>
          <p:nvSpPr>
            <p:cNvPr id="25" name="vss_text_0">
              <a:extLst>
                <a:ext uri="{FF2B5EF4-FFF2-40B4-BE49-F238E27FC236}">
                  <a16:creationId xmlns:a16="http://schemas.microsoft.com/office/drawing/2014/main" id="{FA35E792-49A7-72DF-AC32-715C2F5A9A36}"/>
                </a:ext>
              </a:extLst>
            </p:cNvPr>
            <p:cNvSpPr/>
            <p:nvPr/>
          </p:nvSpPr>
          <p:spPr>
            <a:xfrm>
              <a:off x="10185400" y="6273800"/>
              <a:ext cx="19050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Closed</a:t>
              </a:r>
            </a:p>
          </p:txBody>
        </p:sp>
        <p:sp>
          <p:nvSpPr>
            <p:cNvPr id="26" name="vss_light">
              <a:extLst>
                <a:ext uri="{FF2B5EF4-FFF2-40B4-BE49-F238E27FC236}">
                  <a16:creationId xmlns:a16="http://schemas.microsoft.com/office/drawing/2014/main" id="{6130B1BE-8F97-3A28-842E-61B9C2370C05}"/>
                </a:ext>
              </a:extLst>
            </p:cNvPr>
            <p:cNvSpPr/>
            <p:nvPr/>
          </p:nvSpPr>
          <p:spPr>
            <a:xfrm>
              <a:off x="102643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pic>
        <p:nvPicPr>
          <p:cNvPr id="31" name="Logo">
            <a:extLst>
              <a:ext uri="{FF2B5EF4-FFF2-40B4-BE49-F238E27FC236}">
                <a16:creationId xmlns:a16="http://schemas.microsoft.com/office/drawing/2014/main" id="{F96406C6-E1D7-4407-FFE5-CFEA94676E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VS_1_3_4937844_1_-1_30_2_1_[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210169B9-0929-373C-8F84-43DFFD5E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VoteExplanationBg_1">
            <a:extLst>
              <a:ext uri="{FF2B5EF4-FFF2-40B4-BE49-F238E27FC236}">
                <a16:creationId xmlns:a16="http://schemas.microsoft.com/office/drawing/2014/main" id="{A9456D7D-F347-FB1D-E4B5-3D6164260FDA}"/>
              </a:ext>
            </a:extLst>
          </p:cNvPr>
          <p:cNvSpPr txBox="1"/>
          <p:nvPr/>
        </p:nvSpPr>
        <p:spPr>
          <a:xfrm>
            <a:off x="0" y="5781294"/>
            <a:ext cx="12192000" cy="1083564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VT_1_3_4937844_1_-1_30_2_1_[3]">
            <a:extLst>
              <a:ext uri="{FF2B5EF4-FFF2-40B4-BE49-F238E27FC236}">
                <a16:creationId xmlns:a16="http://schemas.microsoft.com/office/drawing/2014/main" id="{FCEA8689-8B44-35DA-B95D-B8AE636B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>
                <a:solidFill>
                  <a:srgbClr val="21003C"/>
                </a:solidFill>
                <a:latin typeface="Helvetica" panose="020B0604020202020204" pitchFamily="34" charset="0"/>
              </a:rPr>
              <a:t>What is a model registry?</a:t>
            </a:r>
          </a:p>
        </p:txBody>
      </p:sp>
      <p:sp>
        <p:nvSpPr>
          <p:cNvPr id="3" name="VoteChoices">
            <a:extLst>
              <a:ext uri="{FF2B5EF4-FFF2-40B4-BE49-F238E27FC236}">
                <a16:creationId xmlns:a16="http://schemas.microsoft.com/office/drawing/2014/main" id="{EB8227A3-93BB-C9C1-B6E5-7190DA08078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7408" y="1618488"/>
            <a:ext cx="10936224" cy="3909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 central place to save every version of every model.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 method of testing and validating model performance.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 shared environment where individuals can work on models at the same time.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A requirement for deploying ML models on the cloud.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VotesCounterGroup">
            <a:extLst>
              <a:ext uri="{FF2B5EF4-FFF2-40B4-BE49-F238E27FC236}">
                <a16:creationId xmlns:a16="http://schemas.microsoft.com/office/drawing/2014/main" id="{773E0E0A-B626-BAB5-1118-31ABD4719FD0}"/>
              </a:ext>
            </a:extLst>
          </p:cNvPr>
          <p:cNvGrpSpPr/>
          <p:nvPr/>
        </p:nvGrpSpPr>
        <p:grpSpPr>
          <a:xfrm>
            <a:off x="9912096" y="5973317"/>
            <a:ext cx="841248" cy="281178"/>
            <a:chOff x="9912097" y="5973318"/>
            <a:chExt cx="829055" cy="276999"/>
          </a:xfrm>
        </p:grpSpPr>
        <p:pic>
          <p:nvPicPr>
            <p:cNvPr id="5" name="counter_icon">
              <a:extLst>
                <a:ext uri="{FF2B5EF4-FFF2-40B4-BE49-F238E27FC236}">
                  <a16:creationId xmlns:a16="http://schemas.microsoft.com/office/drawing/2014/main" id="{7D63F347-B305-AD59-F373-769ABCB6A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21696" y="5973318"/>
              <a:ext cx="219456" cy="219456"/>
            </a:xfrm>
            <a:prstGeom prst="rect">
              <a:avLst/>
            </a:prstGeom>
          </p:spPr>
        </p:pic>
        <p:sp>
          <p:nvSpPr>
            <p:cNvPr id="6" name="counter_text">
              <a:extLst>
                <a:ext uri="{FF2B5EF4-FFF2-40B4-BE49-F238E27FC236}">
                  <a16:creationId xmlns:a16="http://schemas.microsoft.com/office/drawing/2014/main" id="{74F38F68-E3E8-B670-E385-B3158897CBA0}"/>
                </a:ext>
              </a:extLst>
            </p:cNvPr>
            <p:cNvSpPr txBox="1"/>
            <p:nvPr/>
          </p:nvSpPr>
          <p:spPr>
            <a:xfrm>
              <a:off x="9912097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</a:p>
          </p:txBody>
        </p:sp>
      </p:grpSp>
      <p:grpSp>
        <p:nvGrpSpPr>
          <p:cNvPr id="11" name="ParticipantsCounterGroup">
            <a:extLst>
              <a:ext uri="{FF2B5EF4-FFF2-40B4-BE49-F238E27FC236}">
                <a16:creationId xmlns:a16="http://schemas.microsoft.com/office/drawing/2014/main" id="{50056595-0FAF-695A-DAD1-8357B49F93AA}"/>
              </a:ext>
            </a:extLst>
          </p:cNvPr>
          <p:cNvGrpSpPr/>
          <p:nvPr/>
        </p:nvGrpSpPr>
        <p:grpSpPr>
          <a:xfrm>
            <a:off x="10753344" y="5973318"/>
            <a:ext cx="841249" cy="276999"/>
            <a:chOff x="10753344" y="5973318"/>
            <a:chExt cx="841249" cy="276999"/>
          </a:xfrm>
        </p:grpSpPr>
        <p:pic>
          <p:nvPicPr>
            <p:cNvPr id="9" name="counter_icon">
              <a:extLst>
                <a:ext uri="{FF2B5EF4-FFF2-40B4-BE49-F238E27FC236}">
                  <a16:creationId xmlns:a16="http://schemas.microsoft.com/office/drawing/2014/main" id="{F3DB1D93-0FAF-F29C-B9EA-98E219EF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75137" y="6000750"/>
              <a:ext cx="219456" cy="219456"/>
            </a:xfrm>
            <a:prstGeom prst="rect">
              <a:avLst/>
            </a:prstGeom>
          </p:spPr>
        </p:pic>
        <p:sp>
          <p:nvSpPr>
            <p:cNvPr id="10" name="counter_text">
              <a:extLst>
                <a:ext uri="{FF2B5EF4-FFF2-40B4-BE49-F238E27FC236}">
                  <a16:creationId xmlns:a16="http://schemas.microsoft.com/office/drawing/2014/main" id="{E2473809-A0B2-4C37-4826-05DBDE0FC892}"/>
                </a:ext>
              </a:extLst>
            </p:cNvPr>
            <p:cNvSpPr txBox="1"/>
            <p:nvPr/>
          </p:nvSpPr>
          <p:spPr>
            <a:xfrm>
              <a:off x="10753344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grpSp>
        <p:nvGrpSpPr>
          <p:cNvPr id="14" name="vss_group_1">
            <a:extLst>
              <a:ext uri="{FF2B5EF4-FFF2-40B4-BE49-F238E27FC236}">
                <a16:creationId xmlns:a16="http://schemas.microsoft.com/office/drawing/2014/main" id="{3DA4D510-0ECA-572E-6ED8-23B631C1FEC0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655300" y="6273800"/>
            <a:chExt cx="1435100" cy="368300"/>
          </a:xfrm>
        </p:grpSpPr>
        <p:sp>
          <p:nvSpPr>
            <p:cNvPr id="12" name="vss_text_0">
              <a:extLst>
                <a:ext uri="{FF2B5EF4-FFF2-40B4-BE49-F238E27FC236}">
                  <a16:creationId xmlns:a16="http://schemas.microsoft.com/office/drawing/2014/main" id="{14BD6C27-F6AF-FBB2-37D7-63D4C6C27FF0}"/>
                </a:ext>
              </a:extLst>
            </p:cNvPr>
            <p:cNvSpPr/>
            <p:nvPr/>
          </p:nvSpPr>
          <p:spPr>
            <a:xfrm>
              <a:off x="10655300" y="6273800"/>
              <a:ext cx="14351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Time: 30s</a:t>
              </a:r>
            </a:p>
          </p:txBody>
        </p:sp>
        <p:sp>
          <p:nvSpPr>
            <p:cNvPr id="13" name="vss_light">
              <a:extLst>
                <a:ext uri="{FF2B5EF4-FFF2-40B4-BE49-F238E27FC236}">
                  <a16:creationId xmlns:a16="http://schemas.microsoft.com/office/drawing/2014/main" id="{4AEBCA26-FDF9-0C77-EB56-C81FF7E548B9}"/>
                </a:ext>
              </a:extLst>
            </p:cNvPr>
            <p:cNvSpPr/>
            <p:nvPr/>
          </p:nvSpPr>
          <p:spPr>
            <a:xfrm>
              <a:off x="107342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5" name="VotesStatusExplanation0">
            <a:extLst>
              <a:ext uri="{FF2B5EF4-FFF2-40B4-BE49-F238E27FC236}">
                <a16:creationId xmlns:a16="http://schemas.microsoft.com/office/drawing/2014/main" id="{541E6FCE-26FA-192B-4640-7DEFA2AAC755}"/>
              </a:ext>
            </a:extLst>
          </p:cNvPr>
          <p:cNvSpPr txBox="1"/>
          <p:nvPr/>
        </p:nvSpPr>
        <p:spPr>
          <a:xfrm>
            <a:off x="8887968" y="253746"/>
            <a:ext cx="3060192" cy="27432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203200" rIns="2032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The question will open when you start your session and slideshow.</a:t>
            </a:r>
          </a:p>
        </p:txBody>
      </p:sp>
      <p:graphicFrame>
        <p:nvGraphicFramePr>
          <p:cNvPr id="21" name="ExplanationsTable_0_0_1">
            <a:extLst>
              <a:ext uri="{FF2B5EF4-FFF2-40B4-BE49-F238E27FC236}">
                <a16:creationId xmlns:a16="http://schemas.microsoft.com/office/drawing/2014/main" id="{AB910990-FCF9-2BCD-104B-0774CF14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19484"/>
              </p:ext>
            </p:extLst>
          </p:nvPr>
        </p:nvGraphicFramePr>
        <p:xfrm>
          <a:off x="1438656" y="5966460"/>
          <a:ext cx="8241792" cy="6720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65388">
                  <a:extLst>
                    <a:ext uri="{9D8B030D-6E8A-4147-A177-3AD203B41FA5}">
                      <a16:colId xmlns:a16="http://schemas.microsoft.com/office/drawing/2014/main" val="2756259374"/>
                    </a:ext>
                  </a:extLst>
                </a:gridCol>
                <a:gridCol w="7376404">
                  <a:extLst>
                    <a:ext uri="{9D8B030D-6E8A-4147-A177-3AD203B41FA5}">
                      <a16:colId xmlns:a16="http://schemas.microsoft.com/office/drawing/2014/main" val="1727147651"/>
                    </a:ext>
                  </a:extLst>
                </a:gridCol>
              </a:tblGrid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21003C"/>
                          </a:solidFill>
                          <a:latin typeface="Helvetica" panose="020B0604020202020204" pitchFamily="34" charset="0"/>
                        </a:rPr>
                        <a:t>Internet</a:t>
                      </a: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Go to sendsteps.me and log in with gamequiz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0123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0" i="0" u="none" baseline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95800"/>
                  </a:ext>
                </a:extLst>
              </a:tr>
            </a:tbl>
          </a:graphicData>
        </a:graphic>
      </p:graphicFrame>
      <p:sp>
        <p:nvSpPr>
          <p:cNvPr id="22" name="VoteExplanationOverlay">
            <a:extLst>
              <a:ext uri="{FF2B5EF4-FFF2-40B4-BE49-F238E27FC236}">
                <a16:creationId xmlns:a16="http://schemas.microsoft.com/office/drawing/2014/main" id="{7FA4FD17-832F-25C0-544E-A90A81724709}"/>
              </a:ext>
            </a:extLst>
          </p:cNvPr>
          <p:cNvSpPr txBox="1"/>
          <p:nvPr/>
        </p:nvSpPr>
        <p:spPr>
          <a:xfrm>
            <a:off x="190500" y="5938838"/>
            <a:ext cx="11811000" cy="733425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406400" rIns="406400" rtlCol="0" anchor="ctr" anchorCtr="1">
            <a:normAutofit/>
          </a:bodyPr>
          <a:lstStyle/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DD0E5B4-BAAA-2B6E-D778-ABF5CEBB26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RS_1_3_4937844_0_1_1_-1_0_[1]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LAYOUT_BG_IMAGE_2">
            <a:extLst>
              <a:ext uri="{FF2B5EF4-FFF2-40B4-BE49-F238E27FC236}">
                <a16:creationId xmlns:a16="http://schemas.microsoft.com/office/drawing/2014/main" id="{BC89D1D2-ECDD-F152-D9DB-1A11ECE9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VoteExplanationBg_1">
            <a:extLst>
              <a:ext uri="{FF2B5EF4-FFF2-40B4-BE49-F238E27FC236}">
                <a16:creationId xmlns:a16="http://schemas.microsoft.com/office/drawing/2014/main" id="{7A12DE47-CCF1-DB02-1B06-4C7027AACAA3}"/>
              </a:ext>
            </a:extLst>
          </p:cNvPr>
          <p:cNvSpPr txBox="1"/>
          <p:nvPr/>
        </p:nvSpPr>
        <p:spPr>
          <a:xfrm>
            <a:off x="0" y="5781294"/>
            <a:ext cx="12192000" cy="1076706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RT_1_3_4937844_0_1_1_-1_0_[1]_0">
            <a:extLst>
              <a:ext uri="{FF2B5EF4-FFF2-40B4-BE49-F238E27FC236}">
                <a16:creationId xmlns:a16="http://schemas.microsoft.com/office/drawing/2014/main" id="{A82260A8-EB9B-9ECD-6627-CC14E7B0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>
                <a:solidFill>
                  <a:srgbClr val="21003C"/>
                </a:solidFill>
                <a:latin typeface="Helvetica" panose="020B0604020202020204" pitchFamily="34" charset="0"/>
              </a:rPr>
              <a:t>What is a model registry?</a:t>
            </a:r>
          </a:p>
        </p:txBody>
      </p:sp>
      <p:grpSp>
        <p:nvGrpSpPr>
          <p:cNvPr id="25" name="rg_group_1">
            <a:extLst>
              <a:ext uri="{FF2B5EF4-FFF2-40B4-BE49-F238E27FC236}">
                <a16:creationId xmlns:a16="http://schemas.microsoft.com/office/drawing/2014/main" id="{4DEDAF38-AD21-1DCA-1CA4-4612FD29DA49}"/>
              </a:ext>
            </a:extLst>
          </p:cNvPr>
          <p:cNvGrpSpPr/>
          <p:nvPr/>
        </p:nvGrpSpPr>
        <p:grpSpPr>
          <a:xfrm>
            <a:off x="596900" y="1358900"/>
            <a:ext cx="10985500" cy="4254500"/>
            <a:chOff x="596900" y="1358900"/>
            <a:chExt cx="10985500" cy="4254500"/>
          </a:xfrm>
        </p:grpSpPr>
        <p:sp>
          <p:nvSpPr>
            <p:cNvPr id="6" name="rg_background_1">
              <a:extLst>
                <a:ext uri="{FF2B5EF4-FFF2-40B4-BE49-F238E27FC236}">
                  <a16:creationId xmlns:a16="http://schemas.microsoft.com/office/drawing/2014/main" id="{404716D7-238E-8B46-27DF-DA4B076ECD12}"/>
                </a:ext>
              </a:extLst>
            </p:cNvPr>
            <p:cNvSpPr txBox="1"/>
            <p:nvPr/>
          </p:nvSpPr>
          <p:spPr>
            <a:xfrm>
              <a:off x="596900" y="1358900"/>
              <a:ext cx="10985500" cy="4254500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rg_axis_1">
              <a:extLst>
                <a:ext uri="{FF2B5EF4-FFF2-40B4-BE49-F238E27FC236}">
                  <a16:creationId xmlns:a16="http://schemas.microsoft.com/office/drawing/2014/main" id="{2438C961-8D72-0A44-34F9-496B17438CFE}"/>
                </a:ext>
              </a:extLst>
            </p:cNvPr>
            <p:cNvSpPr txBox="1"/>
            <p:nvPr/>
          </p:nvSpPr>
          <p:spPr>
            <a:xfrm>
              <a:off x="6692900" y="1397000"/>
              <a:ext cx="12700" cy="4178300"/>
            </a:xfrm>
            <a:prstGeom prst="rect">
              <a:avLst/>
            </a:prstGeom>
            <a:solidFill>
              <a:srgbClr val="000001">
                <a:alpha val="0"/>
              </a:srgbClr>
            </a:solidFill>
          </p:spPr>
          <p:txBody>
            <a:bodyPr vert="horz" wrap="square" rtlCol="0" anchor="t" anchorCtr="0">
              <a:normAutofit/>
            </a:bodyPr>
            <a:lstStyle/>
            <a:p>
              <a:endParaRPr lang="en-US"/>
            </a:p>
          </p:txBody>
        </p:sp>
        <p:sp>
          <p:nvSpPr>
            <p:cNvPr id="8" name="rg_axisBullet_0_1">
              <a:extLst>
                <a:ext uri="{FF2B5EF4-FFF2-40B4-BE49-F238E27FC236}">
                  <a16:creationId xmlns:a16="http://schemas.microsoft.com/office/drawing/2014/main" id="{3A70622B-45B1-4D3A-A355-405134237686}"/>
                </a:ext>
              </a:extLst>
            </p:cNvPr>
            <p:cNvSpPr txBox="1"/>
            <p:nvPr/>
          </p:nvSpPr>
          <p:spPr>
            <a:xfrm>
              <a:off x="673100" y="1435100"/>
              <a:ext cx="381000" cy="96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A.</a:t>
              </a:r>
            </a:p>
          </p:txBody>
        </p:sp>
        <p:sp>
          <p:nvSpPr>
            <p:cNvPr id="9" name="rg_axisBullet_1_1">
              <a:extLst>
                <a:ext uri="{FF2B5EF4-FFF2-40B4-BE49-F238E27FC236}">
                  <a16:creationId xmlns:a16="http://schemas.microsoft.com/office/drawing/2014/main" id="{E505EA55-1B05-955A-32D1-5A20535CDAE7}"/>
                </a:ext>
              </a:extLst>
            </p:cNvPr>
            <p:cNvSpPr txBox="1"/>
            <p:nvPr/>
          </p:nvSpPr>
          <p:spPr>
            <a:xfrm>
              <a:off x="673100" y="2479675"/>
              <a:ext cx="381000" cy="96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B.</a:t>
              </a:r>
            </a:p>
          </p:txBody>
        </p:sp>
        <p:sp>
          <p:nvSpPr>
            <p:cNvPr id="10" name="rg_axisBullet_2_1">
              <a:extLst>
                <a:ext uri="{FF2B5EF4-FFF2-40B4-BE49-F238E27FC236}">
                  <a16:creationId xmlns:a16="http://schemas.microsoft.com/office/drawing/2014/main" id="{DFB3A903-9553-18E6-FB7D-CF4180877E7F}"/>
                </a:ext>
              </a:extLst>
            </p:cNvPr>
            <p:cNvSpPr txBox="1"/>
            <p:nvPr/>
          </p:nvSpPr>
          <p:spPr>
            <a:xfrm>
              <a:off x="673100" y="3524250"/>
              <a:ext cx="381000" cy="96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C.</a:t>
              </a:r>
            </a:p>
          </p:txBody>
        </p:sp>
        <p:sp>
          <p:nvSpPr>
            <p:cNvPr id="11" name="rg_axisBullet_3_1">
              <a:extLst>
                <a:ext uri="{FF2B5EF4-FFF2-40B4-BE49-F238E27FC236}">
                  <a16:creationId xmlns:a16="http://schemas.microsoft.com/office/drawing/2014/main" id="{91CA731C-03BB-8F19-174B-56F8585AFD4B}"/>
                </a:ext>
              </a:extLst>
            </p:cNvPr>
            <p:cNvSpPr txBox="1"/>
            <p:nvPr/>
          </p:nvSpPr>
          <p:spPr>
            <a:xfrm>
              <a:off x="673100" y="4568825"/>
              <a:ext cx="381000" cy="96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D.</a:t>
              </a:r>
            </a:p>
          </p:txBody>
        </p:sp>
        <p:sp>
          <p:nvSpPr>
            <p:cNvPr id="12" name="rg_axisLabel_0_1">
              <a:extLst>
                <a:ext uri="{FF2B5EF4-FFF2-40B4-BE49-F238E27FC236}">
                  <a16:creationId xmlns:a16="http://schemas.microsoft.com/office/drawing/2014/main" id="{19183081-5026-79C5-BA8E-5F52476E260C}"/>
                </a:ext>
              </a:extLst>
            </p:cNvPr>
            <p:cNvSpPr txBox="1"/>
            <p:nvPr/>
          </p:nvSpPr>
          <p:spPr>
            <a:xfrm>
              <a:off x="1130300" y="1435100"/>
              <a:ext cx="54864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A central place to save every version of every model.</a:t>
              </a:r>
            </a:p>
          </p:txBody>
        </p:sp>
        <p:sp>
          <p:nvSpPr>
            <p:cNvPr id="13" name="rg_axisLabel_1_1">
              <a:extLst>
                <a:ext uri="{FF2B5EF4-FFF2-40B4-BE49-F238E27FC236}">
                  <a16:creationId xmlns:a16="http://schemas.microsoft.com/office/drawing/2014/main" id="{A99BE2C3-6139-1B82-3EA2-28C7023C202B}"/>
                </a:ext>
              </a:extLst>
            </p:cNvPr>
            <p:cNvSpPr txBox="1"/>
            <p:nvPr/>
          </p:nvSpPr>
          <p:spPr>
            <a:xfrm>
              <a:off x="1130300" y="2476500"/>
              <a:ext cx="54864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A method of testing and validating model performance.</a:t>
              </a:r>
            </a:p>
          </p:txBody>
        </p:sp>
        <p:sp>
          <p:nvSpPr>
            <p:cNvPr id="14" name="rg_axisLabel_2_1">
              <a:extLst>
                <a:ext uri="{FF2B5EF4-FFF2-40B4-BE49-F238E27FC236}">
                  <a16:creationId xmlns:a16="http://schemas.microsoft.com/office/drawing/2014/main" id="{E9FFAD6C-FDAF-8F3D-EE6A-200FC075F23B}"/>
                </a:ext>
              </a:extLst>
            </p:cNvPr>
            <p:cNvSpPr txBox="1"/>
            <p:nvPr/>
          </p:nvSpPr>
          <p:spPr>
            <a:xfrm>
              <a:off x="1130300" y="3517900"/>
              <a:ext cx="54864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A shared environment where individuals can work on models at the same time.</a:t>
              </a:r>
            </a:p>
          </p:txBody>
        </p:sp>
        <p:sp>
          <p:nvSpPr>
            <p:cNvPr id="15" name="rg_axisLabel_3_1">
              <a:extLst>
                <a:ext uri="{FF2B5EF4-FFF2-40B4-BE49-F238E27FC236}">
                  <a16:creationId xmlns:a16="http://schemas.microsoft.com/office/drawing/2014/main" id="{7E72B9F0-AA51-65CB-C3B9-B83996DE58EB}"/>
                </a:ext>
              </a:extLst>
            </p:cNvPr>
            <p:cNvSpPr txBox="1"/>
            <p:nvPr/>
          </p:nvSpPr>
          <p:spPr>
            <a:xfrm>
              <a:off x="1130300" y="4559300"/>
              <a:ext cx="54864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Helvetica" panose="020B0604020202020204" pitchFamily="34" charset="0"/>
                </a:rPr>
                <a:t>A requirement for deploying ML models on the cloud.</a:t>
              </a:r>
            </a:p>
          </p:txBody>
        </p:sp>
        <p:sp>
          <p:nvSpPr>
            <p:cNvPr id="17" name="rg_bar_0_1">
              <a:extLst>
                <a:ext uri="{FF2B5EF4-FFF2-40B4-BE49-F238E27FC236}">
                  <a16:creationId xmlns:a16="http://schemas.microsoft.com/office/drawing/2014/main" id="{FAF3AC00-5A11-657C-0C4B-9569C1874B2D}"/>
                </a:ext>
              </a:extLst>
            </p:cNvPr>
            <p:cNvSpPr txBox="1"/>
            <p:nvPr/>
          </p:nvSpPr>
          <p:spPr>
            <a:xfrm>
              <a:off x="6705599" y="1728788"/>
              <a:ext cx="2604770" cy="381000"/>
            </a:xfrm>
            <a:prstGeom prst="roundRect">
              <a:avLst/>
            </a:prstGeom>
            <a:solidFill>
              <a:srgbClr val="2DAD8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rg_bar_1_1">
              <a:extLst>
                <a:ext uri="{FF2B5EF4-FFF2-40B4-BE49-F238E27FC236}">
                  <a16:creationId xmlns:a16="http://schemas.microsoft.com/office/drawing/2014/main" id="{93B9518E-731C-37A1-E9BA-0C2765EC8BF2}"/>
                </a:ext>
              </a:extLst>
            </p:cNvPr>
            <p:cNvSpPr txBox="1"/>
            <p:nvPr/>
          </p:nvSpPr>
          <p:spPr>
            <a:xfrm>
              <a:off x="6705600" y="2773363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9" name="rg_bar_2_1">
              <a:extLst>
                <a:ext uri="{FF2B5EF4-FFF2-40B4-BE49-F238E27FC236}">
                  <a16:creationId xmlns:a16="http://schemas.microsoft.com/office/drawing/2014/main" id="{463D5B1F-EC8E-A759-CED3-3FAF6CA6486E}"/>
                </a:ext>
              </a:extLst>
            </p:cNvPr>
            <p:cNvSpPr txBox="1"/>
            <p:nvPr/>
          </p:nvSpPr>
          <p:spPr>
            <a:xfrm>
              <a:off x="6705600" y="3817938"/>
              <a:ext cx="37211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0" name="rg_bar_3_1">
              <a:extLst>
                <a:ext uri="{FF2B5EF4-FFF2-40B4-BE49-F238E27FC236}">
                  <a16:creationId xmlns:a16="http://schemas.microsoft.com/office/drawing/2014/main" id="{751E8EBA-E75A-F6E0-6B18-7AC2461E41F2}"/>
                </a:ext>
              </a:extLst>
            </p:cNvPr>
            <p:cNvSpPr txBox="1"/>
            <p:nvPr/>
          </p:nvSpPr>
          <p:spPr>
            <a:xfrm>
              <a:off x="6705600" y="4862513"/>
              <a:ext cx="74422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1" name="rg_barLabel_0_1">
              <a:extLst>
                <a:ext uri="{FF2B5EF4-FFF2-40B4-BE49-F238E27FC236}">
                  <a16:creationId xmlns:a16="http://schemas.microsoft.com/office/drawing/2014/main" id="{D41E90B1-1A36-65A1-0452-AEEDC920B251}"/>
                </a:ext>
              </a:extLst>
            </p:cNvPr>
            <p:cNvSpPr txBox="1"/>
            <p:nvPr/>
          </p:nvSpPr>
          <p:spPr>
            <a:xfrm>
              <a:off x="9386570" y="17145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70.0%</a:t>
              </a:r>
            </a:p>
          </p:txBody>
        </p:sp>
        <p:sp>
          <p:nvSpPr>
            <p:cNvPr id="22" name="rg_barLabel_1_1">
              <a:extLst>
                <a:ext uri="{FF2B5EF4-FFF2-40B4-BE49-F238E27FC236}">
                  <a16:creationId xmlns:a16="http://schemas.microsoft.com/office/drawing/2014/main" id="{D24540F5-7C02-6E5D-9502-99983FAA4E18}"/>
                </a:ext>
              </a:extLst>
            </p:cNvPr>
            <p:cNvSpPr txBox="1"/>
            <p:nvPr/>
          </p:nvSpPr>
          <p:spPr>
            <a:xfrm>
              <a:off x="6781800" y="27559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  <p:sp>
          <p:nvSpPr>
            <p:cNvPr id="23" name="rg_barLabel_2_1">
              <a:extLst>
                <a:ext uri="{FF2B5EF4-FFF2-40B4-BE49-F238E27FC236}">
                  <a16:creationId xmlns:a16="http://schemas.microsoft.com/office/drawing/2014/main" id="{69A5674F-A4B7-F3D5-10DB-6B5FF4C92AC2}"/>
                </a:ext>
              </a:extLst>
            </p:cNvPr>
            <p:cNvSpPr txBox="1"/>
            <p:nvPr/>
          </p:nvSpPr>
          <p:spPr>
            <a:xfrm>
              <a:off x="7153910" y="37973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10.0%</a:t>
              </a:r>
            </a:p>
          </p:txBody>
        </p:sp>
        <p:sp>
          <p:nvSpPr>
            <p:cNvPr id="24" name="rg_barLabel_3_1">
              <a:extLst>
                <a:ext uri="{FF2B5EF4-FFF2-40B4-BE49-F238E27FC236}">
                  <a16:creationId xmlns:a16="http://schemas.microsoft.com/office/drawing/2014/main" id="{BBA496CA-E083-CF51-1C15-A1830CA46F3C}"/>
                </a:ext>
              </a:extLst>
            </p:cNvPr>
            <p:cNvSpPr txBox="1"/>
            <p:nvPr/>
          </p:nvSpPr>
          <p:spPr>
            <a:xfrm>
              <a:off x="7526020" y="48387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20.0%</a:t>
              </a:r>
            </a:p>
          </p:txBody>
        </p:sp>
      </p:grpSp>
      <p:sp>
        <p:nvSpPr>
          <p:cNvPr id="27" name="qw_webObj_0_1_500">
            <a:extLst>
              <a:ext uri="{FF2B5EF4-FFF2-40B4-BE49-F238E27FC236}">
                <a16:creationId xmlns:a16="http://schemas.microsoft.com/office/drawing/2014/main" id="{DE51A060-B753-4CD1-1DA3-713310899CB6}"/>
              </a:ext>
            </a:extLst>
          </p:cNvPr>
          <p:cNvSpPr txBox="1"/>
          <p:nvPr/>
        </p:nvSpPr>
        <p:spPr>
          <a:xfrm>
            <a:off x="596900" y="1358900"/>
            <a:ext cx="10985500" cy="4254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rtlCol="0" anchor="t" anchorCtr="0">
            <a:normAutofit/>
          </a:bodyPr>
          <a:lstStyle/>
          <a:p>
            <a:endParaRPr lang="en-US"/>
          </a:p>
        </p:txBody>
      </p:sp>
      <p:grpSp>
        <p:nvGrpSpPr>
          <p:cNvPr id="31" name="vss_group_1">
            <a:extLst>
              <a:ext uri="{FF2B5EF4-FFF2-40B4-BE49-F238E27FC236}">
                <a16:creationId xmlns:a16="http://schemas.microsoft.com/office/drawing/2014/main" id="{4564DF5F-9F6B-C9B9-B93C-25E856366A4F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185400" y="6273800"/>
            <a:chExt cx="1905000" cy="368300"/>
          </a:xfrm>
        </p:grpSpPr>
        <p:sp>
          <p:nvSpPr>
            <p:cNvPr id="29" name="vss_text_0">
              <a:extLst>
                <a:ext uri="{FF2B5EF4-FFF2-40B4-BE49-F238E27FC236}">
                  <a16:creationId xmlns:a16="http://schemas.microsoft.com/office/drawing/2014/main" id="{D2015C15-B48C-636A-4E95-E814DC807F6A}"/>
                </a:ext>
              </a:extLst>
            </p:cNvPr>
            <p:cNvSpPr/>
            <p:nvPr/>
          </p:nvSpPr>
          <p:spPr>
            <a:xfrm>
              <a:off x="10185400" y="6273800"/>
              <a:ext cx="19050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Closed</a:t>
              </a:r>
            </a:p>
          </p:txBody>
        </p:sp>
        <p:sp>
          <p:nvSpPr>
            <p:cNvPr id="30" name="vss_light">
              <a:extLst>
                <a:ext uri="{FF2B5EF4-FFF2-40B4-BE49-F238E27FC236}">
                  <a16:creationId xmlns:a16="http://schemas.microsoft.com/office/drawing/2014/main" id="{C5D8B264-2A84-D353-96A6-C45FE2F62D3E}"/>
                </a:ext>
              </a:extLst>
            </p:cNvPr>
            <p:cNvSpPr/>
            <p:nvPr/>
          </p:nvSpPr>
          <p:spPr>
            <a:xfrm>
              <a:off x="102643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pic>
        <p:nvPicPr>
          <p:cNvPr id="35" name="Logo">
            <a:extLst>
              <a:ext uri="{FF2B5EF4-FFF2-40B4-BE49-F238E27FC236}">
                <a16:creationId xmlns:a16="http://schemas.microsoft.com/office/drawing/2014/main" id="{F6E1CEFE-094E-85D5-6D30-D105D5B2BEF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VS_1_4_4937845_1_-1_30_2_2_[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900A466E-B973-FD8F-098A-3159EB00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VoteExplanationBg_1">
            <a:extLst>
              <a:ext uri="{FF2B5EF4-FFF2-40B4-BE49-F238E27FC236}">
                <a16:creationId xmlns:a16="http://schemas.microsoft.com/office/drawing/2014/main" id="{E98968A4-32B9-6D2C-9CD0-AE0BBF99EA8A}"/>
              </a:ext>
            </a:extLst>
          </p:cNvPr>
          <p:cNvSpPr txBox="1"/>
          <p:nvPr/>
        </p:nvSpPr>
        <p:spPr>
          <a:xfrm>
            <a:off x="0" y="5781294"/>
            <a:ext cx="12192000" cy="1083564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VT_1_4_4937845_1_-1_30_2_2_[3]">
            <a:extLst>
              <a:ext uri="{FF2B5EF4-FFF2-40B4-BE49-F238E27FC236}">
                <a16:creationId xmlns:a16="http://schemas.microsoft.com/office/drawing/2014/main" id="{80E951A4-E572-A404-3D3C-F0D837A9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>
                <a:solidFill>
                  <a:srgbClr val="21003C"/>
                </a:solidFill>
                <a:latin typeface="Helvetica" panose="020B0604020202020204" pitchFamily="34" charset="0"/>
              </a:rPr>
              <a:t>You've logged a model in an experiment run, and you plan to deploy it in a real-time inferencing service. What should you do?</a:t>
            </a:r>
          </a:p>
        </p:txBody>
      </p:sp>
      <p:sp>
        <p:nvSpPr>
          <p:cNvPr id="3" name="VoteChoices">
            <a:extLst>
              <a:ext uri="{FF2B5EF4-FFF2-40B4-BE49-F238E27FC236}">
                <a16:creationId xmlns:a16="http://schemas.microsoft.com/office/drawing/2014/main" id="{6B798276-0699-200D-C0B4-AD4922EA2B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7408" y="1618488"/>
            <a:ext cx="10936224" cy="3909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Reproduce the experiment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Register the model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Save the model as an pkl file remotely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VotesCounterGroup">
            <a:extLst>
              <a:ext uri="{FF2B5EF4-FFF2-40B4-BE49-F238E27FC236}">
                <a16:creationId xmlns:a16="http://schemas.microsoft.com/office/drawing/2014/main" id="{C3D806AE-51DE-D044-36B3-B14465283CD3}"/>
              </a:ext>
            </a:extLst>
          </p:cNvPr>
          <p:cNvGrpSpPr/>
          <p:nvPr/>
        </p:nvGrpSpPr>
        <p:grpSpPr>
          <a:xfrm>
            <a:off x="9912096" y="5973317"/>
            <a:ext cx="841248" cy="281178"/>
            <a:chOff x="9912097" y="5973318"/>
            <a:chExt cx="829055" cy="276999"/>
          </a:xfrm>
        </p:grpSpPr>
        <p:pic>
          <p:nvPicPr>
            <p:cNvPr id="5" name="counter_icon">
              <a:extLst>
                <a:ext uri="{FF2B5EF4-FFF2-40B4-BE49-F238E27FC236}">
                  <a16:creationId xmlns:a16="http://schemas.microsoft.com/office/drawing/2014/main" id="{189484F9-1497-701A-7B19-6802A7F63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21696" y="5973318"/>
              <a:ext cx="219456" cy="219456"/>
            </a:xfrm>
            <a:prstGeom prst="rect">
              <a:avLst/>
            </a:prstGeom>
          </p:spPr>
        </p:pic>
        <p:sp>
          <p:nvSpPr>
            <p:cNvPr id="6" name="counter_text">
              <a:extLst>
                <a:ext uri="{FF2B5EF4-FFF2-40B4-BE49-F238E27FC236}">
                  <a16:creationId xmlns:a16="http://schemas.microsoft.com/office/drawing/2014/main" id="{0BB77EDE-69BE-663B-40E0-FE47984C0006}"/>
                </a:ext>
              </a:extLst>
            </p:cNvPr>
            <p:cNvSpPr txBox="1"/>
            <p:nvPr/>
          </p:nvSpPr>
          <p:spPr>
            <a:xfrm>
              <a:off x="9912097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</a:p>
          </p:txBody>
        </p:sp>
      </p:grpSp>
      <p:grpSp>
        <p:nvGrpSpPr>
          <p:cNvPr id="11" name="ParticipantsCounterGroup">
            <a:extLst>
              <a:ext uri="{FF2B5EF4-FFF2-40B4-BE49-F238E27FC236}">
                <a16:creationId xmlns:a16="http://schemas.microsoft.com/office/drawing/2014/main" id="{0916E69D-644B-2CDE-8552-0710E72579F7}"/>
              </a:ext>
            </a:extLst>
          </p:cNvPr>
          <p:cNvGrpSpPr/>
          <p:nvPr/>
        </p:nvGrpSpPr>
        <p:grpSpPr>
          <a:xfrm>
            <a:off x="10753344" y="5973318"/>
            <a:ext cx="841249" cy="276999"/>
            <a:chOff x="10753344" y="5973318"/>
            <a:chExt cx="841249" cy="276999"/>
          </a:xfrm>
        </p:grpSpPr>
        <p:pic>
          <p:nvPicPr>
            <p:cNvPr id="9" name="counter_icon">
              <a:extLst>
                <a:ext uri="{FF2B5EF4-FFF2-40B4-BE49-F238E27FC236}">
                  <a16:creationId xmlns:a16="http://schemas.microsoft.com/office/drawing/2014/main" id="{75E2376C-7CB0-EDD3-0F78-FB7D2F04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75137" y="6000750"/>
              <a:ext cx="219456" cy="219456"/>
            </a:xfrm>
            <a:prstGeom prst="rect">
              <a:avLst/>
            </a:prstGeom>
          </p:spPr>
        </p:pic>
        <p:sp>
          <p:nvSpPr>
            <p:cNvPr id="10" name="counter_text">
              <a:extLst>
                <a:ext uri="{FF2B5EF4-FFF2-40B4-BE49-F238E27FC236}">
                  <a16:creationId xmlns:a16="http://schemas.microsoft.com/office/drawing/2014/main" id="{18BE8E9F-3A75-FC11-A40E-92B25CE8A45D}"/>
                </a:ext>
              </a:extLst>
            </p:cNvPr>
            <p:cNvSpPr txBox="1"/>
            <p:nvPr/>
          </p:nvSpPr>
          <p:spPr>
            <a:xfrm>
              <a:off x="10753344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grpSp>
        <p:nvGrpSpPr>
          <p:cNvPr id="14" name="vss_group_1">
            <a:extLst>
              <a:ext uri="{FF2B5EF4-FFF2-40B4-BE49-F238E27FC236}">
                <a16:creationId xmlns:a16="http://schemas.microsoft.com/office/drawing/2014/main" id="{44413C8A-0011-2106-08F9-CC773F9D6010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655300" y="6273800"/>
            <a:chExt cx="1435100" cy="368300"/>
          </a:xfrm>
        </p:grpSpPr>
        <p:sp>
          <p:nvSpPr>
            <p:cNvPr id="12" name="vss_text_0">
              <a:extLst>
                <a:ext uri="{FF2B5EF4-FFF2-40B4-BE49-F238E27FC236}">
                  <a16:creationId xmlns:a16="http://schemas.microsoft.com/office/drawing/2014/main" id="{E904E60C-1B01-2CD8-4EFA-A0D22ED6DA8E}"/>
                </a:ext>
              </a:extLst>
            </p:cNvPr>
            <p:cNvSpPr/>
            <p:nvPr/>
          </p:nvSpPr>
          <p:spPr>
            <a:xfrm>
              <a:off x="10655300" y="6273800"/>
              <a:ext cx="14351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Time: 30s</a:t>
              </a:r>
            </a:p>
          </p:txBody>
        </p:sp>
        <p:sp>
          <p:nvSpPr>
            <p:cNvPr id="13" name="vss_light">
              <a:extLst>
                <a:ext uri="{FF2B5EF4-FFF2-40B4-BE49-F238E27FC236}">
                  <a16:creationId xmlns:a16="http://schemas.microsoft.com/office/drawing/2014/main" id="{9CFF7811-F731-B958-D154-258A0D69F181}"/>
                </a:ext>
              </a:extLst>
            </p:cNvPr>
            <p:cNvSpPr/>
            <p:nvPr/>
          </p:nvSpPr>
          <p:spPr>
            <a:xfrm>
              <a:off x="107342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5" name="VotesStatusExplanation0">
            <a:extLst>
              <a:ext uri="{FF2B5EF4-FFF2-40B4-BE49-F238E27FC236}">
                <a16:creationId xmlns:a16="http://schemas.microsoft.com/office/drawing/2014/main" id="{54EC90EE-E45E-B381-3978-2239F651D101}"/>
              </a:ext>
            </a:extLst>
          </p:cNvPr>
          <p:cNvSpPr txBox="1"/>
          <p:nvPr/>
        </p:nvSpPr>
        <p:spPr>
          <a:xfrm>
            <a:off x="8887968" y="253746"/>
            <a:ext cx="3060192" cy="27432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203200" rIns="2032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The question will open when you start your session and slideshow.</a:t>
            </a:r>
          </a:p>
        </p:txBody>
      </p:sp>
      <p:graphicFrame>
        <p:nvGraphicFramePr>
          <p:cNvPr id="21" name="ExplanationsTable_0_0_1">
            <a:extLst>
              <a:ext uri="{FF2B5EF4-FFF2-40B4-BE49-F238E27FC236}">
                <a16:creationId xmlns:a16="http://schemas.microsoft.com/office/drawing/2014/main" id="{31D9EAE9-CDA4-94E2-C2A2-0364C894A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59591"/>
              </p:ext>
            </p:extLst>
          </p:nvPr>
        </p:nvGraphicFramePr>
        <p:xfrm>
          <a:off x="1438656" y="5966460"/>
          <a:ext cx="8241792" cy="6720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65388">
                  <a:extLst>
                    <a:ext uri="{9D8B030D-6E8A-4147-A177-3AD203B41FA5}">
                      <a16:colId xmlns:a16="http://schemas.microsoft.com/office/drawing/2014/main" val="815957652"/>
                    </a:ext>
                  </a:extLst>
                </a:gridCol>
                <a:gridCol w="7376404">
                  <a:extLst>
                    <a:ext uri="{9D8B030D-6E8A-4147-A177-3AD203B41FA5}">
                      <a16:colId xmlns:a16="http://schemas.microsoft.com/office/drawing/2014/main" val="3779971263"/>
                    </a:ext>
                  </a:extLst>
                </a:gridCol>
              </a:tblGrid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21003C"/>
                          </a:solidFill>
                          <a:latin typeface="Helvetica" panose="020B0604020202020204" pitchFamily="34" charset="0"/>
                        </a:rPr>
                        <a:t>Internet</a:t>
                      </a: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Go to sendsteps.me and log in with gamequiz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61581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0" i="0" u="none" baseline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01519"/>
                  </a:ext>
                </a:extLst>
              </a:tr>
            </a:tbl>
          </a:graphicData>
        </a:graphic>
      </p:graphicFrame>
      <p:sp>
        <p:nvSpPr>
          <p:cNvPr id="22" name="VoteExplanationOverlay">
            <a:extLst>
              <a:ext uri="{FF2B5EF4-FFF2-40B4-BE49-F238E27FC236}">
                <a16:creationId xmlns:a16="http://schemas.microsoft.com/office/drawing/2014/main" id="{392E9633-BD3D-76E0-A0CB-A94BF31C9B8F}"/>
              </a:ext>
            </a:extLst>
          </p:cNvPr>
          <p:cNvSpPr txBox="1"/>
          <p:nvPr/>
        </p:nvSpPr>
        <p:spPr>
          <a:xfrm>
            <a:off x="190500" y="5938838"/>
            <a:ext cx="11811000" cy="733425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406400" rIns="406400" rtlCol="0" anchor="ctr" anchorCtr="1">
            <a:normAutofit/>
          </a:bodyPr>
          <a:lstStyle/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96961501-E5FB-269B-18A3-0F76E86D9B97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8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RS_1_4_4937845_0_1_1_-1_0_[1]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LAYOUT_BG_IMAGE_2">
            <a:extLst>
              <a:ext uri="{FF2B5EF4-FFF2-40B4-BE49-F238E27FC236}">
                <a16:creationId xmlns:a16="http://schemas.microsoft.com/office/drawing/2014/main" id="{53F2583A-BCFA-39D1-653F-3E5A8A659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VoteExplanationBg_1">
            <a:extLst>
              <a:ext uri="{FF2B5EF4-FFF2-40B4-BE49-F238E27FC236}">
                <a16:creationId xmlns:a16="http://schemas.microsoft.com/office/drawing/2014/main" id="{A6AED087-EF2D-DF32-D28D-0B90F9349B2B}"/>
              </a:ext>
            </a:extLst>
          </p:cNvPr>
          <p:cNvSpPr txBox="1"/>
          <p:nvPr/>
        </p:nvSpPr>
        <p:spPr>
          <a:xfrm>
            <a:off x="0" y="5781294"/>
            <a:ext cx="12192000" cy="1076706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RT_1_4_4937845_0_1_1_-1_0_[1]_0">
            <a:extLst>
              <a:ext uri="{FF2B5EF4-FFF2-40B4-BE49-F238E27FC236}">
                <a16:creationId xmlns:a16="http://schemas.microsoft.com/office/drawing/2014/main" id="{3BECF2C7-BFAF-550C-59A6-57ACB93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>
                <a:solidFill>
                  <a:srgbClr val="21003C"/>
                </a:solidFill>
                <a:latin typeface="Helvetica" panose="020B0604020202020204" pitchFamily="34" charset="0"/>
              </a:rPr>
              <a:t>You've logged a model in an experiment run, and you plan to deploy it in a real-time inferencing service. What should you do?</a:t>
            </a:r>
          </a:p>
        </p:txBody>
      </p:sp>
      <p:grpSp>
        <p:nvGrpSpPr>
          <p:cNvPr id="21" name="rg_group_1">
            <a:extLst>
              <a:ext uri="{FF2B5EF4-FFF2-40B4-BE49-F238E27FC236}">
                <a16:creationId xmlns:a16="http://schemas.microsoft.com/office/drawing/2014/main" id="{B7DA48E9-CD7C-E962-72C1-02CD91A17E0D}"/>
              </a:ext>
            </a:extLst>
          </p:cNvPr>
          <p:cNvGrpSpPr/>
          <p:nvPr/>
        </p:nvGrpSpPr>
        <p:grpSpPr>
          <a:xfrm>
            <a:off x="596900" y="1358900"/>
            <a:ext cx="10985500" cy="4254500"/>
            <a:chOff x="596900" y="1358900"/>
            <a:chExt cx="10985500" cy="4254500"/>
          </a:xfrm>
        </p:grpSpPr>
        <p:sp>
          <p:nvSpPr>
            <p:cNvPr id="6" name="rg_background_1">
              <a:extLst>
                <a:ext uri="{FF2B5EF4-FFF2-40B4-BE49-F238E27FC236}">
                  <a16:creationId xmlns:a16="http://schemas.microsoft.com/office/drawing/2014/main" id="{9FB716BB-4E2D-BF4C-F726-BA3FE8EF2311}"/>
                </a:ext>
              </a:extLst>
            </p:cNvPr>
            <p:cNvSpPr txBox="1"/>
            <p:nvPr/>
          </p:nvSpPr>
          <p:spPr>
            <a:xfrm>
              <a:off x="596900" y="1358900"/>
              <a:ext cx="10985500" cy="4254500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rg_axis_1">
              <a:extLst>
                <a:ext uri="{FF2B5EF4-FFF2-40B4-BE49-F238E27FC236}">
                  <a16:creationId xmlns:a16="http://schemas.microsoft.com/office/drawing/2014/main" id="{AB7E7276-36D5-5D8C-AB96-229ABADECB01}"/>
                </a:ext>
              </a:extLst>
            </p:cNvPr>
            <p:cNvSpPr txBox="1"/>
            <p:nvPr/>
          </p:nvSpPr>
          <p:spPr>
            <a:xfrm>
              <a:off x="6692900" y="1397000"/>
              <a:ext cx="12700" cy="4178300"/>
            </a:xfrm>
            <a:prstGeom prst="rect">
              <a:avLst/>
            </a:prstGeom>
            <a:solidFill>
              <a:srgbClr val="000001">
                <a:alpha val="0"/>
              </a:srgbClr>
            </a:solidFill>
          </p:spPr>
          <p:txBody>
            <a:bodyPr vert="horz" wrap="square" rtlCol="0" anchor="t" anchorCtr="0">
              <a:normAutofit/>
            </a:bodyPr>
            <a:lstStyle/>
            <a:p>
              <a:endParaRPr lang="en-US"/>
            </a:p>
          </p:txBody>
        </p:sp>
        <p:sp>
          <p:nvSpPr>
            <p:cNvPr id="8" name="rg_axisBullet_0_1">
              <a:extLst>
                <a:ext uri="{FF2B5EF4-FFF2-40B4-BE49-F238E27FC236}">
                  <a16:creationId xmlns:a16="http://schemas.microsoft.com/office/drawing/2014/main" id="{5FB6405C-BAAD-5AE9-F0F4-207D06E40B55}"/>
                </a:ext>
              </a:extLst>
            </p:cNvPr>
            <p:cNvSpPr txBox="1"/>
            <p:nvPr/>
          </p:nvSpPr>
          <p:spPr>
            <a:xfrm>
              <a:off x="673100" y="1435100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A.</a:t>
              </a:r>
            </a:p>
          </p:txBody>
        </p:sp>
        <p:sp>
          <p:nvSpPr>
            <p:cNvPr id="9" name="rg_axisBullet_1_1">
              <a:extLst>
                <a:ext uri="{FF2B5EF4-FFF2-40B4-BE49-F238E27FC236}">
                  <a16:creationId xmlns:a16="http://schemas.microsoft.com/office/drawing/2014/main" id="{A6905979-5563-1C08-F5CE-F7F6661ABF65}"/>
                </a:ext>
              </a:extLst>
            </p:cNvPr>
            <p:cNvSpPr txBox="1"/>
            <p:nvPr/>
          </p:nvSpPr>
          <p:spPr>
            <a:xfrm>
              <a:off x="673100" y="2827867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B.</a:t>
              </a:r>
            </a:p>
          </p:txBody>
        </p:sp>
        <p:sp>
          <p:nvSpPr>
            <p:cNvPr id="10" name="rg_axisBullet_2_1">
              <a:extLst>
                <a:ext uri="{FF2B5EF4-FFF2-40B4-BE49-F238E27FC236}">
                  <a16:creationId xmlns:a16="http://schemas.microsoft.com/office/drawing/2014/main" id="{9FBBD963-DFC7-9071-0D98-11DE8753111A}"/>
                </a:ext>
              </a:extLst>
            </p:cNvPr>
            <p:cNvSpPr txBox="1"/>
            <p:nvPr/>
          </p:nvSpPr>
          <p:spPr>
            <a:xfrm>
              <a:off x="673100" y="4220633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C.</a:t>
              </a:r>
            </a:p>
          </p:txBody>
        </p:sp>
        <p:sp>
          <p:nvSpPr>
            <p:cNvPr id="11" name="rg_axisLabel_0_1">
              <a:extLst>
                <a:ext uri="{FF2B5EF4-FFF2-40B4-BE49-F238E27FC236}">
                  <a16:creationId xmlns:a16="http://schemas.microsoft.com/office/drawing/2014/main" id="{9B716FFA-8E5D-7275-35A7-CBE4E20BF622}"/>
                </a:ext>
              </a:extLst>
            </p:cNvPr>
            <p:cNvSpPr txBox="1"/>
            <p:nvPr/>
          </p:nvSpPr>
          <p:spPr>
            <a:xfrm>
              <a:off x="1130300" y="1435100"/>
              <a:ext cx="54864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Reproduce the experiment</a:t>
              </a:r>
            </a:p>
          </p:txBody>
        </p:sp>
        <p:sp>
          <p:nvSpPr>
            <p:cNvPr id="12" name="rg_axisLabel_1_1">
              <a:extLst>
                <a:ext uri="{FF2B5EF4-FFF2-40B4-BE49-F238E27FC236}">
                  <a16:creationId xmlns:a16="http://schemas.microsoft.com/office/drawing/2014/main" id="{42EA87F2-2AD7-7D8B-48A4-89793172444F}"/>
                </a:ext>
              </a:extLst>
            </p:cNvPr>
            <p:cNvSpPr txBox="1"/>
            <p:nvPr/>
          </p:nvSpPr>
          <p:spPr>
            <a:xfrm>
              <a:off x="1130300" y="2819400"/>
              <a:ext cx="54864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Register the model</a:t>
              </a:r>
            </a:p>
          </p:txBody>
        </p:sp>
        <p:sp>
          <p:nvSpPr>
            <p:cNvPr id="13" name="rg_axisLabel_2_1">
              <a:extLst>
                <a:ext uri="{FF2B5EF4-FFF2-40B4-BE49-F238E27FC236}">
                  <a16:creationId xmlns:a16="http://schemas.microsoft.com/office/drawing/2014/main" id="{C7160C27-C37C-3D5B-A575-B9BDAB4C20C9}"/>
                </a:ext>
              </a:extLst>
            </p:cNvPr>
            <p:cNvSpPr txBox="1"/>
            <p:nvPr/>
          </p:nvSpPr>
          <p:spPr>
            <a:xfrm>
              <a:off x="1130300" y="4216400"/>
              <a:ext cx="54864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Save the model as an pkl file remotely</a:t>
              </a:r>
            </a:p>
          </p:txBody>
        </p:sp>
        <p:sp>
          <p:nvSpPr>
            <p:cNvPr id="15" name="rg_bar_0_1">
              <a:extLst>
                <a:ext uri="{FF2B5EF4-FFF2-40B4-BE49-F238E27FC236}">
                  <a16:creationId xmlns:a16="http://schemas.microsoft.com/office/drawing/2014/main" id="{5335B8F2-F8D1-1F13-580C-1543CF6920A6}"/>
                </a:ext>
              </a:extLst>
            </p:cNvPr>
            <p:cNvSpPr txBox="1"/>
            <p:nvPr/>
          </p:nvSpPr>
          <p:spPr>
            <a:xfrm>
              <a:off x="6705600" y="1902883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" name="rg_bar_1_1">
              <a:extLst>
                <a:ext uri="{FF2B5EF4-FFF2-40B4-BE49-F238E27FC236}">
                  <a16:creationId xmlns:a16="http://schemas.microsoft.com/office/drawing/2014/main" id="{834D75A7-B1BD-8607-BF97-3C35E8F3C7E6}"/>
                </a:ext>
              </a:extLst>
            </p:cNvPr>
            <p:cNvSpPr txBox="1"/>
            <p:nvPr/>
          </p:nvSpPr>
          <p:spPr>
            <a:xfrm>
              <a:off x="6705600" y="3295650"/>
              <a:ext cx="2790825" cy="381000"/>
            </a:xfrm>
            <a:prstGeom prst="roundRect">
              <a:avLst/>
            </a:prstGeom>
            <a:solidFill>
              <a:srgbClr val="2DAD8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rg_bar_2_1">
              <a:extLst>
                <a:ext uri="{FF2B5EF4-FFF2-40B4-BE49-F238E27FC236}">
                  <a16:creationId xmlns:a16="http://schemas.microsoft.com/office/drawing/2014/main" id="{80A83D06-970D-5BCD-DC25-5649729F4180}"/>
                </a:ext>
              </a:extLst>
            </p:cNvPr>
            <p:cNvSpPr txBox="1"/>
            <p:nvPr/>
          </p:nvSpPr>
          <p:spPr>
            <a:xfrm>
              <a:off x="6705601" y="4688417"/>
              <a:ext cx="930275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rg_barLabel_0_1">
              <a:extLst>
                <a:ext uri="{FF2B5EF4-FFF2-40B4-BE49-F238E27FC236}">
                  <a16:creationId xmlns:a16="http://schemas.microsoft.com/office/drawing/2014/main" id="{11607D04-D244-5D70-57B8-EC0654FB9123}"/>
                </a:ext>
              </a:extLst>
            </p:cNvPr>
            <p:cNvSpPr txBox="1"/>
            <p:nvPr/>
          </p:nvSpPr>
          <p:spPr>
            <a:xfrm>
              <a:off x="6781800" y="1879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  <p:sp>
          <p:nvSpPr>
            <p:cNvPr id="19" name="rg_barLabel_1_1">
              <a:extLst>
                <a:ext uri="{FF2B5EF4-FFF2-40B4-BE49-F238E27FC236}">
                  <a16:creationId xmlns:a16="http://schemas.microsoft.com/office/drawing/2014/main" id="{657BDC38-E45D-974E-8106-8D9140762150}"/>
                </a:ext>
              </a:extLst>
            </p:cNvPr>
            <p:cNvSpPr txBox="1"/>
            <p:nvPr/>
          </p:nvSpPr>
          <p:spPr>
            <a:xfrm>
              <a:off x="9572625" y="3276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75.0%</a:t>
              </a:r>
            </a:p>
          </p:txBody>
        </p:sp>
        <p:sp>
          <p:nvSpPr>
            <p:cNvPr id="20" name="rg_barLabel_2_1">
              <a:extLst>
                <a:ext uri="{FF2B5EF4-FFF2-40B4-BE49-F238E27FC236}">
                  <a16:creationId xmlns:a16="http://schemas.microsoft.com/office/drawing/2014/main" id="{2E388AC7-5AD9-7361-42A0-DAC392A001CD}"/>
                </a:ext>
              </a:extLst>
            </p:cNvPr>
            <p:cNvSpPr txBox="1"/>
            <p:nvPr/>
          </p:nvSpPr>
          <p:spPr>
            <a:xfrm>
              <a:off x="7712075" y="4673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25.0%</a:t>
              </a:r>
            </a:p>
          </p:txBody>
        </p:sp>
      </p:grpSp>
      <p:sp>
        <p:nvSpPr>
          <p:cNvPr id="23" name="qw_webObj_0_1_500">
            <a:extLst>
              <a:ext uri="{FF2B5EF4-FFF2-40B4-BE49-F238E27FC236}">
                <a16:creationId xmlns:a16="http://schemas.microsoft.com/office/drawing/2014/main" id="{83F91EF8-1680-95E2-6280-40B03DA6AEA2}"/>
              </a:ext>
            </a:extLst>
          </p:cNvPr>
          <p:cNvSpPr txBox="1"/>
          <p:nvPr/>
        </p:nvSpPr>
        <p:spPr>
          <a:xfrm>
            <a:off x="596900" y="1358900"/>
            <a:ext cx="10985500" cy="4254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rtlCol="0" anchor="t" anchorCtr="0">
            <a:normAutofit/>
          </a:bodyPr>
          <a:lstStyle/>
          <a:p>
            <a:endParaRPr lang="en-US"/>
          </a:p>
        </p:txBody>
      </p:sp>
      <p:grpSp>
        <p:nvGrpSpPr>
          <p:cNvPr id="27" name="vss_group_1">
            <a:extLst>
              <a:ext uri="{FF2B5EF4-FFF2-40B4-BE49-F238E27FC236}">
                <a16:creationId xmlns:a16="http://schemas.microsoft.com/office/drawing/2014/main" id="{F3EEEA64-F569-8506-9151-44E12B4D7E91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185400" y="6273800"/>
            <a:chExt cx="1905000" cy="368300"/>
          </a:xfrm>
        </p:grpSpPr>
        <p:sp>
          <p:nvSpPr>
            <p:cNvPr id="25" name="vss_text_0">
              <a:extLst>
                <a:ext uri="{FF2B5EF4-FFF2-40B4-BE49-F238E27FC236}">
                  <a16:creationId xmlns:a16="http://schemas.microsoft.com/office/drawing/2014/main" id="{2728D529-F09A-B313-9C7C-CD6A3720C037}"/>
                </a:ext>
              </a:extLst>
            </p:cNvPr>
            <p:cNvSpPr/>
            <p:nvPr/>
          </p:nvSpPr>
          <p:spPr>
            <a:xfrm>
              <a:off x="10185400" y="6273800"/>
              <a:ext cx="19050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Closed</a:t>
              </a:r>
            </a:p>
          </p:txBody>
        </p:sp>
        <p:sp>
          <p:nvSpPr>
            <p:cNvPr id="26" name="vss_light">
              <a:extLst>
                <a:ext uri="{FF2B5EF4-FFF2-40B4-BE49-F238E27FC236}">
                  <a16:creationId xmlns:a16="http://schemas.microsoft.com/office/drawing/2014/main" id="{7BC191E2-FB6D-4BEC-3CA6-842318E046DE}"/>
                </a:ext>
              </a:extLst>
            </p:cNvPr>
            <p:cNvSpPr/>
            <p:nvPr/>
          </p:nvSpPr>
          <p:spPr>
            <a:xfrm>
              <a:off x="102643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pic>
        <p:nvPicPr>
          <p:cNvPr id="31" name="Logo">
            <a:extLst>
              <a:ext uri="{FF2B5EF4-FFF2-40B4-BE49-F238E27FC236}">
                <a16:creationId xmlns:a16="http://schemas.microsoft.com/office/drawing/2014/main" id="{FEB4DEA2-BC67-8B19-3B2E-38BA3894B80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VS_1_5_4937846_1_-1_30_2_4_[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AYOUT_BG_IMAGE_2">
            <a:extLst>
              <a:ext uri="{FF2B5EF4-FFF2-40B4-BE49-F238E27FC236}">
                <a16:creationId xmlns:a16="http://schemas.microsoft.com/office/drawing/2014/main" id="{B2D82DD7-EFB1-B099-8FDD-92880DFF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VoteExplanationBg_1">
            <a:extLst>
              <a:ext uri="{FF2B5EF4-FFF2-40B4-BE49-F238E27FC236}">
                <a16:creationId xmlns:a16="http://schemas.microsoft.com/office/drawing/2014/main" id="{7AF443A6-00A9-15E2-59E5-4CD9676D70A9}"/>
              </a:ext>
            </a:extLst>
          </p:cNvPr>
          <p:cNvSpPr txBox="1"/>
          <p:nvPr/>
        </p:nvSpPr>
        <p:spPr>
          <a:xfrm>
            <a:off x="0" y="5781294"/>
            <a:ext cx="12192000" cy="1083564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VT_1_5_4937846_1_-1_30_2_4_[3]">
            <a:extLst>
              <a:ext uri="{FF2B5EF4-FFF2-40B4-BE49-F238E27FC236}">
                <a16:creationId xmlns:a16="http://schemas.microsoft.com/office/drawing/2014/main" id="{7151AFDB-8846-08E9-1ACA-6B607C9A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A data scientist trains and logs a model with </a:t>
            </a:r>
            <a:r>
              <a:rPr lang="en-US" sz="2400" dirty="0" err="1">
                <a:solidFill>
                  <a:srgbClr val="21003C"/>
                </a:solidFill>
                <a:latin typeface="Helvetica" panose="020B0604020202020204" pitchFamily="34" charset="0"/>
              </a:rPr>
              <a:t>MLflow</a:t>
            </a: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. When the data scientist deploys the model, the schema of the model's input and output isn't correct. What should the data scientist customize to fix the issue?</a:t>
            </a:r>
          </a:p>
        </p:txBody>
      </p:sp>
      <p:sp>
        <p:nvSpPr>
          <p:cNvPr id="3" name="VoteChoices">
            <a:extLst>
              <a:ext uri="{FF2B5EF4-FFF2-40B4-BE49-F238E27FC236}">
                <a16:creationId xmlns:a16="http://schemas.microsoft.com/office/drawing/2014/main" id="{35B0AA94-A94B-3285-FEA3-67BFC3C3936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7408" y="1618488"/>
            <a:ext cx="10936224" cy="3909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Customize the model's environment.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Change the model's flavor.</a:t>
            </a:r>
          </a:p>
          <a:p>
            <a:pPr marL="508000" indent="-5080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Customize the model's signature.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Clr>
                <a:srgbClr val="21003C"/>
              </a:buClr>
              <a:buSzPct val="100000"/>
              <a:buAutoNum type="alphaUcPeriod"/>
            </a:pPr>
            <a:endParaRPr lang="en-US" sz="2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pSp>
        <p:nvGrpSpPr>
          <p:cNvPr id="7" name="VotesCounterGroup">
            <a:extLst>
              <a:ext uri="{FF2B5EF4-FFF2-40B4-BE49-F238E27FC236}">
                <a16:creationId xmlns:a16="http://schemas.microsoft.com/office/drawing/2014/main" id="{7B5597B9-7835-6AA9-B9A6-2A9FE2364F35}"/>
              </a:ext>
            </a:extLst>
          </p:cNvPr>
          <p:cNvGrpSpPr/>
          <p:nvPr/>
        </p:nvGrpSpPr>
        <p:grpSpPr>
          <a:xfrm>
            <a:off x="9912096" y="5973317"/>
            <a:ext cx="841248" cy="281178"/>
            <a:chOff x="9912097" y="5973318"/>
            <a:chExt cx="829055" cy="276999"/>
          </a:xfrm>
        </p:grpSpPr>
        <p:pic>
          <p:nvPicPr>
            <p:cNvPr id="5" name="counter_icon">
              <a:extLst>
                <a:ext uri="{FF2B5EF4-FFF2-40B4-BE49-F238E27FC236}">
                  <a16:creationId xmlns:a16="http://schemas.microsoft.com/office/drawing/2014/main" id="{C48ED742-E681-8199-DC15-BC5402DBC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21696" y="5973318"/>
              <a:ext cx="219456" cy="219456"/>
            </a:xfrm>
            <a:prstGeom prst="rect">
              <a:avLst/>
            </a:prstGeom>
          </p:spPr>
        </p:pic>
        <p:sp>
          <p:nvSpPr>
            <p:cNvPr id="6" name="counter_text">
              <a:extLst>
                <a:ext uri="{FF2B5EF4-FFF2-40B4-BE49-F238E27FC236}">
                  <a16:creationId xmlns:a16="http://schemas.microsoft.com/office/drawing/2014/main" id="{9BAADE41-B48D-BEF2-4FC7-B608A53577E1}"/>
                </a:ext>
              </a:extLst>
            </p:cNvPr>
            <p:cNvSpPr txBox="1"/>
            <p:nvPr/>
          </p:nvSpPr>
          <p:spPr>
            <a:xfrm>
              <a:off x="9912097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9</a:t>
              </a:r>
            </a:p>
          </p:txBody>
        </p:sp>
      </p:grpSp>
      <p:grpSp>
        <p:nvGrpSpPr>
          <p:cNvPr id="11" name="ParticipantsCounterGroup">
            <a:extLst>
              <a:ext uri="{FF2B5EF4-FFF2-40B4-BE49-F238E27FC236}">
                <a16:creationId xmlns:a16="http://schemas.microsoft.com/office/drawing/2014/main" id="{340D84A3-0DE2-BBDD-FBA0-6EFC8312AE69}"/>
              </a:ext>
            </a:extLst>
          </p:cNvPr>
          <p:cNvGrpSpPr/>
          <p:nvPr/>
        </p:nvGrpSpPr>
        <p:grpSpPr>
          <a:xfrm>
            <a:off x="10753344" y="5973318"/>
            <a:ext cx="841249" cy="276999"/>
            <a:chOff x="10753344" y="5973318"/>
            <a:chExt cx="841249" cy="276999"/>
          </a:xfrm>
        </p:grpSpPr>
        <p:pic>
          <p:nvPicPr>
            <p:cNvPr id="9" name="counter_icon">
              <a:extLst>
                <a:ext uri="{FF2B5EF4-FFF2-40B4-BE49-F238E27FC236}">
                  <a16:creationId xmlns:a16="http://schemas.microsoft.com/office/drawing/2014/main" id="{64776E12-F8FA-2CCB-3552-887E1AD3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75137" y="6000750"/>
              <a:ext cx="219456" cy="219456"/>
            </a:xfrm>
            <a:prstGeom prst="rect">
              <a:avLst/>
            </a:prstGeom>
          </p:spPr>
        </p:pic>
        <p:sp>
          <p:nvSpPr>
            <p:cNvPr id="10" name="counter_text">
              <a:extLst>
                <a:ext uri="{FF2B5EF4-FFF2-40B4-BE49-F238E27FC236}">
                  <a16:creationId xmlns:a16="http://schemas.microsoft.com/office/drawing/2014/main" id="{20F1A7C9-E430-5DA2-C751-D658BB89035D}"/>
                </a:ext>
              </a:extLst>
            </p:cNvPr>
            <p:cNvSpPr txBox="1"/>
            <p:nvPr/>
          </p:nvSpPr>
          <p:spPr>
            <a:xfrm>
              <a:off x="10753344" y="5973318"/>
              <a:ext cx="597408" cy="276999"/>
            </a:xfrm>
            <a:prstGeom prst="rect">
              <a:avLst/>
            </a:prstGeom>
            <a:solidFill>
              <a:srgbClr val="F1F1F1">
                <a:alpha val="0"/>
              </a:srgbClr>
            </a:solidFill>
          </p:spPr>
          <p:txBody>
            <a:bodyPr vert="horz" wrap="square" lIns="0" tIns="0" rIns="33020" bIns="0" rtlCol="0" anchor="ctr" anchorCtr="0">
              <a:norm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</p:grpSp>
      <p:grpSp>
        <p:nvGrpSpPr>
          <p:cNvPr id="14" name="vss_group_1">
            <a:extLst>
              <a:ext uri="{FF2B5EF4-FFF2-40B4-BE49-F238E27FC236}">
                <a16:creationId xmlns:a16="http://schemas.microsoft.com/office/drawing/2014/main" id="{72856247-6A96-32EB-FFB4-72AFBF8BA58A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655300" y="6273800"/>
            <a:chExt cx="1435100" cy="368300"/>
          </a:xfrm>
        </p:grpSpPr>
        <p:sp>
          <p:nvSpPr>
            <p:cNvPr id="12" name="vss_text_0">
              <a:extLst>
                <a:ext uri="{FF2B5EF4-FFF2-40B4-BE49-F238E27FC236}">
                  <a16:creationId xmlns:a16="http://schemas.microsoft.com/office/drawing/2014/main" id="{07D813DD-9C0F-D007-B87B-548AF2A9471A}"/>
                </a:ext>
              </a:extLst>
            </p:cNvPr>
            <p:cNvSpPr/>
            <p:nvPr/>
          </p:nvSpPr>
          <p:spPr>
            <a:xfrm>
              <a:off x="10655300" y="6273800"/>
              <a:ext cx="14351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Time: 30s</a:t>
              </a:r>
            </a:p>
          </p:txBody>
        </p:sp>
        <p:sp>
          <p:nvSpPr>
            <p:cNvPr id="13" name="vss_light">
              <a:extLst>
                <a:ext uri="{FF2B5EF4-FFF2-40B4-BE49-F238E27FC236}">
                  <a16:creationId xmlns:a16="http://schemas.microsoft.com/office/drawing/2014/main" id="{9E4104A3-C59F-7F69-E750-85775CCC4327}"/>
                </a:ext>
              </a:extLst>
            </p:cNvPr>
            <p:cNvSpPr/>
            <p:nvPr/>
          </p:nvSpPr>
          <p:spPr>
            <a:xfrm>
              <a:off x="107342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5" name="VotesStatusExplanation0">
            <a:extLst>
              <a:ext uri="{FF2B5EF4-FFF2-40B4-BE49-F238E27FC236}">
                <a16:creationId xmlns:a16="http://schemas.microsoft.com/office/drawing/2014/main" id="{912AF9F9-559F-DD8D-8DC3-A042EB6340F0}"/>
              </a:ext>
            </a:extLst>
          </p:cNvPr>
          <p:cNvSpPr txBox="1"/>
          <p:nvPr/>
        </p:nvSpPr>
        <p:spPr>
          <a:xfrm>
            <a:off x="8887968" y="253746"/>
            <a:ext cx="3060192" cy="2743200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203200" rIns="203200" rtlCol="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3F4D65"/>
                </a:solidFill>
                <a:latin typeface="Roboto Light" panose="02000000000000000000" pitchFamily="2" charset="0"/>
              </a:rPr>
              <a:t>The question will open when you start your session and slideshow.</a:t>
            </a:r>
          </a:p>
        </p:txBody>
      </p:sp>
      <p:graphicFrame>
        <p:nvGraphicFramePr>
          <p:cNvPr id="21" name="ExplanationsTable_0_0_1">
            <a:extLst>
              <a:ext uri="{FF2B5EF4-FFF2-40B4-BE49-F238E27FC236}">
                <a16:creationId xmlns:a16="http://schemas.microsoft.com/office/drawing/2014/main" id="{DC22049C-52BA-DE99-DC2F-2CB778875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58510"/>
              </p:ext>
            </p:extLst>
          </p:nvPr>
        </p:nvGraphicFramePr>
        <p:xfrm>
          <a:off x="1438656" y="5966460"/>
          <a:ext cx="8241792" cy="6720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65388">
                  <a:extLst>
                    <a:ext uri="{9D8B030D-6E8A-4147-A177-3AD203B41FA5}">
                      <a16:colId xmlns:a16="http://schemas.microsoft.com/office/drawing/2014/main" val="3679447515"/>
                    </a:ext>
                  </a:extLst>
                </a:gridCol>
                <a:gridCol w="7376404">
                  <a:extLst>
                    <a:ext uri="{9D8B030D-6E8A-4147-A177-3AD203B41FA5}">
                      <a16:colId xmlns:a16="http://schemas.microsoft.com/office/drawing/2014/main" val="1424215301"/>
                    </a:ext>
                  </a:extLst>
                </a:gridCol>
              </a:tblGrid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r>
                        <a:rPr lang="en-US" sz="1400" b="1" i="0" u="none" baseline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Go to sendsteps.me and log in with gamequiz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1086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1" i="0" u="none" baseline="0">
                        <a:solidFill>
                          <a:srgbClr val="21003C"/>
                        </a:solidFill>
                        <a:latin typeface="Helvetica" panose="020B0604020202020204" pitchFamily="34" charset="0"/>
                      </a:endParaRPr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</a:pPr>
                      <a:endParaRPr lang="en-US" sz="1400" b="0" i="0" u="none" baseline="0">
                        <a:solidFill>
                          <a:srgbClr val="000000"/>
                        </a:solidFill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58290"/>
                  </a:ext>
                </a:extLst>
              </a:tr>
            </a:tbl>
          </a:graphicData>
        </a:graphic>
      </p:graphicFrame>
      <p:sp>
        <p:nvSpPr>
          <p:cNvPr id="22" name="VoteExplanationOverlay">
            <a:extLst>
              <a:ext uri="{FF2B5EF4-FFF2-40B4-BE49-F238E27FC236}">
                <a16:creationId xmlns:a16="http://schemas.microsoft.com/office/drawing/2014/main" id="{C492B743-752C-364E-B170-37A641A34F44}"/>
              </a:ext>
            </a:extLst>
          </p:cNvPr>
          <p:cNvSpPr txBox="1"/>
          <p:nvPr/>
        </p:nvSpPr>
        <p:spPr>
          <a:xfrm>
            <a:off x="190500" y="5938838"/>
            <a:ext cx="11811000" cy="733425"/>
          </a:xfrm>
          <a:prstGeom prst="rect">
            <a:avLst/>
          </a:prstGeom>
          <a:solidFill>
            <a:srgbClr val="FFFFFF">
              <a:alpha val="85000"/>
            </a:srgbClr>
          </a:solidFill>
          <a:ln w="101600" cap="flat" cmpd="thinThick" algn="ctr">
            <a:solidFill>
              <a:srgbClr val="FFFFFF">
                <a:alpha val="64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406400" rIns="406400" rtlCol="0" anchor="ctr" anchorCtr="1">
            <a:normAutofit/>
          </a:bodyPr>
          <a:lstStyle/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This presentation has been loaded without the Sendsteps add-in.</a:t>
            </a:r>
          </a:p>
          <a:p>
            <a:pPr algn="ctr"/>
            <a:r>
              <a:rPr lang="en-US" sz="2000" i="1">
                <a:solidFill>
                  <a:srgbClr val="3F4D65"/>
                </a:solidFill>
                <a:latin typeface="Roboto Light" panose="02000000000000000000" pitchFamily="2" charset="0"/>
              </a:rPr>
              <a:t>Want to download the add-in for free? Go to https://dashboard.sendsteps.com/.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27BB83A6-C752-92E6-1289-17B0FB47A10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_v_RS_1_5_4937846_0_1_1_-1_0_[1]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LAYOUT_BG_IMAGE_2">
            <a:extLst>
              <a:ext uri="{FF2B5EF4-FFF2-40B4-BE49-F238E27FC236}">
                <a16:creationId xmlns:a16="http://schemas.microsoft.com/office/drawing/2014/main" id="{BC6B37FE-A1FD-7C2E-F89A-ECB9081E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VoteExplanationBg_1">
            <a:extLst>
              <a:ext uri="{FF2B5EF4-FFF2-40B4-BE49-F238E27FC236}">
                <a16:creationId xmlns:a16="http://schemas.microsoft.com/office/drawing/2014/main" id="{18EFB0EA-BE06-BD26-3A49-A06F276171F3}"/>
              </a:ext>
            </a:extLst>
          </p:cNvPr>
          <p:cNvSpPr txBox="1"/>
          <p:nvPr/>
        </p:nvSpPr>
        <p:spPr>
          <a:xfrm>
            <a:off x="0" y="5781294"/>
            <a:ext cx="12192000" cy="1076706"/>
          </a:xfrm>
          <a:prstGeom prst="rect">
            <a:avLst/>
          </a:prstGeom>
          <a:solidFill>
            <a:srgbClr val="5B9BD5">
              <a:alpha val="0"/>
            </a:srgb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t_v_RT_1_5_4937846_0_1_1_-1_0_[1]_0">
            <a:extLst>
              <a:ext uri="{FF2B5EF4-FFF2-40B4-BE49-F238E27FC236}">
                <a16:creationId xmlns:a16="http://schemas.microsoft.com/office/drawing/2014/main" id="{1ABAF17A-06EE-7AF7-E806-60061861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473202"/>
            <a:ext cx="10997184" cy="576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A data scientist trains and logs a model with </a:t>
            </a:r>
            <a:r>
              <a:rPr lang="en-US" sz="2400" dirty="0" err="1">
                <a:solidFill>
                  <a:srgbClr val="21003C"/>
                </a:solidFill>
                <a:latin typeface="Helvetica" panose="020B0604020202020204" pitchFamily="34" charset="0"/>
              </a:rPr>
              <a:t>MLflow</a:t>
            </a:r>
            <a:r>
              <a:rPr lang="en-US" sz="2400" dirty="0">
                <a:solidFill>
                  <a:srgbClr val="21003C"/>
                </a:solidFill>
                <a:latin typeface="Helvetica" panose="020B0604020202020204" pitchFamily="34" charset="0"/>
              </a:rPr>
              <a:t>. When the data scientist deploys the model, the schema of the model's input and output isn't correct. What should the data scientist customize to fix the issue?</a:t>
            </a:r>
          </a:p>
        </p:txBody>
      </p:sp>
      <p:grpSp>
        <p:nvGrpSpPr>
          <p:cNvPr id="21" name="rg_group_1">
            <a:extLst>
              <a:ext uri="{FF2B5EF4-FFF2-40B4-BE49-F238E27FC236}">
                <a16:creationId xmlns:a16="http://schemas.microsoft.com/office/drawing/2014/main" id="{85F82700-1631-79DA-4AF4-17E34E338A26}"/>
              </a:ext>
            </a:extLst>
          </p:cNvPr>
          <p:cNvGrpSpPr/>
          <p:nvPr/>
        </p:nvGrpSpPr>
        <p:grpSpPr>
          <a:xfrm>
            <a:off x="596900" y="1358900"/>
            <a:ext cx="10985500" cy="4254500"/>
            <a:chOff x="596900" y="1358900"/>
            <a:chExt cx="10985500" cy="4254500"/>
          </a:xfrm>
        </p:grpSpPr>
        <p:sp>
          <p:nvSpPr>
            <p:cNvPr id="6" name="rg_background_1">
              <a:extLst>
                <a:ext uri="{FF2B5EF4-FFF2-40B4-BE49-F238E27FC236}">
                  <a16:creationId xmlns:a16="http://schemas.microsoft.com/office/drawing/2014/main" id="{4C1A24C5-9AB3-15B5-5D49-4AAB59678E89}"/>
                </a:ext>
              </a:extLst>
            </p:cNvPr>
            <p:cNvSpPr txBox="1"/>
            <p:nvPr/>
          </p:nvSpPr>
          <p:spPr>
            <a:xfrm>
              <a:off x="596900" y="1358900"/>
              <a:ext cx="10985500" cy="4254500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rg_axis_1">
              <a:extLst>
                <a:ext uri="{FF2B5EF4-FFF2-40B4-BE49-F238E27FC236}">
                  <a16:creationId xmlns:a16="http://schemas.microsoft.com/office/drawing/2014/main" id="{F737FCEC-E556-9965-AB15-10C12EEB0FF5}"/>
                </a:ext>
              </a:extLst>
            </p:cNvPr>
            <p:cNvSpPr txBox="1"/>
            <p:nvPr/>
          </p:nvSpPr>
          <p:spPr>
            <a:xfrm>
              <a:off x="6296660" y="1397000"/>
              <a:ext cx="12700" cy="4178300"/>
            </a:xfrm>
            <a:prstGeom prst="rect">
              <a:avLst/>
            </a:prstGeom>
            <a:solidFill>
              <a:srgbClr val="000001">
                <a:alpha val="0"/>
              </a:srgbClr>
            </a:solidFill>
          </p:spPr>
          <p:txBody>
            <a:bodyPr vert="horz" wrap="square" rtlCol="0" anchor="t" anchorCtr="0">
              <a:normAutofit/>
            </a:bodyPr>
            <a:lstStyle/>
            <a:p>
              <a:endParaRPr lang="en-US"/>
            </a:p>
          </p:txBody>
        </p:sp>
        <p:sp>
          <p:nvSpPr>
            <p:cNvPr id="8" name="rg_axisBullet_0_1">
              <a:extLst>
                <a:ext uri="{FF2B5EF4-FFF2-40B4-BE49-F238E27FC236}">
                  <a16:creationId xmlns:a16="http://schemas.microsoft.com/office/drawing/2014/main" id="{F695EF93-22E4-5012-F129-22629B5AB0D3}"/>
                </a:ext>
              </a:extLst>
            </p:cNvPr>
            <p:cNvSpPr txBox="1"/>
            <p:nvPr/>
          </p:nvSpPr>
          <p:spPr>
            <a:xfrm>
              <a:off x="673100" y="1435100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A.</a:t>
              </a:r>
            </a:p>
          </p:txBody>
        </p:sp>
        <p:sp>
          <p:nvSpPr>
            <p:cNvPr id="9" name="rg_axisBullet_1_1">
              <a:extLst>
                <a:ext uri="{FF2B5EF4-FFF2-40B4-BE49-F238E27FC236}">
                  <a16:creationId xmlns:a16="http://schemas.microsoft.com/office/drawing/2014/main" id="{57C72213-5370-1EEA-725E-2D4BADDB94C2}"/>
                </a:ext>
              </a:extLst>
            </p:cNvPr>
            <p:cNvSpPr txBox="1"/>
            <p:nvPr/>
          </p:nvSpPr>
          <p:spPr>
            <a:xfrm>
              <a:off x="673100" y="2827867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B.</a:t>
              </a:r>
            </a:p>
          </p:txBody>
        </p:sp>
        <p:sp>
          <p:nvSpPr>
            <p:cNvPr id="10" name="rg_axisBullet_2_1">
              <a:extLst>
                <a:ext uri="{FF2B5EF4-FFF2-40B4-BE49-F238E27FC236}">
                  <a16:creationId xmlns:a16="http://schemas.microsoft.com/office/drawing/2014/main" id="{90DB96FB-3638-A9D4-6EE5-0C73258CD33A}"/>
                </a:ext>
              </a:extLst>
            </p:cNvPr>
            <p:cNvSpPr txBox="1"/>
            <p:nvPr/>
          </p:nvSpPr>
          <p:spPr>
            <a:xfrm>
              <a:off x="673100" y="4220633"/>
              <a:ext cx="381000" cy="131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635000" rIns="0" bIns="635000" rtlCol="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500">
                  <a:solidFill>
                    <a:srgbClr val="21003C"/>
                  </a:solidFill>
                  <a:latin typeface="Helvetica" panose="020B0604020202020204" pitchFamily="34" charset="0"/>
                </a:rPr>
                <a:t>C.</a:t>
              </a:r>
            </a:p>
          </p:txBody>
        </p:sp>
        <p:sp>
          <p:nvSpPr>
            <p:cNvPr id="11" name="rg_axisLabel_0_1">
              <a:extLst>
                <a:ext uri="{FF2B5EF4-FFF2-40B4-BE49-F238E27FC236}">
                  <a16:creationId xmlns:a16="http://schemas.microsoft.com/office/drawing/2014/main" id="{36C4527F-9676-A021-1613-30AC0F8D7C9C}"/>
                </a:ext>
              </a:extLst>
            </p:cNvPr>
            <p:cNvSpPr txBox="1"/>
            <p:nvPr/>
          </p:nvSpPr>
          <p:spPr>
            <a:xfrm>
              <a:off x="1130300" y="1435100"/>
              <a:ext cx="50800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Customize the model's environment.</a:t>
              </a:r>
            </a:p>
          </p:txBody>
        </p:sp>
        <p:sp>
          <p:nvSpPr>
            <p:cNvPr id="12" name="rg_axisLabel_1_1">
              <a:extLst>
                <a:ext uri="{FF2B5EF4-FFF2-40B4-BE49-F238E27FC236}">
                  <a16:creationId xmlns:a16="http://schemas.microsoft.com/office/drawing/2014/main" id="{460115CD-D202-834B-2EDD-C4133F110F11}"/>
                </a:ext>
              </a:extLst>
            </p:cNvPr>
            <p:cNvSpPr txBox="1"/>
            <p:nvPr/>
          </p:nvSpPr>
          <p:spPr>
            <a:xfrm>
              <a:off x="1130300" y="2819400"/>
              <a:ext cx="50800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Change the model's flavor.</a:t>
              </a:r>
            </a:p>
          </p:txBody>
        </p:sp>
        <p:sp>
          <p:nvSpPr>
            <p:cNvPr id="13" name="rg_axisLabel_2_1">
              <a:extLst>
                <a:ext uri="{FF2B5EF4-FFF2-40B4-BE49-F238E27FC236}">
                  <a16:creationId xmlns:a16="http://schemas.microsoft.com/office/drawing/2014/main" id="{D9C13128-E0CC-2189-031B-4A74EE9F1321}"/>
                </a:ext>
              </a:extLst>
            </p:cNvPr>
            <p:cNvSpPr txBox="1"/>
            <p:nvPr/>
          </p:nvSpPr>
          <p:spPr>
            <a:xfrm>
              <a:off x="1130300" y="4216400"/>
              <a:ext cx="5080000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rm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1900">
                  <a:solidFill>
                    <a:srgbClr val="000000"/>
                  </a:solidFill>
                  <a:latin typeface="Helvetica" panose="020B0604020202020204" pitchFamily="34" charset="0"/>
                </a:rPr>
                <a:t>Customize the model's signature.</a:t>
              </a:r>
            </a:p>
          </p:txBody>
        </p:sp>
        <p:sp>
          <p:nvSpPr>
            <p:cNvPr id="15" name="rg_bar_0_1">
              <a:extLst>
                <a:ext uri="{FF2B5EF4-FFF2-40B4-BE49-F238E27FC236}">
                  <a16:creationId xmlns:a16="http://schemas.microsoft.com/office/drawing/2014/main" id="{1E6A65F6-1732-F424-F569-3DC13EF9DDDA}"/>
                </a:ext>
              </a:extLst>
            </p:cNvPr>
            <p:cNvSpPr txBox="1"/>
            <p:nvPr/>
          </p:nvSpPr>
          <p:spPr>
            <a:xfrm>
              <a:off x="6299200" y="1902883"/>
              <a:ext cx="1375833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" name="rg_bar_1_1">
              <a:extLst>
                <a:ext uri="{FF2B5EF4-FFF2-40B4-BE49-F238E27FC236}">
                  <a16:creationId xmlns:a16="http://schemas.microsoft.com/office/drawing/2014/main" id="{322C5FAE-9872-5F54-C3D0-006446766BEE}"/>
                </a:ext>
              </a:extLst>
            </p:cNvPr>
            <p:cNvSpPr txBox="1"/>
            <p:nvPr/>
          </p:nvSpPr>
          <p:spPr>
            <a:xfrm>
              <a:off x="6299200" y="3295650"/>
              <a:ext cx="0" cy="381000"/>
            </a:xfrm>
            <a:prstGeom prst="roundRect">
              <a:avLst/>
            </a:prstGeom>
            <a:solidFill>
              <a:srgbClr val="E44A25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rg_bar_2_1">
              <a:extLst>
                <a:ext uri="{FF2B5EF4-FFF2-40B4-BE49-F238E27FC236}">
                  <a16:creationId xmlns:a16="http://schemas.microsoft.com/office/drawing/2014/main" id="{97862556-C48A-4B0A-808D-363968E588C8}"/>
                </a:ext>
              </a:extLst>
            </p:cNvPr>
            <p:cNvSpPr txBox="1"/>
            <p:nvPr/>
          </p:nvSpPr>
          <p:spPr>
            <a:xfrm>
              <a:off x="6299201" y="4688417"/>
              <a:ext cx="2751667" cy="381000"/>
            </a:xfrm>
            <a:prstGeom prst="roundRect">
              <a:avLst/>
            </a:prstGeom>
            <a:solidFill>
              <a:srgbClr val="2DAD8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lang="en-US" sz="2000">
                <a:solidFill>
                  <a:srgbClr val="40404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rg_barLabel_0_1">
              <a:extLst>
                <a:ext uri="{FF2B5EF4-FFF2-40B4-BE49-F238E27FC236}">
                  <a16:creationId xmlns:a16="http://schemas.microsoft.com/office/drawing/2014/main" id="{1756FFCE-249A-04AC-F3E1-9DBB55D186B7}"/>
                </a:ext>
              </a:extLst>
            </p:cNvPr>
            <p:cNvSpPr txBox="1"/>
            <p:nvPr/>
          </p:nvSpPr>
          <p:spPr>
            <a:xfrm>
              <a:off x="7751233" y="1879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33.3%</a:t>
              </a:r>
            </a:p>
          </p:txBody>
        </p:sp>
        <p:sp>
          <p:nvSpPr>
            <p:cNvPr id="19" name="rg_barLabel_1_1">
              <a:extLst>
                <a:ext uri="{FF2B5EF4-FFF2-40B4-BE49-F238E27FC236}">
                  <a16:creationId xmlns:a16="http://schemas.microsoft.com/office/drawing/2014/main" id="{B12A7CB2-3DB7-7222-452B-D1C996C8B628}"/>
                </a:ext>
              </a:extLst>
            </p:cNvPr>
            <p:cNvSpPr txBox="1"/>
            <p:nvPr/>
          </p:nvSpPr>
          <p:spPr>
            <a:xfrm>
              <a:off x="6375400" y="3276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0.0%</a:t>
              </a:r>
            </a:p>
          </p:txBody>
        </p:sp>
        <p:sp>
          <p:nvSpPr>
            <p:cNvPr id="20" name="rg_barLabel_2_1">
              <a:extLst>
                <a:ext uri="{FF2B5EF4-FFF2-40B4-BE49-F238E27FC236}">
                  <a16:creationId xmlns:a16="http://schemas.microsoft.com/office/drawing/2014/main" id="{C4A29E0B-8C0E-F833-51CB-CA3B58CB4D0E}"/>
                </a:ext>
              </a:extLst>
            </p:cNvPr>
            <p:cNvSpPr txBox="1"/>
            <p:nvPr/>
          </p:nvSpPr>
          <p:spPr>
            <a:xfrm>
              <a:off x="9127067" y="4673600"/>
              <a:ext cx="10795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 vert="horz" wrap="square" lIns="0" tIns="45720" rIns="0" bIns="45720" rtlCol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b="1">
                  <a:solidFill>
                    <a:srgbClr val="5D526D"/>
                  </a:solidFill>
                  <a:latin typeface="Helvetica" panose="020B0604020202020204" pitchFamily="34" charset="0"/>
                </a:rPr>
                <a:t>66.7%</a:t>
              </a:r>
            </a:p>
          </p:txBody>
        </p:sp>
      </p:grpSp>
      <p:sp>
        <p:nvSpPr>
          <p:cNvPr id="23" name="qw_webObj_1_1_500">
            <a:extLst>
              <a:ext uri="{FF2B5EF4-FFF2-40B4-BE49-F238E27FC236}">
                <a16:creationId xmlns:a16="http://schemas.microsoft.com/office/drawing/2014/main" id="{1488C725-311E-E11F-9F33-8DEE71414644}"/>
              </a:ext>
            </a:extLst>
          </p:cNvPr>
          <p:cNvSpPr txBox="1"/>
          <p:nvPr/>
        </p:nvSpPr>
        <p:spPr>
          <a:xfrm>
            <a:off x="596900" y="1358900"/>
            <a:ext cx="10985500" cy="4254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rtlCol="0" anchor="t" anchorCtr="0">
            <a:normAutofit/>
          </a:bodyPr>
          <a:lstStyle/>
          <a:p>
            <a:endParaRPr lang="en-US"/>
          </a:p>
        </p:txBody>
      </p:sp>
      <p:grpSp>
        <p:nvGrpSpPr>
          <p:cNvPr id="27" name="vss_group_1">
            <a:extLst>
              <a:ext uri="{FF2B5EF4-FFF2-40B4-BE49-F238E27FC236}">
                <a16:creationId xmlns:a16="http://schemas.microsoft.com/office/drawing/2014/main" id="{8A832B3B-1E18-66A9-7094-E55D3E2B095C}"/>
              </a:ext>
            </a:extLst>
          </p:cNvPr>
          <p:cNvGrpSpPr/>
          <p:nvPr/>
        </p:nvGrpSpPr>
        <p:grpSpPr>
          <a:xfrm>
            <a:off x="10655808" y="6275070"/>
            <a:ext cx="1438656" cy="370332"/>
            <a:chOff x="10185400" y="6273800"/>
            <a:chExt cx="1905000" cy="368300"/>
          </a:xfrm>
        </p:grpSpPr>
        <p:sp>
          <p:nvSpPr>
            <p:cNvPr id="25" name="vss_text_0">
              <a:extLst>
                <a:ext uri="{FF2B5EF4-FFF2-40B4-BE49-F238E27FC236}">
                  <a16:creationId xmlns:a16="http://schemas.microsoft.com/office/drawing/2014/main" id="{626913E3-8A65-474F-EEEE-804FF7C89109}"/>
                </a:ext>
              </a:extLst>
            </p:cNvPr>
            <p:cNvSpPr/>
            <p:nvPr/>
          </p:nvSpPr>
          <p:spPr>
            <a:xfrm>
              <a:off x="10185400" y="6273800"/>
              <a:ext cx="1905000" cy="368300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prstShdw prst="shdw14" dist="35921" dir="2700000">
                <a:scrgbClr r="0" g="0" b="0">
                  <a:alpha val="50000"/>
                </a:sc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3850" tIns="35560" rIns="0" rtlCol="0" anchor="t">
              <a:norm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600">
                  <a:solidFill>
                    <a:srgbClr val="000000"/>
                  </a:solidFill>
                  <a:latin typeface="Helvetica" panose="020B0604020202020204" pitchFamily="34" charset="0"/>
                </a:rPr>
                <a:t>Closed</a:t>
              </a:r>
            </a:p>
          </p:txBody>
        </p:sp>
        <p:sp>
          <p:nvSpPr>
            <p:cNvPr id="26" name="vss_light">
              <a:extLst>
                <a:ext uri="{FF2B5EF4-FFF2-40B4-BE49-F238E27FC236}">
                  <a16:creationId xmlns:a16="http://schemas.microsoft.com/office/drawing/2014/main" id="{38DAE064-B071-32E9-492E-E3940D99A94B}"/>
                </a:ext>
              </a:extLst>
            </p:cNvPr>
            <p:cNvSpPr/>
            <p:nvPr/>
          </p:nvSpPr>
          <p:spPr>
            <a:xfrm>
              <a:off x="10264322" y="6352722"/>
              <a:ext cx="210456" cy="210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pic>
        <p:nvPicPr>
          <p:cNvPr id="31" name="Logo">
            <a:extLst>
              <a:ext uri="{FF2B5EF4-FFF2-40B4-BE49-F238E27FC236}">
                <a16:creationId xmlns:a16="http://schemas.microsoft.com/office/drawing/2014/main" id="{171AE9F2-997C-CE66-61B1-DDC9DA4D94E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028182"/>
            <a:ext cx="419405" cy="5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5CEB-6C6B-A017-ADF7-2A12654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C1F7-075B-21EF-57CE-7984E69BE7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5E1C-174B-427E-8173-3D6B227588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41722" y="1323295"/>
            <a:ext cx="10218190" cy="2259593"/>
          </a:xfrm>
        </p:spPr>
        <p:txBody>
          <a:bodyPr lIns="0" rIns="0" anchor="ctr" anchorCtr="0">
            <a:normAutofit lnSpcReduction="10000"/>
          </a:bodyPr>
          <a:lstStyle/>
          <a:p>
            <a:r>
              <a:rPr lang="en-US" sz="2000" spc="0" dirty="0">
                <a:latin typeface="+mn-lt"/>
              </a:rPr>
              <a:t>You want to train a diabetes classification model with the scikit-learn library. You want to focus on experimenting with the model, and minimize the effort needed to log the model's results. What logging method should you use?</a:t>
            </a: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Autologging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Custom logging</a:t>
            </a: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A combination of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autologging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and custom logging.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54806E-957C-00FF-8B87-1CBD200268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41721" y="4167373"/>
            <a:ext cx="10218190" cy="1951816"/>
          </a:xfrm>
        </p:spPr>
        <p:txBody>
          <a:bodyPr lIns="0" rIns="0" anchor="ctr" anchorCtr="0">
            <a:normAutofit lnSpcReduction="10000"/>
          </a:bodyPr>
          <a:lstStyle/>
          <a:p>
            <a:r>
              <a:rPr lang="en-US" sz="2000" dirty="0">
                <a:latin typeface="+mn-lt"/>
              </a:rPr>
              <a:t>When you use MLflow tracking when training a model in a notebook running on Azure Machine Learning compute, on which tab in the studio can you view the model's results?</a:t>
            </a: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Data</a:t>
            </a:r>
            <a:endParaRPr lang="en-US" sz="2000" dirty="0"/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Models</a:t>
            </a:r>
            <a:endParaRPr lang="en-US" sz="2000" dirty="0"/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Jobs</a:t>
            </a:r>
            <a:endParaRPr lang="en-US" sz="2000" dirty="0"/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DA98973F-BABF-6A62-4EB7-D80AE3339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18643" y="1486848"/>
            <a:ext cx="809885" cy="810000"/>
            <a:chOff x="418643" y="3980133"/>
            <a:chExt cx="717140" cy="717242"/>
          </a:xfrm>
        </p:grpSpPr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ABD42B19-7F94-A766-2731-C9466FFC70BA}"/>
                </a:ext>
              </a:extLst>
            </p:cNvPr>
            <p:cNvGrpSpPr/>
            <p:nvPr/>
          </p:nvGrpSpPr>
          <p:grpSpPr>
            <a:xfrm>
              <a:off x="418643" y="3980133"/>
              <a:ext cx="717140" cy="717242"/>
              <a:chOff x="418643" y="3980133"/>
              <a:chExt cx="717140" cy="717242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F504378E-36D5-9E14-79AD-2CC9DA70E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43" y="3980133"/>
                <a:ext cx="717140" cy="7172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68163218-8230-C3FC-FAD8-997ECC4B19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8541" y="4031199"/>
                <a:ext cx="618505" cy="617431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pic>
          <p:nvPicPr>
            <p:cNvPr id="6" name="Picture 14" descr="Icon of a bulb">
              <a:extLst>
                <a:ext uri="{FF2B5EF4-FFF2-40B4-BE49-F238E27FC236}">
                  <a16:creationId xmlns:a16="http://schemas.microsoft.com/office/drawing/2014/main" id="{5DDFF5C0-9A66-F6FC-757F-C153B45D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19" y="4150309"/>
              <a:ext cx="270988" cy="376890"/>
            </a:xfrm>
            <a:prstGeom prst="rect">
              <a:avLst/>
            </a:prstGeom>
          </p:spPr>
        </p:pic>
      </p:grp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4B1EE29-C9CA-B300-2157-07A1F365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721" y="3844637"/>
            <a:ext cx="1021819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7">
            <a:extLst>
              <a:ext uri="{FF2B5EF4-FFF2-40B4-BE49-F238E27FC236}">
                <a16:creationId xmlns:a16="http://schemas.microsoft.com/office/drawing/2014/main" id="{D12FD4BE-BC6C-721E-3635-FAA78794E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18641" y="4333281"/>
            <a:ext cx="809885" cy="810000"/>
            <a:chOff x="418643" y="3980133"/>
            <a:chExt cx="717140" cy="717242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7FAA5FD0-8B1D-E55E-CBEA-21DFC781326F}"/>
                </a:ext>
              </a:extLst>
            </p:cNvPr>
            <p:cNvGrpSpPr/>
            <p:nvPr/>
          </p:nvGrpSpPr>
          <p:grpSpPr>
            <a:xfrm>
              <a:off x="418643" y="3980133"/>
              <a:ext cx="717140" cy="717242"/>
              <a:chOff x="418643" y="3980133"/>
              <a:chExt cx="717140" cy="717242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F3F5AECF-4D49-C5F0-3BF5-E0F6BE384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43" y="3980133"/>
                <a:ext cx="717140" cy="7172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735C85F9-A016-A7B2-1F99-E10A34ADA1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8541" y="4031199"/>
                <a:ext cx="618505" cy="617431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/>
              </a:p>
            </p:txBody>
          </p:sp>
        </p:grpSp>
        <p:pic>
          <p:nvPicPr>
            <p:cNvPr id="13" name="Picture 14" descr="Icon of a bulb">
              <a:extLst>
                <a:ext uri="{FF2B5EF4-FFF2-40B4-BE49-F238E27FC236}">
                  <a16:creationId xmlns:a16="http://schemas.microsoft.com/office/drawing/2014/main" id="{3B35BC72-6CBD-24F9-28BB-14C7B2834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19" y="4150309"/>
              <a:ext cx="270988" cy="376890"/>
            </a:xfrm>
            <a:prstGeom prst="rect">
              <a:avLst/>
            </a:prstGeom>
          </p:spPr>
        </p:pic>
      </p:grpSp>
      <p:sp>
        <p:nvSpPr>
          <p:cNvPr id="10" name="Graphic 26">
            <a:extLst>
              <a:ext uri="{FF2B5EF4-FFF2-40B4-BE49-F238E27FC236}">
                <a16:creationId xmlns:a16="http://schemas.microsoft.com/office/drawing/2014/main" id="{A6D58C0B-F1D4-4714-863A-BC2F0F1C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7777" y="2473648"/>
            <a:ext cx="163976" cy="115172"/>
          </a:xfrm>
          <a:custGeom>
            <a:avLst/>
            <a:gdLst>
              <a:gd name="connsiteX0" fmla="*/ 249301 w 273255"/>
              <a:gd name="connsiteY0" fmla="*/ 0 h 191929"/>
              <a:gd name="connsiteX1" fmla="*/ 97887 w 273255"/>
              <a:gd name="connsiteY1" fmla="*/ 143134 h 191929"/>
              <a:gd name="connsiteX2" fmla="*/ 25137 w 273255"/>
              <a:gd name="connsiteY2" fmla="*/ 68610 h 191929"/>
              <a:gd name="connsiteX3" fmla="*/ 0 w 273255"/>
              <a:gd name="connsiteY3" fmla="*/ 92564 h 191929"/>
              <a:gd name="connsiteX4" fmla="*/ 96704 w 273255"/>
              <a:gd name="connsiteY4" fmla="*/ 191930 h 191929"/>
              <a:gd name="connsiteX5" fmla="*/ 122137 w 273255"/>
              <a:gd name="connsiteY5" fmla="*/ 168271 h 191929"/>
              <a:gd name="connsiteX6" fmla="*/ 273256 w 273255"/>
              <a:gd name="connsiteY6" fmla="*/ 24841 h 1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255" h="191929">
                <a:moveTo>
                  <a:pt x="249301" y="0"/>
                </a:moveTo>
                <a:lnTo>
                  <a:pt x="97887" y="143134"/>
                </a:lnTo>
                <a:lnTo>
                  <a:pt x="25137" y="68610"/>
                </a:lnTo>
                <a:lnTo>
                  <a:pt x="0" y="92564"/>
                </a:lnTo>
                <a:lnTo>
                  <a:pt x="96704" y="191930"/>
                </a:lnTo>
                <a:lnTo>
                  <a:pt x="122137" y="168271"/>
                </a:lnTo>
                <a:lnTo>
                  <a:pt x="273256" y="24841"/>
                </a:lnTo>
                <a:close/>
              </a:path>
            </a:pathLst>
          </a:custGeom>
          <a:solidFill>
            <a:schemeClr val="tx2"/>
          </a:solidFill>
          <a:ln w="317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Graphic 26">
            <a:extLst>
              <a:ext uri="{FF2B5EF4-FFF2-40B4-BE49-F238E27FC236}">
                <a16:creationId xmlns:a16="http://schemas.microsoft.com/office/drawing/2014/main" id="{793BC36F-75EE-4450-D00B-E3C8E67D0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7777" y="5837581"/>
            <a:ext cx="163976" cy="115172"/>
          </a:xfrm>
          <a:custGeom>
            <a:avLst/>
            <a:gdLst>
              <a:gd name="connsiteX0" fmla="*/ 249301 w 273255"/>
              <a:gd name="connsiteY0" fmla="*/ 0 h 191929"/>
              <a:gd name="connsiteX1" fmla="*/ 97887 w 273255"/>
              <a:gd name="connsiteY1" fmla="*/ 143134 h 191929"/>
              <a:gd name="connsiteX2" fmla="*/ 25137 w 273255"/>
              <a:gd name="connsiteY2" fmla="*/ 68610 h 191929"/>
              <a:gd name="connsiteX3" fmla="*/ 0 w 273255"/>
              <a:gd name="connsiteY3" fmla="*/ 92564 h 191929"/>
              <a:gd name="connsiteX4" fmla="*/ 96704 w 273255"/>
              <a:gd name="connsiteY4" fmla="*/ 191930 h 191929"/>
              <a:gd name="connsiteX5" fmla="*/ 122137 w 273255"/>
              <a:gd name="connsiteY5" fmla="*/ 168271 h 191929"/>
              <a:gd name="connsiteX6" fmla="*/ 273256 w 273255"/>
              <a:gd name="connsiteY6" fmla="*/ 24841 h 1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255" h="191929">
                <a:moveTo>
                  <a:pt x="249301" y="0"/>
                </a:moveTo>
                <a:lnTo>
                  <a:pt x="97887" y="143134"/>
                </a:lnTo>
                <a:lnTo>
                  <a:pt x="25137" y="68610"/>
                </a:lnTo>
                <a:lnTo>
                  <a:pt x="0" y="92564"/>
                </a:lnTo>
                <a:lnTo>
                  <a:pt x="96704" y="191930"/>
                </a:lnTo>
                <a:lnTo>
                  <a:pt x="122137" y="168271"/>
                </a:lnTo>
                <a:lnTo>
                  <a:pt x="273256" y="24841"/>
                </a:lnTo>
                <a:close/>
              </a:path>
            </a:pathLst>
          </a:custGeom>
          <a:solidFill>
            <a:schemeClr val="tx2"/>
          </a:solidFill>
          <a:ln w="317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00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964B-70EA-52BB-433B-EC47ACEB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440494"/>
            <a:ext cx="11354714" cy="728448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4219-BDB1-2FE2-3E29-A020B23E2E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8644" y="1456899"/>
            <a:ext cx="11354712" cy="70210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MLflow</a:t>
            </a:r>
            <a:r>
              <a:rPr lang="en-US" dirty="0"/>
              <a:t> is an open source platform to manage the ML lifecycle, including experimentation, reproducibility, deployment, and a central model registry. </a:t>
            </a:r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AB22A7-13F1-9FF3-AE02-06FCFAE6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7" y="2970014"/>
            <a:ext cx="11082024" cy="1939353"/>
          </a:xfrm>
          <a:prstGeom prst="rect">
            <a:avLst/>
          </a:prstGeom>
          <a:noFill/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3323146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3242-6643-573C-40FC-9002A917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ED27-FC7E-1D5B-B910-902B30B48E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data scientist trains a regression model and wants to track the model's performance by storing the Root Mean Squared Error (RMSE) with the experiment run. Which method can be used to log the RMSE?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mlflow.log_param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mlflow.log_artifact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mlflow.log_metric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44440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1A05-2D17-8830-3DC5-E7E07F9E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E923-60FC-C7E1-7F94-56BEED8C36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data scientist enables </a:t>
            </a:r>
            <a:r>
              <a:rPr lang="en-US" dirty="0" err="1"/>
              <a:t>MLflow</a:t>
            </a:r>
            <a:r>
              <a:rPr lang="en-US" dirty="0"/>
              <a:t> </a:t>
            </a:r>
            <a:r>
              <a:rPr lang="en-US" dirty="0" err="1"/>
              <a:t>autologging</a:t>
            </a:r>
            <a:r>
              <a:rPr lang="en-US" dirty="0"/>
              <a:t>, where can all model assets be found?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model folder under Outputs + logs.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outputs folder under Outputs + logs.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model folder under Metrics.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57096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FEB6-A533-DAA6-42CC-B312317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2DB-8E15-3CED-8C60-1869E5F2B7A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7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AD76-1A51-48E5-2C3C-51FA5EA8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1CF1-B05C-A953-7410-980A3CC19F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294-7A82-DCF9-4AFC-29DAF36C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096C-BA5E-7BF3-E166-63B6501B67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a model registry?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central place to save every version of every model.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method of testing and validating model performance.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shared environment where individuals can work on models at the same time.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requirement for deploying ML models on the cloud.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289120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F63-A3B8-ED1A-ACF4-F7F7A2D1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C8F9-A241-9037-4B4E-122D6BDEA7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a benefit of a machine learning pipeline?</a:t>
            </a:r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create a dependent workflow process to ensure each stage of a workflow is tested and completed before moving on to the next stage.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serve as an audit trail for a model’s history and make it possible to automatically trigger workflows after certain events.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require data scientists to begin their work from the beginning to make changes, which improves their accuracy and performance.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Having independent steps saved to a pipeline allows multiple data scientists to work on the same pipeline concurrently.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9579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69A9-C994-B4AF-1975-91A08C83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DF5A-689C-5170-BC1B-19F31D8A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 to Streamline Your Machine Learning Workflow with MLFlow | DataCamp">
            <a:extLst>
              <a:ext uri="{FF2B5EF4-FFF2-40B4-BE49-F238E27FC236}">
                <a16:creationId xmlns:a16="http://schemas.microsoft.com/office/drawing/2014/main" id="{122392D1-DD48-2EEB-4AB7-0FD75864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84" y="1670684"/>
            <a:ext cx="1025223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364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854-46B9-3C46-86ED-051FEA18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257155" cy="7694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MLflow for model tracking in notebooks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5881-FB2A-8B41-9CA7-F4E88A1AA2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You can create and edit notebooks within Azure Machine Learning or on a local device. Notebooks are ideal for exploration and development. To track your work, you can use MLflow.</a:t>
            </a:r>
          </a:p>
          <a:p>
            <a:endParaRPr lang="en-US" dirty="0">
              <a:latin typeface="+mn-lt"/>
            </a:endParaRP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MLflow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an open-source library for tracking and managing your machine learning experiments.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MLflow Tracking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 component of MLflow that logs everything about the model you're training, such as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parameters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metrics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and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artifacts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049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365124"/>
            <a:ext cx="11110687" cy="1499616"/>
          </a:xfrm>
        </p:spPr>
        <p:txBody>
          <a:bodyPr/>
          <a:lstStyle/>
          <a:p>
            <a:r>
              <a:rPr lang="en-US" dirty="0"/>
              <a:t>Train and track models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5E1C-174B-427E-8173-3D6B227588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089" y="2194444"/>
            <a:ext cx="5896640" cy="3185487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spc="0" dirty="0"/>
              <a:t>Create an </a:t>
            </a:r>
            <a:r>
              <a:rPr lang="en-US" sz="2000" spc="0" dirty="0" err="1"/>
              <a:t>MLflow</a:t>
            </a:r>
            <a:r>
              <a:rPr lang="en-US" sz="2000" spc="0" dirty="0"/>
              <a:t> experiment</a:t>
            </a:r>
            <a:r>
              <a:rPr lang="en-US" sz="2400" spc="0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You can create a </a:t>
            </a:r>
            <a:r>
              <a:rPr lang="en-US" sz="1800" spc="0" dirty="0" err="1">
                <a:latin typeface="+mn-lt"/>
              </a:rPr>
              <a:t>MLflow</a:t>
            </a:r>
            <a:r>
              <a:rPr lang="en-US" sz="1800" spc="0" dirty="0">
                <a:latin typeface="+mn-lt"/>
              </a:rPr>
              <a:t> experiment, which allows you to group runs. 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To create an experiment, run the command on the right in your notebook.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000" spc="0" dirty="0"/>
              <a:t>Log results with </a:t>
            </a:r>
            <a:r>
              <a:rPr lang="en-US" sz="2000" spc="0" dirty="0" err="1"/>
              <a:t>Mlflow</a:t>
            </a:r>
            <a:r>
              <a:rPr lang="en-US" sz="2000" spc="0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To track the model, you can enable automatic logging and use custom logging.</a:t>
            </a:r>
          </a:p>
        </p:txBody>
      </p:sp>
      <p:sp>
        <p:nvSpPr>
          <p:cNvPr id="2" name="New shape">
            <a:extLst>
              <a:ext uri="{FF2B5EF4-FFF2-40B4-BE49-F238E27FC236}">
                <a16:creationId xmlns:a16="http://schemas.microsoft.com/office/drawing/2014/main" id="{0EE21D3C-E031-3CBD-B2E8-FDC49DDCAC6B}"/>
              </a:ext>
            </a:extLst>
          </p:cNvPr>
          <p:cNvSpPr/>
          <p:nvPr/>
        </p:nvSpPr>
        <p:spPr>
          <a:xfrm>
            <a:off x="6852815" y="2110471"/>
            <a:ext cx="4907096" cy="453183"/>
          </a:xfrm>
          <a:prstGeom prst="rect">
            <a:avLst/>
          </a:prstGeom>
          <a:solidFill>
            <a:srgbClr val="D7D7D7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72000" bIns="72000" rtlCol="0" anchor="ctr">
            <a:spAutoFit/>
          </a:bodyPr>
          <a:lstStyle/>
          <a:p>
            <a:pPr algn="l"/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Python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New shape">
            <a:extLst>
              <a:ext uri="{FF2B5EF4-FFF2-40B4-BE49-F238E27FC236}">
                <a16:creationId xmlns:a16="http://schemas.microsoft.com/office/drawing/2014/main" id="{74DB4EB6-EB96-0783-A709-D54F0D739154}"/>
              </a:ext>
            </a:extLst>
          </p:cNvPr>
          <p:cNvSpPr/>
          <p:nvPr/>
        </p:nvSpPr>
        <p:spPr>
          <a:xfrm>
            <a:off x="6852815" y="2563654"/>
            <a:ext cx="4907096" cy="2804523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360000" rIns="254000" bIns="360000" rtlCol="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import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mlflow</a:t>
            </a:r>
            <a:endParaRPr lang="en-US" sz="20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 algn="l">
              <a:spcBef>
                <a:spcPts val="600"/>
              </a:spcBef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mlflow.set_experiment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experiment_name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=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"heart-condition-classifier"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)</a:t>
            </a:r>
          </a:p>
          <a:p>
            <a:pPr algn="l">
              <a:spcBef>
                <a:spcPts val="600"/>
              </a:spcBef>
            </a:pPr>
            <a:endParaRPr lang="en-US" sz="2000" dirty="0">
              <a:solidFill>
                <a:srgbClr val="161616"/>
              </a:solidFill>
              <a:latin typeface="SFMono-Regular"/>
            </a:endParaRPr>
          </a:p>
          <a:p>
            <a:pPr algn="l"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496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3DE-BC78-C9B8-FB59-7CB36F0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 metrics with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7D6E-D1A6-1FD0-498A-0E99CCADD9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options to track machine learning jobs with </a:t>
            </a:r>
            <a:r>
              <a:rPr lang="en-US" dirty="0" err="1"/>
              <a:t>MLflow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Enable </a:t>
            </a:r>
            <a:r>
              <a:rPr lang="en-US" dirty="0" err="1"/>
              <a:t>autologging</a:t>
            </a:r>
            <a:r>
              <a:rPr lang="en-US" dirty="0"/>
              <a:t> using </a:t>
            </a:r>
            <a:r>
              <a:rPr lang="en-US" dirty="0" err="1"/>
              <a:t>mlflow.autolog</a:t>
            </a:r>
            <a:r>
              <a:rPr lang="en-US" dirty="0"/>
              <a:t>()</a:t>
            </a:r>
          </a:p>
          <a:p>
            <a:r>
              <a:rPr lang="en-US" dirty="0"/>
              <a:t>Use logging functions to track custom metrics using mlflow.log_*</a:t>
            </a:r>
          </a:p>
        </p:txBody>
      </p:sp>
    </p:spTree>
    <p:extLst>
      <p:ext uri="{BB962C8B-B14F-4D97-AF65-F5344CB8AC3E}">
        <p14:creationId xmlns:p14="http://schemas.microsoft.com/office/powerpoint/2010/main" val="111700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BC48-AADB-4DD1-C459-D5264946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Enable </a:t>
            </a:r>
            <a:r>
              <a:rPr lang="en-US" dirty="0" err="1"/>
              <a:t>autologging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D878-6875-00E2-6F58-683522E07B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working with one of the common libraries for machine learning, you can enable </a:t>
            </a:r>
            <a:r>
              <a:rPr lang="en-US" dirty="0" err="1"/>
              <a:t>autologging</a:t>
            </a:r>
            <a:r>
              <a:rPr lang="en-US" dirty="0"/>
              <a:t> in </a:t>
            </a:r>
            <a:r>
              <a:rPr lang="en-US" dirty="0" err="1"/>
              <a:t>MLflow</a:t>
            </a:r>
            <a:r>
              <a:rPr lang="en-US" dirty="0"/>
              <a:t>. </a:t>
            </a:r>
            <a:r>
              <a:rPr lang="en-US" dirty="0" err="1"/>
              <a:t>Autologging</a:t>
            </a:r>
            <a:r>
              <a:rPr lang="en-US" dirty="0"/>
              <a:t> logs parameters, metrics, and model artifacts without anyone needing to specify what needs to be logged.</a:t>
            </a:r>
          </a:p>
          <a:p>
            <a:r>
              <a:rPr lang="en-US" dirty="0" err="1"/>
              <a:t>Autologging</a:t>
            </a:r>
            <a:r>
              <a:rPr lang="en-US" dirty="0"/>
              <a:t> is supported for the following libraries: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TensorFlow and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 err="1"/>
              <a:t>Fastai</a:t>
            </a:r>
            <a:endParaRPr lang="en-US" dirty="0"/>
          </a:p>
          <a:p>
            <a:pPr lvl="1"/>
            <a:r>
              <a:rPr lang="en-US" dirty="0"/>
              <a:t>Pytorch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DFBD3-8F0A-A89A-FEF7-823106C8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53" y="3600741"/>
            <a:ext cx="4324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1438-98CF-D3FE-42FC-B3C48B1E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mlflow</a:t>
            </a:r>
            <a:r>
              <a:rPr lang="en-US" dirty="0"/>
              <a:t> logging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15B0-EEE9-EA11-240E-D9A24FCC9B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mlflow.log_param</a:t>
            </a:r>
            <a:r>
              <a:rPr lang="en-US" dirty="0"/>
              <a:t>(): Log single key-value parameter. Use this function for an input parameter you want to log.</a:t>
            </a:r>
          </a:p>
          <a:p>
            <a:r>
              <a:rPr lang="en-US" dirty="0" err="1"/>
              <a:t>mlflow.log_metric</a:t>
            </a:r>
            <a:r>
              <a:rPr lang="en-US" dirty="0"/>
              <a:t>(): Log single key-value metric. Value must be a number. Use this function for any output you want to store with the run.</a:t>
            </a:r>
          </a:p>
          <a:p>
            <a:r>
              <a:rPr lang="en-US" dirty="0" err="1"/>
              <a:t>mlflow.log_artifact</a:t>
            </a:r>
            <a:r>
              <a:rPr lang="en-US" dirty="0"/>
              <a:t>(): Log a file. Use this function for any plot you want to log, save as image file first.</a:t>
            </a:r>
          </a:p>
          <a:p>
            <a:r>
              <a:rPr lang="en-US" dirty="0" err="1"/>
              <a:t>mlflow.set_tag</a:t>
            </a:r>
            <a:r>
              <a:rPr lang="en-US" dirty="0"/>
              <a:t>() sets a single key-value tag in the currently active run. The key and value are both strings. Use </a:t>
            </a:r>
            <a:r>
              <a:rPr lang="en-US" dirty="0" err="1"/>
              <a:t>mlflow.set_tags</a:t>
            </a:r>
            <a:r>
              <a:rPr lang="en-US" dirty="0"/>
              <a:t>() to set multiple tags at once.</a:t>
            </a:r>
          </a:p>
        </p:txBody>
      </p:sp>
    </p:spTree>
    <p:extLst>
      <p:ext uri="{BB962C8B-B14F-4D97-AF65-F5344CB8AC3E}">
        <p14:creationId xmlns:p14="http://schemas.microsoft.com/office/powerpoint/2010/main" val="147725271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7A0779E5-4E4C-4D49-94FC-CED5004BAB41}" vid="{96BADD4A-85A0-4411-BA7D-6535465538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628</TotalTime>
  <Words>2157</Words>
  <Application>Microsoft Office PowerPoint</Application>
  <PresentationFormat>Widescreen</PresentationFormat>
  <Paragraphs>245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Avenir Next LT Pro</vt:lpstr>
      <vt:lpstr>Calibri</vt:lpstr>
      <vt:lpstr>Consolas</vt:lpstr>
      <vt:lpstr>Helvetica</vt:lpstr>
      <vt:lpstr>Roboto Light</vt:lpstr>
      <vt:lpstr>Segoe UI</vt:lpstr>
      <vt:lpstr>SFMono-Regular</vt:lpstr>
      <vt:lpstr>Wingdings</vt:lpstr>
      <vt:lpstr>mytheme1</vt:lpstr>
      <vt:lpstr>Working with mlflow</vt:lpstr>
      <vt:lpstr>PowerPoint Presentation</vt:lpstr>
      <vt:lpstr>What is mlflow</vt:lpstr>
      <vt:lpstr>MLflow</vt:lpstr>
      <vt:lpstr>Use MLflow for model tracking in notebooks</vt:lpstr>
      <vt:lpstr>Train and track models in notebooks</vt:lpstr>
      <vt:lpstr>Track metrics with MLflow</vt:lpstr>
      <vt:lpstr>Enable autologging</vt:lpstr>
      <vt:lpstr>Using mlflow logging functions</vt:lpstr>
      <vt:lpstr>Mlflow with localhost</vt:lpstr>
      <vt:lpstr>Mlflow on localhost with sqlite</vt:lpstr>
      <vt:lpstr>Mlflow on localhost with sqlite</vt:lpstr>
      <vt:lpstr>MLflow with remote Tracking Server, backend and artifact stores</vt:lpstr>
      <vt:lpstr>Model Signature</vt:lpstr>
      <vt:lpstr>Column-based Signature Example</vt:lpstr>
      <vt:lpstr>PowerPoint Presentation</vt:lpstr>
      <vt:lpstr>Prepare to vote</vt:lpstr>
      <vt:lpstr>You want to train a diabetes classification model with the scikit-learn library. You want to focus on experimenting with the model, and minimize the effort needed to log the model's results. What logging method should you use?</vt:lpstr>
      <vt:lpstr>You want to train a diabetes classification model with the scikit-learn library. You want to focus on experimenting with the model, and minimize the effort needed to log the model's results. What logging method should you use?</vt:lpstr>
      <vt:lpstr>A data scientist trains a regression model and wants to track the model's performance by storing the Root Mean Squared Error (RMSE) with the experiment run. Which method can be used to log the RMSE?</vt:lpstr>
      <vt:lpstr>A data scientist trains a regression model and wants to track the model's performance by storing the Root Mean Squared Error (RMSE) with the experiment run. Which method can be used to log the RMSE?</vt:lpstr>
      <vt:lpstr>What is a model registry?</vt:lpstr>
      <vt:lpstr>What is a model registry?</vt:lpstr>
      <vt:lpstr>You've logged a model in an experiment run, and you plan to deploy it in a real-time inferencing service. What should you do?</vt:lpstr>
      <vt:lpstr>You've logged a model in an experiment run, and you plan to deploy it in a real-time inferencing service. What should you do?</vt:lpstr>
      <vt:lpstr>A data scientist trains and logs a model with MLflow. When the data scientist deploys the model, the schema of the model's input and output isn't correct. What should the data scientist customize to fix the issue?</vt:lpstr>
      <vt:lpstr>A data scientist trains and logs a model with MLflow. When the data scientist deploys the model, the schema of the model's input and output isn't correct. What should the data scientist customize to fix the issue?</vt:lpstr>
      <vt:lpstr>PowerPoint Presentation</vt:lpstr>
      <vt:lpstr>Knowledge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mlflow</dc:title>
  <dc:creator>Anshu Pandey</dc:creator>
  <cp:lastModifiedBy>Anshu Pandey</cp:lastModifiedBy>
  <cp:revision>7</cp:revision>
  <dcterms:created xsi:type="dcterms:W3CDTF">2023-04-05T02:12:31Z</dcterms:created>
  <dcterms:modified xsi:type="dcterms:W3CDTF">2023-04-06T07:49:58Z</dcterms:modified>
</cp:coreProperties>
</file>