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1902" r:id="rId4"/>
    <p:sldId id="1903" r:id="rId5"/>
    <p:sldId id="1900" r:id="rId6"/>
    <p:sldId id="1839" r:id="rId7"/>
    <p:sldId id="1904" r:id="rId8"/>
    <p:sldId id="1905" r:id="rId9"/>
    <p:sldId id="1906" r:id="rId10"/>
    <p:sldId id="1908" r:id="rId11"/>
    <p:sldId id="1907" r:id="rId12"/>
    <p:sldId id="1909" r:id="rId13"/>
    <p:sldId id="1910" r:id="rId14"/>
    <p:sldId id="1911" r:id="rId15"/>
    <p:sldId id="1912" r:id="rId16"/>
    <p:sldId id="1913" r:id="rId17"/>
    <p:sldId id="258" r:id="rId18"/>
    <p:sldId id="259" r:id="rId19"/>
    <p:sldId id="260" r:id="rId20"/>
    <p:sldId id="261" r:id="rId21"/>
    <p:sldId id="262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3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9050A-A363-4BB1-BBB1-B28341B35DBF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E9B87-DEDE-48CD-B121-53377B0E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1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4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62079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4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28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4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81D7B67-BBEE-4CDD-9B87-B7162F239FB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3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B3B7-7B9C-3F10-7429-C2533B6C7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3BB69-FE6F-A7E3-949E-FFE75A2BB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C114-7CE7-8D6A-3782-99EE875E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7B67-BBEE-4CDD-9B87-B7162F239FB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0090-3A2E-B4B7-B474-A6AD9C1C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A4FE2-3F91-B337-78C7-FCBCE463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layout with text in vertica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9BB11B-CD9D-4B8D-B054-AE4D87B29C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643" y="440494"/>
            <a:ext cx="11354714" cy="728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18644" y="1456899"/>
            <a:ext cx="11354712" cy="702102"/>
          </a:xfrm>
          <a:prstGeom prst="rect">
            <a:avLst/>
          </a:prstGeom>
          <a:noFill/>
        </p:spPr>
        <p:txBody>
          <a:bodyPr lIns="0" tIns="91440" rIns="0" bIns="9144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6F2449-CE4A-4880-A860-78E767F6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18642" y="2354883"/>
            <a:ext cx="11354714" cy="3169617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4987" y="2494391"/>
            <a:ext cx="11082024" cy="2890599"/>
          </a:xfrm>
          <a:prstGeom prst="rect">
            <a:avLst/>
          </a:prstGeom>
          <a:blipFill dpi="0" rotWithShape="1">
            <a:blip r:embed="rId2"/>
            <a:srcRect/>
            <a:stretch>
              <a:fillRect t="-11979" b="-9425"/>
            </a:stretch>
          </a:blipFill>
          <a:ln w="19050">
            <a:noFill/>
          </a:ln>
        </p:spPr>
        <p:txBody>
          <a:bodyPr tIns="91440" anchor="ctr">
            <a:noAutofit/>
          </a:bodyPr>
          <a:lstStyle>
            <a:lvl1pPr marL="0" marR="0" indent="0" algn="ctr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1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F058022C-C488-4C60-8FED-6334EDFD8685}"/>
              </a:ext>
            </a:extLst>
          </p:cNvPr>
          <p:cNvSpPr txBox="1">
            <a:spLocks/>
          </p:cNvSpPr>
          <p:nvPr userDrawn="1"/>
        </p:nvSpPr>
        <p:spPr>
          <a:xfrm>
            <a:off x="4038600" y="6598894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85134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48C836-D6EA-47AA-B133-C4C5DAB3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D7AC5C-A0C4-4850-8CA1-CF211FDC3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" y="1457326"/>
            <a:ext cx="11341100" cy="1808637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8846C7A-1465-453E-954F-398A9C851325}"/>
              </a:ext>
            </a:extLst>
          </p:cNvPr>
          <p:cNvSpPr txBox="1">
            <a:spLocks/>
          </p:cNvSpPr>
          <p:nvPr userDrawn="1"/>
        </p:nvSpPr>
        <p:spPr>
          <a:xfrm>
            <a:off x="4038600" y="6598894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27808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8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1D7B67-BBEE-4CDD-9B87-B7162F239FB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3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9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1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1D7B67-BBEE-4CDD-9B87-B7162F239FB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1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897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709" y="136525"/>
            <a:ext cx="9896764" cy="61162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35709" y="1099127"/>
            <a:ext cx="11010179" cy="48031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fld id="{181D7B67-BBEE-4CDD-9B87-B7162F239FB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181D7B67-BBEE-4CDD-9B87-B7162F239FB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FDAB3EAA-C907-4625-A09D-B3B5C3D5A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7B0BF-5ECE-E395-FF51-FACBD249C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6A000E-BA4D-E2A0-D18D-51449E030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C44CE48-D786-BCAC-DD40-F2BFE6ADE9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96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FA7B-41DC-5FDE-A2A2-10F11E22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Mlflow</a:t>
            </a:r>
            <a:r>
              <a:rPr lang="en-US" dirty="0"/>
              <a:t> with localhost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F8F8-4DA8-8E66-27E8-82E5D88F0F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3" y="1695450"/>
            <a:ext cx="6827377" cy="43148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simple scenario, the </a:t>
            </a:r>
            <a:r>
              <a:rPr lang="en-US" dirty="0" err="1"/>
              <a:t>MLflow</a:t>
            </a:r>
            <a:r>
              <a:rPr lang="en-US" dirty="0"/>
              <a:t> client uses the following interfaces to record </a:t>
            </a:r>
            <a:r>
              <a:rPr lang="en-US" dirty="0" err="1"/>
              <a:t>MLflow</a:t>
            </a:r>
            <a:r>
              <a:rPr lang="en-US" dirty="0"/>
              <a:t> entities and artifacts:</a:t>
            </a:r>
          </a:p>
          <a:p>
            <a:r>
              <a:rPr lang="en-US" dirty="0"/>
              <a:t>An instance of a </a:t>
            </a:r>
            <a:r>
              <a:rPr lang="en-US" dirty="0" err="1"/>
              <a:t>LocalArtifactRepository</a:t>
            </a:r>
            <a:r>
              <a:rPr lang="en-US" dirty="0"/>
              <a:t> (to store artifacts)</a:t>
            </a:r>
          </a:p>
          <a:p>
            <a:r>
              <a:rPr lang="en-US" dirty="0"/>
              <a:t>An instance of a </a:t>
            </a:r>
            <a:r>
              <a:rPr lang="en-US" dirty="0" err="1"/>
              <a:t>FileStore</a:t>
            </a:r>
            <a:r>
              <a:rPr lang="en-US" dirty="0"/>
              <a:t> (to save </a:t>
            </a:r>
            <a:r>
              <a:rPr lang="en-US" dirty="0" err="1"/>
              <a:t>MLflow</a:t>
            </a:r>
            <a:r>
              <a:rPr lang="en-US" dirty="0"/>
              <a:t> entities)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8B761F-8A63-24CC-749E-FE6AEA653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240" y="1534603"/>
            <a:ext cx="4118128" cy="463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5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FA7B-41DC-5FDE-A2A2-10F11E22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Mlflow</a:t>
            </a:r>
            <a:r>
              <a:rPr lang="en-US" dirty="0"/>
              <a:t> on localhost with </a:t>
            </a:r>
            <a:r>
              <a:rPr lang="en-US" dirty="0" err="1"/>
              <a:t>sqlite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F8F8-4DA8-8E66-27E8-82E5D88F0F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3" y="1695450"/>
            <a:ext cx="6827377" cy="43148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scenario, the </a:t>
            </a:r>
            <a:r>
              <a:rPr lang="en-US" dirty="0" err="1"/>
              <a:t>MLflow</a:t>
            </a:r>
            <a:r>
              <a:rPr lang="en-US" dirty="0"/>
              <a:t> client uses the following interfaces to record </a:t>
            </a:r>
            <a:r>
              <a:rPr lang="en-US" dirty="0" err="1"/>
              <a:t>MLflow</a:t>
            </a:r>
            <a:r>
              <a:rPr lang="en-US" dirty="0"/>
              <a:t> entities and artifacts</a:t>
            </a:r>
          </a:p>
          <a:p>
            <a:r>
              <a:rPr lang="en-US" dirty="0"/>
              <a:t>An instance of a </a:t>
            </a:r>
            <a:r>
              <a:rPr lang="en-US" dirty="0" err="1"/>
              <a:t>LocalArtifactRepository</a:t>
            </a:r>
            <a:r>
              <a:rPr lang="en-US" dirty="0"/>
              <a:t> (to save artifacts)</a:t>
            </a:r>
          </a:p>
          <a:p>
            <a:r>
              <a:rPr lang="en-US" dirty="0"/>
              <a:t>An instance of an </a:t>
            </a:r>
            <a:r>
              <a:rPr lang="en-US" dirty="0" err="1"/>
              <a:t>SQLAlchemyStore</a:t>
            </a:r>
            <a:r>
              <a:rPr lang="en-US" dirty="0"/>
              <a:t> (to store </a:t>
            </a:r>
            <a:r>
              <a:rPr lang="en-US" dirty="0" err="1"/>
              <a:t>MLflow</a:t>
            </a:r>
            <a:r>
              <a:rPr lang="en-US" dirty="0"/>
              <a:t> entities to a SQLite file </a:t>
            </a:r>
            <a:r>
              <a:rPr lang="en-US" dirty="0" err="1"/>
              <a:t>mlruns.db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9E0D3-7750-C007-599C-22612A3E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426438"/>
            <a:ext cx="4199378" cy="5196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80CF1D-D72D-863A-F654-B215ECEBDBE5}"/>
              </a:ext>
            </a:extLst>
          </p:cNvPr>
          <p:cNvSpPr txBox="1"/>
          <p:nvPr/>
        </p:nvSpPr>
        <p:spPr>
          <a:xfrm>
            <a:off x="931863" y="53473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mlflow</a:t>
            </a:r>
            <a:r>
              <a:rPr lang="en-US" dirty="0"/>
              <a:t> server --backend-store-</a:t>
            </a:r>
            <a:r>
              <a:rPr lang="en-US" dirty="0" err="1"/>
              <a:t>uri</a:t>
            </a:r>
            <a:r>
              <a:rPr lang="en-US" dirty="0"/>
              <a:t> sqlite:///mlflow.db --default-artifact-root ./artifacts</a:t>
            </a:r>
          </a:p>
        </p:txBody>
      </p:sp>
    </p:spTree>
    <p:extLst>
      <p:ext uri="{BB962C8B-B14F-4D97-AF65-F5344CB8AC3E}">
        <p14:creationId xmlns:p14="http://schemas.microsoft.com/office/powerpoint/2010/main" val="277179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FA7B-41DC-5FDE-A2A2-10F11E22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Mlflow</a:t>
            </a:r>
            <a:r>
              <a:rPr lang="en-US" dirty="0"/>
              <a:t> on localhost with </a:t>
            </a:r>
            <a:r>
              <a:rPr lang="en-US" dirty="0" err="1"/>
              <a:t>sqlite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F8F8-4DA8-8E66-27E8-82E5D88F0F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3" y="1695450"/>
            <a:ext cx="6827377" cy="43148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scenario, the </a:t>
            </a:r>
            <a:r>
              <a:rPr lang="en-US" dirty="0" err="1"/>
              <a:t>MLflow</a:t>
            </a:r>
            <a:r>
              <a:rPr lang="en-US" dirty="0"/>
              <a:t> client uses the following interfaces to record </a:t>
            </a:r>
            <a:r>
              <a:rPr lang="en-US" dirty="0" err="1"/>
              <a:t>MLflow</a:t>
            </a:r>
            <a:r>
              <a:rPr lang="en-US" dirty="0"/>
              <a:t> entities and artifacts</a:t>
            </a:r>
          </a:p>
          <a:p>
            <a:r>
              <a:rPr lang="en-US" dirty="0"/>
              <a:t>An instance of a </a:t>
            </a:r>
            <a:r>
              <a:rPr lang="en-US" dirty="0" err="1"/>
              <a:t>LocalArtifactRepository</a:t>
            </a:r>
            <a:r>
              <a:rPr lang="en-US" dirty="0"/>
              <a:t> (to save artifacts)</a:t>
            </a:r>
          </a:p>
          <a:p>
            <a:r>
              <a:rPr lang="en-US" dirty="0"/>
              <a:t>An instance of an </a:t>
            </a:r>
            <a:r>
              <a:rPr lang="en-US" dirty="0" err="1"/>
              <a:t>SQLAlchemyStore</a:t>
            </a:r>
            <a:r>
              <a:rPr lang="en-US" dirty="0"/>
              <a:t> (to store </a:t>
            </a:r>
            <a:r>
              <a:rPr lang="en-US" dirty="0" err="1"/>
              <a:t>MLflow</a:t>
            </a:r>
            <a:r>
              <a:rPr lang="en-US" dirty="0"/>
              <a:t> entities to a SQLite file </a:t>
            </a:r>
            <a:r>
              <a:rPr lang="en-US" dirty="0" err="1"/>
              <a:t>mlruns.db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9E0D3-7750-C007-599C-22612A3E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426438"/>
            <a:ext cx="4199378" cy="5196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80CF1D-D72D-863A-F654-B215ECEBDBE5}"/>
              </a:ext>
            </a:extLst>
          </p:cNvPr>
          <p:cNvSpPr txBox="1"/>
          <p:nvPr/>
        </p:nvSpPr>
        <p:spPr>
          <a:xfrm>
            <a:off x="931863" y="53473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mlflow</a:t>
            </a:r>
            <a:r>
              <a:rPr lang="en-US" dirty="0"/>
              <a:t> server --backend-store-</a:t>
            </a:r>
            <a:r>
              <a:rPr lang="en-US" dirty="0" err="1"/>
              <a:t>uri</a:t>
            </a:r>
            <a:r>
              <a:rPr lang="en-US" dirty="0"/>
              <a:t> sqlite:///mlflow.db --default-artifact-root ./artifacts</a:t>
            </a:r>
          </a:p>
        </p:txBody>
      </p:sp>
    </p:spTree>
    <p:extLst>
      <p:ext uri="{BB962C8B-B14F-4D97-AF65-F5344CB8AC3E}">
        <p14:creationId xmlns:p14="http://schemas.microsoft.com/office/powerpoint/2010/main" val="392479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0CCC-EF9F-BB46-3865-D83EEF93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MLflow</a:t>
            </a:r>
            <a:r>
              <a:rPr lang="en-US" sz="2800" dirty="0"/>
              <a:t> with remote Tracking Server, backend and artifact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DAD2-9746-E820-7A2E-38F9AA85A07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2031" y="1302160"/>
            <a:ext cx="5321453" cy="46772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To record all runs’ </a:t>
            </a:r>
            <a:r>
              <a:rPr lang="en-US" dirty="0" err="1"/>
              <a:t>MLflow</a:t>
            </a:r>
            <a:r>
              <a:rPr lang="en-US" dirty="0"/>
              <a:t> entities, the </a:t>
            </a:r>
            <a:r>
              <a:rPr lang="en-US" dirty="0" err="1"/>
              <a:t>MLflow</a:t>
            </a:r>
            <a:r>
              <a:rPr lang="en-US" dirty="0"/>
              <a:t> client interacts with the tracking server via a series of REST requests:</a:t>
            </a:r>
          </a:p>
          <a:p>
            <a:r>
              <a:rPr lang="en-US" dirty="0"/>
              <a:t>Part 1a and b: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MLflow</a:t>
            </a:r>
            <a:r>
              <a:rPr lang="en-US" dirty="0"/>
              <a:t> client creates an instance of a </a:t>
            </a:r>
            <a:r>
              <a:rPr lang="en-US" dirty="0" err="1"/>
              <a:t>RestStore</a:t>
            </a:r>
            <a:r>
              <a:rPr lang="en-US" dirty="0"/>
              <a:t> and sends REST API requests to log </a:t>
            </a:r>
            <a:r>
              <a:rPr lang="en-US" dirty="0" err="1"/>
              <a:t>MLflow</a:t>
            </a:r>
            <a:r>
              <a:rPr lang="en-US" dirty="0"/>
              <a:t> entities</a:t>
            </a:r>
          </a:p>
          <a:p>
            <a:pPr lvl="1"/>
            <a:r>
              <a:rPr lang="en-US" dirty="0"/>
              <a:t>The Tracking Server creates an instance of an </a:t>
            </a:r>
            <a:r>
              <a:rPr lang="en-US" dirty="0" err="1"/>
              <a:t>SQLAlchemyStore</a:t>
            </a:r>
            <a:r>
              <a:rPr lang="en-US" dirty="0"/>
              <a:t> and connects to the remote host to insert </a:t>
            </a:r>
            <a:r>
              <a:rPr lang="en-US" dirty="0" err="1"/>
              <a:t>MLflow</a:t>
            </a:r>
            <a:r>
              <a:rPr lang="en-US" dirty="0"/>
              <a:t> entities in the database</a:t>
            </a:r>
          </a:p>
          <a:p>
            <a:pPr marL="0" indent="0">
              <a:buNone/>
            </a:pPr>
            <a:r>
              <a:rPr lang="en-US" dirty="0"/>
              <a:t>For artifact logging, the </a:t>
            </a:r>
            <a:r>
              <a:rPr lang="en-US" dirty="0" err="1"/>
              <a:t>MLflow</a:t>
            </a:r>
            <a:r>
              <a:rPr lang="en-US" dirty="0"/>
              <a:t> client interacts with the remote Tracking Server and artifact storage host:</a:t>
            </a:r>
          </a:p>
          <a:p>
            <a:endParaRPr lang="en-US" dirty="0"/>
          </a:p>
          <a:p>
            <a:r>
              <a:rPr lang="en-US" dirty="0"/>
              <a:t>Part 2a, b, and c: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MLflow</a:t>
            </a:r>
            <a:r>
              <a:rPr lang="en-US" dirty="0"/>
              <a:t> client uses </a:t>
            </a:r>
            <a:r>
              <a:rPr lang="en-US" dirty="0" err="1"/>
              <a:t>RestStore</a:t>
            </a:r>
            <a:r>
              <a:rPr lang="en-US" dirty="0"/>
              <a:t> to send a REST request to fetch the artifact store URI location from the Tracking Server</a:t>
            </a:r>
          </a:p>
          <a:p>
            <a:pPr lvl="1"/>
            <a:r>
              <a:rPr lang="en-US" dirty="0"/>
              <a:t>The Tracking Server responds with an artifact store URI location (an S3 storage URI in this case)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MLflow</a:t>
            </a:r>
            <a:r>
              <a:rPr lang="en-US" dirty="0"/>
              <a:t> client creates an instance of an S3ArtifactRepository, connects to the remote AWS host using the boto client libraries, and uploads the artifacts to the S3 bucket URI location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925176-8055-3C94-D676-D1C1FB975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011" y="1586103"/>
            <a:ext cx="4842005" cy="478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AD2332-D5C3-92D0-EDAE-8ACA341A3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93" y="6462745"/>
            <a:ext cx="10972800" cy="138499"/>
          </a:xfrm>
          <a:prstGeom prst="rect">
            <a:avLst/>
          </a:prstGeom>
          <a:solidFill>
            <a:srgbClr val="ED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mlflow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--backend-store-uri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postgresql://user:password@postgres:5432/mlflowdb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--default-artifact-root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s3://bucket_name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--host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remote_host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52247"/>
                </a:solidFill>
                <a:effectLst/>
                <a:latin typeface="Consolas" panose="020B0609020204030204" pitchFamily="49" charset="0"/>
              </a:rPr>
              <a:t>--no-serve-artifacts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5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36FC-B531-43D5-FD4B-8EFA32BD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D354-0777-265F-27EA-D74DE324591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Model signature defines the schema of a model’s inputs and outputs. Model inputs and outputs can be either column-based or tensor-based. </a:t>
            </a:r>
          </a:p>
          <a:p>
            <a:r>
              <a:rPr lang="en-US" dirty="0"/>
              <a:t>Column-based inputs and outputs can be described as a sequence of (optionally) named columns with type specified as one of the </a:t>
            </a:r>
            <a:r>
              <a:rPr lang="en-US" dirty="0" err="1"/>
              <a:t>MLflow</a:t>
            </a:r>
            <a:r>
              <a:rPr lang="en-US" dirty="0"/>
              <a:t> data types. </a:t>
            </a:r>
          </a:p>
          <a:p>
            <a:r>
              <a:rPr lang="en-US" dirty="0"/>
              <a:t>Tensor-based inputs and outputs can be described as a sequence of (optionally) named tensors with type specified as one of the </a:t>
            </a:r>
            <a:r>
              <a:rPr lang="en-US" dirty="0" err="1"/>
              <a:t>numpy</a:t>
            </a:r>
            <a:r>
              <a:rPr lang="en-US" dirty="0"/>
              <a:t> data types.</a:t>
            </a:r>
          </a:p>
        </p:txBody>
      </p:sp>
    </p:spTree>
    <p:extLst>
      <p:ext uri="{BB962C8B-B14F-4D97-AF65-F5344CB8AC3E}">
        <p14:creationId xmlns:p14="http://schemas.microsoft.com/office/powerpoint/2010/main" val="314470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5219-350C-7F98-E86F-ED8000E1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Column-based Signature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20FA-6849-A75D-DCE1-34AE25E19B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4851E-E0A8-3EF4-C3BE-32F23321F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03" y="4974354"/>
            <a:ext cx="881062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C34DC-14B6-AEFA-3FE8-8A3EBDED7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57" y="1183558"/>
            <a:ext cx="7419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75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7B52-2A3A-D00F-0BD8-7556A469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0AEC-DF56-C3B1-0F32-7E15273A372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8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3242-6643-573C-40FC-9002A917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ED27-FC7E-1D5B-B910-902B30B48E6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data scientist trains a regression model and wants to track the model's performance by storing the Root Mean Squared Error (RMSE) with the experiment run. Which method can be used to log the RMSE?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/>
              <a:t>mlflow.log_param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/>
              <a:t>mlflow.log_artifact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/>
              <a:t>mlflow.log_metric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4444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1A05-2D17-8830-3DC5-E7E07F9E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E923-60FC-C7E1-7F94-56BEED8C36D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data scientist enables </a:t>
            </a:r>
            <a:r>
              <a:rPr lang="en-US" dirty="0" err="1"/>
              <a:t>MLflow</a:t>
            </a:r>
            <a:r>
              <a:rPr lang="en-US" dirty="0"/>
              <a:t> </a:t>
            </a:r>
            <a:r>
              <a:rPr lang="en-US" dirty="0" err="1"/>
              <a:t>autologging</a:t>
            </a:r>
            <a:r>
              <a:rPr lang="en-US" dirty="0"/>
              <a:t>, where can all model assets be found?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 the model folder under Outputs + logs.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 the outputs folder under Outputs + logs.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In the model folder under Metrics.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257096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FEB6-A533-DAA6-42CC-B3123170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52DB-8E15-3CED-8C60-1869E5F2B7A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8F9585-40E3-32F6-F85F-E71E85DF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BD54CC-2387-87AA-6396-A14C4D2C74F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25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AD76-1A51-48E5-2C3C-51FA5EA8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21CF1-B05C-A953-7410-980A3CC19F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1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D294-7A82-DCF9-4AFC-29DAF36C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3096C-BA5E-7BF3-E166-63B6501B676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a model registry?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 central place to save every version of every model.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 method of testing and validating model performance.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 shared environment where individuals can work on models at the same time.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 requirement for deploying ML models on the cloud.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1289120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FF63-A3B8-ED1A-ACF4-F7F7A2D1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C8F9-A241-9037-4B4E-122D6BDEA78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 is a benefit of a machine learning pipeline?</a:t>
            </a:r>
          </a:p>
          <a:p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Machine learning pipelines create a dependent workflow process to ensure each stage of a workflow is tested and completed before moving on to the next stage.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Machine learning pipelines serve as an audit trail for a model’s history and make it possible to automatically trigger workflows after certain events.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Machine learning pipelines require data scientists to begin their work from the beginning to make changes, which improves their accuracy and performance.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Having independent steps saved to a pipeline allows multiple data scientists to work on the same pipeline concurrently.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295790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964B-70EA-52BB-433B-EC47ACEB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43" y="440494"/>
            <a:ext cx="11354714" cy="728448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4219-BDB1-2FE2-3E29-A020B23E2E5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18644" y="1456899"/>
            <a:ext cx="11354712" cy="70210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MLflow</a:t>
            </a:r>
            <a:r>
              <a:rPr lang="en-US" dirty="0"/>
              <a:t> is an open source platform to manage the ML lifecycle, including experimentation, reproducibility, deployment, and a central model registry. </a:t>
            </a:r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EAB22A7-13F1-9FF3-AE02-06FCFAE63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87" y="2970014"/>
            <a:ext cx="11082024" cy="1939353"/>
          </a:xfrm>
          <a:prstGeom prst="rect">
            <a:avLst/>
          </a:prstGeom>
          <a:noFill/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3323146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69A9-C994-B4AF-1975-91A08C83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DF5A-689C-5170-BC1B-19F31D8A2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earn to Streamline Your Machine Learning Workflow with MLFlow | DataCamp">
            <a:extLst>
              <a:ext uri="{FF2B5EF4-FFF2-40B4-BE49-F238E27FC236}">
                <a16:creationId xmlns:a16="http://schemas.microsoft.com/office/drawing/2014/main" id="{122392D1-DD48-2EEB-4AB7-0FD758641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84" y="1670684"/>
            <a:ext cx="10252231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7364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2854-46B9-3C46-86ED-051FEA18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10257155" cy="76949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Use MLflow for model tracking in notebooks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C5881-FB2A-8B41-9CA7-F4E88A1AA25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You can create and edit notebooks within Azure Machine Learning or on a local device. Notebooks are ideal for exploration and development. To track your work, you can use MLflow.</a:t>
            </a:r>
          </a:p>
          <a:p>
            <a:endParaRPr lang="en-US" dirty="0">
              <a:latin typeface="+mn-lt"/>
            </a:endParaRPr>
          </a:p>
          <a:p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MLflow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is an open-source library for tracking and managing your machine learning experiments. 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MLflow Tracking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is a component of MLflow that logs everything about the model you're training, such as 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parameters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 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metrics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and 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artifacts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049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365124"/>
            <a:ext cx="11110687" cy="1499616"/>
          </a:xfrm>
        </p:spPr>
        <p:txBody>
          <a:bodyPr/>
          <a:lstStyle/>
          <a:p>
            <a:r>
              <a:rPr lang="en-US" dirty="0"/>
              <a:t>Train and track models in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85E1C-174B-427E-8173-3D6B227588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2089" y="2194444"/>
            <a:ext cx="5896640" cy="3185487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000" spc="0" dirty="0"/>
              <a:t>Create an </a:t>
            </a:r>
            <a:r>
              <a:rPr lang="en-US" sz="2000" spc="0" dirty="0" err="1"/>
              <a:t>MLflow</a:t>
            </a:r>
            <a:r>
              <a:rPr lang="en-US" sz="2000" spc="0" dirty="0"/>
              <a:t> experiment</a:t>
            </a:r>
            <a:r>
              <a:rPr lang="en-US" sz="2400" spc="0" dirty="0"/>
              <a:t>:</a:t>
            </a: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latin typeface="+mn-lt"/>
              </a:rPr>
              <a:t>You can create a </a:t>
            </a:r>
            <a:r>
              <a:rPr lang="en-US" sz="1800" spc="0" dirty="0" err="1">
                <a:latin typeface="+mn-lt"/>
              </a:rPr>
              <a:t>MLflow</a:t>
            </a:r>
            <a:r>
              <a:rPr lang="en-US" sz="1800" spc="0" dirty="0">
                <a:latin typeface="+mn-lt"/>
              </a:rPr>
              <a:t> experiment, which allows you to group runs. </a:t>
            </a: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latin typeface="+mn-lt"/>
              </a:rPr>
              <a:t>To create an experiment, run the command on the right in your notebook.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000" spc="0" dirty="0"/>
              <a:t>Log results with </a:t>
            </a:r>
            <a:r>
              <a:rPr lang="en-US" sz="2000" spc="0" dirty="0" err="1"/>
              <a:t>Mlflow</a:t>
            </a:r>
            <a:r>
              <a:rPr lang="en-US" sz="2000" spc="0" dirty="0"/>
              <a:t>:</a:t>
            </a:r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spc="0" dirty="0">
                <a:latin typeface="+mn-lt"/>
              </a:rPr>
              <a:t>To track the model, you can enable automatic logging and use custom logging.</a:t>
            </a:r>
          </a:p>
        </p:txBody>
      </p:sp>
      <p:sp>
        <p:nvSpPr>
          <p:cNvPr id="2" name="New shape">
            <a:extLst>
              <a:ext uri="{FF2B5EF4-FFF2-40B4-BE49-F238E27FC236}">
                <a16:creationId xmlns:a16="http://schemas.microsoft.com/office/drawing/2014/main" id="{0EE21D3C-E031-3CBD-B2E8-FDC49DDCAC6B}"/>
              </a:ext>
            </a:extLst>
          </p:cNvPr>
          <p:cNvSpPr/>
          <p:nvPr/>
        </p:nvSpPr>
        <p:spPr>
          <a:xfrm>
            <a:off x="6852815" y="2110471"/>
            <a:ext cx="4907096" cy="453183"/>
          </a:xfrm>
          <a:prstGeom prst="rect">
            <a:avLst/>
          </a:prstGeom>
          <a:solidFill>
            <a:srgbClr val="D7D7D7"/>
          </a:solidFill>
          <a:ln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4000" tIns="72000" bIns="72000" rtlCol="0" anchor="ctr">
            <a:spAutoFit/>
          </a:bodyPr>
          <a:lstStyle/>
          <a:p>
            <a:pPr algn="l"/>
            <a:r>
              <a:rPr lang="en-US" sz="2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Python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New shape">
            <a:extLst>
              <a:ext uri="{FF2B5EF4-FFF2-40B4-BE49-F238E27FC236}">
                <a16:creationId xmlns:a16="http://schemas.microsoft.com/office/drawing/2014/main" id="{74DB4EB6-EB96-0783-A709-D54F0D739154}"/>
              </a:ext>
            </a:extLst>
          </p:cNvPr>
          <p:cNvSpPr/>
          <p:nvPr/>
        </p:nvSpPr>
        <p:spPr>
          <a:xfrm>
            <a:off x="6852815" y="2563654"/>
            <a:ext cx="4907096" cy="2804523"/>
          </a:xfrm>
          <a:prstGeom prst="rect">
            <a:avLst/>
          </a:prstGeom>
          <a:solidFill>
            <a:srgbClr val="F5F5F5"/>
          </a:solidFill>
          <a:ln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4000" tIns="360000" rIns="254000" bIns="360000" rtlCol="0" anchor="ctr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2000" b="0" i="0" dirty="0">
                <a:solidFill>
                  <a:srgbClr val="0101FD"/>
                </a:solidFill>
                <a:effectLst/>
                <a:latin typeface="SFMono-Regular"/>
              </a:rPr>
              <a:t>import</a:t>
            </a:r>
            <a:r>
              <a:rPr lang="en-US" sz="2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2000" b="0" i="0" dirty="0" err="1">
                <a:solidFill>
                  <a:srgbClr val="161616"/>
                </a:solidFill>
                <a:effectLst/>
                <a:latin typeface="SFMono-Regular"/>
              </a:rPr>
              <a:t>mlflow</a:t>
            </a:r>
            <a:endParaRPr lang="en-US" sz="2000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pPr algn="l">
              <a:spcBef>
                <a:spcPts val="600"/>
              </a:spcBef>
            </a:pPr>
            <a:r>
              <a:rPr lang="en-US" sz="20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2000" b="0" i="0" dirty="0" err="1">
                <a:solidFill>
                  <a:srgbClr val="161616"/>
                </a:solidFill>
                <a:effectLst/>
                <a:latin typeface="SFMono-Regular"/>
              </a:rPr>
              <a:t>mlflow.set_experiment</a:t>
            </a:r>
            <a:r>
              <a:rPr lang="en-US" sz="2000" b="0" i="0" dirty="0">
                <a:solidFill>
                  <a:srgbClr val="161616"/>
                </a:solidFill>
                <a:effectLst/>
                <a:latin typeface="SFMono-Regular"/>
              </a:rPr>
              <a:t>(</a:t>
            </a:r>
            <a:r>
              <a:rPr lang="en-US" sz="2000" b="0" i="0" dirty="0" err="1">
                <a:solidFill>
                  <a:srgbClr val="161616"/>
                </a:solidFill>
                <a:effectLst/>
                <a:latin typeface="SFMono-Regular"/>
              </a:rPr>
              <a:t>experiment_name</a:t>
            </a:r>
            <a:r>
              <a:rPr lang="en-US" sz="2000" b="0" i="0" dirty="0">
                <a:solidFill>
                  <a:srgbClr val="161616"/>
                </a:solidFill>
                <a:effectLst/>
                <a:latin typeface="SFMono-Regular"/>
              </a:rPr>
              <a:t>=</a:t>
            </a:r>
            <a:r>
              <a:rPr lang="en-US" sz="2000" b="0" i="0" dirty="0">
                <a:solidFill>
                  <a:srgbClr val="A31515"/>
                </a:solidFill>
                <a:effectLst/>
                <a:latin typeface="SFMono-Regular"/>
              </a:rPr>
              <a:t>"heart-condition-classifier"</a:t>
            </a:r>
            <a:r>
              <a:rPr lang="en-US" sz="2000" b="0" i="0" dirty="0">
                <a:solidFill>
                  <a:srgbClr val="161616"/>
                </a:solidFill>
                <a:effectLst/>
                <a:latin typeface="SFMono-Regular"/>
              </a:rPr>
              <a:t>)</a:t>
            </a:r>
          </a:p>
          <a:p>
            <a:pPr algn="l">
              <a:spcBef>
                <a:spcPts val="600"/>
              </a:spcBef>
            </a:pPr>
            <a:endParaRPr lang="en-US" sz="2000" dirty="0">
              <a:solidFill>
                <a:srgbClr val="161616"/>
              </a:solidFill>
              <a:latin typeface="SFMono-Regular"/>
            </a:endParaRPr>
          </a:p>
          <a:p>
            <a:pPr algn="l">
              <a:spcBef>
                <a:spcPts val="600"/>
              </a:spcBef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496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3DE-BC78-C9B8-FB59-7CB36F0B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Track metrics with </a:t>
            </a:r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7D6E-D1A6-1FD0-498A-0E99CCADD9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options to track machine learning jobs with </a:t>
            </a:r>
            <a:r>
              <a:rPr lang="en-US" dirty="0" err="1"/>
              <a:t>MLflow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Enable </a:t>
            </a:r>
            <a:r>
              <a:rPr lang="en-US" dirty="0" err="1"/>
              <a:t>autologging</a:t>
            </a:r>
            <a:r>
              <a:rPr lang="en-US" dirty="0"/>
              <a:t> using </a:t>
            </a:r>
            <a:r>
              <a:rPr lang="en-US" dirty="0" err="1"/>
              <a:t>mlflow.autolog</a:t>
            </a:r>
            <a:r>
              <a:rPr lang="en-US" dirty="0"/>
              <a:t>()</a:t>
            </a:r>
          </a:p>
          <a:p>
            <a:r>
              <a:rPr lang="en-US" dirty="0"/>
              <a:t>Use logging functions to track custom metrics using mlflow.log_*</a:t>
            </a:r>
          </a:p>
        </p:txBody>
      </p:sp>
    </p:spTree>
    <p:extLst>
      <p:ext uri="{BB962C8B-B14F-4D97-AF65-F5344CB8AC3E}">
        <p14:creationId xmlns:p14="http://schemas.microsoft.com/office/powerpoint/2010/main" val="111700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BC48-AADB-4DD1-C459-D5264946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Enable </a:t>
            </a:r>
            <a:r>
              <a:rPr lang="en-US" dirty="0" err="1"/>
              <a:t>autologging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D878-6875-00E2-6F58-683522E07B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working with one of the common libraries for machine learning, you can enable </a:t>
            </a:r>
            <a:r>
              <a:rPr lang="en-US" dirty="0" err="1"/>
              <a:t>autologging</a:t>
            </a:r>
            <a:r>
              <a:rPr lang="en-US" dirty="0"/>
              <a:t> in </a:t>
            </a:r>
            <a:r>
              <a:rPr lang="en-US" dirty="0" err="1"/>
              <a:t>MLflow</a:t>
            </a:r>
            <a:r>
              <a:rPr lang="en-US" dirty="0"/>
              <a:t>. </a:t>
            </a:r>
            <a:r>
              <a:rPr lang="en-US" dirty="0" err="1"/>
              <a:t>Autologging</a:t>
            </a:r>
            <a:r>
              <a:rPr lang="en-US" dirty="0"/>
              <a:t> logs parameters, metrics, and model artifacts without anyone needing to specify what needs to be logged.</a:t>
            </a:r>
          </a:p>
          <a:p>
            <a:r>
              <a:rPr lang="en-US" dirty="0" err="1"/>
              <a:t>Autologging</a:t>
            </a:r>
            <a:r>
              <a:rPr lang="en-US" dirty="0"/>
              <a:t> is supported for the following libraries:</a:t>
            </a:r>
          </a:p>
          <a:p>
            <a:pPr lvl="1"/>
            <a:r>
              <a:rPr lang="en-US" dirty="0"/>
              <a:t>Scikit-learn</a:t>
            </a:r>
          </a:p>
          <a:p>
            <a:pPr lvl="1"/>
            <a:r>
              <a:rPr lang="en-US" dirty="0"/>
              <a:t>TensorFlow and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LightGBM</a:t>
            </a:r>
            <a:endParaRPr lang="en-US" dirty="0"/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 err="1"/>
              <a:t>Fastai</a:t>
            </a:r>
            <a:endParaRPr lang="en-US" dirty="0"/>
          </a:p>
          <a:p>
            <a:pPr lvl="1"/>
            <a:r>
              <a:rPr lang="en-US" dirty="0"/>
              <a:t>Pytorch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DFBD3-8F0A-A89A-FEF7-823106C8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53" y="3600741"/>
            <a:ext cx="43243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1438-98CF-D3FE-42FC-B3C48B1E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mlflow</a:t>
            </a:r>
            <a:r>
              <a:rPr lang="en-US" dirty="0"/>
              <a:t> logging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15B0-EEE9-EA11-240E-D9A24FCC9B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mlflow.log_param</a:t>
            </a:r>
            <a:r>
              <a:rPr lang="en-US" dirty="0"/>
              <a:t>(): Log single key-value parameter. Use this function for an input parameter you want to log.</a:t>
            </a:r>
          </a:p>
          <a:p>
            <a:r>
              <a:rPr lang="en-US" dirty="0" err="1"/>
              <a:t>mlflow.log_metric</a:t>
            </a:r>
            <a:r>
              <a:rPr lang="en-US" dirty="0"/>
              <a:t>(): Log single key-value metric. Value must be a number. Use this function for any output you want to store with the run.</a:t>
            </a:r>
          </a:p>
          <a:p>
            <a:r>
              <a:rPr lang="en-US" dirty="0" err="1"/>
              <a:t>mlflow.log_artifact</a:t>
            </a:r>
            <a:r>
              <a:rPr lang="en-US" dirty="0"/>
              <a:t>(): Log a file. Use this function for any plot you want to log, save as image file first.</a:t>
            </a:r>
          </a:p>
          <a:p>
            <a:r>
              <a:rPr lang="en-US" dirty="0" err="1"/>
              <a:t>mlflow.set_tag</a:t>
            </a:r>
            <a:r>
              <a:rPr lang="en-US" dirty="0"/>
              <a:t>() sets a single key-value tag in the currently active run. The key and value are both strings. Use </a:t>
            </a:r>
            <a:r>
              <a:rPr lang="en-US" dirty="0" err="1"/>
              <a:t>mlflow.set_tags</a:t>
            </a:r>
            <a:r>
              <a:rPr lang="en-US" dirty="0"/>
              <a:t>() to set multiple tags at once.</a:t>
            </a:r>
          </a:p>
        </p:txBody>
      </p:sp>
    </p:spTree>
    <p:extLst>
      <p:ext uri="{BB962C8B-B14F-4D97-AF65-F5344CB8AC3E}">
        <p14:creationId xmlns:p14="http://schemas.microsoft.com/office/powerpoint/2010/main" val="1477252715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1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1" id="{7A0779E5-4E4C-4D49-94FC-CED5004BAB41}" vid="{96BADD4A-85A0-4411-BA7D-6535465538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mytheme1</Template>
  <TotalTime>628</TotalTime>
  <Words>1135</Words>
  <Application>Microsoft Office PowerPoint</Application>
  <PresentationFormat>Widescreen</PresentationFormat>
  <Paragraphs>101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Avenir Next LT Pro</vt:lpstr>
      <vt:lpstr>Calibri</vt:lpstr>
      <vt:lpstr>Consolas</vt:lpstr>
      <vt:lpstr>Segoe UI</vt:lpstr>
      <vt:lpstr>SFMono-Regular</vt:lpstr>
      <vt:lpstr>Wingdings</vt:lpstr>
      <vt:lpstr>mytheme1</vt:lpstr>
      <vt:lpstr>Working with mlflow</vt:lpstr>
      <vt:lpstr>PowerPoint Presentation</vt:lpstr>
      <vt:lpstr>What is mlflow</vt:lpstr>
      <vt:lpstr>MLflow</vt:lpstr>
      <vt:lpstr>Use MLflow for model tracking in notebooks</vt:lpstr>
      <vt:lpstr>Train and track models in notebooks</vt:lpstr>
      <vt:lpstr>Track metrics with MLflow</vt:lpstr>
      <vt:lpstr>Enable autologging</vt:lpstr>
      <vt:lpstr>Using mlflow logging functions</vt:lpstr>
      <vt:lpstr>Mlflow with localhost</vt:lpstr>
      <vt:lpstr>Mlflow on localhost with sqlite</vt:lpstr>
      <vt:lpstr>Mlflow on localhost with sqlite</vt:lpstr>
      <vt:lpstr>MLflow with remote Tracking Server, backend and artifact stores</vt:lpstr>
      <vt:lpstr>Model Signature</vt:lpstr>
      <vt:lpstr>Column-based Signature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mlflow</dc:title>
  <dc:creator>Anshu Pandey</dc:creator>
  <cp:lastModifiedBy>Anshu Pandey</cp:lastModifiedBy>
  <cp:revision>8</cp:revision>
  <dcterms:created xsi:type="dcterms:W3CDTF">2023-04-05T02:12:31Z</dcterms:created>
  <dcterms:modified xsi:type="dcterms:W3CDTF">2024-01-25T17:54:47Z</dcterms:modified>
</cp:coreProperties>
</file>