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50"/>
  </p:notesMasterIdLst>
  <p:handoutMasterIdLst>
    <p:handoutMasterId r:id="rId51"/>
  </p:handoutMasterIdLst>
  <p:sldIdLst>
    <p:sldId id="1627" r:id="rId5"/>
    <p:sldId id="1684" r:id="rId6"/>
    <p:sldId id="3478" r:id="rId7"/>
    <p:sldId id="3483" r:id="rId8"/>
    <p:sldId id="3480" r:id="rId9"/>
    <p:sldId id="1834" r:id="rId10"/>
    <p:sldId id="3482" r:id="rId11"/>
    <p:sldId id="3477" r:id="rId12"/>
    <p:sldId id="3481" r:id="rId13"/>
    <p:sldId id="1841" r:id="rId14"/>
    <p:sldId id="3485" r:id="rId15"/>
    <p:sldId id="3486" r:id="rId16"/>
    <p:sldId id="3487" r:id="rId17"/>
    <p:sldId id="3488" r:id="rId18"/>
    <p:sldId id="3489" r:id="rId19"/>
    <p:sldId id="3490" r:id="rId20"/>
    <p:sldId id="1844" r:id="rId21"/>
    <p:sldId id="3491" r:id="rId22"/>
    <p:sldId id="3492" r:id="rId23"/>
    <p:sldId id="3493" r:id="rId24"/>
    <p:sldId id="3494" r:id="rId25"/>
    <p:sldId id="3495" r:id="rId26"/>
    <p:sldId id="3496" r:id="rId27"/>
    <p:sldId id="3497" r:id="rId28"/>
    <p:sldId id="3498" r:id="rId29"/>
    <p:sldId id="3499" r:id="rId30"/>
    <p:sldId id="3474" r:id="rId31"/>
    <p:sldId id="3500" r:id="rId32"/>
    <p:sldId id="3501" r:id="rId33"/>
    <p:sldId id="3460" r:id="rId34"/>
    <p:sldId id="3475" r:id="rId35"/>
    <p:sldId id="3502" r:id="rId36"/>
    <p:sldId id="3503" r:id="rId37"/>
    <p:sldId id="3504" r:id="rId38"/>
    <p:sldId id="3505" r:id="rId39"/>
    <p:sldId id="3506" r:id="rId40"/>
    <p:sldId id="3507" r:id="rId41"/>
    <p:sldId id="3508" r:id="rId42"/>
    <p:sldId id="3509" r:id="rId43"/>
    <p:sldId id="3468" r:id="rId44"/>
    <p:sldId id="3479" r:id="rId45"/>
    <p:sldId id="3469" r:id="rId46"/>
    <p:sldId id="3471" r:id="rId47"/>
    <p:sldId id="3511" r:id="rId48"/>
    <p:sldId id="1786" r:id="rId4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Cristian  Târşoagă" initials="CT" lastIdx="1" clrIdx="5">
    <p:extLst>
      <p:ext uri="{19B8F6BF-5375-455C-9EA6-DF929625EA0E}">
        <p15:presenceInfo xmlns:p15="http://schemas.microsoft.com/office/powerpoint/2012/main" userId="Cristian  Târşoagă"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39"/>
    <a:srgbClr val="0078D4"/>
    <a:srgbClr val="FFFFFF"/>
    <a:srgbClr val="F7F7F7"/>
    <a:srgbClr val="3C3C41"/>
    <a:srgbClr val="4BCBEE"/>
    <a:srgbClr val="1392B4"/>
    <a:srgbClr val="0B556A"/>
    <a:srgbClr val="59B4D9"/>
    <a:srgbClr val="EBEBEB"/>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51" autoAdjust="0"/>
    <p:restoredTop sz="76092" autoAdjust="0"/>
  </p:normalViewPr>
  <p:slideViewPr>
    <p:cSldViewPr snapToGrid="0">
      <p:cViewPr varScale="1">
        <p:scale>
          <a:sx n="63" d="100"/>
          <a:sy n="63" d="100"/>
        </p:scale>
        <p:origin x="1310" y="91"/>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5/17/2023 6:08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5/17/2023 9:56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Databricks includes a considerable amount of built-in functionality around training and evaluating machine learning models.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Data scientists spend a lot of time cleaning data.  This includes everything from handling missing and duplicate data to converting data between different types, handling outliers, and more.  Data rarely comes in perfectly and data scientists will perform a considerable amount of work in making it acceptable.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One common issue is figuring out how to handle missing data.  This includes data which might be stored with NULL in the database or an empty string or 0 value in a data set.  For critical missing data, it may make sense to drop records, although there is a risk of losing important information if you drop too many rows.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Duplicated rows are typically not a problem for data science projects, but if you do have a large number of duplicates, it is easy to drop them without much consequence.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Data type conversion is usually important when transferring data between source systems.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Finally, outliers are a special topic for data cleaning.  An outlier is an observation which is significantly different from other observations.  You can measure and potentially drop outliers, as they may represent bad data.  But if the outliers are real data, it is important to retain them, as they represent valid information your model should handle.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92645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After cleaning data, the next major task is </a:t>
            </a:r>
            <a:r>
              <a:rPr lang="en-US" dirty="0" err="1"/>
              <a:t>featurizing</a:t>
            </a:r>
            <a:r>
              <a:rPr lang="en-US" dirty="0"/>
              <a:t>—that is, shaping inputs in a way which makes sense for a machine learning algorithm.  Two common practices here are feature engineering and feature selection.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Feature engineering is the process of taking input data and changing it in some way to generate new features.  One example of this is aggregating individual events to get the count of events by day.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Feature selection is the process of removing features from a dataset.  If features are highly correlated with one another or provide very little benefit to the training process, it can make sense to remove them altogether.  Another reason to perform feature selection is to prevent a model from using inappropriate features.  For example, suppose your dataset includes a feature which you are legally not allowed to use.  Feature selection makes a lot of sense here to prevent a model from even knowing about the feature.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287188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next task to cover is data scaling.  There are two tasks in data scaling that are important:  normalization and standardization.  The goal of both tasks is to shape the distribution of the data in a more standard fashion.  Normalization rescales data into the range from 0 to 1.  The benefit here is that all features will fit along the same range while each feature retains the same distribution.  This can be helpful because many algorithms have trouble with features which vary considerably in scale—for example, if you include the number of weeks a person has worked at a job and their salary in US dollars, we have several orders of magnitude difference, and this might make a minor change in salary have much more impact than a minor change in age.  Moving everything to a range from 0 to 1 evens out the consideration of each variable by the algorithm.</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Data standardization shifts distributions to have a mean of 0 and a standard deviation of 1.</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174107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encoding is the process of translating categorical data into come which machine learning algorithms can understand.  One-hot encoding is a popular technique for doing this.  The idea is to take a categorical feature, such as Item or Color in the table above, and create one new feature for every distinct category for the existing feature.  For Item, that means creating three new features:  one for shirt, one for jeans, and one for coat.  For color, we create four new features.  Then, we populate each of the new features with 1 or 0, depending on whether the value of the old feature matched the description of the new feature.  If the Item value was Shirt, then the value for </a:t>
            </a:r>
            <a:r>
              <a:rPr lang="en-US" dirty="0" err="1"/>
              <a:t>Item_Shirt</a:t>
            </a:r>
            <a:r>
              <a:rPr lang="en-US" dirty="0"/>
              <a:t> will be 1; otherwise, it will be 0.  We repeat that for each new feature.  Finally, we remove the original Item and Color features, leaving their encoded values.</a:t>
            </a:r>
          </a:p>
          <a:p>
            <a:endParaRPr lang="en-US" dirty="0"/>
          </a:p>
          <a:p>
            <a:r>
              <a:rPr lang="en-US" dirty="0"/>
              <a:t>Boolean columns like In Stock are a special case, where there are only two valid values for the category.  In this case, we can still perform One-Hot Encoding and retain the new feature where In Stock is True.  That way, if a machine learning algorithm does not understand Boolean True and False, it can at least understand the numeric 1 and 0.  This also applies to any other category with just two values, such as if you were comparing Product A to Product 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815807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Training a Machine Learning model with Azure Databricks and Spark ML is straightforward.  Let’s take a look </a:t>
            </a:r>
            <a:r>
              <a:rPr lang="en-US"/>
              <a:t>at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852670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Consolas" panose="020B0609020204030204" pitchFamily="49" charset="0"/>
              </a:rPr>
              <a:t>There is one library in Spark which supports machine learning.  The confusing thing about this is that there are two separate approaches within the same library:  </a:t>
            </a:r>
            <a:r>
              <a:rPr lang="en-US" b="0" i="0" dirty="0" err="1">
                <a:solidFill>
                  <a:srgbClr val="000000"/>
                </a:solidFill>
                <a:effectLst/>
                <a:latin typeface="Consolas" panose="020B0609020204030204" pitchFamily="49" charset="0"/>
              </a:rPr>
              <a:t>MLLib</a:t>
            </a:r>
            <a:r>
              <a:rPr lang="en-US" b="0" i="0" dirty="0">
                <a:solidFill>
                  <a:srgbClr val="000000"/>
                </a:solidFill>
                <a:effectLst/>
                <a:latin typeface="Consolas" panose="020B0609020204030204" pitchFamily="49" charset="0"/>
              </a:rPr>
              <a:t> and Spark ML.</a:t>
            </a:r>
          </a:p>
          <a:p>
            <a:endParaRPr lang="en-US" b="0" i="0" dirty="0">
              <a:solidFill>
                <a:srgbClr val="000000"/>
              </a:solidFill>
              <a:effectLst/>
              <a:latin typeface="Consolas" panose="020B0609020204030204" pitchFamily="49" charset="0"/>
            </a:endParaRPr>
          </a:p>
          <a:p>
            <a:r>
              <a:rPr lang="en-US" b="0" i="0" dirty="0" err="1">
                <a:solidFill>
                  <a:srgbClr val="000000"/>
                </a:solidFill>
                <a:effectLst/>
                <a:latin typeface="Consolas" panose="020B0609020204030204" pitchFamily="49" charset="0"/>
              </a:rPr>
              <a:t>MLLib</a:t>
            </a:r>
            <a:r>
              <a:rPr lang="en-US" b="0" i="0" dirty="0">
                <a:solidFill>
                  <a:srgbClr val="000000"/>
                </a:solidFill>
                <a:effectLst/>
                <a:latin typeface="Consolas" panose="020B0609020204030204" pitchFamily="49" charset="0"/>
              </a:rPr>
              <a:t> is the legacy approach to machine learning in Apache Spark.  It was built off of the Resilient Distributed Datasets data structure and is currently in maintenance mode.  The recommendation is not to develop any new code off of </a:t>
            </a:r>
            <a:r>
              <a:rPr lang="en-US" b="0" i="0" dirty="0" err="1">
                <a:solidFill>
                  <a:srgbClr val="000000"/>
                </a:solidFill>
                <a:effectLst/>
                <a:latin typeface="Consolas" panose="020B0609020204030204" pitchFamily="49" charset="0"/>
              </a:rPr>
              <a:t>MLLib</a:t>
            </a:r>
            <a:r>
              <a:rPr lang="en-US" b="0" i="0" dirty="0">
                <a:solidFill>
                  <a:srgbClr val="000000"/>
                </a:solidFill>
                <a:effectLst/>
                <a:latin typeface="Consolas" panose="020B0609020204030204" pitchFamily="49" charset="0"/>
              </a:rPr>
              <a:t>.</a:t>
            </a:r>
          </a:p>
          <a:p>
            <a:endParaRPr lang="en-US" b="0" i="0" dirty="0">
              <a:solidFill>
                <a:srgbClr val="000000"/>
              </a:solidFill>
              <a:effectLst/>
              <a:latin typeface="Consolas" panose="020B0609020204030204" pitchFamily="49" charset="0"/>
            </a:endParaRPr>
          </a:p>
          <a:p>
            <a:r>
              <a:rPr lang="en-US" b="0" i="0" dirty="0">
                <a:solidFill>
                  <a:srgbClr val="000000"/>
                </a:solidFill>
                <a:effectLst/>
                <a:latin typeface="Consolas" panose="020B0609020204030204" pitchFamily="49" charset="0"/>
              </a:rPr>
              <a:t>Instead, write code off of Spark ML.  This is in active development and is built off of the newer and easier-to-work-with </a:t>
            </a:r>
            <a:r>
              <a:rPr lang="en-US" b="0" i="0" dirty="0" err="1">
                <a:solidFill>
                  <a:srgbClr val="000000"/>
                </a:solidFill>
                <a:effectLst/>
                <a:latin typeface="Consolas" panose="020B0609020204030204" pitchFamily="49" charset="0"/>
              </a:rPr>
              <a:t>DataFrames</a:t>
            </a:r>
            <a:r>
              <a:rPr lang="en-US" b="0" i="0" dirty="0">
                <a:solidFill>
                  <a:srgbClr val="000000"/>
                </a:solidFill>
                <a:effectLst/>
                <a:latin typeface="Consolas" panose="020B0609020204030204" pitchFamily="49" charset="0"/>
              </a:rPr>
              <a:t> approach.</a:t>
            </a:r>
            <a:endParaRPr lang="en-US" i="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391143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Consolas" panose="020B0609020204030204" pitchFamily="49" charset="0"/>
              </a:rPr>
              <a:t>There are three steps which make up the training and validation process when using Spark ML.  The first step is to split data using the </a:t>
            </a:r>
            <a:r>
              <a:rPr lang="en-US" b="0" i="1" dirty="0" err="1">
                <a:solidFill>
                  <a:srgbClr val="000000"/>
                </a:solidFill>
                <a:effectLst/>
                <a:latin typeface="Consolas" panose="020B0609020204030204" pitchFamily="49" charset="0"/>
              </a:rPr>
              <a:t>randomSplit</a:t>
            </a:r>
            <a:r>
              <a:rPr lang="en-US" b="0" i="1" dirty="0">
                <a:solidFill>
                  <a:srgbClr val="000000"/>
                </a:solidFill>
                <a:effectLst/>
                <a:latin typeface="Consolas" panose="020B0609020204030204" pitchFamily="49" charset="0"/>
              </a:rPr>
              <a:t>()</a:t>
            </a:r>
            <a:r>
              <a:rPr lang="en-US" b="0" i="0" dirty="0">
                <a:solidFill>
                  <a:srgbClr val="000000"/>
                </a:solidFill>
                <a:effectLst/>
                <a:latin typeface="Consolas" panose="020B0609020204030204" pitchFamily="49" charset="0"/>
              </a:rPr>
              <a:t> method.  This method takes a </a:t>
            </a:r>
            <a:r>
              <a:rPr lang="en-US" b="0" i="0" dirty="0" err="1">
                <a:solidFill>
                  <a:srgbClr val="000000"/>
                </a:solidFill>
                <a:effectLst/>
                <a:latin typeface="Consolas" panose="020B0609020204030204" pitchFamily="49" charset="0"/>
              </a:rPr>
              <a:t>DataFrame</a:t>
            </a:r>
            <a:r>
              <a:rPr lang="en-US" b="0" i="0" dirty="0">
                <a:solidFill>
                  <a:srgbClr val="000000"/>
                </a:solidFill>
                <a:effectLst/>
                <a:latin typeface="Consolas" panose="020B0609020204030204" pitchFamily="49" charset="0"/>
              </a:rPr>
              <a:t> and a pair of percentages, which determine what percentage of rows show up in the first returned </a:t>
            </a:r>
            <a:r>
              <a:rPr lang="en-US" b="0" i="0" dirty="0" err="1">
                <a:solidFill>
                  <a:srgbClr val="000000"/>
                </a:solidFill>
                <a:effectLst/>
                <a:latin typeface="Consolas" panose="020B0609020204030204" pitchFamily="49" charset="0"/>
              </a:rPr>
              <a:t>DataSet</a:t>
            </a:r>
            <a:r>
              <a:rPr lang="en-US" b="0" i="0" dirty="0">
                <a:solidFill>
                  <a:srgbClr val="000000"/>
                </a:solidFill>
                <a:effectLst/>
                <a:latin typeface="Consolas" panose="020B0609020204030204" pitchFamily="49" charset="0"/>
              </a:rPr>
              <a:t> and what percentage of rows show up in the second.  Records are also shuffled as part of this process.</a:t>
            </a:r>
          </a:p>
          <a:p>
            <a:endParaRPr lang="en-US" b="0" i="0" dirty="0">
              <a:solidFill>
                <a:srgbClr val="000000"/>
              </a:solidFill>
              <a:effectLst/>
              <a:latin typeface="Consolas" panose="020B0609020204030204" pitchFamily="49" charset="0"/>
            </a:endParaRPr>
          </a:p>
          <a:p>
            <a:r>
              <a:rPr lang="en-US" b="0" i="0" dirty="0">
                <a:solidFill>
                  <a:srgbClr val="000000"/>
                </a:solidFill>
                <a:effectLst/>
                <a:latin typeface="Consolas" panose="020B0609020204030204" pitchFamily="49" charset="0"/>
              </a:rPr>
              <a:t>The second step involves training a model.  Spark ML offers a </a:t>
            </a:r>
            <a:r>
              <a:rPr lang="en-US" b="0" i="1" dirty="0">
                <a:solidFill>
                  <a:srgbClr val="000000"/>
                </a:solidFill>
                <a:effectLst/>
                <a:latin typeface="Consolas" panose="020B0609020204030204" pitchFamily="49" charset="0"/>
              </a:rPr>
              <a:t>fit()</a:t>
            </a:r>
            <a:r>
              <a:rPr lang="en-US" b="0" i="0" dirty="0">
                <a:solidFill>
                  <a:srgbClr val="000000"/>
                </a:solidFill>
                <a:effectLst/>
                <a:latin typeface="Consolas" panose="020B0609020204030204" pitchFamily="49" charset="0"/>
              </a:rPr>
              <a:t> method which is used for model training.  This method takes a </a:t>
            </a:r>
            <a:r>
              <a:rPr lang="en-US" b="0" i="0" dirty="0" err="1">
                <a:solidFill>
                  <a:srgbClr val="000000"/>
                </a:solidFill>
                <a:effectLst/>
                <a:latin typeface="Consolas" panose="020B0609020204030204" pitchFamily="49" charset="0"/>
              </a:rPr>
              <a:t>DataFrame</a:t>
            </a:r>
            <a:r>
              <a:rPr lang="en-US" b="0" i="0" dirty="0">
                <a:solidFill>
                  <a:srgbClr val="000000"/>
                </a:solidFill>
                <a:effectLst/>
                <a:latin typeface="Consolas" panose="020B0609020204030204" pitchFamily="49" charset="0"/>
              </a:rPr>
              <a:t> and returns a generated model.</a:t>
            </a:r>
          </a:p>
          <a:p>
            <a:endParaRPr lang="en-US" b="0" i="0" dirty="0">
              <a:solidFill>
                <a:srgbClr val="000000"/>
              </a:solidFill>
              <a:effectLst/>
              <a:latin typeface="Consolas" panose="020B0609020204030204" pitchFamily="49" charset="0"/>
            </a:endParaRPr>
          </a:p>
          <a:p>
            <a:r>
              <a:rPr lang="en-US" b="0" i="0" dirty="0">
                <a:solidFill>
                  <a:srgbClr val="000000"/>
                </a:solidFill>
                <a:effectLst/>
                <a:latin typeface="Consolas" panose="020B0609020204030204" pitchFamily="49" charset="0"/>
              </a:rPr>
              <a:t>Once you have a trained model, there are two parts to validation.  The first part involves reviewing built-in summary statistics for training quality.  This gives you an idea of how well the model performed during training.  Then, if you call </a:t>
            </a:r>
            <a:r>
              <a:rPr lang="en-US" b="0" i="1" dirty="0">
                <a:solidFill>
                  <a:srgbClr val="000000"/>
                </a:solidFill>
                <a:effectLst/>
                <a:latin typeface="Consolas" panose="020B0609020204030204" pitchFamily="49" charset="0"/>
              </a:rPr>
              <a:t>fit() </a:t>
            </a:r>
            <a:r>
              <a:rPr lang="en-US" b="0" i="0" dirty="0">
                <a:solidFill>
                  <a:srgbClr val="000000"/>
                </a:solidFill>
                <a:effectLst/>
                <a:latin typeface="Consolas" panose="020B0609020204030204" pitchFamily="49" charset="0"/>
              </a:rPr>
              <a:t>against data the model has not yet seen, you can review the same summary statistics for this new dataset.  These values will typically be somewhat lower than the training data, but if there is a major difference, that is a sign of overfitting, where the training process has latched onto peculiarities in the dataset which do not exist outside of that training data.</a:t>
            </a:r>
            <a:endParaRPr lang="en-US" i="0" dirty="0"/>
          </a:p>
          <a:p>
            <a:pPr marL="0" indent="0">
              <a:buFont typeface="Arial" panose="020B0604020202020204" pitchFamily="34" charset="0"/>
              <a:buNone/>
            </a:pPr>
            <a:endParaRPr lang="en-US" dirty="0"/>
          </a:p>
          <a:p>
            <a:r>
              <a:rPr lang="en-US" dirty="0"/>
              <a:t>There are three key abstractions when working with Spark ML:  transformers, estimators, and pipelines.</a:t>
            </a:r>
          </a:p>
          <a:p>
            <a:endParaRPr lang="en-US" dirty="0"/>
          </a:p>
          <a:p>
            <a:r>
              <a:rPr lang="en-US" dirty="0"/>
              <a:t>Transformers accept </a:t>
            </a:r>
            <a:r>
              <a:rPr lang="en-US" dirty="0" err="1"/>
              <a:t>DataFrames</a:t>
            </a:r>
            <a:r>
              <a:rPr lang="en-US" dirty="0"/>
              <a:t> and return </a:t>
            </a:r>
            <a:r>
              <a:rPr lang="en-US" dirty="0" err="1"/>
              <a:t>DataFrames</a:t>
            </a:r>
            <a:r>
              <a:rPr lang="en-US" dirty="0"/>
              <a:t>.  This is useful for performing activities such as feature engineering and feature selection.  This approach also allows individual transformations to be fairly simple—instead of a complex process which modifies many things at once, you can perform small transformations in each step and get to the same end result.</a:t>
            </a:r>
          </a:p>
          <a:p>
            <a:endParaRPr lang="en-US" dirty="0"/>
          </a:p>
          <a:p>
            <a:r>
              <a:rPr lang="en-US" dirty="0"/>
              <a:t>The second abstraction is the estimator.  Estimators take </a:t>
            </a:r>
            <a:r>
              <a:rPr lang="en-US" dirty="0" err="1"/>
              <a:t>DataFrames</a:t>
            </a:r>
            <a:r>
              <a:rPr lang="en-US" dirty="0"/>
              <a:t> and return trained models.  Two examples of estimators include the </a:t>
            </a:r>
            <a:r>
              <a:rPr lang="en-US" dirty="0" err="1"/>
              <a:t>LinearRegression</a:t>
            </a:r>
            <a:r>
              <a:rPr lang="en-US" dirty="0"/>
              <a:t> and </a:t>
            </a:r>
            <a:r>
              <a:rPr lang="en-US" dirty="0" err="1"/>
              <a:t>LogisticRegression</a:t>
            </a:r>
            <a:r>
              <a:rPr lang="en-US" dirty="0"/>
              <a:t> estimators.</a:t>
            </a:r>
          </a:p>
          <a:p>
            <a:endParaRPr lang="en-US" dirty="0"/>
          </a:p>
          <a:p>
            <a:r>
              <a:rPr lang="en-US" dirty="0"/>
              <a:t>The third abstraction is the pipeline.  Pipelines are how we combine together the individual transformer and estimators, using them as processing steps.</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671398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Azure Databricks supports machine learning frameworks other than Spark ML / </a:t>
            </a:r>
            <a:r>
              <a:rPr lang="en-US" b="0" dirty="0" err="1">
                <a:solidFill>
                  <a:srgbClr val="000000"/>
                </a:solidFill>
                <a:effectLst/>
                <a:latin typeface="Consolas" panose="020B0609020204030204" pitchFamily="49" charset="0"/>
              </a:rPr>
              <a:t>MLLib</a:t>
            </a:r>
            <a:r>
              <a:rPr lang="en-US" b="0" dirty="0">
                <a:solidFill>
                  <a:srgbClr val="000000"/>
                </a:solidFill>
                <a:effectLst/>
                <a:latin typeface="Consolas" panose="020B0609020204030204" pitchFamily="49" charset="0"/>
              </a:rPr>
              <a:t>.  For example, Azure Databricks offers support for popular libraries like TensorFlow and </a:t>
            </a:r>
            <a:r>
              <a:rPr lang="en-US" b="0" dirty="0" err="1">
                <a:solidFill>
                  <a:srgbClr val="000000"/>
                </a:solidFill>
                <a:effectLst/>
                <a:latin typeface="Consolas" panose="020B0609020204030204" pitchFamily="49" charset="0"/>
              </a:rPr>
              <a:t>PyTorch</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It is possible to install these libraries directly, but the best recommendation is to use the </a:t>
            </a:r>
            <a:r>
              <a:rPr lang="en-US" b="0" dirty="0">
                <a:solidFill>
                  <a:srgbClr val="A31515"/>
                </a:solidFill>
                <a:effectLst/>
                <a:latin typeface="Consolas" panose="020B0609020204030204" pitchFamily="49" charset="0"/>
              </a:rPr>
              <a:t>Databricks Runtime for Machine Learning</a:t>
            </a:r>
            <a:r>
              <a:rPr lang="en-US" b="0" dirty="0">
                <a:solidFill>
                  <a:srgbClr val="000000"/>
                </a:solidFill>
                <a:effectLst/>
                <a:latin typeface="Consolas" panose="020B0609020204030204" pitchFamily="49" charset="0"/>
              </a:rPr>
              <a:t>.  This comes with a variety of machine learning libraries pre-installed, including TensorFlow, </a:t>
            </a:r>
            <a:r>
              <a:rPr lang="en-US" b="0" dirty="0" err="1">
                <a:solidFill>
                  <a:srgbClr val="000000"/>
                </a:solidFill>
                <a:effectLst/>
                <a:latin typeface="Consolas" panose="020B0609020204030204" pitchFamily="49" charset="0"/>
              </a:rPr>
              <a:t>PyTorch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Keras</a:t>
            </a:r>
            <a:r>
              <a:rPr lang="en-US" b="0" dirty="0">
                <a:solidFill>
                  <a:srgbClr val="000000"/>
                </a:solidFill>
                <a:effectLst/>
                <a:latin typeface="Consolas" panose="020B0609020204030204" pitchFamily="49" charset="0"/>
              </a:rPr>
              <a:t>, and </a:t>
            </a:r>
            <a:r>
              <a:rPr lang="en-US" b="0" dirty="0" err="1">
                <a:solidFill>
                  <a:srgbClr val="000000"/>
                </a:solidFill>
                <a:effectLst/>
                <a:latin typeface="Consolas" panose="020B0609020204030204" pitchFamily="49" charset="0"/>
              </a:rPr>
              <a:t>XGBoost</a:t>
            </a:r>
            <a:r>
              <a:rPr lang="en-US" b="0" dirty="0">
                <a:solidFill>
                  <a:srgbClr val="000000"/>
                </a:solidFill>
                <a:effectLst/>
                <a:latin typeface="Consolas" panose="020B0609020204030204" pitchFamily="49" charset="0"/>
              </a:rPr>
              <a:t>.  It also includes libraries essential for distributed training, allowing data scientists to take advantage of the distributed nature of Apache Spark.</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400759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mn-cs"/>
              </a:rPr>
              <a:t>Use the references on the slide to learn more. In particular, note the online learning modules on Microsoft Learn that are related to the material covered in this module.</a:t>
            </a: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912716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solidFill>
                  <a:srgbClr val="000000"/>
                </a:solidFill>
                <a:effectLst/>
                <a:latin typeface="Consolas" panose="020B0609020204030204" pitchFamily="49" charset="0"/>
              </a:rPr>
              <a:t>Like any scientific discipline, data science involves running </a:t>
            </a:r>
            <a:r>
              <a:rPr lang="en-US" b="0" i="1" dirty="0">
                <a:solidFill>
                  <a:srgbClr val="000000"/>
                </a:solidFill>
                <a:effectLst/>
                <a:latin typeface="Consolas" panose="020B0609020204030204" pitchFamily="49" charset="0"/>
              </a:rPr>
              <a:t>experiments,</a:t>
            </a:r>
            <a:r>
              <a:rPr lang="en-US" b="0" dirty="0">
                <a:solidFill>
                  <a:srgbClr val="000000"/>
                </a:solidFill>
                <a:effectLst/>
                <a:latin typeface="Consolas" panose="020B0609020204030204" pitchFamily="49" charset="0"/>
              </a:rPr>
              <a:t> typically to explore data or to build and evaluate predictive models. With MLflow, Azure Databricks gains the ability to track executions of code, called runs, and generate metrics and outputs.  We can use the Azure Databricks user interface or its API to investigate and work with experiments and runs.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Let’s start with a discussion of data preparation.  Data preparation is a critical job for data engineers and data scientists alike, and Azure Databricks has built-in functionality to simplify this job.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Let's start by exploring experiments, and how to run them using the Azure Machine Learning Python SDK.</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MLflow is an open source product designed to manage the Machine Learning development lifecycle.  That is, MLflow allows data scientists to train models, register those models, deploy the models to a web server, and manage model updates.  It is made up of four components.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MLflow Tracking allows data scientists to work with experiments.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MLflow Projects allow data scientists to package up their code in a manner which allows for consistent deployment and the ability to reproduce results.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MLflow Models provides a standardized format for models.  This allows MLflow to work with models generated from popular libraries such as scikit-learn, TensorFlow, </a:t>
            </a:r>
            <a:r>
              <a:rPr lang="en-US" b="0" dirty="0" err="1">
                <a:solidFill>
                  <a:srgbClr val="000000"/>
                </a:solidFill>
                <a:effectLst/>
                <a:latin typeface="Consolas" panose="020B0609020204030204" pitchFamily="49" charset="0"/>
              </a:rPr>
              <a:t>Keras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PyTorch</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Mllib</a:t>
            </a:r>
            <a:r>
              <a:rPr lang="en-US" b="0" dirty="0">
                <a:solidFill>
                  <a:srgbClr val="000000"/>
                </a:solidFill>
                <a:effectLst/>
                <a:latin typeface="Consolas" panose="020B0609020204030204" pitchFamily="49" charset="0"/>
              </a:rPr>
              <a:t>, and more.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Finally, the MLflow Model Registry allows data scientists to register and version models.  Model registration makes it easy to deploy models, and model versioning makes it easy to track changes over time and test candidate models before they go out into production.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4674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Each MLflow component has its own set of key terminology.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MLflow Tracking has two key concepts:  runs and experiments.  A run is an individual execution of code for a data science task.  Each run is made up of several tracked features, including parameters, metrics, and artifacts.  We can then wrap a collection of runs up as an experiment.\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For MLflow Projects, a project is simply a method of packaging data science code.  Each package has an entry point, which is the starting shell or Python script.  Packages also have an environment, which is the individual requirements for building a project.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MLflow Models are built around flavors, that is, the tool or library which generated the model.  This allows MLflow to work with a variety of libraries, such as TensorFlow, </a:t>
            </a:r>
            <a:r>
              <a:rPr lang="en-US" dirty="0" err="1"/>
              <a:t>PyTorch</a:t>
            </a:r>
            <a:r>
              <a:rPr lang="en-US" dirty="0"/>
              <a:t>, or Spark ML.  Each model also has a signature, which is the expected set of inputs and outputs for a model.</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Model Registry is the final component.  To register a model is to store details about that model in a central repository.  Each model may have multiple versions, or iterations, of the model.  With multiple versions, it makes sense to tag different versions of models as things like Staging </a:t>
            </a:r>
            <a:r>
              <a:rPr lang="en-US"/>
              <a:t>or Production, </a:t>
            </a:r>
            <a:r>
              <a:rPr lang="en-US" dirty="0"/>
              <a:t>which is called staging a model version.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287188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In MLflow, </a:t>
            </a:r>
            <a:r>
              <a:rPr lang="en-US" i="1" dirty="0"/>
              <a:t>experiments</a:t>
            </a:r>
            <a:r>
              <a:rPr lang="en-US" dirty="0"/>
              <a:t> are named executable processes (usually based on scripts) that can be run one or more times. Each experiment run will track the parameters used to perform machine learning model training, as well as outputs generated by the training process.  These are recorded for future review. Additionally, metadata for the experiment run and events that occur during the run are logged. This may also include artifacts such as the model itself, images created during modeling, or log files created as part of the experiment.</a:t>
            </a: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MLflow Tracking uses experiments and runs as its key objects.  Creating an experiment is optional inside a notebook; if you do not explicitly create an experiment, your experiment’s name will be the same as the notebook’s.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1"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000000"/>
                </a:solidFill>
                <a:effectLst/>
                <a:latin typeface="Consolas" panose="020B0609020204030204" pitchFamily="49" charset="0"/>
              </a:rPr>
              <a:t>The </a:t>
            </a:r>
            <a:r>
              <a:rPr lang="en-US" b="0" i="0" dirty="0" err="1">
                <a:solidFill>
                  <a:srgbClr val="000000"/>
                </a:solidFill>
                <a:effectLst/>
                <a:latin typeface="Consolas" panose="020B0609020204030204" pitchFamily="49" charset="0"/>
              </a:rPr>
              <a:t>start_run</a:t>
            </a:r>
            <a:r>
              <a:rPr lang="en-US" b="0" i="0" dirty="0">
                <a:solidFill>
                  <a:srgbClr val="000000"/>
                </a:solidFill>
                <a:effectLst/>
                <a:latin typeface="Consolas" panose="020B0609020204030204" pitchFamily="49" charset="0"/>
              </a:rPr>
              <a:t>() function provides a scope for the context of the run.  Use the with </a:t>
            </a:r>
            <a:r>
              <a:rPr lang="en-US" b="0" i="0" dirty="0" err="1">
                <a:solidFill>
                  <a:srgbClr val="000000"/>
                </a:solidFill>
                <a:effectLst/>
                <a:latin typeface="Consolas" panose="020B0609020204030204" pitchFamily="49" charset="0"/>
              </a:rPr>
              <a:t>mlflow.start_run</a:t>
            </a:r>
            <a:r>
              <a:rPr lang="en-US" b="0" i="0" dirty="0">
                <a:solidFill>
                  <a:srgbClr val="000000"/>
                </a:solidFill>
                <a:effectLst/>
                <a:latin typeface="Consolas" panose="020B0609020204030204" pitchFamily="49" charset="0"/>
              </a:rPr>
              <a:t>() syntax so that you do not need to call a function to stop the run.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i="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000000"/>
                </a:solidFill>
                <a:effectLst/>
                <a:latin typeface="Consolas" panose="020B0609020204030204" pitchFamily="49" charset="0"/>
              </a:rPr>
              <a:t>Inside a run, there are separate methods to log parameters, metrics, and artifacts.  In addition, there is a method to save the model.  This method to save the model will depend on the </a:t>
            </a:r>
            <a:r>
              <a:rPr lang="en-US" b="0" i="1" dirty="0">
                <a:solidFill>
                  <a:srgbClr val="000000"/>
                </a:solidFill>
                <a:effectLst/>
                <a:latin typeface="Consolas" panose="020B0609020204030204" pitchFamily="49" charset="0"/>
              </a:rPr>
              <a:t>flavor</a:t>
            </a:r>
            <a:r>
              <a:rPr lang="en-US" b="1" i="1" dirty="0">
                <a:solidFill>
                  <a:srgbClr val="000000"/>
                </a:solidFill>
                <a:effectLst/>
                <a:latin typeface="Consolas" panose="020B0609020204030204" pitchFamily="49" charset="0"/>
              </a:rPr>
              <a:t>--</a:t>
            </a:r>
            <a:r>
              <a:rPr lang="en-US" b="0" i="0" dirty="0">
                <a:solidFill>
                  <a:srgbClr val="000000"/>
                </a:solidFill>
                <a:effectLst/>
                <a:latin typeface="Consolas" panose="020B0609020204030204" pitchFamily="49" charset="0"/>
              </a:rPr>
              <a:t>that is, the library used for training.  In this case, we used scikit-learn to perform model training.</a:t>
            </a:r>
            <a:endParaRPr lang="en-US" i="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26627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Training a great model is a start to a data science project, but having a trained model that existed in a notebook on a cluster at one point in time will not be enough.  This is where model management comes into play.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852670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two key steps for model management in MLflow are registration and versioning of models.  With registration, a data scientist stores the details of a model in the MLflow Model Registry, along with a name for ease of access.  Users can retrieve the model from the registry and use that model to perform inference on new data sets.  Further, it is possible to serve models on Azure Databricks or in Azure Machine Learning, automatically generating a REST API to interact with the model.</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Once a model is out in production, there is still more work to do.  As models change over time, model management becomes a process of training new candidate models, comparing to the current version and prior candidate models, and determining whether a candidate is worthy of becoming the next production model.  </a:t>
            </a:r>
            <a:r>
              <a:rPr lang="en-US" b="0" dirty="0" err="1">
                <a:solidFill>
                  <a:srgbClr val="000000"/>
                </a:solidFill>
                <a:effectLst/>
                <a:latin typeface="Consolas" panose="020B0609020204030204" pitchFamily="49" charset="0"/>
              </a:rPr>
              <a:t>MLflow's</a:t>
            </a:r>
            <a:r>
              <a:rPr lang="en-US" b="0" dirty="0">
                <a:solidFill>
                  <a:srgbClr val="000000"/>
                </a:solidFill>
                <a:effectLst/>
                <a:latin typeface="Consolas" panose="020B0609020204030204" pitchFamily="49" charset="0"/>
              </a:rPr>
              <a:t> versioning system makes this easy by labeling new versions of models and retaining information on prior model versions automatically.  This allows a data scientist to perform testing on a variety of model versions and ensure that new models are performing better than older models.</a:t>
            </a:r>
          </a:p>
          <a:p>
            <a:endParaRPr lang="en-US" b="0" dirty="0">
              <a:solidFill>
                <a:srgbClr val="000000"/>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391143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Model registration enables you to track multiple versions of a model, and retrieve models for </a:t>
            </a:r>
            <a:r>
              <a:rPr lang="en-US" b="0" i="1" dirty="0">
                <a:solidFill>
                  <a:srgbClr val="000000"/>
                </a:solidFill>
                <a:effectLst/>
                <a:latin typeface="Consolas" panose="020B0609020204030204" pitchFamily="49" charset="0"/>
              </a:rPr>
              <a:t>inferencing</a:t>
            </a:r>
            <a:r>
              <a:rPr lang="en-US" b="0" dirty="0">
                <a:solidFill>
                  <a:srgbClr val="000000"/>
                </a:solidFill>
                <a:effectLst/>
                <a:latin typeface="Consolas" panose="020B0609020204030204" pitchFamily="49" charset="0"/>
              </a:rPr>
              <a:t> (predicting label values from new data). When you register a model, you can specify a name, description, tags, and other useful metadata.</a:t>
            </a:r>
          </a:p>
          <a:p>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After running a training experiment, you can use the reference to </a:t>
            </a:r>
            <a:r>
              <a:rPr lang="en-US" b="1" dirty="0" err="1">
                <a:solidFill>
                  <a:srgbClr val="000080"/>
                </a:solidFill>
                <a:effectLst/>
                <a:latin typeface="Consolas" panose="020B0609020204030204" pitchFamily="49" charset="0"/>
              </a:rPr>
              <a:t>mlflow’s</a:t>
            </a:r>
            <a:r>
              <a:rPr lang="en-US" b="0" dirty="0">
                <a:solidFill>
                  <a:srgbClr val="000000"/>
                </a:solidFill>
                <a:effectLst/>
                <a:latin typeface="Consolas" panose="020B0609020204030204" pitchFamily="49" charset="0"/>
              </a:rPr>
              <a:t> </a:t>
            </a:r>
            <a:r>
              <a:rPr lang="en-US" b="1" dirty="0" err="1">
                <a:solidFill>
                  <a:srgbClr val="000080"/>
                </a:solidFill>
                <a:effectLst/>
                <a:latin typeface="Consolas" panose="020B0609020204030204" pitchFamily="49" charset="0"/>
              </a:rPr>
              <a:t>register_model</a:t>
            </a:r>
            <a:r>
              <a:rPr lang="en-US" b="0" dirty="0">
                <a:solidFill>
                  <a:srgbClr val="000000"/>
                </a:solidFill>
                <a:effectLst/>
                <a:latin typeface="Consolas" panose="020B0609020204030204" pitchFamily="49" charset="0"/>
              </a:rPr>
              <a:t> method to register a model that was saved in at a specified URI.</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Alternatively, you can call the </a:t>
            </a:r>
            <a:r>
              <a:rPr lang="en-US" b="1" dirty="0" err="1">
                <a:solidFill>
                  <a:srgbClr val="000000"/>
                </a:solidFill>
                <a:effectLst/>
                <a:latin typeface="Consolas" panose="020B0609020204030204" pitchFamily="49" charset="0"/>
              </a:rPr>
              <a:t>log_model</a:t>
            </a:r>
            <a:r>
              <a:rPr lang="en-US" b="0" dirty="0">
                <a:solidFill>
                  <a:srgbClr val="000000"/>
                </a:solidFill>
                <a:effectLst/>
                <a:latin typeface="Consolas" panose="020B0609020204030204" pitchFamily="49" charset="0"/>
              </a:rPr>
              <a:t> method for a particular flavor of model and use the </a:t>
            </a:r>
            <a:r>
              <a:rPr lang="en-US" b="1" dirty="0" err="1">
                <a:solidFill>
                  <a:srgbClr val="000000"/>
                </a:solidFill>
                <a:effectLst/>
                <a:latin typeface="Consolas" panose="020B0609020204030204" pitchFamily="49" charset="0"/>
              </a:rPr>
              <a:t>registered_model_name</a:t>
            </a:r>
            <a:r>
              <a:rPr lang="en-US" b="0" dirty="0">
                <a:solidFill>
                  <a:srgbClr val="000000"/>
                </a:solidFill>
                <a:effectLst/>
                <a:latin typeface="Consolas" panose="020B0609020204030204" pitchFamily="49" charset="0"/>
              </a:rPr>
              <a:t> parameter to create a new model or version an existing model.</a:t>
            </a:r>
          </a:p>
          <a:p>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Registering a model with the same name as an existing model automatically creates a new version of the model, starting with 1 and increasing in units of 1.</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792878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Use the </a:t>
            </a:r>
            <a:r>
              <a:rPr lang="en-US" b="1" dirty="0" err="1">
                <a:solidFill>
                  <a:srgbClr val="000000"/>
                </a:solidFill>
                <a:effectLst/>
                <a:latin typeface="Consolas" panose="020B0609020204030204" pitchFamily="49" charset="0"/>
              </a:rPr>
              <a:t>transition_model_version_stage</a:t>
            </a:r>
            <a:r>
              <a:rPr lang="en-US" b="0" dirty="0">
                <a:solidFill>
                  <a:srgbClr val="000000"/>
                </a:solidFill>
                <a:effectLst/>
                <a:latin typeface="Consolas" panose="020B0609020204030204" pitchFamily="49" charset="0"/>
              </a:rPr>
              <a:t> method to move a model version from one stage to another.  It’s easy to think of these stages as steps in a workflow.  By default, MLflow has four stages:  None, which is the default stage; Staging; Production; and Archived, where a model version is no longer intended to serve.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To retrieve a model at a particular stage, use the </a:t>
            </a:r>
            <a:r>
              <a:rPr lang="en-US" b="1" dirty="0" err="1">
                <a:solidFill>
                  <a:srgbClr val="000000"/>
                </a:solidFill>
                <a:effectLst/>
                <a:latin typeface="Consolas" panose="020B0609020204030204" pitchFamily="49" charset="0"/>
              </a:rPr>
              <a:t>load_model</a:t>
            </a:r>
            <a:r>
              <a:rPr lang="en-US" b="0" dirty="0">
                <a:solidFill>
                  <a:srgbClr val="000000"/>
                </a:solidFill>
                <a:effectLst/>
                <a:latin typeface="Consolas" panose="020B0609020204030204" pitchFamily="49" charset="0"/>
              </a:rPr>
              <a:t> method and pass in the model name and the model stage.  This makes it easy for an application to get the current production version of a model without needing to keep track of model version numbers.  In the event that there are multiple model versions marked in a given stage, this method returns the version with the highest version number—that is, the latest registered version within a given stage.</a:t>
            </a:r>
            <a:endParaRPr lang="en-US" i="1"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356131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mn-cs"/>
              </a:rPr>
              <a:t>Use the references on the slide to learn more. In particular, note the online learning modules on Microsoft Learn that are related to the material covered in this module.</a:t>
            </a: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912716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In this module, we'll explore how to integrate Azure Databricks and Azure Machine Learning.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90000"/>
              </a:lnSpc>
              <a:spcAft>
                <a:spcPts val="600"/>
              </a:spcAft>
            </a:pPr>
            <a:r>
              <a:rPr lang="en-US" sz="1000" b="0" i="0" dirty="0">
                <a:effectLst/>
                <a:latin typeface="+mj-lt"/>
              </a:rPr>
              <a:t>Analytics platform based on Apache Spark, integrated with Azure.</a:t>
            </a:r>
          </a:p>
          <a:p>
            <a:pPr algn="l">
              <a:lnSpc>
                <a:spcPct val="90000"/>
              </a:lnSpc>
              <a:spcAft>
                <a:spcPts val="600"/>
              </a:spcAft>
            </a:pPr>
            <a:endParaRPr lang="en-US" sz="100" b="0" i="0" dirty="0">
              <a:effectLst/>
              <a:latin typeface="+mj-lt"/>
            </a:endParaRPr>
          </a:p>
          <a:p>
            <a:pPr algn="l">
              <a:lnSpc>
                <a:spcPct val="90000"/>
              </a:lnSpc>
              <a:spcAft>
                <a:spcPts val="600"/>
              </a:spcAft>
            </a:pPr>
            <a:r>
              <a:rPr lang="en-US" sz="900" b="0" i="0" dirty="0">
                <a:solidFill>
                  <a:schemeClr val="tx1">
                    <a:lumMod val="75000"/>
                    <a:lumOff val="25000"/>
                  </a:schemeClr>
                </a:solidFill>
                <a:effectLst/>
                <a:latin typeface="+mj-lt"/>
              </a:rPr>
              <a:t>Enables collaboration between data engineers, data scientists, and machine learning engineers.</a:t>
            </a:r>
            <a:endParaRPr lang="en-US" sz="900" dirty="0">
              <a:solidFill>
                <a:schemeClr val="tx1">
                  <a:lumMod val="75000"/>
                  <a:lumOff val="25000"/>
                </a:schemeClr>
              </a:solidFill>
              <a:latin typeface="+mj-lt"/>
            </a:endParaRPr>
          </a:p>
          <a:p>
            <a:pPr marL="0" indent="0">
              <a:buFont typeface="Arial" panose="020B0604020202020204" pitchFamily="34" charset="0"/>
              <a:buNone/>
            </a:pPr>
            <a:endParaRPr lang="en-US" b="0" i="0" dirty="0">
              <a:solidFill>
                <a:srgbClr val="FFFFFF"/>
              </a:solidFill>
              <a:effectLst/>
              <a:latin typeface="Segoe UI" panose="020B0502040204020203" pitchFamily="34" charset="0"/>
            </a:endParaRPr>
          </a:p>
          <a:p>
            <a:r>
              <a:rPr lang="en-US" sz="900" dirty="0"/>
              <a:t>Best of Databricks</a:t>
            </a:r>
          </a:p>
          <a:p>
            <a:r>
              <a:rPr lang="en-US" sz="900" dirty="0"/>
              <a:t>* Designed in collaboration with the founders of Apache Spark</a:t>
            </a:r>
            <a:br>
              <a:rPr lang="en-US" sz="900" dirty="0"/>
            </a:br>
            <a:r>
              <a:rPr lang="en-US" sz="900" dirty="0"/>
              <a:t>* Optimized Databricks runtime engine</a:t>
            </a:r>
          </a:p>
          <a:p>
            <a:pPr marL="0" indent="0">
              <a:buFont typeface="Arial" panose="020B0604020202020204" pitchFamily="34" charset="0"/>
              <a:buNone/>
            </a:pPr>
            <a:endParaRPr lang="en-US" dirty="0"/>
          </a:p>
          <a:p>
            <a:r>
              <a:rPr lang="en-US" sz="900" dirty="0"/>
              <a:t>Best of Microsoft</a:t>
            </a:r>
          </a:p>
          <a:p>
            <a:r>
              <a:rPr lang="en-US" sz="900" dirty="0"/>
              <a:t>* Native integration with Azure services</a:t>
            </a:r>
          </a:p>
          <a:p>
            <a:r>
              <a:rPr lang="en-US" sz="900" dirty="0"/>
              <a:t>* Power BI, SQL DW, Cosmos DB, Blob Storage, Active Directory</a:t>
            </a:r>
            <a:endParaRPr lang="en-US" sz="1050"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So:</a:t>
            </a:r>
          </a:p>
          <a:p>
            <a:pPr marL="171450" indent="-171450">
              <a:buFont typeface="Arial" panose="020B0604020202020204" pitchFamily="34" charset="0"/>
              <a:buChar char="•"/>
            </a:pPr>
            <a:r>
              <a:rPr lang="en-US" dirty="0"/>
              <a:t>collaborative workspace: data engineer / data scientist / business analyst</a:t>
            </a:r>
          </a:p>
          <a:p>
            <a:pPr marL="171450" indent="-171450">
              <a:buFont typeface="Arial" panose="020B0604020202020204" pitchFamily="34" charset="0"/>
              <a:buChar char="•"/>
            </a:pPr>
            <a:r>
              <a:rPr lang="en-US" dirty="0"/>
              <a:t>used for: machine learning, big data analytics, </a:t>
            </a:r>
            <a:r>
              <a:rPr lang="en-US" dirty="0" err="1"/>
              <a:t>datalakes</a:t>
            </a:r>
            <a:r>
              <a:rPr lang="en-US" dirty="0"/>
              <a:t>, ETL, SQL queries</a:t>
            </a:r>
          </a:p>
          <a:p>
            <a:pPr marL="171450" indent="-171450">
              <a:buFont typeface="Arial" panose="020B0604020202020204" pitchFamily="34" charset="0"/>
              <a:buChar char="•"/>
            </a:pPr>
            <a:r>
              <a:rPr lang="en-US" dirty="0"/>
              <a:t>Integrated with Azure and external services</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100503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b="0" i="0" kern="1200" dirty="0">
                <a:solidFill>
                  <a:schemeClr val="tx1"/>
                </a:solidFill>
                <a:effectLst/>
                <a:latin typeface="Segoe UI Light" pitchFamily="34" charset="0"/>
                <a:ea typeface="+mn-ea"/>
                <a:cs typeface="+mn-cs"/>
              </a:rPr>
              <a:t>Azure Machine Learning is a platform for operating machine learning workloads in the cloud. </a:t>
            </a:r>
            <a:r>
              <a:rPr lang="en-US" sz="882" kern="1200" dirty="0">
                <a:solidFill>
                  <a:schemeClr val="tx1"/>
                </a:solidFill>
                <a:effectLst/>
                <a:latin typeface="Segoe UI Light" pitchFamily="34" charset="0"/>
                <a:ea typeface="+mn-ea"/>
                <a:cs typeface="+mn-cs"/>
              </a:rPr>
              <a:t>In this section we will look at how to run and track Azure Machine Learning experiments running on Azure Databricks compute cluster.</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Azure Machine Learning is a platform for operating machine learning workloads in the cloud.</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Built on the Microsoft Azure cloud platform, Azure Machine Learning enables you to manage: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 Scalable on-demand compute for machine learning workloads.</a:t>
            </a:r>
          </a:p>
          <a:p>
            <a:r>
              <a:rPr lang="en-US" sz="882" b="0" i="0" kern="1200" dirty="0">
                <a:solidFill>
                  <a:schemeClr val="tx1"/>
                </a:solidFill>
                <a:effectLst/>
                <a:latin typeface="Segoe UI Light" pitchFamily="34" charset="0"/>
                <a:ea typeface="+mn-ea"/>
                <a:cs typeface="+mn-cs"/>
              </a:rPr>
              <a:t>- Data storage and connectivity to ingest data from a wide range sources.</a:t>
            </a:r>
          </a:p>
          <a:p>
            <a:r>
              <a:rPr lang="en-US" sz="882" b="0" i="0" kern="1200" dirty="0">
                <a:solidFill>
                  <a:schemeClr val="tx1"/>
                </a:solidFill>
                <a:effectLst/>
                <a:latin typeface="Segoe UI Light" pitchFamily="34" charset="0"/>
                <a:ea typeface="+mn-ea"/>
                <a:cs typeface="+mn-cs"/>
              </a:rPr>
              <a:t>- Machine learning workflow orchestration to automate model training, deployment, and management processes.</a:t>
            </a:r>
          </a:p>
          <a:p>
            <a:r>
              <a:rPr lang="en-US" sz="882" b="0" i="0" kern="1200" dirty="0">
                <a:solidFill>
                  <a:schemeClr val="tx1"/>
                </a:solidFill>
                <a:effectLst/>
                <a:latin typeface="Segoe UI Light" pitchFamily="34" charset="0"/>
                <a:ea typeface="+mn-ea"/>
                <a:cs typeface="+mn-cs"/>
              </a:rPr>
              <a:t>- Model registration and management, so you can track multiple versions of models and the data on which they were trained.</a:t>
            </a:r>
          </a:p>
          <a:p>
            <a:r>
              <a:rPr lang="en-US" sz="882" b="0" i="0" kern="1200" dirty="0">
                <a:solidFill>
                  <a:schemeClr val="tx1"/>
                </a:solidFill>
                <a:effectLst/>
                <a:latin typeface="Segoe UI Light" pitchFamily="34" charset="0"/>
                <a:ea typeface="+mn-ea"/>
                <a:cs typeface="+mn-cs"/>
              </a:rPr>
              <a:t>- Metrics and monitoring for training experiments, datasets, and published services.</a:t>
            </a:r>
          </a:p>
          <a:p>
            <a:r>
              <a:rPr lang="en-US" sz="882" b="0" i="0" kern="1200" dirty="0">
                <a:solidFill>
                  <a:schemeClr val="tx1"/>
                </a:solidFill>
                <a:effectLst/>
                <a:latin typeface="Segoe UI Light" pitchFamily="34" charset="0"/>
                <a:ea typeface="+mn-ea"/>
                <a:cs typeface="+mn-cs"/>
              </a:rPr>
              <a:t>- Model deployment for real-time and batch inferencing.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2058347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MLflow  is an open-source library for managing the life cycle of your machine learning experiments. </a:t>
            </a:r>
          </a:p>
          <a:p>
            <a:endParaRPr lang="en-US" sz="882" kern="1200" dirty="0">
              <a:solidFill>
                <a:schemeClr val="tx1"/>
              </a:solidFill>
              <a:effectLst/>
              <a:latin typeface="Segoe UI Light" pitchFamily="34" charset="0"/>
              <a:ea typeface="+mn-ea"/>
              <a:cs typeface="+mn-cs"/>
            </a:endParaRPr>
          </a:p>
          <a:p>
            <a:r>
              <a:rPr lang="en-US" sz="882" kern="1200" dirty="0" err="1">
                <a:solidFill>
                  <a:schemeClr val="tx1"/>
                </a:solidFill>
                <a:effectLst/>
                <a:latin typeface="Segoe UI Light" pitchFamily="34" charset="0"/>
                <a:ea typeface="+mn-ea"/>
                <a:cs typeface="+mn-cs"/>
              </a:rPr>
              <a:t>MLFlow</a:t>
            </a:r>
            <a:r>
              <a:rPr lang="en-US" sz="882" kern="1200" dirty="0">
                <a:solidFill>
                  <a:schemeClr val="tx1"/>
                </a:solidFill>
                <a:effectLst/>
                <a:latin typeface="Segoe UI Light" pitchFamily="34" charset="0"/>
                <a:ea typeface="+mn-ea"/>
                <a:cs typeface="+mn-cs"/>
              </a:rPr>
              <a:t> Tracking  is a component of MLflow that logs and tracks your training run metrics and model artifacts, no matter your experiment's environment.</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recommended approach for running Azure Machine Learning Experiments on Azure Databricks cluster is use MLflow Tracking and connect Azure Machine Learning as the backend for MLflow experiments.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Thus, using MLflow integration with Azure Machine Learning, you can run experiments in Azure Databricks compute and leverage Azure Machine Learning workspace capabilities of centralized, secure, and scalable solution to store model training metrics and artifacts.</a:t>
            </a:r>
          </a:p>
          <a:p>
            <a:endParaRPr lang="en-US" sz="882"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11289104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First, you configure MLflow tracking to use AML as its backend for MLflow experiments</a:t>
            </a:r>
          </a:p>
          <a:p>
            <a:r>
              <a:rPr lang="en-US" sz="882" b="0" i="0" kern="1200" dirty="0">
                <a:solidFill>
                  <a:schemeClr val="tx1"/>
                </a:solidFill>
                <a:effectLst/>
                <a:latin typeface="Segoe UI Light" pitchFamily="34" charset="0"/>
                <a:ea typeface="+mn-ea"/>
                <a:cs typeface="+mn-cs"/>
              </a:rPr>
              <a:t>Next, you configure and start a MLflow experiment</a:t>
            </a:r>
          </a:p>
          <a:p>
            <a:r>
              <a:rPr lang="en-US" sz="882" b="0" i="0" kern="1200" dirty="0">
                <a:solidFill>
                  <a:schemeClr val="tx1"/>
                </a:solidFill>
                <a:effectLst/>
                <a:latin typeface="Segoe UI Light" pitchFamily="34" charset="0"/>
                <a:ea typeface="+mn-ea"/>
                <a:cs typeface="+mn-cs"/>
              </a:rPr>
              <a:t>In you MLflow experiment, once you train and evaluate your model, you can use the MLflow logging API, </a:t>
            </a:r>
            <a:r>
              <a:rPr lang="en-US" dirty="0" err="1"/>
              <a:t>mlflow.log_metric</a:t>
            </a:r>
            <a:r>
              <a:rPr lang="en-US" dirty="0"/>
              <a:t>()</a:t>
            </a:r>
            <a:r>
              <a:rPr lang="en-US" sz="882" b="0" i="0" kern="1200" dirty="0">
                <a:solidFill>
                  <a:schemeClr val="tx1"/>
                </a:solidFill>
                <a:effectLst/>
                <a:latin typeface="Segoe UI Light" pitchFamily="34" charset="0"/>
                <a:ea typeface="+mn-ea"/>
                <a:cs typeface="+mn-cs"/>
              </a:rPr>
              <a:t>, to start logging your model metrics as shown</a:t>
            </a:r>
          </a:p>
          <a:p>
            <a:r>
              <a:rPr lang="en-US" sz="882" b="0" i="0" kern="1200" dirty="0">
                <a:solidFill>
                  <a:schemeClr val="tx1"/>
                </a:solidFill>
                <a:effectLst/>
                <a:latin typeface="Segoe UI Light" pitchFamily="34" charset="0"/>
                <a:ea typeface="+mn-ea"/>
                <a:cs typeface="+mn-cs"/>
              </a:rPr>
              <a:t>You can also log model artifacts, such as evaluation graphs, </a:t>
            </a:r>
            <a:r>
              <a:rPr lang="en-US" sz="882" kern="1200" dirty="0">
                <a:solidFill>
                  <a:schemeClr val="tx1"/>
                </a:solidFill>
                <a:effectLst/>
                <a:latin typeface="Segoe UI Light" pitchFamily="34" charset="0"/>
                <a:ea typeface="+mn-ea"/>
                <a:cs typeface="+mn-cs"/>
              </a:rPr>
              <a:t>log files or directory contents, </a:t>
            </a:r>
            <a:r>
              <a:rPr lang="en-US" sz="882" b="0" i="0" kern="1200" dirty="0">
                <a:solidFill>
                  <a:schemeClr val="tx1"/>
                </a:solidFill>
                <a:effectLst/>
                <a:latin typeface="Segoe UI Light" pitchFamily="34" charset="0"/>
                <a:ea typeface="+mn-ea"/>
                <a:cs typeface="+mn-cs"/>
              </a:rPr>
              <a:t>using the </a:t>
            </a:r>
            <a:r>
              <a:rPr lang="en-US" dirty="0" err="1"/>
              <a:t>mlflow.log_artifact</a:t>
            </a:r>
            <a:r>
              <a:rPr lang="en-US" dirty="0"/>
              <a:t>()</a:t>
            </a:r>
            <a:r>
              <a:rPr lang="en-US" sz="882" b="0" i="0" kern="1200" dirty="0">
                <a:solidFill>
                  <a:schemeClr val="tx1"/>
                </a:solidFill>
                <a:effectLst/>
                <a:latin typeface="Segoe UI Light" pitchFamily="34" charset="0"/>
                <a:ea typeface="+mn-ea"/>
                <a:cs typeface="+mn-cs"/>
              </a:rPr>
              <a:t> API</a:t>
            </a:r>
          </a:p>
          <a:p>
            <a:r>
              <a:rPr lang="en-US" sz="882" b="0" i="0" kern="1200" dirty="0">
                <a:solidFill>
                  <a:schemeClr val="tx1"/>
                </a:solidFill>
                <a:effectLst/>
                <a:latin typeface="Segoe UI Light" pitchFamily="34" charset="0"/>
                <a:ea typeface="+mn-ea"/>
                <a:cs typeface="+mn-cs"/>
              </a:rPr>
              <a:t>Since Azure Machine Learning is setup as the backend for MLflow experiments, you can review all the training metrics and artifacts in a corresponding Azure ML Workspace experiment run</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You'll see an example of logging metrics with MLflow to an Azure </a:t>
            </a:r>
            <a:r>
              <a:rPr lang="en-US" b="0">
                <a:solidFill>
                  <a:srgbClr val="000000"/>
                </a:solidFill>
                <a:effectLst/>
                <a:latin typeface="Consolas" panose="020B0609020204030204" pitchFamily="49" charset="0"/>
              </a:rPr>
              <a:t>ML experiment run in </a:t>
            </a:r>
            <a:r>
              <a:rPr lang="en-US" b="0" dirty="0">
                <a:solidFill>
                  <a:srgbClr val="000000"/>
                </a:solidFill>
                <a:effectLst/>
                <a:latin typeface="Consolas" panose="020B0609020204030204" pitchFamily="49" charset="0"/>
              </a:rPr>
              <a:t>the lab at the end of this lesson.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0162499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Azure Machine Learning support a specialized pipeline step called </a:t>
            </a:r>
            <a:r>
              <a:rPr lang="en-US" sz="882" kern="1200" dirty="0" err="1">
                <a:solidFill>
                  <a:schemeClr val="tx1"/>
                </a:solidFill>
                <a:effectLst/>
                <a:latin typeface="Segoe UI Light" pitchFamily="34" charset="0"/>
                <a:ea typeface="+mn-ea"/>
                <a:cs typeface="+mn-cs"/>
              </a:rPr>
              <a:t>DatabricksStep</a:t>
            </a:r>
            <a:r>
              <a:rPr lang="en-US" sz="882" kern="1200" dirty="0">
                <a:solidFill>
                  <a:schemeClr val="tx1"/>
                </a:solidFill>
                <a:effectLst/>
                <a:latin typeface="Segoe UI Light" pitchFamily="34" charset="0"/>
                <a:ea typeface="+mn-ea"/>
                <a:cs typeface="+mn-cs"/>
              </a:rPr>
              <a:t> that setup to run a notebook, script, or compiled JAR on a </a:t>
            </a:r>
            <a:r>
              <a:rPr lang="en-US" sz="882" kern="1200" dirty="0" err="1">
                <a:solidFill>
                  <a:schemeClr val="tx1"/>
                </a:solidFill>
                <a:effectLst/>
                <a:latin typeface="Segoe UI Light" pitchFamily="34" charset="0"/>
                <a:ea typeface="+mn-ea"/>
                <a:cs typeface="+mn-cs"/>
              </a:rPr>
              <a:t>databricks</a:t>
            </a:r>
            <a:r>
              <a:rPr lang="en-US" sz="882" kern="1200" dirty="0">
                <a:solidFill>
                  <a:schemeClr val="tx1"/>
                </a:solidFill>
                <a:effectLst/>
                <a:latin typeface="Segoe UI Light" pitchFamily="34" charset="0"/>
                <a:ea typeface="+mn-ea"/>
                <a:cs typeface="+mn-cs"/>
              </a:rPr>
              <a:t> cluster. In order to run a pipeline step on </a:t>
            </a:r>
            <a:r>
              <a:rPr lang="en-US" sz="882" kern="1200" dirty="0" err="1">
                <a:solidFill>
                  <a:schemeClr val="tx1"/>
                </a:solidFill>
                <a:effectLst/>
                <a:latin typeface="Segoe UI Light" pitchFamily="34" charset="0"/>
                <a:ea typeface="+mn-ea"/>
                <a:cs typeface="+mn-cs"/>
              </a:rPr>
              <a:t>databricks</a:t>
            </a:r>
            <a:r>
              <a:rPr lang="en-US" sz="882" kern="1200" dirty="0">
                <a:solidFill>
                  <a:schemeClr val="tx1"/>
                </a:solidFill>
                <a:effectLst/>
                <a:latin typeface="Segoe UI Light" pitchFamily="34" charset="0"/>
                <a:ea typeface="+mn-ea"/>
                <a:cs typeface="+mn-cs"/>
              </a:rPr>
              <a:t> cluster, you need the following:</a:t>
            </a:r>
          </a:p>
          <a:p>
            <a:pPr marL="228600" indent="-228600">
              <a:buFont typeface="+mj-lt"/>
              <a:buAutoNum type="arabicPeriod"/>
            </a:pPr>
            <a:r>
              <a:rPr lang="en-US" sz="882" kern="1200" dirty="0">
                <a:solidFill>
                  <a:schemeClr val="tx1"/>
                </a:solidFill>
                <a:effectLst/>
                <a:latin typeface="Segoe UI Light" pitchFamily="34" charset="0"/>
                <a:ea typeface="+mn-ea"/>
                <a:cs typeface="+mn-cs"/>
              </a:rPr>
              <a:t>Attach Azure Databricks Compute to Azure Machine Learning workspace</a:t>
            </a:r>
          </a:p>
          <a:p>
            <a:pPr marL="228600" indent="-228600">
              <a:buFont typeface="+mj-lt"/>
              <a:buAutoNum type="arabicPeriod"/>
            </a:pPr>
            <a:r>
              <a:rPr lang="en-US" sz="882" kern="1200" dirty="0">
                <a:solidFill>
                  <a:schemeClr val="tx1"/>
                </a:solidFill>
                <a:effectLst/>
                <a:latin typeface="Segoe UI Light" pitchFamily="34" charset="0"/>
                <a:ea typeface="+mn-ea"/>
                <a:cs typeface="+mn-cs"/>
              </a:rPr>
              <a:t>Define </a:t>
            </a:r>
            <a:r>
              <a:rPr lang="en-US" sz="882" kern="1200" dirty="0" err="1">
                <a:solidFill>
                  <a:schemeClr val="tx1"/>
                </a:solidFill>
                <a:effectLst/>
                <a:latin typeface="Segoe UI Light" pitchFamily="34" charset="0"/>
                <a:ea typeface="+mn-ea"/>
                <a:cs typeface="+mn-cs"/>
              </a:rPr>
              <a:t>DatabricksStep</a:t>
            </a:r>
            <a:r>
              <a:rPr lang="en-US" sz="882" kern="1200" dirty="0">
                <a:solidFill>
                  <a:schemeClr val="tx1"/>
                </a:solidFill>
                <a:effectLst/>
                <a:latin typeface="Segoe UI Light" pitchFamily="34" charset="0"/>
                <a:ea typeface="+mn-ea"/>
                <a:cs typeface="+mn-cs"/>
              </a:rPr>
              <a:t> in a Pipeline</a:t>
            </a:r>
          </a:p>
          <a:p>
            <a:pPr marL="228600" indent="-228600">
              <a:buFont typeface="+mj-lt"/>
              <a:buAutoNum type="arabicPeriod"/>
            </a:pPr>
            <a:r>
              <a:rPr lang="en-US" sz="882" kern="1200" dirty="0">
                <a:solidFill>
                  <a:schemeClr val="tx1"/>
                </a:solidFill>
                <a:effectLst/>
                <a:latin typeface="Segoe UI Light" pitchFamily="34" charset="0"/>
                <a:ea typeface="+mn-ea"/>
                <a:cs typeface="+mn-cs"/>
              </a:rPr>
              <a:t>Submit the Pipeline</a:t>
            </a:r>
          </a:p>
          <a:p>
            <a:endParaRPr lang="en-US" sz="882"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shown step in the slide, defines the configuration to create a new Databricks job cluster to run the python script. The cluster is created on the fly to run the script and the cluster is subsequently deleted after the step execution is completed.</a:t>
            </a:r>
          </a:p>
          <a:p>
            <a:br>
              <a:rPr lang="en-US" dirty="0"/>
            </a:br>
            <a:r>
              <a:rPr lang="en-US" sz="882" b="0" i="0" kern="1200" dirty="0">
                <a:solidFill>
                  <a:schemeClr val="tx1"/>
                </a:solidFill>
                <a:effectLst/>
                <a:latin typeface="Segoe UI Light" pitchFamily="34" charset="0"/>
                <a:ea typeface="+mn-ea"/>
                <a:cs typeface="+mn-cs"/>
              </a:rPr>
              <a:t>After defining the step, you can assign it to a pipeline, and run it as an experiment in Azure Machine Learning workspace.</a:t>
            </a:r>
            <a:endParaRPr lang="en-US" sz="882"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13200366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Light" pitchFamily="34" charset="0"/>
                <a:ea typeface="+mn-ea"/>
                <a:cs typeface="+mn-cs"/>
              </a:rPr>
              <a:t>In machine learning, Model Deployment can be considered as a process by which you integrate your trained machine learning models into production environment such that your business or end user applications can use the model predictions to make decisions or gain insights into your data.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33823170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In machine learning, </a:t>
            </a:r>
            <a:r>
              <a:rPr lang="en-US" dirty="0"/>
              <a:t>Model Deployment</a:t>
            </a:r>
            <a:r>
              <a:rPr lang="en-US" sz="882" b="0" i="0" kern="1200" dirty="0">
                <a:solidFill>
                  <a:schemeClr val="tx1"/>
                </a:solidFill>
                <a:effectLst/>
                <a:latin typeface="Segoe UI Light" pitchFamily="34" charset="0"/>
                <a:ea typeface="+mn-ea"/>
                <a:cs typeface="+mn-cs"/>
              </a:rPr>
              <a:t> can be considered as a process by which you integrate your trained machine learning models into production environment such that your business or end user applications can use the model predictions to make decisions or gain insights into your data. </a:t>
            </a: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The term *inferencing* refers to the use of a trained model to predict labels for new data on which the model has not been trained. Often, the model is deployed as part of a service that enables applications to request immediate, or *real-time*, predictions for individual or small numbers of data observations.</a:t>
            </a:r>
            <a:endParaRPr lang="en-US" b="0" dirty="0">
              <a:solidFill>
                <a:srgbClr val="000000"/>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r>
              <a:rPr lang="en-US" dirty="0"/>
              <a:t>Client applications consume the service through an endpoint, submitting new feature data and receiving an immediate response with predicted labels.</a:t>
            </a:r>
          </a:p>
          <a:p>
            <a:endParaRPr lang="en-US" dirty="0"/>
          </a:p>
          <a:p>
            <a:r>
              <a:rPr lang="en-US" dirty="0"/>
              <a:t>In Azure Machine learning, you can create </a:t>
            </a:r>
            <a:r>
              <a:rPr lang="en-US" dirty="0" err="1"/>
              <a:t>realtime</a:t>
            </a:r>
            <a:r>
              <a:rPr lang="en-US" dirty="0"/>
              <a:t> inferencing solutions by deploying a model as a </a:t>
            </a:r>
            <a:r>
              <a:rPr lang="en-US" dirty="0" err="1"/>
              <a:t>realtime</a:t>
            </a:r>
            <a:r>
              <a:rPr lang="en-US" dirty="0"/>
              <a:t> service, hosted in a containerized platform such as Azure Kubernetes Services (AKS).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2743020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You can deploy a model to several kinds of compute target, including local compute, an Azure Container Instance (ACI), an Azure Kubernetes Service (AKS) cluster, Azure Machine Learning Compute Clusters or an Internet of Things (IoT) module. </a:t>
            </a:r>
          </a:p>
          <a:p>
            <a:endParaRPr lang="en-US" sz="882" b="0" i="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solidFill>
                  <a:srgbClr val="0451A5"/>
                </a:solidFill>
                <a:effectLst/>
                <a:latin typeface="Consolas" panose="020B0609020204030204" pitchFamily="49" charset="0"/>
              </a:rPr>
              <a:t>Note</a:t>
            </a:r>
            <a:r>
              <a:rPr lang="en-US" b="0" dirty="0">
                <a:solidFill>
                  <a:srgbClr val="0451A5"/>
                </a:solidFill>
                <a:effectLst/>
                <a:latin typeface="Consolas" panose="020B0609020204030204" pitchFamily="49" charset="0"/>
              </a:rPr>
              <a:t>: </a:t>
            </a:r>
            <a:r>
              <a:rPr lang="en-US" b="0" dirty="0">
                <a:solidFill>
                  <a:srgbClr val="000000"/>
                </a:solidFill>
                <a:effectLst/>
                <a:latin typeface="Consolas" panose="020B0609020204030204" pitchFamily="49" charset="0"/>
              </a:rPr>
              <a:t>Deployment to a local service, or an ACI is a good choice for testing and development. For production, you should deploy to a target that meets the specific performance, scalability, and security needs of your application architecture.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2853356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You can deploy a model as a  inferencing web service to several kinds of compute targets as discussed in the previous slide. Azure Machine Learning uses </a:t>
            </a:r>
            <a:r>
              <a:rPr lang="en-US" b="0" i="1" dirty="0">
                <a:solidFill>
                  <a:srgbClr val="000000"/>
                </a:solidFill>
                <a:effectLst/>
                <a:latin typeface="Consolas" panose="020B0609020204030204" pitchFamily="49" charset="0"/>
              </a:rPr>
              <a:t>containers</a:t>
            </a:r>
            <a:r>
              <a:rPr lang="en-US" b="0" dirty="0">
                <a:solidFill>
                  <a:srgbClr val="000000"/>
                </a:solidFill>
                <a:effectLst/>
                <a:latin typeface="Consolas" panose="020B0609020204030204" pitchFamily="49" charset="0"/>
              </a:rPr>
              <a:t> as a deployment mechanism, packaging the model and the code to use it as an image that can be deployed to a container in your chosen compute target.</a:t>
            </a:r>
          </a:p>
          <a:p>
            <a:endParaRPr lang="en-US" b="0" dirty="0">
              <a:solidFill>
                <a:srgbClr val="000000"/>
              </a:solidFill>
              <a:effectLst/>
              <a:latin typeface="Consolas" panose="020B0609020204030204" pitchFamily="49" charset="0"/>
            </a:endParaRPr>
          </a:p>
          <a:p>
            <a:r>
              <a:rPr lang="en-US" sz="882" b="0" i="0" kern="1200" dirty="0">
                <a:solidFill>
                  <a:schemeClr val="tx1"/>
                </a:solidFill>
                <a:effectLst/>
                <a:latin typeface="Segoe UI Light" pitchFamily="34" charset="0"/>
                <a:ea typeface="+mn-ea"/>
                <a:cs typeface="+mn-cs"/>
              </a:rPr>
              <a:t>To deploy a model as a inferencing webservice, you must perform the following tasks:</a:t>
            </a:r>
          </a:p>
          <a:p>
            <a:pPr marL="228600" indent="-228600">
              <a:buAutoNum type="arabicPeriod"/>
            </a:pPr>
            <a:r>
              <a:rPr lang="en-US" b="0" dirty="0">
                <a:solidFill>
                  <a:srgbClr val="000000"/>
                </a:solidFill>
                <a:effectLst/>
                <a:latin typeface="Consolas" panose="020B0609020204030204" pitchFamily="49" charset="0"/>
              </a:rPr>
              <a:t>Register a trained model</a:t>
            </a:r>
          </a:p>
          <a:p>
            <a:pPr marL="228600" indent="-228600">
              <a:buAutoNum type="arabicPeriod"/>
            </a:pPr>
            <a:r>
              <a:rPr lang="en-US" b="0" dirty="0">
                <a:solidFill>
                  <a:srgbClr val="000000"/>
                </a:solidFill>
                <a:effectLst/>
                <a:latin typeface="Consolas" panose="020B0609020204030204" pitchFamily="49" charset="0"/>
              </a:rPr>
              <a:t>Define an inference Configuration that comprises of the scoring script and deployment environment</a:t>
            </a:r>
          </a:p>
          <a:p>
            <a:pPr marL="228600" indent="-228600">
              <a:buAutoNum type="arabicPeriod"/>
            </a:pPr>
            <a:r>
              <a:rPr lang="en-US" b="0" dirty="0">
                <a:solidFill>
                  <a:srgbClr val="000000"/>
                </a:solidFill>
                <a:effectLst/>
                <a:latin typeface="Consolas" panose="020B0609020204030204" pitchFamily="49" charset="0"/>
              </a:rPr>
              <a:t>Define a deployment configuration that specifies the compute target</a:t>
            </a:r>
          </a:p>
          <a:p>
            <a:pPr marL="228600" indent="-228600">
              <a:buAutoNum type="arabicPeriod"/>
            </a:pPr>
            <a:r>
              <a:rPr lang="en-US" b="0" dirty="0">
                <a:solidFill>
                  <a:srgbClr val="000000"/>
                </a:solidFill>
                <a:effectLst/>
                <a:latin typeface="Consolas" panose="020B0609020204030204" pitchFamily="49" charset="0"/>
              </a:rPr>
              <a:t>Finally, deploy the model as a scoring webservice passing in the registered model, inference configuration and deployment configuration</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You'll see an example of model deployment in the lab at the end of this lesson.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2890064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There are a lot of elements to a real-time service deployment, including the trained model, the runtime environment configuration, the scoring script, the container image, and the container host. Troubleshooting a failed deployment, or an error when consuming a deployed service can be complex.</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As an initial troubleshooting step, you can check the status of a service by examining its </a:t>
            </a:r>
            <a:r>
              <a:rPr lang="en-US" b="1" dirty="0">
                <a:solidFill>
                  <a:srgbClr val="000080"/>
                </a:solidFill>
                <a:effectLst/>
                <a:latin typeface="Consolas" panose="020B0609020204030204" pitchFamily="49" charset="0"/>
              </a:rPr>
              <a:t>state</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1" dirty="0">
                <a:solidFill>
                  <a:srgbClr val="000080"/>
                </a:solidFill>
                <a:effectLst/>
                <a:latin typeface="Consolas" panose="020B0609020204030204" pitchFamily="49" charset="0"/>
              </a:rPr>
              <a:t>Note</a:t>
            </a:r>
            <a:r>
              <a:rPr lang="en-US" b="0" dirty="0">
                <a:solidFill>
                  <a:srgbClr val="000000"/>
                </a:solidFill>
                <a:effectLst/>
                <a:latin typeface="Consolas" panose="020B0609020204030204" pitchFamily="49" charset="0"/>
              </a:rPr>
              <a:t>: To view the </a:t>
            </a:r>
            <a:r>
              <a:rPr lang="en-US" b="1" dirty="0">
                <a:solidFill>
                  <a:srgbClr val="000080"/>
                </a:solidFill>
                <a:effectLst/>
                <a:latin typeface="Consolas" panose="020B0609020204030204" pitchFamily="49" charset="0"/>
              </a:rPr>
              <a:t>state</a:t>
            </a:r>
            <a:r>
              <a:rPr lang="en-US" b="0" dirty="0">
                <a:solidFill>
                  <a:srgbClr val="000000"/>
                </a:solidFill>
                <a:effectLst/>
                <a:latin typeface="Consolas" panose="020B0609020204030204" pitchFamily="49" charset="0"/>
              </a:rPr>
              <a:t> of a service, you must use the compute-specific service type (for example </a:t>
            </a:r>
            <a:r>
              <a:rPr lang="en-US" b="1" dirty="0" err="1">
                <a:solidFill>
                  <a:srgbClr val="000080"/>
                </a:solidFill>
                <a:effectLst/>
                <a:latin typeface="Consolas" panose="020B0609020204030204" pitchFamily="49" charset="0"/>
              </a:rPr>
              <a:t>AksWebservice</a:t>
            </a:r>
            <a:r>
              <a:rPr lang="en-US" b="0" dirty="0">
                <a:solidFill>
                  <a:srgbClr val="000000"/>
                </a:solidFill>
                <a:effectLst/>
                <a:latin typeface="Consolas" panose="020B0609020204030204" pitchFamily="49" charset="0"/>
              </a:rPr>
              <a:t>) and not a generic </a:t>
            </a:r>
            <a:r>
              <a:rPr lang="en-US" b="1" dirty="0" err="1">
                <a:solidFill>
                  <a:srgbClr val="000080"/>
                </a:solidFill>
                <a:effectLst/>
                <a:latin typeface="Consolas" panose="020B0609020204030204" pitchFamily="49" charset="0"/>
              </a:rPr>
              <a:t>WebService</a:t>
            </a:r>
            <a:r>
              <a:rPr lang="en-US" b="0" dirty="0">
                <a:solidFill>
                  <a:srgbClr val="000000"/>
                </a:solidFill>
                <a:effectLst/>
                <a:latin typeface="Consolas" panose="020B0609020204030204" pitchFamily="49" charset="0"/>
              </a:rPr>
              <a:t> object.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an operational service, the state should be </a:t>
            </a:r>
            <a:r>
              <a:rPr lang="en-US" b="0" i="1" dirty="0">
                <a:solidFill>
                  <a:srgbClr val="000000"/>
                </a:solidFill>
                <a:effectLst/>
                <a:latin typeface="Consolas" panose="020B0609020204030204" pitchFamily="49" charset="0"/>
              </a:rPr>
              <a:t>*Healthy*</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If a service is not healthy, or you are experiencing errors when using it, you can review its logs, which include detailed information about the provisioning of the service, and the requests it has processed; and can often provide an insight into the cause of unexpected errors.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Deployment and runtime errors can be easier to diagnose by deploying the service as a container in a local Docker instance. You can then test the locally deployed service using the SDK and troubleshoot runtime issues by making changes to the scoring file that is referenced in the inference configuration, and reloading the service without redeploying it (something you can only do with a local service).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2297919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Training a Machine Learning model with Azure Databricks and Spark ML is straightforward.  Let’s take a look </a:t>
            </a:r>
            <a:r>
              <a:rPr lang="en-US"/>
              <a:t>at </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8526709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912716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spark </a:t>
            </a:r>
            <a:r>
              <a:rPr lang="en-US" dirty="0" err="1"/>
              <a:t>dataframes</a:t>
            </a:r>
            <a:r>
              <a:rPr lang="en-US" dirty="0"/>
              <a:t>, tabular data structures, similar to </a:t>
            </a:r>
            <a:r>
              <a:rPr lang="en-US" dirty="0" err="1"/>
              <a:t>rdbms</a:t>
            </a:r>
            <a:r>
              <a:rPr lang="en-US" dirty="0"/>
              <a:t>, excel or pandas</a:t>
            </a:r>
            <a:br>
              <a:rPr lang="en-US" dirty="0"/>
            </a:br>
            <a:endParaRPr lang="en-US" dirty="0"/>
          </a:p>
          <a:p>
            <a:pPr algn="l">
              <a:buFont typeface="Arial" panose="020B0604020202020204" pitchFamily="34" charset="0"/>
              <a:buChar char="•"/>
            </a:pPr>
            <a:r>
              <a:rPr lang="en-US" b="1" i="0" dirty="0">
                <a:solidFill>
                  <a:srgbClr val="FFFFFF"/>
                </a:solidFill>
                <a:effectLst/>
                <a:latin typeface="Segoe UI" panose="020B0502040204020203" pitchFamily="34" charset="0"/>
              </a:rPr>
              <a:t>Spark SQL and </a:t>
            </a:r>
            <a:r>
              <a:rPr lang="en-US" b="1" i="0" dirty="0" err="1">
                <a:solidFill>
                  <a:srgbClr val="FFFFFF"/>
                </a:solidFill>
                <a:effectLst/>
                <a:latin typeface="Segoe UI" panose="020B0502040204020203" pitchFamily="34" charset="0"/>
              </a:rPr>
              <a:t>DataFrames</a:t>
            </a:r>
            <a:r>
              <a:rPr lang="en-US" b="0" i="0" dirty="0">
                <a:solidFill>
                  <a:srgbClr val="FFFFFF"/>
                </a:solidFill>
                <a:effectLst/>
                <a:latin typeface="Segoe UI" panose="020B0502040204020203" pitchFamily="34" charset="0"/>
              </a:rPr>
              <a:t>: Spark SQL is the Spark module for working with structured data. A </a:t>
            </a:r>
            <a:r>
              <a:rPr lang="en-US" b="0" i="0" dirty="0" err="1">
                <a:solidFill>
                  <a:srgbClr val="FFFFFF"/>
                </a:solidFill>
                <a:effectLst/>
                <a:latin typeface="Segoe UI" panose="020B0502040204020203" pitchFamily="34" charset="0"/>
              </a:rPr>
              <a:t>DataFrame</a:t>
            </a:r>
            <a:r>
              <a:rPr lang="en-US" b="0" i="0" dirty="0">
                <a:solidFill>
                  <a:srgbClr val="FFFFFF"/>
                </a:solidFill>
                <a:effectLst/>
                <a:latin typeface="Segoe UI" panose="020B0502040204020203" pitchFamily="34" charset="0"/>
              </a:rPr>
              <a:t> is a distributed collection of data organized into named columns. It is conceptually equivalent to a table in a relational database or a data frame in R/Python.</a:t>
            </a:r>
          </a:p>
          <a:p>
            <a:pPr algn="l">
              <a:buFont typeface="Arial" panose="020B0604020202020204" pitchFamily="34" charset="0"/>
              <a:buChar char="•"/>
            </a:pPr>
            <a:r>
              <a:rPr lang="en-US" b="1" i="0" dirty="0">
                <a:solidFill>
                  <a:srgbClr val="FFFFFF"/>
                </a:solidFill>
                <a:effectLst/>
                <a:latin typeface="Segoe UI" panose="020B0502040204020203" pitchFamily="34" charset="0"/>
              </a:rPr>
              <a:t>Streaming</a:t>
            </a:r>
            <a:r>
              <a:rPr lang="en-US" b="0" i="0" dirty="0">
                <a:solidFill>
                  <a:srgbClr val="FFFFFF"/>
                </a:solidFill>
                <a:effectLst/>
                <a:latin typeface="Segoe UI" panose="020B0502040204020203" pitchFamily="34" charset="0"/>
              </a:rPr>
              <a:t>: Real-time data processing and analysis for analytical and interactive applications. Integrates with HDFS, Flume, and Kafka.</a:t>
            </a:r>
          </a:p>
          <a:p>
            <a:pPr algn="l">
              <a:buFont typeface="Arial" panose="020B0604020202020204" pitchFamily="34" charset="0"/>
              <a:buChar char="•"/>
            </a:pPr>
            <a:r>
              <a:rPr lang="en-US" b="1" i="0" dirty="0" err="1">
                <a:solidFill>
                  <a:srgbClr val="FFFFFF"/>
                </a:solidFill>
                <a:effectLst/>
                <a:latin typeface="Segoe UI" panose="020B0502040204020203" pitchFamily="34" charset="0"/>
              </a:rPr>
              <a:t>MLlib</a:t>
            </a:r>
            <a:r>
              <a:rPr lang="en-US" b="0" i="0" dirty="0">
                <a:solidFill>
                  <a:srgbClr val="FFFFFF"/>
                </a:solidFill>
                <a:effectLst/>
                <a:latin typeface="Segoe UI" panose="020B0502040204020203" pitchFamily="34" charset="0"/>
              </a:rPr>
              <a:t>: Machine Learning library consisting of common learning algorithms and utilities, including classification, regression, clustering, collaborative filtering, dimensionality reduction, as well as underlying optimization primitives.</a:t>
            </a:r>
          </a:p>
          <a:p>
            <a:pPr algn="l">
              <a:buFont typeface="Arial" panose="020B0604020202020204" pitchFamily="34" charset="0"/>
              <a:buChar char="•"/>
            </a:pPr>
            <a:r>
              <a:rPr lang="en-US" b="1" i="0" dirty="0" err="1">
                <a:solidFill>
                  <a:srgbClr val="FFFFFF"/>
                </a:solidFill>
                <a:effectLst/>
                <a:latin typeface="Segoe UI" panose="020B0502040204020203" pitchFamily="34" charset="0"/>
              </a:rPr>
              <a:t>GraphX</a:t>
            </a:r>
            <a:r>
              <a:rPr lang="en-US" b="0" i="0" dirty="0">
                <a:solidFill>
                  <a:srgbClr val="FFFFFF"/>
                </a:solidFill>
                <a:effectLst/>
                <a:latin typeface="Segoe UI" panose="020B0502040204020203" pitchFamily="34" charset="0"/>
              </a:rPr>
              <a:t>: Graphs and graph computation for a broad scope of use cases from cognitive analytics to data exploration.</a:t>
            </a:r>
          </a:p>
          <a:p>
            <a:pPr algn="l">
              <a:buFont typeface="Arial" panose="020B0604020202020204" pitchFamily="34" charset="0"/>
              <a:buChar char="•"/>
            </a:pPr>
            <a:r>
              <a:rPr lang="en-US" b="1" i="0" dirty="0">
                <a:solidFill>
                  <a:srgbClr val="FFFFFF"/>
                </a:solidFill>
                <a:effectLst/>
                <a:latin typeface="Segoe UI" panose="020B0502040204020203" pitchFamily="34" charset="0"/>
              </a:rPr>
              <a:t>Spark Core API</a:t>
            </a:r>
            <a:r>
              <a:rPr lang="en-US" b="0" i="0" dirty="0">
                <a:solidFill>
                  <a:srgbClr val="FFFFFF"/>
                </a:solidFill>
                <a:effectLst/>
                <a:latin typeface="Segoe UI" panose="020B0502040204020203" pitchFamily="34" charset="0"/>
              </a:rPr>
              <a:t>: Includes support for R, SQL, Python, Scala, and Java.</a:t>
            </a:r>
          </a:p>
          <a:p>
            <a:endParaRPr lang="en-US" i="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391143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latin typeface="Segoe UI Light" pitchFamily="34" charset="0"/>
                <a:ea typeface="+mn-ea"/>
                <a:cs typeface="+mn-cs"/>
              </a:rPr>
              <a:t>Use the references on the slide to learn more. In particular, note the online learning modules on Microsoft Learn that are related to the material covered in this module.</a:t>
            </a: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912716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Databricks includes a considerable amount of built-in functionality around training and evaluating machine learning models.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Let’s start with a discussion of data preparation.  Data preparation is a critical job for data engineers and data scientists alike, and Azure Databricks has built-in functionality to simplify this job.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In traditional programming, the inputs of hard coded rules and data are used to arrive at the output of answers.  By contrast, in machine learning, you train the algorithm with data and answers, also known as labels, and the algorithm learns the rules to map the data to their respective labels.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85841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3260080"/>
            <a:ext cx="11343820" cy="461665"/>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209958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2184323"/>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707465"/>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5" r:id="rId73"/>
    <p:sldLayoutId id="2147484736" r:id="rId74"/>
    <p:sldLayoutId id="2147484737"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learn/modules/describe-azure-databricks/" TargetMode="External"/><Relationship Id="rId2" Type="http://schemas.openxmlformats.org/officeDocument/2006/relationships/notesSlide" Target="../notesSlides/notesSlide6.xml"/><Relationship Id="rId1" Type="http://schemas.openxmlformats.org/officeDocument/2006/relationships/slideLayout" Target="../slideLayouts/slideLayout73.xml"/><Relationship Id="rId6" Type="http://schemas.openxmlformats.org/officeDocument/2006/relationships/image" Target="../media/image50.emf"/><Relationship Id="rId5" Type="http://schemas.openxmlformats.org/officeDocument/2006/relationships/hyperlink" Target="https://docs.microsoft.com/en-us/learn/modules/work-dataframes-azure-databricks/" TargetMode="External"/><Relationship Id="rId4" Type="http://schemas.openxmlformats.org/officeDocument/2006/relationships/hyperlink" Target="https://docs.microsoft.com/en-us/learn/modules/read-write-data-azure-databrick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sv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2.xml"/><Relationship Id="rId4" Type="http://schemas.openxmlformats.org/officeDocument/2006/relationships/image" Target="../media/image39.svg"/></Relationships>
</file>

<file path=ppt/slides/_rels/slide19.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74.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8.sv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15.png"/><Relationship Id="rId12"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60.svg"/><Relationship Id="rId11" Type="http://schemas.openxmlformats.org/officeDocument/2006/relationships/image" Target="../media/image61.sv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59.svg"/><Relationship Id="rId9" Type="http://schemas.openxmlformats.org/officeDocument/2006/relationships/image" Target="../media/image5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learn/modules/perform-machine-learning-with-azure-databricks/" TargetMode="External"/><Relationship Id="rId2" Type="http://schemas.openxmlformats.org/officeDocument/2006/relationships/notesSlide" Target="../notesSlides/notesSlide18.xml"/><Relationship Id="rId1" Type="http://schemas.openxmlformats.org/officeDocument/2006/relationships/slideLayout" Target="../slideLayouts/slideLayout73.xml"/><Relationship Id="rId6" Type="http://schemas.openxmlformats.org/officeDocument/2006/relationships/image" Target="../media/image50.emf"/><Relationship Id="rId5" Type="http://schemas.openxmlformats.org/officeDocument/2006/relationships/hyperlink" Target="https://docs.microsoft.com/en-us/azure/databricks/getting-started/spark/machine-learning" TargetMode="External"/><Relationship Id="rId4" Type="http://schemas.openxmlformats.org/officeDocument/2006/relationships/hyperlink" Target="https://docs.microsoft.com/learn/modules/train-machine-learning-mode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25.xml"/><Relationship Id="rId1" Type="http://schemas.openxmlformats.org/officeDocument/2006/relationships/slideLayout" Target="../slideLayouts/slideLayout74.xml"/><Relationship Id="rId6" Type="http://schemas.openxmlformats.org/officeDocument/2006/relationships/image" Target="../media/image57.svg"/><Relationship Id="rId5" Type="http://schemas.openxmlformats.org/officeDocument/2006/relationships/image" Target="../media/image56.png"/><Relationship Id="rId10" Type="http://schemas.openxmlformats.org/officeDocument/2006/relationships/image" Target="../media/image60.svg"/><Relationship Id="rId4" Type="http://schemas.openxmlformats.org/officeDocument/2006/relationships/image" Target="../media/image55.svg"/><Relationship Id="rId9" Type="http://schemas.openxmlformats.org/officeDocument/2006/relationships/image" Target="../media/image52.png"/></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1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14.xml"/><Relationship Id="rId6" Type="http://schemas.openxmlformats.org/officeDocument/2006/relationships/image" Target="../media/image22.svg"/><Relationship Id="rId11" Type="http://schemas.openxmlformats.org/officeDocument/2006/relationships/image" Target="../media/image27.sv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4.xml"/></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learn/modules/work-with-mlflow-azure-databricks/" TargetMode="External"/><Relationship Id="rId2" Type="http://schemas.openxmlformats.org/officeDocument/2006/relationships/notesSlide" Target="../notesSlides/notesSlide28.xml"/><Relationship Id="rId1" Type="http://schemas.openxmlformats.org/officeDocument/2006/relationships/slideLayout" Target="../slideLayouts/slideLayout73.xml"/><Relationship Id="rId5" Type="http://schemas.openxmlformats.org/officeDocument/2006/relationships/image" Target="../media/image50.emf"/><Relationship Id="rId4" Type="http://schemas.openxmlformats.org/officeDocument/2006/relationships/hyperlink" Target="https://docs.microsoft.com/azure/databricks/applications/mlflow/"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0.xml"/><Relationship Id="rId1" Type="http://schemas.openxmlformats.org/officeDocument/2006/relationships/slideLayout" Target="../slideLayouts/slideLayout22.xml"/><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slides/_rels/slide35.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notesSlide" Target="../notesSlides/notesSlide31.xml"/><Relationship Id="rId1" Type="http://schemas.openxmlformats.org/officeDocument/2006/relationships/slideLayout" Target="../slideLayouts/slideLayout74.xml"/></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2.xml"/><Relationship Id="rId1" Type="http://schemas.openxmlformats.org/officeDocument/2006/relationships/slideLayout" Target="../slideLayouts/slideLayout7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4.xml"/></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22.xml"/><Relationship Id="rId4" Type="http://schemas.openxmlformats.org/officeDocument/2006/relationships/image" Target="../media/image7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8" Type="http://schemas.openxmlformats.org/officeDocument/2006/relationships/image" Target="../media/image75.sv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36.xml"/><Relationship Id="rId1" Type="http://schemas.openxmlformats.org/officeDocument/2006/relationships/slideLayout" Target="../slideLayouts/slideLayout74.xml"/><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1.sv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4.xml"/></Relationships>
</file>

<file path=ppt/slides/_rels/slide44.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hyperlink" Target="https://docs.microsoft.com/azure/machine-learning/how-to-use-mlflow" TargetMode="External"/><Relationship Id="rId7" Type="http://schemas.openxmlformats.org/officeDocument/2006/relationships/hyperlink" Target="https://docs.microsoft.com/azure/machine-learning/how-to-deploy-and-where" TargetMode="External"/><Relationship Id="rId2" Type="http://schemas.openxmlformats.org/officeDocument/2006/relationships/notesSlide" Target="../notesSlides/notesSlide40.xml"/><Relationship Id="rId1" Type="http://schemas.openxmlformats.org/officeDocument/2006/relationships/slideLayout" Target="../slideLayouts/slideLayout73.xml"/><Relationship Id="rId6" Type="http://schemas.openxmlformats.org/officeDocument/2006/relationships/hyperlink" Target="https://docs.microsoft.com/learn/modules/deploy-batch-inference-pipelines-with-azure-machine-learning" TargetMode="External"/><Relationship Id="rId5" Type="http://schemas.openxmlformats.org/officeDocument/2006/relationships/hyperlink" Target="https://docs.microsoft.com/learn/modules/register-and-deploy-model-with-amls" TargetMode="External"/><Relationship Id="rId4" Type="http://schemas.openxmlformats.org/officeDocument/2006/relationships/hyperlink" Target="https://mlflow.org/docs/latest/quickstart.html#using-the-tracking-api"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39.svg"/></Relationships>
</file>

<file path=ppt/slides/_rels/slide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74.xml"/><Relationship Id="rId5" Type="http://schemas.openxmlformats.org/officeDocument/2006/relationships/image" Target="../media/image43.svg"/><Relationship Id="rId4" Type="http://schemas.openxmlformats.org/officeDocument/2006/relationships/image" Target="../media/image4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3" Type="http://schemas.openxmlformats.org/officeDocument/2006/relationships/image" Target="../media/image45.svg"/><Relationship Id="rId7" Type="http://schemas.openxmlformats.org/officeDocument/2006/relationships/image" Target="../media/image49.svg"/><Relationship Id="rId2" Type="http://schemas.openxmlformats.org/officeDocument/2006/relationships/image" Target="../media/image44.png"/><Relationship Id="rId1" Type="http://schemas.openxmlformats.org/officeDocument/2006/relationships/slideLayout" Target="../slideLayouts/slideLayout74.xml"/><Relationship Id="rId6" Type="http://schemas.openxmlformats.org/officeDocument/2006/relationships/image" Target="../media/image48.png"/><Relationship Id="rId5" Type="http://schemas.openxmlformats.org/officeDocument/2006/relationships/image" Target="../media/image47.sv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1: Introduction to Azure Databricks</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9339690" cy="3185487"/>
          </a:xfrm>
        </p:spPr>
        <p:txBody>
          <a:bodyPr/>
          <a:lstStyle/>
          <a:p>
            <a:pPr>
              <a:lnSpc>
                <a:spcPct val="100000"/>
              </a:lnSpc>
              <a:spcBef>
                <a:spcPts val="0"/>
              </a:spcBef>
              <a:spcAft>
                <a:spcPts val="300"/>
              </a:spcAft>
            </a:pPr>
            <a:r>
              <a:rPr lang="en-US" sz="1600" spc="0" dirty="0">
                <a:solidFill>
                  <a:schemeClr val="tx1"/>
                </a:solidFill>
              </a:rPr>
              <a:t>Microsoft Learn: Describe Azure Databricks</a:t>
            </a:r>
          </a:p>
          <a:p>
            <a:pPr>
              <a:spcBef>
                <a:spcPts val="0"/>
              </a:spcBef>
              <a:spcAft>
                <a:spcPts val="300"/>
              </a:spcAft>
            </a:pPr>
            <a:r>
              <a:rPr lang="en-US" sz="1600" spc="0" dirty="0">
                <a:solidFill>
                  <a:schemeClr val="tx2"/>
                </a:solidFill>
                <a:latin typeface="+mn-lt"/>
                <a:hlinkClick r:id="rId3"/>
              </a:rPr>
              <a:t>https://docs.microsoft.com/learn/modules/describe-azure-databricks/</a:t>
            </a:r>
            <a:endParaRPr lang="en-US" sz="1600" spc="0" dirty="0">
              <a:solidFill>
                <a:schemeClr val="tx2"/>
              </a:solidFill>
              <a:latin typeface="+mn-lt"/>
            </a:endParaRPr>
          </a:p>
          <a:p>
            <a:pPr>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Microsoft Learn: Read and write data in Azure Databricks</a:t>
            </a:r>
          </a:p>
          <a:p>
            <a:pPr>
              <a:spcBef>
                <a:spcPts val="0"/>
              </a:spcBef>
              <a:spcAft>
                <a:spcPts val="300"/>
              </a:spcAft>
            </a:pPr>
            <a:r>
              <a:rPr lang="en-US" sz="1600" spc="0" dirty="0">
                <a:solidFill>
                  <a:schemeClr val="tx2"/>
                </a:solidFill>
                <a:latin typeface="+mn-lt"/>
                <a:hlinkClick r:id="rId4"/>
              </a:rPr>
              <a:t>https://docs.microsoft.com/learn/modules/read-write-data-azure-databricks/</a:t>
            </a:r>
            <a:endParaRPr lang="en-US" sz="1600" spc="0" dirty="0">
              <a:solidFill>
                <a:schemeClr val="tx2"/>
              </a:solidFill>
              <a:latin typeface="+mn-lt"/>
            </a:endParaRPr>
          </a:p>
          <a:p>
            <a:pPr>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Microsoft Learn: Work with </a:t>
            </a:r>
            <a:r>
              <a:rPr lang="en-US" sz="1600" spc="0" dirty="0" err="1">
                <a:solidFill>
                  <a:schemeClr val="tx1"/>
                </a:solidFill>
              </a:rPr>
              <a:t>DataFrames</a:t>
            </a:r>
            <a:r>
              <a:rPr lang="en-US" sz="1600" spc="0" dirty="0">
                <a:solidFill>
                  <a:schemeClr val="tx1"/>
                </a:solidFill>
              </a:rPr>
              <a:t> in Azure Databricks</a:t>
            </a:r>
          </a:p>
          <a:p>
            <a:pPr>
              <a:spcBef>
                <a:spcPts val="0"/>
              </a:spcBef>
              <a:spcAft>
                <a:spcPts val="300"/>
              </a:spcAft>
            </a:pPr>
            <a:r>
              <a:rPr lang="en-US" sz="1600" spc="0" dirty="0">
                <a:solidFill>
                  <a:schemeClr val="tx2"/>
                </a:solidFill>
                <a:latin typeface="+mn-lt"/>
                <a:hlinkClick r:id="rId5"/>
              </a:rPr>
              <a:t>https://docs.microsoft.com/learn/modules/work-dataframes-azure-databricks/</a:t>
            </a:r>
            <a:endParaRPr lang="en-US" sz="1600" spc="0" dirty="0">
              <a:solidFill>
                <a:schemeClr val="tx2"/>
              </a:solidFill>
              <a:latin typeface="+mn-lt"/>
            </a:endParaRPr>
          </a:p>
          <a:p>
            <a:pPr>
              <a:spcBef>
                <a:spcPts val="0"/>
              </a:spcBef>
              <a:spcAft>
                <a:spcPts val="300"/>
              </a:spcAft>
            </a:pPr>
            <a:endParaRPr lang="en-US" sz="1600" spc="0" dirty="0">
              <a:solidFill>
                <a:schemeClr val="tx2"/>
              </a:solidFill>
              <a:latin typeface="+mn-lt"/>
            </a:endParaRPr>
          </a:p>
          <a:p>
            <a:pPr>
              <a:spcBef>
                <a:spcPts val="0"/>
              </a:spcBef>
              <a:spcAft>
                <a:spcPts val="300"/>
              </a:spcAft>
            </a:pPr>
            <a:r>
              <a:rPr lang="en-US" sz="1600" spc="0" dirty="0">
                <a:solidFill>
                  <a:schemeClr val="tx1"/>
                </a:solidFill>
              </a:rPr>
              <a:t>Microsoft Azure Databricks: Documentation</a:t>
            </a:r>
          </a:p>
          <a:p>
            <a:pPr>
              <a:spcBef>
                <a:spcPts val="0"/>
              </a:spcBef>
              <a:spcAft>
                <a:spcPts val="300"/>
              </a:spcAft>
            </a:pPr>
            <a:r>
              <a:rPr lang="en-US" sz="1600" spc="0" dirty="0">
                <a:solidFill>
                  <a:schemeClr val="tx2"/>
                </a:solidFill>
                <a:latin typeface="+mn-lt"/>
              </a:rPr>
              <a:t>https://docs.microsoft.com/azure/databricks/</a:t>
            </a:r>
          </a:p>
        </p:txBody>
      </p:sp>
      <p:sp>
        <p:nvSpPr>
          <p:cNvPr id="11" name="Freeform: Shape 10">
            <a:extLst>
              <a:ext uri="{FF2B5EF4-FFF2-40B4-BE49-F238E27FC236}">
                <a16:creationId xmlns:a16="http://schemas.microsoft.com/office/drawing/2014/main" id="{5ED1849D-D74B-4CC9-8934-CB243E12F20C}"/>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6"/>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11753781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2: Training and Evaluating Machine Learning Models</a:t>
            </a:r>
            <a:endParaRPr lang="en-US" dirty="0">
              <a:solidFill>
                <a:schemeClr val="tx1"/>
              </a:solidFill>
            </a:endParaRPr>
          </a:p>
        </p:txBody>
      </p:sp>
    </p:spTree>
    <p:extLst>
      <p:ext uri="{BB962C8B-B14F-4D97-AF65-F5344CB8AC3E}">
        <p14:creationId xmlns:p14="http://schemas.microsoft.com/office/powerpoint/2010/main" val="12091078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Preparing Data for Machine Learning</a:t>
            </a:r>
          </a:p>
        </p:txBody>
      </p:sp>
      <p:grpSp>
        <p:nvGrpSpPr>
          <p:cNvPr id="11" name="Group 10" hidden="1">
            <a:extLst>
              <a:ext uri="{FF2B5EF4-FFF2-40B4-BE49-F238E27FC236}">
                <a16:creationId xmlns:a16="http://schemas.microsoft.com/office/drawing/2014/main" id="{C831D11F-C6A3-41FF-9CF5-CDD913A53349}"/>
              </a:ext>
            </a:extLst>
          </p:cNvPr>
          <p:cNvGrpSpPr/>
          <p:nvPr/>
        </p:nvGrpSpPr>
        <p:grpSpPr>
          <a:xfrm>
            <a:off x="10058662" y="2768637"/>
            <a:ext cx="1320538" cy="1320726"/>
            <a:chOff x="3031668" y="4535768"/>
            <a:chExt cx="702132" cy="702232"/>
          </a:xfrm>
        </p:grpSpPr>
        <p:grpSp>
          <p:nvGrpSpPr>
            <p:cNvPr id="12" name="Group 11">
              <a:extLst>
                <a:ext uri="{FF2B5EF4-FFF2-40B4-BE49-F238E27FC236}">
                  <a16:creationId xmlns:a16="http://schemas.microsoft.com/office/drawing/2014/main" id="{24D1F319-DA88-4427-ABBC-42AD85E2142E}"/>
                </a:ext>
              </a:extLst>
            </p:cNvPr>
            <p:cNvGrpSpPr/>
            <p:nvPr/>
          </p:nvGrpSpPr>
          <p:grpSpPr>
            <a:xfrm>
              <a:off x="3031668" y="4535768"/>
              <a:ext cx="702132" cy="702232"/>
              <a:chOff x="3031668" y="4535768"/>
              <a:chExt cx="702132" cy="702232"/>
            </a:xfrm>
          </p:grpSpPr>
          <p:sp>
            <p:nvSpPr>
              <p:cNvPr id="14" name="Freeform 5">
                <a:extLst>
                  <a:ext uri="{FF2B5EF4-FFF2-40B4-BE49-F238E27FC236}">
                    <a16:creationId xmlns:a16="http://schemas.microsoft.com/office/drawing/2014/main" id="{9E620BC3-431D-43AD-9B8E-C6B8760990A3}"/>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1269549C-646E-4A3E-8665-6E3CECDBD957}"/>
                  </a:ext>
                </a:extLst>
              </p:cNvPr>
              <p:cNvSpPr>
                <a:spLocks noEditPoints="1"/>
              </p:cNvSpPr>
              <p:nvPr/>
            </p:nvSpPr>
            <p:spPr bwMode="auto">
              <a:xfrm>
                <a:off x="3080522" y="458576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3" name="Picture 12" descr="Icon of a gear inside a circle">
              <a:extLst>
                <a:ext uri="{FF2B5EF4-FFF2-40B4-BE49-F238E27FC236}">
                  <a16:creationId xmlns:a16="http://schemas.microsoft.com/office/drawing/2014/main" id="{C53F1D3C-4F60-4796-987A-556941D4311F}"/>
                </a:ext>
              </a:extLst>
            </p:cNvPr>
            <p:cNvPicPr>
              <a:picLocks noChangeAspect="1"/>
            </p:cNvPicPr>
            <p:nvPr/>
          </p:nvPicPr>
          <p:blipFill>
            <a:blip r:embed="rId3"/>
            <a:stretch>
              <a:fillRect/>
            </a:stretch>
          </p:blipFill>
          <p:spPr>
            <a:xfrm>
              <a:off x="3196572" y="4700650"/>
              <a:ext cx="372325" cy="372325"/>
            </a:xfrm>
            <a:prstGeom prst="rect">
              <a:avLst/>
            </a:prstGeom>
          </p:spPr>
        </p:pic>
      </p:grpSp>
      <p:grpSp>
        <p:nvGrpSpPr>
          <p:cNvPr id="29" name="Group 28">
            <a:extLst>
              <a:ext uri="{FF2B5EF4-FFF2-40B4-BE49-F238E27FC236}">
                <a16:creationId xmlns:a16="http://schemas.microsoft.com/office/drawing/2014/main" id="{B5361C93-03D3-4E26-B139-0D58995E80E2}"/>
              </a:ext>
            </a:extLst>
          </p:cNvPr>
          <p:cNvGrpSpPr/>
          <p:nvPr/>
        </p:nvGrpSpPr>
        <p:grpSpPr>
          <a:xfrm>
            <a:off x="10071191" y="2768190"/>
            <a:ext cx="1320538" cy="1320726"/>
            <a:chOff x="10071191" y="2768190"/>
            <a:chExt cx="1320538" cy="1320726"/>
          </a:xfrm>
        </p:grpSpPr>
        <p:grpSp>
          <p:nvGrpSpPr>
            <p:cNvPr id="30" name="Group 29">
              <a:extLst>
                <a:ext uri="{FF2B5EF4-FFF2-40B4-BE49-F238E27FC236}">
                  <a16:creationId xmlns:a16="http://schemas.microsoft.com/office/drawing/2014/main" id="{BEE39601-E1E5-4DC0-9D25-CE7572B11AFA}"/>
                </a:ext>
              </a:extLst>
            </p:cNvPr>
            <p:cNvGrpSpPr/>
            <p:nvPr/>
          </p:nvGrpSpPr>
          <p:grpSpPr>
            <a:xfrm>
              <a:off x="10071191" y="2768190"/>
              <a:ext cx="1320538" cy="1320726"/>
              <a:chOff x="3031668" y="4535768"/>
              <a:chExt cx="702132" cy="702232"/>
            </a:xfrm>
          </p:grpSpPr>
          <p:sp>
            <p:nvSpPr>
              <p:cNvPr id="34" name="Freeform 5">
                <a:extLst>
                  <a:ext uri="{FF2B5EF4-FFF2-40B4-BE49-F238E27FC236}">
                    <a16:creationId xmlns:a16="http://schemas.microsoft.com/office/drawing/2014/main" id="{C13E984E-4BFE-4755-8695-4B1C2A67DD87}"/>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5" name="Freeform 6">
                <a:extLst>
                  <a:ext uri="{FF2B5EF4-FFF2-40B4-BE49-F238E27FC236}">
                    <a16:creationId xmlns:a16="http://schemas.microsoft.com/office/drawing/2014/main" id="{8F931B1F-5386-4CF3-8BE9-374C3E9F4980}"/>
                  </a:ext>
                </a:extLst>
              </p:cNvPr>
              <p:cNvSpPr>
                <a:spLocks noEditPoints="1"/>
              </p:cNvSpPr>
              <p:nvPr/>
            </p:nvSpPr>
            <p:spPr bwMode="auto">
              <a:xfrm>
                <a:off x="3080522" y="4585766"/>
                <a:ext cx="605561" cy="604510"/>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31" name="Group 30">
              <a:extLst>
                <a:ext uri="{FF2B5EF4-FFF2-40B4-BE49-F238E27FC236}">
                  <a16:creationId xmlns:a16="http://schemas.microsoft.com/office/drawing/2014/main" id="{7AB89774-8145-481E-AA2B-F303F367760A}"/>
                </a:ext>
              </a:extLst>
            </p:cNvPr>
            <p:cNvGrpSpPr/>
            <p:nvPr/>
          </p:nvGrpSpPr>
          <p:grpSpPr>
            <a:xfrm>
              <a:off x="10408822" y="3114834"/>
              <a:ext cx="645276" cy="679307"/>
              <a:chOff x="5678764" y="4903346"/>
              <a:chExt cx="645276" cy="679307"/>
            </a:xfrm>
          </p:grpSpPr>
          <p:pic>
            <p:nvPicPr>
              <p:cNvPr id="32" name="Graphic 31" descr="Table">
                <a:extLst>
                  <a:ext uri="{FF2B5EF4-FFF2-40B4-BE49-F238E27FC236}">
                    <a16:creationId xmlns:a16="http://schemas.microsoft.com/office/drawing/2014/main" id="{369B5160-8C40-4F37-99D4-F8CA963466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78764" y="5131385"/>
                <a:ext cx="441647" cy="451268"/>
              </a:xfrm>
              <a:prstGeom prst="rect">
                <a:avLst/>
              </a:prstGeom>
            </p:spPr>
          </p:pic>
          <p:pic>
            <p:nvPicPr>
              <p:cNvPr id="33" name="Graphic 16" descr="Paper">
                <a:extLst>
                  <a:ext uri="{FF2B5EF4-FFF2-40B4-BE49-F238E27FC236}">
                    <a16:creationId xmlns:a16="http://schemas.microsoft.com/office/drawing/2014/main" id="{EE380A1E-1585-48B2-8724-B288EE3FF6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7959" y="4903346"/>
                <a:ext cx="456081" cy="456078"/>
              </a:xfrm>
              <a:prstGeom prst="rect">
                <a:avLst/>
              </a:prstGeom>
            </p:spPr>
          </p:pic>
        </p:grpSp>
      </p:grpSp>
    </p:spTree>
    <p:extLst>
      <p:ext uri="{BB962C8B-B14F-4D97-AF65-F5344CB8AC3E}">
        <p14:creationId xmlns:p14="http://schemas.microsoft.com/office/powerpoint/2010/main" val="32215677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CAF8C3-05A4-455B-A508-94E5EE3A9533}"/>
              </a:ext>
            </a:extLst>
          </p:cNvPr>
          <p:cNvSpPr>
            <a:spLocks noGrp="1"/>
          </p:cNvSpPr>
          <p:nvPr>
            <p:ph type="title"/>
          </p:nvPr>
        </p:nvSpPr>
        <p:spPr/>
        <p:txBody>
          <a:bodyPr/>
          <a:lstStyle/>
          <a:p>
            <a:r>
              <a:rPr lang="en-US" dirty="0"/>
              <a:t>What is Machine Learning?</a:t>
            </a:r>
          </a:p>
        </p:txBody>
      </p:sp>
      <p:sp>
        <p:nvSpPr>
          <p:cNvPr id="5" name="Text Placeholder 4">
            <a:extLst>
              <a:ext uri="{FF2B5EF4-FFF2-40B4-BE49-F238E27FC236}">
                <a16:creationId xmlns:a16="http://schemas.microsoft.com/office/drawing/2014/main" id="{E15B8ACE-D071-4910-8782-4E65953A0067}"/>
              </a:ext>
            </a:extLst>
          </p:cNvPr>
          <p:cNvSpPr>
            <a:spLocks noGrp="1"/>
          </p:cNvSpPr>
          <p:nvPr>
            <p:ph type="body" sz="quarter" idx="10"/>
          </p:nvPr>
        </p:nvSpPr>
        <p:spPr>
          <a:xfrm>
            <a:off x="419100" y="1457326"/>
            <a:ext cx="11341100" cy="893450"/>
          </a:xfrm>
        </p:spPr>
        <p:txBody>
          <a:bodyPr/>
          <a:lstStyle/>
          <a:p>
            <a:r>
              <a:rPr lang="en-US" dirty="0"/>
              <a:t>Take data and answers (labels)</a:t>
            </a:r>
          </a:p>
          <a:p>
            <a:r>
              <a:rPr lang="en-US" dirty="0"/>
              <a:t>Generate rules to map new data to labels</a:t>
            </a:r>
          </a:p>
        </p:txBody>
      </p:sp>
      <p:pic>
        <p:nvPicPr>
          <p:cNvPr id="7" name="Picture 6">
            <a:extLst>
              <a:ext uri="{FF2B5EF4-FFF2-40B4-BE49-F238E27FC236}">
                <a16:creationId xmlns:a16="http://schemas.microsoft.com/office/drawing/2014/main" id="{2A7B1108-A440-453A-8356-5D9056848263}"/>
              </a:ext>
            </a:extLst>
          </p:cNvPr>
          <p:cNvPicPr>
            <a:picLocks noChangeAspect="1"/>
          </p:cNvPicPr>
          <p:nvPr/>
        </p:nvPicPr>
        <p:blipFill>
          <a:blip r:embed="rId3"/>
          <a:stretch>
            <a:fillRect/>
          </a:stretch>
        </p:blipFill>
        <p:spPr>
          <a:xfrm>
            <a:off x="88135" y="3291352"/>
            <a:ext cx="12192000" cy="2522725"/>
          </a:xfrm>
          <a:prstGeom prst="rect">
            <a:avLst/>
          </a:prstGeom>
        </p:spPr>
      </p:pic>
    </p:spTree>
    <p:extLst>
      <p:ext uri="{BB962C8B-B14F-4D97-AF65-F5344CB8AC3E}">
        <p14:creationId xmlns:p14="http://schemas.microsoft.com/office/powerpoint/2010/main" val="375996494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639989-1410-4408-9356-25BBEE8F64D5}"/>
              </a:ext>
            </a:extLst>
          </p:cNvPr>
          <p:cNvSpPr>
            <a:spLocks noGrp="1"/>
          </p:cNvSpPr>
          <p:nvPr>
            <p:ph type="title"/>
          </p:nvPr>
        </p:nvSpPr>
        <p:spPr/>
        <p:txBody>
          <a:bodyPr/>
          <a:lstStyle/>
          <a:p>
            <a:r>
              <a:rPr lang="en-US" dirty="0"/>
              <a:t>Data Cleaning</a:t>
            </a:r>
          </a:p>
        </p:txBody>
      </p:sp>
      <p:sp>
        <p:nvSpPr>
          <p:cNvPr id="6" name="Text Placeholder 5">
            <a:extLst>
              <a:ext uri="{FF2B5EF4-FFF2-40B4-BE49-F238E27FC236}">
                <a16:creationId xmlns:a16="http://schemas.microsoft.com/office/drawing/2014/main" id="{EFE0D244-28C5-480D-81D7-B593C237EA3D}"/>
              </a:ext>
            </a:extLst>
          </p:cNvPr>
          <p:cNvSpPr>
            <a:spLocks noGrp="1"/>
          </p:cNvSpPr>
          <p:nvPr>
            <p:ph type="body" sz="quarter" idx="10"/>
          </p:nvPr>
        </p:nvSpPr>
        <p:spPr>
          <a:xfrm>
            <a:off x="419100" y="1457326"/>
            <a:ext cx="11341100" cy="4464556"/>
          </a:xfrm>
        </p:spPr>
        <p:txBody>
          <a:bodyPr/>
          <a:lstStyle/>
          <a:p>
            <a:r>
              <a:rPr lang="en-US" b="1" dirty="0"/>
              <a:t>Impute NULL Values</a:t>
            </a:r>
          </a:p>
          <a:p>
            <a:pPr marL="342900" indent="-342900">
              <a:buFont typeface="Arial" panose="020B0604020202020204" pitchFamily="34" charset="0"/>
              <a:buChar char="•"/>
            </a:pPr>
            <a:r>
              <a:rPr lang="en-US" sz="2000" dirty="0">
                <a:latin typeface="+mn-lt"/>
              </a:rPr>
              <a:t>Drop records</a:t>
            </a:r>
          </a:p>
          <a:p>
            <a:pPr marL="342900" indent="-342900">
              <a:buFont typeface="Arial" panose="020B0604020202020204" pitchFamily="34" charset="0"/>
              <a:buChar char="•"/>
            </a:pPr>
            <a:r>
              <a:rPr lang="en-US" sz="2000" dirty="0">
                <a:latin typeface="+mn-lt"/>
              </a:rPr>
              <a:t>Impute “best guess” values</a:t>
            </a:r>
          </a:p>
          <a:p>
            <a:r>
              <a:rPr lang="en-US" dirty="0"/>
              <a:t>Handle Duplicated Records</a:t>
            </a:r>
          </a:p>
          <a:p>
            <a:pPr marL="342900" indent="-342900">
              <a:buFont typeface="Arial" panose="020B0604020202020204" pitchFamily="34" charset="0"/>
              <a:buChar char="•"/>
            </a:pPr>
            <a:r>
              <a:rPr lang="en-US" sz="2000" dirty="0">
                <a:latin typeface="+mn-lt"/>
              </a:rPr>
              <a:t>Drop duplicate records</a:t>
            </a:r>
          </a:p>
          <a:p>
            <a:r>
              <a:rPr lang="en-US" b="1" dirty="0"/>
              <a:t>Convert Data Types</a:t>
            </a:r>
          </a:p>
          <a:p>
            <a:pPr marL="342900" indent="-342900">
              <a:buFont typeface="Arial" panose="020B0604020202020204" pitchFamily="34" charset="0"/>
              <a:buChar char="•"/>
            </a:pPr>
            <a:r>
              <a:rPr lang="en-US" sz="2000" dirty="0">
                <a:latin typeface="+mn-lt"/>
              </a:rPr>
              <a:t>Convert strings to other data types</a:t>
            </a:r>
          </a:p>
          <a:p>
            <a:pPr marL="342900" indent="-342900">
              <a:buFont typeface="Arial" panose="020B0604020202020204" pitchFamily="34" charset="0"/>
              <a:buChar char="•"/>
            </a:pPr>
            <a:r>
              <a:rPr lang="en-US" sz="2000" dirty="0">
                <a:latin typeface="+mn-lt"/>
              </a:rPr>
              <a:t>Translate integer to float values</a:t>
            </a:r>
          </a:p>
          <a:p>
            <a:r>
              <a:rPr lang="en-US" dirty="0"/>
              <a:t>Handle Outliers</a:t>
            </a:r>
          </a:p>
          <a:p>
            <a:pPr marL="342900" indent="-342900">
              <a:buFont typeface="Arial" panose="020B0604020202020204" pitchFamily="34" charset="0"/>
              <a:buChar char="•"/>
            </a:pPr>
            <a:r>
              <a:rPr lang="en-US" sz="2000" dirty="0">
                <a:latin typeface="+mn-lt"/>
              </a:rPr>
              <a:t>Outlier:  an observation significantly different from other observations</a:t>
            </a:r>
          </a:p>
          <a:p>
            <a:pPr marL="342900" indent="-342900">
              <a:buFont typeface="Arial" panose="020B0604020202020204" pitchFamily="34" charset="0"/>
              <a:buChar char="•"/>
            </a:pPr>
            <a:r>
              <a:rPr lang="en-US" sz="2000" dirty="0">
                <a:latin typeface="+mn-lt"/>
              </a:rPr>
              <a:t>Might drop extreme values</a:t>
            </a:r>
          </a:p>
        </p:txBody>
      </p:sp>
    </p:spTree>
    <p:extLst>
      <p:ext uri="{BB962C8B-B14F-4D97-AF65-F5344CB8AC3E}">
        <p14:creationId xmlns:p14="http://schemas.microsoft.com/office/powerpoint/2010/main" val="235873023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Feature Engineering</a:t>
            </a:r>
          </a:p>
        </p:txBody>
      </p:sp>
      <p:sp>
        <p:nvSpPr>
          <p:cNvPr id="2" name="Text Placeholder 1">
            <a:extLst>
              <a:ext uri="{FF2B5EF4-FFF2-40B4-BE49-F238E27FC236}">
                <a16:creationId xmlns:a16="http://schemas.microsoft.com/office/drawing/2014/main" id="{D42C05A2-A9A1-4F78-AF75-06247C85B459}"/>
              </a:ext>
            </a:extLst>
          </p:cNvPr>
          <p:cNvSpPr>
            <a:spLocks noGrp="1"/>
          </p:cNvSpPr>
          <p:nvPr>
            <p:ph type="body" sz="quarter" idx="15"/>
          </p:nvPr>
        </p:nvSpPr>
        <p:spPr>
          <a:xfrm>
            <a:off x="417627" y="1775871"/>
            <a:ext cx="5578932" cy="2139047"/>
          </a:xfrm>
        </p:spPr>
        <p:txBody>
          <a:bodyPr/>
          <a:lstStyle/>
          <a:p>
            <a:r>
              <a:rPr lang="en-US" sz="2000" dirty="0"/>
              <a:t>Feature Engineering</a:t>
            </a:r>
          </a:p>
          <a:p>
            <a:pPr marL="285750" indent="-285750">
              <a:buFont typeface="Arial" panose="020B0604020202020204" pitchFamily="34" charset="0"/>
              <a:buChar char="•"/>
            </a:pPr>
            <a:r>
              <a:rPr lang="en-US" sz="1800" dirty="0"/>
              <a:t>Aggregation (count, sum, etc.)</a:t>
            </a:r>
          </a:p>
          <a:p>
            <a:pPr marL="285750" indent="-285750">
              <a:buFont typeface="Arial" panose="020B0604020202020204" pitchFamily="34" charset="0"/>
              <a:buChar char="•"/>
            </a:pPr>
            <a:r>
              <a:rPr lang="en-US" sz="1800" dirty="0"/>
              <a:t>Binning (group into bins and aggregate)</a:t>
            </a:r>
          </a:p>
          <a:p>
            <a:pPr marL="285750" indent="-285750">
              <a:buFont typeface="Arial" panose="020B0604020202020204" pitchFamily="34" charset="0"/>
              <a:buChar char="•"/>
            </a:pPr>
            <a:r>
              <a:rPr lang="en-US" sz="1800" dirty="0"/>
              <a:t>Flagging (creating Boolean flags)</a:t>
            </a:r>
          </a:p>
          <a:p>
            <a:pPr marL="285750" indent="-285750">
              <a:buFont typeface="Arial" panose="020B0604020202020204" pitchFamily="34" charset="0"/>
              <a:buChar char="•"/>
            </a:pPr>
            <a:r>
              <a:rPr lang="en-US" sz="1800" dirty="0"/>
              <a:t>Embedding (transforming categorical or text features into new features)</a:t>
            </a:r>
          </a:p>
        </p:txBody>
      </p:sp>
      <p:sp>
        <p:nvSpPr>
          <p:cNvPr id="4" name="Text Placeholder 3">
            <a:extLst>
              <a:ext uri="{FF2B5EF4-FFF2-40B4-BE49-F238E27FC236}">
                <a16:creationId xmlns:a16="http://schemas.microsoft.com/office/drawing/2014/main" id="{D050A771-C049-4229-98C3-0B26A8A0FF2F}"/>
              </a:ext>
            </a:extLst>
          </p:cNvPr>
          <p:cNvSpPr>
            <a:spLocks noGrp="1"/>
          </p:cNvSpPr>
          <p:nvPr>
            <p:ph type="body" sz="quarter" idx="16"/>
          </p:nvPr>
        </p:nvSpPr>
        <p:spPr>
          <a:xfrm>
            <a:off x="6215904" y="1775872"/>
            <a:ext cx="5544007" cy="2031325"/>
          </a:xfrm>
        </p:spPr>
        <p:txBody>
          <a:bodyPr/>
          <a:lstStyle/>
          <a:p>
            <a:r>
              <a:rPr lang="en-US" sz="2000" dirty="0"/>
              <a:t>Feature Selection</a:t>
            </a:r>
          </a:p>
          <a:p>
            <a:pPr marL="285750" lvl="0" indent="-285750">
              <a:buFont typeface="Arial" panose="020B0604020202020204" pitchFamily="34" charset="0"/>
              <a:buChar char="•"/>
              <a:defRPr/>
            </a:pPr>
            <a:r>
              <a:rPr lang="en-US" sz="1800" dirty="0"/>
              <a:t>Remove features from a dataset</a:t>
            </a:r>
          </a:p>
          <a:p>
            <a:pPr marL="285750" lvl="0" indent="-285750">
              <a:buFont typeface="Arial" panose="020B0604020202020204" pitchFamily="34" charset="0"/>
              <a:buChar char="•"/>
              <a:defRPr/>
            </a:pPr>
            <a:r>
              <a:rPr lang="en-US" sz="1800" dirty="0"/>
              <a:t>Why?</a:t>
            </a:r>
          </a:p>
          <a:p>
            <a:pPr marL="285750" lvl="1" indent="-285750">
              <a:buFont typeface="Arial" panose="020B0604020202020204" pitchFamily="34" charset="0"/>
              <a:buChar char="•"/>
              <a:defRPr/>
            </a:pPr>
            <a:r>
              <a:rPr lang="en-US" sz="1400" dirty="0"/>
              <a:t>Remove highly correlated features</a:t>
            </a:r>
          </a:p>
          <a:p>
            <a:pPr marL="285750" lvl="1" indent="-285750">
              <a:buFont typeface="Arial" panose="020B0604020202020204" pitchFamily="34" charset="0"/>
              <a:buChar char="•"/>
              <a:defRPr/>
            </a:pPr>
            <a:r>
              <a:rPr lang="en-US" sz="1400" dirty="0"/>
              <a:t>Simplify model explanation</a:t>
            </a:r>
          </a:p>
          <a:p>
            <a:pPr marL="285750" lvl="1" indent="-285750">
              <a:buFont typeface="Arial" panose="020B0604020202020204" pitchFamily="34" charset="0"/>
              <a:buChar char="•"/>
              <a:defRPr/>
            </a:pPr>
            <a:r>
              <a:rPr lang="en-US" sz="1400" dirty="0"/>
              <a:t>Prevent a model from using inappropriate features</a:t>
            </a:r>
          </a:p>
        </p:txBody>
      </p:sp>
    </p:spTree>
    <p:extLst>
      <p:ext uri="{BB962C8B-B14F-4D97-AF65-F5344CB8AC3E}">
        <p14:creationId xmlns:p14="http://schemas.microsoft.com/office/powerpoint/2010/main" val="122524089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Data Scaling</a:t>
            </a:r>
          </a:p>
        </p:txBody>
      </p:sp>
      <p:sp>
        <p:nvSpPr>
          <p:cNvPr id="2" name="Text Placeholder 1">
            <a:extLst>
              <a:ext uri="{FF2B5EF4-FFF2-40B4-BE49-F238E27FC236}">
                <a16:creationId xmlns:a16="http://schemas.microsoft.com/office/drawing/2014/main" id="{D42C05A2-A9A1-4F78-AF75-06247C85B459}"/>
              </a:ext>
            </a:extLst>
          </p:cNvPr>
          <p:cNvSpPr>
            <a:spLocks noGrp="1"/>
          </p:cNvSpPr>
          <p:nvPr>
            <p:ph type="body" sz="quarter" idx="15"/>
          </p:nvPr>
        </p:nvSpPr>
        <p:spPr>
          <a:xfrm>
            <a:off x="417627" y="1775871"/>
            <a:ext cx="5762836" cy="2416046"/>
          </a:xfrm>
        </p:spPr>
        <p:txBody>
          <a:bodyPr/>
          <a:lstStyle/>
          <a:p>
            <a:r>
              <a:rPr lang="en-US" sz="2000" dirty="0"/>
              <a:t>Data normalization</a:t>
            </a:r>
          </a:p>
          <a:p>
            <a:pPr marL="285750" indent="-285750">
              <a:buFont typeface="Arial" panose="020B0604020202020204" pitchFamily="34" charset="0"/>
              <a:buChar char="•"/>
            </a:pPr>
            <a:r>
              <a:rPr lang="en-US" sz="1800" dirty="0"/>
              <a:t>Rescale the data into the range [0, 1]</a:t>
            </a:r>
          </a:p>
          <a:p>
            <a:pPr marL="285750" indent="-285750">
              <a:buFont typeface="Arial" panose="020B0604020202020204" pitchFamily="34" charset="0"/>
              <a:buChar char="•"/>
            </a:pPr>
            <a:r>
              <a:rPr lang="en-US" sz="1800" dirty="0"/>
              <a:t>Many algorithms have trouble with widely disparate feature ranges</a:t>
            </a:r>
          </a:p>
          <a:p>
            <a:r>
              <a:rPr lang="en-US" sz="1800" dirty="0"/>
              <a:t>Data standardization</a:t>
            </a:r>
          </a:p>
          <a:p>
            <a:pPr marL="285750" indent="-285750">
              <a:buFont typeface="Arial" panose="020B0604020202020204" pitchFamily="34" charset="0"/>
              <a:buChar char="•"/>
            </a:pPr>
            <a:r>
              <a:rPr lang="en-US" sz="1800" dirty="0"/>
              <a:t>Rescale to have mean = 0 and standard deviation = 1 </a:t>
            </a:r>
          </a:p>
        </p:txBody>
      </p:sp>
      <p:graphicFrame>
        <p:nvGraphicFramePr>
          <p:cNvPr id="3" name="Table 3">
            <a:extLst>
              <a:ext uri="{FF2B5EF4-FFF2-40B4-BE49-F238E27FC236}">
                <a16:creationId xmlns:a16="http://schemas.microsoft.com/office/drawing/2014/main" id="{4A8FF2E2-8130-4557-9B12-2A4FD963D1B5}"/>
              </a:ext>
            </a:extLst>
          </p:cNvPr>
          <p:cNvGraphicFramePr>
            <a:graphicFrameLocks noGrp="1"/>
          </p:cNvGraphicFramePr>
          <p:nvPr/>
        </p:nvGraphicFramePr>
        <p:xfrm>
          <a:off x="6323682" y="1775871"/>
          <a:ext cx="2897436" cy="3123438"/>
        </p:xfrm>
        <a:graphic>
          <a:graphicData uri="http://schemas.openxmlformats.org/drawingml/2006/table">
            <a:tbl>
              <a:tblPr firstRow="1" bandRow="1">
                <a:tableStyleId>{5C22544A-7EE6-4342-B048-85BDC9FD1C3A}</a:tableStyleId>
              </a:tblPr>
              <a:tblGrid>
                <a:gridCol w="1465243">
                  <a:extLst>
                    <a:ext uri="{9D8B030D-6E8A-4147-A177-3AD203B41FA5}">
                      <a16:colId xmlns:a16="http://schemas.microsoft.com/office/drawing/2014/main" val="68871511"/>
                    </a:ext>
                  </a:extLst>
                </a:gridCol>
                <a:gridCol w="1432193">
                  <a:extLst>
                    <a:ext uri="{9D8B030D-6E8A-4147-A177-3AD203B41FA5}">
                      <a16:colId xmlns:a16="http://schemas.microsoft.com/office/drawing/2014/main" val="1712171545"/>
                    </a:ext>
                  </a:extLst>
                </a:gridCol>
              </a:tblGrid>
              <a:tr h="370840">
                <a:tc>
                  <a:txBody>
                    <a:bodyPr/>
                    <a:lstStyle/>
                    <a:p>
                      <a:pPr algn="ctr"/>
                      <a:r>
                        <a:rPr lang="en-US" dirty="0"/>
                        <a:t>Weeks at Current Job (Original)</a:t>
                      </a:r>
                    </a:p>
                  </a:txBody>
                  <a:tcPr/>
                </a:tc>
                <a:tc>
                  <a:txBody>
                    <a:bodyPr/>
                    <a:lstStyle/>
                    <a:p>
                      <a:pPr algn="ctr"/>
                      <a:r>
                        <a:rPr lang="en-US" dirty="0"/>
                        <a:t>Weeks at Current Job (</a:t>
                      </a:r>
                      <a:r>
                        <a:rPr lang="en-US" dirty="0" err="1"/>
                        <a:t>Norm’d</a:t>
                      </a:r>
                      <a:r>
                        <a:rPr lang="en-US" dirty="0"/>
                        <a:t>)</a:t>
                      </a:r>
                    </a:p>
                  </a:txBody>
                  <a:tcPr/>
                </a:tc>
                <a:extLst>
                  <a:ext uri="{0D108BD9-81ED-4DB2-BD59-A6C34878D82A}">
                    <a16:rowId xmlns:a16="http://schemas.microsoft.com/office/drawing/2014/main" val="3863117322"/>
                  </a:ext>
                </a:extLst>
              </a:tr>
              <a:tr h="370840">
                <a:tc>
                  <a:txBody>
                    <a:bodyPr/>
                    <a:lstStyle/>
                    <a:p>
                      <a:pPr algn="r"/>
                      <a:r>
                        <a:rPr lang="en-US" dirty="0"/>
                        <a:t>0</a:t>
                      </a:r>
                    </a:p>
                  </a:txBody>
                  <a:tcPr/>
                </a:tc>
                <a:tc>
                  <a:txBody>
                    <a:bodyPr/>
                    <a:lstStyle/>
                    <a:p>
                      <a:pPr algn="r"/>
                      <a:r>
                        <a:rPr lang="en-US" dirty="0"/>
                        <a:t>0.0000</a:t>
                      </a:r>
                    </a:p>
                  </a:txBody>
                  <a:tcPr/>
                </a:tc>
                <a:extLst>
                  <a:ext uri="{0D108BD9-81ED-4DB2-BD59-A6C34878D82A}">
                    <a16:rowId xmlns:a16="http://schemas.microsoft.com/office/drawing/2014/main" val="3865083465"/>
                  </a:ext>
                </a:extLst>
              </a:tr>
              <a:tr h="370840">
                <a:tc>
                  <a:txBody>
                    <a:bodyPr/>
                    <a:lstStyle/>
                    <a:p>
                      <a:pPr algn="r"/>
                      <a:r>
                        <a:rPr lang="en-US" dirty="0"/>
                        <a:t>30</a:t>
                      </a:r>
                    </a:p>
                  </a:txBody>
                  <a:tcPr/>
                </a:tc>
                <a:tc>
                  <a:txBody>
                    <a:bodyPr/>
                    <a:lstStyle/>
                    <a:p>
                      <a:pPr algn="r"/>
                      <a:r>
                        <a:rPr lang="en-US" dirty="0"/>
                        <a:t>0.0300</a:t>
                      </a:r>
                    </a:p>
                  </a:txBody>
                  <a:tcPr/>
                </a:tc>
                <a:extLst>
                  <a:ext uri="{0D108BD9-81ED-4DB2-BD59-A6C34878D82A}">
                    <a16:rowId xmlns:a16="http://schemas.microsoft.com/office/drawing/2014/main" val="3729521181"/>
                  </a:ext>
                </a:extLst>
              </a:tr>
              <a:tr h="370840">
                <a:tc>
                  <a:txBody>
                    <a:bodyPr/>
                    <a:lstStyle/>
                    <a:p>
                      <a:pPr algn="r"/>
                      <a:r>
                        <a:rPr lang="en-US" dirty="0"/>
                        <a:t>42</a:t>
                      </a:r>
                    </a:p>
                  </a:txBody>
                  <a:tcPr/>
                </a:tc>
                <a:tc>
                  <a:txBody>
                    <a:bodyPr/>
                    <a:lstStyle/>
                    <a:p>
                      <a:pPr algn="r"/>
                      <a:r>
                        <a:rPr lang="en-US" dirty="0"/>
                        <a:t>0.0420</a:t>
                      </a:r>
                    </a:p>
                  </a:txBody>
                  <a:tcPr/>
                </a:tc>
                <a:extLst>
                  <a:ext uri="{0D108BD9-81ED-4DB2-BD59-A6C34878D82A}">
                    <a16:rowId xmlns:a16="http://schemas.microsoft.com/office/drawing/2014/main" val="430622364"/>
                  </a:ext>
                </a:extLst>
              </a:tr>
              <a:tr h="370840">
                <a:tc>
                  <a:txBody>
                    <a:bodyPr/>
                    <a:lstStyle/>
                    <a:p>
                      <a:pPr algn="r"/>
                      <a:r>
                        <a:rPr lang="en-US" dirty="0"/>
                        <a:t>399</a:t>
                      </a:r>
                    </a:p>
                  </a:txBody>
                  <a:tcPr/>
                </a:tc>
                <a:tc>
                  <a:txBody>
                    <a:bodyPr/>
                    <a:lstStyle/>
                    <a:p>
                      <a:pPr algn="r"/>
                      <a:r>
                        <a:rPr lang="en-US" dirty="0"/>
                        <a:t>0.3990</a:t>
                      </a:r>
                    </a:p>
                  </a:txBody>
                  <a:tcPr/>
                </a:tc>
                <a:extLst>
                  <a:ext uri="{0D108BD9-81ED-4DB2-BD59-A6C34878D82A}">
                    <a16:rowId xmlns:a16="http://schemas.microsoft.com/office/drawing/2014/main" val="4185677738"/>
                  </a:ext>
                </a:extLst>
              </a:tr>
              <a:tr h="370840">
                <a:tc>
                  <a:txBody>
                    <a:bodyPr/>
                    <a:lstStyle/>
                    <a:p>
                      <a:pPr algn="r"/>
                      <a:r>
                        <a:rPr lang="en-US" dirty="0"/>
                        <a:t>399.1</a:t>
                      </a:r>
                    </a:p>
                  </a:txBody>
                  <a:tcPr/>
                </a:tc>
                <a:tc>
                  <a:txBody>
                    <a:bodyPr/>
                    <a:lstStyle/>
                    <a:p>
                      <a:pPr algn="r"/>
                      <a:r>
                        <a:rPr lang="en-US" dirty="0"/>
                        <a:t>0.3991</a:t>
                      </a:r>
                    </a:p>
                  </a:txBody>
                  <a:tcPr/>
                </a:tc>
                <a:extLst>
                  <a:ext uri="{0D108BD9-81ED-4DB2-BD59-A6C34878D82A}">
                    <a16:rowId xmlns:a16="http://schemas.microsoft.com/office/drawing/2014/main" val="1871243613"/>
                  </a:ext>
                </a:extLst>
              </a:tr>
              <a:tr h="370840">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US" dirty="0"/>
                        <a:t>1000</a:t>
                      </a:r>
                    </a:p>
                  </a:txBody>
                  <a:tcPr/>
                </a:tc>
                <a:tc>
                  <a:txBody>
                    <a:bodyPr/>
                    <a:lstStyle/>
                    <a:p>
                      <a:pPr algn="r"/>
                      <a:r>
                        <a:rPr lang="en-US" dirty="0"/>
                        <a:t>1.0000</a:t>
                      </a:r>
                    </a:p>
                  </a:txBody>
                  <a:tcPr/>
                </a:tc>
                <a:extLst>
                  <a:ext uri="{0D108BD9-81ED-4DB2-BD59-A6C34878D82A}">
                    <a16:rowId xmlns:a16="http://schemas.microsoft.com/office/drawing/2014/main" val="1487893986"/>
                  </a:ext>
                </a:extLst>
              </a:tr>
            </a:tbl>
          </a:graphicData>
        </a:graphic>
      </p:graphicFrame>
      <p:graphicFrame>
        <p:nvGraphicFramePr>
          <p:cNvPr id="11" name="Table 3">
            <a:extLst>
              <a:ext uri="{FF2B5EF4-FFF2-40B4-BE49-F238E27FC236}">
                <a16:creationId xmlns:a16="http://schemas.microsoft.com/office/drawing/2014/main" id="{0157862E-6C59-4620-9BF4-969CF5475F22}"/>
              </a:ext>
            </a:extLst>
          </p:cNvPr>
          <p:cNvGraphicFramePr>
            <a:graphicFrameLocks noGrp="1"/>
          </p:cNvGraphicFramePr>
          <p:nvPr/>
        </p:nvGraphicFramePr>
        <p:xfrm>
          <a:off x="9417587" y="1775871"/>
          <a:ext cx="2678934" cy="3123438"/>
        </p:xfrm>
        <a:graphic>
          <a:graphicData uri="http://schemas.openxmlformats.org/drawingml/2006/table">
            <a:tbl>
              <a:tblPr firstRow="1" bandRow="1">
                <a:tableStyleId>{5C22544A-7EE6-4342-B048-85BDC9FD1C3A}</a:tableStyleId>
              </a:tblPr>
              <a:tblGrid>
                <a:gridCol w="1389961">
                  <a:extLst>
                    <a:ext uri="{9D8B030D-6E8A-4147-A177-3AD203B41FA5}">
                      <a16:colId xmlns:a16="http://schemas.microsoft.com/office/drawing/2014/main" val="68871511"/>
                    </a:ext>
                  </a:extLst>
                </a:gridCol>
                <a:gridCol w="1288973">
                  <a:extLst>
                    <a:ext uri="{9D8B030D-6E8A-4147-A177-3AD203B41FA5}">
                      <a16:colId xmlns:a16="http://schemas.microsoft.com/office/drawing/2014/main" val="1712171545"/>
                    </a:ext>
                  </a:extLst>
                </a:gridCol>
              </a:tblGrid>
              <a:tr h="576555">
                <a:tc>
                  <a:txBody>
                    <a:bodyPr/>
                    <a:lstStyle/>
                    <a:p>
                      <a:pPr algn="ctr"/>
                      <a:r>
                        <a:rPr lang="en-US" dirty="0"/>
                        <a:t>Salary in USD (Original)</a:t>
                      </a:r>
                    </a:p>
                  </a:txBody>
                  <a:tcPr/>
                </a:tc>
                <a:tc>
                  <a:txBody>
                    <a:bodyPr/>
                    <a:lstStyle/>
                    <a:p>
                      <a:pPr algn="ctr"/>
                      <a:r>
                        <a:rPr lang="en-US" dirty="0"/>
                        <a:t>Salary in USD (</a:t>
                      </a:r>
                      <a:r>
                        <a:rPr lang="en-US" dirty="0" err="1"/>
                        <a:t>Norm’d</a:t>
                      </a:r>
                      <a:r>
                        <a:rPr lang="en-US" dirty="0"/>
                        <a:t>)</a:t>
                      </a:r>
                    </a:p>
                  </a:txBody>
                  <a:tcPr/>
                </a:tc>
                <a:extLst>
                  <a:ext uri="{0D108BD9-81ED-4DB2-BD59-A6C34878D82A}">
                    <a16:rowId xmlns:a16="http://schemas.microsoft.com/office/drawing/2014/main" val="3863117322"/>
                  </a:ext>
                </a:extLst>
              </a:tr>
              <a:tr h="370840">
                <a:tc>
                  <a:txBody>
                    <a:bodyPr/>
                    <a:lstStyle/>
                    <a:p>
                      <a:pPr algn="r"/>
                      <a:r>
                        <a:rPr lang="en-US" dirty="0"/>
                        <a:t>$10,000</a:t>
                      </a:r>
                    </a:p>
                  </a:txBody>
                  <a:tcPr/>
                </a:tc>
                <a:tc>
                  <a:txBody>
                    <a:bodyPr/>
                    <a:lstStyle/>
                    <a:p>
                      <a:pPr algn="r"/>
                      <a:r>
                        <a:rPr lang="en-US" dirty="0"/>
                        <a:t>0.0043</a:t>
                      </a:r>
                    </a:p>
                  </a:txBody>
                  <a:tcPr/>
                </a:tc>
                <a:extLst>
                  <a:ext uri="{0D108BD9-81ED-4DB2-BD59-A6C34878D82A}">
                    <a16:rowId xmlns:a16="http://schemas.microsoft.com/office/drawing/2014/main" val="3865083465"/>
                  </a:ext>
                </a:extLst>
              </a:tr>
              <a:tr h="370840">
                <a:tc>
                  <a:txBody>
                    <a:bodyPr/>
                    <a:lstStyle/>
                    <a:p>
                      <a:pPr algn="r"/>
                      <a:r>
                        <a:rPr lang="en-US" dirty="0"/>
                        <a:t>$50,000</a:t>
                      </a:r>
                    </a:p>
                  </a:txBody>
                  <a:tcPr/>
                </a:tc>
                <a:tc>
                  <a:txBody>
                    <a:bodyPr/>
                    <a:lstStyle/>
                    <a:p>
                      <a:pPr algn="r"/>
                      <a:r>
                        <a:rPr lang="en-US" dirty="0"/>
                        <a:t>0.0217</a:t>
                      </a:r>
                    </a:p>
                  </a:txBody>
                  <a:tcPr/>
                </a:tc>
                <a:extLst>
                  <a:ext uri="{0D108BD9-81ED-4DB2-BD59-A6C34878D82A}">
                    <a16:rowId xmlns:a16="http://schemas.microsoft.com/office/drawing/2014/main" val="3729521181"/>
                  </a:ext>
                </a:extLst>
              </a:tr>
              <a:tr h="370840">
                <a:tc>
                  <a:txBody>
                    <a:bodyPr/>
                    <a:lstStyle/>
                    <a:p>
                      <a:pPr algn="r"/>
                      <a:r>
                        <a:rPr lang="en-US" dirty="0"/>
                        <a:t>$100,000</a:t>
                      </a:r>
                    </a:p>
                  </a:txBody>
                  <a:tcPr/>
                </a:tc>
                <a:tc>
                  <a:txBody>
                    <a:bodyPr/>
                    <a:lstStyle/>
                    <a:p>
                      <a:pPr algn="r"/>
                      <a:r>
                        <a:rPr lang="en-US" dirty="0"/>
                        <a:t>0.0435</a:t>
                      </a:r>
                    </a:p>
                  </a:txBody>
                  <a:tcPr/>
                </a:tc>
                <a:extLst>
                  <a:ext uri="{0D108BD9-81ED-4DB2-BD59-A6C34878D82A}">
                    <a16:rowId xmlns:a16="http://schemas.microsoft.com/office/drawing/2014/main" val="430622364"/>
                  </a:ext>
                </a:extLst>
              </a:tr>
              <a:tr h="370840">
                <a:tc>
                  <a:txBody>
                    <a:bodyPr/>
                    <a:lstStyle/>
                    <a:p>
                      <a:pPr algn="r"/>
                      <a:r>
                        <a:rPr lang="en-US" dirty="0"/>
                        <a:t>$250,000</a:t>
                      </a:r>
                    </a:p>
                  </a:txBody>
                  <a:tcPr/>
                </a:tc>
                <a:tc>
                  <a:txBody>
                    <a:bodyPr/>
                    <a:lstStyle/>
                    <a:p>
                      <a:pPr algn="r"/>
                      <a:r>
                        <a:rPr lang="en-US" dirty="0"/>
                        <a:t>0.1087</a:t>
                      </a:r>
                    </a:p>
                  </a:txBody>
                  <a:tcPr/>
                </a:tc>
                <a:extLst>
                  <a:ext uri="{0D108BD9-81ED-4DB2-BD59-A6C34878D82A}">
                    <a16:rowId xmlns:a16="http://schemas.microsoft.com/office/drawing/2014/main" val="4185677738"/>
                  </a:ext>
                </a:extLst>
              </a:tr>
              <a:tr h="370840">
                <a:tc>
                  <a:txBody>
                    <a:bodyPr/>
                    <a:lstStyle/>
                    <a:p>
                      <a:pPr algn="r"/>
                      <a:r>
                        <a:rPr lang="en-US" dirty="0"/>
                        <a:t>$500,000</a:t>
                      </a:r>
                    </a:p>
                  </a:txBody>
                  <a:tcPr/>
                </a:tc>
                <a:tc>
                  <a:txBody>
                    <a:bodyPr/>
                    <a:lstStyle/>
                    <a:p>
                      <a:pPr algn="r"/>
                      <a:r>
                        <a:rPr lang="en-US" dirty="0"/>
                        <a:t>0.2174</a:t>
                      </a:r>
                    </a:p>
                  </a:txBody>
                  <a:tcPr/>
                </a:tc>
                <a:extLst>
                  <a:ext uri="{0D108BD9-81ED-4DB2-BD59-A6C34878D82A}">
                    <a16:rowId xmlns:a16="http://schemas.microsoft.com/office/drawing/2014/main" val="1871243613"/>
                  </a:ext>
                </a:extLst>
              </a:tr>
              <a:tr h="370840">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US" dirty="0"/>
                        <a:t>$2,300,000</a:t>
                      </a:r>
                    </a:p>
                  </a:txBody>
                  <a:tcPr/>
                </a:tc>
                <a:tc>
                  <a:txBody>
                    <a:bodyPr/>
                    <a:lstStyle/>
                    <a:p>
                      <a:pPr algn="r"/>
                      <a:r>
                        <a:rPr lang="en-US" dirty="0"/>
                        <a:t>1.0000</a:t>
                      </a:r>
                    </a:p>
                  </a:txBody>
                  <a:tcPr/>
                </a:tc>
                <a:extLst>
                  <a:ext uri="{0D108BD9-81ED-4DB2-BD59-A6C34878D82A}">
                    <a16:rowId xmlns:a16="http://schemas.microsoft.com/office/drawing/2014/main" val="1487893986"/>
                  </a:ext>
                </a:extLst>
              </a:tr>
            </a:tbl>
          </a:graphicData>
        </a:graphic>
      </p:graphicFrame>
    </p:spTree>
    <p:extLst>
      <p:ext uri="{BB962C8B-B14F-4D97-AF65-F5344CB8AC3E}">
        <p14:creationId xmlns:p14="http://schemas.microsoft.com/office/powerpoint/2010/main" val="8424315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26A2-474D-42BF-B705-D622C41C604B}"/>
              </a:ext>
            </a:extLst>
          </p:cNvPr>
          <p:cNvSpPr>
            <a:spLocks noGrp="1"/>
          </p:cNvSpPr>
          <p:nvPr>
            <p:ph type="title"/>
          </p:nvPr>
        </p:nvSpPr>
        <p:spPr/>
        <p:txBody>
          <a:bodyPr/>
          <a:lstStyle/>
          <a:p>
            <a:r>
              <a:rPr lang="en-US" dirty="0"/>
              <a:t>Data Encoding</a:t>
            </a:r>
          </a:p>
        </p:txBody>
      </p:sp>
      <p:graphicFrame>
        <p:nvGraphicFramePr>
          <p:cNvPr id="53" name="Table 52">
            <a:extLst>
              <a:ext uri="{FF2B5EF4-FFF2-40B4-BE49-F238E27FC236}">
                <a16:creationId xmlns:a16="http://schemas.microsoft.com/office/drawing/2014/main" id="{D3F22C5F-3EB0-4FC7-8F53-B8AB913AC12C}"/>
              </a:ext>
            </a:extLst>
          </p:cNvPr>
          <p:cNvGraphicFramePr/>
          <p:nvPr/>
        </p:nvGraphicFramePr>
        <p:xfrm>
          <a:off x="417142" y="1589875"/>
          <a:ext cx="4938336" cy="1813248"/>
        </p:xfrm>
        <a:graphic>
          <a:graphicData uri="http://schemas.openxmlformats.org/drawingml/2006/table">
            <a:tbl>
              <a:tblPr>
                <a:tableStyleId>{93296810-A885-4BE3-A3E7-6D5BEEA58F35}</a:tableStyleId>
              </a:tblPr>
              <a:tblGrid>
                <a:gridCol w="1913580">
                  <a:extLst>
                    <a:ext uri="{9D8B030D-6E8A-4147-A177-3AD203B41FA5}">
                      <a16:colId xmlns:a16="http://schemas.microsoft.com/office/drawing/2014/main" val="2084433132"/>
                    </a:ext>
                  </a:extLst>
                </a:gridCol>
                <a:gridCol w="838348">
                  <a:extLst>
                    <a:ext uri="{9D8B030D-6E8A-4147-A177-3AD203B41FA5}">
                      <a16:colId xmlns:a16="http://schemas.microsoft.com/office/drawing/2014/main" val="240659942"/>
                    </a:ext>
                  </a:extLst>
                </a:gridCol>
                <a:gridCol w="1312291">
                  <a:extLst>
                    <a:ext uri="{9D8B030D-6E8A-4147-A177-3AD203B41FA5}">
                      <a16:colId xmlns:a16="http://schemas.microsoft.com/office/drawing/2014/main" val="2559592520"/>
                    </a:ext>
                  </a:extLst>
                </a:gridCol>
                <a:gridCol w="874117">
                  <a:extLst>
                    <a:ext uri="{9D8B030D-6E8A-4147-A177-3AD203B41FA5}">
                      <a16:colId xmlns:a16="http://schemas.microsoft.com/office/drawing/2014/main" val="1439888189"/>
                    </a:ext>
                  </a:extLst>
                </a:gridCol>
              </a:tblGrid>
              <a:tr h="0">
                <a:tc>
                  <a:txBody>
                    <a:bodyPr/>
                    <a:lstStyle/>
                    <a:p>
                      <a:pPr algn="l" fontAlgn="t">
                        <a:spcBef>
                          <a:spcPts val="0"/>
                        </a:spcBef>
                        <a:spcAft>
                          <a:spcPts val="0"/>
                        </a:spcAft>
                      </a:pPr>
                      <a:r>
                        <a:rPr lang="en-US" sz="1400" b="1" u="none" strike="noStrike" dirty="0">
                          <a:solidFill>
                            <a:schemeClr val="accent3"/>
                          </a:solidFill>
                          <a:effectLst/>
                        </a:rPr>
                        <a:t>Item</a:t>
                      </a:r>
                      <a:endParaRPr lang="en-US" sz="1400" b="1" i="0" u="none" strike="noStrike" dirty="0">
                        <a:solidFill>
                          <a:schemeClr val="accent3"/>
                        </a:solidFill>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lnT w="12700" cap="flat" cmpd="sng" algn="ctr">
                      <a:solidFill>
                        <a:schemeClr val="accent4"/>
                      </a:solidFill>
                      <a:prstDash val="solid"/>
                      <a:round/>
                      <a:headEnd type="none" w="med" len="med"/>
                      <a:tailEnd type="none" w="med" len="med"/>
                    </a:lnT>
                  </a:tcPr>
                </a:tc>
                <a:tc>
                  <a:txBody>
                    <a:bodyPr/>
                    <a:lstStyle/>
                    <a:p>
                      <a:pPr algn="ctr" fontAlgn="t">
                        <a:spcBef>
                          <a:spcPts val="0"/>
                        </a:spcBef>
                        <a:spcAft>
                          <a:spcPts val="0"/>
                        </a:spcAft>
                      </a:pPr>
                      <a:r>
                        <a:rPr lang="en-US" sz="1400" b="1" u="none" strike="noStrike" dirty="0">
                          <a:solidFill>
                            <a:schemeClr val="accent3"/>
                          </a:solidFill>
                          <a:effectLst/>
                        </a:rPr>
                        <a:t>Color</a:t>
                      </a:r>
                      <a:endParaRPr lang="en-US" sz="1400" b="1" i="0" u="none" strike="noStrike" dirty="0">
                        <a:solidFill>
                          <a:schemeClr val="accent3"/>
                        </a:solidFill>
                        <a:effectLst/>
                        <a:latin typeface="Arial" panose="020B0604020202020204" pitchFamily="34" charset="0"/>
                      </a:endParaRPr>
                    </a:p>
                  </a:txBody>
                  <a:tcPr marL="13295" marR="13295" marT="6648" marB="6648">
                    <a:lnT w="12700" cap="flat" cmpd="sng" algn="ctr">
                      <a:solidFill>
                        <a:schemeClr val="accent4"/>
                      </a:solidFill>
                      <a:prstDash val="solid"/>
                      <a:round/>
                      <a:headEnd type="none" w="med" len="med"/>
                      <a:tailEnd type="none" w="med" len="med"/>
                    </a:lnT>
                  </a:tcPr>
                </a:tc>
                <a:tc>
                  <a:txBody>
                    <a:bodyPr/>
                    <a:lstStyle/>
                    <a:p>
                      <a:pPr algn="ctr" fontAlgn="t">
                        <a:spcBef>
                          <a:spcPts val="0"/>
                        </a:spcBef>
                        <a:spcAft>
                          <a:spcPts val="0"/>
                        </a:spcAft>
                      </a:pPr>
                      <a:r>
                        <a:rPr lang="en-US" sz="1400" b="1" u="none" strike="noStrike" dirty="0">
                          <a:solidFill>
                            <a:schemeClr val="accent3"/>
                          </a:solidFill>
                          <a:effectLst/>
                        </a:rPr>
                        <a:t>Price</a:t>
                      </a:r>
                      <a:endParaRPr lang="en-US" sz="1400" b="1" i="0" u="none" strike="noStrike" dirty="0">
                        <a:solidFill>
                          <a:schemeClr val="accent3"/>
                        </a:solidFill>
                        <a:effectLst/>
                        <a:latin typeface="Arial" panose="020B0604020202020204" pitchFamily="34" charset="0"/>
                      </a:endParaRPr>
                    </a:p>
                  </a:txBody>
                  <a:tcPr marL="13295" marR="13295" marT="6648" marB="6648">
                    <a:lnT w="12700" cap="flat" cmpd="sng" algn="ctr">
                      <a:solidFill>
                        <a:schemeClr val="accent4"/>
                      </a:solidFill>
                      <a:prstDash val="solid"/>
                      <a:round/>
                      <a:headEnd type="none" w="med" len="med"/>
                      <a:tailEnd type="none" w="med" len="med"/>
                    </a:lnT>
                  </a:tcPr>
                </a:tc>
                <a:tc>
                  <a:txBody>
                    <a:bodyPr/>
                    <a:lstStyle/>
                    <a:p>
                      <a:pPr algn="ctr" fontAlgn="t">
                        <a:spcBef>
                          <a:spcPts val="0"/>
                        </a:spcBef>
                        <a:spcAft>
                          <a:spcPts val="0"/>
                        </a:spcAft>
                      </a:pPr>
                      <a:r>
                        <a:rPr lang="en-US" sz="1400" b="1" u="none" strike="noStrike" dirty="0">
                          <a:solidFill>
                            <a:schemeClr val="accent3"/>
                          </a:solidFill>
                          <a:effectLst/>
                        </a:rPr>
                        <a:t>In Stock</a:t>
                      </a:r>
                      <a:endParaRPr lang="en-US" sz="1400" b="1" i="0" u="none" strike="noStrike" dirty="0">
                        <a:solidFill>
                          <a:schemeClr val="accent3"/>
                        </a:solidFill>
                        <a:effectLst/>
                        <a:latin typeface="Arial" panose="020B0604020202020204" pitchFamily="34" charset="0"/>
                      </a:endParaRPr>
                    </a:p>
                  </a:txBody>
                  <a:tcPr marL="13295" marR="13295" marT="6648" marB="6648">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4000594998"/>
                  </a:ext>
                </a:extLst>
              </a:tr>
              <a:tr h="0">
                <a:tc>
                  <a:txBody>
                    <a:bodyPr/>
                    <a:lstStyle/>
                    <a:p>
                      <a:pPr algn="l" fontAlgn="t">
                        <a:spcBef>
                          <a:spcPts val="0"/>
                        </a:spcBef>
                        <a:spcAft>
                          <a:spcPts val="0"/>
                        </a:spcAft>
                      </a:pPr>
                      <a:r>
                        <a:rPr lang="en-US" sz="1400" u="none" strike="noStrike" dirty="0">
                          <a:effectLst/>
                        </a:rPr>
                        <a:t>Shirt</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tx1"/>
                          </a:solidFill>
                          <a:effectLst/>
                        </a:rPr>
                        <a:t>Red</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19.95</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True</a:t>
                      </a: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26601822"/>
                  </a:ext>
                </a:extLst>
              </a:tr>
              <a:tr h="0">
                <a:tc>
                  <a:txBody>
                    <a:bodyPr/>
                    <a:lstStyle/>
                    <a:p>
                      <a:pPr algn="l" fontAlgn="t">
                        <a:spcBef>
                          <a:spcPts val="0"/>
                        </a:spcBef>
                        <a:spcAft>
                          <a:spcPts val="0"/>
                        </a:spcAft>
                      </a:pPr>
                      <a:r>
                        <a:rPr lang="en-US" sz="1400" u="none" strike="noStrike" dirty="0">
                          <a:effectLst/>
                        </a:rPr>
                        <a:t>Shirt</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tx1"/>
                          </a:solidFill>
                          <a:effectLst/>
                        </a:rPr>
                        <a:t>Blue</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19.95</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False</a:t>
                      </a: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1973222527"/>
                  </a:ext>
                </a:extLst>
              </a:tr>
              <a:tr h="0">
                <a:tc>
                  <a:txBody>
                    <a:bodyPr/>
                    <a:lstStyle/>
                    <a:p>
                      <a:pPr algn="l" fontAlgn="t">
                        <a:spcBef>
                          <a:spcPts val="0"/>
                        </a:spcBef>
                        <a:spcAft>
                          <a:spcPts val="0"/>
                        </a:spcAft>
                      </a:pPr>
                      <a:r>
                        <a:rPr lang="en-US" sz="1400" u="none" strike="noStrike" dirty="0">
                          <a:effectLst/>
                        </a:rPr>
                        <a:t>Shirt</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tx1"/>
                          </a:solidFill>
                          <a:effectLst/>
                        </a:rPr>
                        <a:t>Black</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21.95</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True</a:t>
                      </a: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835370804"/>
                  </a:ext>
                </a:extLst>
              </a:tr>
              <a:tr h="49720">
                <a:tc>
                  <a:txBody>
                    <a:bodyPr/>
                    <a:lstStyle/>
                    <a:p>
                      <a:pPr algn="l" fontAlgn="t">
                        <a:spcBef>
                          <a:spcPts val="0"/>
                        </a:spcBef>
                        <a:spcAft>
                          <a:spcPts val="0"/>
                        </a:spcAft>
                      </a:pPr>
                      <a:r>
                        <a:rPr lang="en-US" sz="1400" u="none" strike="noStrike" dirty="0">
                          <a:effectLst/>
                        </a:rPr>
                        <a:t>Jeans</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tx1"/>
                          </a:solidFill>
                          <a:effectLst/>
                        </a:rPr>
                        <a:t>Blue</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49.99</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True</a:t>
                      </a: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4083016239"/>
                  </a:ext>
                </a:extLst>
              </a:tr>
              <a:tr h="49720">
                <a:tc>
                  <a:txBody>
                    <a:bodyPr/>
                    <a:lstStyle/>
                    <a:p>
                      <a:pPr algn="l" fontAlgn="t">
                        <a:spcBef>
                          <a:spcPts val="0"/>
                        </a:spcBef>
                        <a:spcAft>
                          <a:spcPts val="0"/>
                        </a:spcAft>
                      </a:pPr>
                      <a:r>
                        <a:rPr lang="en-US" sz="1400" u="none" strike="noStrike" dirty="0">
                          <a:effectLst/>
                        </a:rPr>
                        <a:t>Jeans</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tx1"/>
                          </a:solidFill>
                          <a:effectLst/>
                        </a:rPr>
                        <a:t>Black</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49.99</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True</a:t>
                      </a: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3009758356"/>
                  </a:ext>
                </a:extLst>
              </a:tr>
              <a:tr h="49720">
                <a:tc>
                  <a:txBody>
                    <a:bodyPr/>
                    <a:lstStyle/>
                    <a:p>
                      <a:pPr algn="l" fontAlgn="t">
                        <a:spcBef>
                          <a:spcPts val="0"/>
                        </a:spcBef>
                        <a:spcAft>
                          <a:spcPts val="0"/>
                        </a:spcAft>
                      </a:pPr>
                      <a:r>
                        <a:rPr lang="en-US" sz="1400" u="none" strike="noStrike" dirty="0">
                          <a:effectLst/>
                        </a:rPr>
                        <a:t>Coat</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tx1"/>
                          </a:solidFill>
                          <a:effectLst/>
                        </a:rPr>
                        <a:t>Black</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149.99</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True</a:t>
                      </a: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3622895353"/>
                  </a:ext>
                </a:extLst>
              </a:tr>
              <a:tr h="49720">
                <a:tc>
                  <a:txBody>
                    <a:bodyPr/>
                    <a:lstStyle/>
                    <a:p>
                      <a:pPr algn="l" fontAlgn="t">
                        <a:spcBef>
                          <a:spcPts val="0"/>
                        </a:spcBef>
                        <a:spcAft>
                          <a:spcPts val="0"/>
                        </a:spcAft>
                      </a:pPr>
                      <a:r>
                        <a:rPr lang="en-US" sz="1400" u="none" strike="noStrike" dirty="0">
                          <a:effectLst/>
                        </a:rPr>
                        <a:t>Coat</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ctr" fontAlgn="t">
                        <a:spcBef>
                          <a:spcPts val="0"/>
                        </a:spcBef>
                        <a:spcAft>
                          <a:spcPts val="0"/>
                        </a:spcAft>
                      </a:pPr>
                      <a:r>
                        <a:rPr lang="en-US" sz="1400" u="none" strike="noStrike" dirty="0">
                          <a:solidFill>
                            <a:schemeClr val="tx1"/>
                          </a:solidFill>
                          <a:effectLst/>
                        </a:rPr>
                        <a:t>Brown</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144.99</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True</a:t>
                      </a: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4129398858"/>
                  </a:ext>
                </a:extLst>
              </a:tr>
            </a:tbl>
          </a:graphicData>
        </a:graphic>
      </p:graphicFrame>
      <p:sp>
        <p:nvSpPr>
          <p:cNvPr id="54" name="TextBox 53">
            <a:extLst>
              <a:ext uri="{FF2B5EF4-FFF2-40B4-BE49-F238E27FC236}">
                <a16:creationId xmlns:a16="http://schemas.microsoft.com/office/drawing/2014/main" id="{8053DBED-EFA4-437C-B271-FF05C6588BEF}"/>
              </a:ext>
            </a:extLst>
          </p:cNvPr>
          <p:cNvSpPr txBox="1"/>
          <p:nvPr/>
        </p:nvSpPr>
        <p:spPr>
          <a:xfrm>
            <a:off x="215777" y="1215282"/>
            <a:ext cx="1481816"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latin typeface="+mj-lt"/>
              </a:rPr>
              <a:t>Input Data</a:t>
            </a:r>
          </a:p>
        </p:txBody>
      </p:sp>
      <p:graphicFrame>
        <p:nvGraphicFramePr>
          <p:cNvPr id="55" name="Table 54">
            <a:extLst>
              <a:ext uri="{FF2B5EF4-FFF2-40B4-BE49-F238E27FC236}">
                <a16:creationId xmlns:a16="http://schemas.microsoft.com/office/drawing/2014/main" id="{5A1E88D7-3DA8-4FC9-B723-0BE65E6B96DE}"/>
              </a:ext>
            </a:extLst>
          </p:cNvPr>
          <p:cNvGraphicFramePr/>
          <p:nvPr/>
        </p:nvGraphicFramePr>
        <p:xfrm>
          <a:off x="417141" y="3872308"/>
          <a:ext cx="11035492" cy="1813248"/>
        </p:xfrm>
        <a:graphic>
          <a:graphicData uri="http://schemas.openxmlformats.org/drawingml/2006/table">
            <a:tbl>
              <a:tblPr>
                <a:tableStyleId>{93296810-A885-4BE3-A3E7-6D5BEEA58F35}</a:tableStyleId>
              </a:tblPr>
              <a:tblGrid>
                <a:gridCol w="1058574">
                  <a:extLst>
                    <a:ext uri="{9D8B030D-6E8A-4147-A177-3AD203B41FA5}">
                      <a16:colId xmlns:a16="http://schemas.microsoft.com/office/drawing/2014/main" val="2084433132"/>
                    </a:ext>
                  </a:extLst>
                </a:gridCol>
                <a:gridCol w="1195057">
                  <a:extLst>
                    <a:ext uri="{9D8B030D-6E8A-4147-A177-3AD203B41FA5}">
                      <a16:colId xmlns:a16="http://schemas.microsoft.com/office/drawing/2014/main" val="3073949574"/>
                    </a:ext>
                  </a:extLst>
                </a:gridCol>
                <a:gridCol w="1113577">
                  <a:extLst>
                    <a:ext uri="{9D8B030D-6E8A-4147-A177-3AD203B41FA5}">
                      <a16:colId xmlns:a16="http://schemas.microsoft.com/office/drawing/2014/main" val="1884852793"/>
                    </a:ext>
                  </a:extLst>
                </a:gridCol>
                <a:gridCol w="1466661">
                  <a:extLst>
                    <a:ext uri="{9D8B030D-6E8A-4147-A177-3AD203B41FA5}">
                      <a16:colId xmlns:a16="http://schemas.microsoft.com/office/drawing/2014/main" val="240659942"/>
                    </a:ext>
                  </a:extLst>
                </a:gridCol>
                <a:gridCol w="1448554">
                  <a:extLst>
                    <a:ext uri="{9D8B030D-6E8A-4147-A177-3AD203B41FA5}">
                      <a16:colId xmlns:a16="http://schemas.microsoft.com/office/drawing/2014/main" val="2750577859"/>
                    </a:ext>
                  </a:extLst>
                </a:gridCol>
                <a:gridCol w="1339913">
                  <a:extLst>
                    <a:ext uri="{9D8B030D-6E8A-4147-A177-3AD203B41FA5}">
                      <a16:colId xmlns:a16="http://schemas.microsoft.com/office/drawing/2014/main" val="1192975285"/>
                    </a:ext>
                  </a:extLst>
                </a:gridCol>
                <a:gridCol w="1274244">
                  <a:extLst>
                    <a:ext uri="{9D8B030D-6E8A-4147-A177-3AD203B41FA5}">
                      <a16:colId xmlns:a16="http://schemas.microsoft.com/office/drawing/2014/main" val="4259006630"/>
                    </a:ext>
                  </a:extLst>
                </a:gridCol>
                <a:gridCol w="1283785">
                  <a:extLst>
                    <a:ext uri="{9D8B030D-6E8A-4147-A177-3AD203B41FA5}">
                      <a16:colId xmlns:a16="http://schemas.microsoft.com/office/drawing/2014/main" val="2559592520"/>
                    </a:ext>
                  </a:extLst>
                </a:gridCol>
                <a:gridCol w="855127">
                  <a:extLst>
                    <a:ext uri="{9D8B030D-6E8A-4147-A177-3AD203B41FA5}">
                      <a16:colId xmlns:a16="http://schemas.microsoft.com/office/drawing/2014/main" val="1439888189"/>
                    </a:ext>
                  </a:extLst>
                </a:gridCol>
              </a:tblGrid>
              <a:tr h="0">
                <a:tc>
                  <a:txBody>
                    <a:bodyPr/>
                    <a:lstStyle/>
                    <a:p>
                      <a:pPr algn="ctr" fontAlgn="t">
                        <a:spcBef>
                          <a:spcPts val="0"/>
                        </a:spcBef>
                        <a:spcAft>
                          <a:spcPts val="0"/>
                        </a:spcAft>
                      </a:pPr>
                      <a:r>
                        <a:rPr lang="en-US" sz="1400" b="1" u="none" strike="noStrike" dirty="0" err="1">
                          <a:solidFill>
                            <a:schemeClr val="accent3"/>
                          </a:solidFill>
                          <a:effectLst/>
                        </a:rPr>
                        <a:t>Item_Shirt</a:t>
                      </a:r>
                      <a:endParaRPr lang="en-US" sz="1400" b="1" i="0" u="none" strike="noStrike" dirty="0">
                        <a:solidFill>
                          <a:schemeClr val="accent3"/>
                        </a:solidFill>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lnT w="12700" cap="flat" cmpd="sng" algn="ctr">
                      <a:solidFill>
                        <a:schemeClr val="accent4"/>
                      </a:solidFill>
                      <a:prstDash val="solid"/>
                      <a:round/>
                      <a:headEnd type="none" w="med" len="med"/>
                      <a:tailEnd type="none" w="med" len="med"/>
                    </a:lnT>
                  </a:tcPr>
                </a:tc>
                <a:tc>
                  <a:txBody>
                    <a:bodyPr/>
                    <a:lstStyle/>
                    <a:p>
                      <a:pPr algn="ctr" fontAlgn="t">
                        <a:spcBef>
                          <a:spcPts val="0"/>
                        </a:spcBef>
                        <a:spcAft>
                          <a:spcPts val="0"/>
                        </a:spcAft>
                      </a:pPr>
                      <a:r>
                        <a:rPr lang="en-US" sz="1400" b="1" i="0" u="none" strike="noStrike" dirty="0" err="1">
                          <a:solidFill>
                            <a:schemeClr val="accent3"/>
                          </a:solidFill>
                          <a:effectLst/>
                          <a:latin typeface="Arial" panose="020B0604020202020204" pitchFamily="34" charset="0"/>
                        </a:rPr>
                        <a:t>Item_Jeans</a:t>
                      </a:r>
                      <a:endParaRPr lang="en-US" sz="1400" b="1" i="0" u="none" strike="noStrike" dirty="0">
                        <a:solidFill>
                          <a:schemeClr val="accent3"/>
                        </a:solidFill>
                        <a:effectLst/>
                        <a:latin typeface="Arial" panose="020B0604020202020204" pitchFamily="34" charset="0"/>
                      </a:endParaRPr>
                    </a:p>
                  </a:txBody>
                  <a:tcPr marL="13295" marR="13295" marT="6648" marB="6648">
                    <a:lnT w="12700" cap="flat" cmpd="sng" algn="ctr">
                      <a:solidFill>
                        <a:schemeClr val="accent4"/>
                      </a:solidFill>
                      <a:prstDash val="solid"/>
                      <a:round/>
                      <a:headEnd type="none" w="med" len="med"/>
                      <a:tailEnd type="none" w="med" len="med"/>
                    </a:lnT>
                  </a:tcPr>
                </a:tc>
                <a:tc>
                  <a:txBody>
                    <a:bodyPr/>
                    <a:lstStyle/>
                    <a:p>
                      <a:pPr algn="ctr" fontAlgn="t">
                        <a:spcBef>
                          <a:spcPts val="0"/>
                        </a:spcBef>
                        <a:spcAft>
                          <a:spcPts val="0"/>
                        </a:spcAft>
                      </a:pPr>
                      <a:r>
                        <a:rPr lang="en-US" sz="1400" b="1" i="0" u="none" strike="noStrike" dirty="0" err="1">
                          <a:solidFill>
                            <a:schemeClr val="accent3"/>
                          </a:solidFill>
                          <a:effectLst/>
                          <a:latin typeface="Arial" panose="020B0604020202020204" pitchFamily="34" charset="0"/>
                        </a:rPr>
                        <a:t>Item_Coat</a:t>
                      </a:r>
                      <a:endParaRPr lang="en-US" sz="1400" b="1" i="0" u="none" strike="noStrike" dirty="0">
                        <a:solidFill>
                          <a:schemeClr val="accent3"/>
                        </a:solidFill>
                        <a:effectLst/>
                        <a:latin typeface="Arial" panose="020B0604020202020204" pitchFamily="34" charset="0"/>
                      </a:endParaRPr>
                    </a:p>
                  </a:txBody>
                  <a:tcPr marL="13295" marR="13295" marT="6648" marB="6648">
                    <a:lnT w="12700" cap="flat" cmpd="sng" algn="ctr">
                      <a:solidFill>
                        <a:schemeClr val="accent4"/>
                      </a:solidFill>
                      <a:prstDash val="solid"/>
                      <a:round/>
                      <a:headEnd type="none" w="med" len="med"/>
                      <a:tailEnd type="none" w="med" len="med"/>
                    </a:lnT>
                  </a:tcPr>
                </a:tc>
                <a:tc>
                  <a:txBody>
                    <a:bodyPr/>
                    <a:lstStyle/>
                    <a:p>
                      <a:pPr algn="ctr" fontAlgn="t">
                        <a:spcBef>
                          <a:spcPts val="0"/>
                        </a:spcBef>
                        <a:spcAft>
                          <a:spcPts val="0"/>
                        </a:spcAft>
                      </a:pPr>
                      <a:r>
                        <a:rPr lang="en-US" sz="1400" b="1" u="none" strike="noStrike" dirty="0" err="1">
                          <a:solidFill>
                            <a:schemeClr val="accent3"/>
                          </a:solidFill>
                          <a:effectLst/>
                        </a:rPr>
                        <a:t>Color_Red</a:t>
                      </a:r>
                      <a:endParaRPr lang="en-US" sz="1400" b="1" i="0" u="none" strike="noStrike" dirty="0">
                        <a:solidFill>
                          <a:schemeClr val="accent3"/>
                        </a:solidFill>
                        <a:effectLst/>
                        <a:latin typeface="Arial" panose="020B0604020202020204" pitchFamily="34" charset="0"/>
                      </a:endParaRPr>
                    </a:p>
                  </a:txBody>
                  <a:tcPr marL="13295" marR="13295" marT="6648" marB="6648">
                    <a:lnT w="12700" cap="flat" cmpd="sng" algn="ctr">
                      <a:solidFill>
                        <a:schemeClr val="accent4"/>
                      </a:solidFill>
                      <a:prstDash val="solid"/>
                      <a:round/>
                      <a:headEnd type="none" w="med" len="med"/>
                      <a:tailEnd type="none" w="med" len="med"/>
                    </a:lnT>
                  </a:tcPr>
                </a:tc>
                <a:tc>
                  <a:txBody>
                    <a:bodyPr/>
                    <a:lstStyle/>
                    <a:p>
                      <a:pPr algn="ctr" fontAlgn="t">
                        <a:spcBef>
                          <a:spcPts val="0"/>
                        </a:spcBef>
                        <a:spcAft>
                          <a:spcPts val="0"/>
                        </a:spcAft>
                      </a:pPr>
                      <a:r>
                        <a:rPr lang="en-US" sz="1400" b="1" i="0" u="none" strike="noStrike" dirty="0" err="1">
                          <a:solidFill>
                            <a:schemeClr val="accent3"/>
                          </a:solidFill>
                          <a:effectLst/>
                          <a:latin typeface="Arial" panose="020B0604020202020204" pitchFamily="34" charset="0"/>
                        </a:rPr>
                        <a:t>Color_Blue</a:t>
                      </a:r>
                      <a:endParaRPr lang="en-US" sz="1400" b="1" i="0" u="none" strike="noStrike" dirty="0">
                        <a:solidFill>
                          <a:schemeClr val="accent3"/>
                        </a:solidFill>
                        <a:effectLst/>
                        <a:latin typeface="Arial" panose="020B0604020202020204" pitchFamily="34" charset="0"/>
                      </a:endParaRPr>
                    </a:p>
                  </a:txBody>
                  <a:tcPr marL="13295" marR="13295" marT="6648" marB="6648">
                    <a:lnT w="12700" cap="flat" cmpd="sng" algn="ctr">
                      <a:solidFill>
                        <a:schemeClr val="accent4"/>
                      </a:solidFill>
                      <a:prstDash val="solid"/>
                      <a:round/>
                      <a:headEnd type="none" w="med" len="med"/>
                      <a:tailEnd type="none" w="med" len="med"/>
                    </a:lnT>
                  </a:tcPr>
                </a:tc>
                <a:tc>
                  <a:txBody>
                    <a:bodyPr/>
                    <a:lstStyle/>
                    <a:p>
                      <a:pPr algn="ctr" fontAlgn="t">
                        <a:spcBef>
                          <a:spcPts val="0"/>
                        </a:spcBef>
                        <a:spcAft>
                          <a:spcPts val="0"/>
                        </a:spcAft>
                      </a:pPr>
                      <a:r>
                        <a:rPr lang="en-US" sz="1400" b="1" i="0" u="none" strike="noStrike" dirty="0" err="1">
                          <a:solidFill>
                            <a:schemeClr val="accent3"/>
                          </a:solidFill>
                          <a:effectLst/>
                          <a:latin typeface="Arial" panose="020B0604020202020204" pitchFamily="34" charset="0"/>
                        </a:rPr>
                        <a:t>Color_Black</a:t>
                      </a:r>
                      <a:endParaRPr lang="en-US" sz="1400" b="1" i="0" u="none" strike="noStrike" dirty="0">
                        <a:solidFill>
                          <a:schemeClr val="accent3"/>
                        </a:solidFill>
                        <a:effectLst/>
                        <a:latin typeface="Arial" panose="020B0604020202020204" pitchFamily="34" charset="0"/>
                      </a:endParaRPr>
                    </a:p>
                  </a:txBody>
                  <a:tcPr marL="13295" marR="13295" marT="6648" marB="6648">
                    <a:lnT w="12700" cap="flat" cmpd="sng" algn="ctr">
                      <a:solidFill>
                        <a:schemeClr val="accent4"/>
                      </a:solidFill>
                      <a:prstDash val="solid"/>
                      <a:round/>
                      <a:headEnd type="none" w="med" len="med"/>
                      <a:tailEnd type="none" w="med" len="med"/>
                    </a:lnT>
                  </a:tcPr>
                </a:tc>
                <a:tc>
                  <a:txBody>
                    <a:bodyPr/>
                    <a:lstStyle/>
                    <a:p>
                      <a:pPr algn="ctr" fontAlgn="t">
                        <a:spcBef>
                          <a:spcPts val="0"/>
                        </a:spcBef>
                        <a:spcAft>
                          <a:spcPts val="0"/>
                        </a:spcAft>
                      </a:pPr>
                      <a:r>
                        <a:rPr lang="en-US" sz="1400" b="1" i="0" u="none" strike="noStrike" dirty="0" err="1">
                          <a:solidFill>
                            <a:schemeClr val="accent3"/>
                          </a:solidFill>
                          <a:effectLst/>
                          <a:latin typeface="Arial" panose="020B0604020202020204" pitchFamily="34" charset="0"/>
                        </a:rPr>
                        <a:t>Color_Brown</a:t>
                      </a:r>
                      <a:endParaRPr lang="en-US" sz="1400" b="1" i="0" u="none" strike="noStrike" dirty="0">
                        <a:solidFill>
                          <a:schemeClr val="accent3"/>
                        </a:solidFill>
                        <a:effectLst/>
                        <a:latin typeface="Arial" panose="020B0604020202020204" pitchFamily="34" charset="0"/>
                      </a:endParaRPr>
                    </a:p>
                  </a:txBody>
                  <a:tcPr marL="13295" marR="13295" marT="6648" marB="6648">
                    <a:lnT w="12700" cap="flat" cmpd="sng" algn="ctr">
                      <a:solidFill>
                        <a:schemeClr val="accent4"/>
                      </a:solidFill>
                      <a:prstDash val="solid"/>
                      <a:round/>
                      <a:headEnd type="none" w="med" len="med"/>
                      <a:tailEnd type="none" w="med" len="med"/>
                    </a:lnT>
                  </a:tcPr>
                </a:tc>
                <a:tc>
                  <a:txBody>
                    <a:bodyPr/>
                    <a:lstStyle/>
                    <a:p>
                      <a:pPr algn="ctr" fontAlgn="t">
                        <a:spcBef>
                          <a:spcPts val="0"/>
                        </a:spcBef>
                        <a:spcAft>
                          <a:spcPts val="0"/>
                        </a:spcAft>
                      </a:pPr>
                      <a:r>
                        <a:rPr lang="en-US" sz="1400" b="1" u="none" strike="noStrike" dirty="0">
                          <a:solidFill>
                            <a:schemeClr val="accent3"/>
                          </a:solidFill>
                          <a:effectLst/>
                        </a:rPr>
                        <a:t>Price</a:t>
                      </a:r>
                      <a:endParaRPr lang="en-US" sz="1400" b="1" i="0" u="none" strike="noStrike" dirty="0">
                        <a:solidFill>
                          <a:schemeClr val="accent3"/>
                        </a:solidFill>
                        <a:effectLst/>
                        <a:latin typeface="Arial" panose="020B0604020202020204" pitchFamily="34" charset="0"/>
                      </a:endParaRPr>
                    </a:p>
                  </a:txBody>
                  <a:tcPr marL="13295" marR="13295" marT="6648" marB="6648">
                    <a:lnT w="12700" cap="flat" cmpd="sng" algn="ctr">
                      <a:solidFill>
                        <a:schemeClr val="accent4"/>
                      </a:solidFill>
                      <a:prstDash val="solid"/>
                      <a:round/>
                      <a:headEnd type="none" w="med" len="med"/>
                      <a:tailEnd type="none" w="med" len="med"/>
                    </a:lnT>
                  </a:tcPr>
                </a:tc>
                <a:tc>
                  <a:txBody>
                    <a:bodyPr/>
                    <a:lstStyle/>
                    <a:p>
                      <a:pPr algn="ctr" fontAlgn="t">
                        <a:spcBef>
                          <a:spcPts val="0"/>
                        </a:spcBef>
                        <a:spcAft>
                          <a:spcPts val="0"/>
                        </a:spcAft>
                      </a:pPr>
                      <a:r>
                        <a:rPr lang="en-US" sz="1400" b="1" u="none" strike="noStrike" dirty="0">
                          <a:solidFill>
                            <a:schemeClr val="accent3"/>
                          </a:solidFill>
                          <a:effectLst/>
                        </a:rPr>
                        <a:t>In Stock</a:t>
                      </a:r>
                      <a:endParaRPr lang="en-US" sz="1400" b="1" i="0" u="none" strike="noStrike" dirty="0">
                        <a:solidFill>
                          <a:schemeClr val="accent3"/>
                        </a:solidFill>
                        <a:effectLst/>
                        <a:latin typeface="Arial" panose="020B0604020202020204" pitchFamily="34" charset="0"/>
                      </a:endParaRPr>
                    </a:p>
                  </a:txBody>
                  <a:tcPr marL="13295" marR="13295" marT="6648" marB="6648">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4000594998"/>
                  </a:ext>
                </a:extLst>
              </a:tr>
              <a:tr h="0">
                <a:tc>
                  <a:txBody>
                    <a:bodyPr/>
                    <a:lstStyle/>
                    <a:p>
                      <a:pPr algn="r" fontAlgn="t">
                        <a:spcBef>
                          <a:spcPts val="0"/>
                        </a:spcBef>
                        <a:spcAft>
                          <a:spcPts val="0"/>
                        </a:spcAft>
                      </a:pPr>
                      <a:r>
                        <a:rPr lang="en-US" sz="1400" u="none" strike="noStrike" dirty="0">
                          <a:effectLst/>
                        </a:rPr>
                        <a:t>1</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r" fontAlgn="t">
                        <a:spcBef>
                          <a:spcPts val="0"/>
                        </a:spcBef>
                        <a:spcAft>
                          <a:spcPts val="0"/>
                        </a:spcAft>
                      </a:pPr>
                      <a:r>
                        <a:rPr lang="en-US" sz="1400" b="0" i="0" u="none" strike="noStrike" dirty="0">
                          <a:effectLst/>
                          <a:latin typeface="Arial" panose="020B0604020202020204" pitchFamily="34" charset="0"/>
                        </a:rPr>
                        <a:t>0</a:t>
                      </a:r>
                    </a:p>
                  </a:txBody>
                  <a:tcPr marL="13295" marR="13295" marT="6648" marB="6648"/>
                </a:tc>
                <a:tc>
                  <a:txBody>
                    <a:bodyPr/>
                    <a:lstStyle/>
                    <a:p>
                      <a:pPr algn="r" fontAlgn="t">
                        <a:spcBef>
                          <a:spcPts val="0"/>
                        </a:spcBef>
                        <a:spcAft>
                          <a:spcPts val="0"/>
                        </a:spcAft>
                      </a:pPr>
                      <a:r>
                        <a:rPr lang="en-US" sz="1400" b="0" i="0" u="none" strike="noStrike" dirty="0">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1</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19.95</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1</a:t>
                      </a: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26601822"/>
                  </a:ext>
                </a:extLst>
              </a:tr>
              <a:tr h="0">
                <a:tc>
                  <a:txBody>
                    <a:bodyPr/>
                    <a:lstStyle/>
                    <a:p>
                      <a:pPr algn="r" fontAlgn="t">
                        <a:spcBef>
                          <a:spcPts val="0"/>
                        </a:spcBef>
                        <a:spcAft>
                          <a:spcPts val="0"/>
                        </a:spcAft>
                      </a:pPr>
                      <a:r>
                        <a:rPr lang="en-US" sz="1400" u="none" strike="noStrike" dirty="0">
                          <a:effectLst/>
                        </a:rPr>
                        <a:t>1</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r" fontAlgn="t">
                        <a:spcBef>
                          <a:spcPts val="0"/>
                        </a:spcBef>
                        <a:spcAft>
                          <a:spcPts val="0"/>
                        </a:spcAft>
                      </a:pPr>
                      <a:r>
                        <a:rPr lang="en-US" sz="1400" b="0" i="0" u="none" strike="noStrike" dirty="0">
                          <a:effectLst/>
                          <a:latin typeface="Arial" panose="020B0604020202020204" pitchFamily="34" charset="0"/>
                        </a:rPr>
                        <a:t>0</a:t>
                      </a:r>
                    </a:p>
                  </a:txBody>
                  <a:tcPr marL="13295" marR="13295" marT="6648" marB="6648"/>
                </a:tc>
                <a:tc>
                  <a:txBody>
                    <a:bodyPr/>
                    <a:lstStyle/>
                    <a:p>
                      <a:pPr algn="r" fontAlgn="t">
                        <a:spcBef>
                          <a:spcPts val="0"/>
                        </a:spcBef>
                        <a:spcAft>
                          <a:spcPts val="0"/>
                        </a:spcAft>
                      </a:pPr>
                      <a:r>
                        <a:rPr lang="en-US" sz="1400" b="0" i="0" u="none" strike="noStrike" dirty="0">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0</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1</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19.95</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0</a:t>
                      </a: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1973222527"/>
                  </a:ext>
                </a:extLst>
              </a:tr>
              <a:tr h="0">
                <a:tc>
                  <a:txBody>
                    <a:bodyPr/>
                    <a:lstStyle/>
                    <a:p>
                      <a:pPr algn="r" fontAlgn="t">
                        <a:spcBef>
                          <a:spcPts val="0"/>
                        </a:spcBef>
                        <a:spcAft>
                          <a:spcPts val="0"/>
                        </a:spcAft>
                      </a:pPr>
                      <a:r>
                        <a:rPr lang="en-US" sz="1400" u="none" strike="noStrike" dirty="0">
                          <a:effectLst/>
                        </a:rPr>
                        <a:t>1</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r" fontAlgn="t">
                        <a:spcBef>
                          <a:spcPts val="0"/>
                        </a:spcBef>
                        <a:spcAft>
                          <a:spcPts val="0"/>
                        </a:spcAft>
                      </a:pPr>
                      <a:r>
                        <a:rPr lang="en-US" sz="1400" b="0" i="0" u="none" strike="noStrike" dirty="0">
                          <a:effectLst/>
                          <a:latin typeface="Arial" panose="020B0604020202020204" pitchFamily="34" charset="0"/>
                        </a:rPr>
                        <a:t>0</a:t>
                      </a:r>
                    </a:p>
                  </a:txBody>
                  <a:tcPr marL="13295" marR="13295" marT="6648" marB="6648"/>
                </a:tc>
                <a:tc>
                  <a:txBody>
                    <a:bodyPr/>
                    <a:lstStyle/>
                    <a:p>
                      <a:pPr algn="r" fontAlgn="t">
                        <a:spcBef>
                          <a:spcPts val="0"/>
                        </a:spcBef>
                        <a:spcAft>
                          <a:spcPts val="0"/>
                        </a:spcAft>
                      </a:pPr>
                      <a:r>
                        <a:rPr lang="en-US" sz="1400" b="0" i="0" u="none" strike="noStrike" dirty="0">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0</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1</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21.95</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1</a:t>
                      </a: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835370804"/>
                  </a:ext>
                </a:extLst>
              </a:tr>
              <a:tr h="49720">
                <a:tc>
                  <a:txBody>
                    <a:bodyPr/>
                    <a:lstStyle/>
                    <a:p>
                      <a:pPr algn="r" fontAlgn="t">
                        <a:spcBef>
                          <a:spcPts val="0"/>
                        </a:spcBef>
                        <a:spcAft>
                          <a:spcPts val="0"/>
                        </a:spcAft>
                      </a:pPr>
                      <a:r>
                        <a:rPr lang="en-US" sz="1400" u="none" strike="noStrike" dirty="0">
                          <a:effectLst/>
                        </a:rPr>
                        <a:t>0</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r" fontAlgn="t">
                        <a:spcBef>
                          <a:spcPts val="0"/>
                        </a:spcBef>
                        <a:spcAft>
                          <a:spcPts val="0"/>
                        </a:spcAft>
                      </a:pPr>
                      <a:r>
                        <a:rPr lang="en-US" sz="1400" b="0" i="0" u="none" strike="noStrike" dirty="0">
                          <a:effectLst/>
                          <a:latin typeface="Arial" panose="020B0604020202020204" pitchFamily="34" charset="0"/>
                        </a:rPr>
                        <a:t>1</a:t>
                      </a:r>
                    </a:p>
                  </a:txBody>
                  <a:tcPr marL="13295" marR="13295" marT="6648" marB="6648"/>
                </a:tc>
                <a:tc>
                  <a:txBody>
                    <a:bodyPr/>
                    <a:lstStyle/>
                    <a:p>
                      <a:pPr algn="r" fontAlgn="t">
                        <a:spcBef>
                          <a:spcPts val="0"/>
                        </a:spcBef>
                        <a:spcAft>
                          <a:spcPts val="0"/>
                        </a:spcAft>
                      </a:pPr>
                      <a:r>
                        <a:rPr lang="en-US" sz="1400" b="0" i="0" u="none" strike="noStrike" dirty="0">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0</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1</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49.99</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1</a:t>
                      </a: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4083016239"/>
                  </a:ext>
                </a:extLst>
              </a:tr>
              <a:tr h="49720">
                <a:tc>
                  <a:txBody>
                    <a:bodyPr/>
                    <a:lstStyle/>
                    <a:p>
                      <a:pPr algn="r" fontAlgn="t">
                        <a:spcBef>
                          <a:spcPts val="0"/>
                        </a:spcBef>
                        <a:spcAft>
                          <a:spcPts val="0"/>
                        </a:spcAft>
                      </a:pPr>
                      <a:r>
                        <a:rPr lang="en-US" sz="1400" u="none" strike="noStrike" dirty="0">
                          <a:effectLst/>
                        </a:rPr>
                        <a:t>0</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r" fontAlgn="t">
                        <a:spcBef>
                          <a:spcPts val="0"/>
                        </a:spcBef>
                        <a:spcAft>
                          <a:spcPts val="0"/>
                        </a:spcAft>
                      </a:pPr>
                      <a:r>
                        <a:rPr lang="en-US" sz="1400" b="0" i="0" u="none" strike="noStrike" dirty="0">
                          <a:effectLst/>
                          <a:latin typeface="Arial" panose="020B0604020202020204" pitchFamily="34" charset="0"/>
                        </a:rPr>
                        <a:t>1</a:t>
                      </a:r>
                    </a:p>
                  </a:txBody>
                  <a:tcPr marL="13295" marR="13295" marT="6648" marB="6648"/>
                </a:tc>
                <a:tc>
                  <a:txBody>
                    <a:bodyPr/>
                    <a:lstStyle/>
                    <a:p>
                      <a:pPr algn="r" fontAlgn="t">
                        <a:spcBef>
                          <a:spcPts val="0"/>
                        </a:spcBef>
                        <a:spcAft>
                          <a:spcPts val="0"/>
                        </a:spcAft>
                      </a:pPr>
                      <a:r>
                        <a:rPr lang="en-US" sz="1400" b="0" i="0" u="none" strike="noStrike" dirty="0">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0</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1</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49.99</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1</a:t>
                      </a: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3009758356"/>
                  </a:ext>
                </a:extLst>
              </a:tr>
              <a:tr h="49720">
                <a:tc>
                  <a:txBody>
                    <a:bodyPr/>
                    <a:lstStyle/>
                    <a:p>
                      <a:pPr algn="r" fontAlgn="t">
                        <a:spcBef>
                          <a:spcPts val="0"/>
                        </a:spcBef>
                        <a:spcAft>
                          <a:spcPts val="0"/>
                        </a:spcAft>
                      </a:pPr>
                      <a:r>
                        <a:rPr lang="en-US" sz="1400" u="none" strike="noStrike" dirty="0">
                          <a:effectLst/>
                        </a:rPr>
                        <a:t>0</a:t>
                      </a:r>
                      <a:endParaRPr lang="en-US" sz="1400" b="0" i="0" u="none" strike="noStrike" dirty="0">
                        <a:effectLst/>
                        <a:latin typeface="Arial" panose="020B0604020202020204" pitchFamily="34" charset="0"/>
                      </a:endParaRP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r" fontAlgn="t">
                        <a:spcBef>
                          <a:spcPts val="0"/>
                        </a:spcBef>
                        <a:spcAft>
                          <a:spcPts val="0"/>
                        </a:spcAft>
                      </a:pPr>
                      <a:r>
                        <a:rPr lang="en-US" sz="1400" b="0" i="0" u="none" strike="noStrike" dirty="0">
                          <a:effectLst/>
                          <a:latin typeface="Arial" panose="020B0604020202020204" pitchFamily="34" charset="0"/>
                        </a:rPr>
                        <a:t>0</a:t>
                      </a:r>
                    </a:p>
                  </a:txBody>
                  <a:tcPr marL="13295" marR="13295" marT="6648" marB="6648"/>
                </a:tc>
                <a:tc>
                  <a:txBody>
                    <a:bodyPr/>
                    <a:lstStyle/>
                    <a:p>
                      <a:pPr algn="r" fontAlgn="t">
                        <a:spcBef>
                          <a:spcPts val="0"/>
                        </a:spcBef>
                        <a:spcAft>
                          <a:spcPts val="0"/>
                        </a:spcAft>
                      </a:pPr>
                      <a:r>
                        <a:rPr lang="en-US" sz="1400" b="0" i="0" u="none" strike="noStrike" dirty="0">
                          <a:effectLst/>
                          <a:latin typeface="Arial" panose="020B0604020202020204" pitchFamily="34" charset="0"/>
                        </a:rPr>
                        <a:t>1</a:t>
                      </a: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0</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1</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149.99</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1</a:t>
                      </a: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3622895353"/>
                  </a:ext>
                </a:extLst>
              </a:tr>
              <a:tr h="49720">
                <a:tc>
                  <a:txBody>
                    <a:bodyPr/>
                    <a:lstStyle/>
                    <a:p>
                      <a:pPr algn="r" fontAlgn="t">
                        <a:spcBef>
                          <a:spcPts val="0"/>
                        </a:spcBef>
                        <a:spcAft>
                          <a:spcPts val="0"/>
                        </a:spcAft>
                      </a:pPr>
                      <a:r>
                        <a:rPr lang="en-US" sz="1400" b="0" i="0" u="none" strike="noStrike" dirty="0">
                          <a:effectLst/>
                          <a:latin typeface="Arial" panose="020B0604020202020204" pitchFamily="34" charset="0"/>
                        </a:rPr>
                        <a:t>0</a:t>
                      </a:r>
                    </a:p>
                  </a:txBody>
                  <a:tcPr marL="13295" marR="13295" marT="6648" marB="6648">
                    <a:lnL w="12700" cap="flat" cmpd="sng" algn="ctr">
                      <a:solidFill>
                        <a:schemeClr val="accent4"/>
                      </a:solidFill>
                      <a:prstDash val="solid"/>
                      <a:round/>
                      <a:headEnd type="none" w="med" len="med"/>
                      <a:tailEnd type="none" w="med" len="med"/>
                    </a:lnL>
                  </a:tcPr>
                </a:tc>
                <a:tc>
                  <a:txBody>
                    <a:bodyPr/>
                    <a:lstStyle/>
                    <a:p>
                      <a:pPr algn="r" fontAlgn="t">
                        <a:spcBef>
                          <a:spcPts val="0"/>
                        </a:spcBef>
                        <a:spcAft>
                          <a:spcPts val="0"/>
                        </a:spcAft>
                      </a:pPr>
                      <a:r>
                        <a:rPr lang="en-US" sz="1400" b="0" i="0" u="none" strike="noStrike" dirty="0">
                          <a:effectLst/>
                          <a:latin typeface="Arial" panose="020B0604020202020204" pitchFamily="34" charset="0"/>
                        </a:rPr>
                        <a:t>0</a:t>
                      </a:r>
                    </a:p>
                  </a:txBody>
                  <a:tcPr marL="13295" marR="13295" marT="6648" marB="6648"/>
                </a:tc>
                <a:tc>
                  <a:txBody>
                    <a:bodyPr/>
                    <a:lstStyle/>
                    <a:p>
                      <a:pPr algn="r" fontAlgn="t">
                        <a:spcBef>
                          <a:spcPts val="0"/>
                        </a:spcBef>
                        <a:spcAft>
                          <a:spcPts val="0"/>
                        </a:spcAft>
                      </a:pPr>
                      <a:r>
                        <a:rPr lang="en-US" sz="1400" b="0" i="0" u="none" strike="noStrike" dirty="0">
                          <a:effectLst/>
                          <a:latin typeface="Arial" panose="020B0604020202020204" pitchFamily="34" charset="0"/>
                        </a:rPr>
                        <a:t>1</a:t>
                      </a: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0</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0</a:t>
                      </a:r>
                    </a:p>
                  </a:txBody>
                  <a:tcPr marL="13295" marR="13295" marT="6648" marB="6648"/>
                </a:tc>
                <a:tc>
                  <a:txBody>
                    <a:bodyPr/>
                    <a:lstStyle/>
                    <a:p>
                      <a:pPr algn="ctr" fontAlgn="t">
                        <a:spcBef>
                          <a:spcPts val="0"/>
                        </a:spcBef>
                        <a:spcAft>
                          <a:spcPts val="0"/>
                        </a:spcAft>
                      </a:pPr>
                      <a:r>
                        <a:rPr lang="en-US" sz="1400" b="0" i="0" u="none" strike="noStrike" dirty="0">
                          <a:solidFill>
                            <a:schemeClr val="tx1"/>
                          </a:solidFill>
                          <a:effectLst/>
                          <a:latin typeface="Arial" panose="020B0604020202020204" pitchFamily="34" charset="0"/>
                        </a:rPr>
                        <a:t>1</a:t>
                      </a: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144.99</a:t>
                      </a:r>
                      <a:endParaRPr lang="en-US" sz="1400" b="0" i="0" u="none" strike="noStrike" dirty="0">
                        <a:solidFill>
                          <a:schemeClr val="tx1"/>
                        </a:solidFill>
                        <a:effectLst/>
                        <a:latin typeface="Arial" panose="020B0604020202020204" pitchFamily="34" charset="0"/>
                      </a:endParaRPr>
                    </a:p>
                  </a:txBody>
                  <a:tcPr marL="13295" marR="13295" marT="6648" marB="6648"/>
                </a:tc>
                <a:tc>
                  <a:txBody>
                    <a:bodyPr/>
                    <a:lstStyle/>
                    <a:p>
                      <a:pPr algn="ctr" fontAlgn="t">
                        <a:spcBef>
                          <a:spcPts val="0"/>
                        </a:spcBef>
                        <a:spcAft>
                          <a:spcPts val="0"/>
                        </a:spcAft>
                      </a:pPr>
                      <a:r>
                        <a:rPr lang="en-US" sz="1400" u="none" strike="noStrike" dirty="0">
                          <a:solidFill>
                            <a:schemeClr val="tx1"/>
                          </a:solidFill>
                          <a:effectLst/>
                        </a:rPr>
                        <a:t>1</a:t>
                      </a:r>
                      <a:endParaRPr lang="en-US" sz="1400" b="0" i="0" u="none" strike="noStrike" dirty="0">
                        <a:solidFill>
                          <a:schemeClr val="tx1"/>
                        </a:solidFill>
                        <a:effectLst/>
                        <a:latin typeface="Arial" panose="020B0604020202020204" pitchFamily="34" charset="0"/>
                      </a:endParaRPr>
                    </a:p>
                  </a:txBody>
                  <a:tcPr marL="13295" marR="13295" marT="6648" marB="6648">
                    <a:lnR w="12700" cap="flat" cmpd="sng" algn="ctr">
                      <a:solidFill>
                        <a:schemeClr val="accent4"/>
                      </a:solidFill>
                      <a:prstDash val="solid"/>
                      <a:round/>
                      <a:headEnd type="none" w="med" len="med"/>
                      <a:tailEnd type="none" w="med" len="med"/>
                    </a:lnR>
                  </a:tcPr>
                </a:tc>
                <a:extLst>
                  <a:ext uri="{0D108BD9-81ED-4DB2-BD59-A6C34878D82A}">
                    <a16:rowId xmlns:a16="http://schemas.microsoft.com/office/drawing/2014/main" val="4129398858"/>
                  </a:ext>
                </a:extLst>
              </a:tr>
            </a:tbl>
          </a:graphicData>
        </a:graphic>
      </p:graphicFrame>
      <p:sp>
        <p:nvSpPr>
          <p:cNvPr id="56" name="TextBox 55">
            <a:extLst>
              <a:ext uri="{FF2B5EF4-FFF2-40B4-BE49-F238E27FC236}">
                <a16:creationId xmlns:a16="http://schemas.microsoft.com/office/drawing/2014/main" id="{1BB6373F-B26F-40A1-A808-826BE080F7FA}"/>
              </a:ext>
            </a:extLst>
          </p:cNvPr>
          <p:cNvSpPr txBox="1"/>
          <p:nvPr/>
        </p:nvSpPr>
        <p:spPr>
          <a:xfrm>
            <a:off x="215777" y="3454878"/>
            <a:ext cx="4808896" cy="54476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latin typeface="+mj-lt"/>
              </a:rPr>
              <a:t>One-Hot Encoded Data</a:t>
            </a:r>
          </a:p>
        </p:txBody>
      </p:sp>
    </p:spTree>
    <p:extLst>
      <p:ext uri="{BB962C8B-B14F-4D97-AF65-F5344CB8AC3E}">
        <p14:creationId xmlns:p14="http://schemas.microsoft.com/office/powerpoint/2010/main" val="33366165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Training a Machine Learning Model</a:t>
            </a:r>
          </a:p>
        </p:txBody>
      </p:sp>
      <p:grpSp>
        <p:nvGrpSpPr>
          <p:cNvPr id="8" name="Group 7">
            <a:extLst>
              <a:ext uri="{FF2B5EF4-FFF2-40B4-BE49-F238E27FC236}">
                <a16:creationId xmlns:a16="http://schemas.microsoft.com/office/drawing/2014/main" id="{F8A4072B-61AA-41CE-BDF3-271EF72601CA}"/>
              </a:ext>
            </a:extLst>
          </p:cNvPr>
          <p:cNvGrpSpPr/>
          <p:nvPr/>
        </p:nvGrpSpPr>
        <p:grpSpPr>
          <a:xfrm>
            <a:off x="10058662" y="2770349"/>
            <a:ext cx="1318826" cy="1319014"/>
            <a:chOff x="6364359" y="1124430"/>
            <a:chExt cx="1318826" cy="1319014"/>
          </a:xfrm>
        </p:grpSpPr>
        <p:grpSp>
          <p:nvGrpSpPr>
            <p:cNvPr id="9" name="Group 8">
              <a:extLst>
                <a:ext uri="{FF2B5EF4-FFF2-40B4-BE49-F238E27FC236}">
                  <a16:creationId xmlns:a16="http://schemas.microsoft.com/office/drawing/2014/main" id="{A0BE225E-491A-48A1-8699-4A39392E3283}"/>
                </a:ext>
              </a:extLst>
            </p:cNvPr>
            <p:cNvGrpSpPr/>
            <p:nvPr/>
          </p:nvGrpSpPr>
          <p:grpSpPr>
            <a:xfrm>
              <a:off x="6364359" y="1124430"/>
              <a:ext cx="1318826" cy="1319014"/>
              <a:chOff x="3031668" y="4535768"/>
              <a:chExt cx="702132" cy="702232"/>
            </a:xfrm>
          </p:grpSpPr>
          <p:sp>
            <p:nvSpPr>
              <p:cNvPr id="21" name="Freeform 5">
                <a:extLst>
                  <a:ext uri="{FF2B5EF4-FFF2-40B4-BE49-F238E27FC236}">
                    <a16:creationId xmlns:a16="http://schemas.microsoft.com/office/drawing/2014/main" id="{4F72A684-4B80-4F90-ADCD-FC53AA4C8450}"/>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2" name="Freeform 6">
                <a:extLst>
                  <a:ext uri="{FF2B5EF4-FFF2-40B4-BE49-F238E27FC236}">
                    <a16:creationId xmlns:a16="http://schemas.microsoft.com/office/drawing/2014/main" id="{551240C4-876E-4C27-ABA1-6A8FD6508281}"/>
                  </a:ext>
                </a:extLst>
              </p:cNvPr>
              <p:cNvSpPr>
                <a:spLocks noEditPoints="1"/>
              </p:cNvSpPr>
              <p:nvPr/>
            </p:nvSpPr>
            <p:spPr bwMode="auto">
              <a:xfrm>
                <a:off x="3080522" y="4585766"/>
                <a:ext cx="605561" cy="604510"/>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0" name="Graphic 9" descr="Arrow circle">
              <a:extLst>
                <a:ext uri="{FF2B5EF4-FFF2-40B4-BE49-F238E27FC236}">
                  <a16:creationId xmlns:a16="http://schemas.microsoft.com/office/drawing/2014/main" id="{85CF2BF1-6425-4457-9220-4839DEB146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78798" y="1189051"/>
              <a:ext cx="1249580" cy="1249580"/>
            </a:xfrm>
            <a:prstGeom prst="rect">
              <a:avLst/>
            </a:prstGeom>
          </p:spPr>
        </p:pic>
        <p:grpSp>
          <p:nvGrpSpPr>
            <p:cNvPr id="11" name="Group 10">
              <a:extLst>
                <a:ext uri="{FF2B5EF4-FFF2-40B4-BE49-F238E27FC236}">
                  <a16:creationId xmlns:a16="http://schemas.microsoft.com/office/drawing/2014/main" id="{2E4357F2-444A-4153-95EA-36944AE57F33}"/>
                </a:ext>
              </a:extLst>
            </p:cNvPr>
            <p:cNvGrpSpPr/>
            <p:nvPr/>
          </p:nvGrpSpPr>
          <p:grpSpPr>
            <a:xfrm>
              <a:off x="6827678" y="1615551"/>
              <a:ext cx="396582" cy="396582"/>
              <a:chOff x="5003141" y="4547867"/>
              <a:chExt cx="211137" cy="211137"/>
            </a:xfrm>
          </p:grpSpPr>
          <p:sp>
            <p:nvSpPr>
              <p:cNvPr id="12" name="Freeform 6">
                <a:extLst>
                  <a:ext uri="{FF2B5EF4-FFF2-40B4-BE49-F238E27FC236}">
                    <a16:creationId xmlns:a16="http://schemas.microsoft.com/office/drawing/2014/main" id="{01EAA381-CCB5-405C-9988-1F4BD8EB068C}"/>
                  </a:ext>
                </a:extLst>
              </p:cNvPr>
              <p:cNvSpPr>
                <a:spLocks noEditPoints="1"/>
              </p:cNvSpPr>
              <p:nvPr/>
            </p:nvSpPr>
            <p:spPr bwMode="auto">
              <a:xfrm>
                <a:off x="5003141" y="4560567"/>
                <a:ext cx="211137" cy="185737"/>
              </a:xfrm>
              <a:custGeom>
                <a:avLst/>
                <a:gdLst>
                  <a:gd name="T0" fmla="*/ 387 w 774"/>
                  <a:gd name="T1" fmla="*/ 128 h 683"/>
                  <a:gd name="T2" fmla="*/ 466 w 774"/>
                  <a:gd name="T3" fmla="*/ 143 h 683"/>
                  <a:gd name="T4" fmla="*/ 583 w 774"/>
                  <a:gd name="T5" fmla="*/ 257 h 683"/>
                  <a:gd name="T6" fmla="*/ 585 w 774"/>
                  <a:gd name="T7" fmla="*/ 420 h 683"/>
                  <a:gd name="T8" fmla="*/ 505 w 774"/>
                  <a:gd name="T9" fmla="*/ 519 h 683"/>
                  <a:gd name="T10" fmla="*/ 387 w 774"/>
                  <a:gd name="T11" fmla="*/ 555 h 683"/>
                  <a:gd name="T12" fmla="*/ 308 w 774"/>
                  <a:gd name="T13" fmla="*/ 539 h 683"/>
                  <a:gd name="T14" fmla="*/ 191 w 774"/>
                  <a:gd name="T15" fmla="*/ 426 h 683"/>
                  <a:gd name="T16" fmla="*/ 189 w 774"/>
                  <a:gd name="T17" fmla="*/ 262 h 683"/>
                  <a:gd name="T18" fmla="*/ 269 w 774"/>
                  <a:gd name="T19" fmla="*/ 164 h 683"/>
                  <a:gd name="T20" fmla="*/ 387 w 774"/>
                  <a:gd name="T21" fmla="*/ 128 h 683"/>
                  <a:gd name="T22" fmla="*/ 387 w 774"/>
                  <a:gd name="T23" fmla="*/ 128 h 683"/>
                  <a:gd name="T24" fmla="*/ 387 w 774"/>
                  <a:gd name="T25" fmla="*/ 0 h 683"/>
                  <a:gd name="T26" fmla="*/ 70 w 774"/>
                  <a:gd name="T27" fmla="*/ 215 h 683"/>
                  <a:gd name="T28" fmla="*/ 261 w 774"/>
                  <a:gd name="T29" fmla="*/ 658 h 683"/>
                  <a:gd name="T30" fmla="*/ 387 w 774"/>
                  <a:gd name="T31" fmla="*/ 683 h 683"/>
                  <a:gd name="T32" fmla="*/ 704 w 774"/>
                  <a:gd name="T33" fmla="*/ 468 h 683"/>
                  <a:gd name="T34" fmla="*/ 513 w 774"/>
                  <a:gd name="T35" fmla="*/ 24 h 683"/>
                  <a:gd name="T36" fmla="*/ 387 w 774"/>
                  <a:gd name="T37"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4" h="683">
                    <a:moveTo>
                      <a:pt x="387" y="128"/>
                    </a:moveTo>
                    <a:cubicBezTo>
                      <a:pt x="414" y="128"/>
                      <a:pt x="441" y="133"/>
                      <a:pt x="466" y="143"/>
                    </a:cubicBezTo>
                    <a:cubicBezTo>
                      <a:pt x="519" y="164"/>
                      <a:pt x="560" y="205"/>
                      <a:pt x="583" y="257"/>
                    </a:cubicBezTo>
                    <a:cubicBezTo>
                      <a:pt x="605" y="309"/>
                      <a:pt x="606" y="367"/>
                      <a:pt x="585" y="420"/>
                    </a:cubicBezTo>
                    <a:cubicBezTo>
                      <a:pt x="569" y="461"/>
                      <a:pt x="541" y="495"/>
                      <a:pt x="505" y="519"/>
                    </a:cubicBezTo>
                    <a:cubicBezTo>
                      <a:pt x="470" y="542"/>
                      <a:pt x="429" y="555"/>
                      <a:pt x="387" y="555"/>
                    </a:cubicBezTo>
                    <a:cubicBezTo>
                      <a:pt x="360" y="555"/>
                      <a:pt x="333" y="550"/>
                      <a:pt x="308" y="539"/>
                    </a:cubicBezTo>
                    <a:cubicBezTo>
                      <a:pt x="255" y="518"/>
                      <a:pt x="214" y="478"/>
                      <a:pt x="191" y="426"/>
                    </a:cubicBezTo>
                    <a:cubicBezTo>
                      <a:pt x="169" y="373"/>
                      <a:pt x="168" y="315"/>
                      <a:pt x="189" y="262"/>
                    </a:cubicBezTo>
                    <a:cubicBezTo>
                      <a:pt x="205" y="222"/>
                      <a:pt x="233" y="188"/>
                      <a:pt x="269" y="164"/>
                    </a:cubicBezTo>
                    <a:cubicBezTo>
                      <a:pt x="304" y="140"/>
                      <a:pt x="345" y="128"/>
                      <a:pt x="387" y="128"/>
                    </a:cubicBezTo>
                    <a:cubicBezTo>
                      <a:pt x="387" y="128"/>
                      <a:pt x="387" y="128"/>
                      <a:pt x="387" y="128"/>
                    </a:cubicBezTo>
                    <a:moveTo>
                      <a:pt x="387" y="0"/>
                    </a:moveTo>
                    <a:cubicBezTo>
                      <a:pt x="252" y="0"/>
                      <a:pt x="123" y="81"/>
                      <a:pt x="70" y="215"/>
                    </a:cubicBezTo>
                    <a:cubicBezTo>
                      <a:pt x="0" y="390"/>
                      <a:pt x="86" y="588"/>
                      <a:pt x="261" y="658"/>
                    </a:cubicBezTo>
                    <a:cubicBezTo>
                      <a:pt x="302" y="675"/>
                      <a:pt x="345" y="683"/>
                      <a:pt x="387" y="683"/>
                    </a:cubicBezTo>
                    <a:cubicBezTo>
                      <a:pt x="522" y="683"/>
                      <a:pt x="651" y="601"/>
                      <a:pt x="704" y="468"/>
                    </a:cubicBezTo>
                    <a:cubicBezTo>
                      <a:pt x="774" y="293"/>
                      <a:pt x="688" y="94"/>
                      <a:pt x="513" y="24"/>
                    </a:cubicBezTo>
                    <a:cubicBezTo>
                      <a:pt x="472" y="8"/>
                      <a:pt x="429" y="0"/>
                      <a:pt x="387"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CE957E7B-DB2E-4CF9-A648-B11A472F5147}"/>
                  </a:ext>
                </a:extLst>
              </p:cNvPr>
              <p:cNvSpPr>
                <a:spLocks/>
              </p:cNvSpPr>
              <p:nvPr/>
            </p:nvSpPr>
            <p:spPr bwMode="auto">
              <a:xfrm>
                <a:off x="5003141" y="4601842"/>
                <a:ext cx="26987" cy="30162"/>
              </a:xfrm>
              <a:custGeom>
                <a:avLst/>
                <a:gdLst>
                  <a:gd name="T0" fmla="*/ 17 w 17"/>
                  <a:gd name="T1" fmla="*/ 4 h 19"/>
                  <a:gd name="T2" fmla="*/ 11 w 17"/>
                  <a:gd name="T3" fmla="*/ 19 h 19"/>
                  <a:gd name="T4" fmla="*/ 0 w 17"/>
                  <a:gd name="T5" fmla="*/ 14 h 19"/>
                  <a:gd name="T6" fmla="*/ 6 w 17"/>
                  <a:gd name="T7" fmla="*/ 0 h 19"/>
                  <a:gd name="T8" fmla="*/ 17 w 17"/>
                  <a:gd name="T9" fmla="*/ 4 h 19"/>
                </a:gdLst>
                <a:ahLst/>
                <a:cxnLst>
                  <a:cxn ang="0">
                    <a:pos x="T0" y="T1"/>
                  </a:cxn>
                  <a:cxn ang="0">
                    <a:pos x="T2" y="T3"/>
                  </a:cxn>
                  <a:cxn ang="0">
                    <a:pos x="T4" y="T5"/>
                  </a:cxn>
                  <a:cxn ang="0">
                    <a:pos x="T6" y="T7"/>
                  </a:cxn>
                  <a:cxn ang="0">
                    <a:pos x="T8" y="T9"/>
                  </a:cxn>
                </a:cxnLst>
                <a:rect l="0" t="0" r="r" b="b"/>
                <a:pathLst>
                  <a:path w="17" h="19">
                    <a:moveTo>
                      <a:pt x="17" y="4"/>
                    </a:moveTo>
                    <a:lnTo>
                      <a:pt x="11" y="19"/>
                    </a:lnTo>
                    <a:lnTo>
                      <a:pt x="0" y="14"/>
                    </a:lnTo>
                    <a:lnTo>
                      <a:pt x="6" y="0"/>
                    </a:lnTo>
                    <a:lnTo>
                      <a:pt x="17" y="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19B49FED-CAD1-44ED-89D7-31FE2C98DB48}"/>
                  </a:ext>
                </a:extLst>
              </p:cNvPr>
              <p:cNvSpPr>
                <a:spLocks/>
              </p:cNvSpPr>
              <p:nvPr/>
            </p:nvSpPr>
            <p:spPr bwMode="auto">
              <a:xfrm>
                <a:off x="5187291" y="4676455"/>
                <a:ext cx="26987" cy="28575"/>
              </a:xfrm>
              <a:custGeom>
                <a:avLst/>
                <a:gdLst>
                  <a:gd name="T0" fmla="*/ 17 w 17"/>
                  <a:gd name="T1" fmla="*/ 4 h 18"/>
                  <a:gd name="T2" fmla="*/ 11 w 17"/>
                  <a:gd name="T3" fmla="*/ 18 h 18"/>
                  <a:gd name="T4" fmla="*/ 0 w 17"/>
                  <a:gd name="T5" fmla="*/ 14 h 18"/>
                  <a:gd name="T6" fmla="*/ 6 w 17"/>
                  <a:gd name="T7" fmla="*/ 0 h 18"/>
                  <a:gd name="T8" fmla="*/ 17 w 17"/>
                  <a:gd name="T9" fmla="*/ 4 h 18"/>
                </a:gdLst>
                <a:ahLst/>
                <a:cxnLst>
                  <a:cxn ang="0">
                    <a:pos x="T0" y="T1"/>
                  </a:cxn>
                  <a:cxn ang="0">
                    <a:pos x="T2" y="T3"/>
                  </a:cxn>
                  <a:cxn ang="0">
                    <a:pos x="T4" y="T5"/>
                  </a:cxn>
                  <a:cxn ang="0">
                    <a:pos x="T6" y="T7"/>
                  </a:cxn>
                  <a:cxn ang="0">
                    <a:pos x="T8" y="T9"/>
                  </a:cxn>
                </a:cxnLst>
                <a:rect l="0" t="0" r="r" b="b"/>
                <a:pathLst>
                  <a:path w="17" h="18">
                    <a:moveTo>
                      <a:pt x="17" y="4"/>
                    </a:moveTo>
                    <a:lnTo>
                      <a:pt x="11" y="18"/>
                    </a:lnTo>
                    <a:lnTo>
                      <a:pt x="0" y="14"/>
                    </a:lnTo>
                    <a:lnTo>
                      <a:pt x="6" y="0"/>
                    </a:lnTo>
                    <a:lnTo>
                      <a:pt x="17" y="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DA24C0A5-7990-413A-82A9-DA2AEB34FC55}"/>
                  </a:ext>
                </a:extLst>
              </p:cNvPr>
              <p:cNvSpPr>
                <a:spLocks/>
              </p:cNvSpPr>
              <p:nvPr/>
            </p:nvSpPr>
            <p:spPr bwMode="auto">
              <a:xfrm>
                <a:off x="5130141" y="4547867"/>
                <a:ext cx="30162" cy="26987"/>
              </a:xfrm>
              <a:custGeom>
                <a:avLst/>
                <a:gdLst>
                  <a:gd name="T0" fmla="*/ 5 w 19"/>
                  <a:gd name="T1" fmla="*/ 0 h 17"/>
                  <a:gd name="T2" fmla="*/ 19 w 19"/>
                  <a:gd name="T3" fmla="*/ 6 h 17"/>
                  <a:gd name="T4" fmla="*/ 15 w 19"/>
                  <a:gd name="T5" fmla="*/ 17 h 17"/>
                  <a:gd name="T6" fmla="*/ 0 w 19"/>
                  <a:gd name="T7" fmla="*/ 11 h 17"/>
                  <a:gd name="T8" fmla="*/ 5 w 19"/>
                  <a:gd name="T9" fmla="*/ 0 h 17"/>
                </a:gdLst>
                <a:ahLst/>
                <a:cxnLst>
                  <a:cxn ang="0">
                    <a:pos x="T0" y="T1"/>
                  </a:cxn>
                  <a:cxn ang="0">
                    <a:pos x="T2" y="T3"/>
                  </a:cxn>
                  <a:cxn ang="0">
                    <a:pos x="T4" y="T5"/>
                  </a:cxn>
                  <a:cxn ang="0">
                    <a:pos x="T6" y="T7"/>
                  </a:cxn>
                  <a:cxn ang="0">
                    <a:pos x="T8" y="T9"/>
                  </a:cxn>
                </a:cxnLst>
                <a:rect l="0" t="0" r="r" b="b"/>
                <a:pathLst>
                  <a:path w="19" h="17">
                    <a:moveTo>
                      <a:pt x="5" y="0"/>
                    </a:moveTo>
                    <a:lnTo>
                      <a:pt x="19" y="6"/>
                    </a:lnTo>
                    <a:lnTo>
                      <a:pt x="15" y="17"/>
                    </a:lnTo>
                    <a:lnTo>
                      <a:pt x="0" y="11"/>
                    </a:lnTo>
                    <a:lnTo>
                      <a:pt x="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C8F3571F-F782-4A79-9D0D-F23D50F144CC}"/>
                  </a:ext>
                </a:extLst>
              </p:cNvPr>
              <p:cNvSpPr>
                <a:spLocks/>
              </p:cNvSpPr>
              <p:nvPr/>
            </p:nvSpPr>
            <p:spPr bwMode="auto">
              <a:xfrm>
                <a:off x="5057116" y="4732017"/>
                <a:ext cx="30162" cy="26987"/>
              </a:xfrm>
              <a:custGeom>
                <a:avLst/>
                <a:gdLst>
                  <a:gd name="T0" fmla="*/ 4 w 19"/>
                  <a:gd name="T1" fmla="*/ 0 h 17"/>
                  <a:gd name="T2" fmla="*/ 19 w 19"/>
                  <a:gd name="T3" fmla="*/ 6 h 17"/>
                  <a:gd name="T4" fmla="*/ 14 w 19"/>
                  <a:gd name="T5" fmla="*/ 17 h 17"/>
                  <a:gd name="T6" fmla="*/ 0 w 19"/>
                  <a:gd name="T7" fmla="*/ 11 h 17"/>
                  <a:gd name="T8" fmla="*/ 4 w 19"/>
                  <a:gd name="T9" fmla="*/ 0 h 17"/>
                </a:gdLst>
                <a:ahLst/>
                <a:cxnLst>
                  <a:cxn ang="0">
                    <a:pos x="T0" y="T1"/>
                  </a:cxn>
                  <a:cxn ang="0">
                    <a:pos x="T2" y="T3"/>
                  </a:cxn>
                  <a:cxn ang="0">
                    <a:pos x="T4" y="T5"/>
                  </a:cxn>
                  <a:cxn ang="0">
                    <a:pos x="T6" y="T7"/>
                  </a:cxn>
                  <a:cxn ang="0">
                    <a:pos x="T8" y="T9"/>
                  </a:cxn>
                </a:cxnLst>
                <a:rect l="0" t="0" r="r" b="b"/>
                <a:pathLst>
                  <a:path w="19" h="17">
                    <a:moveTo>
                      <a:pt x="4" y="0"/>
                    </a:moveTo>
                    <a:lnTo>
                      <a:pt x="19" y="6"/>
                    </a:lnTo>
                    <a:lnTo>
                      <a:pt x="14" y="17"/>
                    </a:lnTo>
                    <a:lnTo>
                      <a:pt x="0" y="11"/>
                    </a:lnTo>
                    <a:lnTo>
                      <a:pt x="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49D85211-1E5C-46FB-885E-C370F3DCB1D5}"/>
                  </a:ext>
                </a:extLst>
              </p:cNvPr>
              <p:cNvSpPr>
                <a:spLocks/>
              </p:cNvSpPr>
              <p:nvPr/>
            </p:nvSpPr>
            <p:spPr bwMode="auto">
              <a:xfrm>
                <a:off x="5133316" y="4732017"/>
                <a:ext cx="28575" cy="25400"/>
              </a:xfrm>
              <a:custGeom>
                <a:avLst/>
                <a:gdLst>
                  <a:gd name="T0" fmla="*/ 0 w 18"/>
                  <a:gd name="T1" fmla="*/ 6 h 16"/>
                  <a:gd name="T2" fmla="*/ 14 w 18"/>
                  <a:gd name="T3" fmla="*/ 0 h 16"/>
                  <a:gd name="T4" fmla="*/ 18 w 18"/>
                  <a:gd name="T5" fmla="*/ 10 h 16"/>
                  <a:gd name="T6" fmla="*/ 4 w 18"/>
                  <a:gd name="T7" fmla="*/ 16 h 16"/>
                  <a:gd name="T8" fmla="*/ 0 w 18"/>
                  <a:gd name="T9" fmla="*/ 6 h 16"/>
                </a:gdLst>
                <a:ahLst/>
                <a:cxnLst>
                  <a:cxn ang="0">
                    <a:pos x="T0" y="T1"/>
                  </a:cxn>
                  <a:cxn ang="0">
                    <a:pos x="T2" y="T3"/>
                  </a:cxn>
                  <a:cxn ang="0">
                    <a:pos x="T4" y="T5"/>
                  </a:cxn>
                  <a:cxn ang="0">
                    <a:pos x="T6" y="T7"/>
                  </a:cxn>
                  <a:cxn ang="0">
                    <a:pos x="T8" y="T9"/>
                  </a:cxn>
                </a:cxnLst>
                <a:rect l="0" t="0" r="r" b="b"/>
                <a:pathLst>
                  <a:path w="18" h="16">
                    <a:moveTo>
                      <a:pt x="0" y="6"/>
                    </a:moveTo>
                    <a:lnTo>
                      <a:pt x="14" y="0"/>
                    </a:lnTo>
                    <a:lnTo>
                      <a:pt x="18" y="10"/>
                    </a:lnTo>
                    <a:lnTo>
                      <a:pt x="4" y="16"/>
                    </a:lnTo>
                    <a:lnTo>
                      <a:pt x="0" y="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7963A5E2-2D93-45DE-AD69-87FFA479AF73}"/>
                  </a:ext>
                </a:extLst>
              </p:cNvPr>
              <p:cNvSpPr>
                <a:spLocks/>
              </p:cNvSpPr>
              <p:nvPr/>
            </p:nvSpPr>
            <p:spPr bwMode="auto">
              <a:xfrm>
                <a:off x="5055529" y="4549455"/>
                <a:ext cx="28575" cy="25400"/>
              </a:xfrm>
              <a:custGeom>
                <a:avLst/>
                <a:gdLst>
                  <a:gd name="T0" fmla="*/ 0 w 18"/>
                  <a:gd name="T1" fmla="*/ 6 h 16"/>
                  <a:gd name="T2" fmla="*/ 14 w 18"/>
                  <a:gd name="T3" fmla="*/ 0 h 16"/>
                  <a:gd name="T4" fmla="*/ 18 w 18"/>
                  <a:gd name="T5" fmla="*/ 10 h 16"/>
                  <a:gd name="T6" fmla="*/ 4 w 18"/>
                  <a:gd name="T7" fmla="*/ 16 h 16"/>
                  <a:gd name="T8" fmla="*/ 0 w 18"/>
                  <a:gd name="T9" fmla="*/ 6 h 16"/>
                </a:gdLst>
                <a:ahLst/>
                <a:cxnLst>
                  <a:cxn ang="0">
                    <a:pos x="T0" y="T1"/>
                  </a:cxn>
                  <a:cxn ang="0">
                    <a:pos x="T2" y="T3"/>
                  </a:cxn>
                  <a:cxn ang="0">
                    <a:pos x="T4" y="T5"/>
                  </a:cxn>
                  <a:cxn ang="0">
                    <a:pos x="T6" y="T7"/>
                  </a:cxn>
                  <a:cxn ang="0">
                    <a:pos x="T8" y="T9"/>
                  </a:cxn>
                </a:cxnLst>
                <a:rect l="0" t="0" r="r" b="b"/>
                <a:pathLst>
                  <a:path w="18" h="16">
                    <a:moveTo>
                      <a:pt x="0" y="6"/>
                    </a:moveTo>
                    <a:lnTo>
                      <a:pt x="14" y="0"/>
                    </a:lnTo>
                    <a:lnTo>
                      <a:pt x="18" y="10"/>
                    </a:lnTo>
                    <a:lnTo>
                      <a:pt x="4" y="16"/>
                    </a:lnTo>
                    <a:lnTo>
                      <a:pt x="0" y="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498F87A9-DB58-40DE-BA71-9B001726AE7F}"/>
                  </a:ext>
                </a:extLst>
              </p:cNvPr>
              <p:cNvSpPr>
                <a:spLocks/>
              </p:cNvSpPr>
              <p:nvPr/>
            </p:nvSpPr>
            <p:spPr bwMode="auto">
              <a:xfrm>
                <a:off x="5187291" y="4600255"/>
                <a:ext cx="25400" cy="28575"/>
              </a:xfrm>
              <a:custGeom>
                <a:avLst/>
                <a:gdLst>
                  <a:gd name="T0" fmla="*/ 6 w 16"/>
                  <a:gd name="T1" fmla="*/ 18 h 18"/>
                  <a:gd name="T2" fmla="*/ 0 w 16"/>
                  <a:gd name="T3" fmla="*/ 4 h 18"/>
                  <a:gd name="T4" fmla="*/ 10 w 16"/>
                  <a:gd name="T5" fmla="*/ 0 h 18"/>
                  <a:gd name="T6" fmla="*/ 16 w 16"/>
                  <a:gd name="T7" fmla="*/ 14 h 18"/>
                  <a:gd name="T8" fmla="*/ 6 w 16"/>
                  <a:gd name="T9" fmla="*/ 18 h 18"/>
                </a:gdLst>
                <a:ahLst/>
                <a:cxnLst>
                  <a:cxn ang="0">
                    <a:pos x="T0" y="T1"/>
                  </a:cxn>
                  <a:cxn ang="0">
                    <a:pos x="T2" y="T3"/>
                  </a:cxn>
                  <a:cxn ang="0">
                    <a:pos x="T4" y="T5"/>
                  </a:cxn>
                  <a:cxn ang="0">
                    <a:pos x="T6" y="T7"/>
                  </a:cxn>
                  <a:cxn ang="0">
                    <a:pos x="T8" y="T9"/>
                  </a:cxn>
                </a:cxnLst>
                <a:rect l="0" t="0" r="r" b="b"/>
                <a:pathLst>
                  <a:path w="16" h="18">
                    <a:moveTo>
                      <a:pt x="6" y="18"/>
                    </a:moveTo>
                    <a:lnTo>
                      <a:pt x="0" y="4"/>
                    </a:lnTo>
                    <a:lnTo>
                      <a:pt x="10" y="0"/>
                    </a:lnTo>
                    <a:lnTo>
                      <a:pt x="16" y="14"/>
                    </a:lnTo>
                    <a:lnTo>
                      <a:pt x="6" y="1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a:extLst>
                  <a:ext uri="{FF2B5EF4-FFF2-40B4-BE49-F238E27FC236}">
                    <a16:creationId xmlns:a16="http://schemas.microsoft.com/office/drawing/2014/main" id="{8A0D046A-CA5D-4622-BA66-7381C2EE237C}"/>
                  </a:ext>
                </a:extLst>
              </p:cNvPr>
              <p:cNvSpPr>
                <a:spLocks/>
              </p:cNvSpPr>
              <p:nvPr/>
            </p:nvSpPr>
            <p:spPr bwMode="auto">
              <a:xfrm>
                <a:off x="5004729" y="4678042"/>
                <a:ext cx="25400" cy="28575"/>
              </a:xfrm>
              <a:custGeom>
                <a:avLst/>
                <a:gdLst>
                  <a:gd name="T0" fmla="*/ 6 w 16"/>
                  <a:gd name="T1" fmla="*/ 18 h 18"/>
                  <a:gd name="T2" fmla="*/ 0 w 16"/>
                  <a:gd name="T3" fmla="*/ 4 h 18"/>
                  <a:gd name="T4" fmla="*/ 10 w 16"/>
                  <a:gd name="T5" fmla="*/ 0 h 18"/>
                  <a:gd name="T6" fmla="*/ 16 w 16"/>
                  <a:gd name="T7" fmla="*/ 14 h 18"/>
                  <a:gd name="T8" fmla="*/ 6 w 16"/>
                  <a:gd name="T9" fmla="*/ 18 h 18"/>
                </a:gdLst>
                <a:ahLst/>
                <a:cxnLst>
                  <a:cxn ang="0">
                    <a:pos x="T0" y="T1"/>
                  </a:cxn>
                  <a:cxn ang="0">
                    <a:pos x="T2" y="T3"/>
                  </a:cxn>
                  <a:cxn ang="0">
                    <a:pos x="T4" y="T5"/>
                  </a:cxn>
                  <a:cxn ang="0">
                    <a:pos x="T6" y="T7"/>
                  </a:cxn>
                  <a:cxn ang="0">
                    <a:pos x="T8" y="T9"/>
                  </a:cxn>
                </a:cxnLst>
                <a:rect l="0" t="0" r="r" b="b"/>
                <a:pathLst>
                  <a:path w="16" h="18">
                    <a:moveTo>
                      <a:pt x="6" y="18"/>
                    </a:moveTo>
                    <a:lnTo>
                      <a:pt x="0" y="4"/>
                    </a:lnTo>
                    <a:lnTo>
                      <a:pt x="10" y="0"/>
                    </a:lnTo>
                    <a:lnTo>
                      <a:pt x="16" y="14"/>
                    </a:lnTo>
                    <a:lnTo>
                      <a:pt x="6" y="1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8248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83435B-6E6C-47AA-A484-249D54149723}"/>
              </a:ext>
            </a:extLst>
          </p:cNvPr>
          <p:cNvSpPr/>
          <p:nvPr/>
        </p:nvSpPr>
        <p:spPr bwMode="auto">
          <a:xfrm>
            <a:off x="7651567" y="1812556"/>
            <a:ext cx="3397718" cy="4804812"/>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AA19CA89-4A50-4A84-A7AB-1795421215FC}"/>
              </a:ext>
            </a:extLst>
          </p:cNvPr>
          <p:cNvSpPr>
            <a:spLocks noGrp="1"/>
          </p:cNvSpPr>
          <p:nvPr>
            <p:ph type="title"/>
          </p:nvPr>
        </p:nvSpPr>
        <p:spPr/>
        <p:txBody>
          <a:bodyPr/>
          <a:lstStyle/>
          <a:p>
            <a:r>
              <a:rPr lang="en-US" dirty="0"/>
              <a:t>Introduction to Spark ML</a:t>
            </a:r>
          </a:p>
        </p:txBody>
      </p:sp>
      <p:sp>
        <p:nvSpPr>
          <p:cNvPr id="3" name="Text Placeholder 2">
            <a:extLst>
              <a:ext uri="{FF2B5EF4-FFF2-40B4-BE49-F238E27FC236}">
                <a16:creationId xmlns:a16="http://schemas.microsoft.com/office/drawing/2014/main" id="{EF2B6D9B-DA43-4943-BDE2-3B71FAEF9F71}"/>
              </a:ext>
            </a:extLst>
          </p:cNvPr>
          <p:cNvSpPr>
            <a:spLocks noGrp="1"/>
          </p:cNvSpPr>
          <p:nvPr>
            <p:ph type="body" sz="quarter" idx="10"/>
          </p:nvPr>
        </p:nvSpPr>
        <p:spPr>
          <a:xfrm>
            <a:off x="679292" y="2084296"/>
            <a:ext cx="6355907" cy="3347519"/>
          </a:xfrm>
        </p:spPr>
        <p:txBody>
          <a:bodyPr/>
          <a:lstStyle/>
          <a:p>
            <a:r>
              <a:rPr lang="en-US" dirty="0"/>
              <a:t>Two approaches, one library:</a:t>
            </a:r>
          </a:p>
          <a:p>
            <a:pPr marL="342900" lvl="1" indent="-342900">
              <a:buFont typeface="Arial" panose="020B0604020202020204" pitchFamily="34" charset="0"/>
              <a:buChar char="•"/>
            </a:pPr>
            <a:r>
              <a:rPr lang="en-US" dirty="0" err="1"/>
              <a:t>MLLib</a:t>
            </a:r>
            <a:endParaRPr lang="en-US" dirty="0"/>
          </a:p>
          <a:p>
            <a:pPr marL="685800" lvl="2" indent="-342900"/>
            <a:r>
              <a:rPr lang="en-US" dirty="0"/>
              <a:t>Legacy approach</a:t>
            </a:r>
          </a:p>
          <a:p>
            <a:pPr marL="685800" lvl="2" indent="-342900"/>
            <a:r>
              <a:rPr lang="en-US" dirty="0"/>
              <a:t>Designed to use Resilient Distributed Datasets</a:t>
            </a:r>
          </a:p>
          <a:p>
            <a:pPr marL="685800" lvl="2" indent="-342900"/>
            <a:r>
              <a:rPr lang="en-US" dirty="0"/>
              <a:t>In maintenance mode</a:t>
            </a:r>
          </a:p>
          <a:p>
            <a:pPr marL="342900" lvl="1" indent="-342900">
              <a:buFont typeface="Arial" panose="020B0604020202020204" pitchFamily="34" charset="0"/>
              <a:buChar char="•"/>
            </a:pPr>
            <a:r>
              <a:rPr lang="en-US" dirty="0"/>
              <a:t>Spark ML</a:t>
            </a:r>
          </a:p>
          <a:p>
            <a:pPr marL="685800" lvl="2" indent="-342900"/>
            <a:r>
              <a:rPr lang="en-US" dirty="0"/>
              <a:t>Current approach</a:t>
            </a:r>
          </a:p>
          <a:p>
            <a:pPr marL="685800" lvl="2" indent="-342900"/>
            <a:r>
              <a:rPr lang="en-US" dirty="0"/>
              <a:t>Designed to use </a:t>
            </a:r>
            <a:r>
              <a:rPr lang="en-US" dirty="0" err="1"/>
              <a:t>DataFrames</a:t>
            </a:r>
            <a:endParaRPr lang="en-US" dirty="0"/>
          </a:p>
          <a:p>
            <a:pPr marL="685800" lvl="2" indent="-342900"/>
            <a:r>
              <a:rPr lang="en-US" dirty="0"/>
              <a:t>In active development</a:t>
            </a:r>
          </a:p>
        </p:txBody>
      </p:sp>
      <p:pic>
        <p:nvPicPr>
          <p:cNvPr id="5" name="Graphic 2" descr="Flask">
            <a:extLst>
              <a:ext uri="{FF2B5EF4-FFF2-40B4-BE49-F238E27FC236}">
                <a16:creationId xmlns:a16="http://schemas.microsoft.com/office/drawing/2014/main" id="{1BB0C344-FA78-465B-B8F2-9343427B41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26749" y="1355376"/>
            <a:ext cx="1041900" cy="875640"/>
          </a:xfrm>
          <a:prstGeom prst="rect">
            <a:avLst/>
          </a:prstGeom>
        </p:spPr>
      </p:pic>
      <p:grpSp>
        <p:nvGrpSpPr>
          <p:cNvPr id="24" name="Group 23">
            <a:extLst>
              <a:ext uri="{FF2B5EF4-FFF2-40B4-BE49-F238E27FC236}">
                <a16:creationId xmlns:a16="http://schemas.microsoft.com/office/drawing/2014/main" id="{2F2FB8E2-FB2E-4C74-A120-9CFFA51B7760}"/>
              </a:ext>
            </a:extLst>
          </p:cNvPr>
          <p:cNvGrpSpPr/>
          <p:nvPr/>
        </p:nvGrpSpPr>
        <p:grpSpPr>
          <a:xfrm>
            <a:off x="7969101" y="2468358"/>
            <a:ext cx="2762650" cy="2963457"/>
            <a:chOff x="9278566" y="718225"/>
            <a:chExt cx="1173804" cy="1181912"/>
          </a:xfrm>
        </p:grpSpPr>
        <p:pic>
          <p:nvPicPr>
            <p:cNvPr id="26" name="Graphic 19" descr="Clipboard">
              <a:extLst>
                <a:ext uri="{FF2B5EF4-FFF2-40B4-BE49-F238E27FC236}">
                  <a16:creationId xmlns:a16="http://schemas.microsoft.com/office/drawing/2014/main" id="{9229A0B0-2DD0-4AEE-9FDD-C72CC619FE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78566" y="718225"/>
              <a:ext cx="1173804" cy="1181912"/>
            </a:xfrm>
            <a:prstGeom prst="rect">
              <a:avLst/>
            </a:prstGeom>
          </p:spPr>
        </p:pic>
        <p:pic>
          <p:nvPicPr>
            <p:cNvPr id="27" name="Graphic 67" descr="Network">
              <a:extLst>
                <a:ext uri="{FF2B5EF4-FFF2-40B4-BE49-F238E27FC236}">
                  <a16:creationId xmlns:a16="http://schemas.microsoft.com/office/drawing/2014/main" id="{59BCBBA7-B3E3-4CA3-B6A2-578FB5C1EB0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656583" y="1104146"/>
              <a:ext cx="459026" cy="441386"/>
            </a:xfrm>
            <a:prstGeom prst="rect">
              <a:avLst/>
            </a:prstGeom>
          </p:spPr>
        </p:pic>
      </p:grpSp>
    </p:spTree>
    <p:extLst>
      <p:ext uri="{BB962C8B-B14F-4D97-AF65-F5344CB8AC3E}">
        <p14:creationId xmlns:p14="http://schemas.microsoft.com/office/powerpoint/2010/main" val="196081481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Getting Started with Azure Databricks</a:t>
            </a:r>
          </a:p>
        </p:txBody>
      </p:sp>
      <p:grpSp>
        <p:nvGrpSpPr>
          <p:cNvPr id="11" name="Group 10" hidden="1">
            <a:extLst>
              <a:ext uri="{FF2B5EF4-FFF2-40B4-BE49-F238E27FC236}">
                <a16:creationId xmlns:a16="http://schemas.microsoft.com/office/drawing/2014/main" id="{C831D11F-C6A3-41FF-9CF5-CDD913A53349}"/>
              </a:ext>
            </a:extLst>
          </p:cNvPr>
          <p:cNvGrpSpPr/>
          <p:nvPr/>
        </p:nvGrpSpPr>
        <p:grpSpPr>
          <a:xfrm>
            <a:off x="10058662" y="2768637"/>
            <a:ext cx="1320538" cy="1320726"/>
            <a:chOff x="3031668" y="4535768"/>
            <a:chExt cx="702132" cy="702232"/>
          </a:xfrm>
        </p:grpSpPr>
        <p:grpSp>
          <p:nvGrpSpPr>
            <p:cNvPr id="12" name="Group 11">
              <a:extLst>
                <a:ext uri="{FF2B5EF4-FFF2-40B4-BE49-F238E27FC236}">
                  <a16:creationId xmlns:a16="http://schemas.microsoft.com/office/drawing/2014/main" id="{24D1F319-DA88-4427-ABBC-42AD85E2142E}"/>
                </a:ext>
              </a:extLst>
            </p:cNvPr>
            <p:cNvGrpSpPr/>
            <p:nvPr/>
          </p:nvGrpSpPr>
          <p:grpSpPr>
            <a:xfrm>
              <a:off x="3031668" y="4535768"/>
              <a:ext cx="702132" cy="702232"/>
              <a:chOff x="3031668" y="4535768"/>
              <a:chExt cx="702132" cy="702232"/>
            </a:xfrm>
          </p:grpSpPr>
          <p:sp>
            <p:nvSpPr>
              <p:cNvPr id="14" name="Freeform 5">
                <a:extLst>
                  <a:ext uri="{FF2B5EF4-FFF2-40B4-BE49-F238E27FC236}">
                    <a16:creationId xmlns:a16="http://schemas.microsoft.com/office/drawing/2014/main" id="{9E620BC3-431D-43AD-9B8E-C6B8760990A3}"/>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5" name="Freeform 6">
                <a:extLst>
                  <a:ext uri="{FF2B5EF4-FFF2-40B4-BE49-F238E27FC236}">
                    <a16:creationId xmlns:a16="http://schemas.microsoft.com/office/drawing/2014/main" id="{1269549C-646E-4A3E-8665-6E3CECDBD957}"/>
                  </a:ext>
                </a:extLst>
              </p:cNvPr>
              <p:cNvSpPr>
                <a:spLocks noEditPoints="1"/>
              </p:cNvSpPr>
              <p:nvPr/>
            </p:nvSpPr>
            <p:spPr bwMode="auto">
              <a:xfrm>
                <a:off x="3080522" y="458576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3" name="Picture 12" descr="Icon of a gear inside a circle">
              <a:extLst>
                <a:ext uri="{FF2B5EF4-FFF2-40B4-BE49-F238E27FC236}">
                  <a16:creationId xmlns:a16="http://schemas.microsoft.com/office/drawing/2014/main" id="{C53F1D3C-4F60-4796-987A-556941D4311F}"/>
                </a:ext>
              </a:extLst>
            </p:cNvPr>
            <p:cNvPicPr>
              <a:picLocks noChangeAspect="1"/>
            </p:cNvPicPr>
            <p:nvPr/>
          </p:nvPicPr>
          <p:blipFill>
            <a:blip r:embed="rId3"/>
            <a:stretch>
              <a:fillRect/>
            </a:stretch>
          </p:blipFill>
          <p:spPr>
            <a:xfrm>
              <a:off x="3196572" y="4700650"/>
              <a:ext cx="372325" cy="372325"/>
            </a:xfrm>
            <a:prstGeom prst="rect">
              <a:avLst/>
            </a:prstGeom>
          </p:spPr>
        </p:pic>
      </p:grpSp>
      <p:grpSp>
        <p:nvGrpSpPr>
          <p:cNvPr id="29" name="Group 28">
            <a:extLst>
              <a:ext uri="{FF2B5EF4-FFF2-40B4-BE49-F238E27FC236}">
                <a16:creationId xmlns:a16="http://schemas.microsoft.com/office/drawing/2014/main" id="{B5361C93-03D3-4E26-B139-0D58995E80E2}"/>
              </a:ext>
            </a:extLst>
          </p:cNvPr>
          <p:cNvGrpSpPr/>
          <p:nvPr/>
        </p:nvGrpSpPr>
        <p:grpSpPr>
          <a:xfrm>
            <a:off x="10071191" y="2768190"/>
            <a:ext cx="1320538" cy="1320726"/>
            <a:chOff x="10071191" y="2768190"/>
            <a:chExt cx="1320538" cy="1320726"/>
          </a:xfrm>
        </p:grpSpPr>
        <p:grpSp>
          <p:nvGrpSpPr>
            <p:cNvPr id="30" name="Group 29">
              <a:extLst>
                <a:ext uri="{FF2B5EF4-FFF2-40B4-BE49-F238E27FC236}">
                  <a16:creationId xmlns:a16="http://schemas.microsoft.com/office/drawing/2014/main" id="{BEE39601-E1E5-4DC0-9D25-CE7572B11AFA}"/>
                </a:ext>
              </a:extLst>
            </p:cNvPr>
            <p:cNvGrpSpPr/>
            <p:nvPr/>
          </p:nvGrpSpPr>
          <p:grpSpPr>
            <a:xfrm>
              <a:off x="10071191" y="2768190"/>
              <a:ext cx="1320538" cy="1320726"/>
              <a:chOff x="3031668" y="4535768"/>
              <a:chExt cx="702132" cy="702232"/>
            </a:xfrm>
          </p:grpSpPr>
          <p:sp>
            <p:nvSpPr>
              <p:cNvPr id="34" name="Freeform 5">
                <a:extLst>
                  <a:ext uri="{FF2B5EF4-FFF2-40B4-BE49-F238E27FC236}">
                    <a16:creationId xmlns:a16="http://schemas.microsoft.com/office/drawing/2014/main" id="{C13E984E-4BFE-4755-8695-4B1C2A67DD87}"/>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5" name="Freeform 6">
                <a:extLst>
                  <a:ext uri="{FF2B5EF4-FFF2-40B4-BE49-F238E27FC236}">
                    <a16:creationId xmlns:a16="http://schemas.microsoft.com/office/drawing/2014/main" id="{8F931B1F-5386-4CF3-8BE9-374C3E9F4980}"/>
                  </a:ext>
                </a:extLst>
              </p:cNvPr>
              <p:cNvSpPr>
                <a:spLocks noEditPoints="1"/>
              </p:cNvSpPr>
              <p:nvPr/>
            </p:nvSpPr>
            <p:spPr bwMode="auto">
              <a:xfrm>
                <a:off x="3080522" y="4585766"/>
                <a:ext cx="605561" cy="604510"/>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31" name="Group 30">
              <a:extLst>
                <a:ext uri="{FF2B5EF4-FFF2-40B4-BE49-F238E27FC236}">
                  <a16:creationId xmlns:a16="http://schemas.microsoft.com/office/drawing/2014/main" id="{7AB89774-8145-481E-AA2B-F303F367760A}"/>
                </a:ext>
              </a:extLst>
            </p:cNvPr>
            <p:cNvGrpSpPr/>
            <p:nvPr/>
          </p:nvGrpSpPr>
          <p:grpSpPr>
            <a:xfrm>
              <a:off x="10408822" y="3114834"/>
              <a:ext cx="645276" cy="679307"/>
              <a:chOff x="5678764" y="4903346"/>
              <a:chExt cx="645276" cy="679307"/>
            </a:xfrm>
          </p:grpSpPr>
          <p:pic>
            <p:nvPicPr>
              <p:cNvPr id="32" name="Graphic 31" descr="Table">
                <a:extLst>
                  <a:ext uri="{FF2B5EF4-FFF2-40B4-BE49-F238E27FC236}">
                    <a16:creationId xmlns:a16="http://schemas.microsoft.com/office/drawing/2014/main" id="{369B5160-8C40-4F37-99D4-F8CA963466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78764" y="5131385"/>
                <a:ext cx="441647" cy="451268"/>
              </a:xfrm>
              <a:prstGeom prst="rect">
                <a:avLst/>
              </a:prstGeom>
            </p:spPr>
          </p:pic>
          <p:pic>
            <p:nvPicPr>
              <p:cNvPr id="33" name="Graphic 16" descr="Paper">
                <a:extLst>
                  <a:ext uri="{FF2B5EF4-FFF2-40B4-BE49-F238E27FC236}">
                    <a16:creationId xmlns:a16="http://schemas.microsoft.com/office/drawing/2014/main" id="{EE380A1E-1585-48B2-8724-B288EE3FF6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7959" y="4903346"/>
                <a:ext cx="456081" cy="456078"/>
              </a:xfrm>
              <a:prstGeom prst="rect">
                <a:avLst/>
              </a:prstGeom>
            </p:spPr>
          </p:pic>
        </p:grpSp>
      </p:grpSp>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A Typical Training and Validation Process</a:t>
            </a:r>
          </a:p>
        </p:txBody>
      </p:sp>
      <p:sp>
        <p:nvSpPr>
          <p:cNvPr id="2" name="Text Placeholder 1">
            <a:extLst>
              <a:ext uri="{FF2B5EF4-FFF2-40B4-BE49-F238E27FC236}">
                <a16:creationId xmlns:a16="http://schemas.microsoft.com/office/drawing/2014/main" id="{D42C05A2-A9A1-4F78-AF75-06247C85B459}"/>
              </a:ext>
            </a:extLst>
          </p:cNvPr>
          <p:cNvSpPr>
            <a:spLocks noGrp="1"/>
          </p:cNvSpPr>
          <p:nvPr>
            <p:ph type="body" sz="quarter" idx="15"/>
          </p:nvPr>
        </p:nvSpPr>
        <p:spPr>
          <a:xfrm>
            <a:off x="417627" y="1180961"/>
            <a:ext cx="5578932" cy="2569934"/>
          </a:xfrm>
        </p:spPr>
        <p:txBody>
          <a:bodyPr/>
          <a:lstStyle/>
          <a:p>
            <a:r>
              <a:rPr lang="en-US" sz="2000" dirty="0"/>
              <a:t>Three key steps:</a:t>
            </a:r>
          </a:p>
          <a:p>
            <a:pPr marL="342900" indent="-342900">
              <a:buFont typeface="Arial" panose="020B0604020202020204" pitchFamily="34" charset="0"/>
              <a:buChar char="•"/>
            </a:pPr>
            <a:r>
              <a:rPr lang="en-US" sz="2000" dirty="0"/>
              <a:t>Splitting data: use the </a:t>
            </a:r>
            <a:r>
              <a:rPr lang="en-US" sz="1800" dirty="0" err="1">
                <a:latin typeface="Consolas" panose="020B0609020204030204" pitchFamily="49" charset="0"/>
              </a:rPr>
              <a:t>randomSplit</a:t>
            </a:r>
            <a:r>
              <a:rPr lang="en-US" sz="1800" dirty="0">
                <a:latin typeface="Consolas" panose="020B0609020204030204" pitchFamily="49" charset="0"/>
              </a:rPr>
              <a:t>()</a:t>
            </a:r>
            <a:r>
              <a:rPr lang="en-US" sz="2000" dirty="0"/>
              <a:t> method</a:t>
            </a:r>
          </a:p>
          <a:p>
            <a:pPr marL="342900" indent="-342900">
              <a:buFont typeface="Arial" panose="020B0604020202020204" pitchFamily="34" charset="0"/>
              <a:buChar char="•"/>
            </a:pPr>
            <a:r>
              <a:rPr lang="en-US" sz="2000" dirty="0"/>
              <a:t>Training a model: use the </a:t>
            </a:r>
            <a:r>
              <a:rPr lang="en-US" sz="1800" dirty="0">
                <a:latin typeface="Consolas" panose="020B0609020204030204" pitchFamily="49" charset="0"/>
              </a:rPr>
              <a:t>fit()</a:t>
            </a:r>
            <a:r>
              <a:rPr lang="en-US" sz="2000" dirty="0"/>
              <a:t> method</a:t>
            </a:r>
          </a:p>
          <a:p>
            <a:pPr marL="342900" indent="-342900">
              <a:buFont typeface="Arial" panose="020B0604020202020204" pitchFamily="34" charset="0"/>
              <a:buChar char="•"/>
            </a:pPr>
            <a:r>
              <a:rPr lang="en-US" sz="2000" dirty="0"/>
              <a:t>Validating a model</a:t>
            </a:r>
          </a:p>
          <a:p>
            <a:pPr marL="342900" lvl="1" indent="-342900">
              <a:buFont typeface="Arial" panose="020B0604020202020204" pitchFamily="34" charset="0"/>
              <a:buChar char="•"/>
            </a:pPr>
            <a:r>
              <a:rPr lang="en-US" sz="1600" dirty="0"/>
              <a:t>Review built-in summary statistics for training quality</a:t>
            </a:r>
          </a:p>
          <a:p>
            <a:pPr marL="342900" lvl="1" indent="-342900">
              <a:buFont typeface="Arial" panose="020B0604020202020204" pitchFamily="34" charset="0"/>
              <a:buChar char="•"/>
            </a:pPr>
            <a:r>
              <a:rPr lang="en-US" sz="1600" dirty="0"/>
              <a:t>Call </a:t>
            </a:r>
            <a:r>
              <a:rPr lang="en-US" sz="1400" dirty="0">
                <a:latin typeface="Consolas" panose="020B0609020204030204" pitchFamily="49" charset="0"/>
              </a:rPr>
              <a:t>fit()</a:t>
            </a:r>
            <a:r>
              <a:rPr lang="en-US" sz="1600" dirty="0"/>
              <a:t> with new data for validation</a:t>
            </a:r>
          </a:p>
          <a:p>
            <a:pPr marL="342900" lvl="1" indent="-342900">
              <a:buFont typeface="Arial" panose="020B0604020202020204" pitchFamily="34" charset="0"/>
              <a:buChar char="•"/>
            </a:pPr>
            <a:r>
              <a:rPr lang="en-US" sz="1600" dirty="0"/>
              <a:t>Helps detect </a:t>
            </a:r>
            <a:r>
              <a:rPr lang="en-US" sz="1600" b="1" dirty="0"/>
              <a:t>overfitting</a:t>
            </a:r>
          </a:p>
        </p:txBody>
      </p:sp>
      <p:sp>
        <p:nvSpPr>
          <p:cNvPr id="4" name="Text Placeholder 3">
            <a:extLst>
              <a:ext uri="{FF2B5EF4-FFF2-40B4-BE49-F238E27FC236}">
                <a16:creationId xmlns:a16="http://schemas.microsoft.com/office/drawing/2014/main" id="{D050A771-C049-4229-98C3-0B26A8A0FF2F}"/>
              </a:ext>
            </a:extLst>
          </p:cNvPr>
          <p:cNvSpPr>
            <a:spLocks noGrp="1"/>
          </p:cNvSpPr>
          <p:nvPr>
            <p:ph type="body" sz="quarter" idx="16"/>
          </p:nvPr>
        </p:nvSpPr>
        <p:spPr>
          <a:xfrm>
            <a:off x="6215904" y="1180962"/>
            <a:ext cx="5544007" cy="2215991"/>
          </a:xfrm>
        </p:spPr>
        <p:txBody>
          <a:bodyPr/>
          <a:lstStyle/>
          <a:p>
            <a:r>
              <a:rPr lang="en-US" sz="2000" dirty="0"/>
              <a:t>Three key abstractions</a:t>
            </a:r>
          </a:p>
          <a:p>
            <a:pPr marL="342900" indent="-342900">
              <a:buFont typeface="Arial" panose="020B0604020202020204" pitchFamily="34" charset="0"/>
              <a:buChar char="•"/>
            </a:pPr>
            <a:r>
              <a:rPr lang="en-US" sz="2000" dirty="0"/>
              <a:t>Transformers:  perform feature engineering and feature selection</a:t>
            </a:r>
          </a:p>
          <a:p>
            <a:pPr marL="342900" indent="-342900">
              <a:buFont typeface="Arial" panose="020B0604020202020204" pitchFamily="34" charset="0"/>
              <a:buChar char="•"/>
            </a:pPr>
            <a:r>
              <a:rPr lang="en-US" sz="2000" dirty="0"/>
              <a:t>Estimators:  fit models</a:t>
            </a:r>
          </a:p>
          <a:p>
            <a:pPr marL="342900" indent="-342900">
              <a:buFont typeface="Arial" panose="020B0604020202020204" pitchFamily="34" charset="0"/>
              <a:buChar char="•"/>
            </a:pPr>
            <a:r>
              <a:rPr lang="en-US" sz="2000" dirty="0"/>
              <a:t>Pipelines:  link together transformers and estimators</a:t>
            </a:r>
          </a:p>
        </p:txBody>
      </p:sp>
      <p:sp>
        <p:nvSpPr>
          <p:cNvPr id="100" name="Text Placeholder 5">
            <a:extLst>
              <a:ext uri="{FF2B5EF4-FFF2-40B4-BE49-F238E27FC236}">
                <a16:creationId xmlns:a16="http://schemas.microsoft.com/office/drawing/2014/main" id="{BF4DFAD2-F30A-4508-AABA-86FCBC6837D4}"/>
              </a:ext>
            </a:extLst>
          </p:cNvPr>
          <p:cNvSpPr txBox="1">
            <a:spLocks/>
          </p:cNvSpPr>
          <p:nvPr/>
        </p:nvSpPr>
        <p:spPr>
          <a:xfrm>
            <a:off x="2744233" y="3899908"/>
            <a:ext cx="2134053" cy="2492990"/>
          </a:xfrm>
          <a:prstGeom prst="rect">
            <a:avLst/>
          </a:prstGeom>
          <a:solidFill>
            <a:schemeClr val="bg1">
              <a:lumMod val="95000"/>
            </a:schemeClr>
          </a:solidFill>
        </p:spPr>
        <p:txBody>
          <a:bodyPr vert="horz" wrap="square" lIns="91440" tIns="9144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t>Estimators take </a:t>
            </a:r>
            <a:r>
              <a:rPr lang="en-US" sz="1600" dirty="0" err="1"/>
              <a:t>DataFrames</a:t>
            </a:r>
            <a:r>
              <a:rPr lang="en-US" sz="1600" dirty="0"/>
              <a:t> and return Models</a:t>
            </a:r>
          </a:p>
          <a:p>
            <a:endParaRPr lang="en-US" sz="1600" dirty="0"/>
          </a:p>
          <a:p>
            <a:endParaRPr lang="en-US" sz="1600" dirty="0"/>
          </a:p>
          <a:p>
            <a:endParaRPr lang="en-US" sz="1600" dirty="0"/>
          </a:p>
          <a:p>
            <a:endParaRPr lang="en-US" sz="1600" dirty="0"/>
          </a:p>
          <a:p>
            <a:endParaRPr lang="en-US" sz="1600" dirty="0"/>
          </a:p>
        </p:txBody>
      </p:sp>
      <p:sp>
        <p:nvSpPr>
          <p:cNvPr id="101" name="Text Placeholder 6">
            <a:extLst>
              <a:ext uri="{FF2B5EF4-FFF2-40B4-BE49-F238E27FC236}">
                <a16:creationId xmlns:a16="http://schemas.microsoft.com/office/drawing/2014/main" id="{95B980FB-F030-484B-BB86-B54556458959}"/>
              </a:ext>
            </a:extLst>
          </p:cNvPr>
          <p:cNvSpPr txBox="1">
            <a:spLocks/>
          </p:cNvSpPr>
          <p:nvPr/>
        </p:nvSpPr>
        <p:spPr>
          <a:xfrm>
            <a:off x="5041926" y="3899908"/>
            <a:ext cx="6704531" cy="2456809"/>
          </a:xfrm>
          <a:prstGeom prst="rect">
            <a:avLst/>
          </a:prstGeom>
          <a:solidFill>
            <a:srgbClr val="F2F2F2"/>
          </a:solidFill>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1600" dirty="0"/>
              <a:t>Pipelines combine transformers and estimators</a:t>
            </a:r>
          </a:p>
        </p:txBody>
      </p:sp>
      <p:sp>
        <p:nvSpPr>
          <p:cNvPr id="102" name="Text Placeholder 4">
            <a:extLst>
              <a:ext uri="{FF2B5EF4-FFF2-40B4-BE49-F238E27FC236}">
                <a16:creationId xmlns:a16="http://schemas.microsoft.com/office/drawing/2014/main" id="{68D9E463-5843-4177-9A67-9C694E7B2BDC}"/>
              </a:ext>
            </a:extLst>
          </p:cNvPr>
          <p:cNvSpPr txBox="1">
            <a:spLocks/>
          </p:cNvSpPr>
          <p:nvPr/>
        </p:nvSpPr>
        <p:spPr>
          <a:xfrm>
            <a:off x="445543" y="3901324"/>
            <a:ext cx="2134053" cy="2456809"/>
          </a:xfrm>
          <a:prstGeom prst="rect">
            <a:avLst/>
          </a:prstGeom>
          <a:solidFill>
            <a:srgbClr val="F2F2F2"/>
          </a:solidFill>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1600" dirty="0"/>
              <a:t>Transformers take </a:t>
            </a:r>
            <a:r>
              <a:rPr lang="en-US" sz="1600" dirty="0" err="1"/>
              <a:t>DataFrames</a:t>
            </a:r>
            <a:r>
              <a:rPr lang="en-US" sz="1600" dirty="0"/>
              <a:t> and output </a:t>
            </a:r>
            <a:r>
              <a:rPr lang="en-US" sz="1600" dirty="0" err="1"/>
              <a:t>DataFrames</a:t>
            </a:r>
            <a:endParaRPr lang="en-US" sz="1600" dirty="0"/>
          </a:p>
        </p:txBody>
      </p:sp>
      <p:grpSp>
        <p:nvGrpSpPr>
          <p:cNvPr id="103" name="Group 102">
            <a:extLst>
              <a:ext uri="{FF2B5EF4-FFF2-40B4-BE49-F238E27FC236}">
                <a16:creationId xmlns:a16="http://schemas.microsoft.com/office/drawing/2014/main" id="{FCD7480F-CBE8-4A4B-99D2-4340B44D4076}"/>
              </a:ext>
            </a:extLst>
          </p:cNvPr>
          <p:cNvGrpSpPr/>
          <p:nvPr/>
        </p:nvGrpSpPr>
        <p:grpSpPr>
          <a:xfrm>
            <a:off x="992571" y="4700614"/>
            <a:ext cx="1046192" cy="1004563"/>
            <a:chOff x="7883968" y="1366312"/>
            <a:chExt cx="376738" cy="361747"/>
          </a:xfrm>
        </p:grpSpPr>
        <p:pic>
          <p:nvPicPr>
            <p:cNvPr id="104" name="Graphic 6" descr="Arrow circle">
              <a:extLst>
                <a:ext uri="{FF2B5EF4-FFF2-40B4-BE49-F238E27FC236}">
                  <a16:creationId xmlns:a16="http://schemas.microsoft.com/office/drawing/2014/main" id="{E3A8C643-5C6E-4F66-B911-016FC1E8BE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83968" y="1366312"/>
              <a:ext cx="376738" cy="361747"/>
            </a:xfrm>
            <a:prstGeom prst="rect">
              <a:avLst/>
            </a:prstGeom>
          </p:spPr>
        </p:pic>
        <p:pic>
          <p:nvPicPr>
            <p:cNvPr id="105" name="Graphic 2" descr="Flask">
              <a:extLst>
                <a:ext uri="{FF2B5EF4-FFF2-40B4-BE49-F238E27FC236}">
                  <a16:creationId xmlns:a16="http://schemas.microsoft.com/office/drawing/2014/main" id="{961EAF80-D1F4-4FB7-BBFC-4E0C91E97D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73851" y="1431594"/>
              <a:ext cx="212572" cy="178652"/>
            </a:xfrm>
            <a:prstGeom prst="rect">
              <a:avLst/>
            </a:prstGeom>
          </p:spPr>
        </p:pic>
      </p:grpSp>
      <p:pic>
        <p:nvPicPr>
          <p:cNvPr id="106" name="Graphic 6" descr="Table">
            <a:extLst>
              <a:ext uri="{FF2B5EF4-FFF2-40B4-BE49-F238E27FC236}">
                <a16:creationId xmlns:a16="http://schemas.microsoft.com/office/drawing/2014/main" id="{6DFF9F65-ED93-42F5-BCB1-81B653FC01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277" y="5572478"/>
            <a:ext cx="677137" cy="691891"/>
          </a:xfrm>
          <a:prstGeom prst="rect">
            <a:avLst/>
          </a:prstGeom>
        </p:spPr>
      </p:pic>
      <p:cxnSp>
        <p:nvCxnSpPr>
          <p:cNvPr id="107" name="Straight Arrow Connector 106">
            <a:extLst>
              <a:ext uri="{FF2B5EF4-FFF2-40B4-BE49-F238E27FC236}">
                <a16:creationId xmlns:a16="http://schemas.microsoft.com/office/drawing/2014/main" id="{8B1CEE8B-7AF3-40DC-83EA-DFCEE177570E}"/>
              </a:ext>
            </a:extLst>
          </p:cNvPr>
          <p:cNvCxnSpPr>
            <a:cxnSpLocks/>
          </p:cNvCxnSpPr>
          <p:nvPr/>
        </p:nvCxnSpPr>
        <p:spPr>
          <a:xfrm>
            <a:off x="1231263" y="5921891"/>
            <a:ext cx="485054" cy="0"/>
          </a:xfrm>
          <a:prstGeom prst="straightConnector1">
            <a:avLst/>
          </a:prstGeom>
          <a:ln w="762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8" name="Graphic 6" descr="Table">
            <a:extLst>
              <a:ext uri="{FF2B5EF4-FFF2-40B4-BE49-F238E27FC236}">
                <a16:creationId xmlns:a16="http://schemas.microsoft.com/office/drawing/2014/main" id="{728C5884-0E61-4039-8B61-44CEE0CE705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84362" y="5580973"/>
            <a:ext cx="677137" cy="691891"/>
          </a:xfrm>
          <a:prstGeom prst="rect">
            <a:avLst/>
          </a:prstGeom>
        </p:spPr>
      </p:pic>
      <p:pic>
        <p:nvPicPr>
          <p:cNvPr id="109" name="Graphic 6" descr="Table">
            <a:extLst>
              <a:ext uri="{FF2B5EF4-FFF2-40B4-BE49-F238E27FC236}">
                <a16:creationId xmlns:a16="http://schemas.microsoft.com/office/drawing/2014/main" id="{CAE3D228-32DF-4F2F-B84F-98E3601FF4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97706" y="5580973"/>
            <a:ext cx="677137" cy="691891"/>
          </a:xfrm>
          <a:prstGeom prst="rect">
            <a:avLst/>
          </a:prstGeom>
        </p:spPr>
      </p:pic>
      <p:cxnSp>
        <p:nvCxnSpPr>
          <p:cNvPr id="110" name="Straight Arrow Connector 109">
            <a:extLst>
              <a:ext uri="{FF2B5EF4-FFF2-40B4-BE49-F238E27FC236}">
                <a16:creationId xmlns:a16="http://schemas.microsoft.com/office/drawing/2014/main" id="{60C314F4-9665-49EF-A7D0-E1C787CA5B50}"/>
              </a:ext>
            </a:extLst>
          </p:cNvPr>
          <p:cNvCxnSpPr>
            <a:cxnSpLocks/>
          </p:cNvCxnSpPr>
          <p:nvPr/>
        </p:nvCxnSpPr>
        <p:spPr>
          <a:xfrm>
            <a:off x="3465692" y="5930386"/>
            <a:ext cx="485054" cy="0"/>
          </a:xfrm>
          <a:prstGeom prst="straightConnector1">
            <a:avLst/>
          </a:prstGeom>
          <a:ln w="762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11" name="Graphic 67" descr="Network">
            <a:extLst>
              <a:ext uri="{FF2B5EF4-FFF2-40B4-BE49-F238E27FC236}">
                <a16:creationId xmlns:a16="http://schemas.microsoft.com/office/drawing/2014/main" id="{DA629198-409A-4236-BAE2-EE2BBE3FD24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983548" y="5452517"/>
            <a:ext cx="811849" cy="811852"/>
          </a:xfrm>
          <a:prstGeom prst="rect">
            <a:avLst/>
          </a:prstGeom>
        </p:spPr>
      </p:pic>
      <p:pic>
        <p:nvPicPr>
          <p:cNvPr id="112" name="Graphic 111" descr="Flask with solid fill">
            <a:extLst>
              <a:ext uri="{FF2B5EF4-FFF2-40B4-BE49-F238E27FC236}">
                <a16:creationId xmlns:a16="http://schemas.microsoft.com/office/drawing/2014/main" id="{98C981BE-773D-44D0-B59F-4FA6DDBB40A7}"/>
              </a:ext>
            </a:extLst>
          </p:cNvPr>
          <p:cNvPicPr>
            <a:picLocks noChangeAspect="1"/>
          </p:cNvPicPr>
          <p:nvPr/>
        </p:nvPicPr>
        <p:blipFill>
          <a:blip r:embed="rId5">
            <a:extLst>
              <a:ext uri="{96DAC541-7B7A-43D3-8B79-37D633B846F1}">
                <asvg:svgBlip xmlns:asvg="http://schemas.microsoft.com/office/drawing/2016/SVG/main" r:embed="rId11"/>
              </a:ext>
            </a:extLst>
          </a:blip>
          <a:stretch>
            <a:fillRect/>
          </a:stretch>
        </p:blipFill>
        <p:spPr>
          <a:xfrm>
            <a:off x="3400014" y="4710930"/>
            <a:ext cx="834763" cy="834763"/>
          </a:xfrm>
          <a:prstGeom prst="rect">
            <a:avLst/>
          </a:prstGeom>
        </p:spPr>
      </p:pic>
      <p:grpSp>
        <p:nvGrpSpPr>
          <p:cNvPr id="113" name="Group 112">
            <a:extLst>
              <a:ext uri="{FF2B5EF4-FFF2-40B4-BE49-F238E27FC236}">
                <a16:creationId xmlns:a16="http://schemas.microsoft.com/office/drawing/2014/main" id="{F794E0BF-90B1-46BD-B29E-4B84DB239174}"/>
              </a:ext>
            </a:extLst>
          </p:cNvPr>
          <p:cNvGrpSpPr/>
          <p:nvPr/>
        </p:nvGrpSpPr>
        <p:grpSpPr>
          <a:xfrm>
            <a:off x="5118330" y="5319478"/>
            <a:ext cx="1046192" cy="1004563"/>
            <a:chOff x="7883968" y="1366312"/>
            <a:chExt cx="376738" cy="361747"/>
          </a:xfrm>
        </p:grpSpPr>
        <p:pic>
          <p:nvPicPr>
            <p:cNvPr id="114" name="Graphic 6" descr="Arrow circle">
              <a:extLst>
                <a:ext uri="{FF2B5EF4-FFF2-40B4-BE49-F238E27FC236}">
                  <a16:creationId xmlns:a16="http://schemas.microsoft.com/office/drawing/2014/main" id="{5D28F8DB-F457-4F09-BFD0-7CB34DD3C3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83968" y="1366312"/>
              <a:ext cx="376738" cy="361747"/>
            </a:xfrm>
            <a:prstGeom prst="rect">
              <a:avLst/>
            </a:prstGeom>
          </p:spPr>
        </p:pic>
        <p:pic>
          <p:nvPicPr>
            <p:cNvPr id="115" name="Graphic 2" descr="Flask">
              <a:extLst>
                <a:ext uri="{FF2B5EF4-FFF2-40B4-BE49-F238E27FC236}">
                  <a16:creationId xmlns:a16="http://schemas.microsoft.com/office/drawing/2014/main" id="{9CAE477B-1EE4-4FF0-94C1-A5E5F49E44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73851" y="1431594"/>
              <a:ext cx="212572" cy="178652"/>
            </a:xfrm>
            <a:prstGeom prst="rect">
              <a:avLst/>
            </a:prstGeom>
          </p:spPr>
        </p:pic>
      </p:grpSp>
      <p:pic>
        <p:nvPicPr>
          <p:cNvPr id="116" name="Graphic 115" descr="Connected">
            <a:extLst>
              <a:ext uri="{FF2B5EF4-FFF2-40B4-BE49-F238E27FC236}">
                <a16:creationId xmlns:a16="http://schemas.microsoft.com/office/drawing/2014/main" id="{669F8996-D0FC-48B9-829E-37161C84341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956653" y="4225782"/>
            <a:ext cx="875075" cy="875076"/>
          </a:xfrm>
          <a:prstGeom prst="rect">
            <a:avLst/>
          </a:prstGeom>
        </p:spPr>
      </p:pic>
      <p:cxnSp>
        <p:nvCxnSpPr>
          <p:cNvPr id="117" name="Straight Arrow Connector 116">
            <a:extLst>
              <a:ext uri="{FF2B5EF4-FFF2-40B4-BE49-F238E27FC236}">
                <a16:creationId xmlns:a16="http://schemas.microsoft.com/office/drawing/2014/main" id="{A2CCE2DE-7874-4027-8F3F-4E06E8F07806}"/>
              </a:ext>
            </a:extLst>
          </p:cNvPr>
          <p:cNvCxnSpPr>
            <a:cxnSpLocks/>
          </p:cNvCxnSpPr>
          <p:nvPr/>
        </p:nvCxnSpPr>
        <p:spPr>
          <a:xfrm>
            <a:off x="6128310" y="5821759"/>
            <a:ext cx="485054" cy="0"/>
          </a:xfrm>
          <a:prstGeom prst="straightConnector1">
            <a:avLst/>
          </a:prstGeom>
          <a:ln w="762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152DCF75-048F-4347-B210-BB0E3B5541F2}"/>
              </a:ext>
            </a:extLst>
          </p:cNvPr>
          <p:cNvGrpSpPr/>
          <p:nvPr/>
        </p:nvGrpSpPr>
        <p:grpSpPr>
          <a:xfrm>
            <a:off x="6560796" y="5319477"/>
            <a:ext cx="1046192" cy="1004563"/>
            <a:chOff x="7883968" y="1366312"/>
            <a:chExt cx="376738" cy="361747"/>
          </a:xfrm>
        </p:grpSpPr>
        <p:pic>
          <p:nvPicPr>
            <p:cNvPr id="119" name="Graphic 6" descr="Arrow circle">
              <a:extLst>
                <a:ext uri="{FF2B5EF4-FFF2-40B4-BE49-F238E27FC236}">
                  <a16:creationId xmlns:a16="http://schemas.microsoft.com/office/drawing/2014/main" id="{C07E1F37-5DC7-4450-AD8E-F415CB9FAC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83968" y="1366312"/>
              <a:ext cx="376738" cy="361747"/>
            </a:xfrm>
            <a:prstGeom prst="rect">
              <a:avLst/>
            </a:prstGeom>
          </p:spPr>
        </p:pic>
        <p:pic>
          <p:nvPicPr>
            <p:cNvPr id="120" name="Graphic 2" descr="Flask">
              <a:extLst>
                <a:ext uri="{FF2B5EF4-FFF2-40B4-BE49-F238E27FC236}">
                  <a16:creationId xmlns:a16="http://schemas.microsoft.com/office/drawing/2014/main" id="{CA10001B-F859-452D-8B97-5C2F135F85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73851" y="1431594"/>
              <a:ext cx="212572" cy="178652"/>
            </a:xfrm>
            <a:prstGeom prst="rect">
              <a:avLst/>
            </a:prstGeom>
          </p:spPr>
        </p:pic>
      </p:grpSp>
      <p:cxnSp>
        <p:nvCxnSpPr>
          <p:cNvPr id="121" name="Straight Arrow Connector 120">
            <a:extLst>
              <a:ext uri="{FF2B5EF4-FFF2-40B4-BE49-F238E27FC236}">
                <a16:creationId xmlns:a16="http://schemas.microsoft.com/office/drawing/2014/main" id="{DCEAA5A3-EC30-48C3-B2CE-14D0975DE004}"/>
              </a:ext>
            </a:extLst>
          </p:cNvPr>
          <p:cNvCxnSpPr>
            <a:cxnSpLocks/>
          </p:cNvCxnSpPr>
          <p:nvPr/>
        </p:nvCxnSpPr>
        <p:spPr>
          <a:xfrm>
            <a:off x="7570776" y="5821758"/>
            <a:ext cx="485054" cy="0"/>
          </a:xfrm>
          <a:prstGeom prst="straightConnector1">
            <a:avLst/>
          </a:prstGeom>
          <a:ln w="762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66BC6D1D-58BF-47B4-8111-57A3D36464CB}"/>
              </a:ext>
            </a:extLst>
          </p:cNvPr>
          <p:cNvGrpSpPr/>
          <p:nvPr/>
        </p:nvGrpSpPr>
        <p:grpSpPr>
          <a:xfrm>
            <a:off x="8060899" y="5319476"/>
            <a:ext cx="1046192" cy="1004563"/>
            <a:chOff x="7883968" y="1366312"/>
            <a:chExt cx="376738" cy="361747"/>
          </a:xfrm>
        </p:grpSpPr>
        <p:pic>
          <p:nvPicPr>
            <p:cNvPr id="123" name="Graphic 6" descr="Arrow circle">
              <a:extLst>
                <a:ext uri="{FF2B5EF4-FFF2-40B4-BE49-F238E27FC236}">
                  <a16:creationId xmlns:a16="http://schemas.microsoft.com/office/drawing/2014/main" id="{0A625598-010C-4F1D-AB4E-2E94CF9646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83968" y="1366312"/>
              <a:ext cx="376738" cy="361747"/>
            </a:xfrm>
            <a:prstGeom prst="rect">
              <a:avLst/>
            </a:prstGeom>
          </p:spPr>
        </p:pic>
        <p:pic>
          <p:nvPicPr>
            <p:cNvPr id="124" name="Graphic 2" descr="Flask">
              <a:extLst>
                <a:ext uri="{FF2B5EF4-FFF2-40B4-BE49-F238E27FC236}">
                  <a16:creationId xmlns:a16="http://schemas.microsoft.com/office/drawing/2014/main" id="{4F78B148-598D-4F0E-BCBA-6089DF1556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73851" y="1431594"/>
              <a:ext cx="212572" cy="178652"/>
            </a:xfrm>
            <a:prstGeom prst="rect">
              <a:avLst/>
            </a:prstGeom>
          </p:spPr>
        </p:pic>
      </p:grpSp>
      <p:cxnSp>
        <p:nvCxnSpPr>
          <p:cNvPr id="125" name="Straight Arrow Connector 124">
            <a:extLst>
              <a:ext uri="{FF2B5EF4-FFF2-40B4-BE49-F238E27FC236}">
                <a16:creationId xmlns:a16="http://schemas.microsoft.com/office/drawing/2014/main" id="{93F95963-A6DA-4CD0-B6B8-C120685DB981}"/>
              </a:ext>
            </a:extLst>
          </p:cNvPr>
          <p:cNvCxnSpPr>
            <a:cxnSpLocks/>
          </p:cNvCxnSpPr>
          <p:nvPr/>
        </p:nvCxnSpPr>
        <p:spPr>
          <a:xfrm>
            <a:off x="9070879" y="5821757"/>
            <a:ext cx="485054" cy="0"/>
          </a:xfrm>
          <a:prstGeom prst="straightConnector1">
            <a:avLst/>
          </a:prstGeom>
          <a:ln w="762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BA6DD66C-F3D3-496B-B25E-B126FC6F4055}"/>
              </a:ext>
            </a:extLst>
          </p:cNvPr>
          <p:cNvGrpSpPr/>
          <p:nvPr/>
        </p:nvGrpSpPr>
        <p:grpSpPr>
          <a:xfrm>
            <a:off x="9516998" y="5327024"/>
            <a:ext cx="1046192" cy="1004563"/>
            <a:chOff x="7883968" y="1366312"/>
            <a:chExt cx="376738" cy="361747"/>
          </a:xfrm>
        </p:grpSpPr>
        <p:pic>
          <p:nvPicPr>
            <p:cNvPr id="127" name="Graphic 6" descr="Arrow circle">
              <a:extLst>
                <a:ext uri="{FF2B5EF4-FFF2-40B4-BE49-F238E27FC236}">
                  <a16:creationId xmlns:a16="http://schemas.microsoft.com/office/drawing/2014/main" id="{7ACAC2F8-CCDD-490F-9312-4378C7283B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83968" y="1366312"/>
              <a:ext cx="376738" cy="361747"/>
            </a:xfrm>
            <a:prstGeom prst="rect">
              <a:avLst/>
            </a:prstGeom>
          </p:spPr>
        </p:pic>
        <p:pic>
          <p:nvPicPr>
            <p:cNvPr id="128" name="Graphic 2" descr="Flask">
              <a:extLst>
                <a:ext uri="{FF2B5EF4-FFF2-40B4-BE49-F238E27FC236}">
                  <a16:creationId xmlns:a16="http://schemas.microsoft.com/office/drawing/2014/main" id="{3AF5AB42-7DFF-4A96-AA83-142755DF34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73851" y="1431594"/>
              <a:ext cx="212572" cy="178652"/>
            </a:xfrm>
            <a:prstGeom prst="rect">
              <a:avLst/>
            </a:prstGeom>
          </p:spPr>
        </p:pic>
      </p:grpSp>
      <p:cxnSp>
        <p:nvCxnSpPr>
          <p:cNvPr id="129" name="Straight Arrow Connector 128">
            <a:extLst>
              <a:ext uri="{FF2B5EF4-FFF2-40B4-BE49-F238E27FC236}">
                <a16:creationId xmlns:a16="http://schemas.microsoft.com/office/drawing/2014/main" id="{687ED4FD-EC3D-496D-8A94-CDE127563D22}"/>
              </a:ext>
            </a:extLst>
          </p:cNvPr>
          <p:cNvCxnSpPr>
            <a:cxnSpLocks/>
          </p:cNvCxnSpPr>
          <p:nvPr/>
        </p:nvCxnSpPr>
        <p:spPr>
          <a:xfrm>
            <a:off x="10526978" y="5829305"/>
            <a:ext cx="485054" cy="0"/>
          </a:xfrm>
          <a:prstGeom prst="straightConnector1">
            <a:avLst/>
          </a:prstGeom>
          <a:ln w="7620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30" name="Graphic 129" descr="Flask with solid fill">
            <a:extLst>
              <a:ext uri="{FF2B5EF4-FFF2-40B4-BE49-F238E27FC236}">
                <a16:creationId xmlns:a16="http://schemas.microsoft.com/office/drawing/2014/main" id="{1190F5D9-9B14-4FF5-AF8D-D90C4DE73BE5}"/>
              </a:ext>
            </a:extLst>
          </p:cNvPr>
          <p:cNvPicPr>
            <a:picLocks noChangeAspect="1"/>
          </p:cNvPicPr>
          <p:nvPr/>
        </p:nvPicPr>
        <p:blipFill>
          <a:blip r:embed="rId5">
            <a:extLst>
              <a:ext uri="{96DAC541-7B7A-43D3-8B79-37D633B846F1}">
                <asvg:svgBlip xmlns:asvg="http://schemas.microsoft.com/office/drawing/2016/SVG/main" r:embed="rId11"/>
              </a:ext>
            </a:extLst>
          </a:blip>
          <a:stretch>
            <a:fillRect/>
          </a:stretch>
        </p:blipFill>
        <p:spPr>
          <a:xfrm>
            <a:off x="10973097" y="5403529"/>
            <a:ext cx="834763" cy="834763"/>
          </a:xfrm>
          <a:prstGeom prst="rect">
            <a:avLst/>
          </a:prstGeom>
        </p:spPr>
      </p:pic>
    </p:spTree>
    <p:extLst>
      <p:ext uri="{BB962C8B-B14F-4D97-AF65-F5344CB8AC3E}">
        <p14:creationId xmlns:p14="http://schemas.microsoft.com/office/powerpoint/2010/main" val="358246657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639989-1410-4408-9356-25BBEE8F64D5}"/>
              </a:ext>
            </a:extLst>
          </p:cNvPr>
          <p:cNvSpPr>
            <a:spLocks noGrp="1"/>
          </p:cNvSpPr>
          <p:nvPr>
            <p:ph type="title"/>
          </p:nvPr>
        </p:nvSpPr>
        <p:spPr/>
        <p:txBody>
          <a:bodyPr/>
          <a:lstStyle/>
          <a:p>
            <a:r>
              <a:rPr lang="en-US" dirty="0"/>
              <a:t>Other Frameworks</a:t>
            </a:r>
          </a:p>
        </p:txBody>
      </p:sp>
      <p:sp>
        <p:nvSpPr>
          <p:cNvPr id="6" name="Text Placeholder 5">
            <a:extLst>
              <a:ext uri="{FF2B5EF4-FFF2-40B4-BE49-F238E27FC236}">
                <a16:creationId xmlns:a16="http://schemas.microsoft.com/office/drawing/2014/main" id="{EFE0D244-28C5-480D-81D7-B593C237EA3D}"/>
              </a:ext>
            </a:extLst>
          </p:cNvPr>
          <p:cNvSpPr>
            <a:spLocks noGrp="1"/>
          </p:cNvSpPr>
          <p:nvPr>
            <p:ph type="body" sz="quarter" idx="10"/>
          </p:nvPr>
        </p:nvSpPr>
        <p:spPr>
          <a:xfrm>
            <a:off x="419100" y="1457326"/>
            <a:ext cx="11341100" cy="2817053"/>
          </a:xfrm>
        </p:spPr>
        <p:txBody>
          <a:bodyPr/>
          <a:lstStyle/>
          <a:p>
            <a:r>
              <a:rPr lang="en-US" b="1" dirty="0"/>
              <a:t>Support for a variety of third party libraries.  Examples:</a:t>
            </a:r>
          </a:p>
          <a:p>
            <a:pPr marL="342900" indent="-342900">
              <a:buFont typeface="Arial" panose="020B0604020202020204" pitchFamily="34" charset="0"/>
              <a:buChar char="•"/>
            </a:pPr>
            <a:r>
              <a:rPr lang="en-US" sz="2000" dirty="0" err="1">
                <a:latin typeface="+mn-lt"/>
              </a:rPr>
              <a:t>Keras</a:t>
            </a:r>
            <a:endParaRPr lang="en-US" sz="2000" dirty="0">
              <a:latin typeface="+mn-lt"/>
            </a:endParaRPr>
          </a:p>
          <a:p>
            <a:pPr marL="342900" indent="-342900">
              <a:buFont typeface="Arial" panose="020B0604020202020204" pitchFamily="34" charset="0"/>
              <a:buChar char="•"/>
            </a:pPr>
            <a:r>
              <a:rPr lang="en-US" sz="2000" dirty="0" err="1">
                <a:latin typeface="+mn-lt"/>
              </a:rPr>
              <a:t>PyTorch</a:t>
            </a:r>
            <a:endParaRPr lang="en-US" sz="2000" dirty="0">
              <a:latin typeface="+mn-lt"/>
            </a:endParaRPr>
          </a:p>
          <a:p>
            <a:pPr marL="342900" indent="-342900">
              <a:buFont typeface="Arial" panose="020B0604020202020204" pitchFamily="34" charset="0"/>
              <a:buChar char="•"/>
            </a:pPr>
            <a:r>
              <a:rPr lang="en-US" sz="2000" dirty="0">
                <a:latin typeface="+mn-lt"/>
              </a:rPr>
              <a:t>TensorFlow</a:t>
            </a:r>
          </a:p>
          <a:p>
            <a:pPr marL="342900" indent="-342900">
              <a:buFont typeface="Arial" panose="020B0604020202020204" pitchFamily="34" charset="0"/>
              <a:buChar char="•"/>
            </a:pPr>
            <a:r>
              <a:rPr lang="en-US" sz="2000" dirty="0" err="1">
                <a:latin typeface="+mn-lt"/>
              </a:rPr>
              <a:t>XGBoost</a:t>
            </a:r>
            <a:endParaRPr lang="en-US" sz="2000" dirty="0">
              <a:latin typeface="+mn-lt"/>
            </a:endParaRPr>
          </a:p>
          <a:p>
            <a:r>
              <a:rPr lang="en-US" dirty="0"/>
              <a:t>Use the Databricks Runtime for Machine Learning</a:t>
            </a:r>
          </a:p>
          <a:p>
            <a:pPr marL="342900" indent="-342900">
              <a:buFont typeface="Arial" panose="020B0604020202020204" pitchFamily="34" charset="0"/>
              <a:buChar char="•"/>
            </a:pPr>
            <a:r>
              <a:rPr lang="en-US" sz="2000" dirty="0">
                <a:latin typeface="+mn-lt"/>
              </a:rPr>
              <a:t>Comes with a variety of libraries pre-installed</a:t>
            </a:r>
          </a:p>
        </p:txBody>
      </p:sp>
    </p:spTree>
    <p:extLst>
      <p:ext uri="{BB962C8B-B14F-4D97-AF65-F5344CB8AC3E}">
        <p14:creationId xmlns:p14="http://schemas.microsoft.com/office/powerpoint/2010/main" val="22615753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9339690" cy="2331407"/>
          </a:xfrm>
        </p:spPr>
        <p:txBody>
          <a:bodyPr/>
          <a:lstStyle/>
          <a:p>
            <a:pPr>
              <a:lnSpc>
                <a:spcPct val="100000"/>
              </a:lnSpc>
              <a:spcBef>
                <a:spcPts val="0"/>
              </a:spcBef>
              <a:spcAft>
                <a:spcPts val="300"/>
              </a:spcAft>
            </a:pPr>
            <a:r>
              <a:rPr lang="en-US" sz="1600" spc="0" dirty="0">
                <a:solidFill>
                  <a:schemeClr val="tx1"/>
                </a:solidFill>
              </a:rPr>
              <a:t>Microsoft Learn: Perform machine learning with Azure Databricks</a:t>
            </a:r>
          </a:p>
          <a:p>
            <a:pPr>
              <a:spcBef>
                <a:spcPts val="0"/>
              </a:spcBef>
              <a:spcAft>
                <a:spcPts val="300"/>
              </a:spcAft>
            </a:pPr>
            <a:r>
              <a:rPr lang="en-US" sz="1600" spc="0" dirty="0">
                <a:solidFill>
                  <a:schemeClr val="tx2"/>
                </a:solidFill>
                <a:latin typeface="+mn-lt"/>
                <a:hlinkClick r:id="rId3"/>
              </a:rPr>
              <a:t>https://docs.microsoft.com/learn/modules/perform-machine-learning-with-azure-databricks/</a:t>
            </a:r>
            <a:endParaRPr lang="en-US" sz="1600" spc="0" dirty="0">
              <a:solidFill>
                <a:schemeClr val="tx2"/>
              </a:solidFill>
              <a:latin typeface="+mn-lt"/>
            </a:endParaRPr>
          </a:p>
          <a:p>
            <a:pPr>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Microsoft Learn: Train a machine learning model</a:t>
            </a:r>
          </a:p>
          <a:p>
            <a:pPr>
              <a:spcBef>
                <a:spcPts val="0"/>
              </a:spcBef>
              <a:spcAft>
                <a:spcPts val="300"/>
              </a:spcAft>
            </a:pPr>
            <a:r>
              <a:rPr lang="en-US" sz="1600" spc="0" dirty="0">
                <a:solidFill>
                  <a:schemeClr val="tx2"/>
                </a:solidFill>
                <a:latin typeface="+mn-lt"/>
                <a:hlinkClick r:id="rId4"/>
              </a:rPr>
              <a:t>https://docs.microsoft.com/learn/modules/train-machine-learning-model/</a:t>
            </a:r>
            <a:endParaRPr lang="en-US" sz="1600" spc="0" dirty="0">
              <a:solidFill>
                <a:schemeClr val="tx2"/>
              </a:solidFill>
              <a:latin typeface="+mn-lt"/>
            </a:endParaRPr>
          </a:p>
          <a:p>
            <a:pPr>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Machine learning tutorial</a:t>
            </a:r>
          </a:p>
          <a:p>
            <a:pPr>
              <a:spcBef>
                <a:spcPts val="0"/>
              </a:spcBef>
              <a:spcAft>
                <a:spcPts val="300"/>
              </a:spcAft>
            </a:pPr>
            <a:r>
              <a:rPr lang="en-US" sz="1600" spc="0" dirty="0">
                <a:solidFill>
                  <a:schemeClr val="tx2"/>
                </a:solidFill>
                <a:latin typeface="+mn-lt"/>
                <a:hlinkClick r:id="rId5"/>
              </a:rPr>
              <a:t>https://docs.microsoft.com/azure/databricks/getting-started/spark/machine-learning</a:t>
            </a:r>
            <a:endParaRPr lang="en-US" sz="1600" spc="0" dirty="0">
              <a:solidFill>
                <a:schemeClr val="tx2"/>
              </a:solidFill>
              <a:latin typeface="+mn-lt"/>
            </a:endParaRPr>
          </a:p>
        </p:txBody>
      </p:sp>
      <p:sp>
        <p:nvSpPr>
          <p:cNvPr id="11" name="Freeform: Shape 10">
            <a:extLst>
              <a:ext uri="{FF2B5EF4-FFF2-40B4-BE49-F238E27FC236}">
                <a16:creationId xmlns:a16="http://schemas.microsoft.com/office/drawing/2014/main" id="{5ED1849D-D74B-4CC9-8934-CB243E12F20C}"/>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6"/>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125795591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3: Managing Experiments and Models</a:t>
            </a:r>
            <a:endParaRPr lang="en-US" dirty="0">
              <a:solidFill>
                <a:schemeClr val="tx1"/>
              </a:solidFill>
            </a:endParaRPr>
          </a:p>
        </p:txBody>
      </p:sp>
    </p:spTree>
    <p:extLst>
      <p:ext uri="{BB962C8B-B14F-4D97-AF65-F5344CB8AC3E}">
        <p14:creationId xmlns:p14="http://schemas.microsoft.com/office/powerpoint/2010/main" val="252576956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Using MLflow to Track Experiments</a:t>
            </a:r>
          </a:p>
        </p:txBody>
      </p:sp>
      <p:grpSp>
        <p:nvGrpSpPr>
          <p:cNvPr id="8" name="Group 7">
            <a:extLst>
              <a:ext uri="{FF2B5EF4-FFF2-40B4-BE49-F238E27FC236}">
                <a16:creationId xmlns:a16="http://schemas.microsoft.com/office/drawing/2014/main" id="{41C66211-51EA-4265-989D-FB37DE09DCA4}"/>
              </a:ext>
            </a:extLst>
          </p:cNvPr>
          <p:cNvGrpSpPr/>
          <p:nvPr/>
        </p:nvGrpSpPr>
        <p:grpSpPr>
          <a:xfrm>
            <a:off x="10029788" y="2768637"/>
            <a:ext cx="1320537" cy="1320725"/>
            <a:chOff x="3214548" y="2661753"/>
            <a:chExt cx="702132" cy="702232"/>
          </a:xfrm>
        </p:grpSpPr>
        <p:grpSp>
          <p:nvGrpSpPr>
            <p:cNvPr id="9" name="Group 8">
              <a:extLst>
                <a:ext uri="{FF2B5EF4-FFF2-40B4-BE49-F238E27FC236}">
                  <a16:creationId xmlns:a16="http://schemas.microsoft.com/office/drawing/2014/main" id="{47B46FD7-D0B6-43AB-8945-7F57F89FAEEF}"/>
                </a:ext>
              </a:extLst>
            </p:cNvPr>
            <p:cNvGrpSpPr/>
            <p:nvPr/>
          </p:nvGrpSpPr>
          <p:grpSpPr>
            <a:xfrm>
              <a:off x="3214548" y="2661753"/>
              <a:ext cx="702132" cy="702232"/>
              <a:chOff x="7465384" y="3849138"/>
              <a:chExt cx="648329" cy="648421"/>
            </a:xfrm>
          </p:grpSpPr>
          <p:sp>
            <p:nvSpPr>
              <p:cNvPr id="16" name="Freeform 5">
                <a:extLst>
                  <a:ext uri="{FF2B5EF4-FFF2-40B4-BE49-F238E27FC236}">
                    <a16:creationId xmlns:a16="http://schemas.microsoft.com/office/drawing/2014/main" id="{C3ED6191-F008-413E-A432-A541445B573F}"/>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7" name="Freeform 6">
                <a:extLst>
                  <a:ext uri="{FF2B5EF4-FFF2-40B4-BE49-F238E27FC236}">
                    <a16:creationId xmlns:a16="http://schemas.microsoft.com/office/drawing/2014/main" id="{0BFBC686-F985-4015-BC80-DD078394EE35}"/>
                  </a:ext>
                </a:extLst>
              </p:cNvPr>
              <p:cNvSpPr>
                <a:spLocks noEditPoints="1"/>
              </p:cNvSpPr>
              <p:nvPr/>
            </p:nvSpPr>
            <p:spPr bwMode="auto">
              <a:xfrm>
                <a:off x="7509969" y="3894255"/>
                <a:ext cx="559158" cy="558187"/>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0" name="Graphic 9" descr="Flask">
              <a:extLst>
                <a:ext uri="{FF2B5EF4-FFF2-40B4-BE49-F238E27FC236}">
                  <a16:creationId xmlns:a16="http://schemas.microsoft.com/office/drawing/2014/main" id="{96ED5F57-7D12-4592-988D-F5F7FC3C45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90213" y="2779618"/>
              <a:ext cx="405865" cy="405865"/>
            </a:xfrm>
            <a:prstGeom prst="rect">
              <a:avLst/>
            </a:prstGeom>
          </p:spPr>
        </p:pic>
      </p:grpSp>
      <p:pic>
        <p:nvPicPr>
          <p:cNvPr id="2" name="Graphic 1" descr="Single gear">
            <a:extLst>
              <a:ext uri="{FF2B5EF4-FFF2-40B4-BE49-F238E27FC236}">
                <a16:creationId xmlns:a16="http://schemas.microsoft.com/office/drawing/2014/main" id="{0C841215-44EE-428E-9EEF-68476D2A91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24826" y="3226384"/>
            <a:ext cx="479343" cy="479343"/>
          </a:xfrm>
          <a:prstGeom prst="rect">
            <a:avLst/>
          </a:prstGeom>
        </p:spPr>
      </p:pic>
    </p:spTree>
    <p:extLst>
      <p:ext uri="{BB962C8B-B14F-4D97-AF65-F5344CB8AC3E}">
        <p14:creationId xmlns:p14="http://schemas.microsoft.com/office/powerpoint/2010/main" val="145795411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What is MLflow?</a:t>
            </a:r>
          </a:p>
        </p:txBody>
      </p:sp>
      <p:sp>
        <p:nvSpPr>
          <p:cNvPr id="31" name="Text Placeholder 2">
            <a:extLst>
              <a:ext uri="{FF2B5EF4-FFF2-40B4-BE49-F238E27FC236}">
                <a16:creationId xmlns:a16="http://schemas.microsoft.com/office/drawing/2014/main" id="{A6799311-5F2A-46FB-AA47-8D9845105EEA}"/>
              </a:ext>
            </a:extLst>
          </p:cNvPr>
          <p:cNvSpPr txBox="1">
            <a:spLocks/>
          </p:cNvSpPr>
          <p:nvPr/>
        </p:nvSpPr>
        <p:spPr>
          <a:xfrm>
            <a:off x="432089" y="1120690"/>
            <a:ext cx="11155047" cy="1954381"/>
          </a:xfrm>
          <a:prstGeom prst="rect">
            <a:avLst/>
          </a:prstGeom>
        </p:spPr>
        <p:txBody>
          <a:bodyPr vert="horz" lIns="91440" tIns="45720" rIns="91440" bIns="4572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392"/>
              </a:spcBef>
              <a:spcAft>
                <a:spcPts val="588"/>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MLflow Tracking allows scientists to work with experiments </a:t>
            </a:r>
          </a:p>
          <a:p>
            <a:r>
              <a:rPr lang="en-US" dirty="0"/>
              <a:t>MLflow Projects package up code for deployment and reproducibility</a:t>
            </a:r>
          </a:p>
          <a:p>
            <a:r>
              <a:rPr lang="en-US" dirty="0"/>
              <a:t>MLflow Models offer a standardized format for models</a:t>
            </a:r>
          </a:p>
          <a:p>
            <a:r>
              <a:rPr lang="en-US" dirty="0"/>
              <a:t>MLflow Model Registry allows data scientists to register and version models</a:t>
            </a:r>
          </a:p>
        </p:txBody>
      </p:sp>
    </p:spTree>
    <p:extLst>
      <p:ext uri="{BB962C8B-B14F-4D97-AF65-F5344CB8AC3E}">
        <p14:creationId xmlns:p14="http://schemas.microsoft.com/office/powerpoint/2010/main" val="404670270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MLflow Terminology</a:t>
            </a:r>
          </a:p>
        </p:txBody>
      </p:sp>
      <p:sp>
        <p:nvSpPr>
          <p:cNvPr id="2" name="Text Placeholder 1">
            <a:extLst>
              <a:ext uri="{FF2B5EF4-FFF2-40B4-BE49-F238E27FC236}">
                <a16:creationId xmlns:a16="http://schemas.microsoft.com/office/drawing/2014/main" id="{D42C05A2-A9A1-4F78-AF75-06247C85B459}"/>
              </a:ext>
            </a:extLst>
          </p:cNvPr>
          <p:cNvSpPr>
            <a:spLocks noGrp="1"/>
          </p:cNvSpPr>
          <p:nvPr>
            <p:ph type="body" sz="quarter" idx="15"/>
          </p:nvPr>
        </p:nvSpPr>
        <p:spPr>
          <a:xfrm>
            <a:off x="417627" y="1775871"/>
            <a:ext cx="5578932" cy="2031325"/>
          </a:xfrm>
        </p:spPr>
        <p:txBody>
          <a:bodyPr/>
          <a:lstStyle/>
          <a:p>
            <a:r>
              <a:rPr lang="en-US" sz="2000" dirty="0"/>
              <a:t>Tracking</a:t>
            </a:r>
          </a:p>
          <a:p>
            <a:pPr marL="285750" indent="-285750">
              <a:buFont typeface="Arial" panose="020B0604020202020204" pitchFamily="34" charset="0"/>
              <a:buChar char="•"/>
            </a:pPr>
            <a:r>
              <a:rPr lang="en-US" sz="1800" dirty="0"/>
              <a:t>Run:  execution of code for a data science task</a:t>
            </a:r>
          </a:p>
          <a:p>
            <a:pPr marL="285750" lvl="1" indent="-285750">
              <a:buFont typeface="Arial" panose="020B0604020202020204" pitchFamily="34" charset="0"/>
              <a:buChar char="•"/>
            </a:pPr>
            <a:r>
              <a:rPr lang="en-US" sz="1400" dirty="0"/>
              <a:t>Parameter:  Model inputs, such as hyperparameters</a:t>
            </a:r>
          </a:p>
          <a:p>
            <a:pPr marL="285750" lvl="1" indent="-285750">
              <a:buFont typeface="Arial" panose="020B0604020202020204" pitchFamily="34" charset="0"/>
              <a:buChar char="•"/>
            </a:pPr>
            <a:r>
              <a:rPr lang="en-US" sz="1400" dirty="0"/>
              <a:t>Metric:  Model evaluation measures</a:t>
            </a:r>
          </a:p>
          <a:p>
            <a:pPr marL="285750" lvl="1" indent="-285750">
              <a:buFont typeface="Arial" panose="020B0604020202020204" pitchFamily="34" charset="0"/>
              <a:buChar char="•"/>
            </a:pPr>
            <a:r>
              <a:rPr lang="en-US" sz="1400" dirty="0"/>
              <a:t>Artifact:  Output files</a:t>
            </a:r>
          </a:p>
          <a:p>
            <a:pPr marL="285750" indent="-285750">
              <a:buFont typeface="Arial" panose="020B0604020202020204" pitchFamily="34" charset="0"/>
              <a:buChar char="•"/>
            </a:pPr>
            <a:r>
              <a:rPr lang="en-US" sz="1800" dirty="0"/>
              <a:t>Experiment:  a collection of runs</a:t>
            </a:r>
          </a:p>
        </p:txBody>
      </p:sp>
      <p:sp>
        <p:nvSpPr>
          <p:cNvPr id="4" name="Text Placeholder 3">
            <a:extLst>
              <a:ext uri="{FF2B5EF4-FFF2-40B4-BE49-F238E27FC236}">
                <a16:creationId xmlns:a16="http://schemas.microsoft.com/office/drawing/2014/main" id="{D050A771-C049-4229-98C3-0B26A8A0FF2F}"/>
              </a:ext>
            </a:extLst>
          </p:cNvPr>
          <p:cNvSpPr>
            <a:spLocks noGrp="1"/>
          </p:cNvSpPr>
          <p:nvPr>
            <p:ph type="body" sz="quarter" idx="16"/>
          </p:nvPr>
        </p:nvSpPr>
        <p:spPr>
          <a:xfrm>
            <a:off x="6215904" y="1775872"/>
            <a:ext cx="5544007" cy="2077492"/>
          </a:xfrm>
        </p:spPr>
        <p:txBody>
          <a:bodyPr/>
          <a:lstStyle/>
          <a:p>
            <a:r>
              <a:rPr lang="en-US" sz="2000" dirty="0"/>
              <a:t>Projects</a:t>
            </a:r>
          </a:p>
          <a:p>
            <a:pPr marL="285750" lvl="0" indent="-285750">
              <a:buFont typeface="Arial" panose="020B0604020202020204" pitchFamily="34" charset="0"/>
              <a:buChar char="•"/>
              <a:defRPr/>
            </a:pPr>
            <a:r>
              <a:rPr lang="en-US" sz="1800" dirty="0"/>
              <a:t>Project:  method of packaging data science code</a:t>
            </a:r>
          </a:p>
          <a:p>
            <a:pPr marL="285750" lvl="0" indent="-285750">
              <a:buFont typeface="Arial" panose="020B0604020202020204" pitchFamily="34" charset="0"/>
              <a:buChar char="•"/>
              <a:defRPr/>
            </a:pPr>
            <a:r>
              <a:rPr lang="en-US" sz="1800" dirty="0"/>
              <a:t>Entry point:  starting point of a project</a:t>
            </a:r>
          </a:p>
          <a:p>
            <a:pPr marL="285750" lvl="0" indent="-285750">
              <a:buFont typeface="Arial" panose="020B0604020202020204" pitchFamily="34" charset="0"/>
              <a:buChar char="•"/>
              <a:defRPr/>
            </a:pPr>
            <a:r>
              <a:rPr lang="en-US" sz="1800" dirty="0"/>
              <a:t>Environment:  specific packages (and versions) used in developing a project</a:t>
            </a:r>
          </a:p>
          <a:p>
            <a:pPr lvl="0">
              <a:defRPr/>
            </a:pPr>
            <a:endParaRPr lang="en-US" sz="1400" dirty="0"/>
          </a:p>
        </p:txBody>
      </p:sp>
      <p:sp>
        <p:nvSpPr>
          <p:cNvPr id="5" name="Text Placeholder 1">
            <a:extLst>
              <a:ext uri="{FF2B5EF4-FFF2-40B4-BE49-F238E27FC236}">
                <a16:creationId xmlns:a16="http://schemas.microsoft.com/office/drawing/2014/main" id="{76A95254-AB39-42C6-AAFA-AE01FA8AF14F}"/>
              </a:ext>
            </a:extLst>
          </p:cNvPr>
          <p:cNvSpPr txBox="1">
            <a:spLocks/>
          </p:cNvSpPr>
          <p:nvPr/>
        </p:nvSpPr>
        <p:spPr>
          <a:xfrm>
            <a:off x="394941" y="3995066"/>
            <a:ext cx="5578932" cy="1431161"/>
          </a:xfrm>
          <a:prstGeom prst="rect">
            <a:avLst/>
          </a:prstGeom>
          <a:solidFill>
            <a:schemeClr val="bg1">
              <a:lumMod val="95000"/>
            </a:schemeClr>
          </a:solidFill>
        </p:spPr>
        <p:txBody>
          <a:bodyPr vert="horz" wrap="square" lIns="91440" tIns="9144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t>Models</a:t>
            </a:r>
          </a:p>
          <a:p>
            <a:pPr marL="285750" indent="-285750">
              <a:buFont typeface="Arial" panose="020B0604020202020204" pitchFamily="34" charset="0"/>
              <a:buChar char="•"/>
            </a:pPr>
            <a:r>
              <a:rPr lang="en-US" sz="1800" dirty="0"/>
              <a:t>Flavor:  descriptor of which tool or library generated a model</a:t>
            </a:r>
          </a:p>
          <a:p>
            <a:pPr marL="285750" indent="-285750">
              <a:buFont typeface="Arial" panose="020B0604020202020204" pitchFamily="34" charset="0"/>
              <a:buChar char="•"/>
            </a:pPr>
            <a:r>
              <a:rPr lang="en-US" sz="1800" dirty="0"/>
              <a:t>Signature:  expected model inputs and outputs</a:t>
            </a:r>
          </a:p>
        </p:txBody>
      </p:sp>
      <p:sp>
        <p:nvSpPr>
          <p:cNvPr id="6" name="Text Placeholder 3">
            <a:extLst>
              <a:ext uri="{FF2B5EF4-FFF2-40B4-BE49-F238E27FC236}">
                <a16:creationId xmlns:a16="http://schemas.microsoft.com/office/drawing/2014/main" id="{73D1BB14-D3C0-46F3-AC29-9B73535E2865}"/>
              </a:ext>
            </a:extLst>
          </p:cNvPr>
          <p:cNvSpPr txBox="1">
            <a:spLocks/>
          </p:cNvSpPr>
          <p:nvPr/>
        </p:nvSpPr>
        <p:spPr>
          <a:xfrm>
            <a:off x="6215904" y="3995066"/>
            <a:ext cx="5544007" cy="1508105"/>
          </a:xfrm>
          <a:prstGeom prst="rect">
            <a:avLst/>
          </a:prstGeom>
          <a:solidFill>
            <a:schemeClr val="bg1">
              <a:lumMod val="95000"/>
            </a:schemeClr>
          </a:solidFill>
        </p:spPr>
        <p:txBody>
          <a:bodyPr vert="horz" lIns="91440" tIns="9144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lang="en-US" sz="1800" kern="1200" spc="0" baseline="0" dirty="0" smtClean="0">
                <a:solidFill>
                  <a:schemeClr val="tx1"/>
                </a:solidFill>
                <a:latin typeface="+mn-lt"/>
                <a:ea typeface="+mn-ea"/>
                <a:cs typeface="+mn-cs"/>
              </a:defRPr>
            </a:lvl3pPr>
            <a:lvl4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t>Model Registry</a:t>
            </a:r>
          </a:p>
          <a:p>
            <a:pPr marL="285750" indent="-285750">
              <a:buFont typeface="Arial" panose="020B0604020202020204" pitchFamily="34" charset="0"/>
              <a:buChar char="•"/>
              <a:defRPr/>
            </a:pPr>
            <a:r>
              <a:rPr lang="en-US" sz="1800" dirty="0"/>
              <a:t>Register:  store details about a model</a:t>
            </a:r>
          </a:p>
          <a:p>
            <a:pPr marL="285750" indent="-285750">
              <a:buFont typeface="Arial" panose="020B0604020202020204" pitchFamily="34" charset="0"/>
              <a:buChar char="•"/>
              <a:defRPr/>
            </a:pPr>
            <a:r>
              <a:rPr lang="en-US" sz="1800" dirty="0"/>
              <a:t>Version:  a registered iteration of a model</a:t>
            </a:r>
          </a:p>
          <a:p>
            <a:pPr marL="285750" indent="-285750">
              <a:buFont typeface="Arial" panose="020B0604020202020204" pitchFamily="34" charset="0"/>
              <a:buChar char="•"/>
              <a:defRPr/>
            </a:pPr>
            <a:r>
              <a:rPr lang="en-US" sz="1800" dirty="0"/>
              <a:t>Stage:  a tag indicating the status of a version</a:t>
            </a:r>
            <a:endParaRPr lang="en-US" sz="1400" dirty="0"/>
          </a:p>
        </p:txBody>
      </p:sp>
    </p:spTree>
    <p:extLst>
      <p:ext uri="{BB962C8B-B14F-4D97-AF65-F5344CB8AC3E}">
        <p14:creationId xmlns:p14="http://schemas.microsoft.com/office/powerpoint/2010/main" val="3898134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C027-806D-4854-9500-F7CCB06311CA}"/>
              </a:ext>
            </a:extLst>
          </p:cNvPr>
          <p:cNvSpPr>
            <a:spLocks noGrp="1"/>
          </p:cNvSpPr>
          <p:nvPr>
            <p:ph type="title"/>
          </p:nvPr>
        </p:nvSpPr>
        <p:spPr/>
        <p:txBody>
          <a:bodyPr/>
          <a:lstStyle/>
          <a:p>
            <a:r>
              <a:rPr lang="en-US" dirty="0"/>
              <a:t>Creating and Running Experiments</a:t>
            </a:r>
          </a:p>
        </p:txBody>
      </p:sp>
      <p:sp>
        <p:nvSpPr>
          <p:cNvPr id="3" name="Text Placeholder 2">
            <a:extLst>
              <a:ext uri="{FF2B5EF4-FFF2-40B4-BE49-F238E27FC236}">
                <a16:creationId xmlns:a16="http://schemas.microsoft.com/office/drawing/2014/main" id="{2C7499D7-9466-4E22-ACBF-22FAA3E70668}"/>
              </a:ext>
            </a:extLst>
          </p:cNvPr>
          <p:cNvSpPr>
            <a:spLocks noGrp="1"/>
          </p:cNvSpPr>
          <p:nvPr>
            <p:ph type="body" sz="quarter" idx="10"/>
          </p:nvPr>
        </p:nvSpPr>
        <p:spPr>
          <a:xfrm>
            <a:off x="628049" y="1286306"/>
            <a:ext cx="11018520" cy="2347246"/>
          </a:xfrm>
        </p:spPr>
        <p:txBody>
          <a:bodyPr/>
          <a:lstStyle/>
          <a:p>
            <a:r>
              <a:rPr lang="en-US" dirty="0"/>
              <a:t>Script</a:t>
            </a:r>
          </a:p>
          <a:p>
            <a:endParaRPr lang="en-US" sz="3600" dirty="0"/>
          </a:p>
          <a:p>
            <a:endParaRPr lang="en-US" sz="4000" dirty="0"/>
          </a:p>
          <a:p>
            <a:endParaRPr lang="en-US" sz="3200" dirty="0"/>
          </a:p>
        </p:txBody>
      </p:sp>
      <p:sp>
        <p:nvSpPr>
          <p:cNvPr id="5" name="Rectangle 4">
            <a:extLst>
              <a:ext uri="{FF2B5EF4-FFF2-40B4-BE49-F238E27FC236}">
                <a16:creationId xmlns:a16="http://schemas.microsoft.com/office/drawing/2014/main" id="{91FB91B3-67D7-4744-A365-354163D42AD9}"/>
              </a:ext>
            </a:extLst>
          </p:cNvPr>
          <p:cNvSpPr/>
          <p:nvPr/>
        </p:nvSpPr>
        <p:spPr bwMode="auto">
          <a:xfrm>
            <a:off x="765208" y="1775356"/>
            <a:ext cx="10343396" cy="464214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import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a:t>
            </a: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 = Experiment(name='</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a:t>
            </a: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mlflow.set_experiment</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(experiment.name)</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with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mlflow.start_run</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mlflow.log_param</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('input1', 14)</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mlflow.log_param</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('input2', 42)</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Perform model training and evaluation</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mlflow.log_metric</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my_metric</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123)</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mlflow.sklearn.log_model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trained_model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'model')</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mlflow.sklearn.save_model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trained_model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model_path</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mlflow.log_artifact</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image_location</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12" name="Speech Bubble: Rectangle with Corners Rounded 11">
            <a:extLst>
              <a:ext uri="{FF2B5EF4-FFF2-40B4-BE49-F238E27FC236}">
                <a16:creationId xmlns:a16="http://schemas.microsoft.com/office/drawing/2014/main" id="{5EC6C169-CD95-4082-AFC2-99CB8DB1ABC9}"/>
              </a:ext>
            </a:extLst>
          </p:cNvPr>
          <p:cNvSpPr/>
          <p:nvPr/>
        </p:nvSpPr>
        <p:spPr bwMode="auto">
          <a:xfrm>
            <a:off x="7453417" y="2659861"/>
            <a:ext cx="1844463" cy="549666"/>
          </a:xfrm>
          <a:prstGeom prst="wedgeRoundRectCallout">
            <a:avLst>
              <a:gd name="adj1" fmla="val -217375"/>
              <a:gd name="adj2" fmla="val 8841"/>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Create and start an MLflow run</a:t>
            </a:r>
          </a:p>
        </p:txBody>
      </p:sp>
      <p:sp>
        <p:nvSpPr>
          <p:cNvPr id="13" name="Speech Bubble: Rectangle with Corners Rounded 12">
            <a:extLst>
              <a:ext uri="{FF2B5EF4-FFF2-40B4-BE49-F238E27FC236}">
                <a16:creationId xmlns:a16="http://schemas.microsoft.com/office/drawing/2014/main" id="{D9F7D000-387A-44F7-8F65-23C377D8BB2D}"/>
              </a:ext>
            </a:extLst>
          </p:cNvPr>
          <p:cNvSpPr/>
          <p:nvPr/>
        </p:nvSpPr>
        <p:spPr bwMode="auto">
          <a:xfrm>
            <a:off x="7811892" y="1654532"/>
            <a:ext cx="1844463" cy="575426"/>
          </a:xfrm>
          <a:prstGeom prst="wedgeRoundRectCallout">
            <a:avLst>
              <a:gd name="adj1" fmla="val -116920"/>
              <a:gd name="adj2" fmla="val 73556"/>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Optionally name an experiment</a:t>
            </a:r>
          </a:p>
        </p:txBody>
      </p:sp>
      <p:sp>
        <p:nvSpPr>
          <p:cNvPr id="15" name="Speech Bubble: Rectangle with Corners Rounded 14">
            <a:extLst>
              <a:ext uri="{FF2B5EF4-FFF2-40B4-BE49-F238E27FC236}">
                <a16:creationId xmlns:a16="http://schemas.microsoft.com/office/drawing/2014/main" id="{8D2FBE8A-D6BD-4046-B498-D59F9F654D25}"/>
              </a:ext>
            </a:extLst>
          </p:cNvPr>
          <p:cNvSpPr/>
          <p:nvPr/>
        </p:nvSpPr>
        <p:spPr bwMode="auto">
          <a:xfrm>
            <a:off x="7453416" y="3330351"/>
            <a:ext cx="1844463" cy="575426"/>
          </a:xfrm>
          <a:prstGeom prst="wedgeRoundRectCallout">
            <a:avLst>
              <a:gd name="adj1" fmla="val -187548"/>
              <a:gd name="adj2" fmla="val -52700"/>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Parameters are inputs used for model training</a:t>
            </a:r>
          </a:p>
        </p:txBody>
      </p:sp>
      <p:sp>
        <p:nvSpPr>
          <p:cNvPr id="16" name="Speech Bubble: Rectangle with Corners Rounded 15">
            <a:extLst>
              <a:ext uri="{FF2B5EF4-FFF2-40B4-BE49-F238E27FC236}">
                <a16:creationId xmlns:a16="http://schemas.microsoft.com/office/drawing/2014/main" id="{C60E7A33-E860-496B-844E-CEFA25C77275}"/>
              </a:ext>
            </a:extLst>
          </p:cNvPr>
          <p:cNvSpPr/>
          <p:nvPr/>
        </p:nvSpPr>
        <p:spPr bwMode="auto">
          <a:xfrm>
            <a:off x="7453416" y="3949578"/>
            <a:ext cx="1844463" cy="575426"/>
          </a:xfrm>
          <a:prstGeom prst="wedgeRoundRectCallout">
            <a:avLst>
              <a:gd name="adj1" fmla="val -154271"/>
              <a:gd name="adj2" fmla="val 19135"/>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Metrics are outputs used for model evaluation</a:t>
            </a:r>
          </a:p>
        </p:txBody>
      </p:sp>
      <p:sp>
        <p:nvSpPr>
          <p:cNvPr id="17" name="Speech Bubble: Rectangle with Corners Rounded 16">
            <a:extLst>
              <a:ext uri="{FF2B5EF4-FFF2-40B4-BE49-F238E27FC236}">
                <a16:creationId xmlns:a16="http://schemas.microsoft.com/office/drawing/2014/main" id="{70DBD9A4-AF69-4714-B771-BAB8518BDEE1}"/>
              </a:ext>
            </a:extLst>
          </p:cNvPr>
          <p:cNvSpPr/>
          <p:nvPr/>
        </p:nvSpPr>
        <p:spPr bwMode="auto">
          <a:xfrm>
            <a:off x="7453416" y="4571261"/>
            <a:ext cx="1844463" cy="575426"/>
          </a:xfrm>
          <a:prstGeom prst="wedgeRoundRectCallout">
            <a:avLst>
              <a:gd name="adj1" fmla="val -72778"/>
              <a:gd name="adj2" fmla="val -13517"/>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Write and save the model in a known directory</a:t>
            </a:r>
          </a:p>
        </p:txBody>
      </p:sp>
      <p:sp>
        <p:nvSpPr>
          <p:cNvPr id="18" name="Speech Bubble: Rectangle with Corners Rounded 17">
            <a:extLst>
              <a:ext uri="{FF2B5EF4-FFF2-40B4-BE49-F238E27FC236}">
                <a16:creationId xmlns:a16="http://schemas.microsoft.com/office/drawing/2014/main" id="{EC177C18-6AB7-45DF-9A13-4A701544D5B8}"/>
              </a:ext>
            </a:extLst>
          </p:cNvPr>
          <p:cNvSpPr/>
          <p:nvPr/>
        </p:nvSpPr>
        <p:spPr bwMode="auto">
          <a:xfrm>
            <a:off x="7456513" y="5283981"/>
            <a:ext cx="1844463" cy="575426"/>
          </a:xfrm>
          <a:prstGeom prst="wedgeRoundRectCallout">
            <a:avLst>
              <a:gd name="adj1" fmla="val -145443"/>
              <a:gd name="adj2" fmla="val -17871"/>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0" tIns="9144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solidFill>
                  <a:schemeClr val="accent3"/>
                </a:solidFill>
                <a:ea typeface="Segoe UI" pitchFamily="34" charset="0"/>
                <a:cs typeface="Segoe UI" pitchFamily="34" charset="0"/>
              </a:rPr>
              <a:t>Optionally write out additional artifacts</a:t>
            </a:r>
          </a:p>
        </p:txBody>
      </p:sp>
    </p:spTree>
    <p:extLst>
      <p:ext uri="{BB962C8B-B14F-4D97-AF65-F5344CB8AC3E}">
        <p14:creationId xmlns:p14="http://schemas.microsoft.com/office/powerpoint/2010/main" val="26936401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Managing Models</a:t>
            </a:r>
          </a:p>
        </p:txBody>
      </p:sp>
      <p:grpSp>
        <p:nvGrpSpPr>
          <p:cNvPr id="37" name="Group 36">
            <a:extLst>
              <a:ext uri="{FF2B5EF4-FFF2-40B4-BE49-F238E27FC236}">
                <a16:creationId xmlns:a16="http://schemas.microsoft.com/office/drawing/2014/main" id="{3E8EEF40-ABFF-4ADD-8BC0-D5705BD23659}"/>
              </a:ext>
            </a:extLst>
          </p:cNvPr>
          <p:cNvGrpSpPr/>
          <p:nvPr/>
        </p:nvGrpSpPr>
        <p:grpSpPr>
          <a:xfrm>
            <a:off x="10071191" y="2768190"/>
            <a:ext cx="1320539" cy="1320727"/>
            <a:chOff x="3214548" y="3690102"/>
            <a:chExt cx="702132" cy="702232"/>
          </a:xfrm>
        </p:grpSpPr>
        <p:grpSp>
          <p:nvGrpSpPr>
            <p:cNvPr id="38" name="Group 37">
              <a:extLst>
                <a:ext uri="{FF2B5EF4-FFF2-40B4-BE49-F238E27FC236}">
                  <a16:creationId xmlns:a16="http://schemas.microsoft.com/office/drawing/2014/main" id="{89C63A07-18FB-4FE4-A784-210E9EEC7819}"/>
                </a:ext>
              </a:extLst>
            </p:cNvPr>
            <p:cNvGrpSpPr/>
            <p:nvPr/>
          </p:nvGrpSpPr>
          <p:grpSpPr>
            <a:xfrm>
              <a:off x="3214548" y="3690102"/>
              <a:ext cx="702132" cy="702232"/>
              <a:chOff x="3031668" y="4535768"/>
              <a:chExt cx="702132" cy="702232"/>
            </a:xfrm>
          </p:grpSpPr>
          <p:sp>
            <p:nvSpPr>
              <p:cNvPr id="40" name="Freeform 5">
                <a:extLst>
                  <a:ext uri="{FF2B5EF4-FFF2-40B4-BE49-F238E27FC236}">
                    <a16:creationId xmlns:a16="http://schemas.microsoft.com/office/drawing/2014/main" id="{49BF030A-ACCA-43C3-BD50-A81863E23236}"/>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AFDFBA4B-F4FA-46EC-976F-1EAF5E3822BB}"/>
                  </a:ext>
                </a:extLst>
              </p:cNvPr>
              <p:cNvSpPr>
                <a:spLocks noEditPoints="1"/>
              </p:cNvSpPr>
              <p:nvPr/>
            </p:nvSpPr>
            <p:spPr bwMode="auto">
              <a:xfrm>
                <a:off x="3080522" y="4585766"/>
                <a:ext cx="605561" cy="604510"/>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9" name="Graphic 9" descr="Network">
              <a:extLst>
                <a:ext uri="{FF2B5EF4-FFF2-40B4-BE49-F238E27FC236}">
                  <a16:creationId xmlns:a16="http://schemas.microsoft.com/office/drawing/2014/main" id="{D4D07A36-3FEC-440F-BE9F-8E8771648F08}"/>
                </a:ext>
              </a:extLst>
            </p:cNvPr>
            <p:cNvSpPr/>
            <p:nvPr/>
          </p:nvSpPr>
          <p:spPr>
            <a:xfrm>
              <a:off x="3412502" y="3871328"/>
              <a:ext cx="331174" cy="310901"/>
            </a:xfrm>
            <a:custGeom>
              <a:avLst/>
              <a:gdLst>
                <a:gd name="connsiteX0" fmla="*/ 420425 w 423852"/>
                <a:gd name="connsiteY0" fmla="*/ 139162 h 397906"/>
                <a:gd name="connsiteX1" fmla="*/ 361268 w 423852"/>
                <a:gd name="connsiteY1" fmla="*/ 114935 h 397906"/>
                <a:gd name="connsiteX2" fmla="*/ 333661 w 423852"/>
                <a:gd name="connsiteY2" fmla="*/ 162825 h 397906"/>
                <a:gd name="connsiteX3" fmla="*/ 260981 w 423852"/>
                <a:gd name="connsiteY3" fmla="*/ 193249 h 397906"/>
                <a:gd name="connsiteX4" fmla="*/ 223233 w 423852"/>
                <a:gd name="connsiteY4" fmla="*/ 166769 h 397906"/>
                <a:gd name="connsiteX5" fmla="*/ 223233 w 423852"/>
                <a:gd name="connsiteY5" fmla="*/ 88455 h 397906"/>
                <a:gd name="connsiteX6" fmla="*/ 257037 w 423852"/>
                <a:gd name="connsiteY6" fmla="*/ 45073 h 397906"/>
                <a:gd name="connsiteX7" fmla="*/ 211965 w 423852"/>
                <a:gd name="connsiteY7" fmla="*/ 0 h 397906"/>
                <a:gd name="connsiteX8" fmla="*/ 211965 w 423852"/>
                <a:gd name="connsiteY8" fmla="*/ 0 h 397906"/>
                <a:gd name="connsiteX9" fmla="*/ 166892 w 423852"/>
                <a:gd name="connsiteY9" fmla="*/ 45073 h 397906"/>
                <a:gd name="connsiteX10" fmla="*/ 200696 w 423852"/>
                <a:gd name="connsiteY10" fmla="*/ 88455 h 397906"/>
                <a:gd name="connsiteX11" fmla="*/ 200696 w 423852"/>
                <a:gd name="connsiteY11" fmla="*/ 166205 h 397906"/>
                <a:gd name="connsiteX12" fmla="*/ 162948 w 423852"/>
                <a:gd name="connsiteY12" fmla="*/ 192685 h 397906"/>
                <a:gd name="connsiteX13" fmla="*/ 90269 w 423852"/>
                <a:gd name="connsiteY13" fmla="*/ 162261 h 397906"/>
                <a:gd name="connsiteX14" fmla="*/ 62662 w 423852"/>
                <a:gd name="connsiteY14" fmla="*/ 114372 h 397906"/>
                <a:gd name="connsiteX15" fmla="*/ 3504 w 423852"/>
                <a:gd name="connsiteY15" fmla="*/ 138598 h 397906"/>
                <a:gd name="connsiteX16" fmla="*/ 27730 w 423852"/>
                <a:gd name="connsiteY16" fmla="*/ 197756 h 397906"/>
                <a:gd name="connsiteX17" fmla="*/ 80691 w 423852"/>
                <a:gd name="connsiteY17" fmla="*/ 183107 h 397906"/>
                <a:gd name="connsiteX18" fmla="*/ 155060 w 423852"/>
                <a:gd name="connsiteY18" fmla="*/ 213531 h 397906"/>
                <a:gd name="connsiteX19" fmla="*/ 154497 w 423852"/>
                <a:gd name="connsiteY19" fmla="*/ 220856 h 397906"/>
                <a:gd name="connsiteX20" fmla="*/ 165765 w 423852"/>
                <a:gd name="connsiteY20" fmla="*/ 254660 h 397906"/>
                <a:gd name="connsiteX21" fmla="*/ 107171 w 423852"/>
                <a:gd name="connsiteY21" fmla="*/ 313818 h 397906"/>
                <a:gd name="connsiteX22" fmla="*/ 52520 w 423852"/>
                <a:gd name="connsiteY22" fmla="*/ 320579 h 397906"/>
                <a:gd name="connsiteX23" fmla="*/ 52520 w 423852"/>
                <a:gd name="connsiteY23" fmla="*/ 384244 h 397906"/>
                <a:gd name="connsiteX24" fmla="*/ 116185 w 423852"/>
                <a:gd name="connsiteY24" fmla="*/ 384244 h 397906"/>
                <a:gd name="connsiteX25" fmla="*/ 122946 w 423852"/>
                <a:gd name="connsiteY25" fmla="*/ 329593 h 397906"/>
                <a:gd name="connsiteX26" fmla="*/ 182667 w 423852"/>
                <a:gd name="connsiteY26" fmla="*/ 269872 h 397906"/>
                <a:gd name="connsiteX27" fmla="*/ 210838 w 423852"/>
                <a:gd name="connsiteY27" fmla="*/ 277760 h 397906"/>
                <a:gd name="connsiteX28" fmla="*/ 211965 w 423852"/>
                <a:gd name="connsiteY28" fmla="*/ 277760 h 397906"/>
                <a:gd name="connsiteX29" fmla="*/ 213091 w 423852"/>
                <a:gd name="connsiteY29" fmla="*/ 277760 h 397906"/>
                <a:gd name="connsiteX30" fmla="*/ 241262 w 423852"/>
                <a:gd name="connsiteY30" fmla="*/ 269872 h 397906"/>
                <a:gd name="connsiteX31" fmla="*/ 300983 w 423852"/>
                <a:gd name="connsiteY31" fmla="*/ 329593 h 397906"/>
                <a:gd name="connsiteX32" fmla="*/ 307744 w 423852"/>
                <a:gd name="connsiteY32" fmla="*/ 384807 h 397906"/>
                <a:gd name="connsiteX33" fmla="*/ 371409 w 423852"/>
                <a:gd name="connsiteY33" fmla="*/ 384807 h 397906"/>
                <a:gd name="connsiteX34" fmla="*/ 371409 w 423852"/>
                <a:gd name="connsiteY34" fmla="*/ 321142 h 397906"/>
                <a:gd name="connsiteX35" fmla="*/ 316758 w 423852"/>
                <a:gd name="connsiteY35" fmla="*/ 314381 h 397906"/>
                <a:gd name="connsiteX36" fmla="*/ 258164 w 423852"/>
                <a:gd name="connsiteY36" fmla="*/ 255224 h 397906"/>
                <a:gd name="connsiteX37" fmla="*/ 269432 w 423852"/>
                <a:gd name="connsiteY37" fmla="*/ 221419 h 397906"/>
                <a:gd name="connsiteX38" fmla="*/ 268869 w 423852"/>
                <a:gd name="connsiteY38" fmla="*/ 214095 h 397906"/>
                <a:gd name="connsiteX39" fmla="*/ 343239 w 423852"/>
                <a:gd name="connsiteY39" fmla="*/ 183671 h 397906"/>
                <a:gd name="connsiteX40" fmla="*/ 396199 w 423852"/>
                <a:gd name="connsiteY40" fmla="*/ 198319 h 397906"/>
                <a:gd name="connsiteX41" fmla="*/ 420425 w 423852"/>
                <a:gd name="connsiteY41" fmla="*/ 139162 h 39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3852" h="397906">
                  <a:moveTo>
                    <a:pt x="420425" y="139162"/>
                  </a:moveTo>
                  <a:cubicBezTo>
                    <a:pt x="410847" y="116062"/>
                    <a:pt x="384367" y="105357"/>
                    <a:pt x="361268" y="114935"/>
                  </a:cubicBezTo>
                  <a:cubicBezTo>
                    <a:pt x="342112" y="122823"/>
                    <a:pt x="330844" y="143105"/>
                    <a:pt x="333661" y="162825"/>
                  </a:cubicBezTo>
                  <a:lnTo>
                    <a:pt x="260981" y="193249"/>
                  </a:lnTo>
                  <a:cubicBezTo>
                    <a:pt x="253093" y="179727"/>
                    <a:pt x="239008" y="169586"/>
                    <a:pt x="223233" y="166769"/>
                  </a:cubicBezTo>
                  <a:lnTo>
                    <a:pt x="223233" y="88455"/>
                  </a:lnTo>
                  <a:cubicBezTo>
                    <a:pt x="242389" y="83384"/>
                    <a:pt x="257037" y="65919"/>
                    <a:pt x="257037" y="45073"/>
                  </a:cubicBezTo>
                  <a:cubicBezTo>
                    <a:pt x="257037" y="20283"/>
                    <a:pt x="236755" y="0"/>
                    <a:pt x="211965" y="0"/>
                  </a:cubicBezTo>
                  <a:lnTo>
                    <a:pt x="211965" y="0"/>
                  </a:lnTo>
                  <a:cubicBezTo>
                    <a:pt x="187175" y="0"/>
                    <a:pt x="166892" y="20283"/>
                    <a:pt x="166892" y="45073"/>
                  </a:cubicBezTo>
                  <a:cubicBezTo>
                    <a:pt x="166892" y="65919"/>
                    <a:pt x="181541" y="83384"/>
                    <a:pt x="200696" y="88455"/>
                  </a:cubicBezTo>
                  <a:lnTo>
                    <a:pt x="200696" y="166205"/>
                  </a:lnTo>
                  <a:cubicBezTo>
                    <a:pt x="184358" y="169022"/>
                    <a:pt x="170836" y="179164"/>
                    <a:pt x="162948" y="192685"/>
                  </a:cubicBezTo>
                  <a:lnTo>
                    <a:pt x="90269" y="162261"/>
                  </a:lnTo>
                  <a:cubicBezTo>
                    <a:pt x="93086" y="142542"/>
                    <a:pt x="82381" y="122259"/>
                    <a:pt x="62662" y="114372"/>
                  </a:cubicBezTo>
                  <a:cubicBezTo>
                    <a:pt x="39562" y="104794"/>
                    <a:pt x="13082" y="115499"/>
                    <a:pt x="3504" y="138598"/>
                  </a:cubicBezTo>
                  <a:cubicBezTo>
                    <a:pt x="-6074" y="161698"/>
                    <a:pt x="4631" y="188178"/>
                    <a:pt x="27730" y="197756"/>
                  </a:cubicBezTo>
                  <a:cubicBezTo>
                    <a:pt x="46886" y="205644"/>
                    <a:pt x="68859" y="199446"/>
                    <a:pt x="80691" y="183107"/>
                  </a:cubicBezTo>
                  <a:lnTo>
                    <a:pt x="155060" y="213531"/>
                  </a:lnTo>
                  <a:cubicBezTo>
                    <a:pt x="154497" y="215785"/>
                    <a:pt x="154497" y="218602"/>
                    <a:pt x="154497" y="220856"/>
                  </a:cubicBezTo>
                  <a:cubicBezTo>
                    <a:pt x="154497" y="233251"/>
                    <a:pt x="158441" y="245082"/>
                    <a:pt x="165765" y="254660"/>
                  </a:cubicBezTo>
                  <a:lnTo>
                    <a:pt x="107171" y="313818"/>
                  </a:lnTo>
                  <a:cubicBezTo>
                    <a:pt x="89705" y="303677"/>
                    <a:pt x="67169" y="305930"/>
                    <a:pt x="52520" y="320579"/>
                  </a:cubicBezTo>
                  <a:cubicBezTo>
                    <a:pt x="35055" y="338044"/>
                    <a:pt x="35055" y="366778"/>
                    <a:pt x="52520" y="384244"/>
                  </a:cubicBezTo>
                  <a:cubicBezTo>
                    <a:pt x="69986" y="401709"/>
                    <a:pt x="98720" y="401709"/>
                    <a:pt x="116185" y="384244"/>
                  </a:cubicBezTo>
                  <a:cubicBezTo>
                    <a:pt x="130834" y="369595"/>
                    <a:pt x="133088" y="347059"/>
                    <a:pt x="122946" y="329593"/>
                  </a:cubicBezTo>
                  <a:lnTo>
                    <a:pt x="182667" y="269872"/>
                  </a:lnTo>
                  <a:cubicBezTo>
                    <a:pt x="191119" y="274943"/>
                    <a:pt x="200696" y="277760"/>
                    <a:pt x="210838" y="277760"/>
                  </a:cubicBezTo>
                  <a:cubicBezTo>
                    <a:pt x="211401" y="277760"/>
                    <a:pt x="211401" y="277760"/>
                    <a:pt x="211965" y="277760"/>
                  </a:cubicBezTo>
                  <a:cubicBezTo>
                    <a:pt x="212528" y="277760"/>
                    <a:pt x="212528" y="277760"/>
                    <a:pt x="213091" y="277760"/>
                  </a:cubicBezTo>
                  <a:cubicBezTo>
                    <a:pt x="223233" y="277760"/>
                    <a:pt x="232811" y="274943"/>
                    <a:pt x="241262" y="269872"/>
                  </a:cubicBezTo>
                  <a:lnTo>
                    <a:pt x="300983" y="329593"/>
                  </a:lnTo>
                  <a:cubicBezTo>
                    <a:pt x="290842" y="347059"/>
                    <a:pt x="293095" y="369595"/>
                    <a:pt x="307744" y="384807"/>
                  </a:cubicBezTo>
                  <a:cubicBezTo>
                    <a:pt x="325209" y="402273"/>
                    <a:pt x="353943" y="402273"/>
                    <a:pt x="371409" y="384807"/>
                  </a:cubicBezTo>
                  <a:cubicBezTo>
                    <a:pt x="388875" y="367342"/>
                    <a:pt x="388875" y="338608"/>
                    <a:pt x="371409" y="321142"/>
                  </a:cubicBezTo>
                  <a:cubicBezTo>
                    <a:pt x="356760" y="306494"/>
                    <a:pt x="334224" y="304240"/>
                    <a:pt x="316758" y="314381"/>
                  </a:cubicBezTo>
                  <a:lnTo>
                    <a:pt x="258164" y="255224"/>
                  </a:lnTo>
                  <a:cubicBezTo>
                    <a:pt x="265488" y="245646"/>
                    <a:pt x="269432" y="234377"/>
                    <a:pt x="269432" y="221419"/>
                  </a:cubicBezTo>
                  <a:cubicBezTo>
                    <a:pt x="269432" y="219165"/>
                    <a:pt x="269432" y="216348"/>
                    <a:pt x="268869" y="214095"/>
                  </a:cubicBezTo>
                  <a:lnTo>
                    <a:pt x="343239" y="183671"/>
                  </a:lnTo>
                  <a:cubicBezTo>
                    <a:pt x="355070" y="199446"/>
                    <a:pt x="377043" y="206207"/>
                    <a:pt x="396199" y="198319"/>
                  </a:cubicBezTo>
                  <a:cubicBezTo>
                    <a:pt x="418735" y="188178"/>
                    <a:pt x="430003" y="162261"/>
                    <a:pt x="420425" y="139162"/>
                  </a:cubicBezTo>
                  <a:close/>
                </a:path>
              </a:pathLst>
            </a:custGeom>
            <a:solidFill>
              <a:schemeClr val="accent1"/>
            </a:solidFill>
            <a:ln w="5556" cap="flat">
              <a:noFill/>
              <a:prstDash val="solid"/>
              <a:miter/>
            </a:ln>
          </p:spPr>
          <p:txBody>
            <a:bodyPr rtlCol="0" anchor="ctr"/>
            <a:lstStyle/>
            <a:p>
              <a:endParaRPr lang="en-US"/>
            </a:p>
          </p:txBody>
        </p:sp>
      </p:grpSp>
    </p:spTree>
    <p:extLst>
      <p:ext uri="{BB962C8B-B14F-4D97-AF65-F5344CB8AC3E}">
        <p14:creationId xmlns:p14="http://schemas.microsoft.com/office/powerpoint/2010/main" val="203418293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183435B-6E6C-47AA-A484-249D54149723}"/>
              </a:ext>
            </a:extLst>
          </p:cNvPr>
          <p:cNvSpPr/>
          <p:nvPr/>
        </p:nvSpPr>
        <p:spPr bwMode="auto">
          <a:xfrm>
            <a:off x="7651567" y="1812556"/>
            <a:ext cx="3397718" cy="4804812"/>
          </a:xfrm>
          <a:prstGeom prst="round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AA19CA89-4A50-4A84-A7AB-1795421215FC}"/>
              </a:ext>
            </a:extLst>
          </p:cNvPr>
          <p:cNvSpPr>
            <a:spLocks noGrp="1"/>
          </p:cNvSpPr>
          <p:nvPr>
            <p:ph type="title"/>
          </p:nvPr>
        </p:nvSpPr>
        <p:spPr/>
        <p:txBody>
          <a:bodyPr/>
          <a:lstStyle/>
          <a:p>
            <a:r>
              <a:rPr lang="en-US" dirty="0"/>
              <a:t>Model Management Overview</a:t>
            </a:r>
          </a:p>
        </p:txBody>
      </p:sp>
      <p:sp>
        <p:nvSpPr>
          <p:cNvPr id="3" name="Text Placeholder 2">
            <a:extLst>
              <a:ext uri="{FF2B5EF4-FFF2-40B4-BE49-F238E27FC236}">
                <a16:creationId xmlns:a16="http://schemas.microsoft.com/office/drawing/2014/main" id="{EF2B6D9B-DA43-4943-BDE2-3B71FAEF9F71}"/>
              </a:ext>
            </a:extLst>
          </p:cNvPr>
          <p:cNvSpPr>
            <a:spLocks noGrp="1"/>
          </p:cNvSpPr>
          <p:nvPr>
            <p:ph type="body" sz="quarter" idx="10"/>
          </p:nvPr>
        </p:nvSpPr>
        <p:spPr>
          <a:xfrm>
            <a:off x="679292" y="2084296"/>
            <a:ext cx="6355907" cy="3740383"/>
          </a:xfrm>
        </p:spPr>
        <p:txBody>
          <a:bodyPr/>
          <a:lstStyle/>
          <a:p>
            <a:r>
              <a:rPr lang="en-US" dirty="0"/>
              <a:t>Model Registration</a:t>
            </a:r>
          </a:p>
          <a:p>
            <a:pPr marL="342900" lvl="1" indent="-342900">
              <a:buFont typeface="Arial" panose="020B0604020202020204" pitchFamily="34" charset="0"/>
              <a:buChar char="•"/>
            </a:pPr>
            <a:r>
              <a:rPr lang="en-US" dirty="0"/>
              <a:t>Store details of a model in the MLflow Model Registry</a:t>
            </a:r>
          </a:p>
          <a:p>
            <a:pPr marL="342900" lvl="1" indent="-342900">
              <a:buFont typeface="Arial" panose="020B0604020202020204" pitchFamily="34" charset="0"/>
              <a:buChar char="•"/>
            </a:pPr>
            <a:r>
              <a:rPr lang="en-US" dirty="0"/>
              <a:t>Users retrieve the model from the registry for use</a:t>
            </a:r>
          </a:p>
          <a:p>
            <a:pPr marL="342900" lvl="1" indent="-342900">
              <a:buFont typeface="Arial" panose="020B0604020202020204" pitchFamily="34" charset="0"/>
              <a:buChar char="•"/>
            </a:pPr>
            <a:r>
              <a:rPr lang="en-US" dirty="0"/>
              <a:t>Can serve models on Azure Databricks or in Azure Machine Learning</a:t>
            </a:r>
          </a:p>
          <a:p>
            <a:pPr lvl="1"/>
            <a:r>
              <a:rPr lang="en-US" sz="2353" spc="-49" dirty="0">
                <a:solidFill>
                  <a:srgbClr val="000000"/>
                </a:solidFill>
                <a:latin typeface="+mj-lt"/>
              </a:rPr>
              <a:t>Model Versioning</a:t>
            </a:r>
          </a:p>
          <a:p>
            <a:pPr marL="342900" lvl="1" indent="-342900">
              <a:buFont typeface="Arial" panose="020B0604020202020204" pitchFamily="34" charset="0"/>
              <a:buChar char="•"/>
            </a:pPr>
            <a:r>
              <a:rPr lang="en-US" dirty="0"/>
              <a:t>Try out new candidate models</a:t>
            </a:r>
          </a:p>
          <a:p>
            <a:pPr marL="342900" lvl="1" indent="-342900">
              <a:buFont typeface="Arial" panose="020B0604020202020204" pitchFamily="34" charset="0"/>
              <a:buChar char="•"/>
            </a:pPr>
            <a:r>
              <a:rPr lang="en-US" dirty="0"/>
              <a:t>Retain information on prior versions of models—compare old versus new</a:t>
            </a:r>
          </a:p>
        </p:txBody>
      </p:sp>
      <p:grpSp>
        <p:nvGrpSpPr>
          <p:cNvPr id="24" name="Group 23">
            <a:extLst>
              <a:ext uri="{FF2B5EF4-FFF2-40B4-BE49-F238E27FC236}">
                <a16:creationId xmlns:a16="http://schemas.microsoft.com/office/drawing/2014/main" id="{2F2FB8E2-FB2E-4C74-A120-9CFFA51B7760}"/>
              </a:ext>
            </a:extLst>
          </p:cNvPr>
          <p:cNvGrpSpPr/>
          <p:nvPr/>
        </p:nvGrpSpPr>
        <p:grpSpPr>
          <a:xfrm>
            <a:off x="8707856" y="1942266"/>
            <a:ext cx="1577718" cy="1652704"/>
            <a:chOff x="9278566" y="718225"/>
            <a:chExt cx="1173804" cy="1181912"/>
          </a:xfrm>
        </p:grpSpPr>
        <p:pic>
          <p:nvPicPr>
            <p:cNvPr id="26" name="Graphic 19" descr="Clipboard">
              <a:extLst>
                <a:ext uri="{FF2B5EF4-FFF2-40B4-BE49-F238E27FC236}">
                  <a16:creationId xmlns:a16="http://schemas.microsoft.com/office/drawing/2014/main" id="{9229A0B0-2DD0-4AEE-9FDD-C72CC619FE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78566" y="718225"/>
              <a:ext cx="1173804" cy="1181912"/>
            </a:xfrm>
            <a:prstGeom prst="rect">
              <a:avLst/>
            </a:prstGeom>
          </p:spPr>
        </p:pic>
        <p:pic>
          <p:nvPicPr>
            <p:cNvPr id="27" name="Graphic 67" descr="Network">
              <a:extLst>
                <a:ext uri="{FF2B5EF4-FFF2-40B4-BE49-F238E27FC236}">
                  <a16:creationId xmlns:a16="http://schemas.microsoft.com/office/drawing/2014/main" id="{59BCBBA7-B3E3-4CA3-B6A2-578FB5C1EB0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656583" y="1104146"/>
              <a:ext cx="459026" cy="441386"/>
            </a:xfrm>
            <a:prstGeom prst="rect">
              <a:avLst/>
            </a:prstGeom>
          </p:spPr>
        </p:pic>
      </p:grpSp>
      <p:pic>
        <p:nvPicPr>
          <p:cNvPr id="9" name="Graphic 6" descr="Arrow circle">
            <a:extLst>
              <a:ext uri="{FF2B5EF4-FFF2-40B4-BE49-F238E27FC236}">
                <a16:creationId xmlns:a16="http://schemas.microsoft.com/office/drawing/2014/main" id="{7E57F578-8827-4D97-B0ED-64B1C29A784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80330" y="4283252"/>
            <a:ext cx="1763078" cy="1692925"/>
          </a:xfrm>
          <a:prstGeom prst="rect">
            <a:avLst/>
          </a:prstGeom>
        </p:spPr>
      </p:pic>
      <p:pic>
        <p:nvPicPr>
          <p:cNvPr id="10" name="Graphic 2" descr="Flask">
            <a:extLst>
              <a:ext uri="{FF2B5EF4-FFF2-40B4-BE49-F238E27FC236}">
                <a16:creationId xmlns:a16="http://schemas.microsoft.com/office/drawing/2014/main" id="{C3DF3127-86D0-4FB0-80AD-5B7100CF92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26036" y="4588945"/>
            <a:ext cx="1141358" cy="959232"/>
          </a:xfrm>
          <a:prstGeom prst="rect">
            <a:avLst/>
          </a:prstGeom>
        </p:spPr>
      </p:pic>
    </p:spTree>
    <p:extLst>
      <p:ext uri="{BB962C8B-B14F-4D97-AF65-F5344CB8AC3E}">
        <p14:creationId xmlns:p14="http://schemas.microsoft.com/office/powerpoint/2010/main" val="17955053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Internet Of Things with solid fill">
            <a:extLst>
              <a:ext uri="{FF2B5EF4-FFF2-40B4-BE49-F238E27FC236}">
                <a16:creationId xmlns:a16="http://schemas.microsoft.com/office/drawing/2014/main" id="{A117A4FE-5284-437E-9606-29A3324FD8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5307" y="1477550"/>
            <a:ext cx="914400" cy="914400"/>
          </a:xfrm>
          <a:prstGeom prst="rect">
            <a:avLst/>
          </a:prstGeom>
        </p:spPr>
      </p:pic>
      <p:pic>
        <p:nvPicPr>
          <p:cNvPr id="9" name="Graphic 8" descr="Bar graph with upward trend with solid fill">
            <a:extLst>
              <a:ext uri="{FF2B5EF4-FFF2-40B4-BE49-F238E27FC236}">
                <a16:creationId xmlns:a16="http://schemas.microsoft.com/office/drawing/2014/main" id="{86F3F686-E4CC-4DCA-A4F8-E732C01406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27225" y="2875641"/>
            <a:ext cx="914400" cy="914400"/>
          </a:xfrm>
          <a:prstGeom prst="rect">
            <a:avLst/>
          </a:prstGeom>
        </p:spPr>
      </p:pic>
      <p:pic>
        <p:nvPicPr>
          <p:cNvPr id="11" name="Picture 10" descr="A picture containing text, clipart, vector graphics&#10;&#10;Description automatically generated">
            <a:extLst>
              <a:ext uri="{FF2B5EF4-FFF2-40B4-BE49-F238E27FC236}">
                <a16:creationId xmlns:a16="http://schemas.microsoft.com/office/drawing/2014/main" id="{5B1017A4-DE6F-42C8-8686-6DF501B91617}"/>
              </a:ext>
            </a:extLst>
          </p:cNvPr>
          <p:cNvPicPr>
            <a:picLocks noChangeAspect="1"/>
          </p:cNvPicPr>
          <p:nvPr/>
        </p:nvPicPr>
        <p:blipFill>
          <a:blip r:embed="rId7"/>
          <a:stretch>
            <a:fillRect/>
          </a:stretch>
        </p:blipFill>
        <p:spPr>
          <a:xfrm>
            <a:off x="3544038" y="5616490"/>
            <a:ext cx="1002831" cy="837636"/>
          </a:xfrm>
          <a:prstGeom prst="rect">
            <a:avLst/>
          </a:prstGeom>
        </p:spPr>
      </p:pic>
      <p:pic>
        <p:nvPicPr>
          <p:cNvPr id="15" name="Picture 14" descr="Icon&#10;&#10;Description automatically generated">
            <a:extLst>
              <a:ext uri="{FF2B5EF4-FFF2-40B4-BE49-F238E27FC236}">
                <a16:creationId xmlns:a16="http://schemas.microsoft.com/office/drawing/2014/main" id="{2E3E785F-AB73-4D64-B827-AAF4045E2002}"/>
              </a:ext>
            </a:extLst>
          </p:cNvPr>
          <p:cNvPicPr>
            <a:picLocks noChangeAspect="1"/>
          </p:cNvPicPr>
          <p:nvPr/>
        </p:nvPicPr>
        <p:blipFill>
          <a:blip r:embed="rId8"/>
          <a:stretch>
            <a:fillRect/>
          </a:stretch>
        </p:blipFill>
        <p:spPr>
          <a:xfrm>
            <a:off x="4833112" y="5616490"/>
            <a:ext cx="837636" cy="837636"/>
          </a:xfrm>
          <a:prstGeom prst="rect">
            <a:avLst/>
          </a:prstGeom>
        </p:spPr>
      </p:pic>
      <p:pic>
        <p:nvPicPr>
          <p:cNvPr id="17" name="Picture 16" descr="Icon&#10;&#10;Description automatically generated">
            <a:extLst>
              <a:ext uri="{FF2B5EF4-FFF2-40B4-BE49-F238E27FC236}">
                <a16:creationId xmlns:a16="http://schemas.microsoft.com/office/drawing/2014/main" id="{9973ADD6-E8A0-4CA4-99EA-3579498F26F9}"/>
              </a:ext>
            </a:extLst>
          </p:cNvPr>
          <p:cNvPicPr>
            <a:picLocks noChangeAspect="1"/>
          </p:cNvPicPr>
          <p:nvPr/>
        </p:nvPicPr>
        <p:blipFill>
          <a:blip r:embed="rId9"/>
          <a:stretch>
            <a:fillRect/>
          </a:stretch>
        </p:blipFill>
        <p:spPr>
          <a:xfrm>
            <a:off x="5956991" y="5616490"/>
            <a:ext cx="837636" cy="837636"/>
          </a:xfrm>
          <a:prstGeom prst="rect">
            <a:avLst/>
          </a:prstGeom>
        </p:spPr>
      </p:pic>
      <p:sp>
        <p:nvSpPr>
          <p:cNvPr id="20" name="TextBox 19">
            <a:extLst>
              <a:ext uri="{FF2B5EF4-FFF2-40B4-BE49-F238E27FC236}">
                <a16:creationId xmlns:a16="http://schemas.microsoft.com/office/drawing/2014/main" id="{1CC83BF4-FAFD-431F-BEB0-72299F083C5A}"/>
              </a:ext>
            </a:extLst>
          </p:cNvPr>
          <p:cNvSpPr txBox="1"/>
          <p:nvPr/>
        </p:nvSpPr>
        <p:spPr>
          <a:xfrm>
            <a:off x="3498979" y="4894022"/>
            <a:ext cx="984885" cy="649409"/>
          </a:xfrm>
          <a:prstGeom prst="rect">
            <a:avLst/>
          </a:prstGeom>
          <a:noFill/>
        </p:spPr>
        <p:txBody>
          <a:bodyPr wrap="none" lIns="182880" tIns="146304" rIns="182880" bIns="146304" rtlCol="0">
            <a:spAutoFit/>
          </a:bodyPr>
          <a:lstStyle/>
          <a:p>
            <a:pPr algn="ctr">
              <a:lnSpc>
                <a:spcPct val="90000"/>
              </a:lnSpc>
              <a:spcAft>
                <a:spcPts val="600"/>
              </a:spcAft>
            </a:pPr>
            <a:r>
              <a:rPr lang="en-US" sz="1000" dirty="0">
                <a:gradFill>
                  <a:gsLst>
                    <a:gs pos="2917">
                      <a:schemeClr val="tx1"/>
                    </a:gs>
                    <a:gs pos="30000">
                      <a:schemeClr val="tx1"/>
                    </a:gs>
                  </a:gsLst>
                  <a:lin ang="5400000" scaled="0"/>
                </a:gradFill>
              </a:rPr>
              <a:t>Azure Blob</a:t>
            </a:r>
          </a:p>
          <a:p>
            <a:pPr algn="ctr">
              <a:lnSpc>
                <a:spcPct val="90000"/>
              </a:lnSpc>
              <a:spcAft>
                <a:spcPts val="600"/>
              </a:spcAft>
            </a:pPr>
            <a:r>
              <a:rPr lang="en-US" sz="1000" dirty="0">
                <a:gradFill>
                  <a:gsLst>
                    <a:gs pos="2917">
                      <a:schemeClr val="tx1"/>
                    </a:gs>
                    <a:gs pos="30000">
                      <a:schemeClr val="tx1"/>
                    </a:gs>
                  </a:gsLst>
                  <a:lin ang="5400000" scaled="0"/>
                </a:gradFill>
              </a:rPr>
              <a:t>Storage</a:t>
            </a:r>
          </a:p>
        </p:txBody>
      </p:sp>
      <p:sp>
        <p:nvSpPr>
          <p:cNvPr id="21" name="TextBox 20">
            <a:extLst>
              <a:ext uri="{FF2B5EF4-FFF2-40B4-BE49-F238E27FC236}">
                <a16:creationId xmlns:a16="http://schemas.microsoft.com/office/drawing/2014/main" id="{09713B64-59AE-43CA-8F54-012D8F47595F}"/>
              </a:ext>
            </a:extLst>
          </p:cNvPr>
          <p:cNvSpPr txBox="1"/>
          <p:nvPr/>
        </p:nvSpPr>
        <p:spPr>
          <a:xfrm>
            <a:off x="4793970" y="4894022"/>
            <a:ext cx="994503" cy="649409"/>
          </a:xfrm>
          <a:prstGeom prst="rect">
            <a:avLst/>
          </a:prstGeom>
          <a:noFill/>
        </p:spPr>
        <p:txBody>
          <a:bodyPr wrap="none" lIns="182880" tIns="146304" rIns="182880" bIns="146304" rtlCol="0">
            <a:spAutoFit/>
          </a:bodyPr>
          <a:lstStyle/>
          <a:p>
            <a:pPr algn="ctr">
              <a:lnSpc>
                <a:spcPct val="90000"/>
              </a:lnSpc>
              <a:spcAft>
                <a:spcPts val="600"/>
              </a:spcAft>
            </a:pPr>
            <a:r>
              <a:rPr lang="en-US" sz="1000" dirty="0">
                <a:gradFill>
                  <a:gsLst>
                    <a:gs pos="2917">
                      <a:schemeClr val="tx1"/>
                    </a:gs>
                    <a:gs pos="30000">
                      <a:schemeClr val="tx1"/>
                    </a:gs>
                  </a:gsLst>
                  <a:lin ang="5400000" scaled="0"/>
                </a:gradFill>
              </a:rPr>
              <a:t>Azure Data</a:t>
            </a:r>
          </a:p>
          <a:p>
            <a:pPr algn="ctr">
              <a:lnSpc>
                <a:spcPct val="90000"/>
              </a:lnSpc>
              <a:spcAft>
                <a:spcPts val="600"/>
              </a:spcAft>
            </a:pPr>
            <a:r>
              <a:rPr lang="en-US" sz="1000" dirty="0">
                <a:gradFill>
                  <a:gsLst>
                    <a:gs pos="2917">
                      <a:schemeClr val="tx1"/>
                    </a:gs>
                    <a:gs pos="30000">
                      <a:schemeClr val="tx1"/>
                    </a:gs>
                  </a:gsLst>
                  <a:lin ang="5400000" scaled="0"/>
                </a:gradFill>
              </a:rPr>
              <a:t>Lake Store</a:t>
            </a:r>
          </a:p>
        </p:txBody>
      </p:sp>
      <p:sp>
        <p:nvSpPr>
          <p:cNvPr id="22" name="TextBox 21">
            <a:extLst>
              <a:ext uri="{FF2B5EF4-FFF2-40B4-BE49-F238E27FC236}">
                <a16:creationId xmlns:a16="http://schemas.microsoft.com/office/drawing/2014/main" id="{4F38653A-8997-4603-AA57-09B4024A13E7}"/>
              </a:ext>
            </a:extLst>
          </p:cNvPr>
          <p:cNvSpPr txBox="1"/>
          <p:nvPr/>
        </p:nvSpPr>
        <p:spPr>
          <a:xfrm>
            <a:off x="5747912" y="4894022"/>
            <a:ext cx="1255793" cy="649409"/>
          </a:xfrm>
          <a:prstGeom prst="rect">
            <a:avLst/>
          </a:prstGeom>
          <a:noFill/>
        </p:spPr>
        <p:txBody>
          <a:bodyPr wrap="none" lIns="182880" tIns="146304" rIns="182880" bIns="146304" rtlCol="0">
            <a:spAutoFit/>
          </a:bodyPr>
          <a:lstStyle/>
          <a:p>
            <a:pPr algn="ctr">
              <a:lnSpc>
                <a:spcPct val="90000"/>
              </a:lnSpc>
              <a:spcAft>
                <a:spcPts val="600"/>
              </a:spcAft>
            </a:pPr>
            <a:r>
              <a:rPr lang="en-US" sz="1000" dirty="0">
                <a:gradFill>
                  <a:gsLst>
                    <a:gs pos="2917">
                      <a:schemeClr val="tx1"/>
                    </a:gs>
                    <a:gs pos="30000">
                      <a:schemeClr val="tx1"/>
                    </a:gs>
                  </a:gsLst>
                  <a:lin ang="5400000" scaled="0"/>
                </a:gradFill>
              </a:rPr>
              <a:t>Azure SQL Data</a:t>
            </a:r>
          </a:p>
          <a:p>
            <a:pPr algn="ctr">
              <a:lnSpc>
                <a:spcPct val="90000"/>
              </a:lnSpc>
              <a:spcAft>
                <a:spcPts val="600"/>
              </a:spcAft>
            </a:pPr>
            <a:r>
              <a:rPr lang="en-US" sz="1000" dirty="0">
                <a:gradFill>
                  <a:gsLst>
                    <a:gs pos="2917">
                      <a:schemeClr val="tx1"/>
                    </a:gs>
                    <a:gs pos="30000">
                      <a:schemeClr val="tx1"/>
                    </a:gs>
                  </a:gsLst>
                  <a:lin ang="5400000" scaled="0"/>
                </a:gradFill>
              </a:rPr>
              <a:t>Warehouse</a:t>
            </a:r>
          </a:p>
        </p:txBody>
      </p:sp>
      <p:sp>
        <p:nvSpPr>
          <p:cNvPr id="23" name="TextBox 22">
            <a:extLst>
              <a:ext uri="{FF2B5EF4-FFF2-40B4-BE49-F238E27FC236}">
                <a16:creationId xmlns:a16="http://schemas.microsoft.com/office/drawing/2014/main" id="{B37C137C-2A41-4225-82B1-D4F2E97381BC}"/>
              </a:ext>
            </a:extLst>
          </p:cNvPr>
          <p:cNvSpPr txBox="1"/>
          <p:nvPr/>
        </p:nvSpPr>
        <p:spPr>
          <a:xfrm>
            <a:off x="7957647" y="5441642"/>
            <a:ext cx="827791" cy="649409"/>
          </a:xfrm>
          <a:prstGeom prst="rect">
            <a:avLst/>
          </a:prstGeom>
          <a:noFill/>
        </p:spPr>
        <p:txBody>
          <a:bodyPr wrap="none" lIns="182880" tIns="146304" rIns="182880" bIns="146304" rtlCol="0">
            <a:spAutoFit/>
          </a:bodyPr>
          <a:lstStyle/>
          <a:p>
            <a:pPr algn="ctr">
              <a:lnSpc>
                <a:spcPct val="90000"/>
              </a:lnSpc>
              <a:spcAft>
                <a:spcPts val="600"/>
              </a:spcAft>
            </a:pPr>
            <a:r>
              <a:rPr lang="en-US" sz="1000" dirty="0">
                <a:gradFill>
                  <a:gsLst>
                    <a:gs pos="2917">
                      <a:schemeClr val="tx1"/>
                    </a:gs>
                    <a:gs pos="30000">
                      <a:schemeClr val="tx1"/>
                    </a:gs>
                  </a:gsLst>
                  <a:lin ang="5400000" scaled="0"/>
                </a:gradFill>
              </a:rPr>
              <a:t>Hadoop</a:t>
            </a:r>
          </a:p>
          <a:p>
            <a:pPr algn="ctr">
              <a:lnSpc>
                <a:spcPct val="90000"/>
              </a:lnSpc>
              <a:spcAft>
                <a:spcPts val="600"/>
              </a:spcAft>
            </a:pPr>
            <a:r>
              <a:rPr lang="en-US" sz="1000" dirty="0">
                <a:gradFill>
                  <a:gsLst>
                    <a:gs pos="2917">
                      <a:schemeClr val="tx1"/>
                    </a:gs>
                    <a:gs pos="30000">
                      <a:schemeClr val="tx1"/>
                    </a:gs>
                  </a:gsLst>
                  <a:lin ang="5400000" scaled="0"/>
                </a:gradFill>
              </a:rPr>
              <a:t>Storage</a:t>
            </a:r>
          </a:p>
        </p:txBody>
      </p:sp>
      <p:sp>
        <p:nvSpPr>
          <p:cNvPr id="24" name="TextBox 23">
            <a:extLst>
              <a:ext uri="{FF2B5EF4-FFF2-40B4-BE49-F238E27FC236}">
                <a16:creationId xmlns:a16="http://schemas.microsoft.com/office/drawing/2014/main" id="{885DAE2C-5FFD-4FEB-9B18-9EC267321DB6}"/>
              </a:ext>
            </a:extLst>
          </p:cNvPr>
          <p:cNvSpPr txBox="1"/>
          <p:nvPr/>
        </p:nvSpPr>
        <p:spPr>
          <a:xfrm>
            <a:off x="7080869" y="5441643"/>
            <a:ext cx="792525" cy="649409"/>
          </a:xfrm>
          <a:prstGeom prst="rect">
            <a:avLst/>
          </a:prstGeom>
          <a:noFill/>
        </p:spPr>
        <p:txBody>
          <a:bodyPr wrap="none" lIns="182880" tIns="146304" rIns="182880" bIns="146304" rtlCol="0">
            <a:spAutoFit/>
          </a:bodyPr>
          <a:lstStyle/>
          <a:p>
            <a:pPr algn="ctr">
              <a:lnSpc>
                <a:spcPct val="90000"/>
              </a:lnSpc>
              <a:spcAft>
                <a:spcPts val="600"/>
              </a:spcAft>
            </a:pPr>
            <a:r>
              <a:rPr lang="en-US" sz="1000" dirty="0">
                <a:gradFill>
                  <a:gsLst>
                    <a:gs pos="2917">
                      <a:schemeClr val="tx1"/>
                    </a:gs>
                    <a:gs pos="30000">
                      <a:schemeClr val="tx1"/>
                    </a:gs>
                  </a:gsLst>
                  <a:lin ang="5400000" scaled="0"/>
                </a:gradFill>
              </a:rPr>
              <a:t>Apache</a:t>
            </a:r>
          </a:p>
          <a:p>
            <a:pPr algn="ctr">
              <a:lnSpc>
                <a:spcPct val="90000"/>
              </a:lnSpc>
              <a:spcAft>
                <a:spcPts val="600"/>
              </a:spcAft>
            </a:pPr>
            <a:r>
              <a:rPr lang="en-US" sz="1000" dirty="0">
                <a:gradFill>
                  <a:gsLst>
                    <a:gs pos="2917">
                      <a:schemeClr val="tx1"/>
                    </a:gs>
                    <a:gs pos="30000">
                      <a:schemeClr val="tx1"/>
                    </a:gs>
                  </a:gsLst>
                  <a:lin ang="5400000" scaled="0"/>
                </a:gradFill>
              </a:rPr>
              <a:t>Kafka</a:t>
            </a:r>
          </a:p>
        </p:txBody>
      </p:sp>
      <p:pic>
        <p:nvPicPr>
          <p:cNvPr id="36" name="Graphic 35" descr="Abacus outline">
            <a:extLst>
              <a:ext uri="{FF2B5EF4-FFF2-40B4-BE49-F238E27FC236}">
                <a16:creationId xmlns:a16="http://schemas.microsoft.com/office/drawing/2014/main" id="{F4A8557D-3E29-453E-9B90-28105B6024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29545" y="3968308"/>
            <a:ext cx="914400" cy="914400"/>
          </a:xfrm>
          <a:prstGeom prst="rect">
            <a:avLst/>
          </a:prstGeom>
        </p:spPr>
      </p:pic>
      <p:pic>
        <p:nvPicPr>
          <p:cNvPr id="44" name="Graphic 43" descr="Aquarius with solid fill">
            <a:extLst>
              <a:ext uri="{FF2B5EF4-FFF2-40B4-BE49-F238E27FC236}">
                <a16:creationId xmlns:a16="http://schemas.microsoft.com/office/drawing/2014/main" id="{D0E62143-75B9-4053-8E4B-6AFBB3E2005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15307" y="2432348"/>
            <a:ext cx="914400" cy="914400"/>
          </a:xfrm>
          <a:prstGeom prst="rect">
            <a:avLst/>
          </a:prstGeom>
        </p:spPr>
      </p:pic>
      <p:pic>
        <p:nvPicPr>
          <p:cNvPr id="46" name="Picture 45" descr="Icon&#10;&#10;Description automatically generated">
            <a:extLst>
              <a:ext uri="{FF2B5EF4-FFF2-40B4-BE49-F238E27FC236}">
                <a16:creationId xmlns:a16="http://schemas.microsoft.com/office/drawing/2014/main" id="{AD961AA3-EAA8-461D-8631-797058622E94}"/>
              </a:ext>
            </a:extLst>
          </p:cNvPr>
          <p:cNvPicPr>
            <a:picLocks noChangeAspect="1"/>
          </p:cNvPicPr>
          <p:nvPr/>
        </p:nvPicPr>
        <p:blipFill>
          <a:blip r:embed="rId14"/>
          <a:stretch>
            <a:fillRect/>
          </a:stretch>
        </p:blipFill>
        <p:spPr>
          <a:xfrm>
            <a:off x="9452988" y="3332319"/>
            <a:ext cx="1638572" cy="1092381"/>
          </a:xfrm>
          <a:prstGeom prst="rect">
            <a:avLst/>
          </a:prstGeom>
        </p:spPr>
      </p:pic>
      <p:pic>
        <p:nvPicPr>
          <p:cNvPr id="50" name="Picture 49" descr="Icon&#10;&#10;Description automatically generated">
            <a:extLst>
              <a:ext uri="{FF2B5EF4-FFF2-40B4-BE49-F238E27FC236}">
                <a16:creationId xmlns:a16="http://schemas.microsoft.com/office/drawing/2014/main" id="{A8B26AAA-794A-4B41-97C3-9C46957EECE3}"/>
              </a:ext>
            </a:extLst>
          </p:cNvPr>
          <p:cNvPicPr>
            <a:picLocks noChangeAspect="1"/>
          </p:cNvPicPr>
          <p:nvPr/>
        </p:nvPicPr>
        <p:blipFill>
          <a:blip r:embed="rId15"/>
          <a:stretch>
            <a:fillRect/>
          </a:stretch>
        </p:blipFill>
        <p:spPr>
          <a:xfrm>
            <a:off x="9858566" y="4516442"/>
            <a:ext cx="827416" cy="700121"/>
          </a:xfrm>
          <a:prstGeom prst="rect">
            <a:avLst/>
          </a:prstGeom>
        </p:spPr>
      </p:pic>
      <p:sp>
        <p:nvSpPr>
          <p:cNvPr id="51" name="TextBox 50">
            <a:extLst>
              <a:ext uri="{FF2B5EF4-FFF2-40B4-BE49-F238E27FC236}">
                <a16:creationId xmlns:a16="http://schemas.microsoft.com/office/drawing/2014/main" id="{AA049829-F40C-4546-86BC-6C98C943616C}"/>
              </a:ext>
            </a:extLst>
          </p:cNvPr>
          <p:cNvSpPr txBox="1"/>
          <p:nvPr/>
        </p:nvSpPr>
        <p:spPr>
          <a:xfrm>
            <a:off x="4032011" y="2801521"/>
            <a:ext cx="3849959" cy="627864"/>
          </a:xfrm>
          <a:prstGeom prst="rect">
            <a:avLst/>
          </a:prstGeom>
          <a:solidFill>
            <a:schemeClr val="bg1">
              <a:lumMod val="95000"/>
            </a:schemeClr>
          </a:solid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Databricks Runtime</a:t>
            </a:r>
          </a:p>
        </p:txBody>
      </p:sp>
      <p:pic>
        <p:nvPicPr>
          <p:cNvPr id="53" name="Graphic 52" descr="Cloud with solid fill">
            <a:extLst>
              <a:ext uri="{FF2B5EF4-FFF2-40B4-BE49-F238E27FC236}">
                <a16:creationId xmlns:a16="http://schemas.microsoft.com/office/drawing/2014/main" id="{2295877A-B52B-4E15-8877-73C33EC0AE4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375919" y="1795681"/>
            <a:ext cx="914400" cy="914400"/>
          </a:xfrm>
          <a:prstGeom prst="rect">
            <a:avLst/>
          </a:prstGeom>
        </p:spPr>
      </p:pic>
      <p:pic>
        <p:nvPicPr>
          <p:cNvPr id="55" name="Graphic 54" descr="Flask with solid fill">
            <a:extLst>
              <a:ext uri="{FF2B5EF4-FFF2-40B4-BE49-F238E27FC236}">
                <a16:creationId xmlns:a16="http://schemas.microsoft.com/office/drawing/2014/main" id="{C6980E23-E575-4CF3-BE39-EB210C376CA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683273" y="1927897"/>
            <a:ext cx="649409" cy="649409"/>
          </a:xfrm>
          <a:prstGeom prst="rect">
            <a:avLst/>
          </a:prstGeom>
        </p:spPr>
      </p:pic>
      <p:sp>
        <p:nvSpPr>
          <p:cNvPr id="58" name="TextBox 57">
            <a:extLst>
              <a:ext uri="{FF2B5EF4-FFF2-40B4-BE49-F238E27FC236}">
                <a16:creationId xmlns:a16="http://schemas.microsoft.com/office/drawing/2014/main" id="{C62BCB66-1EEB-4954-97E2-87F3FA35EC16}"/>
              </a:ext>
            </a:extLst>
          </p:cNvPr>
          <p:cNvSpPr txBox="1"/>
          <p:nvPr/>
        </p:nvSpPr>
        <p:spPr>
          <a:xfrm>
            <a:off x="1188487" y="1310318"/>
            <a:ext cx="128926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People</a:t>
            </a:r>
          </a:p>
        </p:txBody>
      </p:sp>
      <p:sp>
        <p:nvSpPr>
          <p:cNvPr id="59" name="TextBox 58">
            <a:extLst>
              <a:ext uri="{FF2B5EF4-FFF2-40B4-BE49-F238E27FC236}">
                <a16:creationId xmlns:a16="http://schemas.microsoft.com/office/drawing/2014/main" id="{E700F68B-46AC-4DEE-B786-D040CC3E7BCC}"/>
              </a:ext>
            </a:extLst>
          </p:cNvPr>
          <p:cNvSpPr txBox="1"/>
          <p:nvPr/>
        </p:nvSpPr>
        <p:spPr>
          <a:xfrm>
            <a:off x="9687131" y="823994"/>
            <a:ext cx="106022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Apps</a:t>
            </a:r>
          </a:p>
        </p:txBody>
      </p:sp>
      <p:sp>
        <p:nvSpPr>
          <p:cNvPr id="61" name="TextBox 60">
            <a:extLst>
              <a:ext uri="{FF2B5EF4-FFF2-40B4-BE49-F238E27FC236}">
                <a16:creationId xmlns:a16="http://schemas.microsoft.com/office/drawing/2014/main" id="{8FDC44B0-44F8-4204-BB1F-A9304D2ED2C1}"/>
              </a:ext>
            </a:extLst>
          </p:cNvPr>
          <p:cNvSpPr txBox="1"/>
          <p:nvPr/>
        </p:nvSpPr>
        <p:spPr>
          <a:xfrm>
            <a:off x="86656" y="2074482"/>
            <a:ext cx="1289263"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 Science</a:t>
            </a:r>
          </a:p>
        </p:txBody>
      </p:sp>
      <p:sp>
        <p:nvSpPr>
          <p:cNvPr id="62" name="TextBox 61">
            <a:extLst>
              <a:ext uri="{FF2B5EF4-FFF2-40B4-BE49-F238E27FC236}">
                <a16:creationId xmlns:a16="http://schemas.microsoft.com/office/drawing/2014/main" id="{64B6A7FF-EEED-4B87-94B1-DBD35E73AC42}"/>
              </a:ext>
            </a:extLst>
          </p:cNvPr>
          <p:cNvSpPr txBox="1"/>
          <p:nvPr/>
        </p:nvSpPr>
        <p:spPr>
          <a:xfrm>
            <a:off x="86656" y="3128947"/>
            <a:ext cx="1380270"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Data Engineer</a:t>
            </a:r>
          </a:p>
        </p:txBody>
      </p:sp>
      <p:sp>
        <p:nvSpPr>
          <p:cNvPr id="63" name="TextBox 62">
            <a:extLst>
              <a:ext uri="{FF2B5EF4-FFF2-40B4-BE49-F238E27FC236}">
                <a16:creationId xmlns:a16="http://schemas.microsoft.com/office/drawing/2014/main" id="{DF3076CF-1971-4BA2-9D0B-A8427F55A8E7}"/>
              </a:ext>
            </a:extLst>
          </p:cNvPr>
          <p:cNvSpPr txBox="1"/>
          <p:nvPr/>
        </p:nvSpPr>
        <p:spPr>
          <a:xfrm>
            <a:off x="86656" y="4224311"/>
            <a:ext cx="1503336" cy="461665"/>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Business Analyst</a:t>
            </a:r>
          </a:p>
        </p:txBody>
      </p:sp>
      <p:sp>
        <p:nvSpPr>
          <p:cNvPr id="64" name="TextBox 63">
            <a:extLst>
              <a:ext uri="{FF2B5EF4-FFF2-40B4-BE49-F238E27FC236}">
                <a16:creationId xmlns:a16="http://schemas.microsoft.com/office/drawing/2014/main" id="{7C0B9786-4814-47F8-B795-8CF1710302DF}"/>
              </a:ext>
            </a:extLst>
          </p:cNvPr>
          <p:cNvSpPr txBox="1"/>
          <p:nvPr/>
        </p:nvSpPr>
        <p:spPr>
          <a:xfrm>
            <a:off x="10672839" y="1658318"/>
            <a:ext cx="1380270" cy="704808"/>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Deep Learning</a:t>
            </a:r>
          </a:p>
          <a:p>
            <a:pPr algn="ctr">
              <a:lnSpc>
                <a:spcPct val="90000"/>
              </a:lnSpc>
              <a:spcAft>
                <a:spcPts val="600"/>
              </a:spcAft>
            </a:pPr>
            <a:r>
              <a:rPr lang="en-US" sz="1200" dirty="0">
                <a:gradFill>
                  <a:gsLst>
                    <a:gs pos="2917">
                      <a:schemeClr val="tx1"/>
                    </a:gs>
                    <a:gs pos="30000">
                      <a:schemeClr val="tx1"/>
                    </a:gs>
                  </a:gsLst>
                  <a:lin ang="5400000" scaled="0"/>
                </a:gradFill>
              </a:rPr>
              <a:t>ML</a:t>
            </a:r>
          </a:p>
        </p:txBody>
      </p:sp>
      <p:sp>
        <p:nvSpPr>
          <p:cNvPr id="65" name="TextBox 64">
            <a:extLst>
              <a:ext uri="{FF2B5EF4-FFF2-40B4-BE49-F238E27FC236}">
                <a16:creationId xmlns:a16="http://schemas.microsoft.com/office/drawing/2014/main" id="{0FC9580E-14C4-4676-A3D3-E1807B54FE62}"/>
              </a:ext>
            </a:extLst>
          </p:cNvPr>
          <p:cNvSpPr txBox="1"/>
          <p:nvPr/>
        </p:nvSpPr>
        <p:spPr>
          <a:xfrm>
            <a:off x="10672839" y="2693835"/>
            <a:ext cx="138027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Streaming</a:t>
            </a:r>
          </a:p>
        </p:txBody>
      </p:sp>
      <p:sp>
        <p:nvSpPr>
          <p:cNvPr id="66" name="TextBox 65">
            <a:extLst>
              <a:ext uri="{FF2B5EF4-FFF2-40B4-BE49-F238E27FC236}">
                <a16:creationId xmlns:a16="http://schemas.microsoft.com/office/drawing/2014/main" id="{C9F4D11E-384F-4508-86AE-24B02ABC2211}"/>
              </a:ext>
            </a:extLst>
          </p:cNvPr>
          <p:cNvSpPr txBox="1"/>
          <p:nvPr/>
        </p:nvSpPr>
        <p:spPr>
          <a:xfrm>
            <a:off x="10672839" y="3690973"/>
            <a:ext cx="1380270" cy="461665"/>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Power BI</a:t>
            </a:r>
          </a:p>
        </p:txBody>
      </p:sp>
      <p:sp>
        <p:nvSpPr>
          <p:cNvPr id="67" name="TextBox 66">
            <a:extLst>
              <a:ext uri="{FF2B5EF4-FFF2-40B4-BE49-F238E27FC236}">
                <a16:creationId xmlns:a16="http://schemas.microsoft.com/office/drawing/2014/main" id="{A7D28146-9352-4F7B-AAEF-2D5F742A45D3}"/>
              </a:ext>
            </a:extLst>
          </p:cNvPr>
          <p:cNvSpPr txBox="1"/>
          <p:nvPr/>
        </p:nvSpPr>
        <p:spPr>
          <a:xfrm>
            <a:off x="10672839" y="4559689"/>
            <a:ext cx="1380270"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rPr>
              <a:t>Data Warehousing</a:t>
            </a:r>
          </a:p>
        </p:txBody>
      </p:sp>
      <p:sp>
        <p:nvSpPr>
          <p:cNvPr id="2" name="TextBox 1">
            <a:extLst>
              <a:ext uri="{FF2B5EF4-FFF2-40B4-BE49-F238E27FC236}">
                <a16:creationId xmlns:a16="http://schemas.microsoft.com/office/drawing/2014/main" id="{F9CAAD87-8A5B-4BA1-B2A6-D37496F1BA54}"/>
              </a:ext>
            </a:extLst>
          </p:cNvPr>
          <p:cNvSpPr txBox="1"/>
          <p:nvPr/>
        </p:nvSpPr>
        <p:spPr>
          <a:xfrm>
            <a:off x="4768607" y="4071488"/>
            <a:ext cx="2224494" cy="627864"/>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Apache Spark</a:t>
            </a:r>
          </a:p>
        </p:txBody>
      </p:sp>
      <p:sp>
        <p:nvSpPr>
          <p:cNvPr id="3" name="TextBox 2">
            <a:extLst>
              <a:ext uri="{FF2B5EF4-FFF2-40B4-BE49-F238E27FC236}">
                <a16:creationId xmlns:a16="http://schemas.microsoft.com/office/drawing/2014/main" id="{6F57A649-F326-4141-85A3-560A7F380E88}"/>
              </a:ext>
            </a:extLst>
          </p:cNvPr>
          <p:cNvSpPr txBox="1"/>
          <p:nvPr/>
        </p:nvSpPr>
        <p:spPr>
          <a:xfrm>
            <a:off x="4389571" y="1295114"/>
            <a:ext cx="3412857" cy="1064907"/>
          </a:xfrm>
          <a:prstGeom prst="rect">
            <a:avLst/>
          </a:prstGeom>
          <a:noFill/>
        </p:spPr>
        <p:txBody>
          <a:bodyPr wrap="none" lIns="182880" tIns="146304" rIns="182880" bIns="146304" rtlCol="0">
            <a:spAutoFit/>
          </a:bodyPr>
          <a:lstStyle/>
          <a:p>
            <a:pPr>
              <a:lnSpc>
                <a:spcPct val="90000"/>
              </a:lnSpc>
              <a:spcAft>
                <a:spcPts val="600"/>
              </a:spcAft>
            </a:pPr>
            <a:r>
              <a:rPr lang="en-US" sz="3200" dirty="0">
                <a:gradFill>
                  <a:gsLst>
                    <a:gs pos="2917">
                      <a:schemeClr val="tx1"/>
                    </a:gs>
                    <a:gs pos="30000">
                      <a:schemeClr val="tx1"/>
                    </a:gs>
                  </a:gsLst>
                  <a:lin ang="5400000" scaled="0"/>
                </a:gradFill>
              </a:rPr>
              <a:t>Azure Databricks</a:t>
            </a:r>
          </a:p>
          <a:p>
            <a:pPr algn="ctr">
              <a:lnSpc>
                <a:spcPct val="90000"/>
              </a:lnSpc>
              <a:spcAft>
                <a:spcPts val="600"/>
              </a:spcAft>
            </a:pPr>
            <a:r>
              <a:rPr lang="en-US" sz="1800" dirty="0">
                <a:gradFill>
                  <a:gsLst>
                    <a:gs pos="2917">
                      <a:schemeClr val="tx1"/>
                    </a:gs>
                    <a:gs pos="30000">
                      <a:schemeClr val="tx1"/>
                    </a:gs>
                  </a:gsLst>
                  <a:lin ang="5400000" scaled="0"/>
                </a:gradFill>
              </a:rPr>
              <a:t>Analytics Platform</a:t>
            </a:r>
          </a:p>
        </p:txBody>
      </p:sp>
      <p:sp>
        <p:nvSpPr>
          <p:cNvPr id="31" name="Title 8">
            <a:extLst>
              <a:ext uri="{FF2B5EF4-FFF2-40B4-BE49-F238E27FC236}">
                <a16:creationId xmlns:a16="http://schemas.microsoft.com/office/drawing/2014/main" id="{CCE804C4-3637-4108-8321-CF40107DA84A}"/>
              </a:ext>
            </a:extLst>
          </p:cNvPr>
          <p:cNvSpPr>
            <a:spLocks noGrp="1"/>
          </p:cNvSpPr>
          <p:nvPr>
            <p:ph type="title"/>
          </p:nvPr>
        </p:nvSpPr>
        <p:spPr>
          <a:xfrm>
            <a:off x="418643" y="440494"/>
            <a:ext cx="11341268" cy="680196"/>
          </a:xfrm>
        </p:spPr>
        <p:txBody>
          <a:bodyPr/>
          <a:lstStyle/>
          <a:p>
            <a:r>
              <a:rPr lang="en-US" dirty="0"/>
              <a:t>What is </a:t>
            </a:r>
            <a:r>
              <a:rPr lang="en-US" b="1" dirty="0"/>
              <a:t>Azure Databricks ?</a:t>
            </a:r>
          </a:p>
        </p:txBody>
      </p:sp>
      <p:sp>
        <p:nvSpPr>
          <p:cNvPr id="60" name="Rectangle 59">
            <a:extLst>
              <a:ext uri="{FF2B5EF4-FFF2-40B4-BE49-F238E27FC236}">
                <a16:creationId xmlns:a16="http://schemas.microsoft.com/office/drawing/2014/main" id="{0C9E6DEC-75B7-425E-8E1D-9DB291BD0672}"/>
              </a:ext>
            </a:extLst>
          </p:cNvPr>
          <p:cNvSpPr/>
          <p:nvPr/>
        </p:nvSpPr>
        <p:spPr bwMode="auto">
          <a:xfrm>
            <a:off x="2817217" y="1295113"/>
            <a:ext cx="6127274" cy="3548943"/>
          </a:xfrm>
          <a:prstGeom prst="rect">
            <a:avLst/>
          </a:prstGeom>
          <a:noFill/>
          <a:ln>
            <a:solidFill>
              <a:schemeClr val="dk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4415058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A70E8-6D21-47BE-8EB6-0B996CC1126C}"/>
              </a:ext>
            </a:extLst>
          </p:cNvPr>
          <p:cNvSpPr>
            <a:spLocks noGrp="1"/>
          </p:cNvSpPr>
          <p:nvPr>
            <p:ph type="title"/>
          </p:nvPr>
        </p:nvSpPr>
        <p:spPr/>
        <p:txBody>
          <a:bodyPr/>
          <a:lstStyle/>
          <a:p>
            <a:r>
              <a:rPr lang="en-US" dirty="0"/>
              <a:t>Registering a Model</a:t>
            </a:r>
          </a:p>
        </p:txBody>
      </p:sp>
      <p:sp>
        <p:nvSpPr>
          <p:cNvPr id="3" name="Text Placeholder 2">
            <a:extLst>
              <a:ext uri="{FF2B5EF4-FFF2-40B4-BE49-F238E27FC236}">
                <a16:creationId xmlns:a16="http://schemas.microsoft.com/office/drawing/2014/main" id="{D949096E-C536-4178-BA1F-EC14262EFA44}"/>
              </a:ext>
            </a:extLst>
          </p:cNvPr>
          <p:cNvSpPr>
            <a:spLocks noGrp="1"/>
          </p:cNvSpPr>
          <p:nvPr>
            <p:ph type="body" sz="quarter" idx="10"/>
          </p:nvPr>
        </p:nvSpPr>
        <p:spPr>
          <a:xfrm>
            <a:off x="584200" y="1435497"/>
            <a:ext cx="11018520" cy="4228273"/>
          </a:xfrm>
        </p:spPr>
        <p:txBody>
          <a:bodyPr/>
          <a:lstStyle/>
          <a:p>
            <a:r>
              <a:rPr lang="en-US" dirty="0"/>
              <a:t>Register from an experiment:</a:t>
            </a:r>
          </a:p>
          <a:p>
            <a:endParaRPr lang="en-US" dirty="0"/>
          </a:p>
          <a:p>
            <a:endParaRPr lang="en-US" dirty="0"/>
          </a:p>
          <a:p>
            <a:endParaRPr lang="en-US" sz="1200" dirty="0"/>
          </a:p>
          <a:p>
            <a:r>
              <a:rPr lang="en-US" dirty="0"/>
              <a:t>Register during a run:</a:t>
            </a:r>
          </a:p>
          <a:p>
            <a:endParaRPr lang="en-US" dirty="0"/>
          </a:p>
          <a:p>
            <a:endParaRPr lang="en-US" dirty="0"/>
          </a:p>
          <a:p>
            <a:endParaRPr lang="en-US" dirty="0"/>
          </a:p>
          <a:p>
            <a:endParaRPr lang="en-US" dirty="0"/>
          </a:p>
          <a:p>
            <a:r>
              <a:rPr lang="en-US" dirty="0"/>
              <a:t>Retrieve registered models</a:t>
            </a:r>
          </a:p>
        </p:txBody>
      </p:sp>
      <p:sp>
        <p:nvSpPr>
          <p:cNvPr id="4" name="Rectangle 3">
            <a:extLst>
              <a:ext uri="{FF2B5EF4-FFF2-40B4-BE49-F238E27FC236}">
                <a16:creationId xmlns:a16="http://schemas.microsoft.com/office/drawing/2014/main" id="{94BA3C57-4B49-4B1D-A3FA-3935F50B5F7B}"/>
              </a:ext>
            </a:extLst>
          </p:cNvPr>
          <p:cNvSpPr/>
          <p:nvPr/>
        </p:nvSpPr>
        <p:spPr bwMode="auto">
          <a:xfrm>
            <a:off x="1445286" y="1889917"/>
            <a:ext cx="8924101" cy="87666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model_details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mlflow.register_model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model_uri</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model_uri</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name=</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model_name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0BC199A2-953B-4DBF-B4AD-11F9EE876B45}"/>
              </a:ext>
            </a:extLst>
          </p:cNvPr>
          <p:cNvSpPr/>
          <p:nvPr/>
        </p:nvSpPr>
        <p:spPr bwMode="auto">
          <a:xfrm>
            <a:off x="1445285" y="5630945"/>
            <a:ext cx="8924101" cy="736457"/>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mlflow.sklearn.load_model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model_uri</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f"models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model_name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model_version</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07D761EF-0B1A-4E8E-A85C-97E42551B20E}"/>
              </a:ext>
            </a:extLst>
          </p:cNvPr>
          <p:cNvSpPr/>
          <p:nvPr/>
        </p:nvSpPr>
        <p:spPr bwMode="auto">
          <a:xfrm>
            <a:off x="1445285" y="3496847"/>
            <a:ext cx="8924101" cy="1633617"/>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with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mlflow.start_run</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as run:</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mlflow.log_params</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("param1", 123)</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mlflow.sklearn.log_model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sk_model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artifact_path</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registered_model_name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sklearn</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Trained Model")</a:t>
            </a:r>
          </a:p>
        </p:txBody>
      </p:sp>
      <p:sp>
        <p:nvSpPr>
          <p:cNvPr id="8" name="Speech Bubble: Rectangle with Corners Rounded 7">
            <a:extLst>
              <a:ext uri="{FF2B5EF4-FFF2-40B4-BE49-F238E27FC236}">
                <a16:creationId xmlns:a16="http://schemas.microsoft.com/office/drawing/2014/main" id="{42EBC4AA-8D73-4657-A280-19C2AFE1B796}"/>
              </a:ext>
            </a:extLst>
          </p:cNvPr>
          <p:cNvSpPr/>
          <p:nvPr/>
        </p:nvSpPr>
        <p:spPr bwMode="auto">
          <a:xfrm>
            <a:off x="9055302" y="2086390"/>
            <a:ext cx="1708169" cy="680196"/>
          </a:xfrm>
          <a:prstGeom prst="wedgeRoundRectCallout">
            <a:avLst>
              <a:gd name="adj1" fmla="val -94434"/>
              <a:gd name="adj2" fmla="val -39265"/>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Model saved in run </a:t>
            </a:r>
            <a:r>
              <a:rPr lang="en-US" sz="1400" b="1" dirty="0">
                <a:solidFill>
                  <a:schemeClr val="accent3"/>
                </a:solidFill>
                <a:ea typeface="Segoe UI" pitchFamily="34" charset="0"/>
                <a:cs typeface="Segoe UI" pitchFamily="34" charset="0"/>
              </a:rPr>
              <a:t>outputs</a:t>
            </a:r>
          </a:p>
        </p:txBody>
      </p:sp>
      <p:sp>
        <p:nvSpPr>
          <p:cNvPr id="9" name="Speech Bubble: Rectangle with Corners Rounded 8">
            <a:extLst>
              <a:ext uri="{FF2B5EF4-FFF2-40B4-BE49-F238E27FC236}">
                <a16:creationId xmlns:a16="http://schemas.microsoft.com/office/drawing/2014/main" id="{3D6CE0D1-3A87-4328-8F2E-36C569E6C731}"/>
              </a:ext>
            </a:extLst>
          </p:cNvPr>
          <p:cNvSpPr/>
          <p:nvPr/>
        </p:nvSpPr>
        <p:spPr bwMode="auto">
          <a:xfrm>
            <a:off x="9038546" y="3496847"/>
            <a:ext cx="1708169" cy="929649"/>
          </a:xfrm>
          <a:prstGeom prst="wedgeRoundRectCallout">
            <a:avLst>
              <a:gd name="adj1" fmla="val -125453"/>
              <a:gd name="adj2" fmla="val 37909"/>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Local model generated during a run</a:t>
            </a:r>
            <a:endParaRPr lang="en-US" sz="1400" b="1" dirty="0">
              <a:solidFill>
                <a:schemeClr val="accent3"/>
              </a:solidFill>
              <a:ea typeface="Segoe UI" pitchFamily="34" charset="0"/>
              <a:cs typeface="Segoe UI" pitchFamily="34" charset="0"/>
            </a:endParaRPr>
          </a:p>
        </p:txBody>
      </p:sp>
      <p:sp>
        <p:nvSpPr>
          <p:cNvPr id="10" name="Speech Bubble: Rectangle with Corners Rounded 9">
            <a:extLst>
              <a:ext uri="{FF2B5EF4-FFF2-40B4-BE49-F238E27FC236}">
                <a16:creationId xmlns:a16="http://schemas.microsoft.com/office/drawing/2014/main" id="{7DFC8E7C-AB88-4AB4-A3CE-F13FF37A771C}"/>
              </a:ext>
            </a:extLst>
          </p:cNvPr>
          <p:cNvSpPr/>
          <p:nvPr/>
        </p:nvSpPr>
        <p:spPr bwMode="auto">
          <a:xfrm>
            <a:off x="9055302" y="5156757"/>
            <a:ext cx="1708169" cy="1038948"/>
          </a:xfrm>
          <a:prstGeom prst="wedgeRoundRectCallout">
            <a:avLst>
              <a:gd name="adj1" fmla="val -118189"/>
              <a:gd name="adj2" fmla="val 31910"/>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Models are automatically versioned based on name</a:t>
            </a:r>
          </a:p>
        </p:txBody>
      </p:sp>
    </p:spTree>
    <p:extLst>
      <p:ext uri="{BB962C8B-B14F-4D97-AF65-F5344CB8AC3E}">
        <p14:creationId xmlns:p14="http://schemas.microsoft.com/office/powerpoint/2010/main" val="396055129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9236-8F55-4944-AB1A-28E5B2B51B4B}"/>
              </a:ext>
            </a:extLst>
          </p:cNvPr>
          <p:cNvSpPr>
            <a:spLocks noGrp="1"/>
          </p:cNvSpPr>
          <p:nvPr>
            <p:ph type="title"/>
          </p:nvPr>
        </p:nvSpPr>
        <p:spPr/>
        <p:txBody>
          <a:bodyPr/>
          <a:lstStyle/>
          <a:p>
            <a:r>
              <a:rPr lang="en-US"/>
              <a:t>Model Versioning</a:t>
            </a:r>
            <a:endParaRPr lang="en-US" dirty="0"/>
          </a:p>
        </p:txBody>
      </p:sp>
      <p:sp>
        <p:nvSpPr>
          <p:cNvPr id="3" name="Text Placeholder 2">
            <a:extLst>
              <a:ext uri="{FF2B5EF4-FFF2-40B4-BE49-F238E27FC236}">
                <a16:creationId xmlns:a16="http://schemas.microsoft.com/office/drawing/2014/main" id="{3F4803A7-F03D-4863-9D67-01D046BF4D80}"/>
              </a:ext>
            </a:extLst>
          </p:cNvPr>
          <p:cNvSpPr>
            <a:spLocks noGrp="1"/>
          </p:cNvSpPr>
          <p:nvPr>
            <p:ph type="body" sz="quarter" idx="10"/>
          </p:nvPr>
        </p:nvSpPr>
        <p:spPr>
          <a:xfrm>
            <a:off x="584200" y="1435497"/>
            <a:ext cx="11018520" cy="4720716"/>
          </a:xfrm>
        </p:spPr>
        <p:txBody>
          <a:bodyPr/>
          <a:lstStyle/>
          <a:p>
            <a:r>
              <a:rPr lang="en-US" dirty="0"/>
              <a:t>Transition a model version to a new stage:</a:t>
            </a:r>
          </a:p>
          <a:p>
            <a:endParaRPr lang="en-US" sz="4400" dirty="0"/>
          </a:p>
          <a:p>
            <a:endParaRPr lang="en-US" dirty="0"/>
          </a:p>
          <a:p>
            <a:endParaRPr lang="en-US" dirty="0"/>
          </a:p>
          <a:p>
            <a:endParaRPr lang="en-US" dirty="0"/>
          </a:p>
          <a:p>
            <a:r>
              <a:rPr lang="en-US" dirty="0"/>
              <a:t>Retrieve a model at a particular stage:</a:t>
            </a:r>
          </a:p>
          <a:p>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FA5AD9B4-0E92-4116-A34E-BA4E968326FF}"/>
              </a:ext>
            </a:extLst>
          </p:cNvPr>
          <p:cNvSpPr/>
          <p:nvPr/>
        </p:nvSpPr>
        <p:spPr bwMode="auto">
          <a:xfrm>
            <a:off x="1132556" y="1940200"/>
            <a:ext cx="9942360" cy="1563396"/>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client.transition_model_version_stage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name=model_details.name,</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version=</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model_details.version</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stage=‘Staging’,</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3B3A0A7B-CE2C-4296-9C8C-AC3D10DA2913}"/>
              </a:ext>
            </a:extLst>
          </p:cNvPr>
          <p:cNvSpPr/>
          <p:nvPr/>
        </p:nvSpPr>
        <p:spPr bwMode="auto">
          <a:xfrm>
            <a:off x="1132556" y="4416801"/>
            <a:ext cx="9942360" cy="1244964"/>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import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mlflow.pyfunc</a:t>
            </a:r>
            <a:endPar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model_uri</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"models:/{</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model_name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model_stage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}".format(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model_name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model_name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model_stage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model_stage</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 = </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mlflow.pyfunc.load_model</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5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model_uri</a:t>
            </a:r>
            <a:r>
              <a:rPr lang="en-US" sz="15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7" name="Speech Bubble: Rectangle with Corners Rounded 6">
            <a:extLst>
              <a:ext uri="{FF2B5EF4-FFF2-40B4-BE49-F238E27FC236}">
                <a16:creationId xmlns:a16="http://schemas.microsoft.com/office/drawing/2014/main" id="{97B6D8C4-C4B7-4D8D-8C18-699BA1FB6462}"/>
              </a:ext>
            </a:extLst>
          </p:cNvPr>
          <p:cNvSpPr/>
          <p:nvPr/>
        </p:nvSpPr>
        <p:spPr bwMode="auto">
          <a:xfrm>
            <a:off x="5936597" y="2353595"/>
            <a:ext cx="2180065" cy="1127436"/>
          </a:xfrm>
          <a:prstGeom prst="wedgeRoundRectCallout">
            <a:avLst>
              <a:gd name="adj1" fmla="val -164895"/>
              <a:gd name="adj2" fmla="val 96"/>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Use this method to transition to Production, Archived, or custom states</a:t>
            </a:r>
          </a:p>
        </p:txBody>
      </p:sp>
      <p:sp>
        <p:nvSpPr>
          <p:cNvPr id="8" name="Speech Bubble: Rectangle with Corners Rounded 7">
            <a:extLst>
              <a:ext uri="{FF2B5EF4-FFF2-40B4-BE49-F238E27FC236}">
                <a16:creationId xmlns:a16="http://schemas.microsoft.com/office/drawing/2014/main" id="{346F7570-FA31-419D-90E0-A39A798B562F}"/>
              </a:ext>
            </a:extLst>
          </p:cNvPr>
          <p:cNvSpPr/>
          <p:nvPr/>
        </p:nvSpPr>
        <p:spPr bwMode="auto">
          <a:xfrm>
            <a:off x="7197917" y="5130353"/>
            <a:ext cx="2332465" cy="846219"/>
          </a:xfrm>
          <a:prstGeom prst="wedgeRoundRectCallout">
            <a:avLst>
              <a:gd name="adj1" fmla="val -99771"/>
              <a:gd name="adj2" fmla="val -54002"/>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91440"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Load the </a:t>
            </a:r>
            <a:r>
              <a:rPr lang="en-US" sz="1400" b="1" dirty="0">
                <a:solidFill>
                  <a:schemeClr val="accent3"/>
                </a:solidFill>
                <a:ea typeface="Segoe UI" pitchFamily="34" charset="0"/>
                <a:cs typeface="Segoe UI" pitchFamily="34" charset="0"/>
              </a:rPr>
              <a:t>latest</a:t>
            </a:r>
            <a:r>
              <a:rPr lang="en-US" sz="1400" dirty="0">
                <a:solidFill>
                  <a:schemeClr val="accent3"/>
                </a:solidFill>
                <a:ea typeface="Segoe UI" pitchFamily="34" charset="0"/>
                <a:cs typeface="Segoe UI" pitchFamily="34" charset="0"/>
              </a:rPr>
              <a:t> version of a model in a particular stage.</a:t>
            </a:r>
            <a:endParaRPr lang="en-US" sz="1050" dirty="0">
              <a:solidFill>
                <a:schemeClr val="accent3"/>
              </a:solidFill>
              <a:ea typeface="Segoe UI" pitchFamily="34" charset="0"/>
              <a:cs typeface="Segoe UI" pitchFamily="34" charset="0"/>
            </a:endParaRPr>
          </a:p>
        </p:txBody>
      </p:sp>
    </p:spTree>
    <p:extLst>
      <p:ext uri="{BB962C8B-B14F-4D97-AF65-F5344CB8AC3E}">
        <p14:creationId xmlns:p14="http://schemas.microsoft.com/office/powerpoint/2010/main" val="364808603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291797"/>
            <a:ext cx="8271820" cy="1477328"/>
          </a:xfrm>
        </p:spPr>
        <p:txBody>
          <a:bodyPr/>
          <a:lstStyle/>
          <a:p>
            <a:pPr>
              <a:spcBef>
                <a:spcPts val="0"/>
              </a:spcBef>
              <a:spcAft>
                <a:spcPts val="300"/>
              </a:spcAft>
            </a:pPr>
            <a:r>
              <a:rPr lang="en-US" sz="1600" spc="0" dirty="0">
                <a:solidFill>
                  <a:schemeClr val="tx1"/>
                </a:solidFill>
              </a:rPr>
              <a:t>Microsoft Learn: Work with MLflow in Azure Databricks</a:t>
            </a:r>
          </a:p>
          <a:p>
            <a:pPr>
              <a:spcBef>
                <a:spcPts val="0"/>
              </a:spcBef>
              <a:spcAft>
                <a:spcPts val="300"/>
              </a:spcAft>
            </a:pPr>
            <a:r>
              <a:rPr lang="en-US" sz="1600" spc="0" dirty="0">
                <a:solidFill>
                  <a:schemeClr val="tx2"/>
                </a:solidFill>
                <a:latin typeface="+mn-lt"/>
                <a:hlinkClick r:id="rId3"/>
              </a:rPr>
              <a:t>https://docs.microsoft.com/learn/modules/work-with-mlflow-azure-databricks/</a:t>
            </a:r>
            <a:endParaRPr lang="en-US" sz="1600" spc="0" dirty="0">
              <a:solidFill>
                <a:schemeClr val="tx2"/>
              </a:solidFill>
              <a:latin typeface="+mn-lt"/>
            </a:endParaRPr>
          </a:p>
          <a:p>
            <a:pPr>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MLflow guide for Azure Databricks</a:t>
            </a:r>
          </a:p>
          <a:p>
            <a:pPr>
              <a:spcBef>
                <a:spcPts val="0"/>
              </a:spcBef>
              <a:spcAft>
                <a:spcPts val="300"/>
              </a:spcAft>
            </a:pPr>
            <a:r>
              <a:rPr lang="en-US" sz="1600" spc="0" dirty="0">
                <a:solidFill>
                  <a:schemeClr val="tx2"/>
                </a:solidFill>
                <a:latin typeface="+mn-lt"/>
                <a:hlinkClick r:id="rId4"/>
              </a:rPr>
              <a:t>https://docs.microsoft</a:t>
            </a:r>
            <a:r>
              <a:rPr lang="en-US" sz="1600" spc="0">
                <a:solidFill>
                  <a:schemeClr val="tx2"/>
                </a:solidFill>
                <a:latin typeface="+mn-lt"/>
                <a:hlinkClick r:id="rId4"/>
              </a:rPr>
              <a:t>.com/</a:t>
            </a:r>
            <a:r>
              <a:rPr lang="en-US" sz="1600" spc="0" dirty="0">
                <a:solidFill>
                  <a:schemeClr val="tx2"/>
                </a:solidFill>
                <a:latin typeface="+mn-lt"/>
                <a:hlinkClick r:id="rId4"/>
              </a:rPr>
              <a:t>azure/databricks/applications/mlflow/</a:t>
            </a:r>
            <a:endParaRPr lang="en-US" sz="1600" spc="0" dirty="0">
              <a:solidFill>
                <a:schemeClr val="tx2"/>
              </a:solidFill>
              <a:latin typeface="+mn-lt"/>
            </a:endParaRPr>
          </a:p>
        </p:txBody>
      </p:sp>
      <p:sp>
        <p:nvSpPr>
          <p:cNvPr id="11" name="Freeform: Shape 10">
            <a:extLst>
              <a:ext uri="{FF2B5EF4-FFF2-40B4-BE49-F238E27FC236}">
                <a16:creationId xmlns:a16="http://schemas.microsoft.com/office/drawing/2014/main" id="{5ED1849D-D74B-4CC9-8934-CB243E12F20C}"/>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5"/>
          <a:stretch>
            <a:fillRect/>
          </a:stretch>
        </p:blipFill>
        <p:spPr>
          <a:xfrm>
            <a:off x="9793859" y="3787169"/>
            <a:ext cx="1192444" cy="1589050"/>
          </a:xfrm>
          <a:prstGeom prst="rect">
            <a:avLst/>
          </a:prstGeom>
        </p:spPr>
      </p:pic>
    </p:spTree>
    <p:extLst>
      <p:ext uri="{BB962C8B-B14F-4D97-AF65-F5344CB8AC3E}">
        <p14:creationId xmlns:p14="http://schemas.microsoft.com/office/powerpoint/2010/main" val="167232784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Module 4: </a:t>
            </a:r>
            <a:r>
              <a:rPr lang="en-US" dirty="0"/>
              <a:t>Integrating Azure Databricks and Azure Machine Learning</a:t>
            </a:r>
            <a:endParaRPr lang="en-US" dirty="0">
              <a:solidFill>
                <a:schemeClr val="tx1"/>
              </a:solidFill>
            </a:endParaRPr>
          </a:p>
        </p:txBody>
      </p:sp>
    </p:spTree>
    <p:extLst>
      <p:ext uri="{BB962C8B-B14F-4D97-AF65-F5344CB8AC3E}">
        <p14:creationId xmlns:p14="http://schemas.microsoft.com/office/powerpoint/2010/main" val="123889479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Tracking Experiments with Azure Machine Learning</a:t>
            </a:r>
          </a:p>
        </p:txBody>
      </p:sp>
      <p:sp>
        <p:nvSpPr>
          <p:cNvPr id="13" name="Freeform 5">
            <a:extLst>
              <a:ext uri="{FF2B5EF4-FFF2-40B4-BE49-F238E27FC236}">
                <a16:creationId xmlns:a16="http://schemas.microsoft.com/office/drawing/2014/main" id="{AA487C87-A746-4E9E-B33B-747E4008A8E0}"/>
              </a:ext>
            </a:extLst>
          </p:cNvPr>
          <p:cNvSpPr>
            <a:spLocks/>
          </p:cNvSpPr>
          <p:nvPr/>
        </p:nvSpPr>
        <p:spPr bwMode="auto">
          <a:xfrm>
            <a:off x="10072865" y="2773582"/>
            <a:ext cx="1295172" cy="129535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nvGrpSpPr>
          <p:cNvPr id="21" name="Group 20">
            <a:extLst>
              <a:ext uri="{FF2B5EF4-FFF2-40B4-BE49-F238E27FC236}">
                <a16:creationId xmlns:a16="http://schemas.microsoft.com/office/drawing/2014/main" id="{FDE65D81-3775-9C45-9495-3020D0B6FA01}"/>
              </a:ext>
            </a:extLst>
          </p:cNvPr>
          <p:cNvGrpSpPr>
            <a:grpSpLocks noChangeAspect="1"/>
          </p:cNvGrpSpPr>
          <p:nvPr/>
        </p:nvGrpSpPr>
        <p:grpSpPr>
          <a:xfrm>
            <a:off x="10158984" y="2862072"/>
            <a:ext cx="1115568" cy="1115727"/>
            <a:chOff x="3214548" y="2661753"/>
            <a:chExt cx="702132" cy="702232"/>
          </a:xfrm>
        </p:grpSpPr>
        <p:grpSp>
          <p:nvGrpSpPr>
            <p:cNvPr id="22" name="Group 21">
              <a:extLst>
                <a:ext uri="{FF2B5EF4-FFF2-40B4-BE49-F238E27FC236}">
                  <a16:creationId xmlns:a16="http://schemas.microsoft.com/office/drawing/2014/main" id="{7DB6B21F-3341-DF47-9484-4448F79667BD}"/>
                </a:ext>
              </a:extLst>
            </p:cNvPr>
            <p:cNvGrpSpPr/>
            <p:nvPr/>
          </p:nvGrpSpPr>
          <p:grpSpPr>
            <a:xfrm>
              <a:off x="3214548" y="2661753"/>
              <a:ext cx="702132" cy="702232"/>
              <a:chOff x="3214548" y="2661753"/>
              <a:chExt cx="702132" cy="702232"/>
            </a:xfrm>
          </p:grpSpPr>
          <p:grpSp>
            <p:nvGrpSpPr>
              <p:cNvPr id="24" name="Group 23">
                <a:extLst>
                  <a:ext uri="{FF2B5EF4-FFF2-40B4-BE49-F238E27FC236}">
                    <a16:creationId xmlns:a16="http://schemas.microsoft.com/office/drawing/2014/main" id="{19D6D565-A5DC-2B4A-8FDB-34F7A4DFB1D6}"/>
                  </a:ext>
                </a:extLst>
              </p:cNvPr>
              <p:cNvGrpSpPr/>
              <p:nvPr/>
            </p:nvGrpSpPr>
            <p:grpSpPr>
              <a:xfrm>
                <a:off x="3214548" y="2661753"/>
                <a:ext cx="702132" cy="702232"/>
                <a:chOff x="7465384" y="3849138"/>
                <a:chExt cx="648329" cy="648421"/>
              </a:xfrm>
            </p:grpSpPr>
            <p:sp>
              <p:nvSpPr>
                <p:cNvPr id="26" name="Freeform 5">
                  <a:extLst>
                    <a:ext uri="{FF2B5EF4-FFF2-40B4-BE49-F238E27FC236}">
                      <a16:creationId xmlns:a16="http://schemas.microsoft.com/office/drawing/2014/main" id="{1B8A3290-5E9A-CB40-9970-6C95FB9350BC}"/>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7" name="Freeform 6">
                  <a:extLst>
                    <a:ext uri="{FF2B5EF4-FFF2-40B4-BE49-F238E27FC236}">
                      <a16:creationId xmlns:a16="http://schemas.microsoft.com/office/drawing/2014/main" id="{8EC9FBD2-8197-E245-8F83-D8658EBB28AF}"/>
                    </a:ext>
                  </a:extLst>
                </p:cNvPr>
                <p:cNvSpPr>
                  <a:spLocks noEditPoints="1"/>
                </p:cNvSpPr>
                <p:nvPr/>
              </p:nvSpPr>
              <p:spPr bwMode="auto">
                <a:xfrm>
                  <a:off x="7509969" y="3894255"/>
                  <a:ext cx="559158" cy="558187"/>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5" name="Graphic 24" descr="Flask">
                <a:extLst>
                  <a:ext uri="{FF2B5EF4-FFF2-40B4-BE49-F238E27FC236}">
                    <a16:creationId xmlns:a16="http://schemas.microsoft.com/office/drawing/2014/main" id="{AA1CF51A-6738-4547-B61A-DF30ED5C29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99959" y="2758274"/>
                <a:ext cx="405865" cy="405865"/>
              </a:xfrm>
              <a:prstGeom prst="rect">
                <a:avLst/>
              </a:prstGeom>
            </p:spPr>
          </p:pic>
        </p:grpSp>
        <p:pic>
          <p:nvPicPr>
            <p:cNvPr id="23" name="Graphic 22" descr="Single gear">
              <a:extLst>
                <a:ext uri="{FF2B5EF4-FFF2-40B4-BE49-F238E27FC236}">
                  <a16:creationId xmlns:a16="http://schemas.microsoft.com/office/drawing/2014/main" id="{6D08F506-72EF-2747-8615-16DE02D982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20974" y="2880042"/>
              <a:ext cx="265654" cy="265654"/>
            </a:xfrm>
            <a:prstGeom prst="rect">
              <a:avLst/>
            </a:prstGeom>
          </p:spPr>
        </p:pic>
      </p:grpSp>
    </p:spTree>
    <p:extLst>
      <p:ext uri="{BB962C8B-B14F-4D97-AF65-F5344CB8AC3E}">
        <p14:creationId xmlns:p14="http://schemas.microsoft.com/office/powerpoint/2010/main" val="3144912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20E8-379C-41AC-BFFE-EF2DCB353CE9}"/>
              </a:ext>
            </a:extLst>
          </p:cNvPr>
          <p:cNvSpPr>
            <a:spLocks noGrp="1"/>
          </p:cNvSpPr>
          <p:nvPr>
            <p:ph type="title"/>
          </p:nvPr>
        </p:nvSpPr>
        <p:spPr/>
        <p:txBody>
          <a:bodyPr/>
          <a:lstStyle/>
          <a:p>
            <a:r>
              <a:rPr lang="en-US" dirty="0"/>
              <a:t>What is Azure Machine Learning?</a:t>
            </a:r>
          </a:p>
        </p:txBody>
      </p:sp>
      <p:sp>
        <p:nvSpPr>
          <p:cNvPr id="5" name="Text Placeholder 4">
            <a:extLst>
              <a:ext uri="{FF2B5EF4-FFF2-40B4-BE49-F238E27FC236}">
                <a16:creationId xmlns:a16="http://schemas.microsoft.com/office/drawing/2014/main" id="{07C1DD30-B74D-DC4C-B082-FE56D11DA74C}"/>
              </a:ext>
            </a:extLst>
          </p:cNvPr>
          <p:cNvSpPr>
            <a:spLocks noGrp="1"/>
          </p:cNvSpPr>
          <p:nvPr>
            <p:ph type="body" sz="quarter" idx="10"/>
          </p:nvPr>
        </p:nvSpPr>
        <p:spPr>
          <a:xfrm>
            <a:off x="418643" y="1477059"/>
            <a:ext cx="11018520" cy="816506"/>
          </a:xfrm>
        </p:spPr>
        <p:txBody>
          <a:bodyPr/>
          <a:lstStyle/>
          <a:p>
            <a:r>
              <a:rPr lang="en-US" dirty="0"/>
              <a:t>Azure Machine Learning is a platform for operating machine learning workloads in the cloud.</a:t>
            </a:r>
          </a:p>
        </p:txBody>
      </p:sp>
      <p:pic>
        <p:nvPicPr>
          <p:cNvPr id="8" name="Picture 7">
            <a:extLst>
              <a:ext uri="{FF2B5EF4-FFF2-40B4-BE49-F238E27FC236}">
                <a16:creationId xmlns:a16="http://schemas.microsoft.com/office/drawing/2014/main" id="{BE7E4DC5-48D9-6F45-A1EF-B943395A2258}"/>
              </a:ext>
            </a:extLst>
          </p:cNvPr>
          <p:cNvPicPr>
            <a:picLocks noChangeAspect="1"/>
          </p:cNvPicPr>
          <p:nvPr/>
        </p:nvPicPr>
        <p:blipFill>
          <a:blip r:embed="rId3"/>
          <a:stretch>
            <a:fillRect/>
          </a:stretch>
        </p:blipFill>
        <p:spPr>
          <a:xfrm>
            <a:off x="2584450" y="2293565"/>
            <a:ext cx="7023100" cy="3898900"/>
          </a:xfrm>
          <a:prstGeom prst="rect">
            <a:avLst/>
          </a:prstGeom>
        </p:spPr>
      </p:pic>
    </p:spTree>
    <p:extLst>
      <p:ext uri="{BB962C8B-B14F-4D97-AF65-F5344CB8AC3E}">
        <p14:creationId xmlns:p14="http://schemas.microsoft.com/office/powerpoint/2010/main" val="414389176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20E8-379C-41AC-BFFE-EF2DCB353CE9}"/>
              </a:ext>
            </a:extLst>
          </p:cNvPr>
          <p:cNvSpPr>
            <a:spLocks noGrp="1"/>
          </p:cNvSpPr>
          <p:nvPr>
            <p:ph type="title"/>
          </p:nvPr>
        </p:nvSpPr>
        <p:spPr/>
        <p:txBody>
          <a:bodyPr/>
          <a:lstStyle/>
          <a:p>
            <a:r>
              <a:rPr lang="en-US" dirty="0"/>
              <a:t>Running Azure Machine Learning Experiments on Databricks Compute</a:t>
            </a:r>
          </a:p>
        </p:txBody>
      </p:sp>
      <p:sp>
        <p:nvSpPr>
          <p:cNvPr id="3" name="Text Placeholder 2">
            <a:extLst>
              <a:ext uri="{FF2B5EF4-FFF2-40B4-BE49-F238E27FC236}">
                <a16:creationId xmlns:a16="http://schemas.microsoft.com/office/drawing/2014/main" id="{00CBF9AD-4FF8-4374-A6EA-57DE52EB6403}"/>
              </a:ext>
            </a:extLst>
          </p:cNvPr>
          <p:cNvSpPr>
            <a:spLocks noGrp="1"/>
          </p:cNvSpPr>
          <p:nvPr>
            <p:ph type="body" sz="quarter" idx="10"/>
          </p:nvPr>
        </p:nvSpPr>
        <p:spPr>
          <a:xfrm>
            <a:off x="401674" y="5367543"/>
            <a:ext cx="11388651" cy="816506"/>
          </a:xfrm>
        </p:spPr>
        <p:txBody>
          <a:bodyPr/>
          <a:lstStyle/>
          <a:p>
            <a:r>
              <a:rPr lang="en-US" dirty="0"/>
              <a:t>Use MLflow Tracking to track an experiment's run metrics and store model artifacts in Azure Machine Learning workspace</a:t>
            </a:r>
          </a:p>
        </p:txBody>
      </p:sp>
      <p:pic>
        <p:nvPicPr>
          <p:cNvPr id="6" name="Picture 5">
            <a:extLst>
              <a:ext uri="{FF2B5EF4-FFF2-40B4-BE49-F238E27FC236}">
                <a16:creationId xmlns:a16="http://schemas.microsoft.com/office/drawing/2014/main" id="{5330D604-70A9-774C-8549-4FEF9435E779}"/>
              </a:ext>
            </a:extLst>
          </p:cNvPr>
          <p:cNvPicPr>
            <a:picLocks noChangeAspect="1"/>
          </p:cNvPicPr>
          <p:nvPr/>
        </p:nvPicPr>
        <p:blipFill>
          <a:blip r:embed="rId3"/>
          <a:stretch>
            <a:fillRect/>
          </a:stretch>
        </p:blipFill>
        <p:spPr>
          <a:xfrm>
            <a:off x="2231737" y="1804987"/>
            <a:ext cx="7105650" cy="3248025"/>
          </a:xfrm>
          <a:prstGeom prst="rect">
            <a:avLst/>
          </a:prstGeom>
        </p:spPr>
      </p:pic>
    </p:spTree>
    <p:extLst>
      <p:ext uri="{BB962C8B-B14F-4D97-AF65-F5344CB8AC3E}">
        <p14:creationId xmlns:p14="http://schemas.microsoft.com/office/powerpoint/2010/main" val="344175209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20E8-379C-41AC-BFFE-EF2DCB353CE9}"/>
              </a:ext>
            </a:extLst>
          </p:cNvPr>
          <p:cNvSpPr>
            <a:spLocks noGrp="1"/>
          </p:cNvSpPr>
          <p:nvPr>
            <p:ph type="title"/>
          </p:nvPr>
        </p:nvSpPr>
        <p:spPr/>
        <p:txBody>
          <a:bodyPr/>
          <a:lstStyle/>
          <a:p>
            <a:r>
              <a:rPr lang="en-US" dirty="0"/>
              <a:t>Logging Azure Machine Learning experiment metrics with ML Flow</a:t>
            </a:r>
          </a:p>
        </p:txBody>
      </p:sp>
      <p:sp>
        <p:nvSpPr>
          <p:cNvPr id="3" name="Text Placeholder 2">
            <a:extLst>
              <a:ext uri="{FF2B5EF4-FFF2-40B4-BE49-F238E27FC236}">
                <a16:creationId xmlns:a16="http://schemas.microsoft.com/office/drawing/2014/main" id="{00CBF9AD-4FF8-4374-A6EA-57DE52EB6403}"/>
              </a:ext>
            </a:extLst>
          </p:cNvPr>
          <p:cNvSpPr>
            <a:spLocks noGrp="1"/>
          </p:cNvSpPr>
          <p:nvPr>
            <p:ph type="body" sz="quarter" idx="10"/>
          </p:nvPr>
        </p:nvSpPr>
        <p:spPr>
          <a:xfrm>
            <a:off x="586739" y="2062011"/>
            <a:ext cx="11388651" cy="1332481"/>
          </a:xfrm>
        </p:spPr>
        <p:txBody>
          <a:bodyPr/>
          <a:lstStyle/>
          <a:p>
            <a:pPr marL="514350" indent="-514350">
              <a:buFont typeface="+mj-lt"/>
              <a:buAutoNum type="arabicPeriod"/>
            </a:pPr>
            <a:r>
              <a:rPr lang="en-US" dirty="0"/>
              <a:t>Configure MLflow tracking to use AML</a:t>
            </a:r>
          </a:p>
          <a:p>
            <a:pPr marL="514350" indent="-514350">
              <a:buFont typeface="+mj-lt"/>
              <a:buAutoNum type="arabicPeriod"/>
            </a:pPr>
            <a:r>
              <a:rPr lang="en-US" dirty="0"/>
              <a:t>Configure and run a MLflow experiment</a:t>
            </a:r>
          </a:p>
          <a:p>
            <a:pPr marL="514350" indent="-514350">
              <a:buFont typeface="+mj-lt"/>
              <a:buAutoNum type="arabicPeriod"/>
            </a:pPr>
            <a:r>
              <a:rPr lang="en-US" dirty="0"/>
              <a:t>Log your model metrics and artifacts via MLflow tracking APIs</a:t>
            </a:r>
          </a:p>
        </p:txBody>
      </p:sp>
      <p:sp>
        <p:nvSpPr>
          <p:cNvPr id="5" name="Rectangle 4">
            <a:extLst>
              <a:ext uri="{FF2B5EF4-FFF2-40B4-BE49-F238E27FC236}">
                <a16:creationId xmlns:a16="http://schemas.microsoft.com/office/drawing/2014/main" id="{45DCC13E-E4C8-42A4-AA29-8AE5BC374E96}"/>
              </a:ext>
            </a:extLst>
          </p:cNvPr>
          <p:cNvSpPr/>
          <p:nvPr/>
        </p:nvSpPr>
        <p:spPr bwMode="auto">
          <a:xfrm>
            <a:off x="586739" y="4051109"/>
            <a:ext cx="10833095" cy="1954836"/>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with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mlflow.start_run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as run:</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mlflow.log_metric</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rmse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rmse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mlflow.log_artifact</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("./outputs/</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results.png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1051274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20E8-379C-41AC-BFFE-EF2DCB353CE9}"/>
              </a:ext>
            </a:extLst>
          </p:cNvPr>
          <p:cNvSpPr>
            <a:spLocks noGrp="1"/>
          </p:cNvSpPr>
          <p:nvPr>
            <p:ph type="title"/>
          </p:nvPr>
        </p:nvSpPr>
        <p:spPr/>
        <p:txBody>
          <a:bodyPr/>
          <a:lstStyle/>
          <a:p>
            <a:r>
              <a:rPr lang="en-US" dirty="0"/>
              <a:t>Running Azure Machine Learning Pipeline on Databricks Compute</a:t>
            </a:r>
          </a:p>
        </p:txBody>
      </p:sp>
      <p:sp>
        <p:nvSpPr>
          <p:cNvPr id="3" name="Text Placeholder 2">
            <a:extLst>
              <a:ext uri="{FF2B5EF4-FFF2-40B4-BE49-F238E27FC236}">
                <a16:creationId xmlns:a16="http://schemas.microsoft.com/office/drawing/2014/main" id="{00CBF9AD-4FF8-4374-A6EA-57DE52EB6403}"/>
              </a:ext>
            </a:extLst>
          </p:cNvPr>
          <p:cNvSpPr>
            <a:spLocks noGrp="1"/>
          </p:cNvSpPr>
          <p:nvPr>
            <p:ph type="body" sz="quarter" idx="10"/>
          </p:nvPr>
        </p:nvSpPr>
        <p:spPr>
          <a:xfrm>
            <a:off x="586739" y="2062011"/>
            <a:ext cx="11388651" cy="1332481"/>
          </a:xfrm>
        </p:spPr>
        <p:txBody>
          <a:bodyPr/>
          <a:lstStyle/>
          <a:p>
            <a:pPr marL="514350" indent="-514350">
              <a:buFont typeface="+mj-lt"/>
              <a:buAutoNum type="arabicPeriod"/>
            </a:pPr>
            <a:r>
              <a:rPr lang="en-US" dirty="0"/>
              <a:t>Attach Azure Databricks Compute to Azure Machine Learning workspace</a:t>
            </a:r>
          </a:p>
          <a:p>
            <a:pPr marL="514350" indent="-514350">
              <a:buFont typeface="+mj-lt"/>
              <a:buAutoNum type="arabicPeriod"/>
            </a:pPr>
            <a:r>
              <a:rPr lang="en-US" dirty="0"/>
              <a:t>Define </a:t>
            </a:r>
            <a:r>
              <a:rPr lang="en-US" dirty="0" err="1"/>
              <a:t>DatabricksStep</a:t>
            </a:r>
            <a:r>
              <a:rPr lang="en-US" dirty="0"/>
              <a:t> in a Pipeline</a:t>
            </a:r>
          </a:p>
          <a:p>
            <a:pPr marL="514350" indent="-514350">
              <a:buFont typeface="+mj-lt"/>
              <a:buAutoNum type="arabicPeriod"/>
            </a:pPr>
            <a:r>
              <a:rPr lang="en-US" dirty="0"/>
              <a:t>Submit the Pipeline</a:t>
            </a:r>
          </a:p>
        </p:txBody>
      </p:sp>
      <p:sp>
        <p:nvSpPr>
          <p:cNvPr id="5" name="Rectangle 4">
            <a:extLst>
              <a:ext uri="{FF2B5EF4-FFF2-40B4-BE49-F238E27FC236}">
                <a16:creationId xmlns:a16="http://schemas.microsoft.com/office/drawing/2014/main" id="{45DCC13E-E4C8-42A4-AA29-8AE5BC374E96}"/>
              </a:ext>
            </a:extLst>
          </p:cNvPr>
          <p:cNvSpPr/>
          <p:nvPr/>
        </p:nvSpPr>
        <p:spPr bwMode="auto">
          <a:xfrm>
            <a:off x="586739" y="3904003"/>
            <a:ext cx="10833095" cy="2683833"/>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dirty="0" err="1"/>
              <a:t>databricksStep</a:t>
            </a:r>
            <a:r>
              <a:rPr lang="en-US" dirty="0"/>
              <a:t> = </a:t>
            </a:r>
            <a:r>
              <a:rPr lang="en-US" dirty="0" err="1"/>
              <a:t>DatabricksStep</a:t>
            </a:r>
            <a:r>
              <a:rPr lang="en-US" dirty="0"/>
              <a:t>(name = "</a:t>
            </a:r>
            <a:r>
              <a:rPr lang="en-US" dirty="0" err="1"/>
              <a:t>process_data</a:t>
            </a:r>
            <a:r>
              <a:rPr lang="en-US" dirty="0"/>
              <a:t>", </a:t>
            </a:r>
          </a:p>
          <a:p>
            <a:r>
              <a:rPr lang="en-US" dirty="0"/>
              <a:t>                                                     </a:t>
            </a:r>
            <a:r>
              <a:rPr lang="en-US" dirty="0" err="1"/>
              <a:t>spark_version</a:t>
            </a:r>
            <a:r>
              <a:rPr lang="en-US" dirty="0"/>
              <a:t> = "7.3.x-scala2.12", </a:t>
            </a:r>
          </a:p>
          <a:p>
            <a:r>
              <a:rPr lang="en-US" dirty="0"/>
              <a:t>                                                     </a:t>
            </a:r>
            <a:r>
              <a:rPr lang="en-US" dirty="0" err="1"/>
              <a:t>node_type</a:t>
            </a:r>
            <a:r>
              <a:rPr lang="en-US" dirty="0"/>
              <a:t> = "Standard_DS3_v2", </a:t>
            </a:r>
          </a:p>
          <a:p>
            <a:r>
              <a:rPr lang="en-US" dirty="0"/>
              <a:t>			         </a:t>
            </a:r>
            <a:r>
              <a:rPr lang="en-US" dirty="0" err="1"/>
              <a:t>num_workers</a:t>
            </a:r>
            <a:r>
              <a:rPr lang="en-US" dirty="0"/>
              <a:t> = 1, </a:t>
            </a:r>
          </a:p>
          <a:p>
            <a:r>
              <a:rPr lang="en-US" dirty="0"/>
              <a:t>			         </a:t>
            </a:r>
            <a:r>
              <a:rPr lang="en-US" dirty="0" err="1"/>
              <a:t>python_script_name</a:t>
            </a:r>
            <a:r>
              <a:rPr lang="en-US" dirty="0"/>
              <a:t> = </a:t>
            </a:r>
            <a:r>
              <a:rPr lang="en-US" dirty="0" err="1"/>
              <a:t>script_name</a:t>
            </a:r>
            <a:r>
              <a:rPr lang="en-US" dirty="0"/>
              <a:t>, </a:t>
            </a:r>
          </a:p>
          <a:p>
            <a:r>
              <a:rPr lang="en-US" dirty="0"/>
              <a:t>			         </a:t>
            </a:r>
            <a:r>
              <a:rPr lang="en-US" dirty="0" err="1"/>
              <a:t>pypi_libraries</a:t>
            </a:r>
            <a:r>
              <a:rPr lang="en-US" dirty="0"/>
              <a:t> = [</a:t>
            </a:r>
            <a:r>
              <a:rPr lang="en-US" dirty="0" err="1"/>
              <a:t>PyPiLibrary</a:t>
            </a:r>
            <a:r>
              <a:rPr lang="en-US" dirty="0"/>
              <a:t>(package = 'scikit-learn'), </a:t>
            </a:r>
          </a:p>
          <a:p>
            <a:r>
              <a:rPr lang="en-US" dirty="0"/>
              <a:t>					      </a:t>
            </a:r>
            <a:r>
              <a:rPr lang="en-US" dirty="0" err="1"/>
              <a:t>PyPiLibrary</a:t>
            </a:r>
            <a:r>
              <a:rPr lang="en-US" dirty="0"/>
              <a:t>(package = '</a:t>
            </a:r>
            <a:r>
              <a:rPr lang="en-US" dirty="0" err="1"/>
              <a:t>azureml-sdk</a:t>
            </a:r>
            <a:r>
              <a:rPr lang="en-US" dirty="0"/>
              <a:t>')], </a:t>
            </a:r>
          </a:p>
          <a:p>
            <a:r>
              <a:rPr lang="en-US" dirty="0"/>
              <a:t>			         </a:t>
            </a:r>
            <a:r>
              <a:rPr lang="en-US" dirty="0" err="1"/>
              <a:t>compute_target</a:t>
            </a:r>
            <a:r>
              <a:rPr lang="en-US" dirty="0"/>
              <a:t> = </a:t>
            </a:r>
            <a:r>
              <a:rPr lang="en-US" dirty="0" err="1"/>
              <a:t>databricks_compute</a:t>
            </a:r>
            <a:endParaRPr lang="en-US" dirty="0"/>
          </a:p>
          <a:p>
            <a:r>
              <a:rPr lang="en-US" dirty="0"/>
              <a:t>			        )</a:t>
            </a:r>
          </a:p>
          <a:p>
            <a:pPr defTabSz="932472" fontAlgn="base">
              <a:spcBef>
                <a:spcPct val="0"/>
              </a:spcBef>
              <a:spcAft>
                <a:spcPct val="0"/>
              </a:spcAft>
            </a:pPr>
            <a:endPar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052550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Deploying Models</a:t>
            </a:r>
          </a:p>
        </p:txBody>
      </p:sp>
      <p:grpSp>
        <p:nvGrpSpPr>
          <p:cNvPr id="10" name="Group 9">
            <a:extLst>
              <a:ext uri="{FF2B5EF4-FFF2-40B4-BE49-F238E27FC236}">
                <a16:creationId xmlns:a16="http://schemas.microsoft.com/office/drawing/2014/main" id="{E9E5F47D-BAF9-407A-B98C-CEA4280B32F4}"/>
              </a:ext>
            </a:extLst>
          </p:cNvPr>
          <p:cNvGrpSpPr/>
          <p:nvPr/>
        </p:nvGrpSpPr>
        <p:grpSpPr>
          <a:xfrm>
            <a:off x="10072865" y="2773582"/>
            <a:ext cx="1295172" cy="1295356"/>
            <a:chOff x="3214548" y="2661753"/>
            <a:chExt cx="702132" cy="702232"/>
          </a:xfrm>
        </p:grpSpPr>
        <p:grpSp>
          <p:nvGrpSpPr>
            <p:cNvPr id="11" name="Group 10">
              <a:extLst>
                <a:ext uri="{FF2B5EF4-FFF2-40B4-BE49-F238E27FC236}">
                  <a16:creationId xmlns:a16="http://schemas.microsoft.com/office/drawing/2014/main" id="{677F620C-7028-4967-AB43-86982B706F2F}"/>
                </a:ext>
              </a:extLst>
            </p:cNvPr>
            <p:cNvGrpSpPr/>
            <p:nvPr/>
          </p:nvGrpSpPr>
          <p:grpSpPr>
            <a:xfrm>
              <a:off x="3214548" y="2661753"/>
              <a:ext cx="702132" cy="702232"/>
              <a:chOff x="7465384" y="3849138"/>
              <a:chExt cx="648329" cy="648421"/>
            </a:xfrm>
          </p:grpSpPr>
          <p:sp>
            <p:nvSpPr>
              <p:cNvPr id="13" name="Freeform 5">
                <a:extLst>
                  <a:ext uri="{FF2B5EF4-FFF2-40B4-BE49-F238E27FC236}">
                    <a16:creationId xmlns:a16="http://schemas.microsoft.com/office/drawing/2014/main" id="{AA487C87-A746-4E9E-B33B-747E4008A8E0}"/>
                  </a:ext>
                </a:extLst>
              </p:cNvPr>
              <p:cNvSpPr>
                <a:spLocks/>
              </p:cNvSpPr>
              <p:nvPr/>
            </p:nvSpPr>
            <p:spPr bwMode="auto">
              <a:xfrm>
                <a:off x="7465384" y="3849138"/>
                <a:ext cx="648329" cy="648421"/>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4" name="Freeform 6">
                <a:extLst>
                  <a:ext uri="{FF2B5EF4-FFF2-40B4-BE49-F238E27FC236}">
                    <a16:creationId xmlns:a16="http://schemas.microsoft.com/office/drawing/2014/main" id="{AE36D047-1C0D-4152-BAEF-A8FCB0A0E5C8}"/>
                  </a:ext>
                </a:extLst>
              </p:cNvPr>
              <p:cNvSpPr>
                <a:spLocks noEditPoints="1"/>
              </p:cNvSpPr>
              <p:nvPr/>
            </p:nvSpPr>
            <p:spPr bwMode="auto">
              <a:xfrm>
                <a:off x="7509969" y="3894255"/>
                <a:ext cx="559158" cy="558187"/>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Graphic 11" descr="Download from cloud">
              <a:extLst>
                <a:ext uri="{FF2B5EF4-FFF2-40B4-BE49-F238E27FC236}">
                  <a16:creationId xmlns:a16="http://schemas.microsoft.com/office/drawing/2014/main" id="{64791389-1B5C-428F-9892-E38EEA6F60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7092" y="2814348"/>
              <a:ext cx="397042" cy="397042"/>
            </a:xfrm>
            <a:prstGeom prst="rect">
              <a:avLst/>
            </a:prstGeom>
          </p:spPr>
        </p:pic>
      </p:grpSp>
    </p:spTree>
    <p:extLst>
      <p:ext uri="{BB962C8B-B14F-4D97-AF65-F5344CB8AC3E}">
        <p14:creationId xmlns:p14="http://schemas.microsoft.com/office/powerpoint/2010/main" val="21190865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D730-A87A-471E-B8A5-D16F3E87DEC7}"/>
              </a:ext>
            </a:extLst>
          </p:cNvPr>
          <p:cNvSpPr>
            <a:spLocks noGrp="1"/>
          </p:cNvSpPr>
          <p:nvPr>
            <p:ph type="title"/>
          </p:nvPr>
        </p:nvSpPr>
        <p:spPr/>
        <p:txBody>
          <a:bodyPr/>
          <a:lstStyle/>
          <a:p>
            <a:r>
              <a:rPr lang="en-US" dirty="0"/>
              <a:t>Workspaces and Clusters</a:t>
            </a:r>
          </a:p>
        </p:txBody>
      </p:sp>
      <p:sp>
        <p:nvSpPr>
          <p:cNvPr id="3" name="Text Placeholder 2">
            <a:extLst>
              <a:ext uri="{FF2B5EF4-FFF2-40B4-BE49-F238E27FC236}">
                <a16:creationId xmlns:a16="http://schemas.microsoft.com/office/drawing/2014/main" id="{3444F2F2-E46A-4559-A46B-0B393C3412E4}"/>
              </a:ext>
            </a:extLst>
          </p:cNvPr>
          <p:cNvSpPr>
            <a:spLocks noGrp="1"/>
          </p:cNvSpPr>
          <p:nvPr>
            <p:ph type="body" sz="quarter" idx="15"/>
          </p:nvPr>
        </p:nvSpPr>
        <p:spPr>
          <a:xfrm>
            <a:off x="396149" y="1918534"/>
            <a:ext cx="5578932" cy="3976239"/>
          </a:xfrm>
        </p:spPr>
        <p:txBody>
          <a:bodyPr/>
          <a:lstStyle/>
          <a:p>
            <a:r>
              <a:rPr lang="en-US" dirty="0"/>
              <a:t>Workspaces</a:t>
            </a:r>
          </a:p>
          <a:p>
            <a:endParaRPr lang="en-US" dirty="0"/>
          </a:p>
          <a:p>
            <a:pPr marL="342900" indent="-342900">
              <a:buFont typeface="Arial" panose="020B0604020202020204" pitchFamily="34" charset="0"/>
              <a:buChar char="•"/>
            </a:pPr>
            <a:r>
              <a:rPr lang="en-US" dirty="0">
                <a:latin typeface="Helvetica Neue"/>
              </a:rPr>
              <a:t>Like folders, provide a way to organize a user’s code/notebooks, libraries, data</a:t>
            </a:r>
          </a:p>
          <a:p>
            <a:pPr marL="342900" indent="-342900">
              <a:buFont typeface="Arial" panose="020B0604020202020204" pitchFamily="34" charset="0"/>
              <a:buChar char="•"/>
            </a:pPr>
            <a:r>
              <a:rPr lang="en-US" dirty="0">
                <a:latin typeface="Helvetica Neue"/>
              </a:rPr>
              <a:t>Each user has a separate directory</a:t>
            </a:r>
          </a:p>
          <a:p>
            <a:pPr marL="342900" indent="-342900">
              <a:buFont typeface="Arial" panose="020B0604020202020204" pitchFamily="34" charset="0"/>
              <a:buChar char="•"/>
            </a:pPr>
            <a:r>
              <a:rPr lang="en-US" dirty="0">
                <a:latin typeface="Helvetica Neue"/>
              </a:rPr>
              <a:t>Hierarchical, allow subfolders</a:t>
            </a:r>
          </a:p>
          <a:p>
            <a:pPr marL="342900" indent="-342900">
              <a:buFont typeface="Arial" panose="020B0604020202020204" pitchFamily="34" charset="0"/>
              <a:buChar char="•"/>
            </a:pPr>
            <a:r>
              <a:rPr lang="en-US" dirty="0">
                <a:latin typeface="Helvetica Neue"/>
              </a:rPr>
              <a:t>Allow collaboration with colleagues and access control</a:t>
            </a:r>
          </a:p>
        </p:txBody>
      </p:sp>
      <p:sp>
        <p:nvSpPr>
          <p:cNvPr id="4" name="Text Placeholder 3">
            <a:extLst>
              <a:ext uri="{FF2B5EF4-FFF2-40B4-BE49-F238E27FC236}">
                <a16:creationId xmlns:a16="http://schemas.microsoft.com/office/drawing/2014/main" id="{8AC3B301-766C-4FEC-8B06-BA7B380D9B35}"/>
              </a:ext>
            </a:extLst>
          </p:cNvPr>
          <p:cNvSpPr>
            <a:spLocks noGrp="1"/>
          </p:cNvSpPr>
          <p:nvPr>
            <p:ph type="body" sz="quarter" idx="16"/>
          </p:nvPr>
        </p:nvSpPr>
        <p:spPr>
          <a:xfrm>
            <a:off x="6096000" y="1918534"/>
            <a:ext cx="5544007" cy="3976239"/>
          </a:xfrm>
        </p:spPr>
        <p:txBody>
          <a:bodyPr/>
          <a:lstStyle/>
          <a:p>
            <a:r>
              <a:rPr lang="en-US" dirty="0"/>
              <a:t>Clusters</a:t>
            </a:r>
          </a:p>
          <a:p>
            <a:endParaRPr lang="en-US" dirty="0"/>
          </a:p>
          <a:p>
            <a:pPr marL="342900" indent="-342900">
              <a:buFont typeface="Arial" panose="020B0604020202020204" pitchFamily="34" charset="0"/>
              <a:buChar char="•"/>
            </a:pPr>
            <a:r>
              <a:rPr lang="en-US" dirty="0">
                <a:latin typeface="Helvetica Neue"/>
              </a:rPr>
              <a:t>Groups of nodes/machines where workloads are executed</a:t>
            </a:r>
          </a:p>
          <a:p>
            <a:pPr marL="342900" indent="-342900">
              <a:buFont typeface="Arial" panose="020B0604020202020204" pitchFamily="34" charset="0"/>
              <a:buChar char="•"/>
            </a:pPr>
            <a:r>
              <a:rPr lang="en-US" dirty="0">
                <a:latin typeface="Helvetica Neue"/>
              </a:rPr>
              <a:t>All purpose or job-oriented</a:t>
            </a:r>
          </a:p>
          <a:p>
            <a:pPr marL="342900" indent="-342900">
              <a:buFont typeface="Arial" panose="020B0604020202020204" pitchFamily="34" charset="0"/>
              <a:buChar char="•"/>
            </a:pPr>
            <a:r>
              <a:rPr lang="en-US" dirty="0">
                <a:latin typeface="Helvetica Neue"/>
              </a:rPr>
              <a:t>Multiple runtimes available</a:t>
            </a:r>
          </a:p>
          <a:p>
            <a:pPr marL="342900" indent="-342900">
              <a:buFont typeface="Arial" panose="020B0604020202020204" pitchFamily="34" charset="0"/>
              <a:buChar char="•"/>
            </a:pPr>
            <a:r>
              <a:rPr lang="en-US" dirty="0">
                <a:latin typeface="Helvetica Neue"/>
              </a:rPr>
              <a:t>Allow provisioning via libraries</a:t>
            </a:r>
          </a:p>
          <a:p>
            <a:pPr marL="342900" indent="-342900">
              <a:buFont typeface="Arial" panose="020B0604020202020204" pitchFamily="34" charset="0"/>
              <a:buChar char="•"/>
            </a:pPr>
            <a:r>
              <a:rPr lang="en-US" dirty="0">
                <a:latin typeface="Helvetica Neue"/>
              </a:rPr>
              <a:t>Multiple hardware configurations</a:t>
            </a:r>
          </a:p>
          <a:p>
            <a:pPr marL="342900" indent="-342900">
              <a:buFont typeface="Arial" panose="020B0604020202020204" pitchFamily="34" charset="0"/>
              <a:buChar char="•"/>
            </a:pPr>
            <a:r>
              <a:rPr lang="en-US" dirty="0">
                <a:latin typeface="Helvetica Neue"/>
              </a:rPr>
              <a:t>Autoscaling, auto-termination</a:t>
            </a:r>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6467403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BC73-787D-4AB7-9D66-26A75BB82710}"/>
              </a:ext>
            </a:extLst>
          </p:cNvPr>
          <p:cNvSpPr>
            <a:spLocks noGrp="1"/>
          </p:cNvSpPr>
          <p:nvPr>
            <p:ph type="title"/>
          </p:nvPr>
        </p:nvSpPr>
        <p:spPr>
          <a:xfrm>
            <a:off x="449657" y="3712766"/>
            <a:ext cx="11341268" cy="680196"/>
          </a:xfrm>
        </p:spPr>
        <p:txBody>
          <a:bodyPr/>
          <a:lstStyle/>
          <a:p>
            <a:r>
              <a:rPr lang="en-US" sz="2400" dirty="0"/>
              <a:t>What is Real-Time Inferencing?</a:t>
            </a:r>
          </a:p>
        </p:txBody>
      </p:sp>
      <p:sp>
        <p:nvSpPr>
          <p:cNvPr id="3" name="Text Placeholder 2">
            <a:extLst>
              <a:ext uri="{FF2B5EF4-FFF2-40B4-BE49-F238E27FC236}">
                <a16:creationId xmlns:a16="http://schemas.microsoft.com/office/drawing/2014/main" id="{1FD4F68C-B373-4573-B550-4F115675A8BB}"/>
              </a:ext>
            </a:extLst>
          </p:cNvPr>
          <p:cNvSpPr>
            <a:spLocks noGrp="1"/>
          </p:cNvSpPr>
          <p:nvPr>
            <p:ph type="body" sz="quarter" idx="10"/>
          </p:nvPr>
        </p:nvSpPr>
        <p:spPr>
          <a:xfrm>
            <a:off x="425366" y="4483582"/>
            <a:ext cx="11018520" cy="723275"/>
          </a:xfrm>
        </p:spPr>
        <p:txBody>
          <a:bodyPr/>
          <a:lstStyle/>
          <a:p>
            <a:pPr marL="285750" indent="-285750">
              <a:buFont typeface="Arial" panose="020B0604020202020204" pitchFamily="34" charset="0"/>
              <a:buChar char="•"/>
            </a:pPr>
            <a:r>
              <a:rPr lang="en-US" sz="1800" dirty="0">
                <a:latin typeface="+mn-lt"/>
              </a:rPr>
              <a:t>Immediate prediction from new data</a:t>
            </a:r>
          </a:p>
          <a:p>
            <a:pPr marL="285750" indent="-285750">
              <a:buFont typeface="Arial" panose="020B0604020202020204" pitchFamily="34" charset="0"/>
              <a:buChar char="•"/>
            </a:pPr>
            <a:r>
              <a:rPr lang="en-US" sz="1800" dirty="0">
                <a:latin typeface="+mn-lt"/>
              </a:rPr>
              <a:t>Usually deployed as a web service endpoint</a:t>
            </a:r>
          </a:p>
        </p:txBody>
      </p:sp>
      <p:grpSp>
        <p:nvGrpSpPr>
          <p:cNvPr id="16" name="Group 15">
            <a:extLst>
              <a:ext uri="{FF2B5EF4-FFF2-40B4-BE49-F238E27FC236}">
                <a16:creationId xmlns:a16="http://schemas.microsoft.com/office/drawing/2014/main" id="{90EA749F-A04B-4FB4-B15E-BC0DF6B9272D}"/>
              </a:ext>
            </a:extLst>
          </p:cNvPr>
          <p:cNvGrpSpPr/>
          <p:nvPr/>
        </p:nvGrpSpPr>
        <p:grpSpPr>
          <a:xfrm>
            <a:off x="7132030" y="3144408"/>
            <a:ext cx="1929947" cy="3357192"/>
            <a:chOff x="8233466" y="1876716"/>
            <a:chExt cx="1929947" cy="3357192"/>
          </a:xfrm>
        </p:grpSpPr>
        <p:pic>
          <p:nvPicPr>
            <p:cNvPr id="4" name="Graphic 28" descr="Download from cloud">
              <a:extLst>
                <a:ext uri="{FF2B5EF4-FFF2-40B4-BE49-F238E27FC236}">
                  <a16:creationId xmlns:a16="http://schemas.microsoft.com/office/drawing/2014/main" id="{FD2FD256-D243-4F8E-BF7B-6D5CD8C119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73452" y="1876716"/>
              <a:ext cx="1489961" cy="1453262"/>
            </a:xfrm>
            <a:prstGeom prst="rect">
              <a:avLst/>
            </a:prstGeom>
          </p:spPr>
        </p:pic>
        <p:pic>
          <p:nvPicPr>
            <p:cNvPr id="8" name="Graphic 7" descr="Browser window">
              <a:extLst>
                <a:ext uri="{FF2B5EF4-FFF2-40B4-BE49-F238E27FC236}">
                  <a16:creationId xmlns:a16="http://schemas.microsoft.com/office/drawing/2014/main" id="{40371161-DD7C-44F5-AC0C-750DCAE2FF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943056" y="3912551"/>
              <a:ext cx="1184967" cy="1184967"/>
            </a:xfrm>
            <a:prstGeom prst="rect">
              <a:avLst/>
            </a:prstGeom>
          </p:spPr>
        </p:pic>
        <p:pic>
          <p:nvPicPr>
            <p:cNvPr id="6" name="Graphic 5" descr="User">
              <a:extLst>
                <a:ext uri="{FF2B5EF4-FFF2-40B4-BE49-F238E27FC236}">
                  <a16:creationId xmlns:a16="http://schemas.microsoft.com/office/drawing/2014/main" id="{529525E2-178C-46EF-844B-6B912F80A2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33466" y="4048941"/>
              <a:ext cx="1184967" cy="1184967"/>
            </a:xfrm>
            <a:prstGeom prst="rect">
              <a:avLst/>
            </a:prstGeom>
          </p:spPr>
        </p:pic>
        <p:cxnSp>
          <p:nvCxnSpPr>
            <p:cNvPr id="10" name="Straight Arrow Connector 9">
              <a:extLst>
                <a:ext uri="{FF2B5EF4-FFF2-40B4-BE49-F238E27FC236}">
                  <a16:creationId xmlns:a16="http://schemas.microsoft.com/office/drawing/2014/main" id="{380554C3-09C7-4693-9EE6-F26950D95958}"/>
                </a:ext>
              </a:extLst>
            </p:cNvPr>
            <p:cNvCxnSpPr/>
            <p:nvPr/>
          </p:nvCxnSpPr>
          <p:spPr>
            <a:xfrm flipV="1">
              <a:off x="9269324" y="3165588"/>
              <a:ext cx="0" cy="793718"/>
            </a:xfrm>
            <a:prstGeom prst="straightConnector1">
              <a:avLst/>
            </a:prstGeom>
            <a:ln w="76200">
              <a:solidFill>
                <a:schemeClr val="accent5"/>
              </a:solidFill>
              <a:prstDash val="sysDot"/>
              <a:headEnd type="none" w="lg" len="med"/>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DB91E5E7-32BA-4292-9BC7-E1FBA5704F07}"/>
                </a:ext>
              </a:extLst>
            </p:cNvPr>
            <p:cNvCxnSpPr>
              <a:cxnSpLocks/>
            </p:cNvCxnSpPr>
            <p:nvPr/>
          </p:nvCxnSpPr>
          <p:spPr>
            <a:xfrm>
              <a:off x="9546465" y="3235212"/>
              <a:ext cx="0" cy="793718"/>
            </a:xfrm>
            <a:prstGeom prst="straightConnector1">
              <a:avLst/>
            </a:prstGeom>
            <a:ln w="76200">
              <a:solidFill>
                <a:schemeClr val="accent5"/>
              </a:solidFill>
              <a:prstDash val="sysDot"/>
              <a:headEnd type="none" w="lg" len="med"/>
              <a:tailEnd type="triangle"/>
            </a:ln>
          </p:spPr>
          <p:style>
            <a:lnRef idx="1">
              <a:schemeClr val="accent3"/>
            </a:lnRef>
            <a:fillRef idx="0">
              <a:schemeClr val="accent3"/>
            </a:fillRef>
            <a:effectRef idx="0">
              <a:schemeClr val="accent3"/>
            </a:effectRef>
            <a:fontRef idx="minor">
              <a:schemeClr val="tx1"/>
            </a:fontRef>
          </p:style>
        </p:cxnSp>
        <p:sp>
          <p:nvSpPr>
            <p:cNvPr id="15" name="TextBox 14">
              <a:extLst>
                <a:ext uri="{FF2B5EF4-FFF2-40B4-BE49-F238E27FC236}">
                  <a16:creationId xmlns:a16="http://schemas.microsoft.com/office/drawing/2014/main" id="{E3CE8DCD-57FB-4B5D-885A-F0A325A55764}"/>
                </a:ext>
              </a:extLst>
            </p:cNvPr>
            <p:cNvSpPr txBox="1"/>
            <p:nvPr/>
          </p:nvSpPr>
          <p:spPr>
            <a:xfrm>
              <a:off x="9320736" y="4395762"/>
              <a:ext cx="436017" cy="307777"/>
            </a:xfrm>
            <a:prstGeom prst="rect">
              <a:avLst/>
            </a:prstGeom>
            <a:noFill/>
          </p:spPr>
          <p:txBody>
            <a:bodyPr wrap="none" lIns="0" tIns="0" rIns="0" bIns="0" rtlCol="0">
              <a:spAutoFit/>
            </a:bodyPr>
            <a:lstStyle/>
            <a:p>
              <a:pPr algn="l"/>
              <a:r>
                <a:rPr lang="en-US" sz="2000" dirty="0">
                  <a:gradFill>
                    <a:gsLst>
                      <a:gs pos="2917">
                        <a:schemeClr val="tx1"/>
                      </a:gs>
                      <a:gs pos="30000">
                        <a:schemeClr val="tx1"/>
                      </a:gs>
                    </a:gsLst>
                    <a:lin ang="5400000" scaled="0"/>
                  </a:gradFill>
                </a:rPr>
                <a:t>y=1</a:t>
              </a:r>
            </a:p>
          </p:txBody>
        </p:sp>
      </p:grpSp>
      <p:sp>
        <p:nvSpPr>
          <p:cNvPr id="11" name="Title 1">
            <a:extLst>
              <a:ext uri="{FF2B5EF4-FFF2-40B4-BE49-F238E27FC236}">
                <a16:creationId xmlns:a16="http://schemas.microsoft.com/office/drawing/2014/main" id="{4EC19889-8127-3C46-A775-A577C0EE36A8}"/>
              </a:ext>
            </a:extLst>
          </p:cNvPr>
          <p:cNvSpPr txBox="1">
            <a:spLocks/>
          </p:cNvSpPr>
          <p:nvPr/>
        </p:nvSpPr>
        <p:spPr>
          <a:xfrm>
            <a:off x="425366" y="627277"/>
            <a:ext cx="11341268" cy="680196"/>
          </a:xfrm>
          <a:prstGeom prst="rect">
            <a:avLst/>
          </a:prstGeom>
        </p:spPr>
        <p:txBody>
          <a:bodyPr vert="horz" wrap="square" lIns="0" tIns="91440" rIns="146304" bIns="91440" rtlCol="0" anchor="t">
            <a:noAutofit/>
          </a:bodyPr>
          <a:lst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a:lstStyle>
          <a:p>
            <a:r>
              <a:rPr lang="en-US" dirty="0"/>
              <a:t>Model Deployment Overview</a:t>
            </a:r>
          </a:p>
        </p:txBody>
      </p:sp>
      <p:sp>
        <p:nvSpPr>
          <p:cNvPr id="7" name="TextBox 6">
            <a:extLst>
              <a:ext uri="{FF2B5EF4-FFF2-40B4-BE49-F238E27FC236}">
                <a16:creationId xmlns:a16="http://schemas.microsoft.com/office/drawing/2014/main" id="{A488795E-B9C6-4A46-AE5D-DEFDACADF1EC}"/>
              </a:ext>
            </a:extLst>
          </p:cNvPr>
          <p:cNvSpPr txBox="1"/>
          <p:nvPr/>
        </p:nvSpPr>
        <p:spPr>
          <a:xfrm>
            <a:off x="425366" y="1559970"/>
            <a:ext cx="10401961" cy="1028743"/>
          </a:xfrm>
          <a:prstGeom prst="rect">
            <a:avLst/>
          </a:prstGeom>
          <a:noFill/>
        </p:spPr>
        <p:txBody>
          <a:bodyPr wrap="square" lIns="182880" tIns="146304" rIns="182880" bIns="146304" rtlCol="0">
            <a:spAutoFit/>
          </a:bodyPr>
          <a:lstStyle/>
          <a:p>
            <a:pPr>
              <a:lnSpc>
                <a:spcPct val="90000"/>
              </a:lnSpc>
              <a:spcAft>
                <a:spcPts val="600"/>
              </a:spcAft>
            </a:pPr>
            <a:r>
              <a:rPr lang="en-US" dirty="0"/>
              <a:t>In machine learning, Model Deployment can be considered as a process by which you integrate your trained machine learning models into production environment such that your business or end user applications can use the model predictions to make decisions or gain insights into your data.</a:t>
            </a:r>
          </a:p>
        </p:txBody>
      </p:sp>
    </p:spTree>
    <p:extLst>
      <p:ext uri="{BB962C8B-B14F-4D97-AF65-F5344CB8AC3E}">
        <p14:creationId xmlns:p14="http://schemas.microsoft.com/office/powerpoint/2010/main" val="408208409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20E8-379C-41AC-BFFE-EF2DCB353CE9}"/>
              </a:ext>
            </a:extLst>
          </p:cNvPr>
          <p:cNvSpPr>
            <a:spLocks noGrp="1"/>
          </p:cNvSpPr>
          <p:nvPr>
            <p:ph type="title"/>
          </p:nvPr>
        </p:nvSpPr>
        <p:spPr/>
        <p:txBody>
          <a:bodyPr/>
          <a:lstStyle/>
          <a:p>
            <a:r>
              <a:rPr lang="en-GB" dirty="0">
                <a:cs typeface="Calibri"/>
              </a:rPr>
              <a:t>Azure ML Deployment Endpoints</a:t>
            </a:r>
            <a:endParaRPr lang="en-US" dirty="0"/>
          </a:p>
        </p:txBody>
      </p:sp>
      <p:graphicFrame>
        <p:nvGraphicFramePr>
          <p:cNvPr id="7" name="Table 7">
            <a:extLst>
              <a:ext uri="{FF2B5EF4-FFF2-40B4-BE49-F238E27FC236}">
                <a16:creationId xmlns:a16="http://schemas.microsoft.com/office/drawing/2014/main" id="{CC323885-73FE-C440-86D8-02548B3804BB}"/>
              </a:ext>
            </a:extLst>
          </p:cNvPr>
          <p:cNvGraphicFramePr>
            <a:graphicFrameLocks noGrp="1"/>
          </p:cNvGraphicFramePr>
          <p:nvPr/>
        </p:nvGraphicFramePr>
        <p:xfrm>
          <a:off x="418643" y="1883448"/>
          <a:ext cx="11032140" cy="4055872"/>
        </p:xfrm>
        <a:graphic>
          <a:graphicData uri="http://schemas.openxmlformats.org/drawingml/2006/table">
            <a:tbl>
              <a:tblPr firstRow="1" bandRow="1">
                <a:tableStyleId>{5C22544A-7EE6-4342-B048-85BDC9FD1C3A}</a:tableStyleId>
              </a:tblPr>
              <a:tblGrid>
                <a:gridCol w="3677380">
                  <a:extLst>
                    <a:ext uri="{9D8B030D-6E8A-4147-A177-3AD203B41FA5}">
                      <a16:colId xmlns:a16="http://schemas.microsoft.com/office/drawing/2014/main" val="2483213173"/>
                    </a:ext>
                  </a:extLst>
                </a:gridCol>
                <a:gridCol w="3677380">
                  <a:extLst>
                    <a:ext uri="{9D8B030D-6E8A-4147-A177-3AD203B41FA5}">
                      <a16:colId xmlns:a16="http://schemas.microsoft.com/office/drawing/2014/main" val="699173562"/>
                    </a:ext>
                  </a:extLst>
                </a:gridCol>
                <a:gridCol w="3677380">
                  <a:extLst>
                    <a:ext uri="{9D8B030D-6E8A-4147-A177-3AD203B41FA5}">
                      <a16:colId xmlns:a16="http://schemas.microsoft.com/office/drawing/2014/main" val="733641480"/>
                    </a:ext>
                  </a:extLst>
                </a:gridCol>
              </a:tblGrid>
              <a:tr h="370840">
                <a:tc>
                  <a:txBody>
                    <a:bodyPr/>
                    <a:lstStyle/>
                    <a:p>
                      <a:r>
                        <a:rPr lang="en-US" dirty="0"/>
                        <a:t>Compute Target</a:t>
                      </a:r>
                    </a:p>
                  </a:txBody>
                  <a:tcPr/>
                </a:tc>
                <a:tc>
                  <a:txBody>
                    <a:bodyPr/>
                    <a:lstStyle/>
                    <a:p>
                      <a:r>
                        <a:rPr lang="en-US" dirty="0"/>
                        <a:t>Usage</a:t>
                      </a:r>
                    </a:p>
                  </a:txBody>
                  <a:tcPr/>
                </a:tc>
                <a:tc>
                  <a:txBody>
                    <a:bodyPr/>
                    <a:lstStyle/>
                    <a:p>
                      <a:r>
                        <a:rPr lang="en-US" dirty="0"/>
                        <a:t>Description</a:t>
                      </a:r>
                    </a:p>
                  </a:txBody>
                  <a:tcPr/>
                </a:tc>
                <a:extLst>
                  <a:ext uri="{0D108BD9-81ED-4DB2-BD59-A6C34878D82A}">
                    <a16:rowId xmlns:a16="http://schemas.microsoft.com/office/drawing/2014/main" val="317155861"/>
                  </a:ext>
                </a:extLst>
              </a:tr>
              <a:tr h="370840">
                <a:tc>
                  <a:txBody>
                    <a:bodyPr/>
                    <a:lstStyle/>
                    <a:p>
                      <a:r>
                        <a:rPr lang="en-US" sz="1765" b="0" i="0" kern="1200" dirty="0">
                          <a:solidFill>
                            <a:schemeClr val="dk1"/>
                          </a:solidFill>
                          <a:effectLst/>
                          <a:latin typeface="+mn-lt"/>
                          <a:ea typeface="+mn-ea"/>
                          <a:cs typeface="+mn-cs"/>
                        </a:rPr>
                        <a:t>Local web service</a:t>
                      </a:r>
                      <a:endParaRPr lang="en-US" dirty="0"/>
                    </a:p>
                  </a:txBody>
                  <a:tcPr/>
                </a:tc>
                <a:tc>
                  <a:txBody>
                    <a:bodyPr/>
                    <a:lstStyle/>
                    <a:p>
                      <a:r>
                        <a:rPr lang="en-US" sz="1765" b="0" i="0" kern="1200" dirty="0">
                          <a:solidFill>
                            <a:schemeClr val="dk1"/>
                          </a:solidFill>
                          <a:effectLst/>
                          <a:latin typeface="+mn-lt"/>
                          <a:ea typeface="+mn-ea"/>
                          <a:cs typeface="+mn-cs"/>
                        </a:rPr>
                        <a:t>Testing/debug</a:t>
                      </a:r>
                      <a:endParaRPr lang="en-US" dirty="0"/>
                    </a:p>
                  </a:txBody>
                  <a:tcPr/>
                </a:tc>
                <a:tc>
                  <a:txBody>
                    <a:bodyPr/>
                    <a:lstStyle/>
                    <a:p>
                      <a:r>
                        <a:rPr lang="en-US" sz="1765" b="0" i="0" kern="1200" dirty="0">
                          <a:solidFill>
                            <a:schemeClr val="dk1"/>
                          </a:solidFill>
                          <a:effectLst/>
                          <a:latin typeface="+mn-lt"/>
                          <a:ea typeface="+mn-ea"/>
                          <a:cs typeface="+mn-cs"/>
                        </a:rPr>
                        <a:t>Good for limited testing and troubleshooting.</a:t>
                      </a:r>
                      <a:endParaRPr lang="en-US" dirty="0"/>
                    </a:p>
                  </a:txBody>
                  <a:tcPr/>
                </a:tc>
                <a:extLst>
                  <a:ext uri="{0D108BD9-81ED-4DB2-BD59-A6C34878D82A}">
                    <a16:rowId xmlns:a16="http://schemas.microsoft.com/office/drawing/2014/main" val="799065604"/>
                  </a:ext>
                </a:extLst>
              </a:tr>
              <a:tr h="370840">
                <a:tc>
                  <a:txBody>
                    <a:bodyPr/>
                    <a:lstStyle/>
                    <a:p>
                      <a:r>
                        <a:rPr lang="en-US" sz="1765" b="0" i="0" kern="1200" dirty="0">
                          <a:solidFill>
                            <a:schemeClr val="dk1"/>
                          </a:solidFill>
                          <a:effectLst/>
                          <a:latin typeface="+mn-lt"/>
                          <a:ea typeface="+mn-ea"/>
                          <a:cs typeface="+mn-cs"/>
                        </a:rPr>
                        <a:t>Azure Kubernetes Service (AKS)</a:t>
                      </a:r>
                      <a:endParaRPr lang="en-US" dirty="0"/>
                    </a:p>
                  </a:txBody>
                  <a:tcPr/>
                </a:tc>
                <a:tc>
                  <a:txBody>
                    <a:bodyPr/>
                    <a:lstStyle/>
                    <a:p>
                      <a:r>
                        <a:rPr lang="en-US" sz="1765" b="0" i="0" kern="1200" dirty="0">
                          <a:solidFill>
                            <a:schemeClr val="dk1"/>
                          </a:solidFill>
                          <a:effectLst/>
                          <a:latin typeface="+mn-lt"/>
                          <a:ea typeface="+mn-ea"/>
                          <a:cs typeface="+mn-cs"/>
                        </a:rPr>
                        <a:t>Real-time inference</a:t>
                      </a:r>
                      <a:endParaRPr lang="en-US" dirty="0"/>
                    </a:p>
                  </a:txBody>
                  <a:tcPr/>
                </a:tc>
                <a:tc>
                  <a:txBody>
                    <a:bodyPr/>
                    <a:lstStyle/>
                    <a:p>
                      <a:r>
                        <a:rPr lang="en-US" sz="1765" b="0" i="0" kern="1200" dirty="0">
                          <a:solidFill>
                            <a:schemeClr val="dk1"/>
                          </a:solidFill>
                          <a:effectLst/>
                          <a:latin typeface="+mn-lt"/>
                          <a:ea typeface="+mn-ea"/>
                          <a:cs typeface="+mn-cs"/>
                        </a:rPr>
                        <a:t>Good for high-scale production deployments. Provides autoscaling, and fast response times.</a:t>
                      </a:r>
                      <a:endParaRPr lang="en-US" dirty="0"/>
                    </a:p>
                  </a:txBody>
                  <a:tcPr/>
                </a:tc>
                <a:extLst>
                  <a:ext uri="{0D108BD9-81ED-4DB2-BD59-A6C34878D82A}">
                    <a16:rowId xmlns:a16="http://schemas.microsoft.com/office/drawing/2014/main" val="4131981735"/>
                  </a:ext>
                </a:extLst>
              </a:tr>
              <a:tr h="370840">
                <a:tc>
                  <a:txBody>
                    <a:bodyPr/>
                    <a:lstStyle/>
                    <a:p>
                      <a:r>
                        <a:rPr lang="en-US" sz="1765" b="0" i="0" kern="1200" dirty="0">
                          <a:solidFill>
                            <a:schemeClr val="dk1"/>
                          </a:solidFill>
                          <a:effectLst/>
                          <a:latin typeface="+mn-lt"/>
                          <a:ea typeface="+mn-ea"/>
                          <a:cs typeface="+mn-cs"/>
                        </a:rPr>
                        <a:t>Azure Container Instances (ACI)</a:t>
                      </a:r>
                      <a:endParaRPr lang="en-US" dirty="0"/>
                    </a:p>
                  </a:txBody>
                  <a:tcPr/>
                </a:tc>
                <a:tc>
                  <a:txBody>
                    <a:bodyPr/>
                    <a:lstStyle/>
                    <a:p>
                      <a:r>
                        <a:rPr lang="en-US" dirty="0"/>
                        <a:t>Testing</a:t>
                      </a:r>
                    </a:p>
                  </a:txBody>
                  <a:tcPr/>
                </a:tc>
                <a:tc>
                  <a:txBody>
                    <a:bodyPr/>
                    <a:lstStyle/>
                    <a:p>
                      <a:r>
                        <a:rPr lang="en-US" sz="1765" b="0" i="0" kern="1200" dirty="0">
                          <a:solidFill>
                            <a:schemeClr val="dk1"/>
                          </a:solidFill>
                          <a:effectLst/>
                          <a:latin typeface="+mn-lt"/>
                          <a:ea typeface="+mn-ea"/>
                          <a:cs typeface="+mn-cs"/>
                        </a:rPr>
                        <a:t>Good for low scale, CPU-based workloads.</a:t>
                      </a:r>
                      <a:endParaRPr lang="en-US" dirty="0"/>
                    </a:p>
                  </a:txBody>
                  <a:tcPr/>
                </a:tc>
                <a:extLst>
                  <a:ext uri="{0D108BD9-81ED-4DB2-BD59-A6C34878D82A}">
                    <a16:rowId xmlns:a16="http://schemas.microsoft.com/office/drawing/2014/main" val="3378577089"/>
                  </a:ext>
                </a:extLst>
              </a:tr>
              <a:tr h="370840">
                <a:tc>
                  <a:txBody>
                    <a:bodyPr/>
                    <a:lstStyle/>
                    <a:p>
                      <a:r>
                        <a:rPr lang="en-US" sz="1765" b="0" i="0" kern="1200" dirty="0">
                          <a:solidFill>
                            <a:schemeClr val="dk1"/>
                          </a:solidFill>
                          <a:effectLst/>
                          <a:latin typeface="+mn-lt"/>
                          <a:ea typeface="+mn-ea"/>
                          <a:cs typeface="+mn-cs"/>
                        </a:rPr>
                        <a:t>Azure Machine Learning Compute Clusters</a:t>
                      </a:r>
                      <a:endParaRPr lang="en-US" dirty="0"/>
                    </a:p>
                  </a:txBody>
                  <a:tcPr/>
                </a:tc>
                <a:tc>
                  <a:txBody>
                    <a:bodyPr/>
                    <a:lstStyle/>
                    <a:p>
                      <a:r>
                        <a:rPr lang="en-US" sz="1765" b="0" i="0" kern="1200" dirty="0">
                          <a:solidFill>
                            <a:schemeClr val="dk1"/>
                          </a:solidFill>
                          <a:effectLst/>
                          <a:latin typeface="+mn-lt"/>
                          <a:ea typeface="+mn-ea"/>
                          <a:cs typeface="+mn-cs"/>
                        </a:rPr>
                        <a:t>Batch inference</a:t>
                      </a:r>
                      <a:endParaRPr lang="en-US" dirty="0"/>
                    </a:p>
                  </a:txBody>
                  <a:tcPr/>
                </a:tc>
                <a:tc>
                  <a:txBody>
                    <a:bodyPr/>
                    <a:lstStyle/>
                    <a:p>
                      <a:r>
                        <a:rPr lang="en-US" sz="1765" b="0" i="0" kern="1200" dirty="0">
                          <a:solidFill>
                            <a:schemeClr val="dk1"/>
                          </a:solidFill>
                          <a:effectLst/>
                          <a:latin typeface="+mn-lt"/>
                          <a:ea typeface="+mn-ea"/>
                          <a:cs typeface="+mn-cs"/>
                        </a:rPr>
                        <a:t>Run batch scoring on serverless compute. Supports normal and low-priority VMs.</a:t>
                      </a:r>
                      <a:endParaRPr lang="en-US" dirty="0"/>
                    </a:p>
                  </a:txBody>
                  <a:tcPr/>
                </a:tc>
                <a:extLst>
                  <a:ext uri="{0D108BD9-81ED-4DB2-BD59-A6C34878D82A}">
                    <a16:rowId xmlns:a16="http://schemas.microsoft.com/office/drawing/2014/main" val="3746624536"/>
                  </a:ext>
                </a:extLst>
              </a:tr>
              <a:tr h="370840">
                <a:tc>
                  <a:txBody>
                    <a:bodyPr/>
                    <a:lstStyle/>
                    <a:p>
                      <a:r>
                        <a:rPr lang="en-US" sz="1765" b="0" i="0" kern="1200" dirty="0">
                          <a:solidFill>
                            <a:schemeClr val="dk1"/>
                          </a:solidFill>
                          <a:effectLst/>
                          <a:latin typeface="+mn-lt"/>
                          <a:ea typeface="+mn-ea"/>
                          <a:cs typeface="+mn-cs"/>
                        </a:rPr>
                        <a:t>Azure IoT Edge</a:t>
                      </a:r>
                      <a:endParaRPr lang="en-US" dirty="0"/>
                    </a:p>
                  </a:txBody>
                  <a:tcPr/>
                </a:tc>
                <a:tc>
                  <a:txBody>
                    <a:bodyPr/>
                    <a:lstStyle/>
                    <a:p>
                      <a:r>
                        <a:rPr lang="en-US" sz="1765" b="0" i="0" kern="1200" dirty="0">
                          <a:solidFill>
                            <a:schemeClr val="dk1"/>
                          </a:solidFill>
                          <a:effectLst/>
                          <a:latin typeface="+mn-lt"/>
                          <a:ea typeface="+mn-ea"/>
                          <a:cs typeface="+mn-cs"/>
                        </a:rPr>
                        <a:t>(Preview) IoT module</a:t>
                      </a:r>
                      <a:endParaRPr lang="en-US" dirty="0"/>
                    </a:p>
                  </a:txBody>
                  <a:tcPr/>
                </a:tc>
                <a:tc>
                  <a:txBody>
                    <a:bodyPr/>
                    <a:lstStyle/>
                    <a:p>
                      <a:r>
                        <a:rPr lang="en-US" sz="1765" b="0" i="0" kern="1200" dirty="0">
                          <a:solidFill>
                            <a:schemeClr val="dk1"/>
                          </a:solidFill>
                          <a:effectLst/>
                          <a:latin typeface="+mn-lt"/>
                          <a:ea typeface="+mn-ea"/>
                          <a:cs typeface="+mn-cs"/>
                        </a:rPr>
                        <a:t>Deploy &amp; serve ML models on IoT devices.</a:t>
                      </a:r>
                      <a:endParaRPr lang="en-US" dirty="0"/>
                    </a:p>
                  </a:txBody>
                  <a:tcPr/>
                </a:tc>
                <a:extLst>
                  <a:ext uri="{0D108BD9-81ED-4DB2-BD59-A6C34878D82A}">
                    <a16:rowId xmlns:a16="http://schemas.microsoft.com/office/drawing/2014/main" val="1544358090"/>
                  </a:ext>
                </a:extLst>
              </a:tr>
            </a:tbl>
          </a:graphicData>
        </a:graphic>
      </p:graphicFrame>
    </p:spTree>
    <p:extLst>
      <p:ext uri="{BB962C8B-B14F-4D97-AF65-F5344CB8AC3E}">
        <p14:creationId xmlns:p14="http://schemas.microsoft.com/office/powerpoint/2010/main" val="375662277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20E8-379C-41AC-BFFE-EF2DCB353CE9}"/>
              </a:ext>
            </a:extLst>
          </p:cNvPr>
          <p:cNvSpPr>
            <a:spLocks noGrp="1"/>
          </p:cNvSpPr>
          <p:nvPr>
            <p:ph type="title"/>
          </p:nvPr>
        </p:nvSpPr>
        <p:spPr/>
        <p:txBody>
          <a:bodyPr/>
          <a:lstStyle/>
          <a:p>
            <a:r>
              <a:rPr lang="en-US" dirty="0"/>
              <a:t>Model Deployment Process</a:t>
            </a:r>
          </a:p>
        </p:txBody>
      </p:sp>
      <p:sp>
        <p:nvSpPr>
          <p:cNvPr id="3" name="Text Placeholder 2">
            <a:extLst>
              <a:ext uri="{FF2B5EF4-FFF2-40B4-BE49-F238E27FC236}">
                <a16:creationId xmlns:a16="http://schemas.microsoft.com/office/drawing/2014/main" id="{00CBF9AD-4FF8-4374-A6EA-57DE52EB6403}"/>
              </a:ext>
            </a:extLst>
          </p:cNvPr>
          <p:cNvSpPr>
            <a:spLocks noGrp="1"/>
          </p:cNvSpPr>
          <p:nvPr>
            <p:ph type="body" sz="quarter" idx="10"/>
          </p:nvPr>
        </p:nvSpPr>
        <p:spPr>
          <a:xfrm>
            <a:off x="586739" y="1584029"/>
            <a:ext cx="11388651" cy="3672480"/>
          </a:xfrm>
        </p:spPr>
        <p:txBody>
          <a:bodyPr/>
          <a:lstStyle/>
          <a:p>
            <a:pPr marL="514350" indent="-514350">
              <a:buFont typeface="+mj-lt"/>
              <a:buAutoNum type="arabicPeriod"/>
            </a:pPr>
            <a:r>
              <a:rPr lang="en-US" dirty="0"/>
              <a:t>Register a trained model</a:t>
            </a:r>
          </a:p>
          <a:p>
            <a:pPr marL="514350" indent="-514350">
              <a:buFont typeface="+mj-lt"/>
              <a:buAutoNum type="arabicPeriod"/>
            </a:pPr>
            <a:r>
              <a:rPr lang="en-US" dirty="0"/>
              <a:t>Define an Inference Configuration</a:t>
            </a:r>
          </a:p>
          <a:p>
            <a:pPr lvl="3">
              <a:buFont typeface="Arial" panose="020B0604020202020204" pitchFamily="34" charset="0"/>
              <a:buChar char="•"/>
            </a:pPr>
            <a:r>
              <a:rPr lang="en-US" sz="2000" dirty="0"/>
              <a:t>Create a scoring script (implement </a:t>
            </a:r>
            <a:r>
              <a:rPr lang="en-US" sz="2000" b="1" dirty="0" err="1"/>
              <a:t>init</a:t>
            </a:r>
            <a:r>
              <a:rPr lang="en-US" sz="2000" b="1" dirty="0"/>
              <a:t>()</a:t>
            </a:r>
            <a:r>
              <a:rPr lang="en-US" sz="2000" dirty="0"/>
              <a:t> and </a:t>
            </a:r>
            <a:r>
              <a:rPr lang="en-US" sz="2000" b="1" dirty="0"/>
              <a:t>run()</a:t>
            </a:r>
            <a:r>
              <a:rPr lang="en-US" sz="2000" dirty="0"/>
              <a:t> functions to load the model and return predictions)</a:t>
            </a:r>
          </a:p>
          <a:p>
            <a:pPr lvl="3">
              <a:buFont typeface="Arial" panose="020B0604020202020204" pitchFamily="34" charset="0"/>
              <a:buChar char="•"/>
            </a:pPr>
            <a:r>
              <a:rPr lang="en-US" sz="2000" dirty="0"/>
              <a:t>Create an environment</a:t>
            </a:r>
          </a:p>
          <a:p>
            <a:pPr marL="514350" indent="-514350">
              <a:buFont typeface="+mj-lt"/>
              <a:buAutoNum type="arabicPeriod"/>
            </a:pPr>
            <a:r>
              <a:rPr lang="en-US" dirty="0"/>
              <a:t>Define a Deployment Configuration</a:t>
            </a:r>
          </a:p>
          <a:p>
            <a:pPr lvl="3">
              <a:buFont typeface="Arial" panose="020B0604020202020204" pitchFamily="34" charset="0"/>
              <a:buChar char="•"/>
            </a:pPr>
            <a:r>
              <a:rPr lang="en-US" sz="2000" dirty="0"/>
              <a:t>Create a Compute Target (for example: local, Azure Container Instance, AKS cluster)</a:t>
            </a:r>
          </a:p>
          <a:p>
            <a:pPr marL="514350" indent="-514350">
              <a:buFont typeface="+mj-lt"/>
              <a:buAutoNum type="arabicPeriod"/>
            </a:pPr>
            <a:r>
              <a:rPr lang="en-US" dirty="0"/>
              <a:t>Deploy the model as a service</a:t>
            </a:r>
          </a:p>
          <a:p>
            <a:pPr marL="0" indent="0">
              <a:buNone/>
            </a:pPr>
            <a:endParaRPr lang="en-US" dirty="0"/>
          </a:p>
        </p:txBody>
      </p:sp>
      <p:sp>
        <p:nvSpPr>
          <p:cNvPr id="5" name="Rectangle 4">
            <a:extLst>
              <a:ext uri="{FF2B5EF4-FFF2-40B4-BE49-F238E27FC236}">
                <a16:creationId xmlns:a16="http://schemas.microsoft.com/office/drawing/2014/main" id="{45DCC13E-E4C8-42A4-AA29-8AE5BC374E96}"/>
              </a:ext>
            </a:extLst>
          </p:cNvPr>
          <p:cNvSpPr/>
          <p:nvPr/>
        </p:nvSpPr>
        <p:spPr bwMode="auto">
          <a:xfrm>
            <a:off x="864516" y="4868089"/>
            <a:ext cx="10833095" cy="560560"/>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service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Model.deploy</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my_service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[model],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inference_config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deploy_config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588389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65D5-7041-412B-A97C-D97999E0E817}"/>
              </a:ext>
            </a:extLst>
          </p:cNvPr>
          <p:cNvSpPr>
            <a:spLocks noGrp="1"/>
          </p:cNvSpPr>
          <p:nvPr>
            <p:ph type="title"/>
          </p:nvPr>
        </p:nvSpPr>
        <p:spPr/>
        <p:txBody>
          <a:bodyPr/>
          <a:lstStyle/>
          <a:p>
            <a:r>
              <a:rPr lang="en-US" dirty="0"/>
              <a:t>Troubleshooting Deployment</a:t>
            </a:r>
          </a:p>
        </p:txBody>
      </p:sp>
      <p:sp>
        <p:nvSpPr>
          <p:cNvPr id="3" name="Text Placeholder 2">
            <a:extLst>
              <a:ext uri="{FF2B5EF4-FFF2-40B4-BE49-F238E27FC236}">
                <a16:creationId xmlns:a16="http://schemas.microsoft.com/office/drawing/2014/main" id="{D5742560-2D7E-46D5-B49C-6CD7612643F5}"/>
              </a:ext>
            </a:extLst>
          </p:cNvPr>
          <p:cNvSpPr>
            <a:spLocks noGrp="1"/>
          </p:cNvSpPr>
          <p:nvPr>
            <p:ph type="body" sz="quarter" idx="10"/>
          </p:nvPr>
        </p:nvSpPr>
        <p:spPr>
          <a:xfrm>
            <a:off x="584200" y="1435497"/>
            <a:ext cx="11018520" cy="3925947"/>
          </a:xfrm>
        </p:spPr>
        <p:txBody>
          <a:bodyPr/>
          <a:lstStyle/>
          <a:p>
            <a:r>
              <a:rPr lang="en-US" dirty="0"/>
              <a:t>Check the service state</a:t>
            </a:r>
          </a:p>
          <a:p>
            <a:endParaRPr lang="en-US" sz="3600" dirty="0"/>
          </a:p>
          <a:p>
            <a:r>
              <a:rPr lang="en-US" dirty="0"/>
              <a:t>Review service logs</a:t>
            </a:r>
          </a:p>
          <a:p>
            <a:endParaRPr lang="en-US" sz="3600" dirty="0"/>
          </a:p>
          <a:p>
            <a:r>
              <a:rPr lang="en-US" dirty="0"/>
              <a:t>Deploy to a local container</a:t>
            </a:r>
          </a:p>
          <a:p>
            <a:endParaRPr lang="en-US" dirty="0"/>
          </a:p>
          <a:p>
            <a:endParaRPr lang="en-US" sz="2800" dirty="0"/>
          </a:p>
          <a:p>
            <a:pPr lvl="1"/>
            <a:r>
              <a:rPr lang="en-US" dirty="0"/>
              <a:t>Modify entry script to debug, and then reload to test</a:t>
            </a:r>
          </a:p>
        </p:txBody>
      </p:sp>
      <p:sp>
        <p:nvSpPr>
          <p:cNvPr id="4" name="Rectangle 3">
            <a:extLst>
              <a:ext uri="{FF2B5EF4-FFF2-40B4-BE49-F238E27FC236}">
                <a16:creationId xmlns:a16="http://schemas.microsoft.com/office/drawing/2014/main" id="{7857914D-AC66-49EA-A57F-FE6872CDD8DC}"/>
              </a:ext>
            </a:extLst>
          </p:cNvPr>
          <p:cNvSpPr/>
          <p:nvPr/>
        </p:nvSpPr>
        <p:spPr bwMode="auto">
          <a:xfrm>
            <a:off x="839141" y="1900622"/>
            <a:ext cx="10508637" cy="461965"/>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print(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service.state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61CBF0E9-B7C7-4398-9B28-A865AF42937E}"/>
              </a:ext>
            </a:extLst>
          </p:cNvPr>
          <p:cNvSpPr/>
          <p:nvPr/>
        </p:nvSpPr>
        <p:spPr bwMode="auto">
          <a:xfrm>
            <a:off x="839140" y="2967035"/>
            <a:ext cx="10508637" cy="461965"/>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print(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service.get_logs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6" name="Rectangle 5">
            <a:extLst>
              <a:ext uri="{FF2B5EF4-FFF2-40B4-BE49-F238E27FC236}">
                <a16:creationId xmlns:a16="http://schemas.microsoft.com/office/drawing/2014/main" id="{E4556412-BFD0-4063-AB08-BABA5C50A5EB}"/>
              </a:ext>
            </a:extLst>
          </p:cNvPr>
          <p:cNvSpPr/>
          <p:nvPr/>
        </p:nvSpPr>
        <p:spPr bwMode="auto">
          <a:xfrm>
            <a:off x="839139" y="4005884"/>
            <a:ext cx="10672089" cy="77498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deployment_config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LocalWebservice.deploy_configuration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(port=8890)</a:t>
            </a:r>
          </a:p>
          <a:p>
            <a:pPr defTabSz="932472" fontAlgn="base">
              <a:spcBef>
                <a:spcPct val="0"/>
              </a:spcBef>
              <a:spcAft>
                <a:spcPct val="0"/>
              </a:spcAft>
            </a:pP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service =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Model.deploy</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ws</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'test-svc', [model],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inference_config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deployment_config</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7" name="Rectangle 6">
            <a:extLst>
              <a:ext uri="{FF2B5EF4-FFF2-40B4-BE49-F238E27FC236}">
                <a16:creationId xmlns:a16="http://schemas.microsoft.com/office/drawing/2014/main" id="{58258EF9-A7F0-4657-A28D-5C6AFCF3E356}"/>
              </a:ext>
            </a:extLst>
          </p:cNvPr>
          <p:cNvSpPr/>
          <p:nvPr/>
        </p:nvSpPr>
        <p:spPr bwMode="auto">
          <a:xfrm>
            <a:off x="839139" y="5408103"/>
            <a:ext cx="10672089" cy="774989"/>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service.reload</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service.run</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input_data</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6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test_sample</a:t>
            </a:r>
            <a:r>
              <a:rPr lang="en-US" sz="16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3398612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ED1849D-D74B-4CC9-8934-CB243E12F20C}"/>
              </a:ext>
            </a:extLst>
          </p:cNvPr>
          <p:cNvSpPr/>
          <p:nvPr/>
        </p:nvSpPr>
        <p:spPr bwMode="auto">
          <a:xfrm rot="16200000">
            <a:off x="8648068" y="2657645"/>
            <a:ext cx="3239761"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10"/>
          </p:nvPr>
        </p:nvSpPr>
        <p:spPr>
          <a:xfrm>
            <a:off x="454169" y="1561962"/>
            <a:ext cx="10474488" cy="4324261"/>
          </a:xfrm>
        </p:spPr>
        <p:txBody>
          <a:bodyPr/>
          <a:lstStyle/>
          <a:p>
            <a:pPr>
              <a:spcBef>
                <a:spcPts val="0"/>
              </a:spcBef>
              <a:spcAft>
                <a:spcPts val="300"/>
              </a:spcAft>
            </a:pPr>
            <a:r>
              <a:rPr lang="en-US" sz="1600" spc="0" dirty="0">
                <a:solidFill>
                  <a:schemeClr val="tx1"/>
                </a:solidFill>
              </a:rPr>
              <a:t>Train and track ML models with MLflow and Azure Machine Learning documentation</a:t>
            </a:r>
          </a:p>
          <a:p>
            <a:pPr>
              <a:spcBef>
                <a:spcPts val="0"/>
              </a:spcBef>
              <a:spcAft>
                <a:spcPts val="300"/>
              </a:spcAft>
            </a:pPr>
            <a:r>
              <a:rPr lang="en-US" sz="1600" spc="0" dirty="0">
                <a:solidFill>
                  <a:schemeClr val="tx1"/>
                </a:solidFill>
                <a:hlinkClick r:id="rId3"/>
              </a:rPr>
              <a:t>https://docs.microsoft.com/azure/machine-learning/how-to-use-mlflow</a:t>
            </a:r>
            <a:endParaRPr lang="en-US" sz="1600" spc="0" dirty="0">
              <a:solidFill>
                <a:schemeClr val="tx1"/>
              </a:solidFill>
            </a:endParaRPr>
          </a:p>
          <a:p>
            <a:pPr>
              <a:spcBef>
                <a:spcPts val="0"/>
              </a:spcBef>
              <a:spcAft>
                <a:spcPts val="300"/>
              </a:spcAft>
            </a:pPr>
            <a:endParaRPr lang="en-US" sz="1600" spc="0" dirty="0">
              <a:solidFill>
                <a:schemeClr val="tx1"/>
              </a:solidFill>
            </a:endParaRPr>
          </a:p>
          <a:p>
            <a:pPr>
              <a:spcBef>
                <a:spcPts val="0"/>
              </a:spcBef>
              <a:spcAft>
                <a:spcPts val="300"/>
              </a:spcAft>
            </a:pPr>
            <a:r>
              <a:rPr lang="en-US" sz="1600" spc="0" dirty="0">
                <a:solidFill>
                  <a:schemeClr val="tx1"/>
                </a:solidFill>
              </a:rPr>
              <a:t>MLflow Tracking API documentation</a:t>
            </a:r>
          </a:p>
          <a:p>
            <a:pPr>
              <a:spcBef>
                <a:spcPts val="0"/>
              </a:spcBef>
              <a:spcAft>
                <a:spcPts val="300"/>
              </a:spcAft>
            </a:pPr>
            <a:r>
              <a:rPr lang="en-US" sz="1600" spc="0" dirty="0">
                <a:solidFill>
                  <a:schemeClr val="tx1"/>
                </a:solidFill>
                <a:hlinkClick r:id="rId4"/>
              </a:rPr>
              <a:t>https://mlflow.org/docs/latest/quickstart.html#using-the-tracking-api</a:t>
            </a:r>
            <a:endParaRPr lang="en-US" sz="1600" spc="0" dirty="0">
              <a:solidFill>
                <a:schemeClr val="tx1"/>
              </a:solidFill>
            </a:endParaRPr>
          </a:p>
          <a:p>
            <a:pPr>
              <a:lnSpc>
                <a:spcPct val="100000"/>
              </a:lnSpc>
              <a:spcBef>
                <a:spcPts val="0"/>
              </a:spcBef>
              <a:spcAft>
                <a:spcPts val="300"/>
              </a:spcAft>
            </a:pPr>
            <a:endParaRPr lang="en-US" sz="1600" spc="0" dirty="0">
              <a:solidFill>
                <a:schemeClr val="tx1"/>
              </a:solidFill>
            </a:endParaRPr>
          </a:p>
          <a:p>
            <a:pPr>
              <a:lnSpc>
                <a:spcPct val="100000"/>
              </a:lnSpc>
              <a:spcBef>
                <a:spcPts val="0"/>
              </a:spcBef>
              <a:spcAft>
                <a:spcPts val="300"/>
              </a:spcAft>
            </a:pPr>
            <a:r>
              <a:rPr lang="en-US" sz="1600" spc="0" dirty="0">
                <a:solidFill>
                  <a:schemeClr val="tx1"/>
                </a:solidFill>
              </a:rPr>
              <a:t>Microsoft Learn: Deploy real-time machine learning services with Azure Machine Learning</a:t>
            </a:r>
          </a:p>
          <a:p>
            <a:pPr>
              <a:spcBef>
                <a:spcPts val="0"/>
              </a:spcBef>
              <a:spcAft>
                <a:spcPts val="300"/>
              </a:spcAft>
            </a:pPr>
            <a:r>
              <a:rPr lang="en-US" sz="1600" spc="0" dirty="0">
                <a:solidFill>
                  <a:schemeClr val="tx2"/>
                </a:solidFill>
                <a:latin typeface="+mn-lt"/>
                <a:hlinkClick r:id="rId5"/>
              </a:rPr>
              <a:t>https://docs.microsoft.com/learn/modules/register-and-deploy-model-with-amls</a:t>
            </a:r>
            <a:r>
              <a:rPr lang="en-US" sz="1600" spc="0" dirty="0">
                <a:solidFill>
                  <a:schemeClr val="tx2"/>
                </a:solidFill>
                <a:latin typeface="+mn-lt"/>
              </a:rPr>
              <a:t>    </a:t>
            </a:r>
          </a:p>
          <a:p>
            <a:pPr>
              <a:lnSpc>
                <a:spcPct val="100000"/>
              </a:lnSpc>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Microsoft Learn: Deploy batch inference pipelines with Azure Machine Learning</a:t>
            </a:r>
          </a:p>
          <a:p>
            <a:pPr>
              <a:spcBef>
                <a:spcPts val="0"/>
              </a:spcBef>
              <a:spcAft>
                <a:spcPts val="300"/>
              </a:spcAft>
            </a:pPr>
            <a:r>
              <a:rPr lang="en-US" sz="1600" spc="0" dirty="0">
                <a:solidFill>
                  <a:schemeClr val="tx2"/>
                </a:solidFill>
                <a:latin typeface="+mn-lt"/>
                <a:hlinkClick r:id="rId6"/>
              </a:rPr>
              <a:t>https://docs.microsoft.com/learn/modules/deploy-batch-inference-pipelines-with-azure-machine-learning</a:t>
            </a:r>
            <a:r>
              <a:rPr lang="en-US" sz="1600" spc="0" dirty="0">
                <a:solidFill>
                  <a:schemeClr val="tx2"/>
                </a:solidFill>
                <a:latin typeface="+mn-lt"/>
              </a:rPr>
              <a:t>   </a:t>
            </a:r>
          </a:p>
          <a:p>
            <a:pPr>
              <a:spcBef>
                <a:spcPts val="0"/>
              </a:spcBef>
              <a:spcAft>
                <a:spcPts val="300"/>
              </a:spcAft>
            </a:pPr>
            <a:endParaRPr lang="en-US" sz="1600" spc="0" dirty="0">
              <a:latin typeface="+mn-lt"/>
            </a:endParaRPr>
          </a:p>
          <a:p>
            <a:pPr>
              <a:lnSpc>
                <a:spcPct val="100000"/>
              </a:lnSpc>
              <a:spcBef>
                <a:spcPts val="0"/>
              </a:spcBef>
              <a:spcAft>
                <a:spcPts val="300"/>
              </a:spcAft>
            </a:pPr>
            <a:r>
              <a:rPr lang="en-US" sz="1600" spc="0" dirty="0">
                <a:solidFill>
                  <a:schemeClr val="tx1"/>
                </a:solidFill>
              </a:rPr>
              <a:t>Azure Machine Learning model deployment documentation</a:t>
            </a:r>
          </a:p>
          <a:p>
            <a:pPr>
              <a:spcBef>
                <a:spcPts val="0"/>
              </a:spcBef>
              <a:spcAft>
                <a:spcPts val="300"/>
              </a:spcAft>
            </a:pPr>
            <a:r>
              <a:rPr lang="en-US" sz="1600" spc="0" dirty="0">
                <a:solidFill>
                  <a:schemeClr val="tx2"/>
                </a:solidFill>
                <a:latin typeface="+mn-lt"/>
                <a:hlinkClick r:id="rId7"/>
              </a:rPr>
              <a:t>https://docs.microsoft.com/azure/machine-learning/how-to-deploy-and-where</a:t>
            </a:r>
            <a:r>
              <a:rPr lang="en-US" sz="1600" spc="0" dirty="0">
                <a:solidFill>
                  <a:schemeClr val="tx2"/>
                </a:solidFill>
                <a:latin typeface="+mn-lt"/>
              </a:rPr>
              <a:t> </a:t>
            </a:r>
          </a:p>
          <a:p>
            <a:pPr>
              <a:spcBef>
                <a:spcPts val="0"/>
              </a:spcBef>
              <a:spcAft>
                <a:spcPts val="300"/>
              </a:spcAft>
            </a:pPr>
            <a:endParaRPr lang="en-US" sz="1600" spc="0" dirty="0">
              <a:latin typeface="+mn-lt"/>
            </a:endParaRPr>
          </a:p>
        </p:txBody>
      </p:sp>
      <p:pic>
        <p:nvPicPr>
          <p:cNvPr id="3" name="Picture 2" descr="Icon of a book with a bookmark">
            <a:extLst>
              <a:ext uri="{FF2B5EF4-FFF2-40B4-BE49-F238E27FC236}">
                <a16:creationId xmlns:a16="http://schemas.microsoft.com/office/drawing/2014/main" id="{F80FAE76-67DE-4DEE-B788-39F736085B45}"/>
              </a:ext>
            </a:extLst>
          </p:cNvPr>
          <p:cNvPicPr>
            <a:picLocks noChangeAspect="1"/>
          </p:cNvPicPr>
          <p:nvPr/>
        </p:nvPicPr>
        <p:blipFill>
          <a:blip r:embed="rId8"/>
          <a:stretch>
            <a:fillRect/>
          </a:stretch>
        </p:blipFill>
        <p:spPr>
          <a:xfrm>
            <a:off x="10267948" y="3787169"/>
            <a:ext cx="1192444" cy="1589050"/>
          </a:xfrm>
          <a:prstGeom prst="rect">
            <a:avLst/>
          </a:prstGeom>
        </p:spPr>
      </p:pic>
    </p:spTree>
    <p:extLst>
      <p:ext uri="{BB962C8B-B14F-4D97-AF65-F5344CB8AC3E}">
        <p14:creationId xmlns:p14="http://schemas.microsoft.com/office/powerpoint/2010/main" val="349512946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671CD-FD7C-43FC-9B8F-FAA4A7330F2C}"/>
              </a:ext>
            </a:extLst>
          </p:cNvPr>
          <p:cNvSpPr>
            <a:spLocks noGrp="1"/>
          </p:cNvSpPr>
          <p:nvPr>
            <p:ph type="title"/>
          </p:nvPr>
        </p:nvSpPr>
        <p:spPr/>
        <p:txBody>
          <a:bodyPr/>
          <a:lstStyle/>
          <a:p>
            <a:r>
              <a:rPr lang="en-US" dirty="0"/>
              <a:t>Working with notebooks</a:t>
            </a:r>
          </a:p>
        </p:txBody>
      </p:sp>
      <p:sp>
        <p:nvSpPr>
          <p:cNvPr id="3" name="Text Placeholder 2">
            <a:extLst>
              <a:ext uri="{FF2B5EF4-FFF2-40B4-BE49-F238E27FC236}">
                <a16:creationId xmlns:a16="http://schemas.microsoft.com/office/drawing/2014/main" id="{B444311A-A1E4-4611-9896-4B8F93BF2A33}"/>
              </a:ext>
            </a:extLst>
          </p:cNvPr>
          <p:cNvSpPr>
            <a:spLocks noGrp="1"/>
          </p:cNvSpPr>
          <p:nvPr>
            <p:ph type="body" sz="quarter" idx="15"/>
          </p:nvPr>
        </p:nvSpPr>
        <p:spPr>
          <a:xfrm>
            <a:off x="418643" y="1456898"/>
            <a:ext cx="3551377" cy="1846657"/>
          </a:xfrm>
        </p:spPr>
        <p:txBody>
          <a:bodyPr/>
          <a:lstStyle/>
          <a:p>
            <a:pPr algn="l"/>
            <a:r>
              <a:rPr lang="en-US" dirty="0">
                <a:solidFill>
                  <a:srgbClr val="333333"/>
                </a:solidFill>
                <a:latin typeface="Helvetica Neue"/>
              </a:rPr>
              <a:t>Cell types:</a:t>
            </a:r>
            <a:endParaRPr lang="en-US" b="0" i="0" dirty="0">
              <a:solidFill>
                <a:srgbClr val="333333"/>
              </a:solidFill>
              <a:effectLst/>
              <a:latin typeface="Helvetica Neue"/>
            </a:endParaRPr>
          </a:p>
          <a:p>
            <a:pPr algn="l">
              <a:buFont typeface="Arial" panose="020B0604020202020204" pitchFamily="34" charset="0"/>
              <a:buChar char="•"/>
            </a:pPr>
            <a:r>
              <a:rPr lang="en-US" b="0" i="0" dirty="0">
                <a:solidFill>
                  <a:srgbClr val="333333"/>
                </a:solidFill>
                <a:effectLst/>
                <a:latin typeface="Helvetica Neue"/>
              </a:rPr>
              <a:t> Runnable code</a:t>
            </a:r>
          </a:p>
          <a:p>
            <a:pPr algn="l">
              <a:buFont typeface="Arial" panose="020B0604020202020204" pitchFamily="34" charset="0"/>
              <a:buChar char="•"/>
            </a:pPr>
            <a:r>
              <a:rPr lang="en-US" b="0" i="0" dirty="0">
                <a:solidFill>
                  <a:srgbClr val="333333"/>
                </a:solidFill>
                <a:effectLst/>
                <a:latin typeface="Helvetica Neue"/>
              </a:rPr>
              <a:t> Descriptive text</a:t>
            </a:r>
          </a:p>
          <a:p>
            <a:pPr algn="l">
              <a:buFont typeface="Arial" panose="020B0604020202020204" pitchFamily="34" charset="0"/>
              <a:buChar char="•"/>
            </a:pPr>
            <a:r>
              <a:rPr lang="en-US" b="0" i="0" dirty="0">
                <a:solidFill>
                  <a:srgbClr val="333333"/>
                </a:solidFill>
                <a:effectLst/>
                <a:latin typeface="Helvetica Neue"/>
              </a:rPr>
              <a:t> Visualizations</a:t>
            </a:r>
          </a:p>
          <a:p>
            <a:endParaRPr lang="en-US" dirty="0"/>
          </a:p>
        </p:txBody>
      </p:sp>
      <p:sp>
        <p:nvSpPr>
          <p:cNvPr id="7" name="Text Placeholder 2">
            <a:extLst>
              <a:ext uri="{FF2B5EF4-FFF2-40B4-BE49-F238E27FC236}">
                <a16:creationId xmlns:a16="http://schemas.microsoft.com/office/drawing/2014/main" id="{8AD08B9D-B837-4E7F-A4E9-6025F91F9891}"/>
              </a:ext>
            </a:extLst>
          </p:cNvPr>
          <p:cNvSpPr txBox="1">
            <a:spLocks/>
          </p:cNvSpPr>
          <p:nvPr/>
        </p:nvSpPr>
        <p:spPr>
          <a:xfrm>
            <a:off x="418643" y="3742963"/>
            <a:ext cx="7349948" cy="2355388"/>
          </a:xfrm>
          <a:prstGeom prst="rect">
            <a:avLst/>
          </a:prstGeom>
          <a:solidFill>
            <a:schemeClr val="bg1">
              <a:lumMod val="95000"/>
            </a:schemeClr>
          </a:solidFill>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400" dirty="0">
                <a:latin typeface="Helvetica Neue"/>
              </a:rPr>
              <a:t>Using cells:</a:t>
            </a:r>
          </a:p>
          <a:p>
            <a:pPr marL="342900" indent="-342900">
              <a:buFont typeface="Arial" panose="020B0604020202020204" pitchFamily="34" charset="0"/>
              <a:buChar char="•"/>
            </a:pPr>
            <a:r>
              <a:rPr lang="en-US" sz="2400" dirty="0">
                <a:latin typeface="Helvetica Neue"/>
              </a:rPr>
              <a:t>Add or remove cells</a:t>
            </a:r>
          </a:p>
          <a:p>
            <a:pPr marL="342900" indent="-342900">
              <a:buFont typeface="Arial" panose="020B0604020202020204" pitchFamily="34" charset="0"/>
              <a:buChar char="•"/>
            </a:pPr>
            <a:r>
              <a:rPr lang="en-US" sz="2400" dirty="0">
                <a:latin typeface="Helvetica Neue"/>
              </a:rPr>
              <a:t>Import or export cells</a:t>
            </a:r>
          </a:p>
          <a:p>
            <a:pPr marL="342900" indent="-342900">
              <a:buFont typeface="Arial" panose="020B0604020202020204" pitchFamily="34" charset="0"/>
              <a:buChar char="•"/>
            </a:pPr>
            <a:r>
              <a:rPr lang="it-IT" sz="2400" dirty="0">
                <a:latin typeface="Helvetica Neue"/>
              </a:rPr>
              <a:t>Run all cells, run one cell, run range of cells</a:t>
            </a:r>
          </a:p>
          <a:p>
            <a:pPr marL="342900" indent="-342900">
              <a:buFont typeface="Arial" panose="020B0604020202020204" pitchFamily="34" charset="0"/>
              <a:buChar char="•"/>
            </a:pPr>
            <a:r>
              <a:rPr lang="en-US" sz="2400" dirty="0">
                <a:latin typeface="Helvetica Neue"/>
              </a:rPr>
              <a:t>View and/or clear results</a:t>
            </a:r>
          </a:p>
        </p:txBody>
      </p:sp>
      <p:sp>
        <p:nvSpPr>
          <p:cNvPr id="9" name="Text Placeholder 2">
            <a:extLst>
              <a:ext uri="{FF2B5EF4-FFF2-40B4-BE49-F238E27FC236}">
                <a16:creationId xmlns:a16="http://schemas.microsoft.com/office/drawing/2014/main" id="{3FA7A9F9-213B-4FFD-AEA0-361B5C7D0D37}"/>
              </a:ext>
            </a:extLst>
          </p:cNvPr>
          <p:cNvSpPr txBox="1">
            <a:spLocks/>
          </p:cNvSpPr>
          <p:nvPr/>
        </p:nvSpPr>
        <p:spPr>
          <a:xfrm>
            <a:off x="4217214" y="1456896"/>
            <a:ext cx="3551377" cy="1846659"/>
          </a:xfrm>
          <a:prstGeom prst="rect">
            <a:avLst/>
          </a:prstGeom>
          <a:solidFill>
            <a:schemeClr val="bg1">
              <a:lumMod val="95000"/>
            </a:schemeClr>
          </a:solidFill>
        </p:spPr>
        <p:txBody>
          <a:bodyPr vert="horz" wrap="square" lIns="91440" tIns="9144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anose="020B0604020202020204" pitchFamily="34" charset="0"/>
              <a:buChar char="•"/>
            </a:pPr>
            <a:r>
              <a:rPr lang="en-US" dirty="0">
                <a:solidFill>
                  <a:srgbClr val="333333"/>
                </a:solidFill>
                <a:latin typeface="Helvetica Neue"/>
              </a:rPr>
              <a:t> Python</a:t>
            </a:r>
          </a:p>
          <a:p>
            <a:pPr>
              <a:buFont typeface="Arial" panose="020B0604020202020204" pitchFamily="34" charset="0"/>
              <a:buChar char="•"/>
            </a:pPr>
            <a:r>
              <a:rPr lang="en-US" dirty="0">
                <a:solidFill>
                  <a:srgbClr val="333333"/>
                </a:solidFill>
                <a:latin typeface="Helvetica Neue"/>
              </a:rPr>
              <a:t> Scala</a:t>
            </a:r>
          </a:p>
          <a:p>
            <a:pPr>
              <a:buFont typeface="Arial" panose="020B0604020202020204" pitchFamily="34" charset="0"/>
              <a:buChar char="•"/>
            </a:pPr>
            <a:r>
              <a:rPr lang="en-US" dirty="0">
                <a:solidFill>
                  <a:srgbClr val="333333"/>
                </a:solidFill>
                <a:latin typeface="Helvetica Neue"/>
              </a:rPr>
              <a:t> R</a:t>
            </a:r>
          </a:p>
          <a:p>
            <a:pPr>
              <a:buFont typeface="Arial" panose="020B0604020202020204" pitchFamily="34" charset="0"/>
              <a:buChar char="•"/>
            </a:pPr>
            <a:r>
              <a:rPr lang="en-US" dirty="0">
                <a:solidFill>
                  <a:srgbClr val="333333"/>
                </a:solidFill>
                <a:latin typeface="Helvetica Neue"/>
              </a:rPr>
              <a:t> SQL</a:t>
            </a:r>
          </a:p>
        </p:txBody>
      </p:sp>
      <p:sp>
        <p:nvSpPr>
          <p:cNvPr id="10" name="Text Placeholder 2">
            <a:extLst>
              <a:ext uri="{FF2B5EF4-FFF2-40B4-BE49-F238E27FC236}">
                <a16:creationId xmlns:a16="http://schemas.microsoft.com/office/drawing/2014/main" id="{42B5CEA5-2C83-4657-8098-57409BDF0E0F}"/>
              </a:ext>
            </a:extLst>
          </p:cNvPr>
          <p:cNvSpPr txBox="1">
            <a:spLocks/>
          </p:cNvSpPr>
          <p:nvPr/>
        </p:nvSpPr>
        <p:spPr>
          <a:xfrm>
            <a:off x="8015785" y="1456896"/>
            <a:ext cx="3551376" cy="1846659"/>
          </a:xfrm>
          <a:prstGeom prst="rect">
            <a:avLst/>
          </a:prstGeom>
          <a:solidFill>
            <a:schemeClr val="bg1">
              <a:lumMod val="95000"/>
            </a:schemeClr>
          </a:solidFill>
        </p:spPr>
        <p:txBody>
          <a:bodyPr vert="horz" wrap="square" lIns="91440" tIns="9144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anose="020B0604020202020204" pitchFamily="34" charset="0"/>
              <a:buChar char="•"/>
            </a:pPr>
            <a:r>
              <a:rPr lang="en-US" dirty="0">
                <a:solidFill>
                  <a:srgbClr val="333333"/>
                </a:solidFill>
                <a:latin typeface="Helvetica Neue"/>
              </a:rPr>
              <a:t> Markdown </a:t>
            </a:r>
          </a:p>
          <a:p>
            <a:pPr>
              <a:buFont typeface="Arial" panose="020B0604020202020204" pitchFamily="34" charset="0"/>
              <a:buChar char="•"/>
            </a:pPr>
            <a:r>
              <a:rPr lang="en-US" dirty="0">
                <a:solidFill>
                  <a:srgbClr val="333333"/>
                </a:solidFill>
                <a:latin typeface="Helvetica Neue"/>
              </a:rPr>
              <a:t> DBFS utilities</a:t>
            </a:r>
          </a:p>
          <a:p>
            <a:pPr>
              <a:buFont typeface="Arial" panose="020B0604020202020204" pitchFamily="34" charset="0"/>
              <a:buChar char="•"/>
            </a:pPr>
            <a:r>
              <a:rPr lang="en-US" dirty="0">
                <a:solidFill>
                  <a:srgbClr val="333333"/>
                </a:solidFill>
                <a:latin typeface="Helvetica Neue"/>
              </a:rPr>
              <a:t> Shell commands</a:t>
            </a:r>
          </a:p>
          <a:p>
            <a:endParaRPr lang="en-US" dirty="0"/>
          </a:p>
        </p:txBody>
      </p:sp>
      <p:pic>
        <p:nvPicPr>
          <p:cNvPr id="20" name="Graphic 19" descr="Clipboard outline">
            <a:extLst>
              <a:ext uri="{FF2B5EF4-FFF2-40B4-BE49-F238E27FC236}">
                <a16:creationId xmlns:a16="http://schemas.microsoft.com/office/drawing/2014/main" id="{A20D2AD2-ADC4-4DC6-B45D-88A06FDD8B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220" y="3743771"/>
            <a:ext cx="2354580" cy="2354580"/>
          </a:xfrm>
          <a:prstGeom prst="rect">
            <a:avLst/>
          </a:prstGeom>
        </p:spPr>
      </p:pic>
    </p:spTree>
    <p:extLst>
      <p:ext uri="{BB962C8B-B14F-4D97-AF65-F5344CB8AC3E}">
        <p14:creationId xmlns:p14="http://schemas.microsoft.com/office/powerpoint/2010/main" val="3794798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Working with data in Azure Databricks</a:t>
            </a:r>
          </a:p>
        </p:txBody>
      </p:sp>
      <p:grpSp>
        <p:nvGrpSpPr>
          <p:cNvPr id="8" name="Group 7">
            <a:extLst>
              <a:ext uri="{FF2B5EF4-FFF2-40B4-BE49-F238E27FC236}">
                <a16:creationId xmlns:a16="http://schemas.microsoft.com/office/drawing/2014/main" id="{F8A4072B-61AA-41CE-BDF3-271EF72601CA}"/>
              </a:ext>
            </a:extLst>
          </p:cNvPr>
          <p:cNvGrpSpPr/>
          <p:nvPr/>
        </p:nvGrpSpPr>
        <p:grpSpPr>
          <a:xfrm>
            <a:off x="10058662" y="2770349"/>
            <a:ext cx="1318826" cy="1319014"/>
            <a:chOff x="6364359" y="1124430"/>
            <a:chExt cx="1318826" cy="1319014"/>
          </a:xfrm>
        </p:grpSpPr>
        <p:grpSp>
          <p:nvGrpSpPr>
            <p:cNvPr id="9" name="Group 8">
              <a:extLst>
                <a:ext uri="{FF2B5EF4-FFF2-40B4-BE49-F238E27FC236}">
                  <a16:creationId xmlns:a16="http://schemas.microsoft.com/office/drawing/2014/main" id="{A0BE225E-491A-48A1-8699-4A39392E3283}"/>
                </a:ext>
              </a:extLst>
            </p:cNvPr>
            <p:cNvGrpSpPr/>
            <p:nvPr/>
          </p:nvGrpSpPr>
          <p:grpSpPr>
            <a:xfrm>
              <a:off x="6364359" y="1124430"/>
              <a:ext cx="1318826" cy="1319014"/>
              <a:chOff x="3031668" y="4535768"/>
              <a:chExt cx="702132" cy="702232"/>
            </a:xfrm>
          </p:grpSpPr>
          <p:sp>
            <p:nvSpPr>
              <p:cNvPr id="21" name="Freeform 5">
                <a:extLst>
                  <a:ext uri="{FF2B5EF4-FFF2-40B4-BE49-F238E27FC236}">
                    <a16:creationId xmlns:a16="http://schemas.microsoft.com/office/drawing/2014/main" id="{4F72A684-4B80-4F90-ADCD-FC53AA4C8450}"/>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2" name="Freeform 6">
                <a:extLst>
                  <a:ext uri="{FF2B5EF4-FFF2-40B4-BE49-F238E27FC236}">
                    <a16:creationId xmlns:a16="http://schemas.microsoft.com/office/drawing/2014/main" id="{551240C4-876E-4C27-ABA1-6A8FD6508281}"/>
                  </a:ext>
                </a:extLst>
              </p:cNvPr>
              <p:cNvSpPr>
                <a:spLocks noEditPoints="1"/>
              </p:cNvSpPr>
              <p:nvPr/>
            </p:nvSpPr>
            <p:spPr bwMode="auto">
              <a:xfrm>
                <a:off x="3080522" y="4585766"/>
                <a:ext cx="605561" cy="604510"/>
              </a:xfrm>
              <a:prstGeom prst="ellipse">
                <a:avLst/>
              </a:prstGeom>
              <a:noFill/>
              <a:ln w="571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0" name="Graphic 9" descr="Arrow circle">
              <a:extLst>
                <a:ext uri="{FF2B5EF4-FFF2-40B4-BE49-F238E27FC236}">
                  <a16:creationId xmlns:a16="http://schemas.microsoft.com/office/drawing/2014/main" id="{85CF2BF1-6425-4457-9220-4839DEB146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78798" y="1189051"/>
              <a:ext cx="1249580" cy="1249580"/>
            </a:xfrm>
            <a:prstGeom prst="rect">
              <a:avLst/>
            </a:prstGeom>
          </p:spPr>
        </p:pic>
        <p:grpSp>
          <p:nvGrpSpPr>
            <p:cNvPr id="11" name="Group 10">
              <a:extLst>
                <a:ext uri="{FF2B5EF4-FFF2-40B4-BE49-F238E27FC236}">
                  <a16:creationId xmlns:a16="http://schemas.microsoft.com/office/drawing/2014/main" id="{2E4357F2-444A-4153-95EA-36944AE57F33}"/>
                </a:ext>
              </a:extLst>
            </p:cNvPr>
            <p:cNvGrpSpPr/>
            <p:nvPr/>
          </p:nvGrpSpPr>
          <p:grpSpPr>
            <a:xfrm>
              <a:off x="6827678" y="1615551"/>
              <a:ext cx="396582" cy="396582"/>
              <a:chOff x="5003141" y="4547867"/>
              <a:chExt cx="211137" cy="211137"/>
            </a:xfrm>
          </p:grpSpPr>
          <p:sp>
            <p:nvSpPr>
              <p:cNvPr id="12" name="Freeform 6">
                <a:extLst>
                  <a:ext uri="{FF2B5EF4-FFF2-40B4-BE49-F238E27FC236}">
                    <a16:creationId xmlns:a16="http://schemas.microsoft.com/office/drawing/2014/main" id="{01EAA381-CCB5-405C-9988-1F4BD8EB068C}"/>
                  </a:ext>
                </a:extLst>
              </p:cNvPr>
              <p:cNvSpPr>
                <a:spLocks noEditPoints="1"/>
              </p:cNvSpPr>
              <p:nvPr/>
            </p:nvSpPr>
            <p:spPr bwMode="auto">
              <a:xfrm>
                <a:off x="5003141" y="4560567"/>
                <a:ext cx="211137" cy="185737"/>
              </a:xfrm>
              <a:custGeom>
                <a:avLst/>
                <a:gdLst>
                  <a:gd name="T0" fmla="*/ 387 w 774"/>
                  <a:gd name="T1" fmla="*/ 128 h 683"/>
                  <a:gd name="T2" fmla="*/ 466 w 774"/>
                  <a:gd name="T3" fmla="*/ 143 h 683"/>
                  <a:gd name="T4" fmla="*/ 583 w 774"/>
                  <a:gd name="T5" fmla="*/ 257 h 683"/>
                  <a:gd name="T6" fmla="*/ 585 w 774"/>
                  <a:gd name="T7" fmla="*/ 420 h 683"/>
                  <a:gd name="T8" fmla="*/ 505 w 774"/>
                  <a:gd name="T9" fmla="*/ 519 h 683"/>
                  <a:gd name="T10" fmla="*/ 387 w 774"/>
                  <a:gd name="T11" fmla="*/ 555 h 683"/>
                  <a:gd name="T12" fmla="*/ 308 w 774"/>
                  <a:gd name="T13" fmla="*/ 539 h 683"/>
                  <a:gd name="T14" fmla="*/ 191 w 774"/>
                  <a:gd name="T15" fmla="*/ 426 h 683"/>
                  <a:gd name="T16" fmla="*/ 189 w 774"/>
                  <a:gd name="T17" fmla="*/ 262 h 683"/>
                  <a:gd name="T18" fmla="*/ 269 w 774"/>
                  <a:gd name="T19" fmla="*/ 164 h 683"/>
                  <a:gd name="T20" fmla="*/ 387 w 774"/>
                  <a:gd name="T21" fmla="*/ 128 h 683"/>
                  <a:gd name="T22" fmla="*/ 387 w 774"/>
                  <a:gd name="T23" fmla="*/ 128 h 683"/>
                  <a:gd name="T24" fmla="*/ 387 w 774"/>
                  <a:gd name="T25" fmla="*/ 0 h 683"/>
                  <a:gd name="T26" fmla="*/ 70 w 774"/>
                  <a:gd name="T27" fmla="*/ 215 h 683"/>
                  <a:gd name="T28" fmla="*/ 261 w 774"/>
                  <a:gd name="T29" fmla="*/ 658 h 683"/>
                  <a:gd name="T30" fmla="*/ 387 w 774"/>
                  <a:gd name="T31" fmla="*/ 683 h 683"/>
                  <a:gd name="T32" fmla="*/ 704 w 774"/>
                  <a:gd name="T33" fmla="*/ 468 h 683"/>
                  <a:gd name="T34" fmla="*/ 513 w 774"/>
                  <a:gd name="T35" fmla="*/ 24 h 683"/>
                  <a:gd name="T36" fmla="*/ 387 w 774"/>
                  <a:gd name="T37"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4" h="683">
                    <a:moveTo>
                      <a:pt x="387" y="128"/>
                    </a:moveTo>
                    <a:cubicBezTo>
                      <a:pt x="414" y="128"/>
                      <a:pt x="441" y="133"/>
                      <a:pt x="466" y="143"/>
                    </a:cubicBezTo>
                    <a:cubicBezTo>
                      <a:pt x="519" y="164"/>
                      <a:pt x="560" y="205"/>
                      <a:pt x="583" y="257"/>
                    </a:cubicBezTo>
                    <a:cubicBezTo>
                      <a:pt x="605" y="309"/>
                      <a:pt x="606" y="367"/>
                      <a:pt x="585" y="420"/>
                    </a:cubicBezTo>
                    <a:cubicBezTo>
                      <a:pt x="569" y="461"/>
                      <a:pt x="541" y="495"/>
                      <a:pt x="505" y="519"/>
                    </a:cubicBezTo>
                    <a:cubicBezTo>
                      <a:pt x="470" y="542"/>
                      <a:pt x="429" y="555"/>
                      <a:pt x="387" y="555"/>
                    </a:cubicBezTo>
                    <a:cubicBezTo>
                      <a:pt x="360" y="555"/>
                      <a:pt x="333" y="550"/>
                      <a:pt x="308" y="539"/>
                    </a:cubicBezTo>
                    <a:cubicBezTo>
                      <a:pt x="255" y="518"/>
                      <a:pt x="214" y="478"/>
                      <a:pt x="191" y="426"/>
                    </a:cubicBezTo>
                    <a:cubicBezTo>
                      <a:pt x="169" y="373"/>
                      <a:pt x="168" y="315"/>
                      <a:pt x="189" y="262"/>
                    </a:cubicBezTo>
                    <a:cubicBezTo>
                      <a:pt x="205" y="222"/>
                      <a:pt x="233" y="188"/>
                      <a:pt x="269" y="164"/>
                    </a:cubicBezTo>
                    <a:cubicBezTo>
                      <a:pt x="304" y="140"/>
                      <a:pt x="345" y="128"/>
                      <a:pt x="387" y="128"/>
                    </a:cubicBezTo>
                    <a:cubicBezTo>
                      <a:pt x="387" y="128"/>
                      <a:pt x="387" y="128"/>
                      <a:pt x="387" y="128"/>
                    </a:cubicBezTo>
                    <a:moveTo>
                      <a:pt x="387" y="0"/>
                    </a:moveTo>
                    <a:cubicBezTo>
                      <a:pt x="252" y="0"/>
                      <a:pt x="123" y="81"/>
                      <a:pt x="70" y="215"/>
                    </a:cubicBezTo>
                    <a:cubicBezTo>
                      <a:pt x="0" y="390"/>
                      <a:pt x="86" y="588"/>
                      <a:pt x="261" y="658"/>
                    </a:cubicBezTo>
                    <a:cubicBezTo>
                      <a:pt x="302" y="675"/>
                      <a:pt x="345" y="683"/>
                      <a:pt x="387" y="683"/>
                    </a:cubicBezTo>
                    <a:cubicBezTo>
                      <a:pt x="522" y="683"/>
                      <a:pt x="651" y="601"/>
                      <a:pt x="704" y="468"/>
                    </a:cubicBezTo>
                    <a:cubicBezTo>
                      <a:pt x="774" y="293"/>
                      <a:pt x="688" y="94"/>
                      <a:pt x="513" y="24"/>
                    </a:cubicBezTo>
                    <a:cubicBezTo>
                      <a:pt x="472" y="8"/>
                      <a:pt x="429" y="0"/>
                      <a:pt x="387"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CE957E7B-DB2E-4CF9-A648-B11A472F5147}"/>
                  </a:ext>
                </a:extLst>
              </p:cNvPr>
              <p:cNvSpPr>
                <a:spLocks/>
              </p:cNvSpPr>
              <p:nvPr/>
            </p:nvSpPr>
            <p:spPr bwMode="auto">
              <a:xfrm>
                <a:off x="5003141" y="4601842"/>
                <a:ext cx="26987" cy="30162"/>
              </a:xfrm>
              <a:custGeom>
                <a:avLst/>
                <a:gdLst>
                  <a:gd name="T0" fmla="*/ 17 w 17"/>
                  <a:gd name="T1" fmla="*/ 4 h 19"/>
                  <a:gd name="T2" fmla="*/ 11 w 17"/>
                  <a:gd name="T3" fmla="*/ 19 h 19"/>
                  <a:gd name="T4" fmla="*/ 0 w 17"/>
                  <a:gd name="T5" fmla="*/ 14 h 19"/>
                  <a:gd name="T6" fmla="*/ 6 w 17"/>
                  <a:gd name="T7" fmla="*/ 0 h 19"/>
                  <a:gd name="T8" fmla="*/ 17 w 17"/>
                  <a:gd name="T9" fmla="*/ 4 h 19"/>
                </a:gdLst>
                <a:ahLst/>
                <a:cxnLst>
                  <a:cxn ang="0">
                    <a:pos x="T0" y="T1"/>
                  </a:cxn>
                  <a:cxn ang="0">
                    <a:pos x="T2" y="T3"/>
                  </a:cxn>
                  <a:cxn ang="0">
                    <a:pos x="T4" y="T5"/>
                  </a:cxn>
                  <a:cxn ang="0">
                    <a:pos x="T6" y="T7"/>
                  </a:cxn>
                  <a:cxn ang="0">
                    <a:pos x="T8" y="T9"/>
                  </a:cxn>
                </a:cxnLst>
                <a:rect l="0" t="0" r="r" b="b"/>
                <a:pathLst>
                  <a:path w="17" h="19">
                    <a:moveTo>
                      <a:pt x="17" y="4"/>
                    </a:moveTo>
                    <a:lnTo>
                      <a:pt x="11" y="19"/>
                    </a:lnTo>
                    <a:lnTo>
                      <a:pt x="0" y="14"/>
                    </a:lnTo>
                    <a:lnTo>
                      <a:pt x="6" y="0"/>
                    </a:lnTo>
                    <a:lnTo>
                      <a:pt x="17" y="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19B49FED-CAD1-44ED-89D7-31FE2C98DB48}"/>
                  </a:ext>
                </a:extLst>
              </p:cNvPr>
              <p:cNvSpPr>
                <a:spLocks/>
              </p:cNvSpPr>
              <p:nvPr/>
            </p:nvSpPr>
            <p:spPr bwMode="auto">
              <a:xfrm>
                <a:off x="5187291" y="4676455"/>
                <a:ext cx="26987" cy="28575"/>
              </a:xfrm>
              <a:custGeom>
                <a:avLst/>
                <a:gdLst>
                  <a:gd name="T0" fmla="*/ 17 w 17"/>
                  <a:gd name="T1" fmla="*/ 4 h 18"/>
                  <a:gd name="T2" fmla="*/ 11 w 17"/>
                  <a:gd name="T3" fmla="*/ 18 h 18"/>
                  <a:gd name="T4" fmla="*/ 0 w 17"/>
                  <a:gd name="T5" fmla="*/ 14 h 18"/>
                  <a:gd name="T6" fmla="*/ 6 w 17"/>
                  <a:gd name="T7" fmla="*/ 0 h 18"/>
                  <a:gd name="T8" fmla="*/ 17 w 17"/>
                  <a:gd name="T9" fmla="*/ 4 h 18"/>
                </a:gdLst>
                <a:ahLst/>
                <a:cxnLst>
                  <a:cxn ang="0">
                    <a:pos x="T0" y="T1"/>
                  </a:cxn>
                  <a:cxn ang="0">
                    <a:pos x="T2" y="T3"/>
                  </a:cxn>
                  <a:cxn ang="0">
                    <a:pos x="T4" y="T5"/>
                  </a:cxn>
                  <a:cxn ang="0">
                    <a:pos x="T6" y="T7"/>
                  </a:cxn>
                  <a:cxn ang="0">
                    <a:pos x="T8" y="T9"/>
                  </a:cxn>
                </a:cxnLst>
                <a:rect l="0" t="0" r="r" b="b"/>
                <a:pathLst>
                  <a:path w="17" h="18">
                    <a:moveTo>
                      <a:pt x="17" y="4"/>
                    </a:moveTo>
                    <a:lnTo>
                      <a:pt x="11" y="18"/>
                    </a:lnTo>
                    <a:lnTo>
                      <a:pt x="0" y="14"/>
                    </a:lnTo>
                    <a:lnTo>
                      <a:pt x="6" y="0"/>
                    </a:lnTo>
                    <a:lnTo>
                      <a:pt x="17" y="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DA24C0A5-7990-413A-82A9-DA2AEB34FC55}"/>
                  </a:ext>
                </a:extLst>
              </p:cNvPr>
              <p:cNvSpPr>
                <a:spLocks/>
              </p:cNvSpPr>
              <p:nvPr/>
            </p:nvSpPr>
            <p:spPr bwMode="auto">
              <a:xfrm>
                <a:off x="5130141" y="4547867"/>
                <a:ext cx="30162" cy="26987"/>
              </a:xfrm>
              <a:custGeom>
                <a:avLst/>
                <a:gdLst>
                  <a:gd name="T0" fmla="*/ 5 w 19"/>
                  <a:gd name="T1" fmla="*/ 0 h 17"/>
                  <a:gd name="T2" fmla="*/ 19 w 19"/>
                  <a:gd name="T3" fmla="*/ 6 h 17"/>
                  <a:gd name="T4" fmla="*/ 15 w 19"/>
                  <a:gd name="T5" fmla="*/ 17 h 17"/>
                  <a:gd name="T6" fmla="*/ 0 w 19"/>
                  <a:gd name="T7" fmla="*/ 11 h 17"/>
                  <a:gd name="T8" fmla="*/ 5 w 19"/>
                  <a:gd name="T9" fmla="*/ 0 h 17"/>
                </a:gdLst>
                <a:ahLst/>
                <a:cxnLst>
                  <a:cxn ang="0">
                    <a:pos x="T0" y="T1"/>
                  </a:cxn>
                  <a:cxn ang="0">
                    <a:pos x="T2" y="T3"/>
                  </a:cxn>
                  <a:cxn ang="0">
                    <a:pos x="T4" y="T5"/>
                  </a:cxn>
                  <a:cxn ang="0">
                    <a:pos x="T6" y="T7"/>
                  </a:cxn>
                  <a:cxn ang="0">
                    <a:pos x="T8" y="T9"/>
                  </a:cxn>
                </a:cxnLst>
                <a:rect l="0" t="0" r="r" b="b"/>
                <a:pathLst>
                  <a:path w="19" h="17">
                    <a:moveTo>
                      <a:pt x="5" y="0"/>
                    </a:moveTo>
                    <a:lnTo>
                      <a:pt x="19" y="6"/>
                    </a:lnTo>
                    <a:lnTo>
                      <a:pt x="15" y="17"/>
                    </a:lnTo>
                    <a:lnTo>
                      <a:pt x="0" y="11"/>
                    </a:lnTo>
                    <a:lnTo>
                      <a:pt x="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C8F3571F-F782-4A79-9D0D-F23D50F144CC}"/>
                  </a:ext>
                </a:extLst>
              </p:cNvPr>
              <p:cNvSpPr>
                <a:spLocks/>
              </p:cNvSpPr>
              <p:nvPr/>
            </p:nvSpPr>
            <p:spPr bwMode="auto">
              <a:xfrm>
                <a:off x="5057116" y="4732017"/>
                <a:ext cx="30162" cy="26987"/>
              </a:xfrm>
              <a:custGeom>
                <a:avLst/>
                <a:gdLst>
                  <a:gd name="T0" fmla="*/ 4 w 19"/>
                  <a:gd name="T1" fmla="*/ 0 h 17"/>
                  <a:gd name="T2" fmla="*/ 19 w 19"/>
                  <a:gd name="T3" fmla="*/ 6 h 17"/>
                  <a:gd name="T4" fmla="*/ 14 w 19"/>
                  <a:gd name="T5" fmla="*/ 17 h 17"/>
                  <a:gd name="T6" fmla="*/ 0 w 19"/>
                  <a:gd name="T7" fmla="*/ 11 h 17"/>
                  <a:gd name="T8" fmla="*/ 4 w 19"/>
                  <a:gd name="T9" fmla="*/ 0 h 17"/>
                </a:gdLst>
                <a:ahLst/>
                <a:cxnLst>
                  <a:cxn ang="0">
                    <a:pos x="T0" y="T1"/>
                  </a:cxn>
                  <a:cxn ang="0">
                    <a:pos x="T2" y="T3"/>
                  </a:cxn>
                  <a:cxn ang="0">
                    <a:pos x="T4" y="T5"/>
                  </a:cxn>
                  <a:cxn ang="0">
                    <a:pos x="T6" y="T7"/>
                  </a:cxn>
                  <a:cxn ang="0">
                    <a:pos x="T8" y="T9"/>
                  </a:cxn>
                </a:cxnLst>
                <a:rect l="0" t="0" r="r" b="b"/>
                <a:pathLst>
                  <a:path w="19" h="17">
                    <a:moveTo>
                      <a:pt x="4" y="0"/>
                    </a:moveTo>
                    <a:lnTo>
                      <a:pt x="19" y="6"/>
                    </a:lnTo>
                    <a:lnTo>
                      <a:pt x="14" y="17"/>
                    </a:lnTo>
                    <a:lnTo>
                      <a:pt x="0" y="11"/>
                    </a:lnTo>
                    <a:lnTo>
                      <a:pt x="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1">
                <a:extLst>
                  <a:ext uri="{FF2B5EF4-FFF2-40B4-BE49-F238E27FC236}">
                    <a16:creationId xmlns:a16="http://schemas.microsoft.com/office/drawing/2014/main" id="{49D85211-1E5C-46FB-885E-C370F3DCB1D5}"/>
                  </a:ext>
                </a:extLst>
              </p:cNvPr>
              <p:cNvSpPr>
                <a:spLocks/>
              </p:cNvSpPr>
              <p:nvPr/>
            </p:nvSpPr>
            <p:spPr bwMode="auto">
              <a:xfrm>
                <a:off x="5133316" y="4732017"/>
                <a:ext cx="28575" cy="25400"/>
              </a:xfrm>
              <a:custGeom>
                <a:avLst/>
                <a:gdLst>
                  <a:gd name="T0" fmla="*/ 0 w 18"/>
                  <a:gd name="T1" fmla="*/ 6 h 16"/>
                  <a:gd name="T2" fmla="*/ 14 w 18"/>
                  <a:gd name="T3" fmla="*/ 0 h 16"/>
                  <a:gd name="T4" fmla="*/ 18 w 18"/>
                  <a:gd name="T5" fmla="*/ 10 h 16"/>
                  <a:gd name="T6" fmla="*/ 4 w 18"/>
                  <a:gd name="T7" fmla="*/ 16 h 16"/>
                  <a:gd name="T8" fmla="*/ 0 w 18"/>
                  <a:gd name="T9" fmla="*/ 6 h 16"/>
                </a:gdLst>
                <a:ahLst/>
                <a:cxnLst>
                  <a:cxn ang="0">
                    <a:pos x="T0" y="T1"/>
                  </a:cxn>
                  <a:cxn ang="0">
                    <a:pos x="T2" y="T3"/>
                  </a:cxn>
                  <a:cxn ang="0">
                    <a:pos x="T4" y="T5"/>
                  </a:cxn>
                  <a:cxn ang="0">
                    <a:pos x="T6" y="T7"/>
                  </a:cxn>
                  <a:cxn ang="0">
                    <a:pos x="T8" y="T9"/>
                  </a:cxn>
                </a:cxnLst>
                <a:rect l="0" t="0" r="r" b="b"/>
                <a:pathLst>
                  <a:path w="18" h="16">
                    <a:moveTo>
                      <a:pt x="0" y="6"/>
                    </a:moveTo>
                    <a:lnTo>
                      <a:pt x="14" y="0"/>
                    </a:lnTo>
                    <a:lnTo>
                      <a:pt x="18" y="10"/>
                    </a:lnTo>
                    <a:lnTo>
                      <a:pt x="4" y="16"/>
                    </a:lnTo>
                    <a:lnTo>
                      <a:pt x="0" y="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2">
                <a:extLst>
                  <a:ext uri="{FF2B5EF4-FFF2-40B4-BE49-F238E27FC236}">
                    <a16:creationId xmlns:a16="http://schemas.microsoft.com/office/drawing/2014/main" id="{7963A5E2-2D93-45DE-AD69-87FFA479AF73}"/>
                  </a:ext>
                </a:extLst>
              </p:cNvPr>
              <p:cNvSpPr>
                <a:spLocks/>
              </p:cNvSpPr>
              <p:nvPr/>
            </p:nvSpPr>
            <p:spPr bwMode="auto">
              <a:xfrm>
                <a:off x="5055529" y="4549455"/>
                <a:ext cx="28575" cy="25400"/>
              </a:xfrm>
              <a:custGeom>
                <a:avLst/>
                <a:gdLst>
                  <a:gd name="T0" fmla="*/ 0 w 18"/>
                  <a:gd name="T1" fmla="*/ 6 h 16"/>
                  <a:gd name="T2" fmla="*/ 14 w 18"/>
                  <a:gd name="T3" fmla="*/ 0 h 16"/>
                  <a:gd name="T4" fmla="*/ 18 w 18"/>
                  <a:gd name="T5" fmla="*/ 10 h 16"/>
                  <a:gd name="T6" fmla="*/ 4 w 18"/>
                  <a:gd name="T7" fmla="*/ 16 h 16"/>
                  <a:gd name="T8" fmla="*/ 0 w 18"/>
                  <a:gd name="T9" fmla="*/ 6 h 16"/>
                </a:gdLst>
                <a:ahLst/>
                <a:cxnLst>
                  <a:cxn ang="0">
                    <a:pos x="T0" y="T1"/>
                  </a:cxn>
                  <a:cxn ang="0">
                    <a:pos x="T2" y="T3"/>
                  </a:cxn>
                  <a:cxn ang="0">
                    <a:pos x="T4" y="T5"/>
                  </a:cxn>
                  <a:cxn ang="0">
                    <a:pos x="T6" y="T7"/>
                  </a:cxn>
                  <a:cxn ang="0">
                    <a:pos x="T8" y="T9"/>
                  </a:cxn>
                </a:cxnLst>
                <a:rect l="0" t="0" r="r" b="b"/>
                <a:pathLst>
                  <a:path w="18" h="16">
                    <a:moveTo>
                      <a:pt x="0" y="6"/>
                    </a:moveTo>
                    <a:lnTo>
                      <a:pt x="14" y="0"/>
                    </a:lnTo>
                    <a:lnTo>
                      <a:pt x="18" y="10"/>
                    </a:lnTo>
                    <a:lnTo>
                      <a:pt x="4" y="16"/>
                    </a:lnTo>
                    <a:lnTo>
                      <a:pt x="0" y="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3">
                <a:extLst>
                  <a:ext uri="{FF2B5EF4-FFF2-40B4-BE49-F238E27FC236}">
                    <a16:creationId xmlns:a16="http://schemas.microsoft.com/office/drawing/2014/main" id="{498F87A9-DB58-40DE-BA71-9B001726AE7F}"/>
                  </a:ext>
                </a:extLst>
              </p:cNvPr>
              <p:cNvSpPr>
                <a:spLocks/>
              </p:cNvSpPr>
              <p:nvPr/>
            </p:nvSpPr>
            <p:spPr bwMode="auto">
              <a:xfrm>
                <a:off x="5187291" y="4600255"/>
                <a:ext cx="25400" cy="28575"/>
              </a:xfrm>
              <a:custGeom>
                <a:avLst/>
                <a:gdLst>
                  <a:gd name="T0" fmla="*/ 6 w 16"/>
                  <a:gd name="T1" fmla="*/ 18 h 18"/>
                  <a:gd name="T2" fmla="*/ 0 w 16"/>
                  <a:gd name="T3" fmla="*/ 4 h 18"/>
                  <a:gd name="T4" fmla="*/ 10 w 16"/>
                  <a:gd name="T5" fmla="*/ 0 h 18"/>
                  <a:gd name="T6" fmla="*/ 16 w 16"/>
                  <a:gd name="T7" fmla="*/ 14 h 18"/>
                  <a:gd name="T8" fmla="*/ 6 w 16"/>
                  <a:gd name="T9" fmla="*/ 18 h 18"/>
                </a:gdLst>
                <a:ahLst/>
                <a:cxnLst>
                  <a:cxn ang="0">
                    <a:pos x="T0" y="T1"/>
                  </a:cxn>
                  <a:cxn ang="0">
                    <a:pos x="T2" y="T3"/>
                  </a:cxn>
                  <a:cxn ang="0">
                    <a:pos x="T4" y="T5"/>
                  </a:cxn>
                  <a:cxn ang="0">
                    <a:pos x="T6" y="T7"/>
                  </a:cxn>
                  <a:cxn ang="0">
                    <a:pos x="T8" y="T9"/>
                  </a:cxn>
                </a:cxnLst>
                <a:rect l="0" t="0" r="r" b="b"/>
                <a:pathLst>
                  <a:path w="16" h="18">
                    <a:moveTo>
                      <a:pt x="6" y="18"/>
                    </a:moveTo>
                    <a:lnTo>
                      <a:pt x="0" y="4"/>
                    </a:lnTo>
                    <a:lnTo>
                      <a:pt x="10" y="0"/>
                    </a:lnTo>
                    <a:lnTo>
                      <a:pt x="16" y="14"/>
                    </a:lnTo>
                    <a:lnTo>
                      <a:pt x="6" y="1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4">
                <a:extLst>
                  <a:ext uri="{FF2B5EF4-FFF2-40B4-BE49-F238E27FC236}">
                    <a16:creationId xmlns:a16="http://schemas.microsoft.com/office/drawing/2014/main" id="{8A0D046A-CA5D-4622-BA66-7381C2EE237C}"/>
                  </a:ext>
                </a:extLst>
              </p:cNvPr>
              <p:cNvSpPr>
                <a:spLocks/>
              </p:cNvSpPr>
              <p:nvPr/>
            </p:nvSpPr>
            <p:spPr bwMode="auto">
              <a:xfrm>
                <a:off x="5004729" y="4678042"/>
                <a:ext cx="25400" cy="28575"/>
              </a:xfrm>
              <a:custGeom>
                <a:avLst/>
                <a:gdLst>
                  <a:gd name="T0" fmla="*/ 6 w 16"/>
                  <a:gd name="T1" fmla="*/ 18 h 18"/>
                  <a:gd name="T2" fmla="*/ 0 w 16"/>
                  <a:gd name="T3" fmla="*/ 4 h 18"/>
                  <a:gd name="T4" fmla="*/ 10 w 16"/>
                  <a:gd name="T5" fmla="*/ 0 h 18"/>
                  <a:gd name="T6" fmla="*/ 16 w 16"/>
                  <a:gd name="T7" fmla="*/ 14 h 18"/>
                  <a:gd name="T8" fmla="*/ 6 w 16"/>
                  <a:gd name="T9" fmla="*/ 18 h 18"/>
                </a:gdLst>
                <a:ahLst/>
                <a:cxnLst>
                  <a:cxn ang="0">
                    <a:pos x="T0" y="T1"/>
                  </a:cxn>
                  <a:cxn ang="0">
                    <a:pos x="T2" y="T3"/>
                  </a:cxn>
                  <a:cxn ang="0">
                    <a:pos x="T4" y="T5"/>
                  </a:cxn>
                  <a:cxn ang="0">
                    <a:pos x="T6" y="T7"/>
                  </a:cxn>
                  <a:cxn ang="0">
                    <a:pos x="T8" y="T9"/>
                  </a:cxn>
                </a:cxnLst>
                <a:rect l="0" t="0" r="r" b="b"/>
                <a:pathLst>
                  <a:path w="16" h="18">
                    <a:moveTo>
                      <a:pt x="6" y="18"/>
                    </a:moveTo>
                    <a:lnTo>
                      <a:pt x="0" y="4"/>
                    </a:lnTo>
                    <a:lnTo>
                      <a:pt x="10" y="0"/>
                    </a:lnTo>
                    <a:lnTo>
                      <a:pt x="16" y="14"/>
                    </a:lnTo>
                    <a:lnTo>
                      <a:pt x="6" y="1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64024380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FB7F1-7104-4F22-90D9-EF1B0196CC50}"/>
              </a:ext>
            </a:extLst>
          </p:cNvPr>
          <p:cNvSpPr>
            <a:spLocks noGrp="1"/>
          </p:cNvSpPr>
          <p:nvPr>
            <p:ph type="title"/>
          </p:nvPr>
        </p:nvSpPr>
        <p:spPr/>
        <p:txBody>
          <a:bodyPr/>
          <a:lstStyle/>
          <a:p>
            <a:r>
              <a:rPr lang="en-US" dirty="0"/>
              <a:t>Introduction to </a:t>
            </a:r>
            <a:r>
              <a:rPr lang="en-US" dirty="0" err="1"/>
              <a:t>DataFrames</a:t>
            </a:r>
            <a:endParaRPr lang="en-US" dirty="0"/>
          </a:p>
        </p:txBody>
      </p:sp>
      <p:sp>
        <p:nvSpPr>
          <p:cNvPr id="4" name="Text Placeholder 2">
            <a:extLst>
              <a:ext uri="{FF2B5EF4-FFF2-40B4-BE49-F238E27FC236}">
                <a16:creationId xmlns:a16="http://schemas.microsoft.com/office/drawing/2014/main" id="{18609818-AAC6-437E-B683-0E000B8A6FF6}"/>
              </a:ext>
            </a:extLst>
          </p:cNvPr>
          <p:cNvSpPr txBox="1">
            <a:spLocks/>
          </p:cNvSpPr>
          <p:nvPr/>
        </p:nvSpPr>
        <p:spPr>
          <a:xfrm>
            <a:off x="6590714" y="4168800"/>
            <a:ext cx="5137028" cy="2210542"/>
          </a:xfrm>
          <a:prstGeom prst="rect">
            <a:avLst/>
          </a:prstGeom>
          <a:solidFill>
            <a:schemeClr val="bg1">
              <a:lumMod val="95000"/>
            </a:schemeClr>
          </a:solidFill>
        </p:spPr>
        <p:txBody>
          <a:bodyPr vert="horz" wrap="square" lIns="91440" tIns="45720" rIns="91440" bIns="45720" rtlCol="0">
            <a:spAutoFit/>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Spark – distributed query engine</a:t>
            </a:r>
          </a:p>
          <a:p>
            <a:r>
              <a:rPr lang="en-US" dirty="0"/>
              <a:t>for structured data, various formats</a:t>
            </a:r>
          </a:p>
          <a:p>
            <a:pPr marL="342900" indent="-342900">
              <a:buFont typeface="Arial" panose="020B0604020202020204" pitchFamily="34" charset="0"/>
              <a:buChar char="•"/>
            </a:pPr>
            <a:r>
              <a:rPr lang="en-US" dirty="0"/>
              <a:t>Structured data files</a:t>
            </a:r>
          </a:p>
          <a:p>
            <a:pPr marL="342900" indent="-342900">
              <a:buFont typeface="Arial" panose="020B0604020202020204" pitchFamily="34" charset="0"/>
              <a:buChar char="•"/>
            </a:pPr>
            <a:r>
              <a:rPr lang="en-US" dirty="0"/>
              <a:t>External databases</a:t>
            </a:r>
          </a:p>
          <a:p>
            <a:pPr marL="342900" indent="-342900">
              <a:buFont typeface="Arial" panose="020B0604020202020204" pitchFamily="34" charset="0"/>
              <a:buChar char="•"/>
            </a:pPr>
            <a:r>
              <a:rPr lang="en-US" dirty="0"/>
              <a:t>Hive tables</a:t>
            </a:r>
          </a:p>
        </p:txBody>
      </p:sp>
      <p:pic>
        <p:nvPicPr>
          <p:cNvPr id="5" name="Graphic 10" descr="Circles with arrows">
            <a:extLst>
              <a:ext uri="{FF2B5EF4-FFF2-40B4-BE49-F238E27FC236}">
                <a16:creationId xmlns:a16="http://schemas.microsoft.com/office/drawing/2014/main" id="{A45E7420-32EE-4358-9CD6-998B8033C9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23220" y="4002971"/>
            <a:ext cx="2398876" cy="2456739"/>
          </a:xfrm>
          <a:prstGeom prst="rect">
            <a:avLst/>
          </a:prstGeom>
        </p:spPr>
      </p:pic>
      <p:pic>
        <p:nvPicPr>
          <p:cNvPr id="6" name="Graphic 10" descr="Gears">
            <a:extLst>
              <a:ext uri="{FF2B5EF4-FFF2-40B4-BE49-F238E27FC236}">
                <a16:creationId xmlns:a16="http://schemas.microsoft.com/office/drawing/2014/main" id="{2844ECE2-3608-4767-A382-30B55E9F76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73433" y="4769593"/>
            <a:ext cx="891838" cy="891838"/>
          </a:xfrm>
          <a:prstGeom prst="rect">
            <a:avLst/>
          </a:prstGeom>
        </p:spPr>
      </p:pic>
      <p:grpSp>
        <p:nvGrpSpPr>
          <p:cNvPr id="7" name="Group 6">
            <a:extLst>
              <a:ext uri="{FF2B5EF4-FFF2-40B4-BE49-F238E27FC236}">
                <a16:creationId xmlns:a16="http://schemas.microsoft.com/office/drawing/2014/main" id="{ADEE1463-99B9-405F-BDA5-773AB2A19BB7}"/>
              </a:ext>
            </a:extLst>
          </p:cNvPr>
          <p:cNvGrpSpPr/>
          <p:nvPr/>
        </p:nvGrpSpPr>
        <p:grpSpPr>
          <a:xfrm>
            <a:off x="5670792" y="3975699"/>
            <a:ext cx="702269" cy="702269"/>
            <a:chOff x="5994399" y="3253290"/>
            <a:chExt cx="585694" cy="585694"/>
          </a:xfrm>
        </p:grpSpPr>
        <p:sp>
          <p:nvSpPr>
            <p:cNvPr id="8" name="Rectangle 7">
              <a:extLst>
                <a:ext uri="{FF2B5EF4-FFF2-40B4-BE49-F238E27FC236}">
                  <a16:creationId xmlns:a16="http://schemas.microsoft.com/office/drawing/2014/main" id="{7C8E017D-D6E0-4D29-B035-220A091DD4CC}"/>
                </a:ext>
              </a:extLst>
            </p:cNvPr>
            <p:cNvSpPr/>
            <p:nvPr/>
          </p:nvSpPr>
          <p:spPr bwMode="auto">
            <a:xfrm>
              <a:off x="5994399" y="3253290"/>
              <a:ext cx="585694" cy="58569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dk1"/>
                  </a:solidFill>
                  <a:latin typeface="+mn-lt"/>
                  <a:ea typeface="+mn-ea"/>
                  <a:cs typeface="+mn-cs"/>
                </a:defRPr>
              </a:lvl1pPr>
              <a:lvl2pPr marL="457183" algn="l" defTabSz="914367" rtl="0" eaLnBrk="1" latinLnBrk="0" hangingPunct="1">
                <a:defRPr sz="1765" kern="1200">
                  <a:solidFill>
                    <a:schemeClr val="dk1"/>
                  </a:solidFill>
                  <a:latin typeface="+mn-lt"/>
                  <a:ea typeface="+mn-ea"/>
                  <a:cs typeface="+mn-cs"/>
                </a:defRPr>
              </a:lvl2pPr>
              <a:lvl3pPr marL="914367" algn="l" defTabSz="914367" rtl="0" eaLnBrk="1" latinLnBrk="0" hangingPunct="1">
                <a:defRPr sz="1765" kern="1200">
                  <a:solidFill>
                    <a:schemeClr val="dk1"/>
                  </a:solidFill>
                  <a:latin typeface="+mn-lt"/>
                  <a:ea typeface="+mn-ea"/>
                  <a:cs typeface="+mn-cs"/>
                </a:defRPr>
              </a:lvl3pPr>
              <a:lvl4pPr marL="1371550" algn="l" defTabSz="914367" rtl="0" eaLnBrk="1" latinLnBrk="0" hangingPunct="1">
                <a:defRPr sz="1765" kern="1200">
                  <a:solidFill>
                    <a:schemeClr val="dk1"/>
                  </a:solidFill>
                  <a:latin typeface="+mn-lt"/>
                  <a:ea typeface="+mn-ea"/>
                  <a:cs typeface="+mn-cs"/>
                </a:defRPr>
              </a:lvl4pPr>
              <a:lvl5pPr marL="1828734" algn="l" defTabSz="914367" rtl="0" eaLnBrk="1" latinLnBrk="0" hangingPunct="1">
                <a:defRPr sz="1765" kern="1200">
                  <a:solidFill>
                    <a:schemeClr val="dk1"/>
                  </a:solidFill>
                  <a:latin typeface="+mn-lt"/>
                  <a:ea typeface="+mn-ea"/>
                  <a:cs typeface="+mn-cs"/>
                </a:defRPr>
              </a:lvl5pPr>
              <a:lvl6pPr marL="2285918" algn="l" defTabSz="914367" rtl="0" eaLnBrk="1" latinLnBrk="0" hangingPunct="1">
                <a:defRPr sz="1765" kern="1200">
                  <a:solidFill>
                    <a:schemeClr val="dk1"/>
                  </a:solidFill>
                  <a:latin typeface="+mn-lt"/>
                  <a:ea typeface="+mn-ea"/>
                  <a:cs typeface="+mn-cs"/>
                </a:defRPr>
              </a:lvl6pPr>
              <a:lvl7pPr marL="2743101" algn="l" defTabSz="914367" rtl="0" eaLnBrk="1" latinLnBrk="0" hangingPunct="1">
                <a:defRPr sz="1765" kern="1200">
                  <a:solidFill>
                    <a:schemeClr val="dk1"/>
                  </a:solidFill>
                  <a:latin typeface="+mn-lt"/>
                  <a:ea typeface="+mn-ea"/>
                  <a:cs typeface="+mn-cs"/>
                </a:defRPr>
              </a:lvl7pPr>
              <a:lvl8pPr marL="3200284" algn="l" defTabSz="914367" rtl="0" eaLnBrk="1" latinLnBrk="0" hangingPunct="1">
                <a:defRPr sz="1765" kern="1200">
                  <a:solidFill>
                    <a:schemeClr val="dk1"/>
                  </a:solidFill>
                  <a:latin typeface="+mn-lt"/>
                  <a:ea typeface="+mn-ea"/>
                  <a:cs typeface="+mn-cs"/>
                </a:defRPr>
              </a:lvl8pPr>
              <a:lvl9pPr marL="3657469" algn="l" defTabSz="914367" rtl="0" eaLnBrk="1" latinLnBrk="0" hangingPunct="1">
                <a:defRPr sz="1765" kern="1200">
                  <a:solidFill>
                    <a:schemeClr val="dk1"/>
                  </a:solidFill>
                  <a:latin typeface="+mn-lt"/>
                  <a:ea typeface="+mn-ea"/>
                  <a:cs typeface="+mn-cs"/>
                </a:defRPr>
              </a:lvl9p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Graphic 9" descr="Network">
              <a:extLst>
                <a:ext uri="{FF2B5EF4-FFF2-40B4-BE49-F238E27FC236}">
                  <a16:creationId xmlns:a16="http://schemas.microsoft.com/office/drawing/2014/main" id="{013E8DEF-27B2-4B1F-83BD-0D75DAC1D64F}"/>
                </a:ext>
              </a:extLst>
            </p:cNvPr>
            <p:cNvSpPr/>
            <p:nvPr/>
          </p:nvSpPr>
          <p:spPr>
            <a:xfrm>
              <a:off x="6071018" y="3339833"/>
              <a:ext cx="423852" cy="397906"/>
            </a:xfrm>
            <a:custGeom>
              <a:avLst/>
              <a:gdLst>
                <a:gd name="connsiteX0" fmla="*/ 420425 w 423852"/>
                <a:gd name="connsiteY0" fmla="*/ 139162 h 397906"/>
                <a:gd name="connsiteX1" fmla="*/ 361268 w 423852"/>
                <a:gd name="connsiteY1" fmla="*/ 114935 h 397906"/>
                <a:gd name="connsiteX2" fmla="*/ 333661 w 423852"/>
                <a:gd name="connsiteY2" fmla="*/ 162825 h 397906"/>
                <a:gd name="connsiteX3" fmla="*/ 260981 w 423852"/>
                <a:gd name="connsiteY3" fmla="*/ 193249 h 397906"/>
                <a:gd name="connsiteX4" fmla="*/ 223233 w 423852"/>
                <a:gd name="connsiteY4" fmla="*/ 166769 h 397906"/>
                <a:gd name="connsiteX5" fmla="*/ 223233 w 423852"/>
                <a:gd name="connsiteY5" fmla="*/ 88455 h 397906"/>
                <a:gd name="connsiteX6" fmla="*/ 257037 w 423852"/>
                <a:gd name="connsiteY6" fmla="*/ 45073 h 397906"/>
                <a:gd name="connsiteX7" fmla="*/ 211965 w 423852"/>
                <a:gd name="connsiteY7" fmla="*/ 0 h 397906"/>
                <a:gd name="connsiteX8" fmla="*/ 211965 w 423852"/>
                <a:gd name="connsiteY8" fmla="*/ 0 h 397906"/>
                <a:gd name="connsiteX9" fmla="*/ 166892 w 423852"/>
                <a:gd name="connsiteY9" fmla="*/ 45073 h 397906"/>
                <a:gd name="connsiteX10" fmla="*/ 200696 w 423852"/>
                <a:gd name="connsiteY10" fmla="*/ 88455 h 397906"/>
                <a:gd name="connsiteX11" fmla="*/ 200696 w 423852"/>
                <a:gd name="connsiteY11" fmla="*/ 166205 h 397906"/>
                <a:gd name="connsiteX12" fmla="*/ 162948 w 423852"/>
                <a:gd name="connsiteY12" fmla="*/ 192685 h 397906"/>
                <a:gd name="connsiteX13" fmla="*/ 90269 w 423852"/>
                <a:gd name="connsiteY13" fmla="*/ 162261 h 397906"/>
                <a:gd name="connsiteX14" fmla="*/ 62662 w 423852"/>
                <a:gd name="connsiteY14" fmla="*/ 114372 h 397906"/>
                <a:gd name="connsiteX15" fmla="*/ 3504 w 423852"/>
                <a:gd name="connsiteY15" fmla="*/ 138598 h 397906"/>
                <a:gd name="connsiteX16" fmla="*/ 27730 w 423852"/>
                <a:gd name="connsiteY16" fmla="*/ 197756 h 397906"/>
                <a:gd name="connsiteX17" fmla="*/ 80691 w 423852"/>
                <a:gd name="connsiteY17" fmla="*/ 183107 h 397906"/>
                <a:gd name="connsiteX18" fmla="*/ 155060 w 423852"/>
                <a:gd name="connsiteY18" fmla="*/ 213531 h 397906"/>
                <a:gd name="connsiteX19" fmla="*/ 154497 w 423852"/>
                <a:gd name="connsiteY19" fmla="*/ 220856 h 397906"/>
                <a:gd name="connsiteX20" fmla="*/ 165765 w 423852"/>
                <a:gd name="connsiteY20" fmla="*/ 254660 h 397906"/>
                <a:gd name="connsiteX21" fmla="*/ 107171 w 423852"/>
                <a:gd name="connsiteY21" fmla="*/ 313818 h 397906"/>
                <a:gd name="connsiteX22" fmla="*/ 52520 w 423852"/>
                <a:gd name="connsiteY22" fmla="*/ 320579 h 397906"/>
                <a:gd name="connsiteX23" fmla="*/ 52520 w 423852"/>
                <a:gd name="connsiteY23" fmla="*/ 384244 h 397906"/>
                <a:gd name="connsiteX24" fmla="*/ 116185 w 423852"/>
                <a:gd name="connsiteY24" fmla="*/ 384244 h 397906"/>
                <a:gd name="connsiteX25" fmla="*/ 122946 w 423852"/>
                <a:gd name="connsiteY25" fmla="*/ 329593 h 397906"/>
                <a:gd name="connsiteX26" fmla="*/ 182667 w 423852"/>
                <a:gd name="connsiteY26" fmla="*/ 269872 h 397906"/>
                <a:gd name="connsiteX27" fmla="*/ 210838 w 423852"/>
                <a:gd name="connsiteY27" fmla="*/ 277760 h 397906"/>
                <a:gd name="connsiteX28" fmla="*/ 211965 w 423852"/>
                <a:gd name="connsiteY28" fmla="*/ 277760 h 397906"/>
                <a:gd name="connsiteX29" fmla="*/ 213091 w 423852"/>
                <a:gd name="connsiteY29" fmla="*/ 277760 h 397906"/>
                <a:gd name="connsiteX30" fmla="*/ 241262 w 423852"/>
                <a:gd name="connsiteY30" fmla="*/ 269872 h 397906"/>
                <a:gd name="connsiteX31" fmla="*/ 300983 w 423852"/>
                <a:gd name="connsiteY31" fmla="*/ 329593 h 397906"/>
                <a:gd name="connsiteX32" fmla="*/ 307744 w 423852"/>
                <a:gd name="connsiteY32" fmla="*/ 384807 h 397906"/>
                <a:gd name="connsiteX33" fmla="*/ 371409 w 423852"/>
                <a:gd name="connsiteY33" fmla="*/ 384807 h 397906"/>
                <a:gd name="connsiteX34" fmla="*/ 371409 w 423852"/>
                <a:gd name="connsiteY34" fmla="*/ 321142 h 397906"/>
                <a:gd name="connsiteX35" fmla="*/ 316758 w 423852"/>
                <a:gd name="connsiteY35" fmla="*/ 314381 h 397906"/>
                <a:gd name="connsiteX36" fmla="*/ 258164 w 423852"/>
                <a:gd name="connsiteY36" fmla="*/ 255224 h 397906"/>
                <a:gd name="connsiteX37" fmla="*/ 269432 w 423852"/>
                <a:gd name="connsiteY37" fmla="*/ 221419 h 397906"/>
                <a:gd name="connsiteX38" fmla="*/ 268869 w 423852"/>
                <a:gd name="connsiteY38" fmla="*/ 214095 h 397906"/>
                <a:gd name="connsiteX39" fmla="*/ 343239 w 423852"/>
                <a:gd name="connsiteY39" fmla="*/ 183671 h 397906"/>
                <a:gd name="connsiteX40" fmla="*/ 396199 w 423852"/>
                <a:gd name="connsiteY40" fmla="*/ 198319 h 397906"/>
                <a:gd name="connsiteX41" fmla="*/ 420425 w 423852"/>
                <a:gd name="connsiteY41" fmla="*/ 139162 h 39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3852" h="397906">
                  <a:moveTo>
                    <a:pt x="420425" y="139162"/>
                  </a:moveTo>
                  <a:cubicBezTo>
                    <a:pt x="410847" y="116062"/>
                    <a:pt x="384367" y="105357"/>
                    <a:pt x="361268" y="114935"/>
                  </a:cubicBezTo>
                  <a:cubicBezTo>
                    <a:pt x="342112" y="122823"/>
                    <a:pt x="330844" y="143105"/>
                    <a:pt x="333661" y="162825"/>
                  </a:cubicBezTo>
                  <a:lnTo>
                    <a:pt x="260981" y="193249"/>
                  </a:lnTo>
                  <a:cubicBezTo>
                    <a:pt x="253093" y="179727"/>
                    <a:pt x="239008" y="169586"/>
                    <a:pt x="223233" y="166769"/>
                  </a:cubicBezTo>
                  <a:lnTo>
                    <a:pt x="223233" y="88455"/>
                  </a:lnTo>
                  <a:cubicBezTo>
                    <a:pt x="242389" y="83384"/>
                    <a:pt x="257037" y="65919"/>
                    <a:pt x="257037" y="45073"/>
                  </a:cubicBezTo>
                  <a:cubicBezTo>
                    <a:pt x="257037" y="20283"/>
                    <a:pt x="236755" y="0"/>
                    <a:pt x="211965" y="0"/>
                  </a:cubicBezTo>
                  <a:lnTo>
                    <a:pt x="211965" y="0"/>
                  </a:lnTo>
                  <a:cubicBezTo>
                    <a:pt x="187175" y="0"/>
                    <a:pt x="166892" y="20283"/>
                    <a:pt x="166892" y="45073"/>
                  </a:cubicBezTo>
                  <a:cubicBezTo>
                    <a:pt x="166892" y="65919"/>
                    <a:pt x="181541" y="83384"/>
                    <a:pt x="200696" y="88455"/>
                  </a:cubicBezTo>
                  <a:lnTo>
                    <a:pt x="200696" y="166205"/>
                  </a:lnTo>
                  <a:cubicBezTo>
                    <a:pt x="184358" y="169022"/>
                    <a:pt x="170836" y="179164"/>
                    <a:pt x="162948" y="192685"/>
                  </a:cubicBezTo>
                  <a:lnTo>
                    <a:pt x="90269" y="162261"/>
                  </a:lnTo>
                  <a:cubicBezTo>
                    <a:pt x="93086" y="142542"/>
                    <a:pt x="82381" y="122259"/>
                    <a:pt x="62662" y="114372"/>
                  </a:cubicBezTo>
                  <a:cubicBezTo>
                    <a:pt x="39562" y="104794"/>
                    <a:pt x="13082" y="115499"/>
                    <a:pt x="3504" y="138598"/>
                  </a:cubicBezTo>
                  <a:cubicBezTo>
                    <a:pt x="-6074" y="161698"/>
                    <a:pt x="4631" y="188178"/>
                    <a:pt x="27730" y="197756"/>
                  </a:cubicBezTo>
                  <a:cubicBezTo>
                    <a:pt x="46886" y="205644"/>
                    <a:pt x="68859" y="199446"/>
                    <a:pt x="80691" y="183107"/>
                  </a:cubicBezTo>
                  <a:lnTo>
                    <a:pt x="155060" y="213531"/>
                  </a:lnTo>
                  <a:cubicBezTo>
                    <a:pt x="154497" y="215785"/>
                    <a:pt x="154497" y="218602"/>
                    <a:pt x="154497" y="220856"/>
                  </a:cubicBezTo>
                  <a:cubicBezTo>
                    <a:pt x="154497" y="233251"/>
                    <a:pt x="158441" y="245082"/>
                    <a:pt x="165765" y="254660"/>
                  </a:cubicBezTo>
                  <a:lnTo>
                    <a:pt x="107171" y="313818"/>
                  </a:lnTo>
                  <a:cubicBezTo>
                    <a:pt x="89705" y="303677"/>
                    <a:pt x="67169" y="305930"/>
                    <a:pt x="52520" y="320579"/>
                  </a:cubicBezTo>
                  <a:cubicBezTo>
                    <a:pt x="35055" y="338044"/>
                    <a:pt x="35055" y="366778"/>
                    <a:pt x="52520" y="384244"/>
                  </a:cubicBezTo>
                  <a:cubicBezTo>
                    <a:pt x="69986" y="401709"/>
                    <a:pt x="98720" y="401709"/>
                    <a:pt x="116185" y="384244"/>
                  </a:cubicBezTo>
                  <a:cubicBezTo>
                    <a:pt x="130834" y="369595"/>
                    <a:pt x="133088" y="347059"/>
                    <a:pt x="122946" y="329593"/>
                  </a:cubicBezTo>
                  <a:lnTo>
                    <a:pt x="182667" y="269872"/>
                  </a:lnTo>
                  <a:cubicBezTo>
                    <a:pt x="191119" y="274943"/>
                    <a:pt x="200696" y="277760"/>
                    <a:pt x="210838" y="277760"/>
                  </a:cubicBezTo>
                  <a:cubicBezTo>
                    <a:pt x="211401" y="277760"/>
                    <a:pt x="211401" y="277760"/>
                    <a:pt x="211965" y="277760"/>
                  </a:cubicBezTo>
                  <a:cubicBezTo>
                    <a:pt x="212528" y="277760"/>
                    <a:pt x="212528" y="277760"/>
                    <a:pt x="213091" y="277760"/>
                  </a:cubicBezTo>
                  <a:cubicBezTo>
                    <a:pt x="223233" y="277760"/>
                    <a:pt x="232811" y="274943"/>
                    <a:pt x="241262" y="269872"/>
                  </a:cubicBezTo>
                  <a:lnTo>
                    <a:pt x="300983" y="329593"/>
                  </a:lnTo>
                  <a:cubicBezTo>
                    <a:pt x="290842" y="347059"/>
                    <a:pt x="293095" y="369595"/>
                    <a:pt x="307744" y="384807"/>
                  </a:cubicBezTo>
                  <a:cubicBezTo>
                    <a:pt x="325209" y="402273"/>
                    <a:pt x="353943" y="402273"/>
                    <a:pt x="371409" y="384807"/>
                  </a:cubicBezTo>
                  <a:cubicBezTo>
                    <a:pt x="388875" y="367342"/>
                    <a:pt x="388875" y="338608"/>
                    <a:pt x="371409" y="321142"/>
                  </a:cubicBezTo>
                  <a:cubicBezTo>
                    <a:pt x="356760" y="306494"/>
                    <a:pt x="334224" y="304240"/>
                    <a:pt x="316758" y="314381"/>
                  </a:cubicBezTo>
                  <a:lnTo>
                    <a:pt x="258164" y="255224"/>
                  </a:lnTo>
                  <a:cubicBezTo>
                    <a:pt x="265488" y="245646"/>
                    <a:pt x="269432" y="234377"/>
                    <a:pt x="269432" y="221419"/>
                  </a:cubicBezTo>
                  <a:cubicBezTo>
                    <a:pt x="269432" y="219165"/>
                    <a:pt x="269432" y="216348"/>
                    <a:pt x="268869" y="214095"/>
                  </a:cubicBezTo>
                  <a:lnTo>
                    <a:pt x="343239" y="183671"/>
                  </a:lnTo>
                  <a:cubicBezTo>
                    <a:pt x="355070" y="199446"/>
                    <a:pt x="377043" y="206207"/>
                    <a:pt x="396199" y="198319"/>
                  </a:cubicBezTo>
                  <a:cubicBezTo>
                    <a:pt x="418735" y="188178"/>
                    <a:pt x="430003" y="162261"/>
                    <a:pt x="420425" y="139162"/>
                  </a:cubicBezTo>
                  <a:close/>
                </a:path>
              </a:pathLst>
            </a:custGeom>
            <a:solidFill>
              <a:srgbClr val="0070C0"/>
            </a:solidFill>
            <a:ln w="5556" cap="flat">
              <a:noFill/>
              <a:prstDash val="solid"/>
              <a:miter/>
            </a:ln>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dirty="0"/>
            </a:p>
          </p:txBody>
        </p:sp>
      </p:grpSp>
      <p:grpSp>
        <p:nvGrpSpPr>
          <p:cNvPr id="10" name="Group 9">
            <a:extLst>
              <a:ext uri="{FF2B5EF4-FFF2-40B4-BE49-F238E27FC236}">
                <a16:creationId xmlns:a16="http://schemas.microsoft.com/office/drawing/2014/main" id="{A91A5E9F-1A45-4D84-8EB1-921F4E01455A}"/>
              </a:ext>
            </a:extLst>
          </p:cNvPr>
          <p:cNvGrpSpPr/>
          <p:nvPr/>
        </p:nvGrpSpPr>
        <p:grpSpPr>
          <a:xfrm>
            <a:off x="5670791" y="4902327"/>
            <a:ext cx="702269" cy="702269"/>
            <a:chOff x="5994399" y="3253290"/>
            <a:chExt cx="585694" cy="585694"/>
          </a:xfrm>
        </p:grpSpPr>
        <p:sp>
          <p:nvSpPr>
            <p:cNvPr id="11" name="Rectangle 10">
              <a:extLst>
                <a:ext uri="{FF2B5EF4-FFF2-40B4-BE49-F238E27FC236}">
                  <a16:creationId xmlns:a16="http://schemas.microsoft.com/office/drawing/2014/main" id="{CE35F390-CFAE-48A8-8807-D9ECE06BA66B}"/>
                </a:ext>
              </a:extLst>
            </p:cNvPr>
            <p:cNvSpPr/>
            <p:nvPr/>
          </p:nvSpPr>
          <p:spPr bwMode="auto">
            <a:xfrm>
              <a:off x="5994399" y="3253290"/>
              <a:ext cx="585694" cy="58569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dk1"/>
                  </a:solidFill>
                  <a:latin typeface="+mn-lt"/>
                  <a:ea typeface="+mn-ea"/>
                  <a:cs typeface="+mn-cs"/>
                </a:defRPr>
              </a:lvl1pPr>
              <a:lvl2pPr marL="457183" algn="l" defTabSz="914367" rtl="0" eaLnBrk="1" latinLnBrk="0" hangingPunct="1">
                <a:defRPr sz="1765" kern="1200">
                  <a:solidFill>
                    <a:schemeClr val="dk1"/>
                  </a:solidFill>
                  <a:latin typeface="+mn-lt"/>
                  <a:ea typeface="+mn-ea"/>
                  <a:cs typeface="+mn-cs"/>
                </a:defRPr>
              </a:lvl2pPr>
              <a:lvl3pPr marL="914367" algn="l" defTabSz="914367" rtl="0" eaLnBrk="1" latinLnBrk="0" hangingPunct="1">
                <a:defRPr sz="1765" kern="1200">
                  <a:solidFill>
                    <a:schemeClr val="dk1"/>
                  </a:solidFill>
                  <a:latin typeface="+mn-lt"/>
                  <a:ea typeface="+mn-ea"/>
                  <a:cs typeface="+mn-cs"/>
                </a:defRPr>
              </a:lvl3pPr>
              <a:lvl4pPr marL="1371550" algn="l" defTabSz="914367" rtl="0" eaLnBrk="1" latinLnBrk="0" hangingPunct="1">
                <a:defRPr sz="1765" kern="1200">
                  <a:solidFill>
                    <a:schemeClr val="dk1"/>
                  </a:solidFill>
                  <a:latin typeface="+mn-lt"/>
                  <a:ea typeface="+mn-ea"/>
                  <a:cs typeface="+mn-cs"/>
                </a:defRPr>
              </a:lvl4pPr>
              <a:lvl5pPr marL="1828734" algn="l" defTabSz="914367" rtl="0" eaLnBrk="1" latinLnBrk="0" hangingPunct="1">
                <a:defRPr sz="1765" kern="1200">
                  <a:solidFill>
                    <a:schemeClr val="dk1"/>
                  </a:solidFill>
                  <a:latin typeface="+mn-lt"/>
                  <a:ea typeface="+mn-ea"/>
                  <a:cs typeface="+mn-cs"/>
                </a:defRPr>
              </a:lvl5pPr>
              <a:lvl6pPr marL="2285918" algn="l" defTabSz="914367" rtl="0" eaLnBrk="1" latinLnBrk="0" hangingPunct="1">
                <a:defRPr sz="1765" kern="1200">
                  <a:solidFill>
                    <a:schemeClr val="dk1"/>
                  </a:solidFill>
                  <a:latin typeface="+mn-lt"/>
                  <a:ea typeface="+mn-ea"/>
                  <a:cs typeface="+mn-cs"/>
                </a:defRPr>
              </a:lvl6pPr>
              <a:lvl7pPr marL="2743101" algn="l" defTabSz="914367" rtl="0" eaLnBrk="1" latinLnBrk="0" hangingPunct="1">
                <a:defRPr sz="1765" kern="1200">
                  <a:solidFill>
                    <a:schemeClr val="dk1"/>
                  </a:solidFill>
                  <a:latin typeface="+mn-lt"/>
                  <a:ea typeface="+mn-ea"/>
                  <a:cs typeface="+mn-cs"/>
                </a:defRPr>
              </a:lvl7pPr>
              <a:lvl8pPr marL="3200284" algn="l" defTabSz="914367" rtl="0" eaLnBrk="1" latinLnBrk="0" hangingPunct="1">
                <a:defRPr sz="1765" kern="1200">
                  <a:solidFill>
                    <a:schemeClr val="dk1"/>
                  </a:solidFill>
                  <a:latin typeface="+mn-lt"/>
                  <a:ea typeface="+mn-ea"/>
                  <a:cs typeface="+mn-cs"/>
                </a:defRPr>
              </a:lvl8pPr>
              <a:lvl9pPr marL="3657469" algn="l" defTabSz="914367" rtl="0" eaLnBrk="1" latinLnBrk="0" hangingPunct="1">
                <a:defRPr sz="1765" kern="1200">
                  <a:solidFill>
                    <a:schemeClr val="dk1"/>
                  </a:solidFill>
                  <a:latin typeface="+mn-lt"/>
                  <a:ea typeface="+mn-ea"/>
                  <a:cs typeface="+mn-cs"/>
                </a:defRPr>
              </a:lvl9p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Graphic 9" descr="Network">
              <a:extLst>
                <a:ext uri="{FF2B5EF4-FFF2-40B4-BE49-F238E27FC236}">
                  <a16:creationId xmlns:a16="http://schemas.microsoft.com/office/drawing/2014/main" id="{C368ED1D-8459-481D-B014-8C66FD155557}"/>
                </a:ext>
              </a:extLst>
            </p:cNvPr>
            <p:cNvSpPr/>
            <p:nvPr/>
          </p:nvSpPr>
          <p:spPr>
            <a:xfrm>
              <a:off x="6071018" y="3339833"/>
              <a:ext cx="423852" cy="397906"/>
            </a:xfrm>
            <a:custGeom>
              <a:avLst/>
              <a:gdLst>
                <a:gd name="connsiteX0" fmla="*/ 420425 w 423852"/>
                <a:gd name="connsiteY0" fmla="*/ 139162 h 397906"/>
                <a:gd name="connsiteX1" fmla="*/ 361268 w 423852"/>
                <a:gd name="connsiteY1" fmla="*/ 114935 h 397906"/>
                <a:gd name="connsiteX2" fmla="*/ 333661 w 423852"/>
                <a:gd name="connsiteY2" fmla="*/ 162825 h 397906"/>
                <a:gd name="connsiteX3" fmla="*/ 260981 w 423852"/>
                <a:gd name="connsiteY3" fmla="*/ 193249 h 397906"/>
                <a:gd name="connsiteX4" fmla="*/ 223233 w 423852"/>
                <a:gd name="connsiteY4" fmla="*/ 166769 h 397906"/>
                <a:gd name="connsiteX5" fmla="*/ 223233 w 423852"/>
                <a:gd name="connsiteY5" fmla="*/ 88455 h 397906"/>
                <a:gd name="connsiteX6" fmla="*/ 257037 w 423852"/>
                <a:gd name="connsiteY6" fmla="*/ 45073 h 397906"/>
                <a:gd name="connsiteX7" fmla="*/ 211965 w 423852"/>
                <a:gd name="connsiteY7" fmla="*/ 0 h 397906"/>
                <a:gd name="connsiteX8" fmla="*/ 211965 w 423852"/>
                <a:gd name="connsiteY8" fmla="*/ 0 h 397906"/>
                <a:gd name="connsiteX9" fmla="*/ 166892 w 423852"/>
                <a:gd name="connsiteY9" fmla="*/ 45073 h 397906"/>
                <a:gd name="connsiteX10" fmla="*/ 200696 w 423852"/>
                <a:gd name="connsiteY10" fmla="*/ 88455 h 397906"/>
                <a:gd name="connsiteX11" fmla="*/ 200696 w 423852"/>
                <a:gd name="connsiteY11" fmla="*/ 166205 h 397906"/>
                <a:gd name="connsiteX12" fmla="*/ 162948 w 423852"/>
                <a:gd name="connsiteY12" fmla="*/ 192685 h 397906"/>
                <a:gd name="connsiteX13" fmla="*/ 90269 w 423852"/>
                <a:gd name="connsiteY13" fmla="*/ 162261 h 397906"/>
                <a:gd name="connsiteX14" fmla="*/ 62662 w 423852"/>
                <a:gd name="connsiteY14" fmla="*/ 114372 h 397906"/>
                <a:gd name="connsiteX15" fmla="*/ 3504 w 423852"/>
                <a:gd name="connsiteY15" fmla="*/ 138598 h 397906"/>
                <a:gd name="connsiteX16" fmla="*/ 27730 w 423852"/>
                <a:gd name="connsiteY16" fmla="*/ 197756 h 397906"/>
                <a:gd name="connsiteX17" fmla="*/ 80691 w 423852"/>
                <a:gd name="connsiteY17" fmla="*/ 183107 h 397906"/>
                <a:gd name="connsiteX18" fmla="*/ 155060 w 423852"/>
                <a:gd name="connsiteY18" fmla="*/ 213531 h 397906"/>
                <a:gd name="connsiteX19" fmla="*/ 154497 w 423852"/>
                <a:gd name="connsiteY19" fmla="*/ 220856 h 397906"/>
                <a:gd name="connsiteX20" fmla="*/ 165765 w 423852"/>
                <a:gd name="connsiteY20" fmla="*/ 254660 h 397906"/>
                <a:gd name="connsiteX21" fmla="*/ 107171 w 423852"/>
                <a:gd name="connsiteY21" fmla="*/ 313818 h 397906"/>
                <a:gd name="connsiteX22" fmla="*/ 52520 w 423852"/>
                <a:gd name="connsiteY22" fmla="*/ 320579 h 397906"/>
                <a:gd name="connsiteX23" fmla="*/ 52520 w 423852"/>
                <a:gd name="connsiteY23" fmla="*/ 384244 h 397906"/>
                <a:gd name="connsiteX24" fmla="*/ 116185 w 423852"/>
                <a:gd name="connsiteY24" fmla="*/ 384244 h 397906"/>
                <a:gd name="connsiteX25" fmla="*/ 122946 w 423852"/>
                <a:gd name="connsiteY25" fmla="*/ 329593 h 397906"/>
                <a:gd name="connsiteX26" fmla="*/ 182667 w 423852"/>
                <a:gd name="connsiteY26" fmla="*/ 269872 h 397906"/>
                <a:gd name="connsiteX27" fmla="*/ 210838 w 423852"/>
                <a:gd name="connsiteY27" fmla="*/ 277760 h 397906"/>
                <a:gd name="connsiteX28" fmla="*/ 211965 w 423852"/>
                <a:gd name="connsiteY28" fmla="*/ 277760 h 397906"/>
                <a:gd name="connsiteX29" fmla="*/ 213091 w 423852"/>
                <a:gd name="connsiteY29" fmla="*/ 277760 h 397906"/>
                <a:gd name="connsiteX30" fmla="*/ 241262 w 423852"/>
                <a:gd name="connsiteY30" fmla="*/ 269872 h 397906"/>
                <a:gd name="connsiteX31" fmla="*/ 300983 w 423852"/>
                <a:gd name="connsiteY31" fmla="*/ 329593 h 397906"/>
                <a:gd name="connsiteX32" fmla="*/ 307744 w 423852"/>
                <a:gd name="connsiteY32" fmla="*/ 384807 h 397906"/>
                <a:gd name="connsiteX33" fmla="*/ 371409 w 423852"/>
                <a:gd name="connsiteY33" fmla="*/ 384807 h 397906"/>
                <a:gd name="connsiteX34" fmla="*/ 371409 w 423852"/>
                <a:gd name="connsiteY34" fmla="*/ 321142 h 397906"/>
                <a:gd name="connsiteX35" fmla="*/ 316758 w 423852"/>
                <a:gd name="connsiteY35" fmla="*/ 314381 h 397906"/>
                <a:gd name="connsiteX36" fmla="*/ 258164 w 423852"/>
                <a:gd name="connsiteY36" fmla="*/ 255224 h 397906"/>
                <a:gd name="connsiteX37" fmla="*/ 269432 w 423852"/>
                <a:gd name="connsiteY37" fmla="*/ 221419 h 397906"/>
                <a:gd name="connsiteX38" fmla="*/ 268869 w 423852"/>
                <a:gd name="connsiteY38" fmla="*/ 214095 h 397906"/>
                <a:gd name="connsiteX39" fmla="*/ 343239 w 423852"/>
                <a:gd name="connsiteY39" fmla="*/ 183671 h 397906"/>
                <a:gd name="connsiteX40" fmla="*/ 396199 w 423852"/>
                <a:gd name="connsiteY40" fmla="*/ 198319 h 397906"/>
                <a:gd name="connsiteX41" fmla="*/ 420425 w 423852"/>
                <a:gd name="connsiteY41" fmla="*/ 139162 h 39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3852" h="397906">
                  <a:moveTo>
                    <a:pt x="420425" y="139162"/>
                  </a:moveTo>
                  <a:cubicBezTo>
                    <a:pt x="410847" y="116062"/>
                    <a:pt x="384367" y="105357"/>
                    <a:pt x="361268" y="114935"/>
                  </a:cubicBezTo>
                  <a:cubicBezTo>
                    <a:pt x="342112" y="122823"/>
                    <a:pt x="330844" y="143105"/>
                    <a:pt x="333661" y="162825"/>
                  </a:cubicBezTo>
                  <a:lnTo>
                    <a:pt x="260981" y="193249"/>
                  </a:lnTo>
                  <a:cubicBezTo>
                    <a:pt x="253093" y="179727"/>
                    <a:pt x="239008" y="169586"/>
                    <a:pt x="223233" y="166769"/>
                  </a:cubicBezTo>
                  <a:lnTo>
                    <a:pt x="223233" y="88455"/>
                  </a:lnTo>
                  <a:cubicBezTo>
                    <a:pt x="242389" y="83384"/>
                    <a:pt x="257037" y="65919"/>
                    <a:pt x="257037" y="45073"/>
                  </a:cubicBezTo>
                  <a:cubicBezTo>
                    <a:pt x="257037" y="20283"/>
                    <a:pt x="236755" y="0"/>
                    <a:pt x="211965" y="0"/>
                  </a:cubicBezTo>
                  <a:lnTo>
                    <a:pt x="211965" y="0"/>
                  </a:lnTo>
                  <a:cubicBezTo>
                    <a:pt x="187175" y="0"/>
                    <a:pt x="166892" y="20283"/>
                    <a:pt x="166892" y="45073"/>
                  </a:cubicBezTo>
                  <a:cubicBezTo>
                    <a:pt x="166892" y="65919"/>
                    <a:pt x="181541" y="83384"/>
                    <a:pt x="200696" y="88455"/>
                  </a:cubicBezTo>
                  <a:lnTo>
                    <a:pt x="200696" y="166205"/>
                  </a:lnTo>
                  <a:cubicBezTo>
                    <a:pt x="184358" y="169022"/>
                    <a:pt x="170836" y="179164"/>
                    <a:pt x="162948" y="192685"/>
                  </a:cubicBezTo>
                  <a:lnTo>
                    <a:pt x="90269" y="162261"/>
                  </a:lnTo>
                  <a:cubicBezTo>
                    <a:pt x="93086" y="142542"/>
                    <a:pt x="82381" y="122259"/>
                    <a:pt x="62662" y="114372"/>
                  </a:cubicBezTo>
                  <a:cubicBezTo>
                    <a:pt x="39562" y="104794"/>
                    <a:pt x="13082" y="115499"/>
                    <a:pt x="3504" y="138598"/>
                  </a:cubicBezTo>
                  <a:cubicBezTo>
                    <a:pt x="-6074" y="161698"/>
                    <a:pt x="4631" y="188178"/>
                    <a:pt x="27730" y="197756"/>
                  </a:cubicBezTo>
                  <a:cubicBezTo>
                    <a:pt x="46886" y="205644"/>
                    <a:pt x="68859" y="199446"/>
                    <a:pt x="80691" y="183107"/>
                  </a:cubicBezTo>
                  <a:lnTo>
                    <a:pt x="155060" y="213531"/>
                  </a:lnTo>
                  <a:cubicBezTo>
                    <a:pt x="154497" y="215785"/>
                    <a:pt x="154497" y="218602"/>
                    <a:pt x="154497" y="220856"/>
                  </a:cubicBezTo>
                  <a:cubicBezTo>
                    <a:pt x="154497" y="233251"/>
                    <a:pt x="158441" y="245082"/>
                    <a:pt x="165765" y="254660"/>
                  </a:cubicBezTo>
                  <a:lnTo>
                    <a:pt x="107171" y="313818"/>
                  </a:lnTo>
                  <a:cubicBezTo>
                    <a:pt x="89705" y="303677"/>
                    <a:pt x="67169" y="305930"/>
                    <a:pt x="52520" y="320579"/>
                  </a:cubicBezTo>
                  <a:cubicBezTo>
                    <a:pt x="35055" y="338044"/>
                    <a:pt x="35055" y="366778"/>
                    <a:pt x="52520" y="384244"/>
                  </a:cubicBezTo>
                  <a:cubicBezTo>
                    <a:pt x="69986" y="401709"/>
                    <a:pt x="98720" y="401709"/>
                    <a:pt x="116185" y="384244"/>
                  </a:cubicBezTo>
                  <a:cubicBezTo>
                    <a:pt x="130834" y="369595"/>
                    <a:pt x="133088" y="347059"/>
                    <a:pt x="122946" y="329593"/>
                  </a:cubicBezTo>
                  <a:lnTo>
                    <a:pt x="182667" y="269872"/>
                  </a:lnTo>
                  <a:cubicBezTo>
                    <a:pt x="191119" y="274943"/>
                    <a:pt x="200696" y="277760"/>
                    <a:pt x="210838" y="277760"/>
                  </a:cubicBezTo>
                  <a:cubicBezTo>
                    <a:pt x="211401" y="277760"/>
                    <a:pt x="211401" y="277760"/>
                    <a:pt x="211965" y="277760"/>
                  </a:cubicBezTo>
                  <a:cubicBezTo>
                    <a:pt x="212528" y="277760"/>
                    <a:pt x="212528" y="277760"/>
                    <a:pt x="213091" y="277760"/>
                  </a:cubicBezTo>
                  <a:cubicBezTo>
                    <a:pt x="223233" y="277760"/>
                    <a:pt x="232811" y="274943"/>
                    <a:pt x="241262" y="269872"/>
                  </a:cubicBezTo>
                  <a:lnTo>
                    <a:pt x="300983" y="329593"/>
                  </a:lnTo>
                  <a:cubicBezTo>
                    <a:pt x="290842" y="347059"/>
                    <a:pt x="293095" y="369595"/>
                    <a:pt x="307744" y="384807"/>
                  </a:cubicBezTo>
                  <a:cubicBezTo>
                    <a:pt x="325209" y="402273"/>
                    <a:pt x="353943" y="402273"/>
                    <a:pt x="371409" y="384807"/>
                  </a:cubicBezTo>
                  <a:cubicBezTo>
                    <a:pt x="388875" y="367342"/>
                    <a:pt x="388875" y="338608"/>
                    <a:pt x="371409" y="321142"/>
                  </a:cubicBezTo>
                  <a:cubicBezTo>
                    <a:pt x="356760" y="306494"/>
                    <a:pt x="334224" y="304240"/>
                    <a:pt x="316758" y="314381"/>
                  </a:cubicBezTo>
                  <a:lnTo>
                    <a:pt x="258164" y="255224"/>
                  </a:lnTo>
                  <a:cubicBezTo>
                    <a:pt x="265488" y="245646"/>
                    <a:pt x="269432" y="234377"/>
                    <a:pt x="269432" y="221419"/>
                  </a:cubicBezTo>
                  <a:cubicBezTo>
                    <a:pt x="269432" y="219165"/>
                    <a:pt x="269432" y="216348"/>
                    <a:pt x="268869" y="214095"/>
                  </a:cubicBezTo>
                  <a:lnTo>
                    <a:pt x="343239" y="183671"/>
                  </a:lnTo>
                  <a:cubicBezTo>
                    <a:pt x="355070" y="199446"/>
                    <a:pt x="377043" y="206207"/>
                    <a:pt x="396199" y="198319"/>
                  </a:cubicBezTo>
                  <a:cubicBezTo>
                    <a:pt x="418735" y="188178"/>
                    <a:pt x="430003" y="162261"/>
                    <a:pt x="420425" y="139162"/>
                  </a:cubicBezTo>
                  <a:close/>
                </a:path>
              </a:pathLst>
            </a:custGeom>
            <a:solidFill>
              <a:srgbClr val="0070C0"/>
            </a:solidFill>
            <a:ln w="5556" cap="flat">
              <a:noFill/>
              <a:prstDash val="solid"/>
              <a:miter/>
            </a:ln>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a:p>
          </p:txBody>
        </p:sp>
      </p:grpSp>
      <p:grpSp>
        <p:nvGrpSpPr>
          <p:cNvPr id="13" name="Group 12">
            <a:extLst>
              <a:ext uri="{FF2B5EF4-FFF2-40B4-BE49-F238E27FC236}">
                <a16:creationId xmlns:a16="http://schemas.microsoft.com/office/drawing/2014/main" id="{EBBCB936-5B8A-49FD-930B-884ABB02E031}"/>
              </a:ext>
            </a:extLst>
          </p:cNvPr>
          <p:cNvGrpSpPr/>
          <p:nvPr/>
        </p:nvGrpSpPr>
        <p:grpSpPr>
          <a:xfrm>
            <a:off x="5665074" y="5828955"/>
            <a:ext cx="702269" cy="702269"/>
            <a:chOff x="5994399" y="3253290"/>
            <a:chExt cx="585694" cy="585694"/>
          </a:xfrm>
        </p:grpSpPr>
        <p:sp>
          <p:nvSpPr>
            <p:cNvPr id="14" name="Rectangle 13">
              <a:extLst>
                <a:ext uri="{FF2B5EF4-FFF2-40B4-BE49-F238E27FC236}">
                  <a16:creationId xmlns:a16="http://schemas.microsoft.com/office/drawing/2014/main" id="{716F0C90-1F30-4211-9FB8-8850A18AF5DA}"/>
                </a:ext>
              </a:extLst>
            </p:cNvPr>
            <p:cNvSpPr/>
            <p:nvPr/>
          </p:nvSpPr>
          <p:spPr bwMode="auto">
            <a:xfrm>
              <a:off x="5994399" y="3253290"/>
              <a:ext cx="585694" cy="58569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dk1"/>
                  </a:solidFill>
                  <a:latin typeface="+mn-lt"/>
                  <a:ea typeface="+mn-ea"/>
                  <a:cs typeface="+mn-cs"/>
                </a:defRPr>
              </a:lvl1pPr>
              <a:lvl2pPr marL="457183" algn="l" defTabSz="914367" rtl="0" eaLnBrk="1" latinLnBrk="0" hangingPunct="1">
                <a:defRPr sz="1765" kern="1200">
                  <a:solidFill>
                    <a:schemeClr val="dk1"/>
                  </a:solidFill>
                  <a:latin typeface="+mn-lt"/>
                  <a:ea typeface="+mn-ea"/>
                  <a:cs typeface="+mn-cs"/>
                </a:defRPr>
              </a:lvl2pPr>
              <a:lvl3pPr marL="914367" algn="l" defTabSz="914367" rtl="0" eaLnBrk="1" latinLnBrk="0" hangingPunct="1">
                <a:defRPr sz="1765" kern="1200">
                  <a:solidFill>
                    <a:schemeClr val="dk1"/>
                  </a:solidFill>
                  <a:latin typeface="+mn-lt"/>
                  <a:ea typeface="+mn-ea"/>
                  <a:cs typeface="+mn-cs"/>
                </a:defRPr>
              </a:lvl3pPr>
              <a:lvl4pPr marL="1371550" algn="l" defTabSz="914367" rtl="0" eaLnBrk="1" latinLnBrk="0" hangingPunct="1">
                <a:defRPr sz="1765" kern="1200">
                  <a:solidFill>
                    <a:schemeClr val="dk1"/>
                  </a:solidFill>
                  <a:latin typeface="+mn-lt"/>
                  <a:ea typeface="+mn-ea"/>
                  <a:cs typeface="+mn-cs"/>
                </a:defRPr>
              </a:lvl4pPr>
              <a:lvl5pPr marL="1828734" algn="l" defTabSz="914367" rtl="0" eaLnBrk="1" latinLnBrk="0" hangingPunct="1">
                <a:defRPr sz="1765" kern="1200">
                  <a:solidFill>
                    <a:schemeClr val="dk1"/>
                  </a:solidFill>
                  <a:latin typeface="+mn-lt"/>
                  <a:ea typeface="+mn-ea"/>
                  <a:cs typeface="+mn-cs"/>
                </a:defRPr>
              </a:lvl5pPr>
              <a:lvl6pPr marL="2285918" algn="l" defTabSz="914367" rtl="0" eaLnBrk="1" latinLnBrk="0" hangingPunct="1">
                <a:defRPr sz="1765" kern="1200">
                  <a:solidFill>
                    <a:schemeClr val="dk1"/>
                  </a:solidFill>
                  <a:latin typeface="+mn-lt"/>
                  <a:ea typeface="+mn-ea"/>
                  <a:cs typeface="+mn-cs"/>
                </a:defRPr>
              </a:lvl6pPr>
              <a:lvl7pPr marL="2743101" algn="l" defTabSz="914367" rtl="0" eaLnBrk="1" latinLnBrk="0" hangingPunct="1">
                <a:defRPr sz="1765" kern="1200">
                  <a:solidFill>
                    <a:schemeClr val="dk1"/>
                  </a:solidFill>
                  <a:latin typeface="+mn-lt"/>
                  <a:ea typeface="+mn-ea"/>
                  <a:cs typeface="+mn-cs"/>
                </a:defRPr>
              </a:lvl7pPr>
              <a:lvl8pPr marL="3200284" algn="l" defTabSz="914367" rtl="0" eaLnBrk="1" latinLnBrk="0" hangingPunct="1">
                <a:defRPr sz="1765" kern="1200">
                  <a:solidFill>
                    <a:schemeClr val="dk1"/>
                  </a:solidFill>
                  <a:latin typeface="+mn-lt"/>
                  <a:ea typeface="+mn-ea"/>
                  <a:cs typeface="+mn-cs"/>
                </a:defRPr>
              </a:lvl8pPr>
              <a:lvl9pPr marL="3657469" algn="l" defTabSz="914367" rtl="0" eaLnBrk="1" latinLnBrk="0" hangingPunct="1">
                <a:defRPr sz="1765" kern="1200">
                  <a:solidFill>
                    <a:schemeClr val="dk1"/>
                  </a:solidFill>
                  <a:latin typeface="+mn-lt"/>
                  <a:ea typeface="+mn-ea"/>
                  <a:cs typeface="+mn-cs"/>
                </a:defRPr>
              </a:lvl9p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Graphic 9" descr="Network">
              <a:extLst>
                <a:ext uri="{FF2B5EF4-FFF2-40B4-BE49-F238E27FC236}">
                  <a16:creationId xmlns:a16="http://schemas.microsoft.com/office/drawing/2014/main" id="{01F7A7F2-098D-429F-908C-7C6B02DA4A3A}"/>
                </a:ext>
              </a:extLst>
            </p:cNvPr>
            <p:cNvSpPr/>
            <p:nvPr/>
          </p:nvSpPr>
          <p:spPr>
            <a:xfrm>
              <a:off x="6071018" y="3339833"/>
              <a:ext cx="423852" cy="397906"/>
            </a:xfrm>
            <a:custGeom>
              <a:avLst/>
              <a:gdLst>
                <a:gd name="connsiteX0" fmla="*/ 420425 w 423852"/>
                <a:gd name="connsiteY0" fmla="*/ 139162 h 397906"/>
                <a:gd name="connsiteX1" fmla="*/ 361268 w 423852"/>
                <a:gd name="connsiteY1" fmla="*/ 114935 h 397906"/>
                <a:gd name="connsiteX2" fmla="*/ 333661 w 423852"/>
                <a:gd name="connsiteY2" fmla="*/ 162825 h 397906"/>
                <a:gd name="connsiteX3" fmla="*/ 260981 w 423852"/>
                <a:gd name="connsiteY3" fmla="*/ 193249 h 397906"/>
                <a:gd name="connsiteX4" fmla="*/ 223233 w 423852"/>
                <a:gd name="connsiteY4" fmla="*/ 166769 h 397906"/>
                <a:gd name="connsiteX5" fmla="*/ 223233 w 423852"/>
                <a:gd name="connsiteY5" fmla="*/ 88455 h 397906"/>
                <a:gd name="connsiteX6" fmla="*/ 257037 w 423852"/>
                <a:gd name="connsiteY6" fmla="*/ 45073 h 397906"/>
                <a:gd name="connsiteX7" fmla="*/ 211965 w 423852"/>
                <a:gd name="connsiteY7" fmla="*/ 0 h 397906"/>
                <a:gd name="connsiteX8" fmla="*/ 211965 w 423852"/>
                <a:gd name="connsiteY8" fmla="*/ 0 h 397906"/>
                <a:gd name="connsiteX9" fmla="*/ 166892 w 423852"/>
                <a:gd name="connsiteY9" fmla="*/ 45073 h 397906"/>
                <a:gd name="connsiteX10" fmla="*/ 200696 w 423852"/>
                <a:gd name="connsiteY10" fmla="*/ 88455 h 397906"/>
                <a:gd name="connsiteX11" fmla="*/ 200696 w 423852"/>
                <a:gd name="connsiteY11" fmla="*/ 166205 h 397906"/>
                <a:gd name="connsiteX12" fmla="*/ 162948 w 423852"/>
                <a:gd name="connsiteY12" fmla="*/ 192685 h 397906"/>
                <a:gd name="connsiteX13" fmla="*/ 90269 w 423852"/>
                <a:gd name="connsiteY13" fmla="*/ 162261 h 397906"/>
                <a:gd name="connsiteX14" fmla="*/ 62662 w 423852"/>
                <a:gd name="connsiteY14" fmla="*/ 114372 h 397906"/>
                <a:gd name="connsiteX15" fmla="*/ 3504 w 423852"/>
                <a:gd name="connsiteY15" fmla="*/ 138598 h 397906"/>
                <a:gd name="connsiteX16" fmla="*/ 27730 w 423852"/>
                <a:gd name="connsiteY16" fmla="*/ 197756 h 397906"/>
                <a:gd name="connsiteX17" fmla="*/ 80691 w 423852"/>
                <a:gd name="connsiteY17" fmla="*/ 183107 h 397906"/>
                <a:gd name="connsiteX18" fmla="*/ 155060 w 423852"/>
                <a:gd name="connsiteY18" fmla="*/ 213531 h 397906"/>
                <a:gd name="connsiteX19" fmla="*/ 154497 w 423852"/>
                <a:gd name="connsiteY19" fmla="*/ 220856 h 397906"/>
                <a:gd name="connsiteX20" fmla="*/ 165765 w 423852"/>
                <a:gd name="connsiteY20" fmla="*/ 254660 h 397906"/>
                <a:gd name="connsiteX21" fmla="*/ 107171 w 423852"/>
                <a:gd name="connsiteY21" fmla="*/ 313818 h 397906"/>
                <a:gd name="connsiteX22" fmla="*/ 52520 w 423852"/>
                <a:gd name="connsiteY22" fmla="*/ 320579 h 397906"/>
                <a:gd name="connsiteX23" fmla="*/ 52520 w 423852"/>
                <a:gd name="connsiteY23" fmla="*/ 384244 h 397906"/>
                <a:gd name="connsiteX24" fmla="*/ 116185 w 423852"/>
                <a:gd name="connsiteY24" fmla="*/ 384244 h 397906"/>
                <a:gd name="connsiteX25" fmla="*/ 122946 w 423852"/>
                <a:gd name="connsiteY25" fmla="*/ 329593 h 397906"/>
                <a:gd name="connsiteX26" fmla="*/ 182667 w 423852"/>
                <a:gd name="connsiteY26" fmla="*/ 269872 h 397906"/>
                <a:gd name="connsiteX27" fmla="*/ 210838 w 423852"/>
                <a:gd name="connsiteY27" fmla="*/ 277760 h 397906"/>
                <a:gd name="connsiteX28" fmla="*/ 211965 w 423852"/>
                <a:gd name="connsiteY28" fmla="*/ 277760 h 397906"/>
                <a:gd name="connsiteX29" fmla="*/ 213091 w 423852"/>
                <a:gd name="connsiteY29" fmla="*/ 277760 h 397906"/>
                <a:gd name="connsiteX30" fmla="*/ 241262 w 423852"/>
                <a:gd name="connsiteY30" fmla="*/ 269872 h 397906"/>
                <a:gd name="connsiteX31" fmla="*/ 300983 w 423852"/>
                <a:gd name="connsiteY31" fmla="*/ 329593 h 397906"/>
                <a:gd name="connsiteX32" fmla="*/ 307744 w 423852"/>
                <a:gd name="connsiteY32" fmla="*/ 384807 h 397906"/>
                <a:gd name="connsiteX33" fmla="*/ 371409 w 423852"/>
                <a:gd name="connsiteY33" fmla="*/ 384807 h 397906"/>
                <a:gd name="connsiteX34" fmla="*/ 371409 w 423852"/>
                <a:gd name="connsiteY34" fmla="*/ 321142 h 397906"/>
                <a:gd name="connsiteX35" fmla="*/ 316758 w 423852"/>
                <a:gd name="connsiteY35" fmla="*/ 314381 h 397906"/>
                <a:gd name="connsiteX36" fmla="*/ 258164 w 423852"/>
                <a:gd name="connsiteY36" fmla="*/ 255224 h 397906"/>
                <a:gd name="connsiteX37" fmla="*/ 269432 w 423852"/>
                <a:gd name="connsiteY37" fmla="*/ 221419 h 397906"/>
                <a:gd name="connsiteX38" fmla="*/ 268869 w 423852"/>
                <a:gd name="connsiteY38" fmla="*/ 214095 h 397906"/>
                <a:gd name="connsiteX39" fmla="*/ 343239 w 423852"/>
                <a:gd name="connsiteY39" fmla="*/ 183671 h 397906"/>
                <a:gd name="connsiteX40" fmla="*/ 396199 w 423852"/>
                <a:gd name="connsiteY40" fmla="*/ 198319 h 397906"/>
                <a:gd name="connsiteX41" fmla="*/ 420425 w 423852"/>
                <a:gd name="connsiteY41" fmla="*/ 139162 h 39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23852" h="397906">
                  <a:moveTo>
                    <a:pt x="420425" y="139162"/>
                  </a:moveTo>
                  <a:cubicBezTo>
                    <a:pt x="410847" y="116062"/>
                    <a:pt x="384367" y="105357"/>
                    <a:pt x="361268" y="114935"/>
                  </a:cubicBezTo>
                  <a:cubicBezTo>
                    <a:pt x="342112" y="122823"/>
                    <a:pt x="330844" y="143105"/>
                    <a:pt x="333661" y="162825"/>
                  </a:cubicBezTo>
                  <a:lnTo>
                    <a:pt x="260981" y="193249"/>
                  </a:lnTo>
                  <a:cubicBezTo>
                    <a:pt x="253093" y="179727"/>
                    <a:pt x="239008" y="169586"/>
                    <a:pt x="223233" y="166769"/>
                  </a:cubicBezTo>
                  <a:lnTo>
                    <a:pt x="223233" y="88455"/>
                  </a:lnTo>
                  <a:cubicBezTo>
                    <a:pt x="242389" y="83384"/>
                    <a:pt x="257037" y="65919"/>
                    <a:pt x="257037" y="45073"/>
                  </a:cubicBezTo>
                  <a:cubicBezTo>
                    <a:pt x="257037" y="20283"/>
                    <a:pt x="236755" y="0"/>
                    <a:pt x="211965" y="0"/>
                  </a:cubicBezTo>
                  <a:lnTo>
                    <a:pt x="211965" y="0"/>
                  </a:lnTo>
                  <a:cubicBezTo>
                    <a:pt x="187175" y="0"/>
                    <a:pt x="166892" y="20283"/>
                    <a:pt x="166892" y="45073"/>
                  </a:cubicBezTo>
                  <a:cubicBezTo>
                    <a:pt x="166892" y="65919"/>
                    <a:pt x="181541" y="83384"/>
                    <a:pt x="200696" y="88455"/>
                  </a:cubicBezTo>
                  <a:lnTo>
                    <a:pt x="200696" y="166205"/>
                  </a:lnTo>
                  <a:cubicBezTo>
                    <a:pt x="184358" y="169022"/>
                    <a:pt x="170836" y="179164"/>
                    <a:pt x="162948" y="192685"/>
                  </a:cubicBezTo>
                  <a:lnTo>
                    <a:pt x="90269" y="162261"/>
                  </a:lnTo>
                  <a:cubicBezTo>
                    <a:pt x="93086" y="142542"/>
                    <a:pt x="82381" y="122259"/>
                    <a:pt x="62662" y="114372"/>
                  </a:cubicBezTo>
                  <a:cubicBezTo>
                    <a:pt x="39562" y="104794"/>
                    <a:pt x="13082" y="115499"/>
                    <a:pt x="3504" y="138598"/>
                  </a:cubicBezTo>
                  <a:cubicBezTo>
                    <a:pt x="-6074" y="161698"/>
                    <a:pt x="4631" y="188178"/>
                    <a:pt x="27730" y="197756"/>
                  </a:cubicBezTo>
                  <a:cubicBezTo>
                    <a:pt x="46886" y="205644"/>
                    <a:pt x="68859" y="199446"/>
                    <a:pt x="80691" y="183107"/>
                  </a:cubicBezTo>
                  <a:lnTo>
                    <a:pt x="155060" y="213531"/>
                  </a:lnTo>
                  <a:cubicBezTo>
                    <a:pt x="154497" y="215785"/>
                    <a:pt x="154497" y="218602"/>
                    <a:pt x="154497" y="220856"/>
                  </a:cubicBezTo>
                  <a:cubicBezTo>
                    <a:pt x="154497" y="233251"/>
                    <a:pt x="158441" y="245082"/>
                    <a:pt x="165765" y="254660"/>
                  </a:cubicBezTo>
                  <a:lnTo>
                    <a:pt x="107171" y="313818"/>
                  </a:lnTo>
                  <a:cubicBezTo>
                    <a:pt x="89705" y="303677"/>
                    <a:pt x="67169" y="305930"/>
                    <a:pt x="52520" y="320579"/>
                  </a:cubicBezTo>
                  <a:cubicBezTo>
                    <a:pt x="35055" y="338044"/>
                    <a:pt x="35055" y="366778"/>
                    <a:pt x="52520" y="384244"/>
                  </a:cubicBezTo>
                  <a:cubicBezTo>
                    <a:pt x="69986" y="401709"/>
                    <a:pt x="98720" y="401709"/>
                    <a:pt x="116185" y="384244"/>
                  </a:cubicBezTo>
                  <a:cubicBezTo>
                    <a:pt x="130834" y="369595"/>
                    <a:pt x="133088" y="347059"/>
                    <a:pt x="122946" y="329593"/>
                  </a:cubicBezTo>
                  <a:lnTo>
                    <a:pt x="182667" y="269872"/>
                  </a:lnTo>
                  <a:cubicBezTo>
                    <a:pt x="191119" y="274943"/>
                    <a:pt x="200696" y="277760"/>
                    <a:pt x="210838" y="277760"/>
                  </a:cubicBezTo>
                  <a:cubicBezTo>
                    <a:pt x="211401" y="277760"/>
                    <a:pt x="211401" y="277760"/>
                    <a:pt x="211965" y="277760"/>
                  </a:cubicBezTo>
                  <a:cubicBezTo>
                    <a:pt x="212528" y="277760"/>
                    <a:pt x="212528" y="277760"/>
                    <a:pt x="213091" y="277760"/>
                  </a:cubicBezTo>
                  <a:cubicBezTo>
                    <a:pt x="223233" y="277760"/>
                    <a:pt x="232811" y="274943"/>
                    <a:pt x="241262" y="269872"/>
                  </a:cubicBezTo>
                  <a:lnTo>
                    <a:pt x="300983" y="329593"/>
                  </a:lnTo>
                  <a:cubicBezTo>
                    <a:pt x="290842" y="347059"/>
                    <a:pt x="293095" y="369595"/>
                    <a:pt x="307744" y="384807"/>
                  </a:cubicBezTo>
                  <a:cubicBezTo>
                    <a:pt x="325209" y="402273"/>
                    <a:pt x="353943" y="402273"/>
                    <a:pt x="371409" y="384807"/>
                  </a:cubicBezTo>
                  <a:cubicBezTo>
                    <a:pt x="388875" y="367342"/>
                    <a:pt x="388875" y="338608"/>
                    <a:pt x="371409" y="321142"/>
                  </a:cubicBezTo>
                  <a:cubicBezTo>
                    <a:pt x="356760" y="306494"/>
                    <a:pt x="334224" y="304240"/>
                    <a:pt x="316758" y="314381"/>
                  </a:cubicBezTo>
                  <a:lnTo>
                    <a:pt x="258164" y="255224"/>
                  </a:lnTo>
                  <a:cubicBezTo>
                    <a:pt x="265488" y="245646"/>
                    <a:pt x="269432" y="234377"/>
                    <a:pt x="269432" y="221419"/>
                  </a:cubicBezTo>
                  <a:cubicBezTo>
                    <a:pt x="269432" y="219165"/>
                    <a:pt x="269432" y="216348"/>
                    <a:pt x="268869" y="214095"/>
                  </a:cubicBezTo>
                  <a:lnTo>
                    <a:pt x="343239" y="183671"/>
                  </a:lnTo>
                  <a:cubicBezTo>
                    <a:pt x="355070" y="199446"/>
                    <a:pt x="377043" y="206207"/>
                    <a:pt x="396199" y="198319"/>
                  </a:cubicBezTo>
                  <a:cubicBezTo>
                    <a:pt x="418735" y="188178"/>
                    <a:pt x="430003" y="162261"/>
                    <a:pt x="420425" y="139162"/>
                  </a:cubicBezTo>
                  <a:close/>
                </a:path>
              </a:pathLst>
            </a:custGeom>
            <a:solidFill>
              <a:srgbClr val="0070C0"/>
            </a:solidFill>
            <a:ln w="5556" cap="flat">
              <a:noFill/>
              <a:prstDash val="solid"/>
              <a:miter/>
            </a:ln>
          </p:spPr>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a:p>
          </p:txBody>
        </p:sp>
      </p:grpSp>
      <p:sp>
        <p:nvSpPr>
          <p:cNvPr id="16" name="Double Bracket 15">
            <a:extLst>
              <a:ext uri="{FF2B5EF4-FFF2-40B4-BE49-F238E27FC236}">
                <a16:creationId xmlns:a16="http://schemas.microsoft.com/office/drawing/2014/main" id="{93BFA106-9958-4DB4-A28A-F1AAFFE99561}"/>
              </a:ext>
            </a:extLst>
          </p:cNvPr>
          <p:cNvSpPr/>
          <p:nvPr/>
        </p:nvSpPr>
        <p:spPr>
          <a:xfrm>
            <a:off x="394482" y="4043153"/>
            <a:ext cx="2546638" cy="2456739"/>
          </a:xfrm>
          <a:prstGeom prst="bracketPair">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endParaRPr lang="en-US"/>
          </a:p>
        </p:txBody>
      </p:sp>
      <p:sp>
        <p:nvSpPr>
          <p:cNvPr id="17" name="TextBox 21">
            <a:extLst>
              <a:ext uri="{FF2B5EF4-FFF2-40B4-BE49-F238E27FC236}">
                <a16:creationId xmlns:a16="http://schemas.microsoft.com/office/drawing/2014/main" id="{5AD3D6ED-32E7-4866-9103-F27DBB639DEF}"/>
              </a:ext>
            </a:extLst>
          </p:cNvPr>
          <p:cNvSpPr txBox="1"/>
          <p:nvPr/>
        </p:nvSpPr>
        <p:spPr>
          <a:xfrm>
            <a:off x="573333" y="4247081"/>
            <a:ext cx="2124985" cy="43088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2800" dirty="0">
                <a:gradFill>
                  <a:gsLst>
                    <a:gs pos="2917">
                      <a:schemeClr val="tx1"/>
                    </a:gs>
                    <a:gs pos="30000">
                      <a:schemeClr val="tx1"/>
                    </a:gs>
                  </a:gsLst>
                  <a:lin ang="5400000" scaled="0"/>
                </a:gradFill>
              </a:rPr>
              <a:t>1, “one”, false </a:t>
            </a:r>
          </a:p>
        </p:txBody>
      </p:sp>
      <p:sp>
        <p:nvSpPr>
          <p:cNvPr id="18" name="TextBox 22">
            <a:extLst>
              <a:ext uri="{FF2B5EF4-FFF2-40B4-BE49-F238E27FC236}">
                <a16:creationId xmlns:a16="http://schemas.microsoft.com/office/drawing/2014/main" id="{7B60A4E0-F3F5-4967-ACA5-850C63028E69}"/>
              </a:ext>
            </a:extLst>
          </p:cNvPr>
          <p:cNvSpPr txBox="1"/>
          <p:nvPr/>
        </p:nvSpPr>
        <p:spPr>
          <a:xfrm>
            <a:off x="562421" y="5043456"/>
            <a:ext cx="2285500" cy="43088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2800" dirty="0">
                <a:gradFill>
                  <a:gsLst>
                    <a:gs pos="2917">
                      <a:schemeClr val="tx1"/>
                    </a:gs>
                    <a:gs pos="30000">
                      <a:schemeClr val="tx1"/>
                    </a:gs>
                  </a:gsLst>
                  <a:lin ang="5400000" scaled="0"/>
                </a:gradFill>
              </a:rPr>
              <a:t>2, “two”, true</a:t>
            </a:r>
          </a:p>
        </p:txBody>
      </p:sp>
      <p:sp>
        <p:nvSpPr>
          <p:cNvPr id="19" name="TextBox 23">
            <a:extLst>
              <a:ext uri="{FF2B5EF4-FFF2-40B4-BE49-F238E27FC236}">
                <a16:creationId xmlns:a16="http://schemas.microsoft.com/office/drawing/2014/main" id="{DECAB0AA-A069-4EA8-BC86-907738E2B574}"/>
              </a:ext>
            </a:extLst>
          </p:cNvPr>
          <p:cNvSpPr txBox="1"/>
          <p:nvPr/>
        </p:nvSpPr>
        <p:spPr>
          <a:xfrm>
            <a:off x="573333" y="5749068"/>
            <a:ext cx="2364871" cy="430887"/>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l"/>
            <a:r>
              <a:rPr lang="en-US" sz="2800" dirty="0">
                <a:gradFill>
                  <a:gsLst>
                    <a:gs pos="2917">
                      <a:schemeClr val="tx1"/>
                    </a:gs>
                    <a:gs pos="30000">
                      <a:schemeClr val="tx1"/>
                    </a:gs>
                  </a:gsLst>
                  <a:lin ang="5400000" scaled="0"/>
                </a:gradFill>
              </a:rPr>
              <a:t>3, “three”, false</a:t>
            </a:r>
          </a:p>
        </p:txBody>
      </p:sp>
      <p:cxnSp>
        <p:nvCxnSpPr>
          <p:cNvPr id="20" name="Connector: Elbow 19">
            <a:extLst>
              <a:ext uri="{FF2B5EF4-FFF2-40B4-BE49-F238E27FC236}">
                <a16:creationId xmlns:a16="http://schemas.microsoft.com/office/drawing/2014/main" id="{05A0A4E0-18E5-42D1-AF6C-8E6F5C65A5DF}"/>
              </a:ext>
            </a:extLst>
          </p:cNvPr>
          <p:cNvCxnSpPr>
            <a:cxnSpLocks/>
          </p:cNvCxnSpPr>
          <p:nvPr/>
        </p:nvCxnSpPr>
        <p:spPr>
          <a:xfrm>
            <a:off x="2928730" y="5253461"/>
            <a:ext cx="288737" cy="3620"/>
          </a:xfrm>
          <a:prstGeom prst="bentConnector3">
            <a:avLst>
              <a:gd name="adj1" fmla="val 50000"/>
            </a:avLst>
          </a:prstGeom>
          <a:ln w="5715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CA2CAB5D-E1BF-4DE0-ADAE-D348F0F7AB94}"/>
              </a:ext>
            </a:extLst>
          </p:cNvPr>
          <p:cNvCxnSpPr>
            <a:cxnSpLocks/>
            <a:stCxn id="24" idx="3"/>
            <a:endCxn id="8" idx="1"/>
          </p:cNvCxnSpPr>
          <p:nvPr/>
        </p:nvCxnSpPr>
        <p:spPr>
          <a:xfrm flipV="1">
            <a:off x="4993343" y="4326834"/>
            <a:ext cx="677449" cy="930247"/>
          </a:xfrm>
          <a:prstGeom prst="bentConnector3">
            <a:avLst/>
          </a:prstGeom>
          <a:ln w="5715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2576E1BA-B4D1-404D-8319-71D63BAE2571}"/>
              </a:ext>
            </a:extLst>
          </p:cNvPr>
          <p:cNvCxnSpPr>
            <a:cxnSpLocks/>
            <a:stCxn id="24" idx="3"/>
            <a:endCxn id="14" idx="1"/>
          </p:cNvCxnSpPr>
          <p:nvPr/>
        </p:nvCxnSpPr>
        <p:spPr>
          <a:xfrm>
            <a:off x="4993343" y="5257081"/>
            <a:ext cx="671731" cy="923009"/>
          </a:xfrm>
          <a:prstGeom prst="bentConnector3">
            <a:avLst>
              <a:gd name="adj1" fmla="val 50000"/>
            </a:avLst>
          </a:prstGeom>
          <a:ln w="5715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39">
            <a:extLst>
              <a:ext uri="{FF2B5EF4-FFF2-40B4-BE49-F238E27FC236}">
                <a16:creationId xmlns:a16="http://schemas.microsoft.com/office/drawing/2014/main" id="{F4956960-4993-4FF6-8B34-5711C5B7A25E}"/>
              </a:ext>
            </a:extLst>
          </p:cNvPr>
          <p:cNvCxnSpPr>
            <a:cxnSpLocks/>
            <a:stCxn id="24" idx="3"/>
            <a:endCxn id="11" idx="1"/>
          </p:cNvCxnSpPr>
          <p:nvPr/>
        </p:nvCxnSpPr>
        <p:spPr>
          <a:xfrm flipV="1">
            <a:off x="4993343" y="5253462"/>
            <a:ext cx="677448" cy="3619"/>
          </a:xfrm>
          <a:prstGeom prst="straightConnector1">
            <a:avLst/>
          </a:prstGeom>
          <a:ln w="57150">
            <a:solidFill>
              <a:schemeClr val="accent4"/>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F623750-CC11-4BC3-87CB-B7D801A343FF}"/>
              </a:ext>
            </a:extLst>
          </p:cNvPr>
          <p:cNvSpPr/>
          <p:nvPr/>
        </p:nvSpPr>
        <p:spPr bwMode="auto">
          <a:xfrm>
            <a:off x="3111957" y="4326835"/>
            <a:ext cx="1881386" cy="18604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6" name="Table 3">
            <a:extLst>
              <a:ext uri="{FF2B5EF4-FFF2-40B4-BE49-F238E27FC236}">
                <a16:creationId xmlns:a16="http://schemas.microsoft.com/office/drawing/2014/main" id="{F11CDE49-9B39-47BF-920D-C5DA6C5BF9E0}"/>
              </a:ext>
            </a:extLst>
          </p:cNvPr>
          <p:cNvGraphicFramePr>
            <a:graphicFrameLocks noGrp="1"/>
          </p:cNvGraphicFramePr>
          <p:nvPr>
            <p:extLst>
              <p:ext uri="{D42A27DB-BD31-4B8C-83A1-F6EECF244321}">
                <p14:modId xmlns:p14="http://schemas.microsoft.com/office/powerpoint/2010/main" val="2685207938"/>
              </p:ext>
            </p:extLst>
          </p:nvPr>
        </p:nvGraphicFramePr>
        <p:xfrm>
          <a:off x="4169394" y="1407250"/>
          <a:ext cx="3705061" cy="2000504"/>
        </p:xfrm>
        <a:graphic>
          <a:graphicData uri="http://schemas.openxmlformats.org/drawingml/2006/table">
            <a:tbl>
              <a:tblPr firstRow="1" bandRow="1">
                <a:tableStyleId>{5C22544A-7EE6-4342-B048-85BDC9FD1C3A}</a:tableStyleId>
              </a:tblPr>
              <a:tblGrid>
                <a:gridCol w="1348714">
                  <a:extLst>
                    <a:ext uri="{9D8B030D-6E8A-4147-A177-3AD203B41FA5}">
                      <a16:colId xmlns:a16="http://schemas.microsoft.com/office/drawing/2014/main" val="68871511"/>
                    </a:ext>
                  </a:extLst>
                </a:gridCol>
                <a:gridCol w="1181100">
                  <a:extLst>
                    <a:ext uri="{9D8B030D-6E8A-4147-A177-3AD203B41FA5}">
                      <a16:colId xmlns:a16="http://schemas.microsoft.com/office/drawing/2014/main" val="1712171545"/>
                    </a:ext>
                  </a:extLst>
                </a:gridCol>
                <a:gridCol w="1175247">
                  <a:extLst>
                    <a:ext uri="{9D8B030D-6E8A-4147-A177-3AD203B41FA5}">
                      <a16:colId xmlns:a16="http://schemas.microsoft.com/office/drawing/2014/main" val="779766755"/>
                    </a:ext>
                  </a:extLst>
                </a:gridCol>
              </a:tblGrid>
              <a:tr h="205884">
                <a:tc>
                  <a:txBody>
                    <a:bodyPr/>
                    <a:lstStyle/>
                    <a:p>
                      <a:pPr algn="ctr"/>
                      <a:r>
                        <a:rPr lang="en-US" dirty="0"/>
                        <a:t>Column</a:t>
                      </a:r>
                    </a:p>
                    <a:p>
                      <a:pPr algn="ctr"/>
                      <a:r>
                        <a:rPr lang="en-US" dirty="0"/>
                        <a:t>metadata</a:t>
                      </a:r>
                    </a:p>
                  </a:txBody>
                  <a:tcPr anchor="ctr">
                    <a:solidFill>
                      <a:schemeClr val="tx2">
                        <a:lumMod val="75000"/>
                      </a:schemeClr>
                    </a:solidFill>
                  </a:tcPr>
                </a:tc>
                <a:tc>
                  <a:txBody>
                    <a:bodyPr/>
                    <a:lstStyle/>
                    <a:p>
                      <a:pPr algn="ctr"/>
                      <a:r>
                        <a:rPr lang="en-US" dirty="0"/>
                        <a:t>1</a:t>
                      </a:r>
                    </a:p>
                  </a:txBody>
                  <a:tcPr anchor="ctr">
                    <a:solidFill>
                      <a:schemeClr val="tx2">
                        <a:lumMod val="75000"/>
                      </a:schemeClr>
                    </a:solidFill>
                  </a:tcPr>
                </a:tc>
                <a:tc>
                  <a:txBody>
                    <a:bodyPr/>
                    <a:lstStyle/>
                    <a:p>
                      <a:pPr algn="ctr"/>
                      <a:r>
                        <a:rPr lang="en-US" dirty="0"/>
                        <a:t>2</a:t>
                      </a:r>
                    </a:p>
                  </a:txBody>
                  <a:tcPr anchor="ctr">
                    <a:solidFill>
                      <a:schemeClr val="tx2">
                        <a:lumMod val="75000"/>
                      </a:schemeClr>
                    </a:solidFill>
                  </a:tcPr>
                </a:tc>
                <a:extLst>
                  <a:ext uri="{0D108BD9-81ED-4DB2-BD59-A6C34878D82A}">
                    <a16:rowId xmlns:a16="http://schemas.microsoft.com/office/drawing/2014/main" val="3863117322"/>
                  </a:ext>
                </a:extLst>
              </a:tr>
              <a:tr h="370840">
                <a:tc>
                  <a:txBody>
                    <a:bodyPr/>
                    <a:lstStyle/>
                    <a:p>
                      <a:pPr algn="l"/>
                      <a:r>
                        <a:rPr lang="en-US" dirty="0"/>
                        <a:t>name</a:t>
                      </a:r>
                    </a:p>
                  </a:txBody>
                  <a:tcPr/>
                </a:tc>
                <a:tc>
                  <a:txBody>
                    <a:bodyPr/>
                    <a:lstStyle/>
                    <a:p>
                      <a:pPr algn="l"/>
                      <a:r>
                        <a:rPr lang="en-US" dirty="0"/>
                        <a:t>Trip Distance</a:t>
                      </a:r>
                    </a:p>
                  </a:txBody>
                  <a:tcPr/>
                </a:tc>
                <a:tc>
                  <a:txBody>
                    <a:bodyPr/>
                    <a:lstStyle/>
                    <a:p>
                      <a:pPr algn="l"/>
                      <a:r>
                        <a:rPr lang="en-US" dirty="0"/>
                        <a:t>Total Amount</a:t>
                      </a:r>
                    </a:p>
                  </a:txBody>
                  <a:tcPr/>
                </a:tc>
                <a:extLst>
                  <a:ext uri="{0D108BD9-81ED-4DB2-BD59-A6C34878D82A}">
                    <a16:rowId xmlns:a16="http://schemas.microsoft.com/office/drawing/2014/main" val="3865083465"/>
                  </a:ext>
                </a:extLst>
              </a:tr>
              <a:tr h="370840">
                <a:tc>
                  <a:txBody>
                    <a:bodyPr/>
                    <a:lstStyle/>
                    <a:p>
                      <a:pPr algn="l"/>
                      <a:r>
                        <a:rPr lang="en-US" dirty="0"/>
                        <a:t>type</a:t>
                      </a:r>
                    </a:p>
                  </a:txBody>
                  <a:tcPr/>
                </a:tc>
                <a:tc>
                  <a:txBody>
                    <a:bodyPr/>
                    <a:lstStyle/>
                    <a:p>
                      <a:pPr algn="l"/>
                      <a:r>
                        <a:rPr lang="en-US" dirty="0"/>
                        <a:t>double</a:t>
                      </a:r>
                    </a:p>
                  </a:txBody>
                  <a:tcPr/>
                </a:tc>
                <a:tc>
                  <a:txBody>
                    <a:bodyPr/>
                    <a:lstStyle/>
                    <a:p>
                      <a:pPr algn="l"/>
                      <a:r>
                        <a:rPr lang="en-US" dirty="0"/>
                        <a:t>double</a:t>
                      </a:r>
                    </a:p>
                  </a:txBody>
                  <a:tcPr/>
                </a:tc>
                <a:extLst>
                  <a:ext uri="{0D108BD9-81ED-4DB2-BD59-A6C34878D82A}">
                    <a16:rowId xmlns:a16="http://schemas.microsoft.com/office/drawing/2014/main" val="3729521181"/>
                  </a:ext>
                </a:extLst>
              </a:tr>
              <a:tr h="370840">
                <a:tc>
                  <a:txBody>
                    <a:bodyPr/>
                    <a:lstStyle/>
                    <a:p>
                      <a:pPr algn="l"/>
                      <a:r>
                        <a:rPr lang="en-US" dirty="0"/>
                        <a:t>nullable</a:t>
                      </a:r>
                    </a:p>
                  </a:txBody>
                  <a:tcPr/>
                </a:tc>
                <a:tc>
                  <a:txBody>
                    <a:bodyPr/>
                    <a:lstStyle/>
                    <a:p>
                      <a:pPr algn="l"/>
                      <a:r>
                        <a:rPr lang="en-US" dirty="0"/>
                        <a:t>no</a:t>
                      </a:r>
                    </a:p>
                  </a:txBody>
                  <a:tcPr/>
                </a:tc>
                <a:tc>
                  <a:txBody>
                    <a:bodyPr/>
                    <a:lstStyle/>
                    <a:p>
                      <a:pPr algn="l"/>
                      <a:r>
                        <a:rPr lang="en-US" dirty="0"/>
                        <a:t>no</a:t>
                      </a:r>
                    </a:p>
                  </a:txBody>
                  <a:tcPr/>
                </a:tc>
                <a:extLst>
                  <a:ext uri="{0D108BD9-81ED-4DB2-BD59-A6C34878D82A}">
                    <a16:rowId xmlns:a16="http://schemas.microsoft.com/office/drawing/2014/main" val="430622364"/>
                  </a:ext>
                </a:extLst>
              </a:tr>
            </a:tbl>
          </a:graphicData>
        </a:graphic>
      </p:graphicFrame>
      <p:graphicFrame>
        <p:nvGraphicFramePr>
          <p:cNvPr id="30" name="Table 3">
            <a:extLst>
              <a:ext uri="{FF2B5EF4-FFF2-40B4-BE49-F238E27FC236}">
                <a16:creationId xmlns:a16="http://schemas.microsoft.com/office/drawing/2014/main" id="{FD195A6C-C669-4862-99E3-9F56E34EEE1F}"/>
              </a:ext>
            </a:extLst>
          </p:cNvPr>
          <p:cNvGraphicFramePr>
            <a:graphicFrameLocks noGrp="1"/>
          </p:cNvGraphicFramePr>
          <p:nvPr>
            <p:extLst>
              <p:ext uri="{D42A27DB-BD31-4B8C-83A1-F6EECF244321}">
                <p14:modId xmlns:p14="http://schemas.microsoft.com/office/powerpoint/2010/main" val="3744006832"/>
              </p:ext>
            </p:extLst>
          </p:nvPr>
        </p:nvGraphicFramePr>
        <p:xfrm>
          <a:off x="8722141" y="858708"/>
          <a:ext cx="2897436" cy="2112772"/>
        </p:xfrm>
        <a:graphic>
          <a:graphicData uri="http://schemas.openxmlformats.org/drawingml/2006/table">
            <a:tbl>
              <a:tblPr firstRow="1" bandRow="1">
                <a:tableStyleId>{5C22544A-7EE6-4342-B048-85BDC9FD1C3A}</a:tableStyleId>
              </a:tblPr>
              <a:tblGrid>
                <a:gridCol w="1465243">
                  <a:extLst>
                    <a:ext uri="{9D8B030D-6E8A-4147-A177-3AD203B41FA5}">
                      <a16:colId xmlns:a16="http://schemas.microsoft.com/office/drawing/2014/main" val="68871511"/>
                    </a:ext>
                  </a:extLst>
                </a:gridCol>
                <a:gridCol w="1432193">
                  <a:extLst>
                    <a:ext uri="{9D8B030D-6E8A-4147-A177-3AD203B41FA5}">
                      <a16:colId xmlns:a16="http://schemas.microsoft.com/office/drawing/2014/main" val="1712171545"/>
                    </a:ext>
                  </a:extLst>
                </a:gridCol>
              </a:tblGrid>
              <a:tr h="396384">
                <a:tc>
                  <a:txBody>
                    <a:bodyPr/>
                    <a:lstStyle/>
                    <a:p>
                      <a:pPr algn="ctr"/>
                      <a:r>
                        <a:rPr lang="en-US" dirty="0"/>
                        <a:t>Trip Distance</a:t>
                      </a:r>
                    </a:p>
                  </a:txBody>
                  <a:tcPr/>
                </a:tc>
                <a:tc>
                  <a:txBody>
                    <a:bodyPr/>
                    <a:lstStyle/>
                    <a:p>
                      <a:pPr algn="ctr"/>
                      <a:r>
                        <a:rPr lang="en-US" dirty="0"/>
                        <a:t>Total Amount</a:t>
                      </a:r>
                    </a:p>
                  </a:txBody>
                  <a:tcPr/>
                </a:tc>
                <a:extLst>
                  <a:ext uri="{0D108BD9-81ED-4DB2-BD59-A6C34878D82A}">
                    <a16:rowId xmlns:a16="http://schemas.microsoft.com/office/drawing/2014/main" val="3863117322"/>
                  </a:ext>
                </a:extLst>
              </a:tr>
              <a:tr h="370840">
                <a:tc>
                  <a:txBody>
                    <a:bodyPr/>
                    <a:lstStyle/>
                    <a:p>
                      <a:pPr algn="r"/>
                      <a:r>
                        <a:rPr lang="en-US" dirty="0"/>
                        <a:t>1.3</a:t>
                      </a:r>
                    </a:p>
                  </a:txBody>
                  <a:tcPr/>
                </a:tc>
                <a:tc>
                  <a:txBody>
                    <a:bodyPr/>
                    <a:lstStyle/>
                    <a:p>
                      <a:pPr algn="r"/>
                      <a:r>
                        <a:rPr lang="en-US" dirty="0"/>
                        <a:t>3</a:t>
                      </a:r>
                    </a:p>
                  </a:txBody>
                  <a:tcPr/>
                </a:tc>
                <a:extLst>
                  <a:ext uri="{0D108BD9-81ED-4DB2-BD59-A6C34878D82A}">
                    <a16:rowId xmlns:a16="http://schemas.microsoft.com/office/drawing/2014/main" val="3865083465"/>
                  </a:ext>
                </a:extLst>
              </a:tr>
              <a:tr h="370840">
                <a:tc>
                  <a:txBody>
                    <a:bodyPr/>
                    <a:lstStyle/>
                    <a:p>
                      <a:pPr algn="r"/>
                      <a:r>
                        <a:rPr lang="en-US" dirty="0"/>
                        <a:t>5.2</a:t>
                      </a:r>
                    </a:p>
                  </a:txBody>
                  <a:tcPr/>
                </a:tc>
                <a:tc>
                  <a:txBody>
                    <a:bodyPr/>
                    <a:lstStyle/>
                    <a:p>
                      <a:pPr algn="r"/>
                      <a:r>
                        <a:rPr lang="en-US" dirty="0"/>
                        <a:t>44</a:t>
                      </a:r>
                    </a:p>
                  </a:txBody>
                  <a:tcPr/>
                </a:tc>
                <a:extLst>
                  <a:ext uri="{0D108BD9-81ED-4DB2-BD59-A6C34878D82A}">
                    <a16:rowId xmlns:a16="http://schemas.microsoft.com/office/drawing/2014/main" val="3729521181"/>
                  </a:ext>
                </a:extLst>
              </a:tr>
              <a:tr h="370840">
                <a:tc>
                  <a:txBody>
                    <a:bodyPr/>
                    <a:lstStyle/>
                    <a:p>
                      <a:pPr algn="r"/>
                      <a:r>
                        <a:rPr lang="en-US" dirty="0"/>
                        <a:t>3.7</a:t>
                      </a:r>
                    </a:p>
                  </a:txBody>
                  <a:tcPr/>
                </a:tc>
                <a:tc>
                  <a:txBody>
                    <a:bodyPr/>
                    <a:lstStyle/>
                    <a:p>
                      <a:pPr algn="r"/>
                      <a:r>
                        <a:rPr lang="en-US" dirty="0"/>
                        <a:t>35</a:t>
                      </a:r>
                    </a:p>
                  </a:txBody>
                  <a:tcPr/>
                </a:tc>
                <a:extLst>
                  <a:ext uri="{0D108BD9-81ED-4DB2-BD59-A6C34878D82A}">
                    <a16:rowId xmlns:a16="http://schemas.microsoft.com/office/drawing/2014/main" val="430622364"/>
                  </a:ext>
                </a:extLst>
              </a:tr>
              <a:tr h="370840">
                <a:tc>
                  <a:txBody>
                    <a:bodyPr/>
                    <a:lstStyle/>
                    <a:p>
                      <a:pPr algn="r"/>
                      <a:r>
                        <a:rPr lang="en-US" dirty="0"/>
                        <a:t>9.73</a:t>
                      </a:r>
                    </a:p>
                  </a:txBody>
                  <a:tcPr/>
                </a:tc>
                <a:tc>
                  <a:txBody>
                    <a:bodyPr/>
                    <a:lstStyle/>
                    <a:p>
                      <a:pPr algn="r"/>
                      <a:r>
                        <a:rPr lang="en-US" dirty="0"/>
                        <a:t>636</a:t>
                      </a:r>
                    </a:p>
                  </a:txBody>
                  <a:tcPr/>
                </a:tc>
                <a:extLst>
                  <a:ext uri="{0D108BD9-81ED-4DB2-BD59-A6C34878D82A}">
                    <a16:rowId xmlns:a16="http://schemas.microsoft.com/office/drawing/2014/main" val="4185677738"/>
                  </a:ext>
                </a:extLst>
              </a:tr>
            </a:tbl>
          </a:graphicData>
        </a:graphic>
      </p:graphicFrame>
      <p:graphicFrame>
        <p:nvGraphicFramePr>
          <p:cNvPr id="29" name="Table 3">
            <a:extLst>
              <a:ext uri="{FF2B5EF4-FFF2-40B4-BE49-F238E27FC236}">
                <a16:creationId xmlns:a16="http://schemas.microsoft.com/office/drawing/2014/main" id="{6422ABB0-5140-447B-A0E5-B1FE73661AFA}"/>
              </a:ext>
            </a:extLst>
          </p:cNvPr>
          <p:cNvGraphicFramePr>
            <a:graphicFrameLocks noGrp="1"/>
          </p:cNvGraphicFramePr>
          <p:nvPr>
            <p:extLst>
              <p:ext uri="{D42A27DB-BD31-4B8C-83A1-F6EECF244321}">
                <p14:modId xmlns:p14="http://schemas.microsoft.com/office/powerpoint/2010/main" val="3858236566"/>
              </p:ext>
            </p:extLst>
          </p:nvPr>
        </p:nvGraphicFramePr>
        <p:xfrm>
          <a:off x="8472120" y="1120690"/>
          <a:ext cx="2897436" cy="2112772"/>
        </p:xfrm>
        <a:graphic>
          <a:graphicData uri="http://schemas.openxmlformats.org/drawingml/2006/table">
            <a:tbl>
              <a:tblPr firstRow="1" bandRow="1">
                <a:tableStyleId>{5C22544A-7EE6-4342-B048-85BDC9FD1C3A}</a:tableStyleId>
              </a:tblPr>
              <a:tblGrid>
                <a:gridCol w="1465243">
                  <a:extLst>
                    <a:ext uri="{9D8B030D-6E8A-4147-A177-3AD203B41FA5}">
                      <a16:colId xmlns:a16="http://schemas.microsoft.com/office/drawing/2014/main" val="68871511"/>
                    </a:ext>
                  </a:extLst>
                </a:gridCol>
                <a:gridCol w="1432193">
                  <a:extLst>
                    <a:ext uri="{9D8B030D-6E8A-4147-A177-3AD203B41FA5}">
                      <a16:colId xmlns:a16="http://schemas.microsoft.com/office/drawing/2014/main" val="1712171545"/>
                    </a:ext>
                  </a:extLst>
                </a:gridCol>
              </a:tblGrid>
              <a:tr h="396384">
                <a:tc>
                  <a:txBody>
                    <a:bodyPr/>
                    <a:lstStyle/>
                    <a:p>
                      <a:pPr algn="ctr"/>
                      <a:r>
                        <a:rPr lang="en-US" dirty="0"/>
                        <a:t>Trip Distance</a:t>
                      </a:r>
                    </a:p>
                  </a:txBody>
                  <a:tcPr/>
                </a:tc>
                <a:tc>
                  <a:txBody>
                    <a:bodyPr/>
                    <a:lstStyle/>
                    <a:p>
                      <a:pPr algn="ctr"/>
                      <a:r>
                        <a:rPr lang="en-US" dirty="0"/>
                        <a:t>Total Amount</a:t>
                      </a:r>
                    </a:p>
                  </a:txBody>
                  <a:tcPr/>
                </a:tc>
                <a:extLst>
                  <a:ext uri="{0D108BD9-81ED-4DB2-BD59-A6C34878D82A}">
                    <a16:rowId xmlns:a16="http://schemas.microsoft.com/office/drawing/2014/main" val="3863117322"/>
                  </a:ext>
                </a:extLst>
              </a:tr>
              <a:tr h="370840">
                <a:tc>
                  <a:txBody>
                    <a:bodyPr/>
                    <a:lstStyle/>
                    <a:p>
                      <a:pPr algn="r"/>
                      <a:r>
                        <a:rPr lang="en-US" dirty="0"/>
                        <a:t>1.3</a:t>
                      </a:r>
                    </a:p>
                  </a:txBody>
                  <a:tcPr/>
                </a:tc>
                <a:tc>
                  <a:txBody>
                    <a:bodyPr/>
                    <a:lstStyle/>
                    <a:p>
                      <a:pPr algn="r"/>
                      <a:r>
                        <a:rPr lang="en-US" dirty="0"/>
                        <a:t>9</a:t>
                      </a:r>
                    </a:p>
                  </a:txBody>
                  <a:tcPr/>
                </a:tc>
                <a:extLst>
                  <a:ext uri="{0D108BD9-81ED-4DB2-BD59-A6C34878D82A}">
                    <a16:rowId xmlns:a16="http://schemas.microsoft.com/office/drawing/2014/main" val="3865083465"/>
                  </a:ext>
                </a:extLst>
              </a:tr>
              <a:tr h="370840">
                <a:tc>
                  <a:txBody>
                    <a:bodyPr/>
                    <a:lstStyle/>
                    <a:p>
                      <a:pPr algn="r"/>
                      <a:r>
                        <a:rPr lang="en-US" dirty="0"/>
                        <a:t>5.2</a:t>
                      </a:r>
                    </a:p>
                  </a:txBody>
                  <a:tcPr/>
                </a:tc>
                <a:tc>
                  <a:txBody>
                    <a:bodyPr/>
                    <a:lstStyle/>
                    <a:p>
                      <a:pPr algn="r"/>
                      <a:r>
                        <a:rPr lang="en-US" dirty="0"/>
                        <a:t>41</a:t>
                      </a:r>
                    </a:p>
                  </a:txBody>
                  <a:tcPr/>
                </a:tc>
                <a:extLst>
                  <a:ext uri="{0D108BD9-81ED-4DB2-BD59-A6C34878D82A}">
                    <a16:rowId xmlns:a16="http://schemas.microsoft.com/office/drawing/2014/main" val="3729521181"/>
                  </a:ext>
                </a:extLst>
              </a:tr>
              <a:tr h="370840">
                <a:tc>
                  <a:txBody>
                    <a:bodyPr/>
                    <a:lstStyle/>
                    <a:p>
                      <a:pPr algn="r"/>
                      <a:r>
                        <a:rPr lang="en-US" dirty="0"/>
                        <a:t>3.7</a:t>
                      </a:r>
                    </a:p>
                  </a:txBody>
                  <a:tcPr/>
                </a:tc>
                <a:tc>
                  <a:txBody>
                    <a:bodyPr/>
                    <a:lstStyle/>
                    <a:p>
                      <a:pPr algn="r"/>
                      <a:r>
                        <a:rPr lang="en-US" dirty="0"/>
                        <a:t>31</a:t>
                      </a:r>
                    </a:p>
                  </a:txBody>
                  <a:tcPr/>
                </a:tc>
                <a:extLst>
                  <a:ext uri="{0D108BD9-81ED-4DB2-BD59-A6C34878D82A}">
                    <a16:rowId xmlns:a16="http://schemas.microsoft.com/office/drawing/2014/main" val="430622364"/>
                  </a:ext>
                </a:extLst>
              </a:tr>
              <a:tr h="370840">
                <a:tc>
                  <a:txBody>
                    <a:bodyPr/>
                    <a:lstStyle/>
                    <a:p>
                      <a:pPr algn="r"/>
                      <a:r>
                        <a:rPr lang="en-US" dirty="0"/>
                        <a:t>9.73</a:t>
                      </a:r>
                    </a:p>
                  </a:txBody>
                  <a:tcPr/>
                </a:tc>
                <a:tc>
                  <a:txBody>
                    <a:bodyPr/>
                    <a:lstStyle/>
                    <a:p>
                      <a:pPr algn="r"/>
                      <a:r>
                        <a:rPr lang="en-US" dirty="0"/>
                        <a:t>65</a:t>
                      </a:r>
                    </a:p>
                  </a:txBody>
                  <a:tcPr/>
                </a:tc>
                <a:extLst>
                  <a:ext uri="{0D108BD9-81ED-4DB2-BD59-A6C34878D82A}">
                    <a16:rowId xmlns:a16="http://schemas.microsoft.com/office/drawing/2014/main" val="4185677738"/>
                  </a:ext>
                </a:extLst>
              </a:tr>
            </a:tbl>
          </a:graphicData>
        </a:graphic>
      </p:graphicFrame>
      <p:graphicFrame>
        <p:nvGraphicFramePr>
          <p:cNvPr id="28" name="Table 3">
            <a:extLst>
              <a:ext uri="{FF2B5EF4-FFF2-40B4-BE49-F238E27FC236}">
                <a16:creationId xmlns:a16="http://schemas.microsoft.com/office/drawing/2014/main" id="{3B753AE3-A82C-4FD0-B068-9CA5400F2CE4}"/>
              </a:ext>
            </a:extLst>
          </p:cNvPr>
          <p:cNvGraphicFramePr>
            <a:graphicFrameLocks noGrp="1"/>
          </p:cNvGraphicFramePr>
          <p:nvPr>
            <p:extLst>
              <p:ext uri="{D42A27DB-BD31-4B8C-83A1-F6EECF244321}">
                <p14:modId xmlns:p14="http://schemas.microsoft.com/office/powerpoint/2010/main" val="4118405801"/>
              </p:ext>
            </p:extLst>
          </p:nvPr>
        </p:nvGraphicFramePr>
        <p:xfrm>
          <a:off x="8208875" y="1351116"/>
          <a:ext cx="2897436" cy="2112772"/>
        </p:xfrm>
        <a:graphic>
          <a:graphicData uri="http://schemas.openxmlformats.org/drawingml/2006/table">
            <a:tbl>
              <a:tblPr firstRow="1" bandRow="1">
                <a:tableStyleId>{5C22544A-7EE6-4342-B048-85BDC9FD1C3A}</a:tableStyleId>
              </a:tblPr>
              <a:tblGrid>
                <a:gridCol w="1465243">
                  <a:extLst>
                    <a:ext uri="{9D8B030D-6E8A-4147-A177-3AD203B41FA5}">
                      <a16:colId xmlns:a16="http://schemas.microsoft.com/office/drawing/2014/main" val="68871511"/>
                    </a:ext>
                  </a:extLst>
                </a:gridCol>
                <a:gridCol w="1432193">
                  <a:extLst>
                    <a:ext uri="{9D8B030D-6E8A-4147-A177-3AD203B41FA5}">
                      <a16:colId xmlns:a16="http://schemas.microsoft.com/office/drawing/2014/main" val="1712171545"/>
                    </a:ext>
                  </a:extLst>
                </a:gridCol>
              </a:tblGrid>
              <a:tr h="396384">
                <a:tc>
                  <a:txBody>
                    <a:bodyPr/>
                    <a:lstStyle/>
                    <a:p>
                      <a:pPr algn="ctr"/>
                      <a:r>
                        <a:rPr lang="en-US" dirty="0"/>
                        <a:t>Trip Distance</a:t>
                      </a:r>
                    </a:p>
                  </a:txBody>
                  <a:tcPr/>
                </a:tc>
                <a:tc>
                  <a:txBody>
                    <a:bodyPr/>
                    <a:lstStyle/>
                    <a:p>
                      <a:pPr algn="ctr"/>
                      <a:r>
                        <a:rPr lang="en-US" dirty="0"/>
                        <a:t>Total Amount</a:t>
                      </a:r>
                    </a:p>
                  </a:txBody>
                  <a:tcPr/>
                </a:tc>
                <a:extLst>
                  <a:ext uri="{0D108BD9-81ED-4DB2-BD59-A6C34878D82A}">
                    <a16:rowId xmlns:a16="http://schemas.microsoft.com/office/drawing/2014/main" val="3863117322"/>
                  </a:ext>
                </a:extLst>
              </a:tr>
              <a:tr h="370840">
                <a:tc>
                  <a:txBody>
                    <a:bodyPr/>
                    <a:lstStyle/>
                    <a:p>
                      <a:pPr algn="r"/>
                      <a:r>
                        <a:rPr lang="en-US" dirty="0"/>
                        <a:t>1.3</a:t>
                      </a:r>
                    </a:p>
                  </a:txBody>
                  <a:tcPr/>
                </a:tc>
                <a:tc>
                  <a:txBody>
                    <a:bodyPr/>
                    <a:lstStyle/>
                    <a:p>
                      <a:pPr algn="r"/>
                      <a:r>
                        <a:rPr lang="en-US" dirty="0"/>
                        <a:t>7</a:t>
                      </a:r>
                    </a:p>
                  </a:txBody>
                  <a:tcPr/>
                </a:tc>
                <a:extLst>
                  <a:ext uri="{0D108BD9-81ED-4DB2-BD59-A6C34878D82A}">
                    <a16:rowId xmlns:a16="http://schemas.microsoft.com/office/drawing/2014/main" val="3865083465"/>
                  </a:ext>
                </a:extLst>
              </a:tr>
              <a:tr h="370840">
                <a:tc>
                  <a:txBody>
                    <a:bodyPr/>
                    <a:lstStyle/>
                    <a:p>
                      <a:pPr algn="r"/>
                      <a:r>
                        <a:rPr lang="en-US" dirty="0"/>
                        <a:t>5.2</a:t>
                      </a:r>
                    </a:p>
                  </a:txBody>
                  <a:tcPr/>
                </a:tc>
                <a:tc>
                  <a:txBody>
                    <a:bodyPr/>
                    <a:lstStyle/>
                    <a:p>
                      <a:pPr algn="r"/>
                      <a:r>
                        <a:rPr lang="en-US" dirty="0"/>
                        <a:t>42</a:t>
                      </a:r>
                    </a:p>
                  </a:txBody>
                  <a:tcPr/>
                </a:tc>
                <a:extLst>
                  <a:ext uri="{0D108BD9-81ED-4DB2-BD59-A6C34878D82A}">
                    <a16:rowId xmlns:a16="http://schemas.microsoft.com/office/drawing/2014/main" val="3729521181"/>
                  </a:ext>
                </a:extLst>
              </a:tr>
              <a:tr h="370840">
                <a:tc>
                  <a:txBody>
                    <a:bodyPr/>
                    <a:lstStyle/>
                    <a:p>
                      <a:pPr algn="r"/>
                      <a:r>
                        <a:rPr lang="en-US" dirty="0"/>
                        <a:t>3.7</a:t>
                      </a:r>
                    </a:p>
                  </a:txBody>
                  <a:tcPr/>
                </a:tc>
                <a:tc>
                  <a:txBody>
                    <a:bodyPr/>
                    <a:lstStyle/>
                    <a:p>
                      <a:pPr algn="r"/>
                      <a:r>
                        <a:rPr lang="en-US" dirty="0"/>
                        <a:t>31</a:t>
                      </a:r>
                    </a:p>
                  </a:txBody>
                  <a:tcPr/>
                </a:tc>
                <a:extLst>
                  <a:ext uri="{0D108BD9-81ED-4DB2-BD59-A6C34878D82A}">
                    <a16:rowId xmlns:a16="http://schemas.microsoft.com/office/drawing/2014/main" val="430622364"/>
                  </a:ext>
                </a:extLst>
              </a:tr>
              <a:tr h="370840">
                <a:tc>
                  <a:txBody>
                    <a:bodyPr/>
                    <a:lstStyle/>
                    <a:p>
                      <a:pPr algn="r"/>
                      <a:r>
                        <a:rPr lang="en-US" dirty="0"/>
                        <a:t>9.73</a:t>
                      </a:r>
                    </a:p>
                  </a:txBody>
                  <a:tcPr/>
                </a:tc>
                <a:tc>
                  <a:txBody>
                    <a:bodyPr/>
                    <a:lstStyle/>
                    <a:p>
                      <a:pPr algn="r"/>
                      <a:r>
                        <a:rPr lang="en-US" dirty="0"/>
                        <a:t>63</a:t>
                      </a:r>
                    </a:p>
                  </a:txBody>
                  <a:tcPr/>
                </a:tc>
                <a:extLst>
                  <a:ext uri="{0D108BD9-81ED-4DB2-BD59-A6C34878D82A}">
                    <a16:rowId xmlns:a16="http://schemas.microsoft.com/office/drawing/2014/main" val="4185677738"/>
                  </a:ext>
                </a:extLst>
              </a:tr>
            </a:tbl>
          </a:graphicData>
        </a:graphic>
      </p:graphicFrame>
      <p:sp>
        <p:nvSpPr>
          <p:cNvPr id="31" name="TextBox 30">
            <a:extLst>
              <a:ext uri="{FF2B5EF4-FFF2-40B4-BE49-F238E27FC236}">
                <a16:creationId xmlns:a16="http://schemas.microsoft.com/office/drawing/2014/main" id="{E76B7F45-ACEE-47A6-BBA5-0DF7744982FA}"/>
              </a:ext>
            </a:extLst>
          </p:cNvPr>
          <p:cNvSpPr txBox="1"/>
          <p:nvPr/>
        </p:nvSpPr>
        <p:spPr>
          <a:xfrm>
            <a:off x="394482" y="1396490"/>
            <a:ext cx="3440492" cy="1988237"/>
          </a:xfrm>
          <a:prstGeom prst="rect">
            <a:avLst/>
          </a:prstGeom>
          <a:solidFill>
            <a:schemeClr val="bg1">
              <a:lumMod val="85000"/>
            </a:schemeClr>
          </a:solid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Tabular data</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Distributed</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SQL API</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Optimized</a:t>
            </a:r>
          </a:p>
          <a:p>
            <a:pPr marL="342900" indent="-342900">
              <a:lnSpc>
                <a:spcPct val="90000"/>
              </a:lnSpc>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In-memory</a:t>
            </a:r>
          </a:p>
        </p:txBody>
      </p:sp>
    </p:spTree>
    <p:extLst>
      <p:ext uri="{BB962C8B-B14F-4D97-AF65-F5344CB8AC3E}">
        <p14:creationId xmlns:p14="http://schemas.microsoft.com/office/powerpoint/2010/main" val="72851539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CA89-4A50-4A84-A7AB-1795421215FC}"/>
              </a:ext>
            </a:extLst>
          </p:cNvPr>
          <p:cNvSpPr>
            <a:spLocks noGrp="1"/>
          </p:cNvSpPr>
          <p:nvPr>
            <p:ph type="title"/>
          </p:nvPr>
        </p:nvSpPr>
        <p:spPr/>
        <p:txBody>
          <a:bodyPr/>
          <a:lstStyle/>
          <a:p>
            <a:r>
              <a:rPr lang="en-US" dirty="0"/>
              <a:t>Querying </a:t>
            </a:r>
            <a:r>
              <a:rPr lang="en-US" dirty="0" err="1"/>
              <a:t>DataFrames</a:t>
            </a:r>
            <a:endParaRPr lang="en-US" dirty="0"/>
          </a:p>
        </p:txBody>
      </p:sp>
      <p:sp>
        <p:nvSpPr>
          <p:cNvPr id="6" name="Rectangle 5">
            <a:extLst>
              <a:ext uri="{FF2B5EF4-FFF2-40B4-BE49-F238E27FC236}">
                <a16:creationId xmlns:a16="http://schemas.microsoft.com/office/drawing/2014/main" id="{DE33858F-555E-4F4D-9011-C2540652A328}"/>
              </a:ext>
            </a:extLst>
          </p:cNvPr>
          <p:cNvSpPr/>
          <p:nvPr/>
        </p:nvSpPr>
        <p:spPr bwMode="auto">
          <a:xfrm>
            <a:off x="187271" y="1231287"/>
            <a:ext cx="11817458" cy="5047593"/>
          </a:xfrm>
          <a:prstGeom prst="rect">
            <a:avLst/>
          </a:prstGeom>
          <a:solidFill>
            <a:schemeClr val="accent6"/>
          </a:solidFill>
          <a:ln>
            <a:headEnd type="none" w="med" len="med"/>
            <a:tailEnd type="none" w="med" len="med"/>
          </a:ln>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pyspark.sql.functions</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isnan</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when, count, col</a:t>
            </a:r>
          </a:p>
          <a:p>
            <a:pPr defTabSz="932472" fontAlgn="base">
              <a:spcBef>
                <a:spcPct val="0"/>
              </a:spcBef>
              <a:spcAft>
                <a:spcPct val="0"/>
              </a:spcAft>
            </a:pP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from </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pyspark.sql.types</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import *</a:t>
            </a:r>
          </a:p>
          <a:p>
            <a:pPr defTabSz="932472" fontAlgn="base">
              <a:spcBef>
                <a:spcPct val="0"/>
              </a:spcBef>
              <a:spcAft>
                <a:spcPct val="0"/>
              </a:spcAft>
            </a:pPr>
            <a:endPar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dfTrips</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spark.read.csv('</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dbfs</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FileStore</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/tables/nyc_taxi.csv', header=True, </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inferSchema</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=True)</a:t>
            </a:r>
          </a:p>
          <a:p>
            <a:pPr defTabSz="932472" fontAlgn="base">
              <a:spcBef>
                <a:spcPct val="0"/>
              </a:spcBef>
              <a:spcAft>
                <a:spcPct val="0"/>
              </a:spcAft>
            </a:pPr>
            <a:endPar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dfCompanies</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spark.read.csv('</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wasb</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://spark@account.blob.core.windows.net/data/taxi_companies.csv’)</a:t>
            </a:r>
          </a:p>
          <a:p>
            <a:pPr defTabSz="932472" fontAlgn="base">
              <a:spcBef>
                <a:spcPct val="0"/>
              </a:spcBef>
              <a:spcAft>
                <a:spcPct val="0"/>
              </a:spcAft>
            </a:pPr>
            <a:endPar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endPar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dfTripsByCompany</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dfTrips.join</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dfCompanies</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dfTrips.companyId</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dfCompanies.id).</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groupBy</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(“branch").count()</a:t>
            </a:r>
          </a:p>
          <a:p>
            <a:pPr defTabSz="932472" fontAlgn="base">
              <a:spcBef>
                <a:spcPct val="0"/>
              </a:spcBef>
              <a:spcAft>
                <a:spcPct val="0"/>
              </a:spcAft>
            </a:pPr>
            <a:endPar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udfConvert</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udf</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(lambda z: </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c_to_f</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(z), </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DoubleType</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df.filter</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(col('temperature').</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isNotNull</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p>
          <a:p>
            <a:pPr defTabSz="932472" fontAlgn="base">
              <a:spcBef>
                <a:spcPct val="0"/>
              </a:spcBef>
              <a:spcAft>
                <a:spcPct val="0"/>
              </a:spcAft>
            </a:pP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withColumn</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tempC</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col("temperature")) \</a:t>
            </a:r>
          </a:p>
          <a:p>
            <a:pPr defTabSz="932472" fontAlgn="base">
              <a:spcBef>
                <a:spcPct val="0"/>
              </a:spcBef>
              <a:spcAft>
                <a:spcPct val="0"/>
              </a:spcAft>
            </a:pP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.select(col("</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tempC</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c_to_f</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(col("</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tempC</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")).alias("</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tempF</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df.count</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 </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df.dropDuplicates</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().count()</a:t>
            </a:r>
          </a:p>
          <a:p>
            <a:pPr defTabSz="932472" fontAlgn="base">
              <a:spcBef>
                <a:spcPct val="0"/>
              </a:spcBef>
              <a:spcAft>
                <a:spcPct val="0"/>
              </a:spcAft>
            </a:pPr>
            <a:endPar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df.select</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([count(when(col(c).</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isNull</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 c)).alias(c) for c in </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df.columns</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df = </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df.fillna</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({'passengerCount':'1'}).</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dropna</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a:p>
            <a:pPr defTabSz="932472" fontAlgn="base">
              <a:spcBef>
                <a:spcPct val="0"/>
              </a:spcBef>
              <a:spcAft>
                <a:spcPct val="0"/>
              </a:spcAft>
            </a:pPr>
            <a:endPar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defTabSz="932472" fontAlgn="base">
              <a:spcBef>
                <a:spcPct val="0"/>
              </a:spcBef>
              <a:spcAft>
                <a:spcPct val="0"/>
              </a:spcAft>
            </a:pP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display(</a:t>
            </a:r>
            <a:r>
              <a:rPr lang="en-US" sz="1300" b="1"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df.describe</a:t>
            </a:r>
            <a:r>
              <a:rPr lang="en-US" sz="1300" b="1"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a:t>
            </a:r>
          </a:p>
        </p:txBody>
      </p:sp>
      <p:sp>
        <p:nvSpPr>
          <p:cNvPr id="7" name="Speech Bubble: Rectangle with Corners Rounded 6">
            <a:extLst>
              <a:ext uri="{FF2B5EF4-FFF2-40B4-BE49-F238E27FC236}">
                <a16:creationId xmlns:a16="http://schemas.microsoft.com/office/drawing/2014/main" id="{1AD041CB-C81D-471D-829B-93E8BFC0D5EE}"/>
              </a:ext>
            </a:extLst>
          </p:cNvPr>
          <p:cNvSpPr/>
          <p:nvPr/>
        </p:nvSpPr>
        <p:spPr bwMode="auto">
          <a:xfrm>
            <a:off x="9345083" y="3550187"/>
            <a:ext cx="2180065" cy="901390"/>
          </a:xfrm>
          <a:prstGeom prst="wedgeRoundRectCallout">
            <a:avLst>
              <a:gd name="adj1" fmla="val -170549"/>
              <a:gd name="adj2" fmla="val -61446"/>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Aggregate, join, group, union data using </a:t>
            </a:r>
            <a:r>
              <a:rPr lang="en-US" sz="1400" dirty="0" err="1">
                <a:solidFill>
                  <a:schemeClr val="accent3"/>
                </a:solidFill>
                <a:ea typeface="Segoe UI" pitchFamily="34" charset="0"/>
                <a:cs typeface="Segoe UI" pitchFamily="34" charset="0"/>
              </a:rPr>
              <a:t>DataFrames</a:t>
            </a:r>
            <a:endParaRPr lang="en-US" sz="1400" dirty="0">
              <a:solidFill>
                <a:schemeClr val="accent3"/>
              </a:solidFill>
              <a:ea typeface="Segoe UI" pitchFamily="34" charset="0"/>
              <a:cs typeface="Segoe UI" pitchFamily="34" charset="0"/>
            </a:endParaRPr>
          </a:p>
        </p:txBody>
      </p:sp>
      <p:sp>
        <p:nvSpPr>
          <p:cNvPr id="5" name="Speech Bubble: Rectangle with Corners Rounded 4">
            <a:extLst>
              <a:ext uri="{FF2B5EF4-FFF2-40B4-BE49-F238E27FC236}">
                <a16:creationId xmlns:a16="http://schemas.microsoft.com/office/drawing/2014/main" id="{5227433C-801E-4D1F-92B1-B3C4D9835899}"/>
              </a:ext>
            </a:extLst>
          </p:cNvPr>
          <p:cNvSpPr/>
          <p:nvPr/>
        </p:nvSpPr>
        <p:spPr bwMode="auto">
          <a:xfrm>
            <a:off x="9345082" y="1231287"/>
            <a:ext cx="2180065" cy="901390"/>
          </a:xfrm>
          <a:prstGeom prst="wedgeRoundRectCallout">
            <a:avLst>
              <a:gd name="adj1" fmla="val -197113"/>
              <a:gd name="adj2" fmla="val 50429"/>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Read/write data from multiple data sources, in multiple formats</a:t>
            </a:r>
          </a:p>
        </p:txBody>
      </p:sp>
      <p:sp>
        <p:nvSpPr>
          <p:cNvPr id="8" name="Speech Bubble: Rectangle with Corners Rounded 7">
            <a:extLst>
              <a:ext uri="{FF2B5EF4-FFF2-40B4-BE49-F238E27FC236}">
                <a16:creationId xmlns:a16="http://schemas.microsoft.com/office/drawing/2014/main" id="{89EE024B-C7B6-4E4A-9EA8-74175BD1B2C1}"/>
              </a:ext>
            </a:extLst>
          </p:cNvPr>
          <p:cNvSpPr/>
          <p:nvPr/>
        </p:nvSpPr>
        <p:spPr bwMode="auto">
          <a:xfrm>
            <a:off x="9345083" y="5176018"/>
            <a:ext cx="2180065" cy="901390"/>
          </a:xfrm>
          <a:prstGeom prst="wedgeRoundRectCallout">
            <a:avLst>
              <a:gd name="adj1" fmla="val -349456"/>
              <a:gd name="adj2" fmla="val 45399"/>
              <a:gd name="adj3" fmla="val 16667"/>
            </a:avLst>
          </a:prstGeom>
          <a:ln w="28575">
            <a:headEnd type="none" w="med" len="med"/>
            <a:tailEnd type="none" w="med"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Clean data, </a:t>
            </a:r>
          </a:p>
          <a:p>
            <a:pPr algn="ctr" defTabSz="932472" fontAlgn="base">
              <a:lnSpc>
                <a:spcPct val="90000"/>
              </a:lnSpc>
              <a:spcBef>
                <a:spcPct val="0"/>
              </a:spcBef>
              <a:spcAft>
                <a:spcPct val="0"/>
              </a:spcAft>
            </a:pPr>
            <a:r>
              <a:rPr lang="en-US" sz="1400" dirty="0">
                <a:solidFill>
                  <a:schemeClr val="accent3"/>
                </a:solidFill>
                <a:ea typeface="Segoe UI" pitchFamily="34" charset="0"/>
                <a:cs typeface="Segoe UI" pitchFamily="34" charset="0"/>
              </a:rPr>
              <a:t>explore and determine statistics</a:t>
            </a:r>
          </a:p>
        </p:txBody>
      </p:sp>
    </p:spTree>
    <p:extLst>
      <p:ext uri="{BB962C8B-B14F-4D97-AF65-F5344CB8AC3E}">
        <p14:creationId xmlns:p14="http://schemas.microsoft.com/office/powerpoint/2010/main" val="5430934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5CEA-1F14-4F6D-8F61-8DD3520B7484}"/>
              </a:ext>
            </a:extLst>
          </p:cNvPr>
          <p:cNvSpPr>
            <a:spLocks noGrp="1"/>
          </p:cNvSpPr>
          <p:nvPr>
            <p:ph type="title"/>
          </p:nvPr>
        </p:nvSpPr>
        <p:spPr/>
        <p:txBody>
          <a:bodyPr/>
          <a:lstStyle/>
          <a:p>
            <a:r>
              <a:rPr lang="en-US" dirty="0"/>
              <a:t>Visualizing Data</a:t>
            </a:r>
          </a:p>
        </p:txBody>
      </p:sp>
      <p:sp>
        <p:nvSpPr>
          <p:cNvPr id="3" name="Text Placeholder 2">
            <a:extLst>
              <a:ext uri="{FF2B5EF4-FFF2-40B4-BE49-F238E27FC236}">
                <a16:creationId xmlns:a16="http://schemas.microsoft.com/office/drawing/2014/main" id="{6515A618-6651-4C1E-84B4-A9C625B3D72B}"/>
              </a:ext>
            </a:extLst>
          </p:cNvPr>
          <p:cNvSpPr>
            <a:spLocks noGrp="1"/>
          </p:cNvSpPr>
          <p:nvPr>
            <p:ph type="body" sz="quarter" idx="10"/>
          </p:nvPr>
        </p:nvSpPr>
        <p:spPr>
          <a:xfrm>
            <a:off x="584200" y="1435497"/>
            <a:ext cx="11027792" cy="4601260"/>
          </a:xfrm>
          <a:solidFill>
            <a:schemeClr val="bg1">
              <a:lumMod val="95000"/>
            </a:schemeClr>
          </a:solidFill>
        </p:spPr>
        <p:txBody>
          <a:bodyPr/>
          <a:lstStyle/>
          <a:p>
            <a:pPr marL="342900" indent="-342900">
              <a:buFont typeface="Arial" panose="020B0604020202020204" pitchFamily="34" charset="0"/>
              <a:buChar char="•"/>
            </a:pPr>
            <a:r>
              <a:rPr lang="en-US" sz="2000" dirty="0">
                <a:latin typeface="Helvetica Neue"/>
              </a:rPr>
              <a:t>Use </a:t>
            </a:r>
            <a:r>
              <a:rPr lang="en-US" sz="2000" dirty="0">
                <a:latin typeface="Courier New" panose="02070309020205020404" pitchFamily="49" charset="0"/>
                <a:cs typeface="Courier New" panose="02070309020205020404" pitchFamily="49" charset="0"/>
              </a:rPr>
              <a:t>display</a:t>
            </a:r>
            <a:r>
              <a:rPr lang="en-US" sz="2000" dirty="0">
                <a:latin typeface="Helvetica Neue"/>
              </a:rPr>
              <a:t> and </a:t>
            </a:r>
            <a:r>
              <a:rPr lang="en-US" sz="2000" dirty="0" err="1">
                <a:latin typeface="Courier New" panose="02070309020205020404" pitchFamily="49" charset="0"/>
                <a:cs typeface="Courier New" panose="02070309020205020404" pitchFamily="49" charset="0"/>
              </a:rPr>
              <a:t>displayHTML</a:t>
            </a:r>
            <a:r>
              <a:rPr lang="en-US" sz="2000" dirty="0">
                <a:latin typeface="Helvetica Neue"/>
              </a:rPr>
              <a:t> functions</a:t>
            </a:r>
          </a:p>
          <a:p>
            <a:pPr marL="342900" indent="-342900">
              <a:buFont typeface="Arial" panose="020B0604020202020204" pitchFamily="34" charset="0"/>
              <a:buChar char="•"/>
            </a:pPr>
            <a:r>
              <a:rPr lang="en-US" sz="2000" dirty="0">
                <a:latin typeface="Helvetica Neue"/>
              </a:rPr>
              <a:t>Multiple datatypes are supported</a:t>
            </a:r>
          </a:p>
          <a:p>
            <a:pPr marL="685800" lvl="2" indent="-342900"/>
            <a:r>
              <a:rPr lang="en-US" sz="2000" dirty="0" err="1">
                <a:latin typeface="Helvetica Neue"/>
              </a:rPr>
              <a:t>Dataframes</a:t>
            </a:r>
            <a:endParaRPr lang="en-US" sz="2000" dirty="0">
              <a:latin typeface="Helvetica Neue"/>
            </a:endParaRPr>
          </a:p>
          <a:p>
            <a:pPr marL="685800" lvl="2" indent="-342900"/>
            <a:r>
              <a:rPr lang="en-US" sz="2000" dirty="0">
                <a:latin typeface="Helvetica Neue"/>
              </a:rPr>
              <a:t>Images</a:t>
            </a:r>
          </a:p>
          <a:p>
            <a:pPr marL="685800" lvl="2" indent="-342900"/>
            <a:r>
              <a:rPr lang="en-US" sz="2000" dirty="0">
                <a:latin typeface="Helvetica Neue"/>
              </a:rPr>
              <a:t>Structured streaming </a:t>
            </a:r>
            <a:r>
              <a:rPr lang="en-US" sz="2000" dirty="0" err="1">
                <a:latin typeface="Helvetica Neue"/>
              </a:rPr>
              <a:t>dataframes</a:t>
            </a:r>
            <a:endParaRPr lang="en-US" sz="2000" dirty="0">
              <a:latin typeface="Helvetica Neue"/>
            </a:endParaRPr>
          </a:p>
          <a:p>
            <a:pPr marL="342900" lvl="1" indent="-342900">
              <a:buFont typeface="Arial" panose="020B0604020202020204" pitchFamily="34" charset="0"/>
              <a:buChar char="•"/>
            </a:pPr>
            <a:r>
              <a:rPr lang="en-US" dirty="0">
                <a:latin typeface="Helvetica Neue"/>
              </a:rPr>
              <a:t>Multiple plot types</a:t>
            </a:r>
          </a:p>
          <a:p>
            <a:pPr marL="685800" lvl="2" indent="-342900"/>
            <a:r>
              <a:rPr lang="en-US" sz="2000" dirty="0">
                <a:latin typeface="Helvetica Neue"/>
              </a:rPr>
              <a:t>Bar chart, line, pie, map, area, pivot, histogram</a:t>
            </a:r>
          </a:p>
          <a:p>
            <a:pPr marL="342900" lvl="1" indent="-342900">
              <a:buFont typeface="Arial" panose="020B0604020202020204" pitchFamily="34" charset="0"/>
              <a:buChar char="•"/>
            </a:pPr>
            <a:r>
              <a:rPr lang="en-US" dirty="0">
                <a:latin typeface="Helvetica Neue"/>
              </a:rPr>
              <a:t>Plot options</a:t>
            </a:r>
          </a:p>
          <a:p>
            <a:pPr marL="685800" lvl="2" indent="-342900"/>
            <a:r>
              <a:rPr lang="en-US" sz="2000" dirty="0">
                <a:latin typeface="Helvetica Neue"/>
              </a:rPr>
              <a:t>Choose axes (keys, values)</a:t>
            </a:r>
          </a:p>
          <a:p>
            <a:pPr marL="685800" lvl="2" indent="-342900"/>
            <a:r>
              <a:rPr lang="en-US" sz="2000" dirty="0">
                <a:latin typeface="Helvetica Neue"/>
              </a:rPr>
              <a:t>Grouping</a:t>
            </a:r>
          </a:p>
          <a:p>
            <a:pPr marL="685800" lvl="2" indent="-342900"/>
            <a:r>
              <a:rPr lang="en-US" sz="2000" dirty="0">
                <a:latin typeface="Helvetica Neue"/>
              </a:rPr>
              <a:t>Aggregations (sum, avg, min, max, count)</a:t>
            </a:r>
          </a:p>
          <a:p>
            <a:pPr marL="685800" lvl="2" indent="-342900"/>
            <a:endParaRPr lang="en-US" dirty="0"/>
          </a:p>
        </p:txBody>
      </p:sp>
      <p:pic>
        <p:nvPicPr>
          <p:cNvPr id="5" name="Graphic 4" descr="Database with solid fill">
            <a:extLst>
              <a:ext uri="{FF2B5EF4-FFF2-40B4-BE49-F238E27FC236}">
                <a16:creationId xmlns:a16="http://schemas.microsoft.com/office/drawing/2014/main" id="{BB71C8DF-33BF-4574-A7BF-D7B135028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41294" y="4167988"/>
            <a:ext cx="1860323" cy="1860323"/>
          </a:xfrm>
          <a:prstGeom prst="rect">
            <a:avLst/>
          </a:prstGeom>
        </p:spPr>
      </p:pic>
      <p:pic>
        <p:nvPicPr>
          <p:cNvPr id="4" name="Graphic 3" descr="Bar chart with solid fill">
            <a:extLst>
              <a:ext uri="{FF2B5EF4-FFF2-40B4-BE49-F238E27FC236}">
                <a16:creationId xmlns:a16="http://schemas.microsoft.com/office/drawing/2014/main" id="{476F32EB-8DE6-4BF8-AFF6-42981BF0B6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85703" y="1435497"/>
            <a:ext cx="1922097" cy="1922097"/>
          </a:xfrm>
          <a:prstGeom prst="rect">
            <a:avLst/>
          </a:prstGeom>
        </p:spPr>
      </p:pic>
      <p:pic>
        <p:nvPicPr>
          <p:cNvPr id="6" name="Graphic 5" descr="Back with solid fill">
            <a:extLst>
              <a:ext uri="{FF2B5EF4-FFF2-40B4-BE49-F238E27FC236}">
                <a16:creationId xmlns:a16="http://schemas.microsoft.com/office/drawing/2014/main" id="{99B8ECEA-7A70-42CD-AB1C-CC062C186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80122" y="3215201"/>
            <a:ext cx="914400" cy="914400"/>
          </a:xfrm>
          <a:prstGeom prst="rect">
            <a:avLst/>
          </a:prstGeom>
        </p:spPr>
      </p:pic>
    </p:spTree>
    <p:extLst>
      <p:ext uri="{BB962C8B-B14F-4D97-AF65-F5344CB8AC3E}">
        <p14:creationId xmlns:p14="http://schemas.microsoft.com/office/powerpoint/2010/main" val="2061247999"/>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58DD63460F6D46982CDFCFF3E015F7" ma:contentTypeVersion="8" ma:contentTypeDescription="Create a new document." ma:contentTypeScope="" ma:versionID="d4c95c701b69dc54ce68342230fc4205">
  <xsd:schema xmlns:xsd="http://www.w3.org/2001/XMLSchema" xmlns:xs="http://www.w3.org/2001/XMLSchema" xmlns:p="http://schemas.microsoft.com/office/2006/metadata/properties" xmlns:ns1="http://schemas.microsoft.com/sharepoint/v3" xmlns:ns2="7e96d60b-db1d-44a2-8be4-a128982f8e65" xmlns:ns3="76e03480-8cba-4236-ba8e-c2eaec5d39d6" targetNamespace="http://schemas.microsoft.com/office/2006/metadata/properties" ma:root="true" ma:fieldsID="7b3ec7c302ac4ba5bc825fb57c2e71f6" ns1:_="" ns2:_="" ns3:_="">
    <xsd:import namespace="http://schemas.microsoft.com/sharepoint/v3"/>
    <xsd:import namespace="7e96d60b-db1d-44a2-8be4-a128982f8e65"/>
    <xsd:import namespace="76e03480-8cba-4236-ba8e-c2eaec5d39d6"/>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96d60b-db1d-44a2-8be4-a128982f8e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6e03480-8cba-4236-ba8e-c2eaec5d39d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20A05D-C617-4701-A14E-CD880E1E4CE6}">
  <ds:schemaRefs>
    <ds:schemaRef ds:uri="76e03480-8cba-4236-ba8e-c2eaec5d39d6"/>
    <ds:schemaRef ds:uri="7e96d60b-db1d-44a2-8be4-a128982f8e6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1728</TotalTime>
  <Words>7278</Words>
  <Application>Microsoft Office PowerPoint</Application>
  <PresentationFormat>Widescreen</PresentationFormat>
  <Paragraphs>841</Paragraphs>
  <Slides>45</Slides>
  <Notes>40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Calibri</vt:lpstr>
      <vt:lpstr>Consolas</vt:lpstr>
      <vt:lpstr>Courier New</vt:lpstr>
      <vt:lpstr>Helvetica Neue</vt:lpstr>
      <vt:lpstr>Segoe UI</vt:lpstr>
      <vt:lpstr>Segoe UI Light</vt:lpstr>
      <vt:lpstr>Segoe UI Semibold</vt:lpstr>
      <vt:lpstr>Wingdings</vt:lpstr>
      <vt:lpstr>Microsoft Azure Template</vt:lpstr>
      <vt:lpstr>Module 1: Introduction to Azure Databricks</vt:lpstr>
      <vt:lpstr>Getting Started with Azure Databricks</vt:lpstr>
      <vt:lpstr>What is Azure Databricks ?</vt:lpstr>
      <vt:lpstr>Workspaces and Clusters</vt:lpstr>
      <vt:lpstr>Working with notebooks</vt:lpstr>
      <vt:lpstr>Working with data in Azure Databricks</vt:lpstr>
      <vt:lpstr>Introduction to DataFrames</vt:lpstr>
      <vt:lpstr>Querying DataFrames</vt:lpstr>
      <vt:lpstr>Visualizing Data</vt:lpstr>
      <vt:lpstr>References</vt:lpstr>
      <vt:lpstr>Module 2: Training and Evaluating Machine Learning Models</vt:lpstr>
      <vt:lpstr>Preparing Data for Machine Learning</vt:lpstr>
      <vt:lpstr>What is Machine Learning?</vt:lpstr>
      <vt:lpstr>Data Cleaning</vt:lpstr>
      <vt:lpstr>Feature Engineering</vt:lpstr>
      <vt:lpstr>Data Scaling</vt:lpstr>
      <vt:lpstr>Data Encoding</vt:lpstr>
      <vt:lpstr>Training a Machine Learning Model</vt:lpstr>
      <vt:lpstr>Introduction to Spark ML</vt:lpstr>
      <vt:lpstr>A Typical Training and Validation Process</vt:lpstr>
      <vt:lpstr>Other Frameworks</vt:lpstr>
      <vt:lpstr>References</vt:lpstr>
      <vt:lpstr>Module 3: Managing Experiments and Models</vt:lpstr>
      <vt:lpstr>Using MLflow to Track Experiments</vt:lpstr>
      <vt:lpstr>What is MLflow?</vt:lpstr>
      <vt:lpstr>MLflow Terminology</vt:lpstr>
      <vt:lpstr>Creating and Running Experiments</vt:lpstr>
      <vt:lpstr>Managing Models</vt:lpstr>
      <vt:lpstr>Model Management Overview</vt:lpstr>
      <vt:lpstr>Registering a Model</vt:lpstr>
      <vt:lpstr>Model Versioning</vt:lpstr>
      <vt:lpstr>References</vt:lpstr>
      <vt:lpstr>Module 4: Integrating Azure Databricks and Azure Machine Learning</vt:lpstr>
      <vt:lpstr>Tracking Experiments with Azure Machine Learning</vt:lpstr>
      <vt:lpstr>What is Azure Machine Learning?</vt:lpstr>
      <vt:lpstr>Running Azure Machine Learning Experiments on Databricks Compute</vt:lpstr>
      <vt:lpstr>Logging Azure Machine Learning experiment metrics with ML Flow</vt:lpstr>
      <vt:lpstr>Running Azure Machine Learning Pipeline on Databricks Compute</vt:lpstr>
      <vt:lpstr>Deploying Models</vt:lpstr>
      <vt:lpstr>What is Real-Time Inferencing?</vt:lpstr>
      <vt:lpstr>Azure ML Deployment Endpoints</vt:lpstr>
      <vt:lpstr>Model Deployment Process</vt:lpstr>
      <vt:lpstr>Troubleshooting Deployment</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Anshu Pandey</cp:lastModifiedBy>
  <cp:revision>83</cp:revision>
  <dcterms:created xsi:type="dcterms:W3CDTF">2020-04-30T00:33:59Z</dcterms:created>
  <dcterms:modified xsi:type="dcterms:W3CDTF">2023-05-17T12:40:52Z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0x0101000358DD63460F6D46982CDFCFF3E015F7</vt:lpwstr>
  </property>
</Properties>
</file>