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71" r:id="rId2"/>
    <p:sldId id="378" r:id="rId3"/>
    <p:sldId id="376" r:id="rId4"/>
    <p:sldId id="377" r:id="rId5"/>
    <p:sldId id="361" r:id="rId6"/>
    <p:sldId id="362" r:id="rId7"/>
    <p:sldId id="372" r:id="rId8"/>
    <p:sldId id="363" r:id="rId9"/>
    <p:sldId id="364" r:id="rId10"/>
    <p:sldId id="373" r:id="rId11"/>
    <p:sldId id="365" r:id="rId12"/>
    <p:sldId id="374" r:id="rId13"/>
    <p:sldId id="366" r:id="rId14"/>
    <p:sldId id="256" r:id="rId15"/>
    <p:sldId id="258" r:id="rId16"/>
    <p:sldId id="265" r:id="rId17"/>
    <p:sldId id="266" r:id="rId18"/>
    <p:sldId id="259" r:id="rId19"/>
    <p:sldId id="260" r:id="rId20"/>
    <p:sldId id="262" r:id="rId21"/>
    <p:sldId id="271" r:id="rId22"/>
    <p:sldId id="261" r:id="rId23"/>
    <p:sldId id="263" r:id="rId24"/>
    <p:sldId id="267" r:id="rId25"/>
    <p:sldId id="269" r:id="rId26"/>
    <p:sldId id="264" r:id="rId27"/>
    <p:sldId id="340" r:id="rId28"/>
    <p:sldId id="272" r:id="rId29"/>
    <p:sldId id="341" r:id="rId30"/>
    <p:sldId id="276" r:id="rId31"/>
    <p:sldId id="280" r:id="rId32"/>
    <p:sldId id="273" r:id="rId33"/>
    <p:sldId id="342" r:id="rId34"/>
    <p:sldId id="343" r:id="rId35"/>
    <p:sldId id="350" r:id="rId36"/>
    <p:sldId id="281" r:id="rId37"/>
    <p:sldId id="278" r:id="rId38"/>
    <p:sldId id="351" r:id="rId39"/>
    <p:sldId id="356" r:id="rId40"/>
    <p:sldId id="274" r:id="rId41"/>
    <p:sldId id="344" r:id="rId42"/>
    <p:sldId id="352" r:id="rId43"/>
    <p:sldId id="275" r:id="rId44"/>
    <p:sldId id="348" r:id="rId45"/>
    <p:sldId id="290" r:id="rId46"/>
    <p:sldId id="328" r:id="rId47"/>
    <p:sldId id="329" r:id="rId48"/>
    <p:sldId id="330" r:id="rId49"/>
    <p:sldId id="337" r:id="rId50"/>
    <p:sldId id="338" r:id="rId51"/>
    <p:sldId id="339" r:id="rId52"/>
    <p:sldId id="354" r:id="rId53"/>
    <p:sldId id="355" r:id="rId54"/>
    <p:sldId id="345" r:id="rId55"/>
    <p:sldId id="346" r:id="rId56"/>
    <p:sldId id="347" r:id="rId57"/>
    <p:sldId id="353" r:id="rId58"/>
    <p:sldId id="357" r:id="rId59"/>
    <p:sldId id="289" r:id="rId60"/>
    <p:sldId id="359" r:id="rId61"/>
    <p:sldId id="360" r:id="rId62"/>
    <p:sldId id="375" r:id="rId63"/>
    <p:sldId id="270" r:id="rId64"/>
    <p:sldId id="279" r:id="rId65"/>
    <p:sldId id="367" r:id="rId66"/>
    <p:sldId id="368" r:id="rId67"/>
    <p:sldId id="369" r:id="rId68"/>
    <p:sldId id="370" r:id="rId69"/>
    <p:sldId id="282" r:id="rId70"/>
    <p:sldId id="287" r:id="rId71"/>
    <p:sldId id="288" r:id="rId72"/>
    <p:sldId id="283" r:id="rId73"/>
    <p:sldId id="35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4DA16-733D-4423-9A6D-7659206EBD51}"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59AFA2D0-2782-45EB-B37B-A68704114057}">
      <dgm:prSet phldrT="[Text]" custT="1"/>
      <dgm:spPr/>
      <dgm:t>
        <a:bodyPr/>
        <a:lstStyle/>
        <a:p>
          <a:r>
            <a:rPr lang="en-IN" sz="1800" dirty="0"/>
            <a:t>Machine Learning</a:t>
          </a:r>
        </a:p>
        <a:p>
          <a:endParaRPr lang="en-IN" sz="1800" dirty="0"/>
        </a:p>
        <a:p>
          <a:endParaRPr lang="en-IN" sz="1800" dirty="0"/>
        </a:p>
      </dgm:t>
    </dgm:pt>
    <dgm:pt modelId="{9EA21A8C-B309-44EF-BA83-2FD40CD0BFA6}" type="parTrans" cxnId="{B5434D27-EEA0-4D36-8B9A-D8FA7332A61C}">
      <dgm:prSet/>
      <dgm:spPr/>
      <dgm:t>
        <a:bodyPr/>
        <a:lstStyle/>
        <a:p>
          <a:endParaRPr lang="en-IN"/>
        </a:p>
      </dgm:t>
    </dgm:pt>
    <dgm:pt modelId="{885EE7CD-70B4-4CA0-936B-A0D8F52CD36E}" type="sibTrans" cxnId="{B5434D27-EEA0-4D36-8B9A-D8FA7332A61C}">
      <dgm:prSet custT="1"/>
      <dgm:spPr/>
      <dgm:t>
        <a:bodyPr/>
        <a:lstStyle/>
        <a:p>
          <a:r>
            <a:rPr lang="en-IN" sz="1300" dirty="0"/>
            <a:t>The algorithms from Artificial Intelligence which can learn from data</a:t>
          </a:r>
        </a:p>
      </dgm:t>
    </dgm:pt>
    <dgm:pt modelId="{FD3D84F5-A04D-436B-9B0C-4F07B9AA249D}">
      <dgm:prSet phldrT="[Text]" custT="1"/>
      <dgm:spPr/>
      <dgm:t>
        <a:bodyPr/>
        <a:lstStyle/>
        <a:p>
          <a:r>
            <a:rPr lang="en-IN" sz="1400" dirty="0"/>
            <a:t>Supervised Learning</a:t>
          </a:r>
        </a:p>
        <a:p>
          <a:endParaRPr lang="en-IN" sz="1400" dirty="0"/>
        </a:p>
        <a:p>
          <a:endParaRPr lang="en-IN" sz="1400" dirty="0"/>
        </a:p>
        <a:p>
          <a:endParaRPr lang="en-IN" sz="1400" dirty="0"/>
        </a:p>
        <a:p>
          <a:endParaRPr lang="en-IN" sz="1400" dirty="0"/>
        </a:p>
      </dgm:t>
    </dgm:pt>
    <dgm:pt modelId="{ED011FE4-2673-4AD9-A41E-853241E3301F}" type="parTrans" cxnId="{3F7C72C7-5B5F-4F96-8DD8-B90CD2678C43}">
      <dgm:prSet/>
      <dgm:spPr/>
      <dgm:t>
        <a:bodyPr/>
        <a:lstStyle/>
        <a:p>
          <a:endParaRPr lang="en-IN"/>
        </a:p>
      </dgm:t>
    </dgm:pt>
    <dgm:pt modelId="{B9A3F027-1C39-4CE9-92BB-FE86C36199E7}" type="sibTrans" cxnId="{3F7C72C7-5B5F-4F96-8DD8-B90CD2678C43}">
      <dgm:prSet custT="1"/>
      <dgm:spPr/>
      <dgm:t>
        <a:bodyPr/>
        <a:lstStyle/>
        <a:p>
          <a:pPr marL="0" indent="0"/>
          <a:r>
            <a:rPr lang="en-IN" sz="1300" dirty="0"/>
            <a:t>Predicting future, classifying observation.</a:t>
          </a:r>
        </a:p>
        <a:p>
          <a:pPr marL="0"/>
          <a:r>
            <a:rPr lang="en-IN" sz="1300" dirty="0"/>
            <a:t>- Requires Labelled Data</a:t>
          </a:r>
        </a:p>
        <a:p>
          <a:pPr marL="0"/>
          <a:r>
            <a:rPr lang="en-IN" sz="1300" dirty="0"/>
            <a:t>- Learn from past data</a:t>
          </a:r>
        </a:p>
      </dgm:t>
    </dgm:pt>
    <dgm:pt modelId="{EDD097B2-2A8E-42F4-909B-7717D6456D7F}">
      <dgm:prSet phldrT="[Text]" custT="1"/>
      <dgm:spPr/>
      <dgm:t>
        <a:bodyPr/>
        <a:lstStyle/>
        <a:p>
          <a:r>
            <a:rPr lang="en-IN" sz="1400" dirty="0"/>
            <a:t>Unsupervised Learning</a:t>
          </a:r>
        </a:p>
        <a:p>
          <a:endParaRPr lang="en-IN" sz="1400" dirty="0"/>
        </a:p>
        <a:p>
          <a:endParaRPr lang="en-IN" sz="1400" dirty="0"/>
        </a:p>
        <a:p>
          <a:endParaRPr lang="en-IN" sz="1400" dirty="0"/>
        </a:p>
        <a:p>
          <a:endParaRPr lang="en-IN" sz="1400" dirty="0"/>
        </a:p>
      </dgm:t>
    </dgm:pt>
    <dgm:pt modelId="{39C02653-2B95-43E3-89F1-EAB5A19FD6CA}" type="parTrans" cxnId="{63F49726-A037-44A3-8765-14FACF11305B}">
      <dgm:prSet/>
      <dgm:spPr/>
      <dgm:t>
        <a:bodyPr/>
        <a:lstStyle/>
        <a:p>
          <a:endParaRPr lang="en-IN"/>
        </a:p>
      </dgm:t>
    </dgm:pt>
    <dgm:pt modelId="{20613AE7-C8CD-4178-B573-2E9834C1CEC0}" type="sibTrans" cxnId="{63F49726-A037-44A3-8765-14FACF11305B}">
      <dgm:prSet custT="1"/>
      <dgm:spPr/>
      <dgm:t>
        <a:bodyPr/>
        <a:lstStyle/>
        <a:p>
          <a:r>
            <a:rPr lang="en-IN" sz="1300" dirty="0"/>
            <a:t>Pattern Recognition</a:t>
          </a:r>
        </a:p>
        <a:p>
          <a:r>
            <a:rPr lang="en-IN" sz="1300" dirty="0"/>
            <a:t>- Requires unlabelled data</a:t>
          </a:r>
        </a:p>
        <a:p>
          <a:r>
            <a:rPr lang="en-IN" sz="1300" dirty="0"/>
            <a:t>- Learn in Realtime</a:t>
          </a:r>
        </a:p>
      </dgm:t>
    </dgm:pt>
    <dgm:pt modelId="{7B985992-0CF8-49D5-8E07-A2EF896A0431}">
      <dgm:prSet phldrT="[Text]" custT="1"/>
      <dgm:spPr/>
      <dgm:t>
        <a:bodyPr/>
        <a:lstStyle/>
        <a:p>
          <a:r>
            <a:rPr lang="en-IN" sz="1400" dirty="0"/>
            <a:t>Reinforcement Learning</a:t>
          </a:r>
        </a:p>
        <a:p>
          <a:endParaRPr lang="en-IN" sz="1400" dirty="0"/>
        </a:p>
        <a:p>
          <a:endParaRPr lang="en-IN" sz="1400" dirty="0"/>
        </a:p>
        <a:p>
          <a:endParaRPr lang="en-IN" sz="1400" dirty="0"/>
        </a:p>
        <a:p>
          <a:endParaRPr lang="en-IN" sz="1400" dirty="0"/>
        </a:p>
      </dgm:t>
    </dgm:pt>
    <dgm:pt modelId="{191A3851-0A1A-4186-8D15-B6D29086197B}" type="parTrans" cxnId="{2838066D-4D6F-4D7D-92D7-E13892A647F2}">
      <dgm:prSet/>
      <dgm:spPr/>
      <dgm:t>
        <a:bodyPr/>
        <a:lstStyle/>
        <a:p>
          <a:endParaRPr lang="en-IN"/>
        </a:p>
      </dgm:t>
    </dgm:pt>
    <dgm:pt modelId="{89AF4783-FB5B-4C86-98D4-0FFBB14FD663}" type="sibTrans" cxnId="{2838066D-4D6F-4D7D-92D7-E13892A647F2}">
      <dgm:prSet custT="1"/>
      <dgm:spPr/>
      <dgm:t>
        <a:bodyPr/>
        <a:lstStyle/>
        <a:p>
          <a:r>
            <a:rPr lang="en-IN" sz="1300" dirty="0"/>
            <a:t>Feedback Based Learning</a:t>
          </a:r>
        </a:p>
        <a:p>
          <a:r>
            <a:rPr lang="en-IN" sz="1300" dirty="0"/>
            <a:t>Training process is very expensive</a:t>
          </a:r>
        </a:p>
      </dgm:t>
    </dgm:pt>
    <dgm:pt modelId="{C2765893-C583-4AD9-A2FF-E595BBDFF217}">
      <dgm:prSet phldrT="[Text]" custT="1"/>
      <dgm:spPr/>
      <dgm:t>
        <a:bodyPr/>
        <a:lstStyle/>
        <a:p>
          <a:r>
            <a:rPr lang="en-IN" sz="1400" dirty="0"/>
            <a:t>Time Series Forecasting</a:t>
          </a:r>
          <a:endParaRPr lang="en-IN" sz="1200" dirty="0"/>
        </a:p>
        <a:p>
          <a:endParaRPr lang="en-IN" sz="1200" dirty="0"/>
        </a:p>
        <a:p>
          <a:endParaRPr lang="en-IN" sz="1200" dirty="0"/>
        </a:p>
        <a:p>
          <a:endParaRPr lang="en-IN" sz="1200" dirty="0"/>
        </a:p>
        <a:p>
          <a:endParaRPr lang="en-IN" sz="1200" dirty="0"/>
        </a:p>
      </dgm:t>
    </dgm:pt>
    <dgm:pt modelId="{75F98F32-39B3-40B5-809F-AFC3BC525746}" type="parTrans" cxnId="{A703AEB3-1208-4D6E-BFC2-EA5FE18B770D}">
      <dgm:prSet/>
      <dgm:spPr/>
      <dgm:t>
        <a:bodyPr/>
        <a:lstStyle/>
        <a:p>
          <a:endParaRPr lang="en-IN"/>
        </a:p>
      </dgm:t>
    </dgm:pt>
    <dgm:pt modelId="{273BEA1C-AAFA-4C1D-AD89-4811525CB467}" type="sibTrans" cxnId="{A703AEB3-1208-4D6E-BFC2-EA5FE18B770D}">
      <dgm:prSet custT="1"/>
      <dgm:spPr/>
      <dgm:t>
        <a:bodyPr/>
        <a:lstStyle/>
        <a:p>
          <a:r>
            <a:rPr lang="en-IN" sz="1300" dirty="0"/>
            <a:t>Forecasting future values based on previous trends.</a:t>
          </a:r>
        </a:p>
        <a:p>
          <a:r>
            <a:rPr lang="en-IN" sz="1300" dirty="0"/>
            <a:t>Ex – Stock prices prediction</a:t>
          </a:r>
        </a:p>
      </dgm:t>
    </dgm:pt>
    <dgm:pt modelId="{AE0C2B23-9B50-4825-8CB4-1A31C1B8E4E0}">
      <dgm:prSet phldrT="[Text]" custT="1"/>
      <dgm:spPr/>
      <dgm:t>
        <a:bodyPr/>
        <a:lstStyle/>
        <a:p>
          <a:r>
            <a:rPr lang="en-IN" sz="1400" dirty="0"/>
            <a:t>Regression</a:t>
          </a:r>
          <a:endParaRPr lang="en-IN" sz="1100" dirty="0"/>
        </a:p>
        <a:p>
          <a:endParaRPr lang="en-IN" sz="1100" dirty="0"/>
        </a:p>
        <a:p>
          <a:endParaRPr lang="en-IN" sz="1100" dirty="0"/>
        </a:p>
        <a:p>
          <a:endParaRPr lang="en-IN" sz="1100" dirty="0"/>
        </a:p>
        <a:p>
          <a:endParaRPr lang="en-IN" sz="1100" dirty="0"/>
        </a:p>
        <a:p>
          <a:endParaRPr lang="en-IN" sz="1100" dirty="0"/>
        </a:p>
      </dgm:t>
    </dgm:pt>
    <dgm:pt modelId="{C7EF46E7-1882-4A16-80BD-D3E3AC52B653}" type="parTrans" cxnId="{502A204F-403C-473D-B59B-38724DEEC663}">
      <dgm:prSet/>
      <dgm:spPr/>
      <dgm:t>
        <a:bodyPr/>
        <a:lstStyle/>
        <a:p>
          <a:endParaRPr lang="en-IN"/>
        </a:p>
      </dgm:t>
    </dgm:pt>
    <dgm:pt modelId="{D1F37EF9-9706-4C3D-8CAE-18F1D295E4AF}" type="sibTrans" cxnId="{502A204F-403C-473D-B59B-38724DEEC663}">
      <dgm:prSet custT="1"/>
      <dgm:spPr/>
      <dgm:t>
        <a:bodyPr/>
        <a:lstStyle/>
        <a:p>
          <a:r>
            <a:rPr lang="en-IN" sz="1300" dirty="0"/>
            <a:t>Target Variable is a continuous Variable.</a:t>
          </a:r>
        </a:p>
        <a:p>
          <a:r>
            <a:rPr lang="en-IN" sz="1300" dirty="0"/>
            <a:t>Ex-Housing prices Prediction</a:t>
          </a:r>
        </a:p>
      </dgm:t>
    </dgm:pt>
    <dgm:pt modelId="{3F661B2A-995B-4B75-838F-FFF6DC570290}">
      <dgm:prSet phldrT="[Text]" custT="1"/>
      <dgm:spPr/>
      <dgm:t>
        <a:bodyPr/>
        <a:lstStyle/>
        <a:p>
          <a:r>
            <a:rPr lang="en-IN" sz="1400" dirty="0"/>
            <a:t>Classification</a:t>
          </a:r>
          <a:endParaRPr lang="en-IN" sz="1200" dirty="0"/>
        </a:p>
        <a:p>
          <a:endParaRPr lang="en-IN" sz="1200" dirty="0"/>
        </a:p>
        <a:p>
          <a:endParaRPr lang="en-IN" sz="1200" dirty="0"/>
        </a:p>
        <a:p>
          <a:endParaRPr lang="en-IN" sz="1200" dirty="0"/>
        </a:p>
        <a:p>
          <a:endParaRPr lang="en-IN" sz="1200" dirty="0"/>
        </a:p>
      </dgm:t>
    </dgm:pt>
    <dgm:pt modelId="{F61250C1-F18D-4FFD-8457-8FF8AA5DF7E0}" type="parTrans" cxnId="{E5A5231A-1CE0-486E-81AD-7D976D388504}">
      <dgm:prSet/>
      <dgm:spPr/>
      <dgm:t>
        <a:bodyPr/>
        <a:lstStyle/>
        <a:p>
          <a:endParaRPr lang="en-IN"/>
        </a:p>
      </dgm:t>
    </dgm:pt>
    <dgm:pt modelId="{103F7DD7-DEE5-459F-8229-2D35D9320C00}" type="sibTrans" cxnId="{E5A5231A-1CE0-486E-81AD-7D976D388504}">
      <dgm:prSet custT="1"/>
      <dgm:spPr/>
      <dgm:t>
        <a:bodyPr/>
        <a:lstStyle/>
        <a:p>
          <a:r>
            <a:rPr lang="en-IN" sz="1300" dirty="0"/>
            <a:t>Target Variable is Categorical Feature.</a:t>
          </a:r>
        </a:p>
        <a:p>
          <a:r>
            <a:rPr lang="en-IN" sz="1300" dirty="0"/>
            <a:t>Ex-Churn Prediction, Digit Classification</a:t>
          </a:r>
        </a:p>
      </dgm:t>
    </dgm:pt>
    <dgm:pt modelId="{06ADEBF0-E1BF-43A9-BFB1-FADC870222EC}">
      <dgm:prSet phldrT="[Text]" custT="1"/>
      <dgm:spPr/>
      <dgm:t>
        <a:bodyPr/>
        <a:lstStyle/>
        <a:p>
          <a:r>
            <a:rPr lang="en-IN" sz="1400" dirty="0"/>
            <a:t>Dimensionality Reduction</a:t>
          </a:r>
          <a:endParaRPr lang="en-IN" sz="1000" dirty="0"/>
        </a:p>
        <a:p>
          <a:endParaRPr lang="en-IN" sz="1000" dirty="0"/>
        </a:p>
        <a:p>
          <a:endParaRPr lang="en-IN" sz="1000" dirty="0"/>
        </a:p>
        <a:p>
          <a:endParaRPr lang="en-IN" sz="1000" dirty="0"/>
        </a:p>
        <a:p>
          <a:endParaRPr lang="en-IN" sz="1000" dirty="0"/>
        </a:p>
        <a:p>
          <a:endParaRPr lang="en-IN" sz="1000" dirty="0"/>
        </a:p>
      </dgm:t>
    </dgm:pt>
    <dgm:pt modelId="{47777A0C-1251-462E-B2E7-E16374976FA0}" type="parTrans" cxnId="{486D7752-472D-4D16-919D-778E71AB7F21}">
      <dgm:prSet/>
      <dgm:spPr/>
      <dgm:t>
        <a:bodyPr/>
        <a:lstStyle/>
        <a:p>
          <a:endParaRPr lang="en-IN"/>
        </a:p>
      </dgm:t>
    </dgm:pt>
    <dgm:pt modelId="{259DB707-8A11-40A7-8702-78CD0EF51A5D}" type="sibTrans" cxnId="{486D7752-472D-4D16-919D-778E71AB7F21}">
      <dgm:prSet custT="1"/>
      <dgm:spPr/>
      <dgm:t>
        <a:bodyPr/>
        <a:lstStyle/>
        <a:p>
          <a:r>
            <a:rPr lang="en-IN" sz="1400" dirty="0"/>
            <a:t>Merging features, feature Extraction </a:t>
          </a:r>
        </a:p>
      </dgm:t>
    </dgm:pt>
    <dgm:pt modelId="{9D4E3E36-8C09-4C32-8B76-15A53B1A1956}">
      <dgm:prSet phldrT="[Text]" custT="1"/>
      <dgm:spPr/>
      <dgm:t>
        <a:bodyPr/>
        <a:lstStyle/>
        <a:p>
          <a:r>
            <a:rPr lang="en-IN" sz="1400" dirty="0"/>
            <a:t>Clustering</a:t>
          </a:r>
          <a:endParaRPr lang="en-IN" sz="1200" dirty="0"/>
        </a:p>
        <a:p>
          <a:endParaRPr lang="en-IN" sz="1200" dirty="0"/>
        </a:p>
        <a:p>
          <a:endParaRPr lang="en-IN" sz="1200" dirty="0"/>
        </a:p>
        <a:p>
          <a:endParaRPr lang="en-IN" sz="1200" dirty="0"/>
        </a:p>
        <a:p>
          <a:endParaRPr lang="en-IN" sz="1200" dirty="0"/>
        </a:p>
        <a:p>
          <a:endParaRPr lang="en-IN" sz="1200" dirty="0"/>
        </a:p>
      </dgm:t>
    </dgm:pt>
    <dgm:pt modelId="{979C6452-D723-4BD7-AE45-58B9D663112B}" type="parTrans" cxnId="{16FD1718-34E1-4576-AAC0-DE76500ADDC8}">
      <dgm:prSet/>
      <dgm:spPr/>
      <dgm:t>
        <a:bodyPr/>
        <a:lstStyle/>
        <a:p>
          <a:endParaRPr lang="en-IN"/>
        </a:p>
      </dgm:t>
    </dgm:pt>
    <dgm:pt modelId="{D326F9C9-3898-4089-8B69-7C82E3F519FD}" type="sibTrans" cxnId="{16FD1718-34E1-4576-AAC0-DE76500ADDC8}">
      <dgm:prSet custT="1"/>
      <dgm:spPr/>
      <dgm:t>
        <a:bodyPr/>
        <a:lstStyle/>
        <a:p>
          <a:r>
            <a:rPr lang="en-IN" sz="1300" dirty="0"/>
            <a:t>Categorization of observations</a:t>
          </a:r>
        </a:p>
        <a:p>
          <a:r>
            <a:rPr lang="en-IN" sz="1300" dirty="0"/>
            <a:t>Ex – Customer segmentation</a:t>
          </a:r>
        </a:p>
        <a:p>
          <a:endParaRPr lang="en-IN" sz="1300" dirty="0"/>
        </a:p>
      </dgm:t>
    </dgm:pt>
    <dgm:pt modelId="{9FE5780C-FD22-42B6-9EC6-C02196912450}">
      <dgm:prSet phldrT="[Text]" custT="1"/>
      <dgm:spPr/>
      <dgm:t>
        <a:bodyPr/>
        <a:lstStyle/>
        <a:p>
          <a:r>
            <a:rPr lang="en-IN" sz="1400" dirty="0"/>
            <a:t>Anomaly   Detection</a:t>
          </a:r>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a:p>
          <a:endParaRPr lang="en-IN" sz="600" dirty="0"/>
        </a:p>
      </dgm:t>
    </dgm:pt>
    <dgm:pt modelId="{85F2446F-D588-4204-B838-49016991F5A9}" type="parTrans" cxnId="{98A8A055-B46A-41C2-B64A-CF45DE373643}">
      <dgm:prSet/>
      <dgm:spPr/>
      <dgm:t>
        <a:bodyPr/>
        <a:lstStyle/>
        <a:p>
          <a:endParaRPr lang="en-IN"/>
        </a:p>
      </dgm:t>
    </dgm:pt>
    <dgm:pt modelId="{2969DDF2-9004-4902-808A-B38A0B6EAE69}" type="sibTrans" cxnId="{98A8A055-B46A-41C2-B64A-CF45DE373643}">
      <dgm:prSet custT="1"/>
      <dgm:spPr/>
      <dgm:t>
        <a:bodyPr/>
        <a:lstStyle/>
        <a:p>
          <a:r>
            <a:rPr lang="en-IN" sz="1300" dirty="0"/>
            <a:t>Detecting suspicious observation.</a:t>
          </a:r>
        </a:p>
        <a:p>
          <a:r>
            <a:rPr lang="en-IN" sz="1300" dirty="0"/>
            <a:t>Ex- Fraud Detection</a:t>
          </a:r>
        </a:p>
      </dgm:t>
    </dgm:pt>
    <dgm:pt modelId="{EC8277B6-8FD5-4589-90C6-DDF69C6A5BB7}">
      <dgm:prSet phldrT="[Text]" custT="1"/>
      <dgm:spPr/>
      <dgm:t>
        <a:bodyPr/>
        <a:lstStyle/>
        <a:p>
          <a:r>
            <a:rPr lang="en-IN" sz="1400" dirty="0"/>
            <a:t>Recommendation System</a:t>
          </a:r>
        </a:p>
        <a:p>
          <a:endParaRPr lang="en-IN" sz="1400" dirty="0"/>
        </a:p>
        <a:p>
          <a:endParaRPr lang="en-IN" sz="1400" dirty="0"/>
        </a:p>
        <a:p>
          <a:endParaRPr lang="en-IN" sz="1400" dirty="0"/>
        </a:p>
      </dgm:t>
    </dgm:pt>
    <dgm:pt modelId="{27AB3576-4F33-4C68-B927-F2CE934C714A}" type="parTrans" cxnId="{F27249E4-ADA6-47AB-AAC6-C70A299F73E5}">
      <dgm:prSet/>
      <dgm:spPr/>
      <dgm:t>
        <a:bodyPr/>
        <a:lstStyle/>
        <a:p>
          <a:endParaRPr lang="en-IN"/>
        </a:p>
      </dgm:t>
    </dgm:pt>
    <dgm:pt modelId="{F2EC01E4-7BA3-4D68-AB2D-F66826A3F6A3}" type="sibTrans" cxnId="{F27249E4-ADA6-47AB-AAC6-C70A299F73E5}">
      <dgm:prSet custT="1"/>
      <dgm:spPr/>
      <dgm:t>
        <a:bodyPr/>
        <a:lstStyle/>
        <a:p>
          <a:r>
            <a:rPr lang="en-IN" sz="1300" dirty="0"/>
            <a:t>Product Recommendation</a:t>
          </a:r>
        </a:p>
      </dgm:t>
    </dgm:pt>
    <dgm:pt modelId="{C0D3E6EC-411A-48AF-9200-5C27D13CD8E6}" type="pres">
      <dgm:prSet presAssocID="{9C64DA16-733D-4423-9A6D-7659206EBD51}" presName="hierChild1" presStyleCnt="0">
        <dgm:presLayoutVars>
          <dgm:orgChart val="1"/>
          <dgm:chPref val="1"/>
          <dgm:dir/>
          <dgm:animOne val="branch"/>
          <dgm:animLvl val="lvl"/>
          <dgm:resizeHandles/>
        </dgm:presLayoutVars>
      </dgm:prSet>
      <dgm:spPr/>
    </dgm:pt>
    <dgm:pt modelId="{5A6C7820-61B1-4BEC-AF83-35A884321B28}" type="pres">
      <dgm:prSet presAssocID="{59AFA2D0-2782-45EB-B37B-A68704114057}" presName="hierRoot1" presStyleCnt="0">
        <dgm:presLayoutVars>
          <dgm:hierBranch val="init"/>
        </dgm:presLayoutVars>
      </dgm:prSet>
      <dgm:spPr/>
    </dgm:pt>
    <dgm:pt modelId="{1AA873E7-3C49-4646-8769-D3C83647D707}" type="pres">
      <dgm:prSet presAssocID="{59AFA2D0-2782-45EB-B37B-A68704114057}" presName="rootComposite1" presStyleCnt="0"/>
      <dgm:spPr/>
    </dgm:pt>
    <dgm:pt modelId="{61D3EFF5-FF8D-40C0-A97A-87EB936E3FEB}" type="pres">
      <dgm:prSet presAssocID="{59AFA2D0-2782-45EB-B37B-A68704114057}" presName="rootText1" presStyleLbl="node0" presStyleIdx="0" presStyleCnt="1" custScaleX="197166" custScaleY="191953" custLinFactNeighborY="-46596">
        <dgm:presLayoutVars>
          <dgm:chMax/>
          <dgm:chPref val="3"/>
        </dgm:presLayoutVars>
      </dgm:prSet>
      <dgm:spPr/>
    </dgm:pt>
    <dgm:pt modelId="{BC2DD619-7F1A-4CA3-9AAD-0E3C67E650A7}" type="pres">
      <dgm:prSet presAssocID="{59AFA2D0-2782-45EB-B37B-A68704114057}" presName="titleText1" presStyleLbl="fgAcc0" presStyleIdx="0" presStyleCnt="1" custScaleX="220716" custScaleY="267300" custLinFactY="-66996" custLinFactNeighborX="-16303" custLinFactNeighborY="-100000">
        <dgm:presLayoutVars>
          <dgm:chMax val="0"/>
          <dgm:chPref val="0"/>
        </dgm:presLayoutVars>
      </dgm:prSet>
      <dgm:spPr/>
    </dgm:pt>
    <dgm:pt modelId="{2115F324-DE2F-4974-A378-07E46736BF06}" type="pres">
      <dgm:prSet presAssocID="{59AFA2D0-2782-45EB-B37B-A68704114057}" presName="rootConnector1" presStyleLbl="node1" presStyleIdx="0" presStyleCnt="10"/>
      <dgm:spPr/>
    </dgm:pt>
    <dgm:pt modelId="{BD5BF329-287F-4337-A7AE-2C058A436BA6}" type="pres">
      <dgm:prSet presAssocID="{59AFA2D0-2782-45EB-B37B-A68704114057}" presName="hierChild2" presStyleCnt="0"/>
      <dgm:spPr/>
    </dgm:pt>
    <dgm:pt modelId="{52E23144-56AF-4042-9AFD-31FD8756859A}" type="pres">
      <dgm:prSet presAssocID="{ED011FE4-2673-4AD9-A41E-853241E3301F}" presName="Name37" presStyleLbl="parChTrans1D2" presStyleIdx="0" presStyleCnt="3" custSzY="1180696"/>
      <dgm:spPr/>
    </dgm:pt>
    <dgm:pt modelId="{F077722E-6F2A-41BB-85C0-6858C55FA582}" type="pres">
      <dgm:prSet presAssocID="{FD3D84F5-A04D-436B-9B0C-4F07B9AA249D}" presName="hierRoot2" presStyleCnt="0">
        <dgm:presLayoutVars>
          <dgm:hierBranch val="init"/>
        </dgm:presLayoutVars>
      </dgm:prSet>
      <dgm:spPr/>
    </dgm:pt>
    <dgm:pt modelId="{52C049DB-D5D2-432F-B5EC-BC1D2308F5FC}" type="pres">
      <dgm:prSet presAssocID="{FD3D84F5-A04D-436B-9B0C-4F07B9AA249D}" presName="rootComposite" presStyleCnt="0"/>
      <dgm:spPr/>
    </dgm:pt>
    <dgm:pt modelId="{6F6AFA22-70FC-4795-A83D-93FA11299084}" type="pres">
      <dgm:prSet presAssocID="{FD3D84F5-A04D-436B-9B0C-4F07B9AA249D}" presName="rootText" presStyleLbl="node1" presStyleIdx="0" presStyleCnt="10" custScaleX="141552" custScaleY="267300" custLinFactNeighborX="622">
        <dgm:presLayoutVars>
          <dgm:chMax/>
          <dgm:chPref val="3"/>
        </dgm:presLayoutVars>
      </dgm:prSet>
      <dgm:spPr/>
    </dgm:pt>
    <dgm:pt modelId="{3DE1DFF7-0657-4060-BC0C-61E9CC1C8C65}" type="pres">
      <dgm:prSet presAssocID="{FD3D84F5-A04D-436B-9B0C-4F07B9AA249D}" presName="titleText2" presStyleLbl="fgAcc1" presStyleIdx="0" presStyleCnt="10" custScaleX="194361" custScaleY="517553" custLinFactNeighborX="-15883" custLinFactNeighborY="-19794">
        <dgm:presLayoutVars>
          <dgm:chMax val="0"/>
          <dgm:chPref val="0"/>
        </dgm:presLayoutVars>
      </dgm:prSet>
      <dgm:spPr/>
    </dgm:pt>
    <dgm:pt modelId="{8013B914-2749-4CED-8DBB-800C62F33766}" type="pres">
      <dgm:prSet presAssocID="{FD3D84F5-A04D-436B-9B0C-4F07B9AA249D}" presName="rootConnector" presStyleLbl="node2" presStyleIdx="0" presStyleCnt="0"/>
      <dgm:spPr/>
    </dgm:pt>
    <dgm:pt modelId="{6B4D7D17-6053-4B3F-94F5-3604C2287F41}" type="pres">
      <dgm:prSet presAssocID="{FD3D84F5-A04D-436B-9B0C-4F07B9AA249D}" presName="hierChild4" presStyleCnt="0"/>
      <dgm:spPr/>
    </dgm:pt>
    <dgm:pt modelId="{4FDC1591-DF7F-4253-AA48-7129030492A2}" type="pres">
      <dgm:prSet presAssocID="{C7EF46E7-1882-4A16-80BD-D3E3AC52B653}" presName="Name37" presStyleLbl="parChTrans1D3" presStyleIdx="0" presStyleCnt="7" custSzY="1658943"/>
      <dgm:spPr/>
    </dgm:pt>
    <dgm:pt modelId="{7F142F4E-C28A-456F-9B52-1A580E4B6350}" type="pres">
      <dgm:prSet presAssocID="{AE0C2B23-9B50-4825-8CB4-1A31C1B8E4E0}" presName="hierRoot2" presStyleCnt="0">
        <dgm:presLayoutVars>
          <dgm:hierBranch val="init"/>
        </dgm:presLayoutVars>
      </dgm:prSet>
      <dgm:spPr/>
    </dgm:pt>
    <dgm:pt modelId="{8EFFBC8A-530C-4CD0-A779-FBF7237F6E57}" type="pres">
      <dgm:prSet presAssocID="{AE0C2B23-9B50-4825-8CB4-1A31C1B8E4E0}" presName="rootComposite" presStyleCnt="0"/>
      <dgm:spPr/>
    </dgm:pt>
    <dgm:pt modelId="{D120CD41-3C76-4CED-9F04-A3DDAD1B1A55}" type="pres">
      <dgm:prSet presAssocID="{AE0C2B23-9B50-4825-8CB4-1A31C1B8E4E0}" presName="rootText" presStyleLbl="node1" presStyleIdx="1" presStyleCnt="10" custScaleY="267300">
        <dgm:presLayoutVars>
          <dgm:chMax/>
          <dgm:chPref val="3"/>
        </dgm:presLayoutVars>
      </dgm:prSet>
      <dgm:spPr/>
    </dgm:pt>
    <dgm:pt modelId="{93A259E2-E3B9-4C56-86DD-94857103636D}" type="pres">
      <dgm:prSet presAssocID="{AE0C2B23-9B50-4825-8CB4-1A31C1B8E4E0}" presName="titleText2" presStyleLbl="fgAcc1" presStyleIdx="1" presStyleCnt="10" custScaleX="127757" custScaleY="617039" custLinFactNeighborX="-16618" custLinFactNeighborY="412">
        <dgm:presLayoutVars>
          <dgm:chMax val="0"/>
          <dgm:chPref val="0"/>
        </dgm:presLayoutVars>
      </dgm:prSet>
      <dgm:spPr/>
    </dgm:pt>
    <dgm:pt modelId="{85D3F6A3-C8AF-49A9-981F-8984F5DF45F3}" type="pres">
      <dgm:prSet presAssocID="{AE0C2B23-9B50-4825-8CB4-1A31C1B8E4E0}" presName="rootConnector" presStyleLbl="node3" presStyleIdx="0" presStyleCnt="0"/>
      <dgm:spPr/>
    </dgm:pt>
    <dgm:pt modelId="{6994B47E-7B86-4370-AA65-7BD33D28AB6C}" type="pres">
      <dgm:prSet presAssocID="{AE0C2B23-9B50-4825-8CB4-1A31C1B8E4E0}" presName="hierChild4" presStyleCnt="0"/>
      <dgm:spPr/>
    </dgm:pt>
    <dgm:pt modelId="{77F6B6BD-85BE-4E4C-9A59-44E8CEEEAFAF}" type="pres">
      <dgm:prSet presAssocID="{AE0C2B23-9B50-4825-8CB4-1A31C1B8E4E0}" presName="hierChild5" presStyleCnt="0"/>
      <dgm:spPr/>
    </dgm:pt>
    <dgm:pt modelId="{3EE58531-1A24-4F6D-A0B7-60888B2B9921}" type="pres">
      <dgm:prSet presAssocID="{F61250C1-F18D-4FFD-8457-8FF8AA5DF7E0}" presName="Name37" presStyleLbl="parChTrans1D3" presStyleIdx="1" presStyleCnt="7" custSzY="1658943"/>
      <dgm:spPr/>
    </dgm:pt>
    <dgm:pt modelId="{A47EBF8F-FB5D-49D3-B7FB-0A4F764AE7A3}" type="pres">
      <dgm:prSet presAssocID="{3F661B2A-995B-4B75-838F-FFF6DC570290}" presName="hierRoot2" presStyleCnt="0">
        <dgm:presLayoutVars>
          <dgm:hierBranch val="init"/>
        </dgm:presLayoutVars>
      </dgm:prSet>
      <dgm:spPr/>
    </dgm:pt>
    <dgm:pt modelId="{B48949D0-2776-40CC-8106-C23612A839A5}" type="pres">
      <dgm:prSet presAssocID="{3F661B2A-995B-4B75-838F-FFF6DC570290}" presName="rootComposite" presStyleCnt="0"/>
      <dgm:spPr/>
    </dgm:pt>
    <dgm:pt modelId="{9D6A6F61-A9D9-4971-A631-123C8D6EBA25}" type="pres">
      <dgm:prSet presAssocID="{3F661B2A-995B-4B75-838F-FFF6DC570290}" presName="rootText" presStyleLbl="node1" presStyleIdx="2" presStyleCnt="10" custScaleY="267300">
        <dgm:presLayoutVars>
          <dgm:chMax/>
          <dgm:chPref val="3"/>
        </dgm:presLayoutVars>
      </dgm:prSet>
      <dgm:spPr/>
    </dgm:pt>
    <dgm:pt modelId="{B96BC492-D955-4D0E-BECF-80A048EDD19C}" type="pres">
      <dgm:prSet presAssocID="{3F661B2A-995B-4B75-838F-FFF6DC570290}" presName="titleText2" presStyleLbl="fgAcc1" presStyleIdx="2" presStyleCnt="10" custScaleX="129574" custScaleY="657873" custLinFactNeighborX="-17022" custLinFactNeighborY="-8423">
        <dgm:presLayoutVars>
          <dgm:chMax val="0"/>
          <dgm:chPref val="0"/>
        </dgm:presLayoutVars>
      </dgm:prSet>
      <dgm:spPr/>
    </dgm:pt>
    <dgm:pt modelId="{42E51406-944A-4219-949F-7CE3EFF4EB8E}" type="pres">
      <dgm:prSet presAssocID="{3F661B2A-995B-4B75-838F-FFF6DC570290}" presName="rootConnector" presStyleLbl="node3" presStyleIdx="0" presStyleCnt="0"/>
      <dgm:spPr/>
    </dgm:pt>
    <dgm:pt modelId="{AD91D5AC-6C49-4397-B093-FE538425F0F3}" type="pres">
      <dgm:prSet presAssocID="{3F661B2A-995B-4B75-838F-FFF6DC570290}" presName="hierChild4" presStyleCnt="0"/>
      <dgm:spPr/>
    </dgm:pt>
    <dgm:pt modelId="{571C8593-4606-4E07-AAA7-CFC1CDA5F19E}" type="pres">
      <dgm:prSet presAssocID="{3F661B2A-995B-4B75-838F-FFF6DC570290}" presName="hierChild5" presStyleCnt="0"/>
      <dgm:spPr/>
    </dgm:pt>
    <dgm:pt modelId="{353F5934-A472-44F5-851F-66CC08801CED}" type="pres">
      <dgm:prSet presAssocID="{75F98F32-39B3-40B5-809F-AFC3BC525746}" presName="Name37" presStyleLbl="parChTrans1D3" presStyleIdx="2" presStyleCnt="7" custSzY="1658943"/>
      <dgm:spPr/>
    </dgm:pt>
    <dgm:pt modelId="{D1062CB9-26FF-4935-B56B-19DB1E203ED4}" type="pres">
      <dgm:prSet presAssocID="{C2765893-C583-4AD9-A2FF-E595BBDFF217}" presName="hierRoot2" presStyleCnt="0">
        <dgm:presLayoutVars>
          <dgm:hierBranch val="init"/>
        </dgm:presLayoutVars>
      </dgm:prSet>
      <dgm:spPr/>
    </dgm:pt>
    <dgm:pt modelId="{16998A94-D6B7-4E66-B8BA-6C4482FA708C}" type="pres">
      <dgm:prSet presAssocID="{C2765893-C583-4AD9-A2FF-E595BBDFF217}" presName="rootComposite" presStyleCnt="0"/>
      <dgm:spPr/>
    </dgm:pt>
    <dgm:pt modelId="{7C72BA56-453C-4BEF-B95A-5D52ED42A21B}" type="pres">
      <dgm:prSet presAssocID="{C2765893-C583-4AD9-A2FF-E595BBDFF217}" presName="rootText" presStyleLbl="node1" presStyleIdx="3" presStyleCnt="10" custScaleY="267300">
        <dgm:presLayoutVars>
          <dgm:chMax/>
          <dgm:chPref val="3"/>
        </dgm:presLayoutVars>
      </dgm:prSet>
      <dgm:spPr/>
    </dgm:pt>
    <dgm:pt modelId="{C209CF6F-15E5-4B7D-91F3-45F114BF9F13}" type="pres">
      <dgm:prSet presAssocID="{C2765893-C583-4AD9-A2FF-E595BBDFF217}" presName="titleText2" presStyleLbl="fgAcc1" presStyleIdx="3" presStyleCnt="10" custScaleX="139551" custScaleY="537736" custLinFactNeighborX="-16177" custLinFactNeighborY="46885">
        <dgm:presLayoutVars>
          <dgm:chMax val="0"/>
          <dgm:chPref val="0"/>
        </dgm:presLayoutVars>
      </dgm:prSet>
      <dgm:spPr/>
    </dgm:pt>
    <dgm:pt modelId="{DFB36B2D-0152-4196-BFCC-F5591D6F7B3F}" type="pres">
      <dgm:prSet presAssocID="{C2765893-C583-4AD9-A2FF-E595BBDFF217}" presName="rootConnector" presStyleLbl="node3" presStyleIdx="0" presStyleCnt="0"/>
      <dgm:spPr/>
    </dgm:pt>
    <dgm:pt modelId="{B384F453-0353-4B56-802D-1B84EF3E937F}" type="pres">
      <dgm:prSet presAssocID="{C2765893-C583-4AD9-A2FF-E595BBDFF217}" presName="hierChild4" presStyleCnt="0"/>
      <dgm:spPr/>
    </dgm:pt>
    <dgm:pt modelId="{AC269638-B18F-45F3-8CFB-116EBCC7CB22}" type="pres">
      <dgm:prSet presAssocID="{C2765893-C583-4AD9-A2FF-E595BBDFF217}" presName="hierChild5" presStyleCnt="0"/>
      <dgm:spPr/>
    </dgm:pt>
    <dgm:pt modelId="{298D7C1F-0005-442D-A281-A986893ACDFA}" type="pres">
      <dgm:prSet presAssocID="{FD3D84F5-A04D-436B-9B0C-4F07B9AA249D}" presName="hierChild5" presStyleCnt="0"/>
      <dgm:spPr/>
    </dgm:pt>
    <dgm:pt modelId="{88A8F78B-13AA-42DA-BC78-C77ECD12CBF4}" type="pres">
      <dgm:prSet presAssocID="{39C02653-2B95-43E3-89F1-EAB5A19FD6CA}" presName="Name37" presStyleLbl="parChTrans1D2" presStyleIdx="1" presStyleCnt="3" custSzY="1180696"/>
      <dgm:spPr/>
    </dgm:pt>
    <dgm:pt modelId="{F5774359-BC65-4A71-A03D-A2C2F05931D3}" type="pres">
      <dgm:prSet presAssocID="{EDD097B2-2A8E-42F4-909B-7717D6456D7F}" presName="hierRoot2" presStyleCnt="0">
        <dgm:presLayoutVars>
          <dgm:hierBranch val="init"/>
        </dgm:presLayoutVars>
      </dgm:prSet>
      <dgm:spPr/>
    </dgm:pt>
    <dgm:pt modelId="{4674AFCE-512F-422E-BE37-59D1BD94ACA0}" type="pres">
      <dgm:prSet presAssocID="{EDD097B2-2A8E-42F4-909B-7717D6456D7F}" presName="rootComposite" presStyleCnt="0"/>
      <dgm:spPr/>
    </dgm:pt>
    <dgm:pt modelId="{06AD9312-5C7D-4E1B-9A69-24D160016ED4}" type="pres">
      <dgm:prSet presAssocID="{EDD097B2-2A8E-42F4-909B-7717D6456D7F}" presName="rootText" presStyleLbl="node1" presStyleIdx="4" presStyleCnt="10" custScaleX="131100" custScaleY="267300" custLinFactNeighborX="-81950" custLinFactNeighborY="-1208">
        <dgm:presLayoutVars>
          <dgm:chMax/>
          <dgm:chPref val="3"/>
        </dgm:presLayoutVars>
      </dgm:prSet>
      <dgm:spPr/>
    </dgm:pt>
    <dgm:pt modelId="{F1A025F8-9F14-43B5-B06E-64FC4C7860F5}" type="pres">
      <dgm:prSet presAssocID="{EDD097B2-2A8E-42F4-909B-7717D6456D7F}" presName="titleText2" presStyleLbl="fgAcc1" presStyleIdx="4" presStyleCnt="10" custScaleX="177765" custScaleY="494213" custLinFactX="-7523" custLinFactNeighborX="-100000" custLinFactNeighborY="-8136">
        <dgm:presLayoutVars>
          <dgm:chMax val="0"/>
          <dgm:chPref val="0"/>
        </dgm:presLayoutVars>
      </dgm:prSet>
      <dgm:spPr/>
    </dgm:pt>
    <dgm:pt modelId="{3CBEEE80-FB01-487D-B84F-926D94772A92}" type="pres">
      <dgm:prSet presAssocID="{EDD097B2-2A8E-42F4-909B-7717D6456D7F}" presName="rootConnector" presStyleLbl="node2" presStyleIdx="0" presStyleCnt="0"/>
      <dgm:spPr/>
    </dgm:pt>
    <dgm:pt modelId="{6D40B2D5-1EBF-4BA1-AC98-3EFED01AE9E7}" type="pres">
      <dgm:prSet presAssocID="{EDD097B2-2A8E-42F4-909B-7717D6456D7F}" presName="hierChild4" presStyleCnt="0"/>
      <dgm:spPr/>
    </dgm:pt>
    <dgm:pt modelId="{124E700E-C795-4C62-8CD4-91AA0FB3B508}" type="pres">
      <dgm:prSet presAssocID="{979C6452-D723-4BD7-AE45-58B9D663112B}" presName="Name37" presStyleLbl="parChTrans1D3" presStyleIdx="3" presStyleCnt="7" custSzY="1625815"/>
      <dgm:spPr/>
    </dgm:pt>
    <dgm:pt modelId="{A94B9744-7E7D-4D0E-8A77-44AB7E5A91B5}" type="pres">
      <dgm:prSet presAssocID="{9D4E3E36-8C09-4C32-8B76-15A53B1A1956}" presName="hierRoot2" presStyleCnt="0">
        <dgm:presLayoutVars>
          <dgm:hierBranch val="init"/>
        </dgm:presLayoutVars>
      </dgm:prSet>
      <dgm:spPr/>
    </dgm:pt>
    <dgm:pt modelId="{D502C019-B3F7-4A85-8020-6C1F22BBE093}" type="pres">
      <dgm:prSet presAssocID="{9D4E3E36-8C09-4C32-8B76-15A53B1A1956}" presName="rootComposite" presStyleCnt="0"/>
      <dgm:spPr/>
    </dgm:pt>
    <dgm:pt modelId="{94AA457B-4CA2-482F-9BEA-8BECBD0A1749}" type="pres">
      <dgm:prSet presAssocID="{9D4E3E36-8C09-4C32-8B76-15A53B1A1956}" presName="rootText" presStyleLbl="node1" presStyleIdx="5" presStyleCnt="10" custScaleY="267300">
        <dgm:presLayoutVars>
          <dgm:chMax/>
          <dgm:chPref val="3"/>
        </dgm:presLayoutVars>
      </dgm:prSet>
      <dgm:spPr/>
    </dgm:pt>
    <dgm:pt modelId="{E19D7416-F028-4EDC-9D55-5148AC518099}" type="pres">
      <dgm:prSet presAssocID="{9D4E3E36-8C09-4C32-8B76-15A53B1A1956}" presName="titleText2" presStyleLbl="fgAcc1" presStyleIdx="5" presStyleCnt="10" custScaleX="129993" custScaleY="567708" custLinFactNeighborX="-15641" custLinFactNeighborY="39815">
        <dgm:presLayoutVars>
          <dgm:chMax val="0"/>
          <dgm:chPref val="0"/>
        </dgm:presLayoutVars>
      </dgm:prSet>
      <dgm:spPr/>
    </dgm:pt>
    <dgm:pt modelId="{75519B2B-1580-40AD-AE91-61EC218AAD77}" type="pres">
      <dgm:prSet presAssocID="{9D4E3E36-8C09-4C32-8B76-15A53B1A1956}" presName="rootConnector" presStyleLbl="node3" presStyleIdx="0" presStyleCnt="0"/>
      <dgm:spPr/>
    </dgm:pt>
    <dgm:pt modelId="{F0DCCB12-C802-4C4E-8D6D-FC594B61B14A}" type="pres">
      <dgm:prSet presAssocID="{9D4E3E36-8C09-4C32-8B76-15A53B1A1956}" presName="hierChild4" presStyleCnt="0"/>
      <dgm:spPr/>
    </dgm:pt>
    <dgm:pt modelId="{B58D2583-CB84-489E-A8E9-D4D56B28675E}" type="pres">
      <dgm:prSet presAssocID="{9D4E3E36-8C09-4C32-8B76-15A53B1A1956}" presName="hierChild5" presStyleCnt="0"/>
      <dgm:spPr/>
    </dgm:pt>
    <dgm:pt modelId="{B952A54B-9460-4ECB-8CEE-E7C9114EDD05}" type="pres">
      <dgm:prSet presAssocID="{85F2446F-D588-4204-B838-49016991F5A9}" presName="Name37" presStyleLbl="parChTrans1D3" presStyleIdx="4" presStyleCnt="7" custSzY="1625815"/>
      <dgm:spPr/>
    </dgm:pt>
    <dgm:pt modelId="{7B0A96B2-EDDA-43BA-B6CD-4E3578CDA81E}" type="pres">
      <dgm:prSet presAssocID="{9FE5780C-FD22-42B6-9EC6-C02196912450}" presName="hierRoot2" presStyleCnt="0">
        <dgm:presLayoutVars>
          <dgm:hierBranch val="init"/>
        </dgm:presLayoutVars>
      </dgm:prSet>
      <dgm:spPr/>
    </dgm:pt>
    <dgm:pt modelId="{AB676386-80B9-4F8E-9CE0-7B052C6B5682}" type="pres">
      <dgm:prSet presAssocID="{9FE5780C-FD22-42B6-9EC6-C02196912450}" presName="rootComposite" presStyleCnt="0"/>
      <dgm:spPr/>
    </dgm:pt>
    <dgm:pt modelId="{93A2FC0A-A893-475E-9F10-642D1BDFFAFD}" type="pres">
      <dgm:prSet presAssocID="{9FE5780C-FD22-42B6-9EC6-C02196912450}" presName="rootText" presStyleLbl="node1" presStyleIdx="6" presStyleCnt="10" custScaleY="267300">
        <dgm:presLayoutVars>
          <dgm:chMax/>
          <dgm:chPref val="3"/>
        </dgm:presLayoutVars>
      </dgm:prSet>
      <dgm:spPr/>
    </dgm:pt>
    <dgm:pt modelId="{B2D64EC9-77B4-4844-A7B4-2FD0948F2E5C}" type="pres">
      <dgm:prSet presAssocID="{9FE5780C-FD22-42B6-9EC6-C02196912450}" presName="titleText2" presStyleLbl="fgAcc1" presStyleIdx="6" presStyleCnt="10" custScaleX="129129" custScaleY="532935" custLinFactNeighborX="-16904" custLinFactNeighborY="47746">
        <dgm:presLayoutVars>
          <dgm:chMax val="0"/>
          <dgm:chPref val="0"/>
        </dgm:presLayoutVars>
      </dgm:prSet>
      <dgm:spPr/>
    </dgm:pt>
    <dgm:pt modelId="{D50E2C95-AA98-4AAE-A63D-5EC00AE9BF35}" type="pres">
      <dgm:prSet presAssocID="{9FE5780C-FD22-42B6-9EC6-C02196912450}" presName="rootConnector" presStyleLbl="node3" presStyleIdx="0" presStyleCnt="0"/>
      <dgm:spPr/>
    </dgm:pt>
    <dgm:pt modelId="{2D4A86C8-BB9D-43A8-841C-0D13EF1674C3}" type="pres">
      <dgm:prSet presAssocID="{9FE5780C-FD22-42B6-9EC6-C02196912450}" presName="hierChild4" presStyleCnt="0"/>
      <dgm:spPr/>
    </dgm:pt>
    <dgm:pt modelId="{856CFC77-AF06-425D-9E0C-7E2BAD621EE0}" type="pres">
      <dgm:prSet presAssocID="{9FE5780C-FD22-42B6-9EC6-C02196912450}" presName="hierChild5" presStyleCnt="0"/>
      <dgm:spPr/>
    </dgm:pt>
    <dgm:pt modelId="{59888996-9E62-4F07-94D4-F67E7DA49AF7}" type="pres">
      <dgm:prSet presAssocID="{47777A0C-1251-462E-B2E7-E16374976FA0}" presName="Name37" presStyleLbl="parChTrans1D3" presStyleIdx="5" presStyleCnt="7" custSzY="1625815"/>
      <dgm:spPr/>
    </dgm:pt>
    <dgm:pt modelId="{B930C748-31F2-4854-AFCC-8C26E27CB07E}" type="pres">
      <dgm:prSet presAssocID="{06ADEBF0-E1BF-43A9-BFB1-FADC870222EC}" presName="hierRoot2" presStyleCnt="0">
        <dgm:presLayoutVars>
          <dgm:hierBranch val="init"/>
        </dgm:presLayoutVars>
      </dgm:prSet>
      <dgm:spPr/>
    </dgm:pt>
    <dgm:pt modelId="{8CF9EECC-99B9-4A92-874D-629DB121C0AC}" type="pres">
      <dgm:prSet presAssocID="{06ADEBF0-E1BF-43A9-BFB1-FADC870222EC}" presName="rootComposite" presStyleCnt="0"/>
      <dgm:spPr/>
    </dgm:pt>
    <dgm:pt modelId="{C0260846-5759-4F29-829C-C8074FD34299}" type="pres">
      <dgm:prSet presAssocID="{06ADEBF0-E1BF-43A9-BFB1-FADC870222EC}" presName="rootText" presStyleLbl="node1" presStyleIdx="7" presStyleCnt="10" custScaleY="267300">
        <dgm:presLayoutVars>
          <dgm:chMax/>
          <dgm:chPref val="3"/>
        </dgm:presLayoutVars>
      </dgm:prSet>
      <dgm:spPr/>
    </dgm:pt>
    <dgm:pt modelId="{0AB2A766-4767-475A-99CB-0D972CDF34A8}" type="pres">
      <dgm:prSet presAssocID="{06ADEBF0-E1BF-43A9-BFB1-FADC870222EC}" presName="titleText2" presStyleLbl="fgAcc1" presStyleIdx="7" presStyleCnt="10" custScaleX="130828" custScaleY="554943" custLinFactNeighborX="-16647" custLinFactNeighborY="28968">
        <dgm:presLayoutVars>
          <dgm:chMax val="0"/>
          <dgm:chPref val="0"/>
        </dgm:presLayoutVars>
      </dgm:prSet>
      <dgm:spPr/>
    </dgm:pt>
    <dgm:pt modelId="{97B4FC66-75C4-4EB3-AA69-4B06FD6C670E}" type="pres">
      <dgm:prSet presAssocID="{06ADEBF0-E1BF-43A9-BFB1-FADC870222EC}" presName="rootConnector" presStyleLbl="node3" presStyleIdx="0" presStyleCnt="0"/>
      <dgm:spPr/>
    </dgm:pt>
    <dgm:pt modelId="{F702ACD7-631F-4F02-A0F6-6E7D0C397D8A}" type="pres">
      <dgm:prSet presAssocID="{06ADEBF0-E1BF-43A9-BFB1-FADC870222EC}" presName="hierChild4" presStyleCnt="0"/>
      <dgm:spPr/>
    </dgm:pt>
    <dgm:pt modelId="{3C0D28A8-E0E5-42B6-AEB6-CA420176D788}" type="pres">
      <dgm:prSet presAssocID="{06ADEBF0-E1BF-43A9-BFB1-FADC870222EC}" presName="hierChild5" presStyleCnt="0"/>
      <dgm:spPr/>
    </dgm:pt>
    <dgm:pt modelId="{5E67076B-5C6E-44E2-8D4A-4117B096A3D1}" type="pres">
      <dgm:prSet presAssocID="{27AB3576-4F33-4C68-B927-F2CE934C714A}" presName="Name37" presStyleLbl="parChTrans1D3" presStyleIdx="6" presStyleCnt="7" custSzY="1625815"/>
      <dgm:spPr/>
    </dgm:pt>
    <dgm:pt modelId="{B8B7319E-971C-4D57-AC12-4AA385C9A705}" type="pres">
      <dgm:prSet presAssocID="{EC8277B6-8FD5-4589-90C6-DDF69C6A5BB7}" presName="hierRoot2" presStyleCnt="0">
        <dgm:presLayoutVars>
          <dgm:hierBranch val="init"/>
        </dgm:presLayoutVars>
      </dgm:prSet>
      <dgm:spPr/>
    </dgm:pt>
    <dgm:pt modelId="{6B44B4D0-586D-4891-AF40-8F141C28FAAD}" type="pres">
      <dgm:prSet presAssocID="{EC8277B6-8FD5-4589-90C6-DDF69C6A5BB7}" presName="rootComposite" presStyleCnt="0"/>
      <dgm:spPr/>
    </dgm:pt>
    <dgm:pt modelId="{A8C5C027-511C-4336-AE85-034A986C25A4}" type="pres">
      <dgm:prSet presAssocID="{EC8277B6-8FD5-4589-90C6-DDF69C6A5BB7}" presName="rootText" presStyleLbl="node1" presStyleIdx="8" presStyleCnt="10" custScaleX="118781" custScaleY="267300">
        <dgm:presLayoutVars>
          <dgm:chMax/>
          <dgm:chPref val="3"/>
        </dgm:presLayoutVars>
      </dgm:prSet>
      <dgm:spPr/>
    </dgm:pt>
    <dgm:pt modelId="{CBBFF49B-BFB0-47CF-8F1B-50D99BB58F2F}" type="pres">
      <dgm:prSet presAssocID="{EC8277B6-8FD5-4589-90C6-DDF69C6A5BB7}" presName="titleText2" presStyleLbl="fgAcc1" presStyleIdx="8" presStyleCnt="10" custScaleX="130828" custScaleY="454460" custLinFactNeighborX="-16647" custLinFactNeighborY="64630">
        <dgm:presLayoutVars>
          <dgm:chMax val="0"/>
          <dgm:chPref val="0"/>
        </dgm:presLayoutVars>
      </dgm:prSet>
      <dgm:spPr/>
    </dgm:pt>
    <dgm:pt modelId="{15E24500-C5B7-445B-9E73-7EC8D4C85074}" type="pres">
      <dgm:prSet presAssocID="{EC8277B6-8FD5-4589-90C6-DDF69C6A5BB7}" presName="rootConnector" presStyleLbl="node3" presStyleIdx="0" presStyleCnt="0"/>
      <dgm:spPr/>
    </dgm:pt>
    <dgm:pt modelId="{68B9C4A7-AA63-43C5-A8E1-C36AA96B19A9}" type="pres">
      <dgm:prSet presAssocID="{EC8277B6-8FD5-4589-90C6-DDF69C6A5BB7}" presName="hierChild4" presStyleCnt="0"/>
      <dgm:spPr/>
    </dgm:pt>
    <dgm:pt modelId="{E2B70712-7526-4B91-9210-D93B898CB1DA}" type="pres">
      <dgm:prSet presAssocID="{EC8277B6-8FD5-4589-90C6-DDF69C6A5BB7}" presName="hierChild5" presStyleCnt="0"/>
      <dgm:spPr/>
    </dgm:pt>
    <dgm:pt modelId="{DC2B45F5-5477-4B74-84FD-5BA1B8AE42A0}" type="pres">
      <dgm:prSet presAssocID="{EDD097B2-2A8E-42F4-909B-7717D6456D7F}" presName="hierChild5" presStyleCnt="0"/>
      <dgm:spPr/>
    </dgm:pt>
    <dgm:pt modelId="{81A3119E-0513-4F99-AFF1-F837CDD9E104}" type="pres">
      <dgm:prSet presAssocID="{191A3851-0A1A-4186-8D15-B6D29086197B}" presName="Name37" presStyleLbl="parChTrans1D2" presStyleIdx="2" presStyleCnt="3" custSzY="1180696"/>
      <dgm:spPr/>
    </dgm:pt>
    <dgm:pt modelId="{517FC05D-C5C4-4311-B2BE-3F231F02CBBB}" type="pres">
      <dgm:prSet presAssocID="{7B985992-0CF8-49D5-8E07-A2EF896A0431}" presName="hierRoot2" presStyleCnt="0">
        <dgm:presLayoutVars>
          <dgm:hierBranch val="init"/>
        </dgm:presLayoutVars>
      </dgm:prSet>
      <dgm:spPr/>
    </dgm:pt>
    <dgm:pt modelId="{1622BB67-BF09-4469-9B55-7AC09EFA20A9}" type="pres">
      <dgm:prSet presAssocID="{7B985992-0CF8-49D5-8E07-A2EF896A0431}" presName="rootComposite" presStyleCnt="0"/>
      <dgm:spPr/>
    </dgm:pt>
    <dgm:pt modelId="{E3279A82-1013-4A61-A5A8-9F970692F714}" type="pres">
      <dgm:prSet presAssocID="{7B985992-0CF8-49D5-8E07-A2EF896A0431}" presName="rootText" presStyleLbl="node1" presStyleIdx="9" presStyleCnt="10" custScaleX="122715" custScaleY="267300">
        <dgm:presLayoutVars>
          <dgm:chMax/>
          <dgm:chPref val="3"/>
        </dgm:presLayoutVars>
      </dgm:prSet>
      <dgm:spPr/>
    </dgm:pt>
    <dgm:pt modelId="{CCC7B921-56F7-4529-98C5-F9927645217F}" type="pres">
      <dgm:prSet presAssocID="{7B985992-0CF8-49D5-8E07-A2EF896A0431}" presName="titleText2" presStyleLbl="fgAcc1" presStyleIdx="9" presStyleCnt="10" custScaleX="172399" custScaleY="446161" custLinFactNeighborX="-16288" custLinFactNeighborY="21257">
        <dgm:presLayoutVars>
          <dgm:chMax val="0"/>
          <dgm:chPref val="0"/>
        </dgm:presLayoutVars>
      </dgm:prSet>
      <dgm:spPr/>
    </dgm:pt>
    <dgm:pt modelId="{050E4EAB-ACE2-4264-83BF-0DD0264C7E06}" type="pres">
      <dgm:prSet presAssocID="{7B985992-0CF8-49D5-8E07-A2EF896A0431}" presName="rootConnector" presStyleLbl="node2" presStyleIdx="0" presStyleCnt="0"/>
      <dgm:spPr/>
    </dgm:pt>
    <dgm:pt modelId="{9354A1C7-01E4-464D-8328-C88CC3CF0737}" type="pres">
      <dgm:prSet presAssocID="{7B985992-0CF8-49D5-8E07-A2EF896A0431}" presName="hierChild4" presStyleCnt="0"/>
      <dgm:spPr/>
    </dgm:pt>
    <dgm:pt modelId="{E34256E1-E9C1-4323-AFA1-097D78A2F103}" type="pres">
      <dgm:prSet presAssocID="{7B985992-0CF8-49D5-8E07-A2EF896A0431}" presName="hierChild5" presStyleCnt="0"/>
      <dgm:spPr/>
    </dgm:pt>
    <dgm:pt modelId="{03B79425-D707-4225-9FFD-E9A264C09733}" type="pres">
      <dgm:prSet presAssocID="{59AFA2D0-2782-45EB-B37B-A68704114057}" presName="hierChild3" presStyleCnt="0"/>
      <dgm:spPr/>
    </dgm:pt>
  </dgm:ptLst>
  <dgm:cxnLst>
    <dgm:cxn modelId="{BACFBE01-43F2-4CDD-B58B-E8FE9A409A2E}" type="presOf" srcId="{103F7DD7-DEE5-459F-8229-2D35D9320C00}" destId="{B96BC492-D955-4D0E-BECF-80A048EDD19C}" srcOrd="0" destOrd="0" presId="urn:microsoft.com/office/officeart/2008/layout/NameandTitleOrganizationalChart"/>
    <dgm:cxn modelId="{6EB72009-A4CE-4F09-A884-82A19B6CCEFB}" type="presOf" srcId="{06ADEBF0-E1BF-43A9-BFB1-FADC870222EC}" destId="{C0260846-5759-4F29-829C-C8074FD34299}" srcOrd="0" destOrd="0" presId="urn:microsoft.com/office/officeart/2008/layout/NameandTitleOrganizationalChart"/>
    <dgm:cxn modelId="{304D6C09-D572-46B2-822E-C67921B838AF}" type="presOf" srcId="{FD3D84F5-A04D-436B-9B0C-4F07B9AA249D}" destId="{8013B914-2749-4CED-8DBB-800C62F33766}" srcOrd="1" destOrd="0" presId="urn:microsoft.com/office/officeart/2008/layout/NameandTitleOrganizationalChart"/>
    <dgm:cxn modelId="{2E32F212-FF2C-4B21-9C86-0493163FA10A}" type="presOf" srcId="{3F661B2A-995B-4B75-838F-FFF6DC570290}" destId="{9D6A6F61-A9D9-4971-A631-123C8D6EBA25}" srcOrd="0" destOrd="0" presId="urn:microsoft.com/office/officeart/2008/layout/NameandTitleOrganizationalChart"/>
    <dgm:cxn modelId="{515E3016-6359-44BF-B3A2-8C6DE04CC44F}" type="presOf" srcId="{FD3D84F5-A04D-436B-9B0C-4F07B9AA249D}" destId="{6F6AFA22-70FC-4795-A83D-93FA11299084}" srcOrd="0" destOrd="0" presId="urn:microsoft.com/office/officeart/2008/layout/NameandTitleOrganizationalChart"/>
    <dgm:cxn modelId="{16FD1718-34E1-4576-AAC0-DE76500ADDC8}" srcId="{EDD097B2-2A8E-42F4-909B-7717D6456D7F}" destId="{9D4E3E36-8C09-4C32-8B76-15A53B1A1956}" srcOrd="0" destOrd="0" parTransId="{979C6452-D723-4BD7-AE45-58B9D663112B}" sibTransId="{D326F9C9-3898-4089-8B69-7C82E3F519FD}"/>
    <dgm:cxn modelId="{E5A5231A-1CE0-486E-81AD-7D976D388504}" srcId="{FD3D84F5-A04D-436B-9B0C-4F07B9AA249D}" destId="{3F661B2A-995B-4B75-838F-FFF6DC570290}" srcOrd="1" destOrd="0" parTransId="{F61250C1-F18D-4FFD-8457-8FF8AA5DF7E0}" sibTransId="{103F7DD7-DEE5-459F-8229-2D35D9320C00}"/>
    <dgm:cxn modelId="{63F49726-A037-44A3-8765-14FACF11305B}" srcId="{59AFA2D0-2782-45EB-B37B-A68704114057}" destId="{EDD097B2-2A8E-42F4-909B-7717D6456D7F}" srcOrd="1" destOrd="0" parTransId="{39C02653-2B95-43E3-89F1-EAB5A19FD6CA}" sibTransId="{20613AE7-C8CD-4178-B573-2E9834C1CEC0}"/>
    <dgm:cxn modelId="{B5434D27-EEA0-4D36-8B9A-D8FA7332A61C}" srcId="{9C64DA16-733D-4423-9A6D-7659206EBD51}" destId="{59AFA2D0-2782-45EB-B37B-A68704114057}" srcOrd="0" destOrd="0" parTransId="{9EA21A8C-B309-44EF-BA83-2FD40CD0BFA6}" sibTransId="{885EE7CD-70B4-4CA0-936B-A0D8F52CD36E}"/>
    <dgm:cxn modelId="{CDA1F929-9882-4726-9223-5202BB4C3D6D}" type="presOf" srcId="{AE0C2B23-9B50-4825-8CB4-1A31C1B8E4E0}" destId="{D120CD41-3C76-4CED-9F04-A3DDAD1B1A55}" srcOrd="0" destOrd="0" presId="urn:microsoft.com/office/officeart/2008/layout/NameandTitleOrganizationalChart"/>
    <dgm:cxn modelId="{8B6BDD31-F393-4B33-9149-1B1441D1786B}" type="presOf" srcId="{D1F37EF9-9706-4C3D-8CAE-18F1D295E4AF}" destId="{93A259E2-E3B9-4C56-86DD-94857103636D}" srcOrd="0" destOrd="0" presId="urn:microsoft.com/office/officeart/2008/layout/NameandTitleOrganizationalChart"/>
    <dgm:cxn modelId="{0DD87934-B789-41BA-A513-3238CC3CE709}" type="presOf" srcId="{F61250C1-F18D-4FFD-8457-8FF8AA5DF7E0}" destId="{3EE58531-1A24-4F6D-A0B7-60888B2B9921}" srcOrd="0" destOrd="0" presId="urn:microsoft.com/office/officeart/2008/layout/NameandTitleOrganizationalChart"/>
    <dgm:cxn modelId="{0BFCBB34-C39C-49BF-A260-B22EE4DBCC78}" type="presOf" srcId="{259DB707-8A11-40A7-8702-78CD0EF51A5D}" destId="{0AB2A766-4767-475A-99CB-0D972CDF34A8}" srcOrd="0" destOrd="0" presId="urn:microsoft.com/office/officeart/2008/layout/NameandTitleOrganizationalChart"/>
    <dgm:cxn modelId="{627A5A3A-A3F3-4711-821B-0440DE80D36B}" type="presOf" srcId="{39C02653-2B95-43E3-89F1-EAB5A19FD6CA}" destId="{88A8F78B-13AA-42DA-BC78-C77ECD12CBF4}" srcOrd="0" destOrd="0" presId="urn:microsoft.com/office/officeart/2008/layout/NameandTitleOrganizationalChart"/>
    <dgm:cxn modelId="{3F2DED3A-6196-4132-A4B2-E872504A70BB}" type="presOf" srcId="{9D4E3E36-8C09-4C32-8B76-15A53B1A1956}" destId="{94AA457B-4CA2-482F-9BEA-8BECBD0A1749}" srcOrd="0" destOrd="0" presId="urn:microsoft.com/office/officeart/2008/layout/NameandTitleOrganizationalChart"/>
    <dgm:cxn modelId="{0C3E0440-E96F-4034-952C-3A57F9FCE0AD}" type="presOf" srcId="{9FE5780C-FD22-42B6-9EC6-C02196912450}" destId="{D50E2C95-AA98-4AAE-A63D-5EC00AE9BF35}" srcOrd="1" destOrd="0" presId="urn:microsoft.com/office/officeart/2008/layout/NameandTitleOrganizationalChart"/>
    <dgm:cxn modelId="{D26D685D-BC62-4F67-BF9B-5122E0C3350C}" type="presOf" srcId="{9C64DA16-733D-4423-9A6D-7659206EBD51}" destId="{C0D3E6EC-411A-48AF-9200-5C27D13CD8E6}" srcOrd="0" destOrd="0" presId="urn:microsoft.com/office/officeart/2008/layout/NameandTitleOrganizationalChart"/>
    <dgm:cxn modelId="{4FBF0642-57CF-4132-838C-3624A3BCDD77}" type="presOf" srcId="{C2765893-C583-4AD9-A2FF-E595BBDFF217}" destId="{DFB36B2D-0152-4196-BFCC-F5591D6F7B3F}" srcOrd="1" destOrd="0" presId="urn:microsoft.com/office/officeart/2008/layout/NameandTitleOrganizationalChart"/>
    <dgm:cxn modelId="{DF56AB62-3209-4823-A3D3-2E69431389C5}" type="presOf" srcId="{59AFA2D0-2782-45EB-B37B-A68704114057}" destId="{2115F324-DE2F-4974-A378-07E46736BF06}" srcOrd="1" destOrd="0" presId="urn:microsoft.com/office/officeart/2008/layout/NameandTitleOrganizationalChart"/>
    <dgm:cxn modelId="{023C2565-91AA-4F7F-8EFF-FB358612B621}" type="presOf" srcId="{9D4E3E36-8C09-4C32-8B76-15A53B1A1956}" destId="{75519B2B-1580-40AD-AE91-61EC218AAD77}" srcOrd="1" destOrd="0" presId="urn:microsoft.com/office/officeart/2008/layout/NameandTitleOrganizationalChart"/>
    <dgm:cxn modelId="{CA563066-FE0C-40B6-9ABF-401494ED6B0A}" type="presOf" srcId="{20613AE7-C8CD-4178-B573-2E9834C1CEC0}" destId="{F1A025F8-9F14-43B5-B06E-64FC4C7860F5}" srcOrd="0" destOrd="0" presId="urn:microsoft.com/office/officeart/2008/layout/NameandTitleOrganizationalChart"/>
    <dgm:cxn modelId="{52B80C68-6D80-49E7-8EBB-912E769DF0F4}" type="presOf" srcId="{47777A0C-1251-462E-B2E7-E16374976FA0}" destId="{59888996-9E62-4F07-94D4-F67E7DA49AF7}" srcOrd="0" destOrd="0" presId="urn:microsoft.com/office/officeart/2008/layout/NameandTitleOrganizationalChart"/>
    <dgm:cxn modelId="{2838066D-4D6F-4D7D-92D7-E13892A647F2}" srcId="{59AFA2D0-2782-45EB-B37B-A68704114057}" destId="{7B985992-0CF8-49D5-8E07-A2EF896A0431}" srcOrd="2" destOrd="0" parTransId="{191A3851-0A1A-4186-8D15-B6D29086197B}" sibTransId="{89AF4783-FB5B-4C86-98D4-0FFBB14FD663}"/>
    <dgm:cxn modelId="{502A204F-403C-473D-B59B-38724DEEC663}" srcId="{FD3D84F5-A04D-436B-9B0C-4F07B9AA249D}" destId="{AE0C2B23-9B50-4825-8CB4-1A31C1B8E4E0}" srcOrd="0" destOrd="0" parTransId="{C7EF46E7-1882-4A16-80BD-D3E3AC52B653}" sibTransId="{D1F37EF9-9706-4C3D-8CAE-18F1D295E4AF}"/>
    <dgm:cxn modelId="{A9D83C51-0808-46E8-9E25-6007F14B0E4D}" type="presOf" srcId="{85F2446F-D588-4204-B838-49016991F5A9}" destId="{B952A54B-9460-4ECB-8CEE-E7C9114EDD05}" srcOrd="0" destOrd="0" presId="urn:microsoft.com/office/officeart/2008/layout/NameandTitleOrganizationalChart"/>
    <dgm:cxn modelId="{486D7752-472D-4D16-919D-778E71AB7F21}" srcId="{EDD097B2-2A8E-42F4-909B-7717D6456D7F}" destId="{06ADEBF0-E1BF-43A9-BFB1-FADC870222EC}" srcOrd="2" destOrd="0" parTransId="{47777A0C-1251-462E-B2E7-E16374976FA0}" sibTransId="{259DB707-8A11-40A7-8702-78CD0EF51A5D}"/>
    <dgm:cxn modelId="{F0361A53-6ACF-4F82-AED6-6FB387BA597F}" type="presOf" srcId="{2969DDF2-9004-4902-808A-B38A0B6EAE69}" destId="{B2D64EC9-77B4-4844-A7B4-2FD0948F2E5C}" srcOrd="0" destOrd="0" presId="urn:microsoft.com/office/officeart/2008/layout/NameandTitleOrganizationalChart"/>
    <dgm:cxn modelId="{9B627173-A295-4A04-A98D-4520AD1E32D2}" type="presOf" srcId="{ED011FE4-2673-4AD9-A41E-853241E3301F}" destId="{52E23144-56AF-4042-9AFD-31FD8756859A}" srcOrd="0" destOrd="0" presId="urn:microsoft.com/office/officeart/2008/layout/NameandTitleOrganizationalChart"/>
    <dgm:cxn modelId="{BEFD4F54-6347-4824-ADBD-3C0FE4436C71}" type="presOf" srcId="{C7EF46E7-1882-4A16-80BD-D3E3AC52B653}" destId="{4FDC1591-DF7F-4253-AA48-7129030492A2}" srcOrd="0" destOrd="0" presId="urn:microsoft.com/office/officeart/2008/layout/NameandTitleOrganizationalChart"/>
    <dgm:cxn modelId="{98A8A055-B46A-41C2-B64A-CF45DE373643}" srcId="{EDD097B2-2A8E-42F4-909B-7717D6456D7F}" destId="{9FE5780C-FD22-42B6-9EC6-C02196912450}" srcOrd="1" destOrd="0" parTransId="{85F2446F-D588-4204-B838-49016991F5A9}" sibTransId="{2969DDF2-9004-4902-808A-B38A0B6EAE69}"/>
    <dgm:cxn modelId="{048B8C80-92B2-4089-B25A-EAB59E203822}" type="presOf" srcId="{27AB3576-4F33-4C68-B927-F2CE934C714A}" destId="{5E67076B-5C6E-44E2-8D4A-4117B096A3D1}" srcOrd="0" destOrd="0" presId="urn:microsoft.com/office/officeart/2008/layout/NameandTitleOrganizationalChart"/>
    <dgm:cxn modelId="{8B87C089-340A-4FBE-9C35-15C8962C9C53}" type="presOf" srcId="{D326F9C9-3898-4089-8B69-7C82E3F519FD}" destId="{E19D7416-F028-4EDC-9D55-5148AC518099}" srcOrd="0" destOrd="0" presId="urn:microsoft.com/office/officeart/2008/layout/NameandTitleOrganizationalChart"/>
    <dgm:cxn modelId="{D565458B-8AEF-4FBB-A741-CDDBAAAE57E7}" type="presOf" srcId="{75F98F32-39B3-40B5-809F-AFC3BC525746}" destId="{353F5934-A472-44F5-851F-66CC08801CED}" srcOrd="0" destOrd="0" presId="urn:microsoft.com/office/officeart/2008/layout/NameandTitleOrganizationalChart"/>
    <dgm:cxn modelId="{F8EDF38B-B262-4C74-9FA1-DCA4E1D4355E}" type="presOf" srcId="{AE0C2B23-9B50-4825-8CB4-1A31C1B8E4E0}" destId="{85D3F6A3-C8AF-49A9-981F-8984F5DF45F3}" srcOrd="1" destOrd="0" presId="urn:microsoft.com/office/officeart/2008/layout/NameandTitleOrganizationalChart"/>
    <dgm:cxn modelId="{57E91C97-41C8-4153-87E1-39EA1923B94C}" type="presOf" srcId="{EDD097B2-2A8E-42F4-909B-7717D6456D7F}" destId="{06AD9312-5C7D-4E1B-9A69-24D160016ED4}" srcOrd="0" destOrd="0" presId="urn:microsoft.com/office/officeart/2008/layout/NameandTitleOrganizationalChart"/>
    <dgm:cxn modelId="{0BD0B39B-B2F5-40DA-A03C-D03C3B87C7DC}" type="presOf" srcId="{979C6452-D723-4BD7-AE45-58B9D663112B}" destId="{124E700E-C795-4C62-8CD4-91AA0FB3B508}" srcOrd="0" destOrd="0" presId="urn:microsoft.com/office/officeart/2008/layout/NameandTitleOrganizationalChart"/>
    <dgm:cxn modelId="{18C7AAA7-FE97-48CF-A649-8D6A3E0C1A8F}" type="presOf" srcId="{9FE5780C-FD22-42B6-9EC6-C02196912450}" destId="{93A2FC0A-A893-475E-9F10-642D1BDFFAFD}" srcOrd="0" destOrd="0" presId="urn:microsoft.com/office/officeart/2008/layout/NameandTitleOrganizationalChart"/>
    <dgm:cxn modelId="{813996AB-BF71-484F-B120-3A69FFFE58D4}" type="presOf" srcId="{3F661B2A-995B-4B75-838F-FFF6DC570290}" destId="{42E51406-944A-4219-949F-7CE3EFF4EB8E}" srcOrd="1" destOrd="0" presId="urn:microsoft.com/office/officeart/2008/layout/NameandTitleOrganizationalChart"/>
    <dgm:cxn modelId="{AA6DE7AC-14FA-4DD1-8940-367C4392B2F0}" type="presOf" srcId="{273BEA1C-AAFA-4C1D-AD89-4811525CB467}" destId="{C209CF6F-15E5-4B7D-91F3-45F114BF9F13}" srcOrd="0" destOrd="0" presId="urn:microsoft.com/office/officeart/2008/layout/NameandTitleOrganizationalChart"/>
    <dgm:cxn modelId="{2385FBAF-44A5-4D78-9C60-0CDE1D27A6CE}" type="presOf" srcId="{885EE7CD-70B4-4CA0-936B-A0D8F52CD36E}" destId="{BC2DD619-7F1A-4CA3-9AAD-0E3C67E650A7}" srcOrd="0" destOrd="0" presId="urn:microsoft.com/office/officeart/2008/layout/NameandTitleOrganizationalChart"/>
    <dgm:cxn modelId="{35A51FB0-15F2-4379-BED2-4EAAD3631576}" type="presOf" srcId="{7B985992-0CF8-49D5-8E07-A2EF896A0431}" destId="{050E4EAB-ACE2-4264-83BF-0DD0264C7E06}" srcOrd="1" destOrd="0" presId="urn:microsoft.com/office/officeart/2008/layout/NameandTitleOrganizationalChart"/>
    <dgm:cxn modelId="{40F330B0-72AE-493A-A0A1-BFF8B1247164}" type="presOf" srcId="{7B985992-0CF8-49D5-8E07-A2EF896A0431}" destId="{E3279A82-1013-4A61-A5A8-9F970692F714}" srcOrd="0" destOrd="0" presId="urn:microsoft.com/office/officeart/2008/layout/NameandTitleOrganizationalChart"/>
    <dgm:cxn modelId="{A703AEB3-1208-4D6E-BFC2-EA5FE18B770D}" srcId="{FD3D84F5-A04D-436B-9B0C-4F07B9AA249D}" destId="{C2765893-C583-4AD9-A2FF-E595BBDFF217}" srcOrd="2" destOrd="0" parTransId="{75F98F32-39B3-40B5-809F-AFC3BC525746}" sibTransId="{273BEA1C-AAFA-4C1D-AD89-4811525CB467}"/>
    <dgm:cxn modelId="{2E2179B4-419C-4FBD-9433-F24C252F513C}" type="presOf" srcId="{B9A3F027-1C39-4CE9-92BB-FE86C36199E7}" destId="{3DE1DFF7-0657-4060-BC0C-61E9CC1C8C65}" srcOrd="0" destOrd="0" presId="urn:microsoft.com/office/officeart/2008/layout/NameandTitleOrganizationalChart"/>
    <dgm:cxn modelId="{A0CCC1BB-4E0E-4F80-B76E-A5C929B12917}" type="presOf" srcId="{89AF4783-FB5B-4C86-98D4-0FFBB14FD663}" destId="{CCC7B921-56F7-4529-98C5-F9927645217F}" srcOrd="0" destOrd="0" presId="urn:microsoft.com/office/officeart/2008/layout/NameandTitleOrganizationalChart"/>
    <dgm:cxn modelId="{3F7C72C7-5B5F-4F96-8DD8-B90CD2678C43}" srcId="{59AFA2D0-2782-45EB-B37B-A68704114057}" destId="{FD3D84F5-A04D-436B-9B0C-4F07B9AA249D}" srcOrd="0" destOrd="0" parTransId="{ED011FE4-2673-4AD9-A41E-853241E3301F}" sibTransId="{B9A3F027-1C39-4CE9-92BB-FE86C36199E7}"/>
    <dgm:cxn modelId="{BB1BFBD0-99C3-453C-8317-279CDF54F7B4}" type="presOf" srcId="{EDD097B2-2A8E-42F4-909B-7717D6456D7F}" destId="{3CBEEE80-FB01-487D-B84F-926D94772A92}" srcOrd="1" destOrd="0" presId="urn:microsoft.com/office/officeart/2008/layout/NameandTitleOrganizationalChart"/>
    <dgm:cxn modelId="{30F845DE-5FD1-4741-AAF4-9C5126890E11}" type="presOf" srcId="{F2EC01E4-7BA3-4D68-AB2D-F66826A3F6A3}" destId="{CBBFF49B-BFB0-47CF-8F1B-50D99BB58F2F}" srcOrd="0" destOrd="0" presId="urn:microsoft.com/office/officeart/2008/layout/NameandTitleOrganizationalChart"/>
    <dgm:cxn modelId="{EB8BE0DF-1EAD-49A7-A358-86FB457B3A62}" type="presOf" srcId="{C2765893-C583-4AD9-A2FF-E595BBDFF217}" destId="{7C72BA56-453C-4BEF-B95A-5D52ED42A21B}" srcOrd="0" destOrd="0" presId="urn:microsoft.com/office/officeart/2008/layout/NameandTitleOrganizationalChart"/>
    <dgm:cxn modelId="{311F77E1-A97B-4A1E-8EA2-068EC59B91FC}" type="presOf" srcId="{191A3851-0A1A-4186-8D15-B6D29086197B}" destId="{81A3119E-0513-4F99-AFF1-F837CDD9E104}" srcOrd="0" destOrd="0" presId="urn:microsoft.com/office/officeart/2008/layout/NameandTitleOrganizationalChart"/>
    <dgm:cxn modelId="{F27249E4-ADA6-47AB-AAC6-C70A299F73E5}" srcId="{EDD097B2-2A8E-42F4-909B-7717D6456D7F}" destId="{EC8277B6-8FD5-4589-90C6-DDF69C6A5BB7}" srcOrd="3" destOrd="0" parTransId="{27AB3576-4F33-4C68-B927-F2CE934C714A}" sibTransId="{F2EC01E4-7BA3-4D68-AB2D-F66826A3F6A3}"/>
    <dgm:cxn modelId="{158251E4-2B11-4E5C-8370-15B0A97FD691}" type="presOf" srcId="{59AFA2D0-2782-45EB-B37B-A68704114057}" destId="{61D3EFF5-FF8D-40C0-A97A-87EB936E3FEB}" srcOrd="0" destOrd="0" presId="urn:microsoft.com/office/officeart/2008/layout/NameandTitleOrganizationalChart"/>
    <dgm:cxn modelId="{D47B05F8-4AED-472F-8F1D-1BC19032C1D6}" type="presOf" srcId="{EC8277B6-8FD5-4589-90C6-DDF69C6A5BB7}" destId="{15E24500-C5B7-445B-9E73-7EC8D4C85074}" srcOrd="1" destOrd="0" presId="urn:microsoft.com/office/officeart/2008/layout/NameandTitleOrganizationalChart"/>
    <dgm:cxn modelId="{68C4E4F8-33CC-42AA-BED4-75609668AFB7}" type="presOf" srcId="{EC8277B6-8FD5-4589-90C6-DDF69C6A5BB7}" destId="{A8C5C027-511C-4336-AE85-034A986C25A4}" srcOrd="0" destOrd="0" presId="urn:microsoft.com/office/officeart/2008/layout/NameandTitleOrganizationalChart"/>
    <dgm:cxn modelId="{29E0DAF9-9CA4-4972-9A8B-D799B1D628AB}" type="presOf" srcId="{06ADEBF0-E1BF-43A9-BFB1-FADC870222EC}" destId="{97B4FC66-75C4-4EB3-AA69-4B06FD6C670E}" srcOrd="1" destOrd="0" presId="urn:microsoft.com/office/officeart/2008/layout/NameandTitleOrganizationalChart"/>
    <dgm:cxn modelId="{6F8BA7DE-ADF9-464B-9D70-BB0954C79C6E}" type="presParOf" srcId="{C0D3E6EC-411A-48AF-9200-5C27D13CD8E6}" destId="{5A6C7820-61B1-4BEC-AF83-35A884321B28}" srcOrd="0" destOrd="0" presId="urn:microsoft.com/office/officeart/2008/layout/NameandTitleOrganizationalChart"/>
    <dgm:cxn modelId="{F8395C23-0B51-49D0-869B-F8A28891288E}" type="presParOf" srcId="{5A6C7820-61B1-4BEC-AF83-35A884321B28}" destId="{1AA873E7-3C49-4646-8769-D3C83647D707}" srcOrd="0" destOrd="0" presId="urn:microsoft.com/office/officeart/2008/layout/NameandTitleOrganizationalChart"/>
    <dgm:cxn modelId="{5E5AFBFC-50BC-44F6-893B-49B55077730B}" type="presParOf" srcId="{1AA873E7-3C49-4646-8769-D3C83647D707}" destId="{61D3EFF5-FF8D-40C0-A97A-87EB936E3FEB}" srcOrd="0" destOrd="0" presId="urn:microsoft.com/office/officeart/2008/layout/NameandTitleOrganizationalChart"/>
    <dgm:cxn modelId="{90870131-72A6-4A64-A773-B083F738DFE8}" type="presParOf" srcId="{1AA873E7-3C49-4646-8769-D3C83647D707}" destId="{BC2DD619-7F1A-4CA3-9AAD-0E3C67E650A7}" srcOrd="1" destOrd="0" presId="urn:microsoft.com/office/officeart/2008/layout/NameandTitleOrganizationalChart"/>
    <dgm:cxn modelId="{38D34B6D-9E33-4FDB-9E02-44B2CD60DAF1}" type="presParOf" srcId="{1AA873E7-3C49-4646-8769-D3C83647D707}" destId="{2115F324-DE2F-4974-A378-07E46736BF06}" srcOrd="2" destOrd="0" presId="urn:microsoft.com/office/officeart/2008/layout/NameandTitleOrganizationalChart"/>
    <dgm:cxn modelId="{9C735480-6828-492D-A3B5-FE3D35D7B7F7}" type="presParOf" srcId="{5A6C7820-61B1-4BEC-AF83-35A884321B28}" destId="{BD5BF329-287F-4337-A7AE-2C058A436BA6}" srcOrd="1" destOrd="0" presId="urn:microsoft.com/office/officeart/2008/layout/NameandTitleOrganizationalChart"/>
    <dgm:cxn modelId="{208AF9DE-CF39-4070-959C-34D20A3433F2}" type="presParOf" srcId="{BD5BF329-287F-4337-A7AE-2C058A436BA6}" destId="{52E23144-56AF-4042-9AFD-31FD8756859A}" srcOrd="0" destOrd="0" presId="urn:microsoft.com/office/officeart/2008/layout/NameandTitleOrganizationalChart"/>
    <dgm:cxn modelId="{FD6F357E-FC8C-44DF-9DCE-44196B70EAD6}" type="presParOf" srcId="{BD5BF329-287F-4337-A7AE-2C058A436BA6}" destId="{F077722E-6F2A-41BB-85C0-6858C55FA582}" srcOrd="1" destOrd="0" presId="urn:microsoft.com/office/officeart/2008/layout/NameandTitleOrganizationalChart"/>
    <dgm:cxn modelId="{32C3C51D-233D-4F86-9F0D-3E38E7C2D5FA}" type="presParOf" srcId="{F077722E-6F2A-41BB-85C0-6858C55FA582}" destId="{52C049DB-D5D2-432F-B5EC-BC1D2308F5FC}" srcOrd="0" destOrd="0" presId="urn:microsoft.com/office/officeart/2008/layout/NameandTitleOrganizationalChart"/>
    <dgm:cxn modelId="{4D4459CE-7AF0-4992-B3B5-95914A6A33D7}" type="presParOf" srcId="{52C049DB-D5D2-432F-B5EC-BC1D2308F5FC}" destId="{6F6AFA22-70FC-4795-A83D-93FA11299084}" srcOrd="0" destOrd="0" presId="urn:microsoft.com/office/officeart/2008/layout/NameandTitleOrganizationalChart"/>
    <dgm:cxn modelId="{B5C23AD6-F9B4-4337-A6F5-6471DA137DBD}" type="presParOf" srcId="{52C049DB-D5D2-432F-B5EC-BC1D2308F5FC}" destId="{3DE1DFF7-0657-4060-BC0C-61E9CC1C8C65}" srcOrd="1" destOrd="0" presId="urn:microsoft.com/office/officeart/2008/layout/NameandTitleOrganizationalChart"/>
    <dgm:cxn modelId="{ED8D935A-7BE2-40D3-B1E7-829CCE14A6AA}" type="presParOf" srcId="{52C049DB-D5D2-432F-B5EC-BC1D2308F5FC}" destId="{8013B914-2749-4CED-8DBB-800C62F33766}" srcOrd="2" destOrd="0" presId="urn:microsoft.com/office/officeart/2008/layout/NameandTitleOrganizationalChart"/>
    <dgm:cxn modelId="{8B064233-D2D3-4F4F-9EAB-D215DAC9A509}" type="presParOf" srcId="{F077722E-6F2A-41BB-85C0-6858C55FA582}" destId="{6B4D7D17-6053-4B3F-94F5-3604C2287F41}" srcOrd="1" destOrd="0" presId="urn:microsoft.com/office/officeart/2008/layout/NameandTitleOrganizationalChart"/>
    <dgm:cxn modelId="{1FB369C1-C314-4E2D-A96C-A70E20CBD17F}" type="presParOf" srcId="{6B4D7D17-6053-4B3F-94F5-3604C2287F41}" destId="{4FDC1591-DF7F-4253-AA48-7129030492A2}" srcOrd="0" destOrd="0" presId="urn:microsoft.com/office/officeart/2008/layout/NameandTitleOrganizationalChart"/>
    <dgm:cxn modelId="{FFEA30AE-4079-41C0-9C6F-9B7E62A8660B}" type="presParOf" srcId="{6B4D7D17-6053-4B3F-94F5-3604C2287F41}" destId="{7F142F4E-C28A-456F-9B52-1A580E4B6350}" srcOrd="1" destOrd="0" presId="urn:microsoft.com/office/officeart/2008/layout/NameandTitleOrganizationalChart"/>
    <dgm:cxn modelId="{B6D3CBC4-33F4-4FE5-817E-03931CEAD788}" type="presParOf" srcId="{7F142F4E-C28A-456F-9B52-1A580E4B6350}" destId="{8EFFBC8A-530C-4CD0-A779-FBF7237F6E57}" srcOrd="0" destOrd="0" presId="urn:microsoft.com/office/officeart/2008/layout/NameandTitleOrganizationalChart"/>
    <dgm:cxn modelId="{07DAF8D7-CBF1-41BD-B9BE-6CD6CADA1445}" type="presParOf" srcId="{8EFFBC8A-530C-4CD0-A779-FBF7237F6E57}" destId="{D120CD41-3C76-4CED-9F04-A3DDAD1B1A55}" srcOrd="0" destOrd="0" presId="urn:microsoft.com/office/officeart/2008/layout/NameandTitleOrganizationalChart"/>
    <dgm:cxn modelId="{0C8CF4BB-7A16-4A71-9513-CCAC3EE3C5A2}" type="presParOf" srcId="{8EFFBC8A-530C-4CD0-A779-FBF7237F6E57}" destId="{93A259E2-E3B9-4C56-86DD-94857103636D}" srcOrd="1" destOrd="0" presId="urn:microsoft.com/office/officeart/2008/layout/NameandTitleOrganizationalChart"/>
    <dgm:cxn modelId="{4166F79F-7E85-434B-908C-D27CE6709BF0}" type="presParOf" srcId="{8EFFBC8A-530C-4CD0-A779-FBF7237F6E57}" destId="{85D3F6A3-C8AF-49A9-981F-8984F5DF45F3}" srcOrd="2" destOrd="0" presId="urn:microsoft.com/office/officeart/2008/layout/NameandTitleOrganizationalChart"/>
    <dgm:cxn modelId="{CBA81E46-93BE-4623-975E-BC7FB2041008}" type="presParOf" srcId="{7F142F4E-C28A-456F-9B52-1A580E4B6350}" destId="{6994B47E-7B86-4370-AA65-7BD33D28AB6C}" srcOrd="1" destOrd="0" presId="urn:microsoft.com/office/officeart/2008/layout/NameandTitleOrganizationalChart"/>
    <dgm:cxn modelId="{3026C54A-DCEE-49EA-9509-1E47ED9474B9}" type="presParOf" srcId="{7F142F4E-C28A-456F-9B52-1A580E4B6350}" destId="{77F6B6BD-85BE-4E4C-9A59-44E8CEEEAFAF}" srcOrd="2" destOrd="0" presId="urn:microsoft.com/office/officeart/2008/layout/NameandTitleOrganizationalChart"/>
    <dgm:cxn modelId="{560391F4-53BF-40F8-9694-114244F10B9D}" type="presParOf" srcId="{6B4D7D17-6053-4B3F-94F5-3604C2287F41}" destId="{3EE58531-1A24-4F6D-A0B7-60888B2B9921}" srcOrd="2" destOrd="0" presId="urn:microsoft.com/office/officeart/2008/layout/NameandTitleOrganizationalChart"/>
    <dgm:cxn modelId="{D84C7E4C-8D12-4A12-825D-F536071FC356}" type="presParOf" srcId="{6B4D7D17-6053-4B3F-94F5-3604C2287F41}" destId="{A47EBF8F-FB5D-49D3-B7FB-0A4F764AE7A3}" srcOrd="3" destOrd="0" presId="urn:microsoft.com/office/officeart/2008/layout/NameandTitleOrganizationalChart"/>
    <dgm:cxn modelId="{AFB49A5D-5414-40D7-B434-EC65A908D59C}" type="presParOf" srcId="{A47EBF8F-FB5D-49D3-B7FB-0A4F764AE7A3}" destId="{B48949D0-2776-40CC-8106-C23612A839A5}" srcOrd="0" destOrd="0" presId="urn:microsoft.com/office/officeart/2008/layout/NameandTitleOrganizationalChart"/>
    <dgm:cxn modelId="{84679696-32C6-4AD5-B3C2-4470750B4DD5}" type="presParOf" srcId="{B48949D0-2776-40CC-8106-C23612A839A5}" destId="{9D6A6F61-A9D9-4971-A631-123C8D6EBA25}" srcOrd="0" destOrd="0" presId="urn:microsoft.com/office/officeart/2008/layout/NameandTitleOrganizationalChart"/>
    <dgm:cxn modelId="{928761AB-C170-4949-B471-D65D946B633A}" type="presParOf" srcId="{B48949D0-2776-40CC-8106-C23612A839A5}" destId="{B96BC492-D955-4D0E-BECF-80A048EDD19C}" srcOrd="1" destOrd="0" presId="urn:microsoft.com/office/officeart/2008/layout/NameandTitleOrganizationalChart"/>
    <dgm:cxn modelId="{A5383F99-F6CA-4EFF-B3E3-75FAD4C440C9}" type="presParOf" srcId="{B48949D0-2776-40CC-8106-C23612A839A5}" destId="{42E51406-944A-4219-949F-7CE3EFF4EB8E}" srcOrd="2" destOrd="0" presId="urn:microsoft.com/office/officeart/2008/layout/NameandTitleOrganizationalChart"/>
    <dgm:cxn modelId="{3D3D7145-D1C3-41EF-95B1-32C8227C2E18}" type="presParOf" srcId="{A47EBF8F-FB5D-49D3-B7FB-0A4F764AE7A3}" destId="{AD91D5AC-6C49-4397-B093-FE538425F0F3}" srcOrd="1" destOrd="0" presId="urn:microsoft.com/office/officeart/2008/layout/NameandTitleOrganizationalChart"/>
    <dgm:cxn modelId="{55D240EF-2463-48D6-A869-A81237B20CB9}" type="presParOf" srcId="{A47EBF8F-FB5D-49D3-B7FB-0A4F764AE7A3}" destId="{571C8593-4606-4E07-AAA7-CFC1CDA5F19E}" srcOrd="2" destOrd="0" presId="urn:microsoft.com/office/officeart/2008/layout/NameandTitleOrganizationalChart"/>
    <dgm:cxn modelId="{B028DFCB-5632-4E5C-942B-F97A6ECB27AC}" type="presParOf" srcId="{6B4D7D17-6053-4B3F-94F5-3604C2287F41}" destId="{353F5934-A472-44F5-851F-66CC08801CED}" srcOrd="4" destOrd="0" presId="urn:microsoft.com/office/officeart/2008/layout/NameandTitleOrganizationalChart"/>
    <dgm:cxn modelId="{7D66E111-E599-4EC2-B2C6-9F2C2E355CA0}" type="presParOf" srcId="{6B4D7D17-6053-4B3F-94F5-3604C2287F41}" destId="{D1062CB9-26FF-4935-B56B-19DB1E203ED4}" srcOrd="5" destOrd="0" presId="urn:microsoft.com/office/officeart/2008/layout/NameandTitleOrganizationalChart"/>
    <dgm:cxn modelId="{A2B36F7C-6693-4D48-AA0A-B665DF67DF3B}" type="presParOf" srcId="{D1062CB9-26FF-4935-B56B-19DB1E203ED4}" destId="{16998A94-D6B7-4E66-B8BA-6C4482FA708C}" srcOrd="0" destOrd="0" presId="urn:microsoft.com/office/officeart/2008/layout/NameandTitleOrganizationalChart"/>
    <dgm:cxn modelId="{974C49B3-93B5-479F-89CE-C89EDDDAEDC4}" type="presParOf" srcId="{16998A94-D6B7-4E66-B8BA-6C4482FA708C}" destId="{7C72BA56-453C-4BEF-B95A-5D52ED42A21B}" srcOrd="0" destOrd="0" presId="urn:microsoft.com/office/officeart/2008/layout/NameandTitleOrganizationalChart"/>
    <dgm:cxn modelId="{508C1308-399D-4914-9559-46950D839967}" type="presParOf" srcId="{16998A94-D6B7-4E66-B8BA-6C4482FA708C}" destId="{C209CF6F-15E5-4B7D-91F3-45F114BF9F13}" srcOrd="1" destOrd="0" presId="urn:microsoft.com/office/officeart/2008/layout/NameandTitleOrganizationalChart"/>
    <dgm:cxn modelId="{0505DDCB-0D9F-419A-AAF7-76D64F9D5338}" type="presParOf" srcId="{16998A94-D6B7-4E66-B8BA-6C4482FA708C}" destId="{DFB36B2D-0152-4196-BFCC-F5591D6F7B3F}" srcOrd="2" destOrd="0" presId="urn:microsoft.com/office/officeart/2008/layout/NameandTitleOrganizationalChart"/>
    <dgm:cxn modelId="{494450A0-5C0F-43F6-A82C-2A5278C80816}" type="presParOf" srcId="{D1062CB9-26FF-4935-B56B-19DB1E203ED4}" destId="{B384F453-0353-4B56-802D-1B84EF3E937F}" srcOrd="1" destOrd="0" presId="urn:microsoft.com/office/officeart/2008/layout/NameandTitleOrganizationalChart"/>
    <dgm:cxn modelId="{59F14C81-49D3-41D4-B3E2-EF3183095B5A}" type="presParOf" srcId="{D1062CB9-26FF-4935-B56B-19DB1E203ED4}" destId="{AC269638-B18F-45F3-8CFB-116EBCC7CB22}" srcOrd="2" destOrd="0" presId="urn:microsoft.com/office/officeart/2008/layout/NameandTitleOrganizationalChart"/>
    <dgm:cxn modelId="{618A39B3-030B-4945-833A-AB42E5E9C0DE}" type="presParOf" srcId="{F077722E-6F2A-41BB-85C0-6858C55FA582}" destId="{298D7C1F-0005-442D-A281-A986893ACDFA}" srcOrd="2" destOrd="0" presId="urn:microsoft.com/office/officeart/2008/layout/NameandTitleOrganizationalChart"/>
    <dgm:cxn modelId="{96CF9EB5-E7B1-4B62-8082-593EC8FC24F1}" type="presParOf" srcId="{BD5BF329-287F-4337-A7AE-2C058A436BA6}" destId="{88A8F78B-13AA-42DA-BC78-C77ECD12CBF4}" srcOrd="2" destOrd="0" presId="urn:microsoft.com/office/officeart/2008/layout/NameandTitleOrganizationalChart"/>
    <dgm:cxn modelId="{4F0EDF00-7244-485B-B59C-9B2E394D23C0}" type="presParOf" srcId="{BD5BF329-287F-4337-A7AE-2C058A436BA6}" destId="{F5774359-BC65-4A71-A03D-A2C2F05931D3}" srcOrd="3" destOrd="0" presId="urn:microsoft.com/office/officeart/2008/layout/NameandTitleOrganizationalChart"/>
    <dgm:cxn modelId="{05509D41-8327-4B53-95D6-FE85C6C9E410}" type="presParOf" srcId="{F5774359-BC65-4A71-A03D-A2C2F05931D3}" destId="{4674AFCE-512F-422E-BE37-59D1BD94ACA0}" srcOrd="0" destOrd="0" presId="urn:microsoft.com/office/officeart/2008/layout/NameandTitleOrganizationalChart"/>
    <dgm:cxn modelId="{7439ACB8-9FB8-4872-91DF-E77C57B1DFCA}" type="presParOf" srcId="{4674AFCE-512F-422E-BE37-59D1BD94ACA0}" destId="{06AD9312-5C7D-4E1B-9A69-24D160016ED4}" srcOrd="0" destOrd="0" presId="urn:microsoft.com/office/officeart/2008/layout/NameandTitleOrganizationalChart"/>
    <dgm:cxn modelId="{D4A5DD88-6D2A-4A0E-BB24-1B1E3ABC1DB9}" type="presParOf" srcId="{4674AFCE-512F-422E-BE37-59D1BD94ACA0}" destId="{F1A025F8-9F14-43B5-B06E-64FC4C7860F5}" srcOrd="1" destOrd="0" presId="urn:microsoft.com/office/officeart/2008/layout/NameandTitleOrganizationalChart"/>
    <dgm:cxn modelId="{80C33153-9C89-402A-AE47-89937B9ACFC1}" type="presParOf" srcId="{4674AFCE-512F-422E-BE37-59D1BD94ACA0}" destId="{3CBEEE80-FB01-487D-B84F-926D94772A92}" srcOrd="2" destOrd="0" presId="urn:microsoft.com/office/officeart/2008/layout/NameandTitleOrganizationalChart"/>
    <dgm:cxn modelId="{49C2B57C-D8A1-4B0F-A7FC-EE48F39330FB}" type="presParOf" srcId="{F5774359-BC65-4A71-A03D-A2C2F05931D3}" destId="{6D40B2D5-1EBF-4BA1-AC98-3EFED01AE9E7}" srcOrd="1" destOrd="0" presId="urn:microsoft.com/office/officeart/2008/layout/NameandTitleOrganizationalChart"/>
    <dgm:cxn modelId="{B85396C3-A744-422C-B060-292885CBE28D}" type="presParOf" srcId="{6D40B2D5-1EBF-4BA1-AC98-3EFED01AE9E7}" destId="{124E700E-C795-4C62-8CD4-91AA0FB3B508}" srcOrd="0" destOrd="0" presId="urn:microsoft.com/office/officeart/2008/layout/NameandTitleOrganizationalChart"/>
    <dgm:cxn modelId="{BA9D7279-784F-467F-804F-B77985827661}" type="presParOf" srcId="{6D40B2D5-1EBF-4BA1-AC98-3EFED01AE9E7}" destId="{A94B9744-7E7D-4D0E-8A77-44AB7E5A91B5}" srcOrd="1" destOrd="0" presId="urn:microsoft.com/office/officeart/2008/layout/NameandTitleOrganizationalChart"/>
    <dgm:cxn modelId="{AF8AA4A2-7D4B-4E6E-9CFB-C6DD98FC4565}" type="presParOf" srcId="{A94B9744-7E7D-4D0E-8A77-44AB7E5A91B5}" destId="{D502C019-B3F7-4A85-8020-6C1F22BBE093}" srcOrd="0" destOrd="0" presId="urn:microsoft.com/office/officeart/2008/layout/NameandTitleOrganizationalChart"/>
    <dgm:cxn modelId="{B031BFCA-E46C-43EC-A542-2C7D4AEA7B28}" type="presParOf" srcId="{D502C019-B3F7-4A85-8020-6C1F22BBE093}" destId="{94AA457B-4CA2-482F-9BEA-8BECBD0A1749}" srcOrd="0" destOrd="0" presId="urn:microsoft.com/office/officeart/2008/layout/NameandTitleOrganizationalChart"/>
    <dgm:cxn modelId="{C27D3938-FE8C-40A9-895B-CFAAA02B672E}" type="presParOf" srcId="{D502C019-B3F7-4A85-8020-6C1F22BBE093}" destId="{E19D7416-F028-4EDC-9D55-5148AC518099}" srcOrd="1" destOrd="0" presId="urn:microsoft.com/office/officeart/2008/layout/NameandTitleOrganizationalChart"/>
    <dgm:cxn modelId="{3229A1C7-C203-4638-B224-FD397FAD76B5}" type="presParOf" srcId="{D502C019-B3F7-4A85-8020-6C1F22BBE093}" destId="{75519B2B-1580-40AD-AE91-61EC218AAD77}" srcOrd="2" destOrd="0" presId="urn:microsoft.com/office/officeart/2008/layout/NameandTitleOrganizationalChart"/>
    <dgm:cxn modelId="{CBB5CF3D-F86E-472D-87C7-4B1D80BEA323}" type="presParOf" srcId="{A94B9744-7E7D-4D0E-8A77-44AB7E5A91B5}" destId="{F0DCCB12-C802-4C4E-8D6D-FC594B61B14A}" srcOrd="1" destOrd="0" presId="urn:microsoft.com/office/officeart/2008/layout/NameandTitleOrganizationalChart"/>
    <dgm:cxn modelId="{86639F87-450F-4DFA-A8E6-08593C89F86C}" type="presParOf" srcId="{A94B9744-7E7D-4D0E-8A77-44AB7E5A91B5}" destId="{B58D2583-CB84-489E-A8E9-D4D56B28675E}" srcOrd="2" destOrd="0" presId="urn:microsoft.com/office/officeart/2008/layout/NameandTitleOrganizationalChart"/>
    <dgm:cxn modelId="{87B4A863-7AF6-4111-BA48-098B40617714}" type="presParOf" srcId="{6D40B2D5-1EBF-4BA1-AC98-3EFED01AE9E7}" destId="{B952A54B-9460-4ECB-8CEE-E7C9114EDD05}" srcOrd="2" destOrd="0" presId="urn:microsoft.com/office/officeart/2008/layout/NameandTitleOrganizationalChart"/>
    <dgm:cxn modelId="{8A348A10-AC75-4C29-9018-BF38BD34C287}" type="presParOf" srcId="{6D40B2D5-1EBF-4BA1-AC98-3EFED01AE9E7}" destId="{7B0A96B2-EDDA-43BA-B6CD-4E3578CDA81E}" srcOrd="3" destOrd="0" presId="urn:microsoft.com/office/officeart/2008/layout/NameandTitleOrganizationalChart"/>
    <dgm:cxn modelId="{752FC97E-6702-49B2-90E9-3AA52DCC9BEC}" type="presParOf" srcId="{7B0A96B2-EDDA-43BA-B6CD-4E3578CDA81E}" destId="{AB676386-80B9-4F8E-9CE0-7B052C6B5682}" srcOrd="0" destOrd="0" presId="urn:microsoft.com/office/officeart/2008/layout/NameandTitleOrganizationalChart"/>
    <dgm:cxn modelId="{BC2E126E-6FE8-41A6-97B1-5DC0057CD8B8}" type="presParOf" srcId="{AB676386-80B9-4F8E-9CE0-7B052C6B5682}" destId="{93A2FC0A-A893-475E-9F10-642D1BDFFAFD}" srcOrd="0" destOrd="0" presId="urn:microsoft.com/office/officeart/2008/layout/NameandTitleOrganizationalChart"/>
    <dgm:cxn modelId="{BC67F440-055B-4A30-BFCA-4FF4FBF351A8}" type="presParOf" srcId="{AB676386-80B9-4F8E-9CE0-7B052C6B5682}" destId="{B2D64EC9-77B4-4844-A7B4-2FD0948F2E5C}" srcOrd="1" destOrd="0" presId="urn:microsoft.com/office/officeart/2008/layout/NameandTitleOrganizationalChart"/>
    <dgm:cxn modelId="{ECEE7B93-634A-4316-A7BB-ADF73B8D4A2C}" type="presParOf" srcId="{AB676386-80B9-4F8E-9CE0-7B052C6B5682}" destId="{D50E2C95-AA98-4AAE-A63D-5EC00AE9BF35}" srcOrd="2" destOrd="0" presId="urn:microsoft.com/office/officeart/2008/layout/NameandTitleOrganizationalChart"/>
    <dgm:cxn modelId="{5F9F8839-B568-4DC1-AB0A-8BEEB0DC43E2}" type="presParOf" srcId="{7B0A96B2-EDDA-43BA-B6CD-4E3578CDA81E}" destId="{2D4A86C8-BB9D-43A8-841C-0D13EF1674C3}" srcOrd="1" destOrd="0" presId="urn:microsoft.com/office/officeart/2008/layout/NameandTitleOrganizationalChart"/>
    <dgm:cxn modelId="{398D14FA-E39B-4BA2-8B90-EB2D144E7415}" type="presParOf" srcId="{7B0A96B2-EDDA-43BA-B6CD-4E3578CDA81E}" destId="{856CFC77-AF06-425D-9E0C-7E2BAD621EE0}" srcOrd="2" destOrd="0" presId="urn:microsoft.com/office/officeart/2008/layout/NameandTitleOrganizationalChart"/>
    <dgm:cxn modelId="{4E703618-7421-4AEB-82D4-F0C137516F35}" type="presParOf" srcId="{6D40B2D5-1EBF-4BA1-AC98-3EFED01AE9E7}" destId="{59888996-9E62-4F07-94D4-F67E7DA49AF7}" srcOrd="4" destOrd="0" presId="urn:microsoft.com/office/officeart/2008/layout/NameandTitleOrganizationalChart"/>
    <dgm:cxn modelId="{904E83F1-C85F-4542-A214-2EAD2080BD47}" type="presParOf" srcId="{6D40B2D5-1EBF-4BA1-AC98-3EFED01AE9E7}" destId="{B930C748-31F2-4854-AFCC-8C26E27CB07E}" srcOrd="5" destOrd="0" presId="urn:microsoft.com/office/officeart/2008/layout/NameandTitleOrganizationalChart"/>
    <dgm:cxn modelId="{C1F9F611-C7F4-45D9-8CD4-29F570C1FC3A}" type="presParOf" srcId="{B930C748-31F2-4854-AFCC-8C26E27CB07E}" destId="{8CF9EECC-99B9-4A92-874D-629DB121C0AC}" srcOrd="0" destOrd="0" presId="urn:microsoft.com/office/officeart/2008/layout/NameandTitleOrganizationalChart"/>
    <dgm:cxn modelId="{BFA7BD05-719F-4B31-8603-74E1808CA83C}" type="presParOf" srcId="{8CF9EECC-99B9-4A92-874D-629DB121C0AC}" destId="{C0260846-5759-4F29-829C-C8074FD34299}" srcOrd="0" destOrd="0" presId="urn:microsoft.com/office/officeart/2008/layout/NameandTitleOrganizationalChart"/>
    <dgm:cxn modelId="{A082C7D3-BD91-40AF-8EA0-DE74000FA20B}" type="presParOf" srcId="{8CF9EECC-99B9-4A92-874D-629DB121C0AC}" destId="{0AB2A766-4767-475A-99CB-0D972CDF34A8}" srcOrd="1" destOrd="0" presId="urn:microsoft.com/office/officeart/2008/layout/NameandTitleOrganizationalChart"/>
    <dgm:cxn modelId="{FA10A149-F571-4038-98CA-68B557AC7A09}" type="presParOf" srcId="{8CF9EECC-99B9-4A92-874D-629DB121C0AC}" destId="{97B4FC66-75C4-4EB3-AA69-4B06FD6C670E}" srcOrd="2" destOrd="0" presId="urn:microsoft.com/office/officeart/2008/layout/NameandTitleOrganizationalChart"/>
    <dgm:cxn modelId="{755DA513-FD83-419D-B9D7-96C39833C06A}" type="presParOf" srcId="{B930C748-31F2-4854-AFCC-8C26E27CB07E}" destId="{F702ACD7-631F-4F02-A0F6-6E7D0C397D8A}" srcOrd="1" destOrd="0" presId="urn:microsoft.com/office/officeart/2008/layout/NameandTitleOrganizationalChart"/>
    <dgm:cxn modelId="{3611C811-23A0-4AE0-AC1D-6CC8128FFD76}" type="presParOf" srcId="{B930C748-31F2-4854-AFCC-8C26E27CB07E}" destId="{3C0D28A8-E0E5-42B6-AEB6-CA420176D788}" srcOrd="2" destOrd="0" presId="urn:microsoft.com/office/officeart/2008/layout/NameandTitleOrganizationalChart"/>
    <dgm:cxn modelId="{A21D00E6-29ED-43D5-AB7B-F1B70EB03FFB}" type="presParOf" srcId="{6D40B2D5-1EBF-4BA1-AC98-3EFED01AE9E7}" destId="{5E67076B-5C6E-44E2-8D4A-4117B096A3D1}" srcOrd="6" destOrd="0" presId="urn:microsoft.com/office/officeart/2008/layout/NameandTitleOrganizationalChart"/>
    <dgm:cxn modelId="{84C4F21D-20C5-401B-B70A-2D456B95555E}" type="presParOf" srcId="{6D40B2D5-1EBF-4BA1-AC98-3EFED01AE9E7}" destId="{B8B7319E-971C-4D57-AC12-4AA385C9A705}" srcOrd="7" destOrd="0" presId="urn:microsoft.com/office/officeart/2008/layout/NameandTitleOrganizationalChart"/>
    <dgm:cxn modelId="{4FF16375-65A3-4477-B4E3-B68ED29BE0B1}" type="presParOf" srcId="{B8B7319E-971C-4D57-AC12-4AA385C9A705}" destId="{6B44B4D0-586D-4891-AF40-8F141C28FAAD}" srcOrd="0" destOrd="0" presId="urn:microsoft.com/office/officeart/2008/layout/NameandTitleOrganizationalChart"/>
    <dgm:cxn modelId="{A2C7F6D3-8ABC-4F64-8E5E-452DC148B7FB}" type="presParOf" srcId="{6B44B4D0-586D-4891-AF40-8F141C28FAAD}" destId="{A8C5C027-511C-4336-AE85-034A986C25A4}" srcOrd="0" destOrd="0" presId="urn:microsoft.com/office/officeart/2008/layout/NameandTitleOrganizationalChart"/>
    <dgm:cxn modelId="{0BB3CA18-8B90-4374-AD87-8FC6C6B84DA1}" type="presParOf" srcId="{6B44B4D0-586D-4891-AF40-8F141C28FAAD}" destId="{CBBFF49B-BFB0-47CF-8F1B-50D99BB58F2F}" srcOrd="1" destOrd="0" presId="urn:microsoft.com/office/officeart/2008/layout/NameandTitleOrganizationalChart"/>
    <dgm:cxn modelId="{2E2330C4-BD69-4BC5-9201-D56B670A96A3}" type="presParOf" srcId="{6B44B4D0-586D-4891-AF40-8F141C28FAAD}" destId="{15E24500-C5B7-445B-9E73-7EC8D4C85074}" srcOrd="2" destOrd="0" presId="urn:microsoft.com/office/officeart/2008/layout/NameandTitleOrganizationalChart"/>
    <dgm:cxn modelId="{F03643D2-DDDC-44F4-BA70-D60FFDCD42E5}" type="presParOf" srcId="{B8B7319E-971C-4D57-AC12-4AA385C9A705}" destId="{68B9C4A7-AA63-43C5-A8E1-C36AA96B19A9}" srcOrd="1" destOrd="0" presId="urn:microsoft.com/office/officeart/2008/layout/NameandTitleOrganizationalChart"/>
    <dgm:cxn modelId="{05A514E8-5823-464B-9018-FC1335F946C5}" type="presParOf" srcId="{B8B7319E-971C-4D57-AC12-4AA385C9A705}" destId="{E2B70712-7526-4B91-9210-D93B898CB1DA}" srcOrd="2" destOrd="0" presId="urn:microsoft.com/office/officeart/2008/layout/NameandTitleOrganizationalChart"/>
    <dgm:cxn modelId="{FD0A666D-5D75-4242-82BD-5D411261490D}" type="presParOf" srcId="{F5774359-BC65-4A71-A03D-A2C2F05931D3}" destId="{DC2B45F5-5477-4B74-84FD-5BA1B8AE42A0}" srcOrd="2" destOrd="0" presId="urn:microsoft.com/office/officeart/2008/layout/NameandTitleOrganizationalChart"/>
    <dgm:cxn modelId="{0C6075BE-2E11-470B-B14D-F61858762132}" type="presParOf" srcId="{BD5BF329-287F-4337-A7AE-2C058A436BA6}" destId="{81A3119E-0513-4F99-AFF1-F837CDD9E104}" srcOrd="4" destOrd="0" presId="urn:microsoft.com/office/officeart/2008/layout/NameandTitleOrganizationalChart"/>
    <dgm:cxn modelId="{75DD11A0-8597-4250-A694-46A2F917D139}" type="presParOf" srcId="{BD5BF329-287F-4337-A7AE-2C058A436BA6}" destId="{517FC05D-C5C4-4311-B2BE-3F231F02CBBB}" srcOrd="5" destOrd="0" presId="urn:microsoft.com/office/officeart/2008/layout/NameandTitleOrganizationalChart"/>
    <dgm:cxn modelId="{4BB0D4C5-E09F-47D0-9B7B-F1911EA8A12D}" type="presParOf" srcId="{517FC05D-C5C4-4311-B2BE-3F231F02CBBB}" destId="{1622BB67-BF09-4469-9B55-7AC09EFA20A9}" srcOrd="0" destOrd="0" presId="urn:microsoft.com/office/officeart/2008/layout/NameandTitleOrganizationalChart"/>
    <dgm:cxn modelId="{EE3763BA-19B9-461C-AF4E-D48D91EAFF74}" type="presParOf" srcId="{1622BB67-BF09-4469-9B55-7AC09EFA20A9}" destId="{E3279A82-1013-4A61-A5A8-9F970692F714}" srcOrd="0" destOrd="0" presId="urn:microsoft.com/office/officeart/2008/layout/NameandTitleOrganizationalChart"/>
    <dgm:cxn modelId="{1FD1B9D2-6E8C-420D-BE6A-6851E17243E9}" type="presParOf" srcId="{1622BB67-BF09-4469-9B55-7AC09EFA20A9}" destId="{CCC7B921-56F7-4529-98C5-F9927645217F}" srcOrd="1" destOrd="0" presId="urn:microsoft.com/office/officeart/2008/layout/NameandTitleOrganizationalChart"/>
    <dgm:cxn modelId="{106462B5-B4BC-4604-BD3F-82A3D0559664}" type="presParOf" srcId="{1622BB67-BF09-4469-9B55-7AC09EFA20A9}" destId="{050E4EAB-ACE2-4264-83BF-0DD0264C7E06}" srcOrd="2" destOrd="0" presId="urn:microsoft.com/office/officeart/2008/layout/NameandTitleOrganizationalChart"/>
    <dgm:cxn modelId="{6A9FBEE0-6935-49CC-80D4-3B232BAD16DF}" type="presParOf" srcId="{517FC05D-C5C4-4311-B2BE-3F231F02CBBB}" destId="{9354A1C7-01E4-464D-8328-C88CC3CF0737}" srcOrd="1" destOrd="0" presId="urn:microsoft.com/office/officeart/2008/layout/NameandTitleOrganizationalChart"/>
    <dgm:cxn modelId="{35685517-AB7B-481B-8A59-FCDE768BE652}" type="presParOf" srcId="{517FC05D-C5C4-4311-B2BE-3F231F02CBBB}" destId="{E34256E1-E9C1-4323-AFA1-097D78A2F103}" srcOrd="2" destOrd="0" presId="urn:microsoft.com/office/officeart/2008/layout/NameandTitleOrganizationalChart"/>
    <dgm:cxn modelId="{9F4A4803-99E1-4938-B62C-2CA255EEBDB1}" type="presParOf" srcId="{5A6C7820-61B1-4BEC-AF83-35A884321B28}" destId="{03B79425-D707-4225-9FFD-E9A264C0973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Regression</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Linear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800" dirty="0"/>
            <a:t>Linear Regression</a:t>
          </a:r>
        </a:p>
        <a:p>
          <a:r>
            <a:rPr lang="en-IN" sz="2800" dirty="0"/>
            <a:t>Linear SVM</a:t>
          </a:r>
        </a:p>
      </dgm:t>
    </dgm:pt>
    <dgm:pt modelId="{864BBBE2-48C9-49D4-A34C-9CC37D016DEB}">
      <dgm:prSet phldrT="[Text]"/>
      <dgm:spPr/>
      <dgm:t>
        <a:bodyPr/>
        <a:lstStyle/>
        <a:p>
          <a:r>
            <a:rPr lang="en-IN" dirty="0"/>
            <a:t>Non Linear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dgm:spPr/>
      <dgm:t>
        <a:bodyPr/>
        <a:lstStyle/>
        <a:p>
          <a:r>
            <a:rPr lang="en-IN" dirty="0"/>
            <a:t>Decision Tree</a:t>
          </a:r>
        </a:p>
        <a:p>
          <a:r>
            <a:rPr lang="en-IN" dirty="0"/>
            <a:t>Artificial Neural Networks</a:t>
          </a:r>
        </a:p>
        <a:p>
          <a:r>
            <a:rPr lang="en-IN" dirty="0"/>
            <a:t>Support Vector Machine</a:t>
          </a:r>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Classification</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Linear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000" dirty="0"/>
            <a:t>Logistic Regression</a:t>
          </a:r>
        </a:p>
        <a:p>
          <a:r>
            <a:rPr lang="en-IN" sz="2000" dirty="0"/>
            <a:t>Linear SVM</a:t>
          </a:r>
        </a:p>
        <a:p>
          <a:r>
            <a:rPr lang="en-IN" sz="2000" dirty="0"/>
            <a:t>Linear Discriminant Analysis</a:t>
          </a:r>
        </a:p>
        <a:p>
          <a:r>
            <a:rPr lang="en-IN" sz="2000" dirty="0"/>
            <a:t>Naïve Bayes </a:t>
          </a:r>
        </a:p>
      </dgm:t>
    </dgm:pt>
    <dgm:pt modelId="{864BBBE2-48C9-49D4-A34C-9CC37D016DEB}">
      <dgm:prSet phldrT="[Text]"/>
      <dgm:spPr/>
      <dgm:t>
        <a:bodyPr/>
        <a:lstStyle/>
        <a:p>
          <a:r>
            <a:rPr lang="en-IN" dirty="0"/>
            <a:t>Non Linear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dgm:spPr/>
      <dgm:t>
        <a:bodyPr/>
        <a:lstStyle/>
        <a:p>
          <a:r>
            <a:rPr lang="en-IN" dirty="0"/>
            <a:t>Decision Tree</a:t>
          </a:r>
        </a:p>
        <a:p>
          <a:r>
            <a:rPr lang="en-IN" dirty="0"/>
            <a:t>Artificial Neural Networks</a:t>
          </a:r>
        </a:p>
        <a:p>
          <a:r>
            <a:rPr lang="en-IN" dirty="0"/>
            <a:t>Support Vector Machine</a:t>
          </a:r>
        </a:p>
        <a:p>
          <a:r>
            <a:rPr lang="en-IN" dirty="0"/>
            <a:t>K Nearest Neighbours</a:t>
          </a:r>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F6125F-7E58-408F-AFC3-06C36577F41B}"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en-IN"/>
        </a:p>
      </dgm:t>
    </dgm:pt>
    <dgm:pt modelId="{25486D91-9892-499F-BDA7-961D2078607A}">
      <dgm:prSet phldrT="[Text]"/>
      <dgm:spPr/>
      <dgm:t>
        <a:bodyPr/>
        <a:lstStyle/>
        <a:p>
          <a:r>
            <a:rPr lang="en-IN" dirty="0"/>
            <a:t>Time Series Forecasting</a:t>
          </a:r>
        </a:p>
      </dgm:t>
    </dgm:pt>
    <dgm:pt modelId="{04D0A87A-84B2-46A9-A841-F5C33E910885}" type="parTrans" cxnId="{DB30234F-8E97-4653-9C44-0EB143A0ADE4}">
      <dgm:prSet/>
      <dgm:spPr/>
      <dgm:t>
        <a:bodyPr/>
        <a:lstStyle/>
        <a:p>
          <a:endParaRPr lang="en-IN"/>
        </a:p>
      </dgm:t>
    </dgm:pt>
    <dgm:pt modelId="{14BAB479-227F-45D1-9806-FD299BE2AB02}" type="sibTrans" cxnId="{DB30234F-8E97-4653-9C44-0EB143A0ADE4}">
      <dgm:prSet/>
      <dgm:spPr/>
      <dgm:t>
        <a:bodyPr/>
        <a:lstStyle/>
        <a:p>
          <a:endParaRPr lang="en-IN"/>
        </a:p>
      </dgm:t>
    </dgm:pt>
    <dgm:pt modelId="{AC79DD11-EC9E-410A-B10F-EC5F8F7AB42D}">
      <dgm:prSet phldrT="[Text]"/>
      <dgm:spPr/>
      <dgm:t>
        <a:bodyPr/>
        <a:lstStyle/>
        <a:p>
          <a:r>
            <a:rPr lang="en-IN" dirty="0"/>
            <a:t>No Trend Models</a:t>
          </a:r>
        </a:p>
        <a:p>
          <a:endParaRPr lang="en-IN" dirty="0"/>
        </a:p>
      </dgm:t>
    </dgm:pt>
    <dgm:pt modelId="{56627FDE-3543-4AED-977D-A2AEC5DC5E01}" type="parTrans" cxnId="{08CF7E46-7D3B-4FD1-BFB2-5DA30FBFDE92}">
      <dgm:prSet/>
      <dgm:spPr/>
      <dgm:t>
        <a:bodyPr/>
        <a:lstStyle/>
        <a:p>
          <a:endParaRPr lang="en-IN"/>
        </a:p>
      </dgm:t>
    </dgm:pt>
    <dgm:pt modelId="{5F3E2F1D-7A25-46BC-BD1B-B17CFA622259}" type="sibTrans" cxnId="{08CF7E46-7D3B-4FD1-BFB2-5DA30FBFDE92}">
      <dgm:prSet custT="1"/>
      <dgm:spPr/>
      <dgm:t>
        <a:bodyPr/>
        <a:lstStyle/>
        <a:p>
          <a:r>
            <a:rPr lang="en-IN" sz="2000" dirty="0"/>
            <a:t>ARIMA</a:t>
          </a:r>
        </a:p>
        <a:p>
          <a:r>
            <a:rPr lang="en-IN" sz="2000" dirty="0"/>
            <a:t>Exponential Smoothing</a:t>
          </a:r>
        </a:p>
      </dgm:t>
    </dgm:pt>
    <dgm:pt modelId="{864BBBE2-48C9-49D4-A34C-9CC37D016DEB}">
      <dgm:prSet phldrT="[Text]"/>
      <dgm:spPr/>
      <dgm:t>
        <a:bodyPr/>
        <a:lstStyle/>
        <a:p>
          <a:r>
            <a:rPr lang="en-IN" dirty="0"/>
            <a:t>Trend Based Models</a:t>
          </a:r>
        </a:p>
        <a:p>
          <a:endParaRPr lang="en-IN" dirty="0"/>
        </a:p>
      </dgm:t>
    </dgm:pt>
    <dgm:pt modelId="{AE774A9D-345C-43DB-8B81-FD9AA5608E00}" type="parTrans" cxnId="{A3F72D44-4BF6-4B9C-B896-8D561357F2C4}">
      <dgm:prSet/>
      <dgm:spPr/>
      <dgm:t>
        <a:bodyPr/>
        <a:lstStyle/>
        <a:p>
          <a:endParaRPr lang="en-IN"/>
        </a:p>
      </dgm:t>
    </dgm:pt>
    <dgm:pt modelId="{28037308-FF5F-4181-9878-AB3DB795E19C}" type="sibTrans" cxnId="{A3F72D44-4BF6-4B9C-B896-8D561357F2C4}">
      <dgm:prSet custT="1"/>
      <dgm:spPr/>
      <dgm:t>
        <a:bodyPr/>
        <a:lstStyle/>
        <a:p>
          <a:r>
            <a:rPr lang="en-IN" sz="2000" dirty="0"/>
            <a:t>Polynomial Regression</a:t>
          </a:r>
        </a:p>
        <a:p>
          <a:r>
            <a:rPr lang="en-IN" sz="2000" dirty="0"/>
            <a:t>Exponential Regression</a:t>
          </a:r>
        </a:p>
        <a:p>
          <a:endParaRPr lang="en-IN" sz="2000" dirty="0"/>
        </a:p>
      </dgm:t>
    </dgm:pt>
    <dgm:pt modelId="{003C2B95-A4FC-4A7D-AEAA-C654282A65A6}" type="pres">
      <dgm:prSet presAssocID="{81F6125F-7E58-408F-AFC3-06C36577F41B}" presName="hierChild1" presStyleCnt="0">
        <dgm:presLayoutVars>
          <dgm:orgChart val="1"/>
          <dgm:chPref val="1"/>
          <dgm:dir/>
          <dgm:animOne val="branch"/>
          <dgm:animLvl val="lvl"/>
          <dgm:resizeHandles/>
        </dgm:presLayoutVars>
      </dgm:prSet>
      <dgm:spPr/>
    </dgm:pt>
    <dgm:pt modelId="{53296309-07F1-4F74-9127-AD188E3400D4}" type="pres">
      <dgm:prSet presAssocID="{25486D91-9892-499F-BDA7-961D2078607A}" presName="hierRoot1" presStyleCnt="0">
        <dgm:presLayoutVars>
          <dgm:hierBranch val="init"/>
        </dgm:presLayoutVars>
      </dgm:prSet>
      <dgm:spPr/>
    </dgm:pt>
    <dgm:pt modelId="{E45D0817-366C-4E8E-A863-764B8579CD20}" type="pres">
      <dgm:prSet presAssocID="{25486D91-9892-499F-BDA7-961D2078607A}" presName="rootComposite1" presStyleCnt="0"/>
      <dgm:spPr/>
    </dgm:pt>
    <dgm:pt modelId="{7720A1CB-A91F-4E63-89D2-EE316A365794}" type="pres">
      <dgm:prSet presAssocID="{25486D91-9892-499F-BDA7-961D2078607A}" presName="rootText1" presStyleLbl="node0" presStyleIdx="0" presStyleCnt="1">
        <dgm:presLayoutVars>
          <dgm:chMax/>
          <dgm:chPref val="3"/>
        </dgm:presLayoutVars>
      </dgm:prSet>
      <dgm:spPr/>
    </dgm:pt>
    <dgm:pt modelId="{A1E89A0F-0C45-4DE7-B565-4C076B0B54FF}" type="pres">
      <dgm:prSet presAssocID="{25486D91-9892-499F-BDA7-961D2078607A}" presName="titleText1" presStyleLbl="fgAcc0" presStyleIdx="0" presStyleCnt="1">
        <dgm:presLayoutVars>
          <dgm:chMax val="0"/>
          <dgm:chPref val="0"/>
        </dgm:presLayoutVars>
      </dgm:prSet>
      <dgm:spPr/>
    </dgm:pt>
    <dgm:pt modelId="{FE5AA76B-80BC-41DC-B756-9ACD1504E513}" type="pres">
      <dgm:prSet presAssocID="{25486D91-9892-499F-BDA7-961D2078607A}" presName="rootConnector1" presStyleLbl="node1" presStyleIdx="0" presStyleCnt="2"/>
      <dgm:spPr/>
    </dgm:pt>
    <dgm:pt modelId="{D5F39B86-0976-41FC-8F9F-B5092524CC17}" type="pres">
      <dgm:prSet presAssocID="{25486D91-9892-499F-BDA7-961D2078607A}" presName="hierChild2" presStyleCnt="0"/>
      <dgm:spPr/>
    </dgm:pt>
    <dgm:pt modelId="{4506506F-8581-4479-8010-6ED3E70F51BD}" type="pres">
      <dgm:prSet presAssocID="{56627FDE-3543-4AED-977D-A2AEC5DC5E01}" presName="Name37" presStyleLbl="parChTrans1D2" presStyleIdx="0" presStyleCnt="2"/>
      <dgm:spPr/>
    </dgm:pt>
    <dgm:pt modelId="{A6ADAC59-DF26-47C7-9382-49FC7898AF45}" type="pres">
      <dgm:prSet presAssocID="{AC79DD11-EC9E-410A-B10F-EC5F8F7AB42D}" presName="hierRoot2" presStyleCnt="0">
        <dgm:presLayoutVars>
          <dgm:hierBranch val="init"/>
        </dgm:presLayoutVars>
      </dgm:prSet>
      <dgm:spPr/>
    </dgm:pt>
    <dgm:pt modelId="{BD5E75D4-EDE9-4290-AF18-E29240DE2542}" type="pres">
      <dgm:prSet presAssocID="{AC79DD11-EC9E-410A-B10F-EC5F8F7AB42D}" presName="rootComposite" presStyleCnt="0"/>
      <dgm:spPr/>
    </dgm:pt>
    <dgm:pt modelId="{93CEC4E1-3026-4778-BD89-74801498F446}" type="pres">
      <dgm:prSet presAssocID="{AC79DD11-EC9E-410A-B10F-EC5F8F7AB42D}" presName="rootText" presStyleLbl="node1" presStyleIdx="0" presStyleCnt="2" custLinFactNeighborY="-10675">
        <dgm:presLayoutVars>
          <dgm:chMax/>
          <dgm:chPref val="3"/>
        </dgm:presLayoutVars>
      </dgm:prSet>
      <dgm:spPr/>
    </dgm:pt>
    <dgm:pt modelId="{E440AE71-924E-4099-908B-7D4F349E0388}" type="pres">
      <dgm:prSet presAssocID="{AC79DD11-EC9E-410A-B10F-EC5F8F7AB42D}" presName="titleText2" presStyleLbl="fgAcc1" presStyleIdx="0" presStyleCnt="2" custScaleY="237211">
        <dgm:presLayoutVars>
          <dgm:chMax val="0"/>
          <dgm:chPref val="0"/>
        </dgm:presLayoutVars>
      </dgm:prSet>
      <dgm:spPr/>
    </dgm:pt>
    <dgm:pt modelId="{E9CB0CB1-C0CB-470B-8A90-15B62035215D}" type="pres">
      <dgm:prSet presAssocID="{AC79DD11-EC9E-410A-B10F-EC5F8F7AB42D}" presName="rootConnector" presStyleLbl="node2" presStyleIdx="0" presStyleCnt="0"/>
      <dgm:spPr/>
    </dgm:pt>
    <dgm:pt modelId="{30119193-F7E2-4612-B895-8BAC6AC8A646}" type="pres">
      <dgm:prSet presAssocID="{AC79DD11-EC9E-410A-B10F-EC5F8F7AB42D}" presName="hierChild4" presStyleCnt="0"/>
      <dgm:spPr/>
    </dgm:pt>
    <dgm:pt modelId="{936BCA9F-344A-465B-9384-26AB528998B7}" type="pres">
      <dgm:prSet presAssocID="{AC79DD11-EC9E-410A-B10F-EC5F8F7AB42D}" presName="hierChild5" presStyleCnt="0"/>
      <dgm:spPr/>
    </dgm:pt>
    <dgm:pt modelId="{C95B8019-8A9A-4EFC-95AC-CDACE35645A5}" type="pres">
      <dgm:prSet presAssocID="{AE774A9D-345C-43DB-8B81-FD9AA5608E00}" presName="Name37" presStyleLbl="parChTrans1D2" presStyleIdx="1" presStyleCnt="2"/>
      <dgm:spPr/>
    </dgm:pt>
    <dgm:pt modelId="{2462F78E-8C53-47FF-9A40-91364C5A640D}" type="pres">
      <dgm:prSet presAssocID="{864BBBE2-48C9-49D4-A34C-9CC37D016DEB}" presName="hierRoot2" presStyleCnt="0">
        <dgm:presLayoutVars>
          <dgm:hierBranch val="init"/>
        </dgm:presLayoutVars>
      </dgm:prSet>
      <dgm:spPr/>
    </dgm:pt>
    <dgm:pt modelId="{B3FC11DA-3A5E-4836-BA25-D939F1FEE8BE}" type="pres">
      <dgm:prSet presAssocID="{864BBBE2-48C9-49D4-A34C-9CC37D016DEB}" presName="rootComposite" presStyleCnt="0"/>
      <dgm:spPr/>
    </dgm:pt>
    <dgm:pt modelId="{265E91DC-B2C7-486F-92DA-7B493355272F}" type="pres">
      <dgm:prSet presAssocID="{864BBBE2-48C9-49D4-A34C-9CC37D016DEB}" presName="rootText" presStyleLbl="node1" presStyleIdx="1" presStyleCnt="2" custLinFactNeighborY="-10675">
        <dgm:presLayoutVars>
          <dgm:chMax/>
          <dgm:chPref val="3"/>
        </dgm:presLayoutVars>
      </dgm:prSet>
      <dgm:spPr/>
    </dgm:pt>
    <dgm:pt modelId="{4DDAB683-71D1-4715-AB4B-0848556A75CA}" type="pres">
      <dgm:prSet presAssocID="{864BBBE2-48C9-49D4-A34C-9CC37D016DEB}" presName="titleText2" presStyleLbl="fgAcc1" presStyleIdx="1" presStyleCnt="2" custScaleY="246107">
        <dgm:presLayoutVars>
          <dgm:chMax val="0"/>
          <dgm:chPref val="0"/>
        </dgm:presLayoutVars>
      </dgm:prSet>
      <dgm:spPr/>
    </dgm:pt>
    <dgm:pt modelId="{3ADCD828-57A2-4A9D-829B-3B8ACABD525C}" type="pres">
      <dgm:prSet presAssocID="{864BBBE2-48C9-49D4-A34C-9CC37D016DEB}" presName="rootConnector" presStyleLbl="node2" presStyleIdx="0" presStyleCnt="0"/>
      <dgm:spPr/>
    </dgm:pt>
    <dgm:pt modelId="{B7210D6A-EE92-407D-97DF-B85E64F6D970}" type="pres">
      <dgm:prSet presAssocID="{864BBBE2-48C9-49D4-A34C-9CC37D016DEB}" presName="hierChild4" presStyleCnt="0"/>
      <dgm:spPr/>
    </dgm:pt>
    <dgm:pt modelId="{18883AB4-42D0-45B5-91FB-B619FE7F05C3}" type="pres">
      <dgm:prSet presAssocID="{864BBBE2-48C9-49D4-A34C-9CC37D016DEB}" presName="hierChild5" presStyleCnt="0"/>
      <dgm:spPr/>
    </dgm:pt>
    <dgm:pt modelId="{AEB760F5-9D30-4A69-BBB9-9D908E5C96BF}" type="pres">
      <dgm:prSet presAssocID="{25486D91-9892-499F-BDA7-961D2078607A}" presName="hierChild3" presStyleCnt="0"/>
      <dgm:spPr/>
    </dgm:pt>
  </dgm:ptLst>
  <dgm:cxnLst>
    <dgm:cxn modelId="{A460CC07-6958-438E-8798-022D8D4C58BD}" type="presOf" srcId="{864BBBE2-48C9-49D4-A34C-9CC37D016DEB}" destId="{265E91DC-B2C7-486F-92DA-7B493355272F}" srcOrd="0" destOrd="0" presId="urn:microsoft.com/office/officeart/2008/layout/NameandTitleOrganizationalChart"/>
    <dgm:cxn modelId="{EA867220-FC1C-45D4-A95F-AE8CBB726576}" type="presOf" srcId="{5F3E2F1D-7A25-46BC-BD1B-B17CFA622259}" destId="{E440AE71-924E-4099-908B-7D4F349E0388}" srcOrd="0" destOrd="0" presId="urn:microsoft.com/office/officeart/2008/layout/NameandTitleOrganizationalChart"/>
    <dgm:cxn modelId="{48444B34-F45E-49D3-A78F-2104B69A67C6}" type="presOf" srcId="{14BAB479-227F-45D1-9806-FD299BE2AB02}" destId="{A1E89A0F-0C45-4DE7-B565-4C076B0B54FF}" srcOrd="0" destOrd="0" presId="urn:microsoft.com/office/officeart/2008/layout/NameandTitleOrganizationalChart"/>
    <dgm:cxn modelId="{0A3AA434-3D96-4812-945A-A60795D1656A}" type="presOf" srcId="{81F6125F-7E58-408F-AFC3-06C36577F41B}" destId="{003C2B95-A4FC-4A7D-AEAA-C654282A65A6}" srcOrd="0" destOrd="0" presId="urn:microsoft.com/office/officeart/2008/layout/NameandTitleOrganizationalChart"/>
    <dgm:cxn modelId="{17A18A36-C18F-48AA-B9AC-F7A745156682}" type="presOf" srcId="{56627FDE-3543-4AED-977D-A2AEC5DC5E01}" destId="{4506506F-8581-4479-8010-6ED3E70F51BD}" srcOrd="0" destOrd="0" presId="urn:microsoft.com/office/officeart/2008/layout/NameandTitleOrganizationalChart"/>
    <dgm:cxn modelId="{EF67E23D-B7B8-4438-ADC4-2E92227C3CCD}" type="presOf" srcId="{864BBBE2-48C9-49D4-A34C-9CC37D016DEB}" destId="{3ADCD828-57A2-4A9D-829B-3B8ACABD525C}" srcOrd="1" destOrd="0" presId="urn:microsoft.com/office/officeart/2008/layout/NameandTitleOrganizationalChart"/>
    <dgm:cxn modelId="{A3F72D44-4BF6-4B9C-B896-8D561357F2C4}" srcId="{25486D91-9892-499F-BDA7-961D2078607A}" destId="{864BBBE2-48C9-49D4-A34C-9CC37D016DEB}" srcOrd="1" destOrd="0" parTransId="{AE774A9D-345C-43DB-8B81-FD9AA5608E00}" sibTransId="{28037308-FF5F-4181-9878-AB3DB795E19C}"/>
    <dgm:cxn modelId="{08CF7E46-7D3B-4FD1-BFB2-5DA30FBFDE92}" srcId="{25486D91-9892-499F-BDA7-961D2078607A}" destId="{AC79DD11-EC9E-410A-B10F-EC5F8F7AB42D}" srcOrd="0" destOrd="0" parTransId="{56627FDE-3543-4AED-977D-A2AEC5DC5E01}" sibTransId="{5F3E2F1D-7A25-46BC-BD1B-B17CFA622259}"/>
    <dgm:cxn modelId="{DB30234F-8E97-4653-9C44-0EB143A0ADE4}" srcId="{81F6125F-7E58-408F-AFC3-06C36577F41B}" destId="{25486D91-9892-499F-BDA7-961D2078607A}" srcOrd="0" destOrd="0" parTransId="{04D0A87A-84B2-46A9-A841-F5C33E910885}" sibTransId="{14BAB479-227F-45D1-9806-FD299BE2AB02}"/>
    <dgm:cxn modelId="{501C8B74-6DE7-4504-9223-4D52A25A5F31}" type="presOf" srcId="{AC79DD11-EC9E-410A-B10F-EC5F8F7AB42D}" destId="{E9CB0CB1-C0CB-470B-8A90-15B62035215D}" srcOrd="1" destOrd="0" presId="urn:microsoft.com/office/officeart/2008/layout/NameandTitleOrganizationalChart"/>
    <dgm:cxn modelId="{9985A085-AF54-455C-8AA8-AEB0BA174346}" type="presOf" srcId="{25486D91-9892-499F-BDA7-961D2078607A}" destId="{7720A1CB-A91F-4E63-89D2-EE316A365794}" srcOrd="0" destOrd="0" presId="urn:microsoft.com/office/officeart/2008/layout/NameandTitleOrganizationalChart"/>
    <dgm:cxn modelId="{4039A08D-83FB-4173-A5AA-79AC35D3AC8C}" type="presOf" srcId="{25486D91-9892-499F-BDA7-961D2078607A}" destId="{FE5AA76B-80BC-41DC-B756-9ACD1504E513}" srcOrd="1" destOrd="0" presId="urn:microsoft.com/office/officeart/2008/layout/NameandTitleOrganizationalChart"/>
    <dgm:cxn modelId="{BBCCC2A4-7666-484D-BE16-F21A91E71EA5}" type="presOf" srcId="{AC79DD11-EC9E-410A-B10F-EC5F8F7AB42D}" destId="{93CEC4E1-3026-4778-BD89-74801498F446}" srcOrd="0" destOrd="0" presId="urn:microsoft.com/office/officeart/2008/layout/NameandTitleOrganizationalChart"/>
    <dgm:cxn modelId="{A391A9AA-7B02-4D4B-9043-6E3CC6E152DC}" type="presOf" srcId="{AE774A9D-345C-43DB-8B81-FD9AA5608E00}" destId="{C95B8019-8A9A-4EFC-95AC-CDACE35645A5}" srcOrd="0" destOrd="0" presId="urn:microsoft.com/office/officeart/2008/layout/NameandTitleOrganizationalChart"/>
    <dgm:cxn modelId="{696F2FB9-401F-44DD-934E-96D300DFC2FA}" type="presOf" srcId="{28037308-FF5F-4181-9878-AB3DB795E19C}" destId="{4DDAB683-71D1-4715-AB4B-0848556A75CA}" srcOrd="0" destOrd="0" presId="urn:microsoft.com/office/officeart/2008/layout/NameandTitleOrganizationalChart"/>
    <dgm:cxn modelId="{C5B6D33B-0F82-478C-A623-0DCD40D34B0B}" type="presParOf" srcId="{003C2B95-A4FC-4A7D-AEAA-C654282A65A6}" destId="{53296309-07F1-4F74-9127-AD188E3400D4}" srcOrd="0" destOrd="0" presId="urn:microsoft.com/office/officeart/2008/layout/NameandTitleOrganizationalChart"/>
    <dgm:cxn modelId="{6A9BA74E-B886-4B9F-8D7F-8F05F81FFC74}" type="presParOf" srcId="{53296309-07F1-4F74-9127-AD188E3400D4}" destId="{E45D0817-366C-4E8E-A863-764B8579CD20}" srcOrd="0" destOrd="0" presId="urn:microsoft.com/office/officeart/2008/layout/NameandTitleOrganizationalChart"/>
    <dgm:cxn modelId="{4A409A39-FA8F-4300-8334-8C09D4C8146D}" type="presParOf" srcId="{E45D0817-366C-4E8E-A863-764B8579CD20}" destId="{7720A1CB-A91F-4E63-89D2-EE316A365794}" srcOrd="0" destOrd="0" presId="urn:microsoft.com/office/officeart/2008/layout/NameandTitleOrganizationalChart"/>
    <dgm:cxn modelId="{CF21C475-46C1-4F0E-83C8-0A44E6D7E8DF}" type="presParOf" srcId="{E45D0817-366C-4E8E-A863-764B8579CD20}" destId="{A1E89A0F-0C45-4DE7-B565-4C076B0B54FF}" srcOrd="1" destOrd="0" presId="urn:microsoft.com/office/officeart/2008/layout/NameandTitleOrganizationalChart"/>
    <dgm:cxn modelId="{766EAFC3-3B76-4967-B024-4D56A847C2CD}" type="presParOf" srcId="{E45D0817-366C-4E8E-A863-764B8579CD20}" destId="{FE5AA76B-80BC-41DC-B756-9ACD1504E513}" srcOrd="2" destOrd="0" presId="urn:microsoft.com/office/officeart/2008/layout/NameandTitleOrganizationalChart"/>
    <dgm:cxn modelId="{5D741300-B8E9-4502-9DAA-A037A58C29B6}" type="presParOf" srcId="{53296309-07F1-4F74-9127-AD188E3400D4}" destId="{D5F39B86-0976-41FC-8F9F-B5092524CC17}" srcOrd="1" destOrd="0" presId="urn:microsoft.com/office/officeart/2008/layout/NameandTitleOrganizationalChart"/>
    <dgm:cxn modelId="{30D271A4-1D1F-4664-B849-C98EC78D9E25}" type="presParOf" srcId="{D5F39B86-0976-41FC-8F9F-B5092524CC17}" destId="{4506506F-8581-4479-8010-6ED3E70F51BD}" srcOrd="0" destOrd="0" presId="urn:microsoft.com/office/officeart/2008/layout/NameandTitleOrganizationalChart"/>
    <dgm:cxn modelId="{63BFB213-C43D-42A4-8E27-DDDA9586F896}" type="presParOf" srcId="{D5F39B86-0976-41FC-8F9F-B5092524CC17}" destId="{A6ADAC59-DF26-47C7-9382-49FC7898AF45}" srcOrd="1" destOrd="0" presId="urn:microsoft.com/office/officeart/2008/layout/NameandTitleOrganizationalChart"/>
    <dgm:cxn modelId="{FC27EA05-A6FE-4609-96C8-98E10004C289}" type="presParOf" srcId="{A6ADAC59-DF26-47C7-9382-49FC7898AF45}" destId="{BD5E75D4-EDE9-4290-AF18-E29240DE2542}" srcOrd="0" destOrd="0" presId="urn:microsoft.com/office/officeart/2008/layout/NameandTitleOrganizationalChart"/>
    <dgm:cxn modelId="{C9C9C4D3-F09B-4BD3-AB58-85E6BABF3E64}" type="presParOf" srcId="{BD5E75D4-EDE9-4290-AF18-E29240DE2542}" destId="{93CEC4E1-3026-4778-BD89-74801498F446}" srcOrd="0" destOrd="0" presId="urn:microsoft.com/office/officeart/2008/layout/NameandTitleOrganizationalChart"/>
    <dgm:cxn modelId="{F59F759C-1365-4C86-922A-D61FE2041C10}" type="presParOf" srcId="{BD5E75D4-EDE9-4290-AF18-E29240DE2542}" destId="{E440AE71-924E-4099-908B-7D4F349E0388}" srcOrd="1" destOrd="0" presId="urn:microsoft.com/office/officeart/2008/layout/NameandTitleOrganizationalChart"/>
    <dgm:cxn modelId="{5B8019B2-4B42-44FA-A969-155288B190CF}" type="presParOf" srcId="{BD5E75D4-EDE9-4290-AF18-E29240DE2542}" destId="{E9CB0CB1-C0CB-470B-8A90-15B62035215D}" srcOrd="2" destOrd="0" presId="urn:microsoft.com/office/officeart/2008/layout/NameandTitleOrganizationalChart"/>
    <dgm:cxn modelId="{F75E24D1-3690-4F7A-A20C-722A1070D393}" type="presParOf" srcId="{A6ADAC59-DF26-47C7-9382-49FC7898AF45}" destId="{30119193-F7E2-4612-B895-8BAC6AC8A646}" srcOrd="1" destOrd="0" presId="urn:microsoft.com/office/officeart/2008/layout/NameandTitleOrganizationalChart"/>
    <dgm:cxn modelId="{0818EB7F-E1F8-4969-8322-D74D660FB71A}" type="presParOf" srcId="{A6ADAC59-DF26-47C7-9382-49FC7898AF45}" destId="{936BCA9F-344A-465B-9384-26AB528998B7}" srcOrd="2" destOrd="0" presId="urn:microsoft.com/office/officeart/2008/layout/NameandTitleOrganizationalChart"/>
    <dgm:cxn modelId="{91A655D4-AEA9-4A92-9C2D-58778BB88CE4}" type="presParOf" srcId="{D5F39B86-0976-41FC-8F9F-B5092524CC17}" destId="{C95B8019-8A9A-4EFC-95AC-CDACE35645A5}" srcOrd="2" destOrd="0" presId="urn:microsoft.com/office/officeart/2008/layout/NameandTitleOrganizationalChart"/>
    <dgm:cxn modelId="{98D3AE2B-4238-488D-A5D6-5C7AF5088284}" type="presParOf" srcId="{D5F39B86-0976-41FC-8F9F-B5092524CC17}" destId="{2462F78E-8C53-47FF-9A40-91364C5A640D}" srcOrd="3" destOrd="0" presId="urn:microsoft.com/office/officeart/2008/layout/NameandTitleOrganizationalChart"/>
    <dgm:cxn modelId="{4CABB7EA-5D59-4324-9419-A68D20A98280}" type="presParOf" srcId="{2462F78E-8C53-47FF-9A40-91364C5A640D}" destId="{B3FC11DA-3A5E-4836-BA25-D939F1FEE8BE}" srcOrd="0" destOrd="0" presId="urn:microsoft.com/office/officeart/2008/layout/NameandTitleOrganizationalChart"/>
    <dgm:cxn modelId="{C3A578A8-8690-4F7F-ACED-67894FAA6A85}" type="presParOf" srcId="{B3FC11DA-3A5E-4836-BA25-D939F1FEE8BE}" destId="{265E91DC-B2C7-486F-92DA-7B493355272F}" srcOrd="0" destOrd="0" presId="urn:microsoft.com/office/officeart/2008/layout/NameandTitleOrganizationalChart"/>
    <dgm:cxn modelId="{DD60DF21-F54D-4D5C-9C4A-3F98B41654D9}" type="presParOf" srcId="{B3FC11DA-3A5E-4836-BA25-D939F1FEE8BE}" destId="{4DDAB683-71D1-4715-AB4B-0848556A75CA}" srcOrd="1" destOrd="0" presId="urn:microsoft.com/office/officeart/2008/layout/NameandTitleOrganizationalChart"/>
    <dgm:cxn modelId="{A0F6E57B-BB3B-441A-A50A-776C094EE641}" type="presParOf" srcId="{B3FC11DA-3A5E-4836-BA25-D939F1FEE8BE}" destId="{3ADCD828-57A2-4A9D-829B-3B8ACABD525C}" srcOrd="2" destOrd="0" presId="urn:microsoft.com/office/officeart/2008/layout/NameandTitleOrganizationalChart"/>
    <dgm:cxn modelId="{3EF62CD4-C89D-444F-BF23-9FF2711E8459}" type="presParOf" srcId="{2462F78E-8C53-47FF-9A40-91364C5A640D}" destId="{B7210D6A-EE92-407D-97DF-B85E64F6D970}" srcOrd="1" destOrd="0" presId="urn:microsoft.com/office/officeart/2008/layout/NameandTitleOrganizationalChart"/>
    <dgm:cxn modelId="{9E91BFE2-4913-459F-8FE4-59A2CB2C9838}" type="presParOf" srcId="{2462F78E-8C53-47FF-9A40-91364C5A640D}" destId="{18883AB4-42D0-45B5-91FB-B619FE7F05C3}" srcOrd="2" destOrd="0" presId="urn:microsoft.com/office/officeart/2008/layout/NameandTitleOrganizationalChart"/>
    <dgm:cxn modelId="{3D66A40F-7DED-462A-B014-D241B25A0E60}" type="presParOf" srcId="{53296309-07F1-4F74-9127-AD188E3400D4}" destId="{AEB760F5-9D30-4A69-BBB9-9D908E5C96B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3119E-0513-4F99-AFF1-F837CDD9E104}">
      <dsp:nvSpPr>
        <dsp:cNvPr id="0" name=""/>
        <dsp:cNvSpPr/>
      </dsp:nvSpPr>
      <dsp:spPr>
        <a:xfrm>
          <a:off x="6428936" y="1957865"/>
          <a:ext cx="3968248" cy="551165"/>
        </a:xfrm>
        <a:custGeom>
          <a:avLst/>
          <a:gdLst/>
          <a:ahLst/>
          <a:cxnLst/>
          <a:rect l="0" t="0" r="0" b="0"/>
          <a:pathLst>
            <a:path>
              <a:moveTo>
                <a:pt x="0" y="0"/>
              </a:moveTo>
              <a:lnTo>
                <a:pt x="0" y="412932"/>
              </a:lnTo>
              <a:lnTo>
                <a:pt x="3968248" y="412932"/>
              </a:lnTo>
              <a:lnTo>
                <a:pt x="3968248" y="5511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67076B-5C6E-44E2-8D4A-4117B096A3D1}">
      <dsp:nvSpPr>
        <dsp:cNvPr id="0" name=""/>
        <dsp:cNvSpPr/>
      </dsp:nvSpPr>
      <dsp:spPr>
        <a:xfrm>
          <a:off x="7380039" y="4085430"/>
          <a:ext cx="3526696" cy="282274"/>
        </a:xfrm>
        <a:custGeom>
          <a:avLst/>
          <a:gdLst/>
          <a:ahLst/>
          <a:cxnLst/>
          <a:rect l="0" t="0" r="0" b="0"/>
          <a:pathLst>
            <a:path>
              <a:moveTo>
                <a:pt x="0" y="0"/>
              </a:moveTo>
              <a:lnTo>
                <a:pt x="0" y="144311"/>
              </a:lnTo>
              <a:lnTo>
                <a:pt x="3526696" y="144311"/>
              </a:lnTo>
              <a:lnTo>
                <a:pt x="3526696" y="28227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888996-9E62-4F07-94D4-F67E7DA49AF7}">
      <dsp:nvSpPr>
        <dsp:cNvPr id="0" name=""/>
        <dsp:cNvSpPr/>
      </dsp:nvSpPr>
      <dsp:spPr>
        <a:xfrm>
          <a:off x="7380039" y="4085430"/>
          <a:ext cx="1760748" cy="282274"/>
        </a:xfrm>
        <a:custGeom>
          <a:avLst/>
          <a:gdLst/>
          <a:ahLst/>
          <a:cxnLst/>
          <a:rect l="0" t="0" r="0" b="0"/>
          <a:pathLst>
            <a:path>
              <a:moveTo>
                <a:pt x="0" y="0"/>
              </a:moveTo>
              <a:lnTo>
                <a:pt x="0" y="144311"/>
              </a:lnTo>
              <a:lnTo>
                <a:pt x="1760748" y="144311"/>
              </a:lnTo>
              <a:lnTo>
                <a:pt x="1760748" y="28227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52A54B-9460-4ECB-8CEE-E7C9114EDD05}">
      <dsp:nvSpPr>
        <dsp:cNvPr id="0" name=""/>
        <dsp:cNvSpPr/>
      </dsp:nvSpPr>
      <dsp:spPr>
        <a:xfrm>
          <a:off x="7380039" y="4085430"/>
          <a:ext cx="108304" cy="282274"/>
        </a:xfrm>
        <a:custGeom>
          <a:avLst/>
          <a:gdLst/>
          <a:ahLst/>
          <a:cxnLst/>
          <a:rect l="0" t="0" r="0" b="0"/>
          <a:pathLst>
            <a:path>
              <a:moveTo>
                <a:pt x="0" y="0"/>
              </a:moveTo>
              <a:lnTo>
                <a:pt x="0" y="144311"/>
              </a:lnTo>
              <a:lnTo>
                <a:pt x="108304" y="144311"/>
              </a:lnTo>
              <a:lnTo>
                <a:pt x="108304" y="28227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4E700E-C795-4C62-8CD4-91AA0FB3B508}">
      <dsp:nvSpPr>
        <dsp:cNvPr id="0" name=""/>
        <dsp:cNvSpPr/>
      </dsp:nvSpPr>
      <dsp:spPr>
        <a:xfrm>
          <a:off x="5812062" y="4085430"/>
          <a:ext cx="1567977" cy="282274"/>
        </a:xfrm>
        <a:custGeom>
          <a:avLst/>
          <a:gdLst/>
          <a:ahLst/>
          <a:cxnLst/>
          <a:rect l="0" t="0" r="0" b="0"/>
          <a:pathLst>
            <a:path>
              <a:moveTo>
                <a:pt x="1567977" y="0"/>
              </a:moveTo>
              <a:lnTo>
                <a:pt x="1567977" y="144311"/>
              </a:lnTo>
              <a:lnTo>
                <a:pt x="0" y="144311"/>
              </a:lnTo>
              <a:lnTo>
                <a:pt x="0" y="28227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8F78B-13AA-42DA-BC78-C77ECD12CBF4}">
      <dsp:nvSpPr>
        <dsp:cNvPr id="0" name=""/>
        <dsp:cNvSpPr/>
      </dsp:nvSpPr>
      <dsp:spPr>
        <a:xfrm>
          <a:off x="6428936" y="1957865"/>
          <a:ext cx="951103" cy="544008"/>
        </a:xfrm>
        <a:custGeom>
          <a:avLst/>
          <a:gdLst/>
          <a:ahLst/>
          <a:cxnLst/>
          <a:rect l="0" t="0" r="0" b="0"/>
          <a:pathLst>
            <a:path>
              <a:moveTo>
                <a:pt x="0" y="0"/>
              </a:moveTo>
              <a:lnTo>
                <a:pt x="0" y="405776"/>
              </a:lnTo>
              <a:lnTo>
                <a:pt x="951103" y="405776"/>
              </a:lnTo>
              <a:lnTo>
                <a:pt x="951103" y="54400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3F5934-A472-44F5-851F-66CC08801CED}">
      <dsp:nvSpPr>
        <dsp:cNvPr id="0" name=""/>
        <dsp:cNvSpPr/>
      </dsp:nvSpPr>
      <dsp:spPr>
        <a:xfrm>
          <a:off x="2417712" y="4092586"/>
          <a:ext cx="1655594" cy="275118"/>
        </a:xfrm>
        <a:custGeom>
          <a:avLst/>
          <a:gdLst/>
          <a:ahLst/>
          <a:cxnLst/>
          <a:rect l="0" t="0" r="0" b="0"/>
          <a:pathLst>
            <a:path>
              <a:moveTo>
                <a:pt x="0" y="0"/>
              </a:moveTo>
              <a:lnTo>
                <a:pt x="0" y="137559"/>
              </a:lnTo>
              <a:lnTo>
                <a:pt x="1655594" y="137559"/>
              </a:lnTo>
              <a:lnTo>
                <a:pt x="1655594" y="27511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58531-1A24-4F6D-A0B7-60888B2B9921}">
      <dsp:nvSpPr>
        <dsp:cNvPr id="0" name=""/>
        <dsp:cNvSpPr/>
      </dsp:nvSpPr>
      <dsp:spPr>
        <a:xfrm>
          <a:off x="2359644" y="4092586"/>
          <a:ext cx="91440" cy="275118"/>
        </a:xfrm>
        <a:custGeom>
          <a:avLst/>
          <a:gdLst/>
          <a:ahLst/>
          <a:cxnLst/>
          <a:rect l="0" t="0" r="0" b="0"/>
          <a:pathLst>
            <a:path>
              <a:moveTo>
                <a:pt x="58068" y="0"/>
              </a:moveTo>
              <a:lnTo>
                <a:pt x="58068" y="137559"/>
              </a:lnTo>
              <a:lnTo>
                <a:pt x="45720" y="137559"/>
              </a:lnTo>
              <a:lnTo>
                <a:pt x="45720" y="27511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DC1591-DF7F-4253-AA48-7129030492A2}">
      <dsp:nvSpPr>
        <dsp:cNvPr id="0" name=""/>
        <dsp:cNvSpPr/>
      </dsp:nvSpPr>
      <dsp:spPr>
        <a:xfrm>
          <a:off x="759820" y="4092586"/>
          <a:ext cx="1657892" cy="275118"/>
        </a:xfrm>
        <a:custGeom>
          <a:avLst/>
          <a:gdLst/>
          <a:ahLst/>
          <a:cxnLst/>
          <a:rect l="0" t="0" r="0" b="0"/>
          <a:pathLst>
            <a:path>
              <a:moveTo>
                <a:pt x="1657892" y="0"/>
              </a:moveTo>
              <a:lnTo>
                <a:pt x="1657892" y="137559"/>
              </a:lnTo>
              <a:lnTo>
                <a:pt x="0" y="137559"/>
              </a:lnTo>
              <a:lnTo>
                <a:pt x="0" y="27511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E23144-56AF-4042-9AFD-31FD8756859A}">
      <dsp:nvSpPr>
        <dsp:cNvPr id="0" name=""/>
        <dsp:cNvSpPr/>
      </dsp:nvSpPr>
      <dsp:spPr>
        <a:xfrm>
          <a:off x="2417712" y="1957865"/>
          <a:ext cx="4011223" cy="551165"/>
        </a:xfrm>
        <a:custGeom>
          <a:avLst/>
          <a:gdLst/>
          <a:ahLst/>
          <a:cxnLst/>
          <a:rect l="0" t="0" r="0" b="0"/>
          <a:pathLst>
            <a:path>
              <a:moveTo>
                <a:pt x="4011223" y="0"/>
              </a:moveTo>
              <a:lnTo>
                <a:pt x="4011223" y="412932"/>
              </a:lnTo>
              <a:lnTo>
                <a:pt x="0" y="412932"/>
              </a:lnTo>
              <a:lnTo>
                <a:pt x="0" y="5511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3EFF5-FF8D-40C0-A97A-87EB936E3FEB}">
      <dsp:nvSpPr>
        <dsp:cNvPr id="0" name=""/>
        <dsp:cNvSpPr/>
      </dsp:nvSpPr>
      <dsp:spPr>
        <a:xfrm>
          <a:off x="5300930" y="820685"/>
          <a:ext cx="2256012" cy="113718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83598" numCol="1" spcCol="1270" anchor="ctr" anchorCtr="0">
          <a:noAutofit/>
        </a:bodyPr>
        <a:lstStyle/>
        <a:p>
          <a:pPr marL="0" lvl="0" indent="0" algn="ctr" defTabSz="800100">
            <a:lnSpc>
              <a:spcPct val="90000"/>
            </a:lnSpc>
            <a:spcBef>
              <a:spcPct val="0"/>
            </a:spcBef>
            <a:spcAft>
              <a:spcPct val="35000"/>
            </a:spcAft>
            <a:buNone/>
          </a:pPr>
          <a:r>
            <a:rPr lang="en-IN" sz="1800" kern="1200" dirty="0"/>
            <a:t>Machine Learning</a:t>
          </a:r>
        </a:p>
        <a:p>
          <a:pPr marL="0" lvl="0" indent="0" algn="ctr" defTabSz="800100">
            <a:lnSpc>
              <a:spcPct val="90000"/>
            </a:lnSpc>
            <a:spcBef>
              <a:spcPct val="0"/>
            </a:spcBef>
            <a:spcAft>
              <a:spcPct val="35000"/>
            </a:spcAft>
            <a:buNone/>
          </a:pPr>
          <a:endParaRPr lang="en-IN" sz="1800" kern="1200" dirty="0"/>
        </a:p>
        <a:p>
          <a:pPr marL="0" lvl="0" indent="0" algn="ctr" defTabSz="800100">
            <a:lnSpc>
              <a:spcPct val="90000"/>
            </a:lnSpc>
            <a:spcBef>
              <a:spcPct val="0"/>
            </a:spcBef>
            <a:spcAft>
              <a:spcPct val="35000"/>
            </a:spcAft>
            <a:buNone/>
          </a:pPr>
          <a:endParaRPr lang="en-IN" sz="1800" kern="1200" dirty="0"/>
        </a:p>
      </dsp:txBody>
      <dsp:txXfrm>
        <a:off x="5300930" y="820685"/>
        <a:ext cx="2256012" cy="1137180"/>
      </dsp:txXfrm>
    </dsp:sp>
    <dsp:sp modelId="{BC2DD619-7F1A-4CA3-9AAD-0E3C67E650A7}">
      <dsp:nvSpPr>
        <dsp:cNvPr id="0" name=""/>
        <dsp:cNvSpPr/>
      </dsp:nvSpPr>
      <dsp:spPr>
        <a:xfrm>
          <a:off x="5296217" y="1334921"/>
          <a:ext cx="2272928" cy="52785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The algorithms from Artificial Intelligence which can learn from data</a:t>
          </a:r>
        </a:p>
      </dsp:txBody>
      <dsp:txXfrm>
        <a:off x="5296217" y="1334921"/>
        <a:ext cx="2272928" cy="527851"/>
      </dsp:txXfrm>
    </dsp:sp>
    <dsp:sp modelId="{6F6AFA22-70FC-4795-A83D-93FA11299084}">
      <dsp:nvSpPr>
        <dsp:cNvPr id="0" name=""/>
        <dsp:cNvSpPr/>
      </dsp:nvSpPr>
      <dsp:spPr>
        <a:xfrm>
          <a:off x="1607879" y="2509030"/>
          <a:ext cx="1619666" cy="158355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98" numCol="1" spcCol="1270" anchor="ctr" anchorCtr="0">
          <a:noAutofit/>
        </a:bodyPr>
        <a:lstStyle/>
        <a:p>
          <a:pPr marL="0" lvl="0" indent="0" algn="ctr" defTabSz="622300">
            <a:lnSpc>
              <a:spcPct val="90000"/>
            </a:lnSpc>
            <a:spcBef>
              <a:spcPct val="0"/>
            </a:spcBef>
            <a:spcAft>
              <a:spcPct val="35000"/>
            </a:spcAft>
            <a:buNone/>
          </a:pPr>
          <a:r>
            <a:rPr lang="en-IN" sz="1400" kern="1200" dirty="0"/>
            <a:t>Supervised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1607879" y="2509030"/>
        <a:ext cx="1619666" cy="1583555"/>
      </dsp:txXfrm>
    </dsp:sp>
    <dsp:sp modelId="{3DE1DFF7-0657-4060-BC0C-61E9CC1C8C65}">
      <dsp:nvSpPr>
        <dsp:cNvPr id="0" name=""/>
        <dsp:cNvSpPr/>
      </dsp:nvSpPr>
      <dsp:spPr>
        <a:xfrm>
          <a:off x="1417903" y="3014001"/>
          <a:ext cx="2001525" cy="102204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Predicting future, classifying observation.</a:t>
          </a:r>
        </a:p>
        <a:p>
          <a:pPr marL="0" lvl="0" algn="r" defTabSz="577850">
            <a:lnSpc>
              <a:spcPct val="90000"/>
            </a:lnSpc>
            <a:spcBef>
              <a:spcPct val="0"/>
            </a:spcBef>
            <a:spcAft>
              <a:spcPct val="35000"/>
            </a:spcAft>
            <a:buNone/>
          </a:pPr>
          <a:r>
            <a:rPr lang="en-IN" sz="1300" kern="1200" dirty="0"/>
            <a:t>- Requires Labelled Data</a:t>
          </a:r>
        </a:p>
        <a:p>
          <a:pPr marL="0" lvl="0" algn="r" defTabSz="577850">
            <a:lnSpc>
              <a:spcPct val="90000"/>
            </a:lnSpc>
            <a:spcBef>
              <a:spcPct val="0"/>
            </a:spcBef>
            <a:spcAft>
              <a:spcPct val="35000"/>
            </a:spcAft>
            <a:buNone/>
          </a:pPr>
          <a:r>
            <a:rPr lang="en-IN" sz="1300" kern="1200" dirty="0"/>
            <a:t>- Learn from past data</a:t>
          </a:r>
        </a:p>
      </dsp:txBody>
      <dsp:txXfrm>
        <a:off x="1417903" y="3014001"/>
        <a:ext cx="2001525" cy="1022040"/>
      </dsp:txXfrm>
    </dsp:sp>
    <dsp:sp modelId="{D120CD41-3C76-4CED-9F04-A3DDAD1B1A55}">
      <dsp:nvSpPr>
        <dsp:cNvPr id="0" name=""/>
        <dsp:cNvSpPr/>
      </dsp:nvSpPr>
      <dsp:spPr>
        <a:xfrm>
          <a:off x="200970" y="4367704"/>
          <a:ext cx="1117700" cy="15820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16" numCol="1" spcCol="1270" anchor="ctr" anchorCtr="0">
          <a:noAutofit/>
        </a:bodyPr>
        <a:lstStyle/>
        <a:p>
          <a:pPr marL="0" lvl="0" indent="0" algn="ctr" defTabSz="622300">
            <a:lnSpc>
              <a:spcPct val="90000"/>
            </a:lnSpc>
            <a:spcBef>
              <a:spcPct val="0"/>
            </a:spcBef>
            <a:spcAft>
              <a:spcPct val="35000"/>
            </a:spcAft>
            <a:buNone/>
          </a:pPr>
          <a:r>
            <a:rPr lang="en-IN" sz="1400" kern="1200" dirty="0"/>
            <a:t>Regression</a:t>
          </a: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a:p>
          <a:pPr marL="0" lvl="0" indent="0" algn="ctr" defTabSz="622300">
            <a:lnSpc>
              <a:spcPct val="90000"/>
            </a:lnSpc>
            <a:spcBef>
              <a:spcPct val="0"/>
            </a:spcBef>
            <a:spcAft>
              <a:spcPct val="35000"/>
            </a:spcAft>
            <a:buNone/>
          </a:pPr>
          <a:endParaRPr lang="en-IN" sz="1100" kern="1200" dirty="0"/>
        </a:p>
      </dsp:txBody>
      <dsp:txXfrm>
        <a:off x="200970" y="4367704"/>
        <a:ext cx="1117700" cy="1582009"/>
      </dsp:txXfrm>
    </dsp:sp>
    <dsp:sp modelId="{93A259E2-E3B9-4C56-86DD-94857103636D}">
      <dsp:nvSpPr>
        <dsp:cNvPr id="0" name=""/>
        <dsp:cNvSpPr/>
      </dsp:nvSpPr>
      <dsp:spPr>
        <a:xfrm>
          <a:off x="117737" y="4813910"/>
          <a:ext cx="1285146" cy="121731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Target Variable is a continuous Variable.</a:t>
          </a:r>
        </a:p>
        <a:p>
          <a:pPr marL="0" lvl="0" indent="0" algn="r" defTabSz="577850">
            <a:lnSpc>
              <a:spcPct val="90000"/>
            </a:lnSpc>
            <a:spcBef>
              <a:spcPct val="0"/>
            </a:spcBef>
            <a:spcAft>
              <a:spcPct val="35000"/>
            </a:spcAft>
            <a:buNone/>
          </a:pPr>
          <a:r>
            <a:rPr lang="en-IN" sz="1300" kern="1200" dirty="0"/>
            <a:t>Ex-Housing prices Prediction</a:t>
          </a:r>
        </a:p>
      </dsp:txBody>
      <dsp:txXfrm>
        <a:off x="117737" y="4813910"/>
        <a:ext cx="1285146" cy="1217310"/>
      </dsp:txXfrm>
    </dsp:sp>
    <dsp:sp modelId="{9D6A6F61-A9D9-4971-A631-123C8D6EBA25}">
      <dsp:nvSpPr>
        <dsp:cNvPr id="0" name=""/>
        <dsp:cNvSpPr/>
      </dsp:nvSpPr>
      <dsp:spPr>
        <a:xfrm>
          <a:off x="1846514" y="4367704"/>
          <a:ext cx="1117700" cy="15820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16" numCol="1" spcCol="1270" anchor="ctr" anchorCtr="0">
          <a:noAutofit/>
        </a:bodyPr>
        <a:lstStyle/>
        <a:p>
          <a:pPr marL="0" lvl="0" indent="0" algn="ctr" defTabSz="622300">
            <a:lnSpc>
              <a:spcPct val="90000"/>
            </a:lnSpc>
            <a:spcBef>
              <a:spcPct val="0"/>
            </a:spcBef>
            <a:spcAft>
              <a:spcPct val="35000"/>
            </a:spcAft>
            <a:buNone/>
          </a:pPr>
          <a:r>
            <a:rPr lang="en-IN" sz="1400" kern="1200" dirty="0"/>
            <a:t>Classification</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1846514" y="4367704"/>
        <a:ext cx="1117700" cy="1582009"/>
      </dsp:txXfrm>
    </dsp:sp>
    <dsp:sp modelId="{B96BC492-D955-4D0E-BECF-80A048EDD19C}">
      <dsp:nvSpPr>
        <dsp:cNvPr id="0" name=""/>
        <dsp:cNvSpPr/>
      </dsp:nvSpPr>
      <dsp:spPr>
        <a:xfrm>
          <a:off x="1750078" y="4756201"/>
          <a:ext cx="1303424" cy="129786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Target Variable is Categorical Feature.</a:t>
          </a:r>
        </a:p>
        <a:p>
          <a:pPr marL="0" lvl="0" indent="0" algn="r" defTabSz="577850">
            <a:lnSpc>
              <a:spcPct val="90000"/>
            </a:lnSpc>
            <a:spcBef>
              <a:spcPct val="0"/>
            </a:spcBef>
            <a:spcAft>
              <a:spcPct val="35000"/>
            </a:spcAft>
            <a:buNone/>
          </a:pPr>
          <a:r>
            <a:rPr lang="en-IN" sz="1300" kern="1200" dirty="0"/>
            <a:t>Ex-Churn Prediction, Digit Classification</a:t>
          </a:r>
        </a:p>
      </dsp:txBody>
      <dsp:txXfrm>
        <a:off x="1750078" y="4756201"/>
        <a:ext cx="1303424" cy="1297869"/>
      </dsp:txXfrm>
    </dsp:sp>
    <dsp:sp modelId="{7C72BA56-453C-4BEF-B95A-5D52ED42A21B}">
      <dsp:nvSpPr>
        <dsp:cNvPr id="0" name=""/>
        <dsp:cNvSpPr/>
      </dsp:nvSpPr>
      <dsp:spPr>
        <a:xfrm>
          <a:off x="3501197" y="4367704"/>
          <a:ext cx="1144219" cy="158355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98" numCol="1" spcCol="1270" anchor="ctr" anchorCtr="0">
          <a:noAutofit/>
        </a:bodyPr>
        <a:lstStyle/>
        <a:p>
          <a:pPr marL="0" lvl="0" indent="0" algn="ctr" defTabSz="622300">
            <a:lnSpc>
              <a:spcPct val="90000"/>
            </a:lnSpc>
            <a:spcBef>
              <a:spcPct val="0"/>
            </a:spcBef>
            <a:spcAft>
              <a:spcPct val="35000"/>
            </a:spcAft>
            <a:buNone/>
          </a:pPr>
          <a:r>
            <a:rPr lang="en-IN" sz="1400" kern="1200" dirty="0"/>
            <a:t>Time Series Forecasting</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3501197" y="4367704"/>
        <a:ext cx="1144219" cy="1583555"/>
      </dsp:txXfrm>
    </dsp:sp>
    <dsp:sp modelId="{C209CF6F-15E5-4B7D-91F3-45F114BF9F13}">
      <dsp:nvSpPr>
        <dsp:cNvPr id="0" name=""/>
        <dsp:cNvSpPr/>
      </dsp:nvSpPr>
      <dsp:spPr>
        <a:xfrm>
          <a:off x="3359803" y="4984421"/>
          <a:ext cx="1437093" cy="106189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Forecasting future values based on previous trends.</a:t>
          </a:r>
        </a:p>
        <a:p>
          <a:pPr marL="0" lvl="0" indent="0" algn="r" defTabSz="577850">
            <a:lnSpc>
              <a:spcPct val="90000"/>
            </a:lnSpc>
            <a:spcBef>
              <a:spcPct val="0"/>
            </a:spcBef>
            <a:spcAft>
              <a:spcPct val="35000"/>
            </a:spcAft>
            <a:buNone/>
          </a:pPr>
          <a:r>
            <a:rPr lang="en-IN" sz="1300" kern="1200" dirty="0"/>
            <a:t>Ex – Stock prices prediction</a:t>
          </a:r>
        </a:p>
      </dsp:txBody>
      <dsp:txXfrm>
        <a:off x="3359803" y="4984421"/>
        <a:ext cx="1437093" cy="1061896"/>
      </dsp:txXfrm>
    </dsp:sp>
    <dsp:sp modelId="{06AD9312-5C7D-4E1B-9A69-24D160016ED4}">
      <dsp:nvSpPr>
        <dsp:cNvPr id="0" name=""/>
        <dsp:cNvSpPr/>
      </dsp:nvSpPr>
      <dsp:spPr>
        <a:xfrm>
          <a:off x="6630003" y="2501874"/>
          <a:ext cx="1500072" cy="158355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98" numCol="1" spcCol="1270" anchor="ctr" anchorCtr="0">
          <a:noAutofit/>
        </a:bodyPr>
        <a:lstStyle/>
        <a:p>
          <a:pPr marL="0" lvl="0" indent="0" algn="ctr" defTabSz="622300">
            <a:lnSpc>
              <a:spcPct val="90000"/>
            </a:lnSpc>
            <a:spcBef>
              <a:spcPct val="0"/>
            </a:spcBef>
            <a:spcAft>
              <a:spcPct val="35000"/>
            </a:spcAft>
            <a:buNone/>
          </a:pPr>
          <a:r>
            <a:rPr lang="en-IN" sz="1400" kern="1200" dirty="0"/>
            <a:t>Unsupervised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6630003" y="2501874"/>
        <a:ext cx="1500072" cy="1583555"/>
      </dsp:txXfrm>
    </dsp:sp>
    <dsp:sp modelId="{F1A025F8-9F14-43B5-B06E-64FC4C7860F5}">
      <dsp:nvSpPr>
        <dsp:cNvPr id="0" name=""/>
        <dsp:cNvSpPr/>
      </dsp:nvSpPr>
      <dsp:spPr>
        <a:xfrm>
          <a:off x="6466781" y="3060068"/>
          <a:ext cx="1830620" cy="9759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Pattern Recognition</a:t>
          </a:r>
        </a:p>
        <a:p>
          <a:pPr marL="0" lvl="0" indent="0" algn="r" defTabSz="577850">
            <a:lnSpc>
              <a:spcPct val="90000"/>
            </a:lnSpc>
            <a:spcBef>
              <a:spcPct val="0"/>
            </a:spcBef>
            <a:spcAft>
              <a:spcPct val="35000"/>
            </a:spcAft>
            <a:buNone/>
          </a:pPr>
          <a:r>
            <a:rPr lang="en-IN" sz="1300" kern="1200" dirty="0"/>
            <a:t>- Requires unlabelled data</a:t>
          </a:r>
        </a:p>
        <a:p>
          <a:pPr marL="0" lvl="0" indent="0" algn="r" defTabSz="577850">
            <a:lnSpc>
              <a:spcPct val="90000"/>
            </a:lnSpc>
            <a:spcBef>
              <a:spcPct val="0"/>
            </a:spcBef>
            <a:spcAft>
              <a:spcPct val="35000"/>
            </a:spcAft>
            <a:buNone/>
          </a:pPr>
          <a:r>
            <a:rPr lang="en-IN" sz="1300" kern="1200" dirty="0"/>
            <a:t>- Learn in Realtime</a:t>
          </a:r>
        </a:p>
      </dsp:txBody>
      <dsp:txXfrm>
        <a:off x="6466781" y="3060068"/>
        <a:ext cx="1830620" cy="975949"/>
      </dsp:txXfrm>
    </dsp:sp>
    <dsp:sp modelId="{94AA457B-4CA2-482F-9BEA-8BECBD0A1749}">
      <dsp:nvSpPr>
        <dsp:cNvPr id="0" name=""/>
        <dsp:cNvSpPr/>
      </dsp:nvSpPr>
      <dsp:spPr>
        <a:xfrm>
          <a:off x="5239952" y="4367704"/>
          <a:ext cx="1144219" cy="158355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98" numCol="1" spcCol="1270" anchor="ctr" anchorCtr="0">
          <a:noAutofit/>
        </a:bodyPr>
        <a:lstStyle/>
        <a:p>
          <a:pPr marL="0" lvl="0" indent="0" algn="ctr" defTabSz="622300">
            <a:lnSpc>
              <a:spcPct val="90000"/>
            </a:lnSpc>
            <a:spcBef>
              <a:spcPct val="0"/>
            </a:spcBef>
            <a:spcAft>
              <a:spcPct val="35000"/>
            </a:spcAft>
            <a:buNone/>
          </a:pPr>
          <a:r>
            <a:rPr lang="en-IN" sz="1400" kern="1200" dirty="0"/>
            <a:t>Clustering</a:t>
          </a: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a:p>
          <a:pPr marL="0" lvl="0" indent="0" algn="ctr" defTabSz="622300">
            <a:lnSpc>
              <a:spcPct val="90000"/>
            </a:lnSpc>
            <a:spcBef>
              <a:spcPct val="0"/>
            </a:spcBef>
            <a:spcAft>
              <a:spcPct val="35000"/>
            </a:spcAft>
            <a:buNone/>
          </a:pPr>
          <a:endParaRPr lang="en-IN" sz="1200" kern="1200" dirty="0"/>
        </a:p>
      </dsp:txBody>
      <dsp:txXfrm>
        <a:off x="5239952" y="4367704"/>
        <a:ext cx="1144219" cy="1583555"/>
      </dsp:txXfrm>
    </dsp:sp>
    <dsp:sp modelId="{E19D7416-F028-4EDC-9D55-5148AC518099}">
      <dsp:nvSpPr>
        <dsp:cNvPr id="0" name=""/>
        <dsp:cNvSpPr/>
      </dsp:nvSpPr>
      <dsp:spPr>
        <a:xfrm>
          <a:off x="5153292" y="4940866"/>
          <a:ext cx="1338665" cy="112108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Categorization of observations</a:t>
          </a:r>
        </a:p>
        <a:p>
          <a:pPr marL="0" lvl="0" indent="0" algn="r" defTabSz="577850">
            <a:lnSpc>
              <a:spcPct val="90000"/>
            </a:lnSpc>
            <a:spcBef>
              <a:spcPct val="0"/>
            </a:spcBef>
            <a:spcAft>
              <a:spcPct val="35000"/>
            </a:spcAft>
            <a:buNone/>
          </a:pPr>
          <a:r>
            <a:rPr lang="en-IN" sz="1300" kern="1200" dirty="0"/>
            <a:t>Ex – Customer segmentation</a:t>
          </a:r>
        </a:p>
        <a:p>
          <a:pPr marL="0" lvl="0" indent="0" algn="r" defTabSz="577850">
            <a:lnSpc>
              <a:spcPct val="90000"/>
            </a:lnSpc>
            <a:spcBef>
              <a:spcPct val="0"/>
            </a:spcBef>
            <a:spcAft>
              <a:spcPct val="35000"/>
            </a:spcAft>
            <a:buNone/>
          </a:pPr>
          <a:endParaRPr lang="en-IN" sz="1300" kern="1200" dirty="0"/>
        </a:p>
      </dsp:txBody>
      <dsp:txXfrm>
        <a:off x="5153292" y="4940866"/>
        <a:ext cx="1338665" cy="1121083"/>
      </dsp:txXfrm>
    </dsp:sp>
    <dsp:sp modelId="{93A2FC0A-A893-475E-9F10-642D1BDFFAFD}">
      <dsp:nvSpPr>
        <dsp:cNvPr id="0" name=""/>
        <dsp:cNvSpPr/>
      </dsp:nvSpPr>
      <dsp:spPr>
        <a:xfrm>
          <a:off x="6929493" y="4367704"/>
          <a:ext cx="1117700" cy="15820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16" numCol="1" spcCol="1270" anchor="ctr" anchorCtr="0">
          <a:noAutofit/>
        </a:bodyPr>
        <a:lstStyle/>
        <a:p>
          <a:pPr marL="0" lvl="0" indent="0" algn="ctr" defTabSz="622300">
            <a:lnSpc>
              <a:spcPct val="90000"/>
            </a:lnSpc>
            <a:spcBef>
              <a:spcPct val="0"/>
            </a:spcBef>
            <a:spcAft>
              <a:spcPct val="35000"/>
            </a:spcAft>
            <a:buNone/>
          </a:pPr>
          <a:r>
            <a:rPr lang="en-IN" sz="1400" kern="1200" dirty="0"/>
            <a:t>Anomaly   Detection</a:t>
          </a: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a:p>
          <a:pPr marL="0" lvl="0" indent="0" algn="ctr" defTabSz="622300">
            <a:lnSpc>
              <a:spcPct val="90000"/>
            </a:lnSpc>
            <a:spcBef>
              <a:spcPct val="0"/>
            </a:spcBef>
            <a:spcAft>
              <a:spcPct val="35000"/>
            </a:spcAft>
            <a:buNone/>
          </a:pPr>
          <a:endParaRPr lang="en-IN" sz="600" kern="1200" dirty="0"/>
        </a:p>
      </dsp:txBody>
      <dsp:txXfrm>
        <a:off x="6929493" y="4367704"/>
        <a:ext cx="1117700" cy="1582009"/>
      </dsp:txXfrm>
    </dsp:sp>
    <dsp:sp modelId="{B2D64EC9-77B4-4844-A7B4-2FD0948F2E5C}">
      <dsp:nvSpPr>
        <dsp:cNvPr id="0" name=""/>
        <dsp:cNvSpPr/>
      </dsp:nvSpPr>
      <dsp:spPr>
        <a:xfrm>
          <a:off x="6836482" y="4990253"/>
          <a:ext cx="1298947" cy="1051388"/>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Detecting suspicious observation.</a:t>
          </a:r>
        </a:p>
        <a:p>
          <a:pPr marL="0" lvl="0" indent="0" algn="r" defTabSz="577850">
            <a:lnSpc>
              <a:spcPct val="90000"/>
            </a:lnSpc>
            <a:spcBef>
              <a:spcPct val="0"/>
            </a:spcBef>
            <a:spcAft>
              <a:spcPct val="35000"/>
            </a:spcAft>
            <a:buNone/>
          </a:pPr>
          <a:r>
            <a:rPr lang="en-IN" sz="1300" kern="1200" dirty="0"/>
            <a:t>Ex- Fraud Detection</a:t>
          </a:r>
        </a:p>
      </dsp:txBody>
      <dsp:txXfrm>
        <a:off x="6836482" y="4990253"/>
        <a:ext cx="1298947" cy="1051388"/>
      </dsp:txXfrm>
    </dsp:sp>
    <dsp:sp modelId="{C0260846-5759-4F29-829C-C8074FD34299}">
      <dsp:nvSpPr>
        <dsp:cNvPr id="0" name=""/>
        <dsp:cNvSpPr/>
      </dsp:nvSpPr>
      <dsp:spPr>
        <a:xfrm>
          <a:off x="8581938" y="4367704"/>
          <a:ext cx="1117700" cy="15820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16" numCol="1" spcCol="1270" anchor="ctr" anchorCtr="0">
          <a:noAutofit/>
        </a:bodyPr>
        <a:lstStyle/>
        <a:p>
          <a:pPr marL="0" lvl="0" indent="0" algn="ctr" defTabSz="622300">
            <a:lnSpc>
              <a:spcPct val="90000"/>
            </a:lnSpc>
            <a:spcBef>
              <a:spcPct val="0"/>
            </a:spcBef>
            <a:spcAft>
              <a:spcPct val="35000"/>
            </a:spcAft>
            <a:buNone/>
          </a:pPr>
          <a:r>
            <a:rPr lang="en-IN" sz="1400" kern="1200" dirty="0"/>
            <a:t>Dimensionality Reduction</a:t>
          </a: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a:p>
          <a:pPr marL="0" lvl="0" indent="0" algn="ctr" defTabSz="622300">
            <a:lnSpc>
              <a:spcPct val="90000"/>
            </a:lnSpc>
            <a:spcBef>
              <a:spcPct val="0"/>
            </a:spcBef>
            <a:spcAft>
              <a:spcPct val="35000"/>
            </a:spcAft>
            <a:buNone/>
          </a:pPr>
          <a:endParaRPr lang="en-IN" sz="1000" kern="1200" dirty="0"/>
        </a:p>
      </dsp:txBody>
      <dsp:txXfrm>
        <a:off x="8581938" y="4367704"/>
        <a:ext cx="1117700" cy="1582009"/>
      </dsp:txXfrm>
    </dsp:sp>
    <dsp:sp modelId="{0AB2A766-4767-475A-99CB-0D972CDF34A8}">
      <dsp:nvSpPr>
        <dsp:cNvPr id="0" name=""/>
        <dsp:cNvSpPr/>
      </dsp:nvSpPr>
      <dsp:spPr>
        <a:xfrm>
          <a:off x="8482967" y="4931498"/>
          <a:ext cx="1316038" cy="109480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t>Merging features, feature Extraction </a:t>
          </a:r>
        </a:p>
      </dsp:txBody>
      <dsp:txXfrm>
        <a:off x="8482967" y="4931498"/>
        <a:ext cx="1316038" cy="1094806"/>
      </dsp:txXfrm>
    </dsp:sp>
    <dsp:sp modelId="{A8C5C027-511C-4336-AE85-034A986C25A4}">
      <dsp:nvSpPr>
        <dsp:cNvPr id="0" name=""/>
        <dsp:cNvSpPr/>
      </dsp:nvSpPr>
      <dsp:spPr>
        <a:xfrm>
          <a:off x="10242928" y="4367704"/>
          <a:ext cx="1327615" cy="15820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16" numCol="1" spcCol="1270" anchor="ctr" anchorCtr="0">
          <a:noAutofit/>
        </a:bodyPr>
        <a:lstStyle/>
        <a:p>
          <a:pPr marL="0" lvl="0" indent="0" algn="ctr" defTabSz="622300">
            <a:lnSpc>
              <a:spcPct val="90000"/>
            </a:lnSpc>
            <a:spcBef>
              <a:spcPct val="0"/>
            </a:spcBef>
            <a:spcAft>
              <a:spcPct val="35000"/>
            </a:spcAft>
            <a:buNone/>
          </a:pPr>
          <a:r>
            <a:rPr lang="en-IN" sz="1400" kern="1200" dirty="0"/>
            <a:t>Recommendation System</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10242928" y="4367704"/>
        <a:ext cx="1327615" cy="1582009"/>
      </dsp:txXfrm>
    </dsp:sp>
    <dsp:sp modelId="{CBBFF49B-BFB0-47CF-8F1B-50D99BB58F2F}">
      <dsp:nvSpPr>
        <dsp:cNvPr id="0" name=""/>
        <dsp:cNvSpPr/>
      </dsp:nvSpPr>
      <dsp:spPr>
        <a:xfrm>
          <a:off x="10248914" y="5100971"/>
          <a:ext cx="1316038" cy="89657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Product Recommendation</a:t>
          </a:r>
        </a:p>
      </dsp:txBody>
      <dsp:txXfrm>
        <a:off x="10248914" y="5100971"/>
        <a:ext cx="1316038" cy="896570"/>
      </dsp:txXfrm>
    </dsp:sp>
    <dsp:sp modelId="{E3279A82-1013-4A61-A5A8-9F970692F714}">
      <dsp:nvSpPr>
        <dsp:cNvPr id="0" name=""/>
        <dsp:cNvSpPr/>
      </dsp:nvSpPr>
      <dsp:spPr>
        <a:xfrm>
          <a:off x="9695119" y="2509030"/>
          <a:ext cx="1404129" cy="158355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3598" numCol="1" spcCol="1270" anchor="ctr" anchorCtr="0">
          <a:noAutofit/>
        </a:bodyPr>
        <a:lstStyle/>
        <a:p>
          <a:pPr marL="0" lvl="0" indent="0" algn="ctr" defTabSz="622300">
            <a:lnSpc>
              <a:spcPct val="90000"/>
            </a:lnSpc>
            <a:spcBef>
              <a:spcPct val="0"/>
            </a:spcBef>
            <a:spcAft>
              <a:spcPct val="35000"/>
            </a:spcAft>
            <a:buNone/>
          </a:pPr>
          <a:r>
            <a:rPr lang="en-IN" sz="1400" kern="1200" dirty="0"/>
            <a:t>Reinforcement Learning</a:t>
          </a:r>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endParaRPr lang="en-IN" sz="1400" kern="1200" dirty="0"/>
        </a:p>
      </dsp:txBody>
      <dsp:txXfrm>
        <a:off x="9695119" y="2509030"/>
        <a:ext cx="1404129" cy="1583555"/>
      </dsp:txXfrm>
    </dsp:sp>
    <dsp:sp modelId="{CCC7B921-56F7-4529-98C5-F9927645217F}">
      <dsp:nvSpPr>
        <dsp:cNvPr id="0" name=""/>
        <dsp:cNvSpPr/>
      </dsp:nvSpPr>
      <dsp:spPr>
        <a:xfrm>
          <a:off x="9513403" y="3165557"/>
          <a:ext cx="1775361" cy="881058"/>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IN" sz="1300" kern="1200" dirty="0"/>
            <a:t>Feedback Based Learning</a:t>
          </a:r>
        </a:p>
        <a:p>
          <a:pPr marL="0" lvl="0" indent="0" algn="r" defTabSz="577850">
            <a:lnSpc>
              <a:spcPct val="90000"/>
            </a:lnSpc>
            <a:spcBef>
              <a:spcPct val="0"/>
            </a:spcBef>
            <a:spcAft>
              <a:spcPct val="35000"/>
            </a:spcAft>
            <a:buNone/>
          </a:pPr>
          <a:r>
            <a:rPr lang="en-IN" sz="1300" kern="1200" dirty="0"/>
            <a:t>Training process is very expensive</a:t>
          </a:r>
        </a:p>
      </dsp:txBody>
      <dsp:txXfrm>
        <a:off x="9513403" y="3165557"/>
        <a:ext cx="1775361" cy="881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Regression</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Linear Models</a:t>
          </a:r>
        </a:p>
        <a:p>
          <a:pPr marL="0" lvl="0" indent="0" algn="ctr" defTabSz="1866900">
            <a:lnSpc>
              <a:spcPct val="90000"/>
            </a:lnSpc>
            <a:spcBef>
              <a:spcPct val="0"/>
            </a:spcBef>
            <a:spcAft>
              <a:spcPct val="35000"/>
            </a:spcAft>
            <a:buNone/>
          </a:pPr>
          <a:endParaRPr lang="en-IN" sz="42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7780" rIns="71120" bIns="17780" numCol="1" spcCol="1270" anchor="ctr" anchorCtr="0">
          <a:noAutofit/>
        </a:bodyPr>
        <a:lstStyle/>
        <a:p>
          <a:pPr marL="0" lvl="0" indent="0" algn="r" defTabSz="1244600">
            <a:lnSpc>
              <a:spcPct val="90000"/>
            </a:lnSpc>
            <a:spcBef>
              <a:spcPct val="0"/>
            </a:spcBef>
            <a:spcAft>
              <a:spcPct val="35000"/>
            </a:spcAft>
            <a:buNone/>
          </a:pPr>
          <a:r>
            <a:rPr lang="en-IN" sz="2800" kern="1200" dirty="0"/>
            <a:t>Linear Regression</a:t>
          </a:r>
        </a:p>
        <a:p>
          <a:pPr marL="0" lvl="0" indent="0" algn="r" defTabSz="1244600">
            <a:lnSpc>
              <a:spcPct val="90000"/>
            </a:lnSpc>
            <a:spcBef>
              <a:spcPct val="0"/>
            </a:spcBef>
            <a:spcAft>
              <a:spcPct val="35000"/>
            </a:spcAft>
            <a:buNone/>
          </a:pPr>
          <a:r>
            <a:rPr lang="en-IN" sz="2800" kern="1200" dirty="0"/>
            <a:t>Linear SVM</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Non Linear Models</a:t>
          </a:r>
        </a:p>
        <a:p>
          <a:pPr marL="0" lvl="0" indent="0" algn="ctr" defTabSz="1866900">
            <a:lnSpc>
              <a:spcPct val="90000"/>
            </a:lnSpc>
            <a:spcBef>
              <a:spcPct val="0"/>
            </a:spcBef>
            <a:spcAft>
              <a:spcPct val="35000"/>
            </a:spcAft>
            <a:buNone/>
          </a:pPr>
          <a:endParaRPr lang="en-IN" sz="42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7145" rIns="68580" bIns="17145" numCol="1" spcCol="1270" anchor="ctr" anchorCtr="0">
          <a:noAutofit/>
        </a:bodyPr>
        <a:lstStyle/>
        <a:p>
          <a:pPr marL="0" lvl="0" indent="0" algn="r" defTabSz="1200150">
            <a:lnSpc>
              <a:spcPct val="90000"/>
            </a:lnSpc>
            <a:spcBef>
              <a:spcPct val="0"/>
            </a:spcBef>
            <a:spcAft>
              <a:spcPct val="35000"/>
            </a:spcAft>
            <a:buNone/>
          </a:pPr>
          <a:r>
            <a:rPr lang="en-IN" sz="2700" kern="1200" dirty="0"/>
            <a:t>Decision Tree</a:t>
          </a:r>
        </a:p>
        <a:p>
          <a:pPr marL="0" lvl="0" indent="0" algn="r" defTabSz="1200150">
            <a:lnSpc>
              <a:spcPct val="90000"/>
            </a:lnSpc>
            <a:spcBef>
              <a:spcPct val="0"/>
            </a:spcBef>
            <a:spcAft>
              <a:spcPct val="35000"/>
            </a:spcAft>
            <a:buNone/>
          </a:pPr>
          <a:r>
            <a:rPr lang="en-IN" sz="2700" kern="1200" dirty="0"/>
            <a:t>Artificial Neural Networks</a:t>
          </a:r>
        </a:p>
        <a:p>
          <a:pPr marL="0" lvl="0" indent="0" algn="r" defTabSz="1200150">
            <a:lnSpc>
              <a:spcPct val="90000"/>
            </a:lnSpc>
            <a:spcBef>
              <a:spcPct val="0"/>
            </a:spcBef>
            <a:spcAft>
              <a:spcPct val="35000"/>
            </a:spcAft>
            <a:buNone/>
          </a:pPr>
          <a:r>
            <a:rPr lang="en-IN" sz="2700" kern="1200" dirty="0"/>
            <a:t>Support Vector Machine</a:t>
          </a:r>
        </a:p>
      </dsp:txBody>
      <dsp:txXfrm>
        <a:off x="6591031" y="4548501"/>
        <a:ext cx="3740249" cy="1765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Classification</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Linear Models</a:t>
          </a:r>
        </a:p>
        <a:p>
          <a:pPr marL="0" lvl="0" indent="0" algn="ctr" defTabSz="1866900">
            <a:lnSpc>
              <a:spcPct val="90000"/>
            </a:lnSpc>
            <a:spcBef>
              <a:spcPct val="0"/>
            </a:spcBef>
            <a:spcAft>
              <a:spcPct val="35000"/>
            </a:spcAft>
            <a:buNone/>
          </a:pPr>
          <a:endParaRPr lang="en-IN" sz="42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Logistic Regression</a:t>
          </a:r>
        </a:p>
        <a:p>
          <a:pPr marL="0" lvl="0" indent="0" algn="r" defTabSz="889000">
            <a:lnSpc>
              <a:spcPct val="90000"/>
            </a:lnSpc>
            <a:spcBef>
              <a:spcPct val="0"/>
            </a:spcBef>
            <a:spcAft>
              <a:spcPct val="35000"/>
            </a:spcAft>
            <a:buNone/>
          </a:pPr>
          <a:r>
            <a:rPr lang="en-IN" sz="2000" kern="1200" dirty="0"/>
            <a:t>Linear SVM</a:t>
          </a:r>
        </a:p>
        <a:p>
          <a:pPr marL="0" lvl="0" indent="0" algn="r" defTabSz="889000">
            <a:lnSpc>
              <a:spcPct val="90000"/>
            </a:lnSpc>
            <a:spcBef>
              <a:spcPct val="0"/>
            </a:spcBef>
            <a:spcAft>
              <a:spcPct val="35000"/>
            </a:spcAft>
            <a:buNone/>
          </a:pPr>
          <a:r>
            <a:rPr lang="en-IN" sz="2000" kern="1200" dirty="0"/>
            <a:t>Linear Discriminant Analysis</a:t>
          </a:r>
        </a:p>
        <a:p>
          <a:pPr marL="0" lvl="0" indent="0" algn="r" defTabSz="889000">
            <a:lnSpc>
              <a:spcPct val="90000"/>
            </a:lnSpc>
            <a:spcBef>
              <a:spcPct val="0"/>
            </a:spcBef>
            <a:spcAft>
              <a:spcPct val="35000"/>
            </a:spcAft>
            <a:buNone/>
          </a:pPr>
          <a:r>
            <a:rPr lang="en-IN" sz="2000" kern="1200" dirty="0"/>
            <a:t>Naïve Bayes </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303630" numCol="1" spcCol="1270" anchor="ctr" anchorCtr="0">
          <a:noAutofit/>
        </a:bodyPr>
        <a:lstStyle/>
        <a:p>
          <a:pPr marL="0" lvl="0" indent="0" algn="ctr" defTabSz="1866900">
            <a:lnSpc>
              <a:spcPct val="90000"/>
            </a:lnSpc>
            <a:spcBef>
              <a:spcPct val="0"/>
            </a:spcBef>
            <a:spcAft>
              <a:spcPct val="35000"/>
            </a:spcAft>
            <a:buNone/>
          </a:pPr>
          <a:r>
            <a:rPr lang="en-IN" sz="4200" kern="1200" dirty="0"/>
            <a:t>Non Linear Models</a:t>
          </a:r>
        </a:p>
        <a:p>
          <a:pPr marL="0" lvl="0" indent="0" algn="ctr" defTabSz="1866900">
            <a:lnSpc>
              <a:spcPct val="90000"/>
            </a:lnSpc>
            <a:spcBef>
              <a:spcPct val="0"/>
            </a:spcBef>
            <a:spcAft>
              <a:spcPct val="35000"/>
            </a:spcAft>
            <a:buNone/>
          </a:pPr>
          <a:endParaRPr lang="en-IN" sz="42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420" tIns="14605" rIns="58420" bIns="14605" numCol="1" spcCol="1270" anchor="ctr" anchorCtr="0">
          <a:noAutofit/>
        </a:bodyPr>
        <a:lstStyle/>
        <a:p>
          <a:pPr marL="0" lvl="0" indent="0" algn="r" defTabSz="1022350">
            <a:lnSpc>
              <a:spcPct val="90000"/>
            </a:lnSpc>
            <a:spcBef>
              <a:spcPct val="0"/>
            </a:spcBef>
            <a:spcAft>
              <a:spcPct val="35000"/>
            </a:spcAft>
            <a:buNone/>
          </a:pPr>
          <a:r>
            <a:rPr lang="en-IN" sz="2300" kern="1200" dirty="0"/>
            <a:t>Decision Tree</a:t>
          </a:r>
        </a:p>
        <a:p>
          <a:pPr marL="0" lvl="0" indent="0" algn="r" defTabSz="1022350">
            <a:lnSpc>
              <a:spcPct val="90000"/>
            </a:lnSpc>
            <a:spcBef>
              <a:spcPct val="0"/>
            </a:spcBef>
            <a:spcAft>
              <a:spcPct val="35000"/>
            </a:spcAft>
            <a:buNone/>
          </a:pPr>
          <a:r>
            <a:rPr lang="en-IN" sz="2300" kern="1200" dirty="0"/>
            <a:t>Artificial Neural Networks</a:t>
          </a:r>
        </a:p>
        <a:p>
          <a:pPr marL="0" lvl="0" indent="0" algn="r" defTabSz="1022350">
            <a:lnSpc>
              <a:spcPct val="90000"/>
            </a:lnSpc>
            <a:spcBef>
              <a:spcPct val="0"/>
            </a:spcBef>
            <a:spcAft>
              <a:spcPct val="35000"/>
            </a:spcAft>
            <a:buNone/>
          </a:pPr>
          <a:r>
            <a:rPr lang="en-IN" sz="2300" kern="1200" dirty="0"/>
            <a:t>Support Vector Machine</a:t>
          </a:r>
        </a:p>
        <a:p>
          <a:pPr marL="0" lvl="0" indent="0" algn="r" defTabSz="1022350">
            <a:lnSpc>
              <a:spcPct val="90000"/>
            </a:lnSpc>
            <a:spcBef>
              <a:spcPct val="0"/>
            </a:spcBef>
            <a:spcAft>
              <a:spcPct val="35000"/>
            </a:spcAft>
            <a:buNone/>
          </a:pPr>
          <a:r>
            <a:rPr lang="en-IN" sz="2300" kern="1200" dirty="0"/>
            <a:t>K Nearest Neighbours</a:t>
          </a:r>
        </a:p>
      </dsp:txBody>
      <dsp:txXfrm>
        <a:off x="6591031" y="4548501"/>
        <a:ext cx="3740249" cy="1765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B8019-8A9A-4EFC-95AC-CDACE35645A5}">
      <dsp:nvSpPr>
        <dsp:cNvPr id="0" name=""/>
        <dsp:cNvSpPr/>
      </dsp:nvSpPr>
      <dsp:spPr>
        <a:xfrm>
          <a:off x="5050008" y="2155710"/>
          <a:ext cx="2787772" cy="1013513"/>
        </a:xfrm>
        <a:custGeom>
          <a:avLst/>
          <a:gdLst/>
          <a:ahLst/>
          <a:cxnLst/>
          <a:rect l="0" t="0" r="0" b="0"/>
          <a:pathLst>
            <a:path>
              <a:moveTo>
                <a:pt x="0" y="0"/>
              </a:moveTo>
              <a:lnTo>
                <a:pt x="0" y="511448"/>
              </a:lnTo>
              <a:lnTo>
                <a:pt x="2787772" y="511448"/>
              </a:lnTo>
              <a:lnTo>
                <a:pt x="2787772"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506F-8581-4479-8010-6ED3E70F51BD}">
      <dsp:nvSpPr>
        <dsp:cNvPr id="0" name=""/>
        <dsp:cNvSpPr/>
      </dsp:nvSpPr>
      <dsp:spPr>
        <a:xfrm>
          <a:off x="2262235" y="2155710"/>
          <a:ext cx="2787772" cy="1013513"/>
        </a:xfrm>
        <a:custGeom>
          <a:avLst/>
          <a:gdLst/>
          <a:ahLst/>
          <a:cxnLst/>
          <a:rect l="0" t="0" r="0" b="0"/>
          <a:pathLst>
            <a:path>
              <a:moveTo>
                <a:pt x="2787772" y="0"/>
              </a:moveTo>
              <a:lnTo>
                <a:pt x="2787772" y="511448"/>
              </a:lnTo>
              <a:lnTo>
                <a:pt x="0" y="511448"/>
              </a:lnTo>
              <a:lnTo>
                <a:pt x="0" y="10135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A1CB-A91F-4E63-89D2-EE316A365794}">
      <dsp:nvSpPr>
        <dsp:cNvPr id="0" name=""/>
        <dsp:cNvSpPr/>
      </dsp:nvSpPr>
      <dsp:spPr>
        <a:xfrm>
          <a:off x="2972092" y="4004"/>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Time Series Forecasting</a:t>
          </a:r>
        </a:p>
      </dsp:txBody>
      <dsp:txXfrm>
        <a:off x="2972092" y="4004"/>
        <a:ext cx="4155832" cy="2151705"/>
      </dsp:txXfrm>
    </dsp:sp>
    <dsp:sp modelId="{A1E89A0F-0C45-4DE7-B565-4C076B0B54FF}">
      <dsp:nvSpPr>
        <dsp:cNvPr id="0" name=""/>
        <dsp:cNvSpPr/>
      </dsp:nvSpPr>
      <dsp:spPr>
        <a:xfrm>
          <a:off x="3803258" y="1677553"/>
          <a:ext cx="3740249" cy="71723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80" tIns="29845" rIns="119380" bIns="29845" numCol="1" spcCol="1270" anchor="ctr" anchorCtr="0">
          <a:noAutofit/>
        </a:bodyPr>
        <a:lstStyle/>
        <a:p>
          <a:pPr marL="0" lvl="0" indent="0" algn="r" defTabSz="2089150">
            <a:lnSpc>
              <a:spcPct val="90000"/>
            </a:lnSpc>
            <a:spcBef>
              <a:spcPct val="0"/>
            </a:spcBef>
            <a:spcAft>
              <a:spcPct val="35000"/>
            </a:spcAft>
            <a:buNone/>
          </a:pPr>
          <a:endParaRPr lang="en-IN" sz="4700" kern="1200"/>
        </a:p>
      </dsp:txBody>
      <dsp:txXfrm>
        <a:off x="3803258" y="1677553"/>
        <a:ext cx="3740249" cy="717235"/>
      </dsp:txXfrm>
    </dsp:sp>
    <dsp:sp modelId="{93CEC4E1-3026-4778-BD89-74801498F446}">
      <dsp:nvSpPr>
        <dsp:cNvPr id="0" name=""/>
        <dsp:cNvSpPr/>
      </dsp:nvSpPr>
      <dsp:spPr>
        <a:xfrm>
          <a:off x="184319"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No Trend Models</a:t>
          </a:r>
        </a:p>
        <a:p>
          <a:pPr marL="0" lvl="0" indent="0" algn="ctr" defTabSz="1733550">
            <a:lnSpc>
              <a:spcPct val="90000"/>
            </a:lnSpc>
            <a:spcBef>
              <a:spcPct val="0"/>
            </a:spcBef>
            <a:spcAft>
              <a:spcPct val="35000"/>
            </a:spcAft>
            <a:buNone/>
          </a:pPr>
          <a:endParaRPr lang="en-IN" sz="3900" kern="1200" dirty="0"/>
        </a:p>
      </dsp:txBody>
      <dsp:txXfrm>
        <a:off x="184319" y="3169223"/>
        <a:ext cx="4155832" cy="2151705"/>
      </dsp:txXfrm>
    </dsp:sp>
    <dsp:sp modelId="{E440AE71-924E-4099-908B-7D4F349E0388}">
      <dsp:nvSpPr>
        <dsp:cNvPr id="0" name=""/>
        <dsp:cNvSpPr/>
      </dsp:nvSpPr>
      <dsp:spPr>
        <a:xfrm>
          <a:off x="1015486" y="4580404"/>
          <a:ext cx="3740249" cy="17013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ARIMA</a:t>
          </a:r>
        </a:p>
        <a:p>
          <a:pPr marL="0" lvl="0" indent="0" algn="r" defTabSz="889000">
            <a:lnSpc>
              <a:spcPct val="90000"/>
            </a:lnSpc>
            <a:spcBef>
              <a:spcPct val="0"/>
            </a:spcBef>
            <a:spcAft>
              <a:spcPct val="35000"/>
            </a:spcAft>
            <a:buNone/>
          </a:pPr>
          <a:r>
            <a:rPr lang="en-IN" sz="2000" kern="1200" dirty="0"/>
            <a:t>Exponential Smoothing</a:t>
          </a:r>
        </a:p>
      </dsp:txBody>
      <dsp:txXfrm>
        <a:off x="1015486" y="4580404"/>
        <a:ext cx="3740249" cy="1701361"/>
      </dsp:txXfrm>
    </dsp:sp>
    <dsp:sp modelId="{265E91DC-B2C7-486F-92DA-7B493355272F}">
      <dsp:nvSpPr>
        <dsp:cNvPr id="0" name=""/>
        <dsp:cNvSpPr/>
      </dsp:nvSpPr>
      <dsp:spPr>
        <a:xfrm>
          <a:off x="5759864" y="3169223"/>
          <a:ext cx="4155832" cy="215170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303630" numCol="1" spcCol="1270" anchor="ctr" anchorCtr="0">
          <a:noAutofit/>
        </a:bodyPr>
        <a:lstStyle/>
        <a:p>
          <a:pPr marL="0" lvl="0" indent="0" algn="ctr" defTabSz="1733550">
            <a:lnSpc>
              <a:spcPct val="90000"/>
            </a:lnSpc>
            <a:spcBef>
              <a:spcPct val="0"/>
            </a:spcBef>
            <a:spcAft>
              <a:spcPct val="35000"/>
            </a:spcAft>
            <a:buNone/>
          </a:pPr>
          <a:r>
            <a:rPr lang="en-IN" sz="3900" kern="1200" dirty="0"/>
            <a:t>Trend Based Models</a:t>
          </a:r>
        </a:p>
        <a:p>
          <a:pPr marL="0" lvl="0" indent="0" algn="ctr" defTabSz="1733550">
            <a:lnSpc>
              <a:spcPct val="90000"/>
            </a:lnSpc>
            <a:spcBef>
              <a:spcPct val="0"/>
            </a:spcBef>
            <a:spcAft>
              <a:spcPct val="35000"/>
            </a:spcAft>
            <a:buNone/>
          </a:pPr>
          <a:endParaRPr lang="en-IN" sz="3900" kern="1200" dirty="0"/>
        </a:p>
      </dsp:txBody>
      <dsp:txXfrm>
        <a:off x="5759864" y="3169223"/>
        <a:ext cx="4155832" cy="2151705"/>
      </dsp:txXfrm>
    </dsp:sp>
    <dsp:sp modelId="{4DDAB683-71D1-4715-AB4B-0848556A75CA}">
      <dsp:nvSpPr>
        <dsp:cNvPr id="0" name=""/>
        <dsp:cNvSpPr/>
      </dsp:nvSpPr>
      <dsp:spPr>
        <a:xfrm>
          <a:off x="6591031" y="4548501"/>
          <a:ext cx="3740249" cy="17651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r>
            <a:rPr lang="en-IN" sz="2000" kern="1200" dirty="0"/>
            <a:t>Polynomial Regression</a:t>
          </a:r>
        </a:p>
        <a:p>
          <a:pPr marL="0" lvl="0" indent="0" algn="r" defTabSz="889000">
            <a:lnSpc>
              <a:spcPct val="90000"/>
            </a:lnSpc>
            <a:spcBef>
              <a:spcPct val="0"/>
            </a:spcBef>
            <a:spcAft>
              <a:spcPct val="35000"/>
            </a:spcAft>
            <a:buNone/>
          </a:pPr>
          <a:r>
            <a:rPr lang="en-IN" sz="2000" kern="1200" dirty="0"/>
            <a:t>Exponential Regression</a:t>
          </a:r>
        </a:p>
        <a:p>
          <a:pPr marL="0" lvl="0" indent="0" algn="r" defTabSz="889000">
            <a:lnSpc>
              <a:spcPct val="90000"/>
            </a:lnSpc>
            <a:spcBef>
              <a:spcPct val="0"/>
            </a:spcBef>
            <a:spcAft>
              <a:spcPct val="35000"/>
            </a:spcAft>
            <a:buNone/>
          </a:pPr>
          <a:endParaRPr lang="en-IN" sz="2000" kern="1200" dirty="0"/>
        </a:p>
      </dsp:txBody>
      <dsp:txXfrm>
        <a:off x="6591031" y="4548501"/>
        <a:ext cx="3740249" cy="176516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EE86-D8CA-4C5F-92D9-A47D8521A7FA}" type="datetimeFigureOut">
              <a:rPr lang="en-IN" smtClean="0"/>
              <a:t>17-02-2021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0A2A1-B34E-440A-8B28-27B97D25E5CD}" type="slidenum">
              <a:rPr lang="en-IN" smtClean="0"/>
              <a:t>‹#›</a:t>
            </a:fld>
            <a:endParaRPr lang="en-IN"/>
          </a:p>
        </p:txBody>
      </p:sp>
    </p:spTree>
    <p:extLst>
      <p:ext uri="{BB962C8B-B14F-4D97-AF65-F5344CB8AC3E}">
        <p14:creationId xmlns:p14="http://schemas.microsoft.com/office/powerpoint/2010/main" val="207947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t>Each neuron within the network is usually a simple processing unit which takes one or more inputs and produces an output. At each neuron, every input has an associated </a:t>
            </a:r>
            <a:r>
              <a:rPr lang="en-GB" altLang="en-US" dirty="0">
                <a:solidFill>
                  <a:schemeClr val="hlink"/>
                </a:solidFill>
              </a:rPr>
              <a:t>weight</a:t>
            </a:r>
            <a:r>
              <a:rPr lang="en-GB" altLang="en-US" dirty="0"/>
              <a:t> which modifies the strength of each input</a:t>
            </a:r>
            <a:r>
              <a:rPr lang="en-US" altLang="en-US" dirty="0"/>
              <a:t>. </a:t>
            </a:r>
            <a:r>
              <a:rPr lang="en-GB" altLang="en-US" dirty="0"/>
              <a:t>The neuron simply adds together all the inputs and calculates an output to be passed on. </a:t>
            </a:r>
          </a:p>
          <a:p>
            <a:endParaRPr lang="en-GB" altLang="en-US" dirty="0"/>
          </a:p>
          <a:p>
            <a:endParaRPr lang="en-US" dirty="0"/>
          </a:p>
        </p:txBody>
      </p:sp>
      <p:sp>
        <p:nvSpPr>
          <p:cNvPr id="4" name="Slide Number Placeholder 3"/>
          <p:cNvSpPr>
            <a:spLocks noGrp="1"/>
          </p:cNvSpPr>
          <p:nvPr>
            <p:ph type="sldNum" sz="quarter" idx="10"/>
          </p:nvPr>
        </p:nvSpPr>
        <p:spPr/>
        <p:txBody>
          <a:bodyPr/>
          <a:lstStyle/>
          <a:p>
            <a:pPr>
              <a:defRPr/>
            </a:pPr>
            <a:fld id="{8F2F4E57-8579-4838-B84C-35BF7B205AF6}" type="slidenum">
              <a:rPr lang="en-US" smtClean="0"/>
              <a:pPr>
                <a:defRPr/>
              </a:pPr>
              <a:t>45</a:t>
            </a:fld>
            <a:endParaRPr lang="en-US"/>
          </a:p>
        </p:txBody>
      </p:sp>
    </p:spTree>
    <p:extLst>
      <p:ext uri="{BB962C8B-B14F-4D97-AF65-F5344CB8AC3E}">
        <p14:creationId xmlns:p14="http://schemas.microsoft.com/office/powerpoint/2010/main" val="330733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16A4-BD1A-443D-81F7-33A805A54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EC2A62-1F21-489B-8262-43AED337D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EDD0FE-D66E-41E1-B5D1-8AA7DC6396ED}"/>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23145B2D-9F62-42A7-8E63-98C34A9FA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9E78A-2AB0-46F1-8A6E-36D1DD56DA20}"/>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318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13F3-BBA6-499E-86EB-9478F03CC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1F1A1-6EA5-4AF8-9267-6CD7963376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C9D69-45FA-495E-A0DB-C8EB6B5ACFE9}"/>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AE9CD732-3134-4C9D-BCC0-79C5C4C28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6307F-E0EE-4E51-A794-5399EA5E7827}"/>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211767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4DFF8-9D4A-47E1-8FA8-2A128D6F9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A2848-4E82-43D8-B243-8F335A0B5E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75B8C-8644-457D-B6E2-2B8D98127F2F}"/>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EDCBE3A2-8180-4E6A-AA30-147CA3BDD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F3565-658E-41B9-9CDF-C22F07417A7E}"/>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75678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2/17/2021</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196179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DDBF-5F96-4781-844E-A9C7A42D0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866DB-EFF3-480A-B1B4-DAC18A0625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1BC92-9D78-4EC3-A3E8-42086729A8C2}"/>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D82381CD-1077-4D7C-A09D-A161B3EF3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F2C5B-709E-4F6C-BDF6-62FBF5D453E7}"/>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9643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AC61-8967-4E2E-85D8-F799B107CB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FC6D7C-7DCD-47EC-BC3B-A408282C3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50C132-3723-458A-9D78-BFFB8C82B701}"/>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7AC18D4E-BA7A-4F51-B92F-273181D34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A2112-BE6C-47ED-9310-31751C0C26F5}"/>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101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75E7-7360-4DC4-869B-58A0FF1E6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DFB54-334C-4DE0-B7FE-4B87B1AC62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B60DC-510A-4A78-9B7D-1D763CE440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327F70-2D27-4F84-8F1A-B9E39C032142}"/>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6" name="Footer Placeholder 5">
            <a:extLst>
              <a:ext uri="{FF2B5EF4-FFF2-40B4-BE49-F238E27FC236}">
                <a16:creationId xmlns:a16="http://schemas.microsoft.com/office/drawing/2014/main" id="{D0002240-2B4D-4538-ADCB-E3FE38FC2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8726D-788E-4255-B5D1-14263B9F272B}"/>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42399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0FCA-37DE-4DA3-85B3-FF75A95C36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DBC2D-23F6-4221-8719-6D2F89F58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C9D15-E3A7-4ED6-B5BE-A4E4061064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60E26-DED6-4944-8258-3C4D4B93F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F04531-D4F7-421A-AEFD-1B4E72D5AD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7D602F-8E88-4FD5-8FF6-BFD437E89050}"/>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8" name="Footer Placeholder 7">
            <a:extLst>
              <a:ext uri="{FF2B5EF4-FFF2-40B4-BE49-F238E27FC236}">
                <a16:creationId xmlns:a16="http://schemas.microsoft.com/office/drawing/2014/main" id="{B3C1B244-B4A3-45E1-A24B-481005311D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0C7C61-3840-46C3-9758-206771F6E059}"/>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328897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893-9737-43E3-814F-6482937D81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367BA2-DE41-4302-ABF3-70F967F6FD18}"/>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4" name="Footer Placeholder 3">
            <a:extLst>
              <a:ext uri="{FF2B5EF4-FFF2-40B4-BE49-F238E27FC236}">
                <a16:creationId xmlns:a16="http://schemas.microsoft.com/office/drawing/2014/main" id="{EA644852-0942-4838-B099-4D2E534FA3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6BDFE7-2EE4-4B72-A1C1-1B85DDADEC01}"/>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59591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64F52-EF61-43B1-A95C-581C5F7799D5}"/>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3" name="Footer Placeholder 2">
            <a:extLst>
              <a:ext uri="{FF2B5EF4-FFF2-40B4-BE49-F238E27FC236}">
                <a16:creationId xmlns:a16="http://schemas.microsoft.com/office/drawing/2014/main" id="{864267A9-815B-4260-B9F3-7CF1DD7E9D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90C42-2DF6-4C3B-AAFA-17023FD53BCD}"/>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338352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BCF-5561-44F1-8564-29559801B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739F64-31ED-4E23-8200-E8815DBF6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5B971-A590-4F73-85BA-FFCA59348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EBF191-A20A-4D84-9F4B-52C1D27C3F85}"/>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6" name="Footer Placeholder 5">
            <a:extLst>
              <a:ext uri="{FF2B5EF4-FFF2-40B4-BE49-F238E27FC236}">
                <a16:creationId xmlns:a16="http://schemas.microsoft.com/office/drawing/2014/main" id="{BF54C6A4-187D-4A99-AB78-07B533CF0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69FF4-7862-4FF9-B4C6-EDB06BB8F731}"/>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240782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41CD-D2ED-4EEB-B005-F69712C43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D6E34-65D0-4F28-B9CA-5274CB1A7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546E8E-3FFE-4405-83FB-9B303DBD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D40D45-06F8-4375-AABE-A0E2F45D7762}"/>
              </a:ext>
            </a:extLst>
          </p:cNvPr>
          <p:cNvSpPr>
            <a:spLocks noGrp="1"/>
          </p:cNvSpPr>
          <p:nvPr>
            <p:ph type="dt" sz="half" idx="10"/>
          </p:nvPr>
        </p:nvSpPr>
        <p:spPr/>
        <p:txBody>
          <a:bodyPr/>
          <a:lstStyle/>
          <a:p>
            <a:fld id="{2F50C80A-7412-4669-9381-8D3F25A15B1D}" type="datetimeFigureOut">
              <a:rPr lang="en-IN" smtClean="0"/>
              <a:t>17-02-2021</a:t>
            </a:fld>
            <a:endParaRPr lang="en-IN"/>
          </a:p>
        </p:txBody>
      </p:sp>
      <p:sp>
        <p:nvSpPr>
          <p:cNvPr id="6" name="Footer Placeholder 5">
            <a:extLst>
              <a:ext uri="{FF2B5EF4-FFF2-40B4-BE49-F238E27FC236}">
                <a16:creationId xmlns:a16="http://schemas.microsoft.com/office/drawing/2014/main" id="{6B03ECF1-3BC3-4D03-86C9-9BAC2CB7C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BD7AE-7560-4012-A8AF-2CF60D44A1F8}"/>
              </a:ext>
            </a:extLst>
          </p:cNvPr>
          <p:cNvSpPr>
            <a:spLocks noGrp="1"/>
          </p:cNvSpPr>
          <p:nvPr>
            <p:ph type="sldNum" sz="quarter" idx="12"/>
          </p:nvPr>
        </p:nvSpPr>
        <p:spPr/>
        <p:txBody>
          <a:bodyPr/>
          <a:lstStyle/>
          <a:p>
            <a:fld id="{98F73604-B058-4789-BA89-5CA0FED015DA}" type="slidenum">
              <a:rPr lang="en-IN" smtClean="0"/>
              <a:t>‹#›</a:t>
            </a:fld>
            <a:endParaRPr lang="en-IN"/>
          </a:p>
        </p:txBody>
      </p:sp>
    </p:spTree>
    <p:extLst>
      <p:ext uri="{BB962C8B-B14F-4D97-AF65-F5344CB8AC3E}">
        <p14:creationId xmlns:p14="http://schemas.microsoft.com/office/powerpoint/2010/main" val="109423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27012-6FFE-49A7-B25F-BD001BF40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371E8-670E-4C0C-B8D2-A7F4CEAB4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B5623-FB5F-42A1-84CD-B06D10C9C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0C80A-7412-4669-9381-8D3F25A15B1D}" type="datetimeFigureOut">
              <a:rPr lang="en-IN" smtClean="0"/>
              <a:t>17-02-2021</a:t>
            </a:fld>
            <a:endParaRPr lang="en-IN"/>
          </a:p>
        </p:txBody>
      </p:sp>
      <p:sp>
        <p:nvSpPr>
          <p:cNvPr id="5" name="Footer Placeholder 4">
            <a:extLst>
              <a:ext uri="{FF2B5EF4-FFF2-40B4-BE49-F238E27FC236}">
                <a16:creationId xmlns:a16="http://schemas.microsoft.com/office/drawing/2014/main" id="{2AC85018-3A3E-45DB-8167-160DE8EB9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A72CA9-C976-4597-B55F-F7EA58D8D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73604-B058-4789-BA89-5CA0FED015DA}" type="slidenum">
              <a:rPr lang="en-IN" smtClean="0"/>
              <a:t>‹#›</a:t>
            </a:fld>
            <a:endParaRPr lang="en-IN"/>
          </a:p>
        </p:txBody>
      </p:sp>
    </p:spTree>
    <p:extLst>
      <p:ext uri="{BB962C8B-B14F-4D97-AF65-F5344CB8AC3E}">
        <p14:creationId xmlns:p14="http://schemas.microsoft.com/office/powerpoint/2010/main" val="15088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medium.com/machine-learning-bites/machine-learning-supervised-learning-algorithms-summary-76adc41b8ecc" TargetMode="External"/><Relationship Id="rId2" Type="http://schemas.openxmlformats.org/officeDocument/2006/relationships/hyperlink" Target="https://elitedatascience.com/machine-learning-algorithm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jakevdp.github.io/PythonDataScienceHandbook/05.08-random-forests.html"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jakevdp.github.io/PythonDataScienceHandbook/05.09-principal-component-analysi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Subtitle 4">
            <a:extLst>
              <a:ext uri="{FF2B5EF4-FFF2-40B4-BE49-F238E27FC236}">
                <a16:creationId xmlns:a16="http://schemas.microsoft.com/office/drawing/2014/main" id="{4A4DB8F2-9DA1-40AA-8F7C-5611B73B7691}"/>
              </a:ext>
            </a:extLst>
          </p:cNvPr>
          <p:cNvSpPr>
            <a:spLocks noGrp="1"/>
          </p:cNvSpPr>
          <p:nvPr>
            <p:ph type="subTitle" idx="1"/>
          </p:nvPr>
        </p:nvSpPr>
        <p:spPr>
          <a:xfrm>
            <a:off x="4439633" y="4518923"/>
            <a:ext cx="3312734" cy="1141851"/>
          </a:xfrm>
          <a:noFill/>
        </p:spPr>
        <p:txBody>
          <a:bodyPr>
            <a:normAutofit/>
          </a:bodyPr>
          <a:lstStyle/>
          <a:p>
            <a:endParaRPr lang="en-IN" sz="2000">
              <a:solidFill>
                <a:srgbClr val="080808"/>
              </a:solidFill>
            </a:endParaRPr>
          </a:p>
        </p:txBody>
      </p:sp>
      <p:sp>
        <p:nvSpPr>
          <p:cNvPr id="4" name="Title 3">
            <a:extLst>
              <a:ext uri="{FF2B5EF4-FFF2-40B4-BE49-F238E27FC236}">
                <a16:creationId xmlns:a16="http://schemas.microsoft.com/office/drawing/2014/main" id="{B4608DD1-27B8-4202-A027-950FE77CE767}"/>
              </a:ext>
            </a:extLst>
          </p:cNvPr>
          <p:cNvSpPr>
            <a:spLocks noGrp="1"/>
          </p:cNvSpPr>
          <p:nvPr>
            <p:ph type="ctrTitle"/>
          </p:nvPr>
        </p:nvSpPr>
        <p:spPr>
          <a:xfrm>
            <a:off x="3204642" y="2353641"/>
            <a:ext cx="5782716" cy="2150719"/>
          </a:xfrm>
          <a:noFill/>
        </p:spPr>
        <p:txBody>
          <a:bodyPr anchor="ctr">
            <a:normAutofit fontScale="90000"/>
          </a:bodyPr>
          <a:lstStyle/>
          <a:p>
            <a:r>
              <a:rPr lang="en-IN" sz="8800" b="1" dirty="0">
                <a:solidFill>
                  <a:srgbClr val="080808"/>
                </a:solidFill>
              </a:rPr>
              <a:t>Data Science</a:t>
            </a: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577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ABE0-05A1-4AEF-B848-FB9BCAEC49C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37CCA17-FCF5-44E2-BF74-39F4A7A89199}"/>
              </a:ext>
            </a:extLst>
          </p:cNvPr>
          <p:cNvGraphicFramePr>
            <a:graphicFrameLocks noGrp="1"/>
          </p:cNvGraphicFramePr>
          <p:nvPr>
            <p:ph idx="1"/>
            <p:extLst>
              <p:ext uri="{D42A27DB-BD31-4B8C-83A1-F6EECF244321}">
                <p14:modId xmlns:p14="http://schemas.microsoft.com/office/powerpoint/2010/main" val="2733429106"/>
              </p:ext>
            </p:extLst>
          </p:nvPr>
        </p:nvGraphicFramePr>
        <p:xfrm>
          <a:off x="2066165" y="1671146"/>
          <a:ext cx="8059670" cy="4660296"/>
        </p:xfrm>
        <a:graphic>
          <a:graphicData uri="http://schemas.openxmlformats.org/drawingml/2006/table">
            <a:tbl>
              <a:tblPr firstRow="1"/>
              <a:tblGrid>
                <a:gridCol w="2639887">
                  <a:extLst>
                    <a:ext uri="{9D8B030D-6E8A-4147-A177-3AD203B41FA5}">
                      <a16:colId xmlns:a16="http://schemas.microsoft.com/office/drawing/2014/main" val="2026225604"/>
                    </a:ext>
                  </a:extLst>
                </a:gridCol>
                <a:gridCol w="5419783">
                  <a:extLst>
                    <a:ext uri="{9D8B030D-6E8A-4147-A177-3AD203B41FA5}">
                      <a16:colId xmlns:a16="http://schemas.microsoft.com/office/drawing/2014/main" val="2352909565"/>
                    </a:ext>
                  </a:extLst>
                </a:gridCol>
              </a:tblGrid>
              <a:tr h="1360263">
                <a:tc>
                  <a:txBody>
                    <a:bodyPr/>
                    <a:lstStyle/>
                    <a:p>
                      <a:pPr marL="0" marR="0" fontAlgn="t">
                        <a:spcBef>
                          <a:spcPts val="0"/>
                        </a:spcBef>
                        <a:spcAft>
                          <a:spcPts val="0"/>
                        </a:spcAft>
                      </a:pPr>
                      <a:r>
                        <a:rPr lang="en-IN" sz="1800">
                          <a:effectLst/>
                          <a:latin typeface="Calibri" panose="020F0502020204030204" pitchFamily="34" charset="0"/>
                        </a:rPr>
                        <a:t>Categorical V/s Continuous</a:t>
                      </a: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349301" rtl="0" fontAlgn="t">
                        <a:spcBef>
                          <a:spcPts val="0"/>
                        </a:spcBef>
                        <a:spcAft>
                          <a:spcPts val="0"/>
                        </a:spcAft>
                      </a:pPr>
                      <a:endParaRPr lang="en-IN" sz="1300">
                        <a:effectLst/>
                      </a:endParaRP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Probability Distribution analysis - using distplot</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Swarm plot and boxplot</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ANOVA - f_classif</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Mutual Information - mutual_information_classif</a:t>
                      </a: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89774952"/>
                  </a:ext>
                </a:extLst>
              </a:tr>
              <a:tr h="1360263">
                <a:tc>
                  <a:txBody>
                    <a:bodyPr/>
                    <a:lstStyle/>
                    <a:p>
                      <a:pPr marL="0" marR="0" fontAlgn="t">
                        <a:spcBef>
                          <a:spcPts val="0"/>
                        </a:spcBef>
                        <a:spcAft>
                          <a:spcPts val="0"/>
                        </a:spcAft>
                      </a:pPr>
                      <a:r>
                        <a:rPr lang="en-IN" sz="1800">
                          <a:effectLst/>
                          <a:latin typeface="Calibri" panose="020F0502020204030204" pitchFamily="34" charset="0"/>
                        </a:rPr>
                        <a:t>Continuous v/s continuous</a:t>
                      </a: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349301" rtl="0" fontAlgn="t">
                        <a:spcBef>
                          <a:spcPts val="0"/>
                        </a:spcBef>
                        <a:spcAft>
                          <a:spcPts val="0"/>
                        </a:spcAft>
                      </a:pPr>
                      <a:endParaRPr lang="en-IN" sz="1300">
                        <a:effectLst/>
                      </a:endParaRP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Scatterplot</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Correlation Analysis </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ANOVA - f_regress</a:t>
                      </a:r>
                    </a:p>
                    <a:p>
                      <a:pPr marL="742950" lvl="1" indent="-285750" rtl="0" fontAlgn="ctr">
                        <a:spcBef>
                          <a:spcPts val="0"/>
                        </a:spcBef>
                        <a:spcAft>
                          <a:spcPts val="0"/>
                        </a:spcAft>
                        <a:buFont typeface="+mj-lt"/>
                        <a:buAutoNum type="arabicPeriod"/>
                      </a:pPr>
                      <a:r>
                        <a:rPr lang="en-IN" sz="1800" b="0" i="0">
                          <a:effectLst/>
                          <a:latin typeface="Calibri" panose="020F0502020204030204" pitchFamily="34" charset="0"/>
                        </a:rPr>
                        <a:t>Mutual Information - mutualin_formation_regress</a:t>
                      </a: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56526938"/>
                  </a:ext>
                </a:extLst>
              </a:tr>
              <a:tr h="1630812">
                <a:tc>
                  <a:txBody>
                    <a:bodyPr/>
                    <a:lstStyle/>
                    <a:p>
                      <a:pPr marL="0" marR="0" fontAlgn="t">
                        <a:spcBef>
                          <a:spcPts val="0"/>
                        </a:spcBef>
                        <a:spcAft>
                          <a:spcPts val="0"/>
                        </a:spcAft>
                      </a:pPr>
                      <a:r>
                        <a:rPr lang="en-IN" sz="1800">
                          <a:effectLst/>
                          <a:latin typeface="Calibri" panose="020F0502020204030204" pitchFamily="34" charset="0"/>
                        </a:rPr>
                        <a:t>Categorical v/s Categorical</a:t>
                      </a: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349301" rtl="0" fontAlgn="t">
                        <a:spcBef>
                          <a:spcPts val="0"/>
                        </a:spcBef>
                        <a:spcAft>
                          <a:spcPts val="0"/>
                        </a:spcAft>
                      </a:pPr>
                      <a:endParaRPr lang="en-IN" sz="1300" dirty="0">
                        <a:effectLst/>
                      </a:endParaRPr>
                    </a:p>
                    <a:p>
                      <a:pPr marL="742950" lvl="1" indent="-285750" rtl="0" fontAlgn="ctr">
                        <a:spcBef>
                          <a:spcPts val="0"/>
                        </a:spcBef>
                        <a:spcAft>
                          <a:spcPts val="0"/>
                        </a:spcAft>
                        <a:buFont typeface="+mj-lt"/>
                        <a:buAutoNum type="arabicPeriod"/>
                      </a:pPr>
                      <a:r>
                        <a:rPr lang="en-IN" sz="1800" b="0" i="0" dirty="0" err="1">
                          <a:effectLst/>
                          <a:latin typeface="Calibri" panose="020F0502020204030204" pitchFamily="34" charset="0"/>
                        </a:rPr>
                        <a:t>Barplot</a:t>
                      </a:r>
                      <a:r>
                        <a:rPr lang="en-IN" sz="1800" b="0" i="0" dirty="0">
                          <a:effectLst/>
                          <a:latin typeface="Calibri" panose="020F0502020204030204" pitchFamily="34" charset="0"/>
                        </a:rPr>
                        <a:t> - of ratio of frequency/count in multiple groups</a:t>
                      </a:r>
                    </a:p>
                    <a:p>
                      <a:pPr marL="742950" lvl="1" indent="-285750" rtl="0" fontAlgn="ctr">
                        <a:spcBef>
                          <a:spcPts val="0"/>
                        </a:spcBef>
                        <a:spcAft>
                          <a:spcPts val="0"/>
                        </a:spcAft>
                        <a:buFont typeface="+mj-lt"/>
                        <a:buAutoNum type="arabicPeriod"/>
                      </a:pPr>
                      <a:r>
                        <a:rPr lang="en-IN" sz="1800" b="0" i="0" dirty="0">
                          <a:effectLst/>
                          <a:latin typeface="Calibri" panose="020F0502020204030204" pitchFamily="34" charset="0"/>
                        </a:rPr>
                        <a:t>Chi Square Test</a:t>
                      </a:r>
                    </a:p>
                    <a:p>
                      <a:pPr marL="742950" lvl="1" indent="-285750" rtl="0" fontAlgn="ctr">
                        <a:spcBef>
                          <a:spcPts val="0"/>
                        </a:spcBef>
                        <a:spcAft>
                          <a:spcPts val="0"/>
                        </a:spcAft>
                        <a:buFont typeface="+mj-lt"/>
                        <a:buAutoNum type="arabicPeriod"/>
                      </a:pPr>
                      <a:r>
                        <a:rPr lang="en-IN" sz="1800" b="0" i="0" dirty="0">
                          <a:effectLst/>
                          <a:latin typeface="Calibri" panose="020F0502020204030204" pitchFamily="34" charset="0"/>
                        </a:rPr>
                        <a:t>Mutual Information - </a:t>
                      </a:r>
                      <a:r>
                        <a:rPr lang="en-IN" sz="1800" b="0" i="0" dirty="0" err="1">
                          <a:effectLst/>
                          <a:latin typeface="Calibri" panose="020F0502020204030204" pitchFamily="34" charset="0"/>
                        </a:rPr>
                        <a:t>mutual_information-classif</a:t>
                      </a:r>
                      <a:endParaRPr lang="en-IN" sz="1800" b="0" i="0" dirty="0">
                        <a:effectLst/>
                        <a:latin typeface="Calibri" panose="020F0502020204030204" pitchFamily="34" charset="0"/>
                      </a:endParaRPr>
                    </a:p>
                    <a:p>
                      <a:pPr marL="742950" lvl="1" indent="-285750" rtl="0" fontAlgn="ctr">
                        <a:spcBef>
                          <a:spcPts val="0"/>
                        </a:spcBef>
                        <a:spcAft>
                          <a:spcPts val="0"/>
                        </a:spcAft>
                        <a:buFont typeface="+mj-lt"/>
                        <a:buAutoNum type="arabicPeriod"/>
                      </a:pPr>
                      <a:r>
                        <a:rPr lang="en-IN" sz="1800" b="0" i="0" dirty="0">
                          <a:effectLst/>
                          <a:latin typeface="Calibri" panose="020F0502020204030204" pitchFamily="34" charset="0"/>
                        </a:rPr>
                        <a:t>Histogram/</a:t>
                      </a:r>
                      <a:r>
                        <a:rPr lang="en-IN" sz="1800" b="0" i="0" dirty="0" err="1">
                          <a:effectLst/>
                          <a:latin typeface="Calibri" panose="020F0502020204030204" pitchFamily="34" charset="0"/>
                        </a:rPr>
                        <a:t>countplot</a:t>
                      </a:r>
                      <a:endParaRPr lang="en-IN" sz="1800" b="0" i="0" dirty="0">
                        <a:effectLst/>
                        <a:latin typeface="Calibri" panose="020F0502020204030204" pitchFamily="34" charset="0"/>
                      </a:endParaRPr>
                    </a:p>
                  </a:txBody>
                  <a:tcPr marL="37576" marR="37576" marT="37576" marB="3757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25114729"/>
                  </a:ext>
                </a:extLst>
              </a:tr>
            </a:tbl>
          </a:graphicData>
        </a:graphic>
      </p:graphicFrame>
    </p:spTree>
    <p:extLst>
      <p:ext uri="{BB962C8B-B14F-4D97-AF65-F5344CB8AC3E}">
        <p14:creationId xmlns:p14="http://schemas.microsoft.com/office/powerpoint/2010/main" val="6293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BD87-C9B9-4F03-9435-CB981F8F38D5}"/>
              </a:ext>
            </a:extLst>
          </p:cNvPr>
          <p:cNvSpPr>
            <a:spLocks noGrp="1"/>
          </p:cNvSpPr>
          <p:nvPr>
            <p:ph type="title"/>
          </p:nvPr>
        </p:nvSpPr>
        <p:spPr/>
        <p:txBody>
          <a:bodyPr/>
          <a:lstStyle/>
          <a:p>
            <a:r>
              <a:rPr lang="en-US" dirty="0"/>
              <a:t>Some common methods for dealing with missing values include:</a:t>
            </a:r>
            <a:endParaRPr lang="en-IN" dirty="0"/>
          </a:p>
        </p:txBody>
      </p:sp>
      <p:sp>
        <p:nvSpPr>
          <p:cNvPr id="3" name="Content Placeholder 2">
            <a:extLst>
              <a:ext uri="{FF2B5EF4-FFF2-40B4-BE49-F238E27FC236}">
                <a16:creationId xmlns:a16="http://schemas.microsoft.com/office/drawing/2014/main" id="{EE5FB60B-96A3-4AF4-832A-ABC10D7ECF58}"/>
              </a:ext>
            </a:extLst>
          </p:cNvPr>
          <p:cNvSpPr>
            <a:spLocks noGrp="1"/>
          </p:cNvSpPr>
          <p:nvPr>
            <p:ph idx="1"/>
          </p:nvPr>
        </p:nvSpPr>
        <p:spPr/>
        <p:txBody>
          <a:bodyPr>
            <a:normAutofit/>
          </a:bodyPr>
          <a:lstStyle/>
          <a:p>
            <a:endParaRPr lang="en-US" sz="2400" dirty="0"/>
          </a:p>
          <a:p>
            <a:r>
              <a:rPr lang="en-US" sz="2400" dirty="0"/>
              <a:t>dropping instances</a:t>
            </a:r>
          </a:p>
          <a:p>
            <a:r>
              <a:rPr lang="en-US" sz="2400" dirty="0"/>
              <a:t>dropping attributes</a:t>
            </a:r>
          </a:p>
          <a:p>
            <a:r>
              <a:rPr lang="en-US" sz="2400" dirty="0"/>
              <a:t>imputing the attribute mean for all missing values</a:t>
            </a:r>
          </a:p>
          <a:p>
            <a:r>
              <a:rPr lang="en-US" sz="2400" dirty="0"/>
              <a:t>imputing the attribute median for all missing values</a:t>
            </a:r>
          </a:p>
          <a:p>
            <a:r>
              <a:rPr lang="en-US" sz="2400" dirty="0"/>
              <a:t>imputing the attribute mode for all missing values</a:t>
            </a:r>
          </a:p>
          <a:p>
            <a:r>
              <a:rPr lang="en-US" sz="2400" dirty="0"/>
              <a:t>using regression to impute attribute missing values</a:t>
            </a:r>
          </a:p>
          <a:p>
            <a:endParaRPr lang="en-IN" sz="2400" dirty="0"/>
          </a:p>
        </p:txBody>
      </p:sp>
    </p:spTree>
    <p:extLst>
      <p:ext uri="{BB962C8B-B14F-4D97-AF65-F5344CB8AC3E}">
        <p14:creationId xmlns:p14="http://schemas.microsoft.com/office/powerpoint/2010/main" val="304484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2766-D9FB-4C21-A31A-8488D49AF7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31DCE0-3410-43C8-8C43-D35C32D87AB8}"/>
              </a:ext>
            </a:extLst>
          </p:cNvPr>
          <p:cNvSpPr>
            <a:spLocks noGrp="1"/>
          </p:cNvSpPr>
          <p:nvPr>
            <p:ph idx="1"/>
          </p:nvPr>
        </p:nvSpPr>
        <p:spPr/>
        <p:txBody>
          <a:bodyPr/>
          <a:lstStyle/>
          <a:p>
            <a:r>
              <a:rPr lang="en-IN" dirty="0"/>
              <a:t>Take the column with missing value as label – y and rest features including actual label as x</a:t>
            </a:r>
          </a:p>
          <a:p>
            <a:r>
              <a:rPr lang="en-IN" dirty="0"/>
              <a:t>Split train and test – train should contain those rows where we don’t have missing values in y</a:t>
            </a:r>
          </a:p>
          <a:p>
            <a:r>
              <a:rPr lang="en-IN" dirty="0"/>
              <a:t>Test should contain those rows where we have missing values in y</a:t>
            </a:r>
          </a:p>
          <a:p>
            <a:r>
              <a:rPr lang="en-IN" dirty="0"/>
              <a:t>Build a KNN model using train data and make predictions using trained model.</a:t>
            </a:r>
          </a:p>
          <a:p>
            <a:r>
              <a:rPr lang="en-IN" dirty="0"/>
              <a:t>Replace missing values in y with corresponding predictions</a:t>
            </a:r>
          </a:p>
        </p:txBody>
      </p:sp>
    </p:spTree>
    <p:extLst>
      <p:ext uri="{BB962C8B-B14F-4D97-AF65-F5344CB8AC3E}">
        <p14:creationId xmlns:p14="http://schemas.microsoft.com/office/powerpoint/2010/main" val="37187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A02D-72C6-496D-85C1-DDFC050D00A9}"/>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a16="http://schemas.microsoft.com/office/drawing/2014/main" id="{C96EDC63-96AE-486E-8CB2-EAC08A7ACA7B}"/>
              </a:ext>
            </a:extLst>
          </p:cNvPr>
          <p:cNvSpPr>
            <a:spLocks noGrp="1"/>
          </p:cNvSpPr>
          <p:nvPr>
            <p:ph idx="1"/>
          </p:nvPr>
        </p:nvSpPr>
        <p:spPr>
          <a:xfrm>
            <a:off x="838200" y="1825625"/>
            <a:ext cx="5671657" cy="4351338"/>
          </a:xfrm>
        </p:spPr>
        <p:txBody>
          <a:bodyPr>
            <a:normAutofit/>
          </a:bodyPr>
          <a:lstStyle/>
          <a:p>
            <a:pPr marL="0" indent="0">
              <a:buNone/>
            </a:pPr>
            <a:r>
              <a:rPr lang="en-US" sz="1600" dirty="0"/>
              <a:t># Drop the columns where all elements are missing values:</a:t>
            </a:r>
          </a:p>
          <a:p>
            <a:pPr marL="0" indent="0">
              <a:buNone/>
            </a:pPr>
            <a:r>
              <a:rPr lang="en-US" sz="1600" dirty="0" err="1"/>
              <a:t>df.dropna</a:t>
            </a:r>
            <a:r>
              <a:rPr lang="en-US" sz="1600" dirty="0"/>
              <a:t>(axis=1, how='all')</a:t>
            </a:r>
          </a:p>
          <a:p>
            <a:pPr marL="0" indent="0">
              <a:buNone/>
            </a:pPr>
            <a:endParaRPr lang="en-US" sz="1600" dirty="0"/>
          </a:p>
          <a:p>
            <a:pPr marL="0" indent="0">
              <a:buNone/>
            </a:pPr>
            <a:r>
              <a:rPr lang="en-US" sz="1600" dirty="0"/>
              <a:t># Drop the columns where any of the elements are missing values</a:t>
            </a:r>
          </a:p>
          <a:p>
            <a:pPr marL="0" indent="0">
              <a:buNone/>
            </a:pPr>
            <a:r>
              <a:rPr lang="en-US" sz="1600" dirty="0" err="1"/>
              <a:t>df.dropna</a:t>
            </a:r>
            <a:r>
              <a:rPr lang="en-US" sz="1600" dirty="0"/>
              <a:t>(axis=1, how='any')</a:t>
            </a:r>
          </a:p>
          <a:p>
            <a:pPr marL="0" indent="0">
              <a:buNone/>
            </a:pPr>
            <a:endParaRPr lang="en-US" sz="1600" dirty="0"/>
          </a:p>
          <a:p>
            <a:pPr marL="0" indent="0">
              <a:buNone/>
            </a:pPr>
            <a:r>
              <a:rPr lang="en-US" sz="1600" dirty="0"/>
              <a:t># Keep only the rows which contain 2 missing values maximum</a:t>
            </a:r>
          </a:p>
          <a:p>
            <a:pPr marL="0" indent="0">
              <a:buNone/>
            </a:pPr>
            <a:r>
              <a:rPr lang="en-US" sz="1600" dirty="0" err="1"/>
              <a:t>df.dropna</a:t>
            </a:r>
            <a:r>
              <a:rPr lang="en-US" sz="1600" dirty="0"/>
              <a:t>(thresh=2)</a:t>
            </a:r>
          </a:p>
          <a:p>
            <a:pPr marL="0" indent="0">
              <a:buNone/>
            </a:pPr>
            <a:endParaRPr lang="en-US" sz="1600" dirty="0"/>
          </a:p>
          <a:p>
            <a:pPr marL="0" indent="0">
              <a:buNone/>
            </a:pPr>
            <a:r>
              <a:rPr lang="en-US" sz="1600" dirty="0"/>
              <a:t># Drop the columns where any of the elements are missing values</a:t>
            </a:r>
          </a:p>
          <a:p>
            <a:pPr marL="0" indent="0">
              <a:buNone/>
            </a:pPr>
            <a:r>
              <a:rPr lang="en-US" sz="1600" dirty="0" err="1"/>
              <a:t>df.dropna</a:t>
            </a:r>
            <a:r>
              <a:rPr lang="en-US" sz="1600" dirty="0"/>
              <a:t>(axis=1, how='any')</a:t>
            </a:r>
          </a:p>
          <a:p>
            <a:pPr marL="0" indent="0">
              <a:buNone/>
            </a:pPr>
            <a:endParaRPr lang="en-US" sz="1600" dirty="0"/>
          </a:p>
        </p:txBody>
      </p:sp>
      <p:sp>
        <p:nvSpPr>
          <p:cNvPr id="5" name="Rectangle 4">
            <a:extLst>
              <a:ext uri="{FF2B5EF4-FFF2-40B4-BE49-F238E27FC236}">
                <a16:creationId xmlns:a16="http://schemas.microsoft.com/office/drawing/2014/main" id="{D03557A5-1AFD-4CE7-B819-52CB5A07DE84}"/>
              </a:ext>
            </a:extLst>
          </p:cNvPr>
          <p:cNvSpPr/>
          <p:nvPr/>
        </p:nvSpPr>
        <p:spPr>
          <a:xfrm>
            <a:off x="6509857" y="1690688"/>
            <a:ext cx="6096000" cy="3812326"/>
          </a:xfrm>
          <a:prstGeom prst="rect">
            <a:avLst/>
          </a:prstGeom>
        </p:spPr>
        <p:txBody>
          <a:bodyPr>
            <a:spAutoFit/>
          </a:bodyPr>
          <a:lstStyle/>
          <a:p>
            <a:pPr>
              <a:lnSpc>
                <a:spcPct val="90000"/>
              </a:lnSpc>
              <a:spcBef>
                <a:spcPts val="1000"/>
              </a:spcBef>
            </a:pPr>
            <a:endParaRPr lang="en-US" sz="1600" dirty="0"/>
          </a:p>
          <a:p>
            <a:pPr>
              <a:lnSpc>
                <a:spcPct val="90000"/>
              </a:lnSpc>
              <a:spcBef>
                <a:spcPts val="1000"/>
              </a:spcBef>
            </a:pPr>
            <a:r>
              <a:rPr lang="en-US" sz="1600" dirty="0"/>
              <a:t># Fill all missing values with the mean of the particular column</a:t>
            </a:r>
          </a:p>
          <a:p>
            <a:pPr>
              <a:lnSpc>
                <a:spcPct val="90000"/>
              </a:lnSpc>
              <a:spcBef>
                <a:spcPts val="1000"/>
              </a:spcBef>
            </a:pPr>
            <a:r>
              <a:rPr lang="en-US" sz="1600" dirty="0" err="1"/>
              <a:t>df.fillna</a:t>
            </a:r>
            <a:r>
              <a:rPr lang="en-US" sz="1600" dirty="0"/>
              <a:t>(</a:t>
            </a:r>
            <a:r>
              <a:rPr lang="en-US" sz="1600" dirty="0" err="1"/>
              <a:t>df.mean</a:t>
            </a:r>
            <a:r>
              <a:rPr lang="en-US" sz="1600" dirty="0"/>
              <a:t>())</a:t>
            </a:r>
          </a:p>
          <a:p>
            <a:pPr>
              <a:lnSpc>
                <a:spcPct val="90000"/>
              </a:lnSpc>
              <a:spcBef>
                <a:spcPts val="1000"/>
              </a:spcBef>
            </a:pPr>
            <a:endParaRPr lang="en-US" sz="1600" dirty="0"/>
          </a:p>
          <a:p>
            <a:pPr>
              <a:lnSpc>
                <a:spcPct val="90000"/>
              </a:lnSpc>
              <a:spcBef>
                <a:spcPts val="1000"/>
              </a:spcBef>
            </a:pPr>
            <a:r>
              <a:rPr lang="en-US" sz="1600" dirty="0"/>
              <a:t># Fill any missing value in column 'A' with the column median</a:t>
            </a:r>
          </a:p>
          <a:p>
            <a:pPr>
              <a:lnSpc>
                <a:spcPct val="90000"/>
              </a:lnSpc>
              <a:spcBef>
                <a:spcPts val="1000"/>
              </a:spcBef>
            </a:pPr>
            <a:r>
              <a:rPr lang="en-US" sz="1600" dirty="0"/>
              <a:t>df['A'].</a:t>
            </a:r>
            <a:r>
              <a:rPr lang="en-US" sz="1600" dirty="0" err="1"/>
              <a:t>fillna</a:t>
            </a:r>
            <a:r>
              <a:rPr lang="en-US" sz="1600" dirty="0"/>
              <a:t>(df['A'].median())</a:t>
            </a:r>
          </a:p>
          <a:p>
            <a:pPr>
              <a:lnSpc>
                <a:spcPct val="90000"/>
              </a:lnSpc>
              <a:spcBef>
                <a:spcPts val="1000"/>
              </a:spcBef>
            </a:pPr>
            <a:endParaRPr lang="en-US" sz="1600" dirty="0"/>
          </a:p>
          <a:p>
            <a:pPr>
              <a:lnSpc>
                <a:spcPct val="90000"/>
              </a:lnSpc>
              <a:spcBef>
                <a:spcPts val="1000"/>
              </a:spcBef>
            </a:pPr>
            <a:r>
              <a:rPr lang="en-US" sz="1600" dirty="0"/>
              <a:t># Fill any missing value in column 'Depeche' with the column mode</a:t>
            </a:r>
          </a:p>
          <a:p>
            <a:pPr>
              <a:lnSpc>
                <a:spcPct val="90000"/>
              </a:lnSpc>
              <a:spcBef>
                <a:spcPts val="1000"/>
              </a:spcBef>
            </a:pPr>
            <a:r>
              <a:rPr lang="en-US" sz="1600" dirty="0"/>
              <a:t>df['Depeche'].</a:t>
            </a:r>
            <a:r>
              <a:rPr lang="en-US" sz="1600" dirty="0" err="1"/>
              <a:t>fillna</a:t>
            </a:r>
            <a:r>
              <a:rPr lang="en-US" sz="1600" dirty="0"/>
              <a:t>(df['Depeche'].mode())</a:t>
            </a:r>
          </a:p>
          <a:p>
            <a:pPr>
              <a:lnSpc>
                <a:spcPct val="90000"/>
              </a:lnSpc>
              <a:spcBef>
                <a:spcPts val="1000"/>
              </a:spcBef>
            </a:pPr>
            <a:endParaRPr lang="en-US" sz="1600" dirty="0"/>
          </a:p>
          <a:p>
            <a:pPr>
              <a:lnSpc>
                <a:spcPct val="90000"/>
              </a:lnSpc>
              <a:spcBef>
                <a:spcPts val="1000"/>
              </a:spcBef>
            </a:pPr>
            <a:endParaRPr lang="en-IN" sz="1600" dirty="0"/>
          </a:p>
        </p:txBody>
      </p:sp>
    </p:spTree>
    <p:extLst>
      <p:ext uri="{BB962C8B-B14F-4D97-AF65-F5344CB8AC3E}">
        <p14:creationId xmlns:p14="http://schemas.microsoft.com/office/powerpoint/2010/main" val="120010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AD5D-8DD8-4127-BCE2-E2B394D8D67F}"/>
              </a:ext>
            </a:extLst>
          </p:cNvPr>
          <p:cNvSpPr>
            <a:spLocks noGrp="1"/>
          </p:cNvSpPr>
          <p:nvPr>
            <p:ph type="ctrTitle"/>
          </p:nvPr>
        </p:nvSpPr>
        <p:spPr/>
        <p:txBody>
          <a:bodyPr/>
          <a:lstStyle/>
          <a:p>
            <a:r>
              <a:rPr lang="en-IN" dirty="0"/>
              <a:t>Machine Learning Notes</a:t>
            </a:r>
          </a:p>
        </p:txBody>
      </p:sp>
    </p:spTree>
    <p:extLst>
      <p:ext uri="{BB962C8B-B14F-4D97-AF65-F5344CB8AC3E}">
        <p14:creationId xmlns:p14="http://schemas.microsoft.com/office/powerpoint/2010/main" val="77800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D9E821-FBDD-42BE-958E-A8B7F5B04F74}"/>
              </a:ext>
            </a:extLst>
          </p:cNvPr>
          <p:cNvGraphicFramePr>
            <a:graphicFrameLocks noGrp="1"/>
          </p:cNvGraphicFramePr>
          <p:nvPr>
            <p:ph idx="1"/>
            <p:extLst>
              <p:ext uri="{D42A27DB-BD31-4B8C-83A1-F6EECF244321}">
                <p14:modId xmlns:p14="http://schemas.microsoft.com/office/powerpoint/2010/main" val="2167460484"/>
              </p:ext>
            </p:extLst>
          </p:nvPr>
        </p:nvGraphicFramePr>
        <p:xfrm>
          <a:off x="0" y="-424876"/>
          <a:ext cx="11933381" cy="7167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87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p>
        </p:txBody>
      </p:sp>
    </p:spTree>
    <p:extLst>
      <p:ext uri="{BB962C8B-B14F-4D97-AF65-F5344CB8AC3E}">
        <p14:creationId xmlns:p14="http://schemas.microsoft.com/office/powerpoint/2010/main" val="135068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5D2052-EB2F-4028-B043-CC6CADC0B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2451"/>
            <a:ext cx="12192000" cy="6211869"/>
          </a:xfrm>
        </p:spPr>
      </p:pic>
    </p:spTree>
    <p:extLst>
      <p:ext uri="{BB962C8B-B14F-4D97-AF65-F5344CB8AC3E}">
        <p14:creationId xmlns:p14="http://schemas.microsoft.com/office/powerpoint/2010/main" val="212101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1293226189"/>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82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291582957"/>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9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CA31-AF42-4037-9AEF-68395D382FE4}"/>
              </a:ext>
            </a:extLst>
          </p:cNvPr>
          <p:cNvSpPr>
            <a:spLocks noGrp="1"/>
          </p:cNvSpPr>
          <p:nvPr>
            <p:ph type="title"/>
          </p:nvPr>
        </p:nvSpPr>
        <p:spPr/>
        <p:txBody>
          <a:bodyPr/>
          <a:lstStyle/>
          <a:p>
            <a:endParaRPr lang="en-IN"/>
          </a:p>
        </p:txBody>
      </p:sp>
      <p:pic>
        <p:nvPicPr>
          <p:cNvPr id="5" name="Content Placeholder 4" descr="Graphical user interface, text, application&#10;&#10;Description automatically generated">
            <a:extLst>
              <a:ext uri="{FF2B5EF4-FFF2-40B4-BE49-F238E27FC236}">
                <a16:creationId xmlns:a16="http://schemas.microsoft.com/office/drawing/2014/main" id="{2EB8F393-3C8E-47F0-B600-626EABA437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5" y="365125"/>
            <a:ext cx="12145085" cy="5811838"/>
          </a:xfrm>
        </p:spPr>
      </p:pic>
    </p:spTree>
    <p:extLst>
      <p:ext uri="{BB962C8B-B14F-4D97-AF65-F5344CB8AC3E}">
        <p14:creationId xmlns:p14="http://schemas.microsoft.com/office/powerpoint/2010/main" val="428976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93554F4-469C-4707-8658-225668788B0F}"/>
              </a:ext>
            </a:extLst>
          </p:cNvPr>
          <p:cNvGraphicFramePr>
            <a:graphicFrameLocks noGrp="1"/>
          </p:cNvGraphicFramePr>
          <p:nvPr>
            <p:ph idx="1"/>
            <p:extLst>
              <p:ext uri="{D42A27DB-BD31-4B8C-83A1-F6EECF244321}">
                <p14:modId xmlns:p14="http://schemas.microsoft.com/office/powerpoint/2010/main" val="932929006"/>
              </p:ext>
            </p:extLst>
          </p:nvPr>
        </p:nvGraphicFramePr>
        <p:xfrm>
          <a:off x="838200" y="323273"/>
          <a:ext cx="10515600" cy="631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08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Linear Regression</a:t>
            </a:r>
            <a:endParaRPr lang="en-IN" b="1" dirty="0">
              <a:solidFill>
                <a:schemeClr val="bg1"/>
              </a:solidFill>
            </a:endParaRPr>
          </a:p>
        </p:txBody>
      </p:sp>
    </p:spTree>
    <p:extLst>
      <p:ext uri="{BB962C8B-B14F-4D97-AF65-F5344CB8AC3E}">
        <p14:creationId xmlns:p14="http://schemas.microsoft.com/office/powerpoint/2010/main" val="4064958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38C0-5103-480F-9C05-8CB2FD2BCB59}"/>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
        <p:nvSpPr>
          <p:cNvPr id="4" name="TextBox 3">
            <a:extLst>
              <a:ext uri="{FF2B5EF4-FFF2-40B4-BE49-F238E27FC236}">
                <a16:creationId xmlns:a16="http://schemas.microsoft.com/office/drawing/2014/main" id="{7002C84E-53CC-4147-9899-2E7DF23B0D7F}"/>
              </a:ext>
            </a:extLst>
          </p:cNvPr>
          <p:cNvSpPr txBox="1"/>
          <p:nvPr/>
        </p:nvSpPr>
        <p:spPr>
          <a:xfrm>
            <a:off x="881149" y="1895302"/>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Univariate Linear Regression</a:t>
            </a:r>
          </a:p>
        </p:txBody>
      </p:sp>
      <p:sp>
        <p:nvSpPr>
          <p:cNvPr id="5" name="TextBox 4">
            <a:extLst>
              <a:ext uri="{FF2B5EF4-FFF2-40B4-BE49-F238E27FC236}">
                <a16:creationId xmlns:a16="http://schemas.microsoft.com/office/drawing/2014/main" id="{BFE0FF09-E3B2-4AC1-A714-726AF6601E51}"/>
              </a:ext>
            </a:extLst>
          </p:cNvPr>
          <p:cNvSpPr txBox="1"/>
          <p:nvPr/>
        </p:nvSpPr>
        <p:spPr>
          <a:xfrm>
            <a:off x="881149" y="3388174"/>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Multiple Linear Regression</a:t>
            </a:r>
          </a:p>
        </p:txBody>
      </p:sp>
      <p:sp>
        <p:nvSpPr>
          <p:cNvPr id="6" name="TextBox 5">
            <a:extLst>
              <a:ext uri="{FF2B5EF4-FFF2-40B4-BE49-F238E27FC236}">
                <a16:creationId xmlns:a16="http://schemas.microsoft.com/office/drawing/2014/main" id="{0EF924EF-01E2-4538-A639-985D56ADE7FA}"/>
              </a:ext>
            </a:extLst>
          </p:cNvPr>
          <p:cNvSpPr txBox="1"/>
          <p:nvPr/>
        </p:nvSpPr>
        <p:spPr>
          <a:xfrm>
            <a:off x="881149" y="4887789"/>
            <a:ext cx="1928552" cy="1384995"/>
          </a:xfrm>
          <a:prstGeom prst="rect">
            <a:avLst/>
          </a:prstGeom>
          <a:solidFill>
            <a:schemeClr val="accent1">
              <a:lumMod val="50000"/>
            </a:schemeClr>
          </a:solidFill>
        </p:spPr>
        <p:txBody>
          <a:bodyPr wrap="square" rtlCol="0">
            <a:spAutoFit/>
          </a:bodyPr>
          <a:lstStyle/>
          <a:p>
            <a:pPr algn="ctr"/>
            <a:r>
              <a:rPr lang="en-IN" sz="2800" dirty="0">
                <a:solidFill>
                  <a:schemeClr val="bg1"/>
                </a:solidFill>
              </a:rPr>
              <a:t>Polynomial Linear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CAD61D-E176-42D7-9CE7-9616315ADF7B}"/>
                  </a:ext>
                </a:extLst>
              </p:cNvPr>
              <p:cNvSpPr txBox="1"/>
              <p:nvPr/>
            </p:nvSpPr>
            <p:spPr>
              <a:xfrm>
                <a:off x="3738979" y="2356966"/>
                <a:ext cx="2072555"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oMath>
                </a14:m>
                <a:r>
                  <a:rPr lang="en-IN" sz="3000" dirty="0"/>
                  <a:t>+c</a:t>
                </a:r>
              </a:p>
            </p:txBody>
          </p:sp>
        </mc:Choice>
        <mc:Fallback xmlns="">
          <p:sp>
            <p:nvSpPr>
              <p:cNvPr id="7" name="TextBox 6">
                <a:extLst>
                  <a:ext uri="{FF2B5EF4-FFF2-40B4-BE49-F238E27FC236}">
                    <a16:creationId xmlns:a16="http://schemas.microsoft.com/office/drawing/2014/main" id="{0FCAD61D-E176-42D7-9CE7-9616315ADF7B}"/>
                  </a:ext>
                </a:extLst>
              </p:cNvPr>
              <p:cNvSpPr txBox="1">
                <a:spLocks noRot="1" noChangeAspect="1" noMove="1" noResize="1" noEditPoints="1" noAdjustHandles="1" noChangeArrowheads="1" noChangeShapeType="1" noTextEdit="1"/>
              </p:cNvSpPr>
              <p:nvPr/>
            </p:nvSpPr>
            <p:spPr>
              <a:xfrm>
                <a:off x="3738979" y="2356966"/>
                <a:ext cx="2072555" cy="461665"/>
              </a:xfrm>
              <a:prstGeom prst="rect">
                <a:avLst/>
              </a:prstGeom>
              <a:blipFill>
                <a:blip r:embed="rId2"/>
                <a:stretch>
                  <a:fillRect t="-26667" r="-8235"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2D738A-CA6A-4916-B0AC-AD356371F7AC}"/>
                  </a:ext>
                </a:extLst>
              </p:cNvPr>
              <p:cNvSpPr txBox="1"/>
              <p:nvPr/>
            </p:nvSpPr>
            <p:spPr>
              <a:xfrm>
                <a:off x="3738979" y="3849838"/>
                <a:ext cx="6641626"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2</m:t>
                        </m:r>
                      </m:sub>
                    </m:sSub>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3</m:t>
                        </m:r>
                      </m:sub>
                    </m:sSub>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
                      <m:sSubPr>
                        <m:ctrlPr>
                          <a:rPr lang="en-IN" sz="3200" i="1">
                            <a:latin typeface="Cambria Math" panose="02040503050406030204" pitchFamily="18" charset="0"/>
                          </a:rPr>
                        </m:ctrlPr>
                      </m:sSubPr>
                      <m:e>
                        <m:r>
                          <a:rPr lang="en-IN" sz="3200" i="1">
                            <a:latin typeface="Cambria Math" panose="02040503050406030204" pitchFamily="18" charset="0"/>
                          </a:rPr>
                          <m:t>𝑥</m:t>
                        </m:r>
                      </m:e>
                      <m:sub>
                        <m:r>
                          <a:rPr lang="en-IN" sz="3200" b="0" i="1" smtClean="0">
                            <a:latin typeface="Cambria Math" panose="02040503050406030204" pitchFamily="18" charset="0"/>
                          </a:rPr>
                          <m:t>𝑛</m:t>
                        </m:r>
                      </m:sub>
                    </m:sSub>
                  </m:oMath>
                </a14:m>
                <a:r>
                  <a:rPr lang="en-IN" sz="3000" dirty="0"/>
                  <a:t>+c</a:t>
                </a:r>
              </a:p>
            </p:txBody>
          </p:sp>
        </mc:Choice>
        <mc:Fallback xmlns="">
          <p:sp>
            <p:nvSpPr>
              <p:cNvPr id="8" name="TextBox 7">
                <a:extLst>
                  <a:ext uri="{FF2B5EF4-FFF2-40B4-BE49-F238E27FC236}">
                    <a16:creationId xmlns:a16="http://schemas.microsoft.com/office/drawing/2014/main" id="{9B2D738A-CA6A-4916-B0AC-AD356371F7AC}"/>
                  </a:ext>
                </a:extLst>
              </p:cNvPr>
              <p:cNvSpPr txBox="1">
                <a:spLocks noRot="1" noChangeAspect="1" noMove="1" noResize="1" noEditPoints="1" noAdjustHandles="1" noChangeArrowheads="1" noChangeShapeType="1" noTextEdit="1"/>
              </p:cNvSpPr>
              <p:nvPr/>
            </p:nvSpPr>
            <p:spPr>
              <a:xfrm>
                <a:off x="3738979" y="3849838"/>
                <a:ext cx="6641626" cy="461665"/>
              </a:xfrm>
              <a:prstGeom prst="rect">
                <a:avLst/>
              </a:prstGeom>
              <a:blipFill>
                <a:blip r:embed="rId3"/>
                <a:stretch>
                  <a:fillRect t="-26667" r="-550"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3401-3CF4-4911-8B59-AF5A819C8C36}"/>
                  </a:ext>
                </a:extLst>
              </p:cNvPr>
              <p:cNvSpPr txBox="1"/>
              <p:nvPr/>
            </p:nvSpPr>
            <p:spPr>
              <a:xfrm>
                <a:off x="3738978" y="5349453"/>
                <a:ext cx="6776983" cy="469359"/>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Sup>
                      <m:sSubSupPr>
                        <m:ctrlPr>
                          <a:rPr lang="en-IN" sz="3000" i="1" smtClean="0">
                            <a:latin typeface="Cambria Math" panose="02040503050406030204" pitchFamily="18" charset="0"/>
                          </a:rPr>
                        </m:ctrlPr>
                      </m:sSubSupPr>
                      <m:e>
                        <m:r>
                          <a:rPr lang="en-IN" sz="3000" b="0" i="1" smtClean="0">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2</m:t>
                        </m:r>
                      </m:sup>
                    </m:sSubSup>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i="1">
                            <a:latin typeface="Cambria Math" panose="02040503050406030204" pitchFamily="18" charset="0"/>
                          </a:rPr>
                          <m:t>1</m:t>
                        </m:r>
                      </m:sub>
                      <m:sup>
                        <m:r>
                          <a:rPr lang="en-IN" sz="3000" b="0" i="1" smtClean="0">
                            <a:latin typeface="Cambria Math" panose="02040503050406030204" pitchFamily="18" charset="0"/>
                          </a:rPr>
                          <m:t>3</m:t>
                        </m:r>
                      </m:sup>
                    </m:sSubSup>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𝑛</m:t>
                        </m:r>
                      </m:sup>
                    </m:sSubSup>
                  </m:oMath>
                </a14:m>
                <a:r>
                  <a:rPr lang="en-IN" sz="3000" dirty="0"/>
                  <a:t>+c</a:t>
                </a:r>
              </a:p>
            </p:txBody>
          </p:sp>
        </mc:Choice>
        <mc:Fallback xmlns="">
          <p:sp>
            <p:nvSpPr>
              <p:cNvPr id="9" name="TextBox 8">
                <a:extLst>
                  <a:ext uri="{FF2B5EF4-FFF2-40B4-BE49-F238E27FC236}">
                    <a16:creationId xmlns:a16="http://schemas.microsoft.com/office/drawing/2014/main" id="{36C73401-3CF4-4911-8B59-AF5A819C8C36}"/>
                  </a:ext>
                </a:extLst>
              </p:cNvPr>
              <p:cNvSpPr txBox="1">
                <a:spLocks noRot="1" noChangeAspect="1" noMove="1" noResize="1" noEditPoints="1" noAdjustHandles="1" noChangeArrowheads="1" noChangeShapeType="1" noTextEdit="1"/>
              </p:cNvSpPr>
              <p:nvPr/>
            </p:nvSpPr>
            <p:spPr>
              <a:xfrm>
                <a:off x="3738978" y="5349453"/>
                <a:ext cx="6776983" cy="469359"/>
              </a:xfrm>
              <a:prstGeom prst="rect">
                <a:avLst/>
              </a:prstGeom>
              <a:blipFill>
                <a:blip r:embed="rId4"/>
                <a:stretch>
                  <a:fillRect t="-24675" b="-49351"/>
                </a:stretch>
              </a:blipFill>
            </p:spPr>
            <p:txBody>
              <a:bodyPr/>
              <a:lstStyle/>
              <a:p>
                <a:r>
                  <a:rPr lang="en-IN">
                    <a:noFill/>
                  </a:rPr>
                  <a:t> </a:t>
                </a:r>
              </a:p>
            </p:txBody>
          </p:sp>
        </mc:Fallback>
      </mc:AlternateContent>
    </p:spTree>
    <p:extLst>
      <p:ext uri="{BB962C8B-B14F-4D97-AF65-F5344CB8AC3E}">
        <p14:creationId xmlns:p14="http://schemas.microsoft.com/office/powerpoint/2010/main" val="319636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9A985-776D-4146-A09F-E4C6A04169DF}"/>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pic>
        <p:nvPicPr>
          <p:cNvPr id="6" name="Picture 5">
            <a:extLst>
              <a:ext uri="{FF2B5EF4-FFF2-40B4-BE49-F238E27FC236}">
                <a16:creationId xmlns:a16="http://schemas.microsoft.com/office/drawing/2014/main" id="{8FBF7C37-2AE1-4A73-B57D-F77AF8DC90DE}"/>
              </a:ext>
            </a:extLst>
          </p:cNvPr>
          <p:cNvPicPr>
            <a:picLocks noChangeAspect="1"/>
          </p:cNvPicPr>
          <p:nvPr/>
        </p:nvPicPr>
        <p:blipFill rotWithShape="1">
          <a:blip r:embed="rId2">
            <a:extLst>
              <a:ext uri="{28A0092B-C50C-407E-A947-70E740481C1C}">
                <a14:useLocalDpi xmlns:a14="http://schemas.microsoft.com/office/drawing/2010/main" val="0"/>
              </a:ext>
            </a:extLst>
          </a:blip>
          <a:srcRect b="21628"/>
          <a:stretch/>
        </p:blipFill>
        <p:spPr>
          <a:xfrm>
            <a:off x="-361" y="1355452"/>
            <a:ext cx="12192000" cy="4868367"/>
          </a:xfrm>
          <a:prstGeom prst="rect">
            <a:avLst/>
          </a:prstGeom>
        </p:spPr>
      </p:pic>
    </p:spTree>
    <p:extLst>
      <p:ext uri="{BB962C8B-B14F-4D97-AF65-F5344CB8AC3E}">
        <p14:creationId xmlns:p14="http://schemas.microsoft.com/office/powerpoint/2010/main" val="298101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50898" y="3188686"/>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bg1"/>
                          </a:solidFill>
                          <a:latin typeface="Cambria Math" panose="02040503050406030204" pitchFamily="18" charset="0"/>
                        </a:rPr>
                        <m:t>𝑗</m:t>
                      </m:r>
                      <m:d>
                        <m:dPr>
                          <m:ctrlPr>
                            <a:rPr lang="en-US" sz="3600" i="1">
                              <a:solidFill>
                                <a:schemeClr val="bg1"/>
                              </a:solidFill>
                              <a:latin typeface="Cambria Math" panose="02040503050406030204" pitchFamily="18" charset="0"/>
                            </a:rPr>
                          </m:ctrlPr>
                        </m:dPr>
                        <m:e>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r>
                            <a:rPr lang="en-US" sz="3600" i="1">
                              <a:solidFill>
                                <a:schemeClr val="bg1"/>
                              </a:solidFill>
                              <a:latin typeface="Cambria Math" panose="02040503050406030204" pitchFamily="18" charset="0"/>
                            </a:rPr>
                            <m:t> </m:t>
                          </m:r>
                        </m:e>
                      </m:d>
                      <m:r>
                        <a:rPr lang="en-US" sz="3600" i="1">
                          <a:solidFill>
                            <a:schemeClr val="bg1"/>
                          </a:solidFill>
                          <a:latin typeface="Cambria Math" panose="02040503050406030204" pitchFamily="18" charset="0"/>
                        </a:rPr>
                        <m:t>=</m:t>
                      </m:r>
                      <m:f>
                        <m:fPr>
                          <m:ctrlPr>
                            <a:rPr lang="en-US" sz="3600" i="1">
                              <a:solidFill>
                                <a:schemeClr val="bg1"/>
                              </a:solidFill>
                              <a:latin typeface="Cambria Math" panose="02040503050406030204" pitchFamily="18" charset="0"/>
                            </a:rPr>
                          </m:ctrlPr>
                        </m:fPr>
                        <m:num>
                          <m:r>
                            <a:rPr lang="en-US" sz="3600" i="1">
                              <a:solidFill>
                                <a:schemeClr val="bg1"/>
                              </a:solidFill>
                              <a:latin typeface="Cambria Math" panose="02040503050406030204" pitchFamily="18" charset="0"/>
                            </a:rPr>
                            <m:t>1</m:t>
                          </m:r>
                        </m:num>
                        <m:den>
                          <m:r>
                            <a:rPr lang="en-US" sz="3600" i="1">
                              <a:solidFill>
                                <a:schemeClr val="bg1"/>
                              </a:solidFill>
                              <a:latin typeface="Cambria Math" panose="02040503050406030204" pitchFamily="18" charset="0"/>
                            </a:rPr>
                            <m:t>2</m:t>
                          </m:r>
                          <m:r>
                            <a:rPr lang="en-IN" sz="3600" b="0" i="1" smtClean="0">
                              <a:solidFill>
                                <a:schemeClr val="bg1"/>
                              </a:solidFill>
                              <a:latin typeface="Cambria Math" panose="02040503050406030204" pitchFamily="18" charset="0"/>
                            </a:rPr>
                            <m:t>𝑛</m:t>
                          </m:r>
                        </m:den>
                      </m:f>
                      <m:nary>
                        <m:naryPr>
                          <m:chr m:val="∑"/>
                          <m:ctrlPr>
                            <a:rPr lang="en-US" sz="3600" b="1" i="1">
                              <a:solidFill>
                                <a:schemeClr val="bg1"/>
                              </a:solidFill>
                              <a:latin typeface="Cambria Math" panose="02040503050406030204" pitchFamily="18" charset="0"/>
                            </a:rPr>
                          </m:ctrlPr>
                        </m:naryPr>
                        <m:sub>
                          <m:r>
                            <m:rPr>
                              <m:brk m:alnAt="23"/>
                            </m:rPr>
                            <a:rPr lang="en-US" sz="3600" b="1" i="1">
                              <a:solidFill>
                                <a:schemeClr val="bg1"/>
                              </a:solidFill>
                              <a:latin typeface="Cambria Math" panose="02040503050406030204" pitchFamily="18" charset="0"/>
                            </a:rPr>
                            <m:t>𝒊</m:t>
                          </m:r>
                          <m:r>
                            <a:rPr lang="en-US" sz="3600" b="1" i="1">
                              <a:solidFill>
                                <a:schemeClr val="bg1"/>
                              </a:solidFill>
                              <a:latin typeface="Cambria Math" panose="02040503050406030204" pitchFamily="18" charset="0"/>
                            </a:rPr>
                            <m:t>=</m:t>
                          </m:r>
                          <m:r>
                            <a:rPr lang="en-US" sz="3600" b="1" i="1">
                              <a:solidFill>
                                <a:schemeClr val="bg1"/>
                              </a:solidFill>
                              <a:latin typeface="Cambria Math" panose="02040503050406030204" pitchFamily="18" charset="0"/>
                            </a:rPr>
                            <m:t>𝟏</m:t>
                          </m:r>
                        </m:sub>
                        <m:sup>
                          <m:r>
                            <a:rPr lang="en-IN" sz="3600" b="1" i="1">
                              <a:solidFill>
                                <a:schemeClr val="bg1"/>
                              </a:solidFill>
                              <a:latin typeface="Cambria Math" panose="02040503050406030204" pitchFamily="18" charset="0"/>
                            </a:rPr>
                            <m:t>𝒏</m:t>
                          </m:r>
                        </m:sup>
                        <m:e>
                          <m:sSup>
                            <m:sSupPr>
                              <m:ctrlPr>
                                <a:rPr lang="en-US" sz="3600" b="1" i="1">
                                  <a:solidFill>
                                    <a:schemeClr val="bg1"/>
                                  </a:solidFill>
                                  <a:latin typeface="Cambria Math" panose="02040503050406030204" pitchFamily="18" charset="0"/>
                                </a:rPr>
                              </m:ctrlPr>
                            </m:sSupPr>
                            <m:e>
                              <m:r>
                                <a:rPr lang="en-US" sz="3600" b="1" i="1">
                                  <a:solidFill>
                                    <a:schemeClr val="bg1"/>
                                  </a:solidFill>
                                  <a:latin typeface="Cambria Math" panose="02040503050406030204" pitchFamily="18" charset="0"/>
                                </a:rPr>
                                <m:t>(</m:t>
                              </m:r>
                              <m:sSub>
                                <m:sSubPr>
                                  <m:ctrlPr>
                                    <a:rPr lang="en-US" sz="3600" b="1" i="1">
                                      <a:solidFill>
                                        <a:schemeClr val="bg1"/>
                                      </a:solidFill>
                                      <a:latin typeface="Cambria Math" panose="02040503050406030204" pitchFamily="18" charset="0"/>
                                    </a:rPr>
                                  </m:ctrlPr>
                                </m:sSubPr>
                                <m:e>
                                  <m:r>
                                    <a:rPr lang="en-IN" sz="3600" b="1" i="1">
                                      <a:solidFill>
                                        <a:schemeClr val="bg1"/>
                                      </a:solidFill>
                                      <a:latin typeface="Cambria Math" panose="02040503050406030204" pitchFamily="18" charset="0"/>
                                    </a:rPr>
                                    <m:t>𝒚</m:t>
                                  </m:r>
                                </m:e>
                                <m:sub>
                                  <m:r>
                                    <a:rPr lang="en-IN" sz="3600" b="1" i="1">
                                      <a:solidFill>
                                        <a:schemeClr val="bg1"/>
                                      </a:solidFill>
                                      <a:latin typeface="Cambria Math" panose="02040503050406030204" pitchFamily="18" charset="0"/>
                                    </a:rPr>
                                    <m:t>𝒊</m:t>
                                  </m:r>
                                </m:sub>
                              </m:sSub>
                              <m:r>
                                <a:rPr lang="en-US" sz="3600" b="1" i="1">
                                  <a:solidFill>
                                    <a:schemeClr val="bg1"/>
                                  </a:solidFill>
                                  <a:latin typeface="Cambria Math" panose="02040503050406030204" pitchFamily="18" charset="0"/>
                                </a:rPr>
                                <m:t>−</m:t>
                              </m:r>
                              <m:acc>
                                <m:accPr>
                                  <m:chr m:val="̂"/>
                                  <m:ctrlPr>
                                    <a:rPr lang="en-US" sz="3600" b="1" i="1">
                                      <a:solidFill>
                                        <a:schemeClr val="bg1"/>
                                      </a:solidFill>
                                      <a:latin typeface="Cambria Math" panose="02040503050406030204" pitchFamily="18" charset="0"/>
                                    </a:rPr>
                                  </m:ctrlPr>
                                </m:accPr>
                                <m:e>
                                  <m:sSub>
                                    <m:sSubPr>
                                      <m:ctrlPr>
                                        <a:rPr lang="en-US" sz="3600" b="1" i="1">
                                          <a:solidFill>
                                            <a:schemeClr val="bg1"/>
                                          </a:solidFill>
                                          <a:latin typeface="Cambria Math" panose="02040503050406030204" pitchFamily="18" charset="0"/>
                                        </a:rPr>
                                      </m:ctrlPr>
                                    </m:sSubPr>
                                    <m:e>
                                      <m:r>
                                        <a:rPr lang="en-IN" sz="3600" b="1" i="1">
                                          <a:solidFill>
                                            <a:schemeClr val="bg1"/>
                                          </a:solidFill>
                                          <a:latin typeface="Cambria Math" panose="02040503050406030204" pitchFamily="18" charset="0"/>
                                        </a:rPr>
                                        <m:t>𝒚</m:t>
                                      </m:r>
                                    </m:e>
                                    <m:sub>
                                      <m:r>
                                        <a:rPr lang="en-IN" sz="3600" b="1" i="1">
                                          <a:solidFill>
                                            <a:schemeClr val="bg1"/>
                                          </a:solidFill>
                                          <a:latin typeface="Cambria Math" panose="02040503050406030204" pitchFamily="18" charset="0"/>
                                        </a:rPr>
                                        <m:t>𝒊</m:t>
                                      </m:r>
                                    </m:sub>
                                  </m:sSub>
                                </m:e>
                              </m:acc>
                              <m:r>
                                <a:rPr lang="en-US" sz="3600" b="1" i="1">
                                  <a:solidFill>
                                    <a:schemeClr val="bg1"/>
                                  </a:solidFill>
                                  <a:latin typeface="Cambria Math" panose="02040503050406030204" pitchFamily="18" charset="0"/>
                                </a:rPr>
                                <m:t>)</m:t>
                              </m:r>
                            </m:e>
                            <m:sup>
                              <m:r>
                                <a:rPr lang="en-US" sz="3600" b="1" i="1">
                                  <a:solidFill>
                                    <a:schemeClr val="bg1"/>
                                  </a:solidFill>
                                  <a:latin typeface="Cambria Math" panose="02040503050406030204" pitchFamily="18" charset="0"/>
                                </a:rPr>
                                <m:t>𝟐</m:t>
                              </m:r>
                            </m:sup>
                          </m:sSup>
                        </m:e>
                      </m:nary>
                    </m:oMath>
                  </m:oMathPara>
                </a14:m>
                <a:endParaRPr lang="en-US" sz="3600" dirty="0">
                  <a:solidFill>
                    <a:schemeClr val="bg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50898" y="3188686"/>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67527" y="5253926"/>
                <a:ext cx="3326680"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sz="3600" i="1" smtClean="0">
                              <a:solidFill>
                                <a:schemeClr val="bg1"/>
                              </a:solidFill>
                              <a:latin typeface="Cambria Math" panose="02040503050406030204" pitchFamily="18" charset="0"/>
                            </a:rPr>
                          </m:ctrlPr>
                        </m:sPrePr>
                        <m:sub>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sub>
                        <m:sup>
                          <m:r>
                            <a:rPr lang="en-US" sz="3600" i="1">
                              <a:solidFill>
                                <a:schemeClr val="bg1"/>
                              </a:solidFill>
                              <a:latin typeface="Cambria Math" panose="02040503050406030204" pitchFamily="18" charset="0"/>
                            </a:rPr>
                            <m:t>𝑚𝑖𝑛𝑖𝑚𝑖𝑧𝑒</m:t>
                          </m:r>
                        </m:sup>
                        <m:e>
                          <m:r>
                            <a:rPr lang="en-US" sz="3600" i="1">
                              <a:solidFill>
                                <a:schemeClr val="bg1"/>
                              </a:solidFill>
                              <a:latin typeface="Cambria Math" panose="02040503050406030204" pitchFamily="18" charset="0"/>
                            </a:rPr>
                            <m:t> </m:t>
                          </m:r>
                          <m:r>
                            <a:rPr lang="en-US" sz="3600" i="1">
                              <a:solidFill>
                                <a:schemeClr val="bg1"/>
                              </a:solidFill>
                              <a:latin typeface="Cambria Math" panose="02040503050406030204" pitchFamily="18" charset="0"/>
                            </a:rPr>
                            <m:t>𝐽</m:t>
                          </m:r>
                          <m:d>
                            <m:dPr>
                              <m:ctrlPr>
                                <a:rPr lang="en-US" sz="3600" i="1">
                                  <a:solidFill>
                                    <a:schemeClr val="bg1"/>
                                  </a:solidFill>
                                  <a:latin typeface="Cambria Math" panose="02040503050406030204" pitchFamily="18" charset="0"/>
                                </a:rPr>
                              </m:ctrlPr>
                            </m:dPr>
                            <m:e>
                              <m:sSub>
                                <m:sSubPr>
                                  <m:ctrlPr>
                                    <a:rPr lang="en-US" sz="3600" i="1">
                                      <a:solidFill>
                                        <a:schemeClr val="bg1"/>
                                      </a:solidFill>
                                      <a:latin typeface="Cambria Math" panose="02040503050406030204" pitchFamily="18" charset="0"/>
                                    </a:rPr>
                                  </m:ctrlPr>
                                </m:sSubPr>
                                <m:e>
                                  <m:r>
                                    <a:rPr lang="en-IN" sz="3600" i="1">
                                      <a:solidFill>
                                        <a:schemeClr val="bg1"/>
                                      </a:solidFill>
                                      <a:latin typeface="Cambria Math" panose="02040503050406030204" pitchFamily="18" charset="0"/>
                                    </a:rPr>
                                    <m:t>𝑚</m:t>
                                  </m:r>
                                </m:e>
                                <m:sub>
                                  <m:r>
                                    <a:rPr lang="en-IN" sz="3600" i="1">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i="1">
                                  <a:solidFill>
                                    <a:schemeClr val="bg1"/>
                                  </a:solidFill>
                                  <a:latin typeface="Cambria Math" panose="02040503050406030204" pitchFamily="18" charset="0"/>
                                </a:rPr>
                                <m:t>𝑐</m:t>
                              </m:r>
                            </m:e>
                          </m:d>
                        </m:e>
                      </m:sPre>
                    </m:oMath>
                  </m:oMathPara>
                </a14:m>
                <a:endParaRPr lang="en-US" sz="20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467527" y="5253926"/>
                <a:ext cx="3326680" cy="6355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45380" y="2081723"/>
                <a:ext cx="12447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IN" sz="3600" b="0" i="1" smtClean="0">
                              <a:solidFill>
                                <a:schemeClr val="bg1"/>
                              </a:solidFill>
                              <a:latin typeface="Cambria Math" panose="02040503050406030204" pitchFamily="18" charset="0"/>
                            </a:rPr>
                            <m:t>𝑚</m:t>
                          </m:r>
                        </m:e>
                        <m:sub>
                          <m:r>
                            <a:rPr lang="en-IN" sz="3600" b="0" i="1" smtClean="0">
                              <a:solidFill>
                                <a:schemeClr val="bg1"/>
                              </a:solidFill>
                              <a:latin typeface="Cambria Math" panose="02040503050406030204" pitchFamily="18" charset="0"/>
                            </a:rPr>
                            <m:t>𝑖</m:t>
                          </m:r>
                        </m:sub>
                      </m:sSub>
                      <m:r>
                        <a:rPr lang="en-US" sz="3600" i="1">
                          <a:solidFill>
                            <a:schemeClr val="bg1"/>
                          </a:solidFill>
                          <a:latin typeface="Cambria Math" panose="02040503050406030204" pitchFamily="18" charset="0"/>
                        </a:rPr>
                        <m:t>,</m:t>
                      </m:r>
                      <m:r>
                        <a:rPr lang="en-IN" sz="3600" b="0" i="1" smtClean="0">
                          <a:solidFill>
                            <a:schemeClr val="bg1"/>
                          </a:solidFill>
                          <a:latin typeface="Cambria Math" panose="02040503050406030204" pitchFamily="18" charset="0"/>
                        </a:rPr>
                        <m:t>𝑐</m:t>
                      </m:r>
                    </m:oMath>
                  </m:oMathPara>
                </a14:m>
                <a:endParaRPr lang="en-US" sz="3600" dirty="0">
                  <a:solidFill>
                    <a:schemeClr val="bg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545380" y="2081723"/>
                <a:ext cx="1244700" cy="64633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1802970" y="1268108"/>
            <a:ext cx="3130658" cy="369332"/>
          </a:xfrm>
          <a:prstGeom prst="rect">
            <a:avLst/>
          </a:prstGeom>
          <a:noFill/>
        </p:spPr>
        <p:txBody>
          <a:bodyPr wrap="square" rtlCol="0">
            <a:spAutoFit/>
          </a:bodyPr>
          <a:lstStyle/>
          <a:p>
            <a:r>
              <a:rPr lang="en-US" dirty="0">
                <a:solidFill>
                  <a:schemeClr val="bg1"/>
                </a:solidFill>
              </a:rPr>
              <a:t>Regression Equation:</a:t>
            </a:r>
          </a:p>
        </p:txBody>
      </p:sp>
      <p:sp>
        <p:nvSpPr>
          <p:cNvPr id="8" name="TextBox 7"/>
          <p:cNvSpPr txBox="1"/>
          <p:nvPr/>
        </p:nvSpPr>
        <p:spPr>
          <a:xfrm>
            <a:off x="1802970" y="2281206"/>
            <a:ext cx="3130658" cy="369332"/>
          </a:xfrm>
          <a:prstGeom prst="rect">
            <a:avLst/>
          </a:prstGeom>
          <a:noFill/>
        </p:spPr>
        <p:txBody>
          <a:bodyPr wrap="square" rtlCol="0">
            <a:spAutoFit/>
          </a:bodyPr>
          <a:lstStyle/>
          <a:p>
            <a:r>
              <a:rPr lang="en-US" dirty="0">
                <a:solidFill>
                  <a:schemeClr val="bg1"/>
                </a:solidFill>
              </a:rPr>
              <a:t>Parameters</a:t>
            </a:r>
          </a:p>
        </p:txBody>
      </p:sp>
      <p:sp>
        <p:nvSpPr>
          <p:cNvPr id="9" name="TextBox 8"/>
          <p:cNvSpPr txBox="1"/>
          <p:nvPr/>
        </p:nvSpPr>
        <p:spPr>
          <a:xfrm>
            <a:off x="1802970" y="3810424"/>
            <a:ext cx="3130658" cy="369332"/>
          </a:xfrm>
          <a:prstGeom prst="rect">
            <a:avLst/>
          </a:prstGeom>
          <a:noFill/>
        </p:spPr>
        <p:txBody>
          <a:bodyPr wrap="square" rtlCol="0">
            <a:spAutoFit/>
          </a:bodyPr>
          <a:lstStyle/>
          <a:p>
            <a:r>
              <a:rPr lang="en-US" dirty="0">
                <a:solidFill>
                  <a:schemeClr val="bg1"/>
                </a:solidFill>
              </a:rPr>
              <a:t>Cost Function:</a:t>
            </a:r>
          </a:p>
        </p:txBody>
      </p:sp>
      <p:sp>
        <p:nvSpPr>
          <p:cNvPr id="10" name="TextBox 9"/>
          <p:cNvSpPr txBox="1"/>
          <p:nvPr/>
        </p:nvSpPr>
        <p:spPr>
          <a:xfrm>
            <a:off x="1802970" y="5253925"/>
            <a:ext cx="3130658" cy="369332"/>
          </a:xfrm>
          <a:prstGeom prst="rect">
            <a:avLst/>
          </a:prstGeom>
          <a:noFill/>
        </p:spPr>
        <p:txBody>
          <a:bodyPr wrap="square" rtlCol="0">
            <a:spAutoFit/>
          </a:bodyPr>
          <a:lstStyle/>
          <a:p>
            <a:r>
              <a:rPr lang="en-US" dirty="0">
                <a:solidFill>
                  <a:schemeClr val="bg1"/>
                </a:solidFill>
              </a:rPr>
              <a:t>Goal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7CB9ED-9C52-4D04-BCE5-CFA4516EFE41}"/>
                  </a:ext>
                </a:extLst>
              </p:cNvPr>
              <p:cNvSpPr txBox="1"/>
              <p:nvPr/>
            </p:nvSpPr>
            <p:spPr>
              <a:xfrm>
                <a:off x="6096000" y="1144997"/>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solidFill>
                                <a:schemeClr val="bg1"/>
                              </a:solidFill>
                              <a:latin typeface="Cambria Math" panose="02040503050406030204" pitchFamily="18" charset="0"/>
                            </a:rPr>
                          </m:ctrlPr>
                        </m:boxPr>
                        <m:e>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𝑦</m:t>
                              </m:r>
                            </m:e>
                          </m:acc>
                          <m:r>
                            <a:rPr lang="en-US" sz="4000" i="1">
                              <a:solidFill>
                                <a:schemeClr val="bg1"/>
                              </a:solidFill>
                              <a:latin typeface="Cambria Math" panose="02040503050406030204" pitchFamily="18" charset="0"/>
                            </a:rPr>
                            <m:t>=</m:t>
                          </m:r>
                          <m:r>
                            <a:rPr lang="en-IN" sz="4000" b="0" i="1" smtClean="0">
                              <a:solidFill>
                                <a:schemeClr val="bg1"/>
                              </a:solidFill>
                              <a:latin typeface="Cambria Math" panose="02040503050406030204" pitchFamily="18" charset="0"/>
                            </a:rPr>
                            <m:t>𝑚</m:t>
                          </m:r>
                          <m:r>
                            <a:rPr lang="en-US" sz="4000" i="1">
                              <a:solidFill>
                                <a:schemeClr val="bg1"/>
                              </a:solidFill>
                              <a:latin typeface="Cambria Math" panose="02040503050406030204" pitchFamily="18" charset="0"/>
                            </a:rPr>
                            <m:t>𝑥</m:t>
                          </m:r>
                          <m:r>
                            <a:rPr lang="en-US" sz="4000" i="1">
                              <a:solidFill>
                                <a:schemeClr val="bg1"/>
                              </a:solidFill>
                              <a:latin typeface="Cambria Math" panose="02040503050406030204" pitchFamily="18" charset="0"/>
                            </a:rPr>
                            <m:t>+</m:t>
                          </m:r>
                          <m:r>
                            <a:rPr lang="en-IN" sz="4000" b="0" i="1" smtClean="0">
                              <a:solidFill>
                                <a:schemeClr val="bg1"/>
                              </a:solidFill>
                              <a:latin typeface="Cambria Math" panose="02040503050406030204" pitchFamily="18" charset="0"/>
                            </a:rPr>
                            <m:t>𝑐</m:t>
                          </m:r>
                        </m:e>
                      </m:box>
                    </m:oMath>
                  </m:oMathPara>
                </a14:m>
                <a:endParaRPr lang="en-US" sz="4000" dirty="0">
                  <a:solidFill>
                    <a:schemeClr val="bg1"/>
                  </a:solidFill>
                </a:endParaRPr>
              </a:p>
            </p:txBody>
          </p:sp>
        </mc:Choice>
        <mc:Fallback xmlns="">
          <p:sp>
            <p:nvSpPr>
              <p:cNvPr id="11" name="TextBox 10">
                <a:extLst>
                  <a:ext uri="{FF2B5EF4-FFF2-40B4-BE49-F238E27FC236}">
                    <a16:creationId xmlns:a16="http://schemas.microsoft.com/office/drawing/2014/main" id="{A67CB9ED-9C52-4D04-BCE5-CFA4516EFE41}"/>
                  </a:ext>
                </a:extLst>
              </p:cNvPr>
              <p:cNvSpPr txBox="1">
                <a:spLocks noRot="1" noChangeAspect="1" noMove="1" noResize="1" noEditPoints="1" noAdjustHandles="1" noChangeArrowheads="1" noChangeShapeType="1" noTextEdit="1"/>
              </p:cNvSpPr>
              <p:nvPr/>
            </p:nvSpPr>
            <p:spPr>
              <a:xfrm>
                <a:off x="6096000" y="1144997"/>
                <a:ext cx="2685542" cy="615553"/>
              </a:xfrm>
              <a:prstGeom prst="rect">
                <a:avLst/>
              </a:prstGeom>
              <a:blipFill>
                <a:blip r:embed="rId5"/>
                <a:stretch>
                  <a:fillRect/>
                </a:stretch>
              </a:blipFill>
            </p:spPr>
            <p:txBody>
              <a:bodyPr/>
              <a:lstStyle/>
              <a:p>
                <a:r>
                  <a:rPr lang="en-IN">
                    <a:noFill/>
                  </a:rPr>
                  <a:t> </a:t>
                </a:r>
              </a:p>
            </p:txBody>
          </p:sp>
        </mc:Fallback>
      </mc:AlternateContent>
      <p:sp>
        <p:nvSpPr>
          <p:cNvPr id="12" name="Title 1">
            <a:extLst>
              <a:ext uri="{FF2B5EF4-FFF2-40B4-BE49-F238E27FC236}">
                <a16:creationId xmlns:a16="http://schemas.microsoft.com/office/drawing/2014/main" id="{5BB13D4C-D344-4EF6-B6C4-72E85FCB5487}"/>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Tree>
    <p:extLst>
      <p:ext uri="{BB962C8B-B14F-4D97-AF65-F5344CB8AC3E}">
        <p14:creationId xmlns:p14="http://schemas.microsoft.com/office/powerpoint/2010/main" val="30697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50729" y="2275452"/>
                <a:ext cx="10151380" cy="3785652"/>
              </a:xfrm>
              <a:prstGeom prst="rect">
                <a:avLst/>
              </a:prstGeom>
              <a:noFill/>
            </p:spPr>
            <p:txBody>
              <a:bodyPr wrap="square" rtlCol="0">
                <a:spAutoFit/>
              </a:bodyPr>
              <a:lstStyle/>
              <a:p>
                <a:r>
                  <a:rPr lang="en-US" sz="2400" dirty="0">
                    <a:solidFill>
                      <a:schemeClr val="bg1"/>
                    </a:solidFill>
                  </a:rPr>
                  <a:t>Repeat Until converge</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2400" dirty="0">
                    <a:solidFill>
                      <a:schemeClr val="bg1"/>
                    </a:solidFill>
                  </a:rPr>
                  <a:t>			simultaneously update</a:t>
                </a:r>
                <a14:m>
                  <m:oMath xmlns:m="http://schemas.openxmlformats.org/officeDocument/2006/math">
                    <m:r>
                      <a:rPr lang="en-US" sz="2400" i="1">
                        <a:solidFill>
                          <a:schemeClr val="bg1"/>
                        </a:solidFill>
                        <a:latin typeface="Cambria Math" panose="02040503050406030204" pitchFamily="18" charset="0"/>
                        <a:ea typeface="Cambria Math" panose="02040503050406030204" pitchFamily="18" charset="0"/>
                      </a:rPr>
                      <m:t>,</m:t>
                    </m:r>
                    <m:r>
                      <a:rPr lang="en-US" sz="2400" i="1">
                        <a:solidFill>
                          <a:schemeClr val="bg1"/>
                        </a:solidFill>
                        <a:latin typeface="Cambria Math" panose="02040503050406030204" pitchFamily="18" charset="0"/>
                        <a:ea typeface="Cambria Math" panose="02040503050406030204" pitchFamily="18" charset="0"/>
                      </a:rPr>
                      <m:t>𝑗</m:t>
                    </m:r>
                    <m:r>
                      <a:rPr lang="en-US" sz="2400" i="1">
                        <a:solidFill>
                          <a:schemeClr val="bg1"/>
                        </a:solidFill>
                        <a:latin typeface="Cambria Math" panose="02040503050406030204" pitchFamily="18" charset="0"/>
                        <a:ea typeface="Cambria Math" panose="02040503050406030204" pitchFamily="18" charset="0"/>
                      </a:rPr>
                      <m:t>=0,</m:t>
                    </m:r>
                    <m:r>
                      <a:rPr lang="en-US" sz="2400" i="1">
                        <a:solidFill>
                          <a:schemeClr val="bg1"/>
                        </a:solidFill>
                        <a:latin typeface="Cambria Math" panose="02040503050406030204" pitchFamily="18" charset="0"/>
                        <a:ea typeface="Cambria Math" panose="02040503050406030204" pitchFamily="18" charset="0"/>
                      </a:rPr>
                      <m:t>𝑗</m:t>
                    </m:r>
                    <m:r>
                      <a:rPr lang="en-US" sz="2400" i="1">
                        <a:solidFill>
                          <a:schemeClr val="bg1"/>
                        </a:solidFill>
                        <a:latin typeface="Cambria Math" panose="02040503050406030204" pitchFamily="18" charset="0"/>
                        <a:ea typeface="Cambria Math" panose="02040503050406030204" pitchFamily="18" charset="0"/>
                      </a:rPr>
                      <m:t>=1</m:t>
                    </m:r>
                  </m:oMath>
                </a14:m>
                <a:endParaRPr lang="en-IN" sz="2400" dirty="0">
                  <a:solidFill>
                    <a:schemeClr val="bg1"/>
                  </a:solidFill>
                  <a:ea typeface="Cambria Math" panose="02040503050406030204" pitchFamily="18" charset="0"/>
                </a:endParaRPr>
              </a:p>
              <a:p>
                <a:r>
                  <a:rPr lang="en-US" sz="2400" dirty="0">
                    <a:solidFill>
                      <a:schemeClr val="bg1"/>
                    </a:solidFill>
                  </a:rPr>
                  <a:t>			where, w=parameter (coefficient &amp; constant)</a:t>
                </a:r>
              </a:p>
              <a:p>
                <a:r>
                  <a:rPr lang="en-US" sz="2400" dirty="0">
                    <a:solidFill>
                      <a:schemeClr val="bg1"/>
                    </a:solidFill>
                  </a:rPr>
                  <a:t>Here w= </a:t>
                </a:r>
                <a:r>
                  <a:rPr lang="en-US" sz="2400" dirty="0" err="1">
                    <a:solidFill>
                      <a:schemeClr val="bg1"/>
                    </a:solidFill>
                  </a:rPr>
                  <a:t>m,c</a:t>
                </a:r>
                <a:endParaRPr lang="en-US" sz="24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50729" y="2275452"/>
                <a:ext cx="10151380" cy="3785652"/>
              </a:xfrm>
              <a:prstGeom prst="rect">
                <a:avLst/>
              </a:prstGeom>
              <a:blipFill>
                <a:blip r:embed="rId2"/>
                <a:stretch>
                  <a:fillRect l="-961" t="-1288" b="-27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5858" y="2997765"/>
                <a:ext cx="5232010" cy="1170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b="1" i="1" smtClean="0">
                              <a:solidFill>
                                <a:schemeClr val="bg1"/>
                              </a:solidFill>
                              <a:latin typeface="Cambria Math" panose="02040503050406030204" pitchFamily="18" charset="0"/>
                            </a:rPr>
                          </m:ctrlPr>
                        </m:boxPr>
                        <m:e>
                          <m:sSub>
                            <m:sSubPr>
                              <m:ctrlPr>
                                <a:rPr lang="en-US" sz="4000" b="1" i="1">
                                  <a:solidFill>
                                    <a:schemeClr val="bg1"/>
                                  </a:solidFill>
                                  <a:latin typeface="Cambria Math" panose="02040503050406030204" pitchFamily="18" charset="0"/>
                                </a:rPr>
                              </m:ctrlPr>
                            </m:sSubPr>
                            <m:e>
                              <m:r>
                                <a:rPr lang="en-US" sz="4000" b="1" i="1">
                                  <a:solidFill>
                                    <a:schemeClr val="bg1"/>
                                  </a:solidFill>
                                  <a:latin typeface="Cambria Math" panose="02040503050406030204" pitchFamily="18" charset="0"/>
                                </a:rPr>
                                <m:t>𝒘</m:t>
                              </m:r>
                            </m:e>
                            <m:sub>
                              <m:r>
                                <a:rPr lang="en-US" sz="4000" b="1" i="1" smtClean="0">
                                  <a:solidFill>
                                    <a:schemeClr val="bg1"/>
                                  </a:solidFill>
                                  <a:latin typeface="Cambria Math" panose="02040503050406030204" pitchFamily="18" charset="0"/>
                                </a:rPr>
                                <m:t>𝒋</m:t>
                              </m:r>
                            </m:sub>
                          </m:sSub>
                          <m:r>
                            <a:rPr lang="en-US" sz="4000" b="1" i="1">
                              <a:solidFill>
                                <a:schemeClr val="bg1"/>
                              </a:solidFill>
                              <a:latin typeface="Cambria Math" panose="02040503050406030204" pitchFamily="18" charset="0"/>
                            </a:rPr>
                            <m:t>≔</m:t>
                          </m:r>
                          <m:sSub>
                            <m:sSubPr>
                              <m:ctrlPr>
                                <a:rPr lang="en-US" sz="4000" b="1" i="1">
                                  <a:solidFill>
                                    <a:schemeClr val="bg1"/>
                                  </a:solidFill>
                                  <a:latin typeface="Cambria Math" panose="02040503050406030204" pitchFamily="18" charset="0"/>
                                </a:rPr>
                              </m:ctrlPr>
                            </m:sSubPr>
                            <m:e>
                              <m:r>
                                <a:rPr lang="en-US" sz="4000" b="1" i="1">
                                  <a:solidFill>
                                    <a:schemeClr val="bg1"/>
                                  </a:solidFill>
                                  <a:latin typeface="Cambria Math" panose="02040503050406030204" pitchFamily="18" charset="0"/>
                                </a:rPr>
                                <m:t>𝒘</m:t>
                              </m:r>
                            </m:e>
                            <m:sub>
                              <m:r>
                                <a:rPr lang="en-US" sz="4000" b="1" i="1">
                                  <a:solidFill>
                                    <a:schemeClr val="bg1"/>
                                  </a:solidFill>
                                  <a:latin typeface="Cambria Math" panose="02040503050406030204" pitchFamily="18" charset="0"/>
                                </a:rPr>
                                <m:t>𝒋</m:t>
                              </m:r>
                            </m:sub>
                          </m:sSub>
                          <m:r>
                            <a:rPr lang="en-US" sz="4000" b="1" i="1">
                              <a:solidFill>
                                <a:schemeClr val="bg1"/>
                              </a:solidFill>
                              <a:latin typeface="Cambria Math" panose="02040503050406030204" pitchFamily="18" charset="0"/>
                            </a:rPr>
                            <m:t>−</m:t>
                          </m:r>
                        </m:e>
                      </m:box>
                      <m:r>
                        <a:rPr lang="en-IN" sz="4000" b="1" i="1" smtClean="0">
                          <a:solidFill>
                            <a:schemeClr val="bg1"/>
                          </a:solidFill>
                          <a:latin typeface="Cambria Math" panose="02040503050406030204" pitchFamily="18" charset="0"/>
                        </a:rPr>
                        <m:t>𝒍𝒓</m:t>
                      </m:r>
                      <m:f>
                        <m:fPr>
                          <m:ctrlPr>
                            <a:rPr lang="en-US" sz="4000" b="1" i="1">
                              <a:solidFill>
                                <a:schemeClr val="bg1"/>
                              </a:solidFill>
                              <a:latin typeface="Cambria Math" panose="02040503050406030204" pitchFamily="18" charset="0"/>
                              <a:ea typeface="Cambria Math" panose="02040503050406030204" pitchFamily="18" charset="0"/>
                            </a:rPr>
                          </m:ctrlPr>
                        </m:fPr>
                        <m:num>
                          <m:r>
                            <a:rPr lang="en-US" sz="4000" b="1" i="1">
                              <a:solidFill>
                                <a:schemeClr val="bg1"/>
                              </a:solidFill>
                              <a:latin typeface="Cambria Math" panose="02040503050406030204" pitchFamily="18" charset="0"/>
                              <a:ea typeface="Cambria Math" panose="02040503050406030204" pitchFamily="18" charset="0"/>
                            </a:rPr>
                            <m:t>𝝏</m:t>
                          </m:r>
                        </m:num>
                        <m:den>
                          <m:r>
                            <a:rPr lang="en-US" sz="4000" b="1" i="1">
                              <a:solidFill>
                                <a:schemeClr val="bg1"/>
                              </a:solidFill>
                              <a:latin typeface="Cambria Math" panose="02040503050406030204" pitchFamily="18" charset="0"/>
                              <a:ea typeface="Cambria Math" panose="02040503050406030204" pitchFamily="18" charset="0"/>
                            </a:rPr>
                            <m:t>𝝏</m:t>
                          </m:r>
                          <m:r>
                            <a:rPr lang="en-US" sz="4000" b="1" i="1">
                              <a:solidFill>
                                <a:schemeClr val="bg1"/>
                              </a:solidFill>
                              <a:latin typeface="Cambria Math" panose="02040503050406030204" pitchFamily="18" charset="0"/>
                              <a:ea typeface="Cambria Math" panose="02040503050406030204" pitchFamily="18" charset="0"/>
                            </a:rPr>
                            <m:t>𝒘</m:t>
                          </m:r>
                        </m:den>
                      </m:f>
                      <m:r>
                        <a:rPr lang="en-US" sz="4000" b="1" i="1">
                          <a:solidFill>
                            <a:schemeClr val="bg1"/>
                          </a:solidFill>
                          <a:latin typeface="Cambria Math" panose="02040503050406030204" pitchFamily="18" charset="0"/>
                          <a:ea typeface="Cambria Math" panose="02040503050406030204" pitchFamily="18" charset="0"/>
                        </a:rPr>
                        <m:t>𝑱</m:t>
                      </m:r>
                      <m:d>
                        <m:dPr>
                          <m:ctrlPr>
                            <a:rPr lang="en-US" sz="4000" b="1" i="1">
                              <a:solidFill>
                                <a:schemeClr val="bg1"/>
                              </a:solidFill>
                              <a:latin typeface="Cambria Math" panose="02040503050406030204" pitchFamily="18" charset="0"/>
                              <a:ea typeface="Cambria Math" panose="02040503050406030204" pitchFamily="18" charset="0"/>
                            </a:rPr>
                          </m:ctrlPr>
                        </m:dPr>
                        <m:e>
                          <m:sSub>
                            <m:sSubPr>
                              <m:ctrlPr>
                                <a:rPr lang="en-US" sz="4000" b="1" i="1" smtClean="0">
                                  <a:solidFill>
                                    <a:schemeClr val="bg1"/>
                                  </a:solidFill>
                                  <a:latin typeface="Cambria Math" panose="02040503050406030204" pitchFamily="18" charset="0"/>
                                  <a:ea typeface="Cambria Math" panose="02040503050406030204" pitchFamily="18" charset="0"/>
                                </a:rPr>
                              </m:ctrlPr>
                            </m:sSubPr>
                            <m:e>
                              <m:r>
                                <a:rPr lang="en-IN" sz="4000" b="1" i="1" smtClean="0">
                                  <a:solidFill>
                                    <a:schemeClr val="bg1"/>
                                  </a:solidFill>
                                  <a:latin typeface="Cambria Math" panose="02040503050406030204" pitchFamily="18" charset="0"/>
                                  <a:ea typeface="Cambria Math" panose="02040503050406030204" pitchFamily="18" charset="0"/>
                                </a:rPr>
                                <m:t>𝒘</m:t>
                              </m:r>
                            </m:e>
                            <m:sub>
                              <m:r>
                                <a:rPr lang="en-IN" sz="4000" b="1" i="1" smtClean="0">
                                  <a:solidFill>
                                    <a:schemeClr val="bg1"/>
                                  </a:solidFill>
                                  <a:latin typeface="Cambria Math" panose="02040503050406030204" pitchFamily="18" charset="0"/>
                                  <a:ea typeface="Cambria Math" panose="02040503050406030204" pitchFamily="18" charset="0"/>
                                </a:rPr>
                                <m:t>𝒋</m:t>
                              </m:r>
                            </m:sub>
                          </m:sSub>
                          <m:r>
                            <a:rPr lang="en-US" sz="4000" b="1" i="1" smtClean="0">
                              <a:solidFill>
                                <a:schemeClr val="bg1"/>
                              </a:solidFill>
                              <a:latin typeface="Cambria Math" panose="02040503050406030204" pitchFamily="18" charset="0"/>
                              <a:ea typeface="Cambria Math" panose="02040503050406030204" pitchFamily="18" charset="0"/>
                            </a:rPr>
                            <m:t> </m:t>
                          </m:r>
                        </m:e>
                      </m:d>
                    </m:oMath>
                  </m:oMathPara>
                </a14:m>
                <a:endParaRPr lang="en-US" sz="4000" b="1"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825858" y="2997765"/>
                <a:ext cx="5232010" cy="1170513"/>
              </a:xfrm>
              <a:prstGeom prst="rect">
                <a:avLst/>
              </a:prstGeom>
              <a:blipFill>
                <a:blip r:embed="rId3"/>
                <a:stretch>
                  <a:fillRect/>
                </a:stretch>
              </a:blipFill>
            </p:spPr>
            <p:txBody>
              <a:bodyPr/>
              <a:lstStyle/>
              <a:p>
                <a:r>
                  <a:rPr lang="en-IN">
                    <a:noFill/>
                  </a:rPr>
                  <a:t> </a:t>
                </a:r>
              </a:p>
            </p:txBody>
          </p:sp>
        </mc:Fallback>
      </mc:AlternateContent>
      <p:sp>
        <p:nvSpPr>
          <p:cNvPr id="5" name="Title 4">
            <a:extLst>
              <a:ext uri="{FF2B5EF4-FFF2-40B4-BE49-F238E27FC236}">
                <a16:creationId xmlns:a16="http://schemas.microsoft.com/office/drawing/2014/main" id="{9C10DFFB-48C0-4B3F-8DE0-5F31531CAB72}"/>
              </a:ext>
            </a:extLst>
          </p:cNvPr>
          <p:cNvSpPr>
            <a:spLocks noGrp="1"/>
          </p:cNvSpPr>
          <p:nvPr>
            <p:ph type="title"/>
          </p:nvPr>
        </p:nvSpPr>
        <p:spPr>
          <a:xfrm>
            <a:off x="838200" y="949889"/>
            <a:ext cx="10515600" cy="1325563"/>
          </a:xfrm>
        </p:spPr>
        <p:txBody>
          <a:bodyPr/>
          <a:lstStyle/>
          <a:p>
            <a:r>
              <a:rPr lang="en-US" sz="4000" b="1" cap="none" spc="-73" dirty="0">
                <a:solidFill>
                  <a:schemeClr val="bg1"/>
                </a:solidFill>
                <a:latin typeface="Calibri"/>
                <a:cs typeface="Calibri"/>
              </a:rPr>
              <a:t>Gradient Descent Algorithm</a:t>
            </a:r>
          </a:p>
        </p:txBody>
      </p:sp>
      <p:sp>
        <p:nvSpPr>
          <p:cNvPr id="6" name="Title 1">
            <a:extLst>
              <a:ext uri="{FF2B5EF4-FFF2-40B4-BE49-F238E27FC236}">
                <a16:creationId xmlns:a16="http://schemas.microsoft.com/office/drawing/2014/main" id="{39DBAC35-C3B8-4FA6-A34B-30E65F2DFA77}"/>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spTree>
    <p:extLst>
      <p:ext uri="{BB962C8B-B14F-4D97-AF65-F5344CB8AC3E}">
        <p14:creationId xmlns:p14="http://schemas.microsoft.com/office/powerpoint/2010/main" val="174266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B719E2F-EEBE-4A7E-ACD3-26CAB82E982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EEEAF02-80A4-47E6-872F-2FC7CFFF29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6" name="Straight Connector 5">
            <a:extLst>
              <a:ext uri="{FF2B5EF4-FFF2-40B4-BE49-F238E27FC236}">
                <a16:creationId xmlns:a16="http://schemas.microsoft.com/office/drawing/2014/main" id="{58AAC9AB-C260-4382-A2C1-72B8C2C9A1E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4B08A7D-784B-4625-AFB7-7AA0A978EB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 name="Title 1">
            <a:extLst>
              <a:ext uri="{FF2B5EF4-FFF2-40B4-BE49-F238E27FC236}">
                <a16:creationId xmlns:a16="http://schemas.microsoft.com/office/drawing/2014/main" id="{1C244351-F76D-4F07-9D07-A4A31D9700A9}"/>
              </a:ext>
            </a:extLst>
          </p:cNvPr>
          <p:cNvSpPr txBox="1">
            <a:spLocks/>
          </p:cNvSpPr>
          <p:nvPr/>
        </p:nvSpPr>
        <p:spPr>
          <a:xfrm>
            <a:off x="3469327" y="788416"/>
            <a:ext cx="7923264"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FFFF"/>
                </a:solidFill>
              </a:rPr>
              <a:t>Linear Regression Use cases</a:t>
            </a:r>
          </a:p>
        </p:txBody>
      </p:sp>
      <p:sp>
        <p:nvSpPr>
          <p:cNvPr id="9" name="Content Placeholder 2">
            <a:extLst>
              <a:ext uri="{FF2B5EF4-FFF2-40B4-BE49-F238E27FC236}">
                <a16:creationId xmlns:a16="http://schemas.microsoft.com/office/drawing/2014/main" id="{C2FBC359-873A-469C-8FDC-C58915AC4BFF}"/>
              </a:ext>
            </a:extLst>
          </p:cNvPr>
          <p:cNvSpPr txBox="1">
            <a:spLocks/>
          </p:cNvSpPr>
          <p:nvPr/>
        </p:nvSpPr>
        <p:spPr>
          <a:xfrm>
            <a:off x="3207198" y="2171737"/>
            <a:ext cx="8185393" cy="4025862"/>
          </a:xfrm>
          <a:prstGeom prst="rect">
            <a:avLst/>
          </a:prstGeom>
        </p:spPr>
        <p:txBody>
          <a:bodyPr vert="horz" lIns="45720" tIns="45720" rIns="4572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FFFFF"/>
                </a:solidFill>
              </a:rPr>
              <a:t>To model residential home prices as a function of the home's living area, bathrooms, number of bedrooms, lot size.</a:t>
            </a:r>
          </a:p>
          <a:p>
            <a:endParaRPr lang="en-US" sz="2400">
              <a:solidFill>
                <a:srgbClr val="FFFFFF"/>
              </a:solidFill>
            </a:endParaRPr>
          </a:p>
          <a:p>
            <a:r>
              <a:rPr lang="en-US" sz="2400">
                <a:solidFill>
                  <a:srgbClr val="FFFFFF"/>
                </a:solidFill>
              </a:rPr>
              <a:t>To analyze the effect of a proposed radiation treatment on reducing tumor sizes based on patient attributes such as age or weight.</a:t>
            </a:r>
          </a:p>
          <a:p>
            <a:pPr marL="0" indent="0">
              <a:buFont typeface="Arial" panose="020B0604020202020204" pitchFamily="34" charset="0"/>
              <a:buNone/>
            </a:pPr>
            <a:endParaRPr lang="en-US" sz="2400">
              <a:solidFill>
                <a:srgbClr val="FFFFFF"/>
              </a:solidFill>
            </a:endParaRPr>
          </a:p>
          <a:p>
            <a:r>
              <a:rPr lang="en-US" sz="2400">
                <a:solidFill>
                  <a:srgbClr val="FFFFFF"/>
                </a:solidFill>
              </a:rPr>
              <a:t>To predict demand for goods and services. For example, restaurant chains can predict the quantity of food depending on weather. </a:t>
            </a:r>
          </a:p>
          <a:p>
            <a:endParaRPr lang="en-US" sz="2400">
              <a:solidFill>
                <a:srgbClr val="FFFFFF"/>
              </a:solidFill>
            </a:endParaRPr>
          </a:p>
          <a:p>
            <a:r>
              <a:rPr lang="en-US" sz="2400">
                <a:solidFill>
                  <a:srgbClr val="FFFFFF"/>
                </a:solidFill>
              </a:rPr>
              <a:t>To predict company’s sales based on previous month’s sales and stock prices of a company. </a:t>
            </a:r>
            <a:endParaRPr lang="en-US" sz="2400" dirty="0">
              <a:solidFill>
                <a:srgbClr val="FFFFFF"/>
              </a:solidFill>
            </a:endParaRPr>
          </a:p>
        </p:txBody>
      </p:sp>
      <p:sp>
        <p:nvSpPr>
          <p:cNvPr id="10" name="Rectangle 9">
            <a:extLst>
              <a:ext uri="{FF2B5EF4-FFF2-40B4-BE49-F238E27FC236}">
                <a16:creationId xmlns:a16="http://schemas.microsoft.com/office/drawing/2014/main" id="{F6925C51-AD33-4059-8216-4E5F54671A9E}"/>
              </a:ext>
            </a:extLst>
          </p:cNvPr>
          <p:cNvSpPr/>
          <p:nvPr/>
        </p:nvSpPr>
        <p:spPr>
          <a:xfrm>
            <a:off x="471105" y="2134793"/>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Real Estate </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1" name="Rectangle 10">
            <a:extLst>
              <a:ext uri="{FF2B5EF4-FFF2-40B4-BE49-F238E27FC236}">
                <a16:creationId xmlns:a16="http://schemas.microsoft.com/office/drawing/2014/main" id="{D23F695F-F284-46A1-AA7B-7D74A931B491}"/>
              </a:ext>
            </a:extLst>
          </p:cNvPr>
          <p:cNvSpPr/>
          <p:nvPr/>
        </p:nvSpPr>
        <p:spPr>
          <a:xfrm>
            <a:off x="479204" y="3252905"/>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Medicine</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2" name="Rectangle 11">
            <a:extLst>
              <a:ext uri="{FF2B5EF4-FFF2-40B4-BE49-F238E27FC236}">
                <a16:creationId xmlns:a16="http://schemas.microsoft.com/office/drawing/2014/main" id="{9CA111B1-820B-471F-A928-00391DA89A0B}"/>
              </a:ext>
            </a:extLst>
          </p:cNvPr>
          <p:cNvSpPr/>
          <p:nvPr/>
        </p:nvSpPr>
        <p:spPr>
          <a:xfrm>
            <a:off x="471104" y="4371017"/>
            <a:ext cx="2128927" cy="384721"/>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Demand</a:t>
            </a:r>
            <a:r>
              <a:rPr kumimoji="0" lang="en-US" sz="1000" b="0" i="0" u="none" strike="noStrike" kern="1200" cap="none" spc="0" normalizeH="0" baseline="0" noProof="0" dirty="0">
                <a:ln>
                  <a:noFill/>
                </a:ln>
                <a:solidFill>
                  <a:srgbClr val="FFFFFF"/>
                </a:solidFill>
                <a:effectLst/>
                <a:uLnTx/>
                <a:uFillTx/>
                <a:latin typeface="Tw Cen MT" panose="020B0602020104020603"/>
                <a:ea typeface="+mn-ea"/>
                <a:cs typeface="+mn-cs"/>
              </a:rPr>
              <a:t> </a:t>
            </a: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Forecasting</a:t>
            </a:r>
            <a:endParaRPr kumimoji="0" lang="en-IN" sz="1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3" name="Rectangle 12">
            <a:extLst>
              <a:ext uri="{FF2B5EF4-FFF2-40B4-BE49-F238E27FC236}">
                <a16:creationId xmlns:a16="http://schemas.microsoft.com/office/drawing/2014/main" id="{BF7ECA5E-9C35-48E8-BBF8-55C13FC1B45A}"/>
              </a:ext>
            </a:extLst>
          </p:cNvPr>
          <p:cNvSpPr/>
          <p:nvPr/>
        </p:nvSpPr>
        <p:spPr>
          <a:xfrm>
            <a:off x="479205" y="5473739"/>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Marketing</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4" name="Title 1">
            <a:extLst>
              <a:ext uri="{FF2B5EF4-FFF2-40B4-BE49-F238E27FC236}">
                <a16:creationId xmlns:a16="http://schemas.microsoft.com/office/drawing/2014/main" id="{A899AC94-9942-407D-A676-28C9161BC6A0}"/>
              </a:ext>
            </a:extLst>
          </p:cNvPr>
          <p:cNvSpPr>
            <a:spLocks noGrp="1"/>
          </p:cNvSpPr>
          <p:nvPr>
            <p:ph type="title"/>
          </p:nvPr>
        </p:nvSpPr>
        <p:spPr>
          <a:xfrm>
            <a:off x="361" y="134420"/>
            <a:ext cx="4156003" cy="807690"/>
          </a:xfrm>
          <a:solidFill>
            <a:schemeClr val="accent1">
              <a:lumMod val="50000"/>
            </a:schemeClr>
          </a:solidFill>
        </p:spPr>
        <p:txBody>
          <a:bodyPr/>
          <a:lstStyle/>
          <a:p>
            <a:r>
              <a:rPr lang="en-IN" b="1" dirty="0">
                <a:solidFill>
                  <a:schemeClr val="bg1"/>
                </a:solidFill>
              </a:rPr>
              <a:t>Linear Regression</a:t>
            </a:r>
          </a:p>
        </p:txBody>
      </p:sp>
    </p:spTree>
    <p:extLst>
      <p:ext uri="{BB962C8B-B14F-4D97-AF65-F5344CB8AC3E}">
        <p14:creationId xmlns:p14="http://schemas.microsoft.com/office/powerpoint/2010/main" val="133077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D3F62-6F71-4D0C-BF1D-A996C46388D6}"/>
              </a:ext>
            </a:extLst>
          </p:cNvPr>
          <p:cNvSpPr>
            <a:spLocks noGrp="1"/>
          </p:cNvSpPr>
          <p:nvPr>
            <p:ph idx="1"/>
          </p:nvPr>
        </p:nvSpPr>
        <p:spPr>
          <a:xfrm>
            <a:off x="838200" y="1191491"/>
            <a:ext cx="10515600" cy="4985472"/>
          </a:xfrm>
        </p:spPr>
        <p:txBody>
          <a:bodyPr/>
          <a:lstStyle/>
          <a:p>
            <a:pPr marL="0" indent="0">
              <a:buNone/>
            </a:pPr>
            <a:r>
              <a:rPr lang="en-IN" dirty="0"/>
              <a:t>Short Notes – </a:t>
            </a:r>
          </a:p>
          <a:p>
            <a:r>
              <a:rPr lang="en-US" dirty="0"/>
              <a:t>In linear regression we assume that there is a linear relationship between dependent variable and independent variables.</a:t>
            </a:r>
          </a:p>
          <a:p>
            <a:endParaRPr lang="en-US" dirty="0"/>
          </a:p>
          <a:p>
            <a:r>
              <a:rPr lang="en-US" dirty="0"/>
              <a:t>R- Squared value gives how much variance model has learnt or explained and statistical measure of how close the data are to be the fitted regression</a:t>
            </a:r>
            <a:endParaRPr lang="en-IN" dirty="0"/>
          </a:p>
        </p:txBody>
      </p:sp>
      <p:sp>
        <p:nvSpPr>
          <p:cNvPr id="4" name="Title 1">
            <a:extLst>
              <a:ext uri="{FF2B5EF4-FFF2-40B4-BE49-F238E27FC236}">
                <a16:creationId xmlns:a16="http://schemas.microsoft.com/office/drawing/2014/main" id="{005EEB97-F539-44E1-946C-5C7812AAF1DE}"/>
              </a:ext>
            </a:extLst>
          </p:cNvPr>
          <p:cNvSpPr txBox="1">
            <a:spLocks/>
          </p:cNvSpPr>
          <p:nvPr/>
        </p:nvSpPr>
        <p:spPr>
          <a:xfrm>
            <a:off x="361" y="134420"/>
            <a:ext cx="4156003" cy="807690"/>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Linear Regression</a:t>
            </a:r>
            <a:endParaRPr lang="en-IN" b="1" dirty="0">
              <a:solidFill>
                <a:schemeClr val="bg1"/>
              </a:solidFill>
            </a:endParaRPr>
          </a:p>
        </p:txBody>
      </p:sp>
      <p:pic>
        <p:nvPicPr>
          <p:cNvPr id="2050" name="Picture 2" descr="Image result for adjusted r2 score formula">
            <a:extLst>
              <a:ext uri="{FF2B5EF4-FFF2-40B4-BE49-F238E27FC236}">
                <a16:creationId xmlns:a16="http://schemas.microsoft.com/office/drawing/2014/main" id="{7B06B7BA-C373-41EA-BDE9-A19A4FB80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86" y="4580658"/>
            <a:ext cx="3464707" cy="184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43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4044396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3B414-7352-4268-890B-0330F6E68A78}"/>
              </a:ext>
            </a:extLst>
          </p:cNvPr>
          <p:cNvSpPr>
            <a:spLocks noGrp="1"/>
          </p:cNvSpPr>
          <p:nvPr>
            <p:ph idx="1"/>
          </p:nvPr>
        </p:nvSpPr>
        <p:spPr>
          <a:xfrm>
            <a:off x="838200" y="1363287"/>
            <a:ext cx="10515600" cy="4813676"/>
          </a:xfrm>
        </p:spPr>
        <p:txBody>
          <a:bodyPr>
            <a:normAutofit/>
          </a:bodyPr>
          <a:lstStyle/>
          <a:p>
            <a:r>
              <a:rPr lang="en-US" dirty="0"/>
              <a:t>Logistic regression is a binary classification model. It’s a linear model which cuts the plane.</a:t>
            </a:r>
          </a:p>
          <a:p>
            <a:r>
              <a:rPr lang="en-US" dirty="0"/>
              <a:t>While testing the model in test dataset you create a confusion matrix and check metrics like </a:t>
            </a:r>
            <a:r>
              <a:rPr lang="en-US" b="1" dirty="0"/>
              <a:t>Accuracy, Precision, Recall, F1 Score and Support.</a:t>
            </a:r>
            <a:r>
              <a:rPr lang="en-US" dirty="0"/>
              <a:t> </a:t>
            </a:r>
          </a:p>
          <a:p>
            <a:pPr marL="914400" lvl="2" indent="0" fontAlgn="base">
              <a:buNone/>
            </a:pPr>
            <a:r>
              <a:rPr lang="en-US" dirty="0"/>
              <a:t>1.     </a:t>
            </a:r>
            <a:r>
              <a:rPr lang="en-US" b="1" dirty="0"/>
              <a:t>TN / True Negative:</a:t>
            </a:r>
            <a:r>
              <a:rPr lang="en-US" dirty="0"/>
              <a:t>  case was negative and predicted negative</a:t>
            </a:r>
          </a:p>
          <a:p>
            <a:pPr marL="914400" lvl="2" indent="0" fontAlgn="base">
              <a:buNone/>
            </a:pPr>
            <a:r>
              <a:rPr lang="en-US" dirty="0"/>
              <a:t>2.     </a:t>
            </a:r>
            <a:r>
              <a:rPr lang="en-US" b="1" dirty="0"/>
              <a:t>TP / True Positive:</a:t>
            </a:r>
            <a:r>
              <a:rPr lang="en-US" dirty="0"/>
              <a:t>    case was positive and predicted positive</a:t>
            </a:r>
          </a:p>
          <a:p>
            <a:pPr marL="914400" lvl="2" indent="0" fontAlgn="base">
              <a:buNone/>
            </a:pPr>
            <a:r>
              <a:rPr lang="en-US" dirty="0"/>
              <a:t>3.     </a:t>
            </a:r>
            <a:r>
              <a:rPr lang="en-US" b="1" dirty="0"/>
              <a:t>FN / False Negative:</a:t>
            </a:r>
            <a:r>
              <a:rPr lang="en-US" dirty="0"/>
              <a:t> case was positive but predicted negative</a:t>
            </a:r>
          </a:p>
          <a:p>
            <a:pPr marL="914400" lvl="2" indent="0" fontAlgn="base">
              <a:buNone/>
            </a:pPr>
            <a:r>
              <a:rPr lang="en-US" dirty="0"/>
              <a:t>4.     </a:t>
            </a:r>
            <a:r>
              <a:rPr lang="en-US" b="1" dirty="0"/>
              <a:t>FP / False Positive:</a:t>
            </a:r>
            <a:r>
              <a:rPr lang="en-US" dirty="0"/>
              <a:t>    case was negative but predicted positive</a:t>
            </a:r>
          </a:p>
          <a:p>
            <a:endParaRPr lang="en-US" dirty="0"/>
          </a:p>
          <a:p>
            <a:pPr marL="0" indent="0">
              <a:buNone/>
            </a:pPr>
            <a:endParaRPr lang="en-US" dirty="0"/>
          </a:p>
          <a:p>
            <a:endParaRPr lang="en-IN" dirty="0"/>
          </a:p>
        </p:txBody>
      </p:sp>
      <p:sp>
        <p:nvSpPr>
          <p:cNvPr id="4" name="Title 1">
            <a:extLst>
              <a:ext uri="{FF2B5EF4-FFF2-40B4-BE49-F238E27FC236}">
                <a16:creationId xmlns:a16="http://schemas.microsoft.com/office/drawing/2014/main" id="{54706C90-4AE4-45D3-AC21-DC4F41444B3D}"/>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373067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BEE0-F4B3-46A5-A98A-F0AD071FD09F}"/>
              </a:ext>
            </a:extLst>
          </p:cNvPr>
          <p:cNvSpPr>
            <a:spLocks noGrp="1"/>
          </p:cNvSpPr>
          <p:nvPr>
            <p:ph type="title"/>
          </p:nvPr>
        </p:nvSpPr>
        <p:spPr/>
        <p:txBody>
          <a:bodyPr/>
          <a:lstStyle/>
          <a:p>
            <a:r>
              <a:rPr lang="en-IN" dirty="0"/>
              <a:t>Data </a:t>
            </a:r>
            <a:r>
              <a:rPr lang="en-IN"/>
              <a:t>Science Framework</a:t>
            </a:r>
          </a:p>
        </p:txBody>
      </p:sp>
      <p:sp>
        <p:nvSpPr>
          <p:cNvPr id="3" name="Content Placeholder 2">
            <a:extLst>
              <a:ext uri="{FF2B5EF4-FFF2-40B4-BE49-F238E27FC236}">
                <a16:creationId xmlns:a16="http://schemas.microsoft.com/office/drawing/2014/main" id="{53D38162-A8F8-406D-8591-802710A30800}"/>
              </a:ext>
            </a:extLst>
          </p:cNvPr>
          <p:cNvSpPr>
            <a:spLocks noGrp="1"/>
          </p:cNvSpPr>
          <p:nvPr>
            <p:ph idx="1"/>
          </p:nvPr>
        </p:nvSpPr>
        <p:spPr/>
        <p:txBody>
          <a:bodyPr>
            <a:normAutofit fontScale="70000" lnSpcReduction="20000"/>
          </a:bodyPr>
          <a:lstStyle/>
          <a:p>
            <a:pPr fontAlgn="ctr"/>
            <a:r>
              <a:rPr lang="en-IN" dirty="0"/>
              <a:t>Data Exploration, Domain Knowledge, gather more relevant data from business or from outside</a:t>
            </a:r>
          </a:p>
          <a:p>
            <a:pPr fontAlgn="ctr"/>
            <a:r>
              <a:rPr lang="en-IN" dirty="0"/>
              <a:t>Data Cleaning - check for missing values, check for duplicates, check for un realistic values</a:t>
            </a:r>
          </a:p>
          <a:p>
            <a:pPr fontAlgn="ctr"/>
            <a:r>
              <a:rPr lang="en-IN" dirty="0"/>
              <a:t>Feature Engineering</a:t>
            </a:r>
          </a:p>
          <a:p>
            <a:pPr lvl="1" fontAlgn="ctr"/>
            <a:r>
              <a:rPr lang="en-IN" dirty="0"/>
              <a:t>Feature Extraction - extract important information from data</a:t>
            </a:r>
          </a:p>
          <a:p>
            <a:pPr lvl="1" fontAlgn="ctr"/>
            <a:r>
              <a:rPr lang="en-IN" dirty="0"/>
              <a:t>Feature Selection - select the more important feature to predict label</a:t>
            </a:r>
          </a:p>
          <a:p>
            <a:pPr fontAlgn="ctr"/>
            <a:r>
              <a:rPr lang="en-IN" dirty="0"/>
              <a:t>Pre-processing - changing format of data so that it can be processed by Machine Learning algorithm</a:t>
            </a:r>
          </a:p>
          <a:p>
            <a:pPr fontAlgn="ctr"/>
            <a:r>
              <a:rPr lang="en-IN" dirty="0"/>
              <a:t>Apply Machine Learning Algorithm </a:t>
            </a:r>
          </a:p>
          <a:p>
            <a:pPr fontAlgn="ctr"/>
            <a:r>
              <a:rPr lang="en-IN" dirty="0"/>
              <a:t>Performance Analysis</a:t>
            </a:r>
          </a:p>
          <a:p>
            <a:pPr fontAlgn="ctr"/>
            <a:r>
              <a:rPr lang="en-IN" dirty="0"/>
              <a:t>Tuning - improvement in performance of ML Model</a:t>
            </a:r>
          </a:p>
          <a:p>
            <a:pPr fontAlgn="ctr"/>
            <a:r>
              <a:rPr lang="en-IN" dirty="0"/>
              <a:t>Export the trained model for production</a:t>
            </a:r>
          </a:p>
          <a:p>
            <a:pPr fontAlgn="ctr"/>
            <a:r>
              <a:rPr lang="en-IN" dirty="0"/>
              <a:t>Deployment to Production</a:t>
            </a:r>
          </a:p>
          <a:p>
            <a:pPr fontAlgn="ctr"/>
            <a:r>
              <a:rPr lang="en-IN" dirty="0"/>
              <a:t>Monitoring of performance in Production</a:t>
            </a:r>
          </a:p>
          <a:p>
            <a:endParaRPr lang="en-IN" dirty="0"/>
          </a:p>
        </p:txBody>
      </p:sp>
    </p:spTree>
    <p:extLst>
      <p:ext uri="{BB962C8B-B14F-4D97-AF65-F5344CB8AC3E}">
        <p14:creationId xmlns:p14="http://schemas.microsoft.com/office/powerpoint/2010/main" val="21753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38C0-5103-480F-9C05-8CB2FD2BCB59}"/>
              </a:ext>
            </a:extLst>
          </p:cNvPr>
          <p:cNvSpPr>
            <a:spLocks noGrp="1"/>
          </p:cNvSpPr>
          <p:nvPr>
            <p:ph type="title"/>
          </p:nvPr>
        </p:nvSpPr>
        <p:spPr>
          <a:xfrm>
            <a:off x="361" y="134420"/>
            <a:ext cx="4156003" cy="807690"/>
          </a:xfrm>
          <a:solidFill>
            <a:srgbClr val="203864"/>
          </a:solidFill>
        </p:spPr>
        <p:txBody>
          <a:bodyPr>
            <a:normAutofit fontScale="90000"/>
          </a:bodyPr>
          <a:lstStyle/>
          <a:p>
            <a:r>
              <a:rPr lang="en-IN" b="1" dirty="0">
                <a:solidFill>
                  <a:schemeClr val="bg1"/>
                </a:solidFill>
              </a:rPr>
              <a:t>Logistic Regression</a:t>
            </a:r>
          </a:p>
        </p:txBody>
      </p:sp>
      <p:sp>
        <p:nvSpPr>
          <p:cNvPr id="4" name="TextBox 3">
            <a:extLst>
              <a:ext uri="{FF2B5EF4-FFF2-40B4-BE49-F238E27FC236}">
                <a16:creationId xmlns:a16="http://schemas.microsoft.com/office/drawing/2014/main" id="{7002C84E-53CC-4147-9899-2E7DF23B0D7F}"/>
              </a:ext>
            </a:extLst>
          </p:cNvPr>
          <p:cNvSpPr txBox="1"/>
          <p:nvPr/>
        </p:nvSpPr>
        <p:spPr>
          <a:xfrm>
            <a:off x="955040"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Linear Regression</a:t>
            </a:r>
          </a:p>
        </p:txBody>
      </p:sp>
      <p:sp>
        <p:nvSpPr>
          <p:cNvPr id="5" name="TextBox 4">
            <a:extLst>
              <a:ext uri="{FF2B5EF4-FFF2-40B4-BE49-F238E27FC236}">
                <a16:creationId xmlns:a16="http://schemas.microsoft.com/office/drawing/2014/main" id="{BFE0FF09-E3B2-4AC1-A714-726AF6601E51}"/>
              </a:ext>
            </a:extLst>
          </p:cNvPr>
          <p:cNvSpPr txBox="1"/>
          <p:nvPr/>
        </p:nvSpPr>
        <p:spPr>
          <a:xfrm>
            <a:off x="4631113"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Sigmoid</a:t>
            </a:r>
          </a:p>
          <a:p>
            <a:pPr algn="ctr"/>
            <a:r>
              <a:rPr lang="en-IN" sz="2800" dirty="0">
                <a:solidFill>
                  <a:schemeClr val="bg1"/>
                </a:solidFill>
              </a:rPr>
              <a:t>Function</a:t>
            </a:r>
          </a:p>
        </p:txBody>
      </p:sp>
      <p:sp>
        <p:nvSpPr>
          <p:cNvPr id="6" name="TextBox 5">
            <a:extLst>
              <a:ext uri="{FF2B5EF4-FFF2-40B4-BE49-F238E27FC236}">
                <a16:creationId xmlns:a16="http://schemas.microsoft.com/office/drawing/2014/main" id="{0EF924EF-01E2-4538-A639-985D56ADE7FA}"/>
              </a:ext>
            </a:extLst>
          </p:cNvPr>
          <p:cNvSpPr txBox="1"/>
          <p:nvPr/>
        </p:nvSpPr>
        <p:spPr>
          <a:xfrm>
            <a:off x="8870603" y="1688088"/>
            <a:ext cx="1928552" cy="954107"/>
          </a:xfrm>
          <a:prstGeom prst="rect">
            <a:avLst/>
          </a:prstGeom>
          <a:solidFill>
            <a:schemeClr val="accent1">
              <a:lumMod val="50000"/>
            </a:schemeClr>
          </a:solidFill>
        </p:spPr>
        <p:txBody>
          <a:bodyPr wrap="square" rtlCol="0">
            <a:spAutoFit/>
          </a:bodyPr>
          <a:lstStyle/>
          <a:p>
            <a:pPr algn="ctr"/>
            <a:r>
              <a:rPr lang="en-IN" sz="2800" dirty="0">
                <a:solidFill>
                  <a:schemeClr val="bg1"/>
                </a:solidFill>
              </a:rPr>
              <a:t>Logistic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CAD61D-E176-42D7-9CE7-9616315ADF7B}"/>
                  </a:ext>
                </a:extLst>
              </p:cNvPr>
              <p:cNvSpPr txBox="1"/>
              <p:nvPr/>
            </p:nvSpPr>
            <p:spPr>
              <a:xfrm>
                <a:off x="730332" y="3388173"/>
                <a:ext cx="2696059" cy="615553"/>
              </a:xfrm>
              <a:prstGeom prst="rect">
                <a:avLst/>
              </a:prstGeom>
              <a:noFill/>
            </p:spPr>
            <p:txBody>
              <a:bodyPr wrap="none" lIns="0" tIns="0" rIns="0" bIns="0" rtlCol="0">
                <a:spAutoFit/>
              </a:bodyPr>
              <a:lstStyle/>
              <a:p>
                <a14:m>
                  <m:oMath xmlns:m="http://schemas.openxmlformats.org/officeDocument/2006/math">
                    <m:r>
                      <a:rPr lang="en-IN" sz="4000" b="0" i="1" smtClean="0">
                        <a:latin typeface="Cambria Math" panose="02040503050406030204" pitchFamily="18" charset="0"/>
                      </a:rPr>
                      <m:t>𝑦</m:t>
                    </m:r>
                    <m:r>
                      <a:rPr lang="en-IN" sz="4000" b="0" i="1" smtClean="0">
                        <a:latin typeface="Cambria Math" panose="02040503050406030204" pitchFamily="18" charset="0"/>
                      </a:rPr>
                      <m:t>= </m:t>
                    </m:r>
                    <m:sSub>
                      <m:sSubPr>
                        <m:ctrlPr>
                          <a:rPr lang="en-IN" sz="4000" b="0" i="1" smtClean="0">
                            <a:latin typeface="Cambria Math" panose="02040503050406030204" pitchFamily="18" charset="0"/>
                          </a:rPr>
                        </m:ctrlPr>
                      </m:sSubPr>
                      <m:e>
                        <m:r>
                          <a:rPr lang="en-IN" sz="4000" b="0" i="1" smtClean="0">
                            <a:latin typeface="Cambria Math" panose="02040503050406030204" pitchFamily="18" charset="0"/>
                          </a:rPr>
                          <m:t>𝑚</m:t>
                        </m:r>
                      </m:e>
                      <m:sub>
                        <m:r>
                          <a:rPr lang="en-IN" sz="4000" b="0" i="1" smtClean="0">
                            <a:latin typeface="Cambria Math" panose="02040503050406030204" pitchFamily="18" charset="0"/>
                          </a:rPr>
                          <m:t>1</m:t>
                        </m:r>
                      </m:sub>
                    </m:sSub>
                    <m:sSub>
                      <m:sSubPr>
                        <m:ctrlPr>
                          <a:rPr lang="en-IN" sz="4000" i="1">
                            <a:latin typeface="Cambria Math" panose="02040503050406030204" pitchFamily="18" charset="0"/>
                          </a:rPr>
                        </m:ctrlPr>
                      </m:sSubPr>
                      <m:e>
                        <m:r>
                          <a:rPr lang="en-IN" sz="4000" b="0" i="1" smtClean="0">
                            <a:latin typeface="Cambria Math" panose="02040503050406030204" pitchFamily="18" charset="0"/>
                          </a:rPr>
                          <m:t>𝑥</m:t>
                        </m:r>
                      </m:e>
                      <m:sub>
                        <m:r>
                          <a:rPr lang="en-IN" sz="4000" i="1">
                            <a:latin typeface="Cambria Math" panose="02040503050406030204" pitchFamily="18" charset="0"/>
                          </a:rPr>
                          <m:t>1</m:t>
                        </m:r>
                      </m:sub>
                    </m:sSub>
                  </m:oMath>
                </a14:m>
                <a:r>
                  <a:rPr lang="en-IN" sz="4000" dirty="0"/>
                  <a:t>+c</a:t>
                </a:r>
              </a:p>
            </p:txBody>
          </p:sp>
        </mc:Choice>
        <mc:Fallback xmlns="">
          <p:sp>
            <p:nvSpPr>
              <p:cNvPr id="7" name="TextBox 6">
                <a:extLst>
                  <a:ext uri="{FF2B5EF4-FFF2-40B4-BE49-F238E27FC236}">
                    <a16:creationId xmlns:a16="http://schemas.microsoft.com/office/drawing/2014/main" id="{0FCAD61D-E176-42D7-9CE7-9616315ADF7B}"/>
                  </a:ext>
                </a:extLst>
              </p:cNvPr>
              <p:cNvSpPr txBox="1">
                <a:spLocks noRot="1" noChangeAspect="1" noMove="1" noResize="1" noEditPoints="1" noAdjustHandles="1" noChangeArrowheads="1" noChangeShapeType="1" noTextEdit="1"/>
              </p:cNvSpPr>
              <p:nvPr/>
            </p:nvSpPr>
            <p:spPr>
              <a:xfrm>
                <a:off x="730332" y="3388173"/>
                <a:ext cx="2696059" cy="615553"/>
              </a:xfrm>
              <a:prstGeom prst="rect">
                <a:avLst/>
              </a:prstGeom>
              <a:blipFill>
                <a:blip r:embed="rId2"/>
                <a:stretch>
                  <a:fillRect t="-25743" r="-10181" b="-48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B43FA9-C302-458A-AD56-0AC50663B063}"/>
                  </a:ext>
                </a:extLst>
              </p:cNvPr>
              <p:cNvSpPr txBox="1"/>
              <p:nvPr/>
            </p:nvSpPr>
            <p:spPr>
              <a:xfrm>
                <a:off x="3920594" y="3030994"/>
                <a:ext cx="2818271" cy="1184812"/>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box>
                        <m:boxPr>
                          <m:ctrlPr>
                            <a:rPr kumimoji="0" lang="en-US"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boxPr>
                        <m:e>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𝑝</m:t>
                          </m:r>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m:t>
                          </m:r>
                          <m:f>
                            <m:fPr>
                              <m:ctrlP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fPr>
                            <m:num>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1</m:t>
                              </m:r>
                            </m:num>
                            <m:den>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1+</m:t>
                              </m:r>
                              <m:sSup>
                                <m:sSupPr>
                                  <m:ctrlP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ctrlPr>
                                </m:sSupPr>
                                <m:e>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𝑒</m:t>
                                  </m:r>
                                </m:e>
                                <m:sup>
                                  <m:r>
                                    <a:rPr kumimoji="0" lang="en-IN" sz="4000" b="0" i="1" u="none" strike="noStrike" kern="1200" cap="none" spc="0" normalizeH="0" baseline="0" noProof="0" smtClean="0">
                                      <a:ln>
                                        <a:noFill/>
                                      </a:ln>
                                      <a:solidFill>
                                        <a:srgbClr val="203864"/>
                                      </a:solidFill>
                                      <a:effectLst/>
                                      <a:uLnTx/>
                                      <a:uFillTx/>
                                      <a:latin typeface="Cambria Math" panose="02040503050406030204" pitchFamily="18" charset="0"/>
                                      <a:ea typeface="+mn-ea"/>
                                      <a:cs typeface="+mn-cs"/>
                                    </a:rPr>
                                    <m:t>−</m:t>
                                  </m:r>
                                  <m:acc>
                                    <m:accPr>
                                      <m:chr m:val="̂"/>
                                      <m:ctrlPr>
                                        <a:rPr lang="en-US" sz="4000" i="1" smtClean="0">
                                          <a:solidFill>
                                            <a:srgbClr val="203864"/>
                                          </a:solidFill>
                                          <a:latin typeface="Cambria Math" panose="02040503050406030204" pitchFamily="18" charset="0"/>
                                        </a:rPr>
                                      </m:ctrlPr>
                                    </m:accPr>
                                    <m:e>
                                      <m:r>
                                        <a:rPr lang="en-US" sz="4000" i="1" smtClean="0">
                                          <a:solidFill>
                                            <a:srgbClr val="203864"/>
                                          </a:solidFill>
                                          <a:latin typeface="Cambria Math" panose="02040503050406030204" pitchFamily="18" charset="0"/>
                                        </a:rPr>
                                        <m:t>𝑦</m:t>
                                      </m:r>
                                    </m:e>
                                  </m:acc>
                                </m:sup>
                              </m:sSup>
                            </m:den>
                          </m:f>
                        </m:e>
                      </m:box>
                    </m:oMath>
                  </m:oMathPara>
                </a14:m>
                <a:endParaRPr kumimoji="0" lang="en-US" sz="4000" b="0" i="0" u="none" strike="noStrike" kern="1200" cap="none" spc="0" normalizeH="0" baseline="0" noProof="0" dirty="0">
                  <a:ln>
                    <a:noFill/>
                  </a:ln>
                  <a:solidFill>
                    <a:srgbClr val="203864"/>
                  </a:solidFill>
                  <a:effectLst/>
                  <a:uLnTx/>
                  <a:uFillTx/>
                  <a:latin typeface="Tw Cen MT" panose="020B0602020104020603"/>
                  <a:ea typeface="+mn-ea"/>
                  <a:cs typeface="+mn-cs"/>
                </a:endParaRPr>
              </a:p>
            </p:txBody>
          </p:sp>
        </mc:Choice>
        <mc:Fallback xmlns="">
          <p:sp>
            <p:nvSpPr>
              <p:cNvPr id="9" name="TextBox 8">
                <a:extLst>
                  <a:ext uri="{FF2B5EF4-FFF2-40B4-BE49-F238E27FC236}">
                    <a16:creationId xmlns:a16="http://schemas.microsoft.com/office/drawing/2014/main" id="{41B43FA9-C302-458A-AD56-0AC50663B063}"/>
                  </a:ext>
                </a:extLst>
              </p:cNvPr>
              <p:cNvSpPr txBox="1">
                <a:spLocks noRot="1" noChangeAspect="1" noMove="1" noResize="1" noEditPoints="1" noAdjustHandles="1" noChangeArrowheads="1" noChangeShapeType="1" noTextEdit="1"/>
              </p:cNvSpPr>
              <p:nvPr/>
            </p:nvSpPr>
            <p:spPr>
              <a:xfrm>
                <a:off x="3920594" y="3030994"/>
                <a:ext cx="2818271" cy="118481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D36413-1738-4535-9AA5-47E77AD254A4}"/>
                  </a:ext>
                </a:extLst>
              </p:cNvPr>
              <p:cNvSpPr txBox="1"/>
              <p:nvPr/>
            </p:nvSpPr>
            <p:spPr>
              <a:xfrm>
                <a:off x="7475965" y="3030994"/>
                <a:ext cx="4716035" cy="1383071"/>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box>
                        <m:boxPr>
                          <m:ctrlPr>
                            <a:rPr lang="en-US" sz="4000" i="1" smtClean="0">
                              <a:solidFill>
                                <a:srgbClr val="203864"/>
                              </a:solidFill>
                              <a:latin typeface="Cambria Math" panose="02040503050406030204" pitchFamily="18" charset="0"/>
                            </a:rPr>
                          </m:ctrlPr>
                        </m:boxPr>
                        <m:e>
                          <m:r>
                            <a:rPr lang="en-IN" sz="4000" b="0" i="1" smtClean="0">
                              <a:solidFill>
                                <a:srgbClr val="203864"/>
                              </a:solidFill>
                              <a:latin typeface="Cambria Math" panose="02040503050406030204" pitchFamily="18" charset="0"/>
                            </a:rPr>
                            <m:t>𝑙𝑛</m:t>
                          </m:r>
                          <m:d>
                            <m:dPr>
                              <m:ctrlPr>
                                <a:rPr lang="en-IN" sz="4000" b="0" i="1" smtClean="0">
                                  <a:solidFill>
                                    <a:srgbClr val="203864"/>
                                  </a:solidFill>
                                  <a:latin typeface="Cambria Math" panose="02040503050406030204" pitchFamily="18" charset="0"/>
                                </a:rPr>
                              </m:ctrlPr>
                            </m:dPr>
                            <m:e>
                              <m:f>
                                <m:fPr>
                                  <m:ctrlPr>
                                    <a:rPr lang="en-IN" sz="4000" i="1">
                                      <a:solidFill>
                                        <a:srgbClr val="203864"/>
                                      </a:solidFill>
                                      <a:latin typeface="Cambria Math" panose="02040503050406030204" pitchFamily="18" charset="0"/>
                                    </a:rPr>
                                  </m:ctrlPr>
                                </m:fPr>
                                <m:num>
                                  <m:r>
                                    <a:rPr lang="en-IN" sz="4000" i="1">
                                      <a:solidFill>
                                        <a:srgbClr val="203864"/>
                                      </a:solidFill>
                                      <a:latin typeface="Cambria Math" panose="02040503050406030204" pitchFamily="18" charset="0"/>
                                    </a:rPr>
                                    <m:t>𝑝</m:t>
                                  </m:r>
                                </m:num>
                                <m:den>
                                  <m:r>
                                    <a:rPr lang="en-IN" sz="4000" i="1">
                                      <a:solidFill>
                                        <a:srgbClr val="203864"/>
                                      </a:solidFill>
                                      <a:latin typeface="Cambria Math" panose="02040503050406030204" pitchFamily="18" charset="0"/>
                                    </a:rPr>
                                    <m:t>1−</m:t>
                                  </m:r>
                                  <m:r>
                                    <a:rPr lang="en-IN" sz="4000" i="1">
                                      <a:solidFill>
                                        <a:srgbClr val="203864"/>
                                      </a:solidFill>
                                      <a:latin typeface="Cambria Math" panose="02040503050406030204" pitchFamily="18" charset="0"/>
                                    </a:rPr>
                                    <m:t>𝑝</m:t>
                                  </m:r>
                                </m:den>
                              </m:f>
                            </m:e>
                          </m:d>
                          <m:r>
                            <a:rPr lang="en-IN" sz="4000" b="0" i="1" smtClean="0">
                              <a:solidFill>
                                <a:srgbClr val="203864"/>
                              </a:solidFill>
                              <a:latin typeface="Cambria Math" panose="02040503050406030204" pitchFamily="18" charset="0"/>
                            </a:rPr>
                            <m:t>=</m:t>
                          </m:r>
                          <m:r>
                            <a:rPr lang="en-IN" sz="4000" b="0" i="1" smtClean="0">
                              <a:solidFill>
                                <a:srgbClr val="203864"/>
                              </a:solidFill>
                              <a:latin typeface="Cambria Math" panose="02040503050406030204" pitchFamily="18" charset="0"/>
                            </a:rPr>
                            <m:t>𝑚𝑥</m:t>
                          </m:r>
                          <m:r>
                            <a:rPr lang="en-IN" sz="4000" b="0" i="1" smtClean="0">
                              <a:solidFill>
                                <a:srgbClr val="203864"/>
                              </a:solidFill>
                              <a:latin typeface="Cambria Math" panose="02040503050406030204" pitchFamily="18" charset="0"/>
                            </a:rPr>
                            <m:t>+</m:t>
                          </m:r>
                          <m:r>
                            <a:rPr lang="en-IN" sz="4000" b="0" i="1" smtClean="0">
                              <a:solidFill>
                                <a:srgbClr val="203864"/>
                              </a:solidFill>
                              <a:latin typeface="Cambria Math" panose="02040503050406030204" pitchFamily="18" charset="0"/>
                            </a:rPr>
                            <m:t>𝑐</m:t>
                          </m:r>
                        </m:e>
                      </m:box>
                    </m:oMath>
                  </m:oMathPara>
                </a14:m>
                <a:endParaRPr kumimoji="0" lang="en-US" sz="4000" b="0" i="0" u="none" strike="noStrike" kern="1200" cap="none" spc="0" normalizeH="0" baseline="0" noProof="0" dirty="0">
                  <a:ln>
                    <a:noFill/>
                  </a:ln>
                  <a:solidFill>
                    <a:srgbClr val="203864"/>
                  </a:solidFill>
                  <a:effectLst/>
                  <a:uLnTx/>
                  <a:uFillTx/>
                  <a:latin typeface="Tw Cen MT" panose="020B0602020104020603"/>
                  <a:ea typeface="+mn-ea"/>
                  <a:cs typeface="+mn-cs"/>
                </a:endParaRPr>
              </a:p>
            </p:txBody>
          </p:sp>
        </mc:Choice>
        <mc:Fallback xmlns="">
          <p:sp>
            <p:nvSpPr>
              <p:cNvPr id="10" name="TextBox 9">
                <a:extLst>
                  <a:ext uri="{FF2B5EF4-FFF2-40B4-BE49-F238E27FC236}">
                    <a16:creationId xmlns:a16="http://schemas.microsoft.com/office/drawing/2014/main" id="{2ED36413-1738-4535-9AA5-47E77AD254A4}"/>
                  </a:ext>
                </a:extLst>
              </p:cNvPr>
              <p:cNvSpPr txBox="1">
                <a:spLocks noRot="1" noChangeAspect="1" noMove="1" noResize="1" noEditPoints="1" noAdjustHandles="1" noChangeArrowheads="1" noChangeShapeType="1" noTextEdit="1"/>
              </p:cNvSpPr>
              <p:nvPr/>
            </p:nvSpPr>
            <p:spPr>
              <a:xfrm>
                <a:off x="7475965" y="3030994"/>
                <a:ext cx="4716035" cy="1383071"/>
              </a:xfrm>
              <a:prstGeom prst="rect">
                <a:avLst/>
              </a:prstGeom>
              <a:blipFill>
                <a:blip r:embed="rId4"/>
                <a:stretch>
                  <a:fillRect/>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id="{5639DDCF-092A-4079-A007-9C70FDADA084}"/>
              </a:ext>
            </a:extLst>
          </p:cNvPr>
          <p:cNvCxnSpPr>
            <a:cxnSpLocks/>
          </p:cNvCxnSpPr>
          <p:nvPr/>
        </p:nvCxnSpPr>
        <p:spPr>
          <a:xfrm>
            <a:off x="3624349" y="1688088"/>
            <a:ext cx="0" cy="4616602"/>
          </a:xfrm>
          <a:prstGeom prst="line">
            <a:avLst/>
          </a:prstGeom>
          <a:ln w="76200">
            <a:solidFill>
              <a:srgbClr val="20386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1973D8AE-E050-4E0D-BBE2-592C2A5C4183}"/>
              </a:ext>
            </a:extLst>
          </p:cNvPr>
          <p:cNvCxnSpPr>
            <a:cxnSpLocks/>
          </p:cNvCxnSpPr>
          <p:nvPr/>
        </p:nvCxnSpPr>
        <p:spPr>
          <a:xfrm>
            <a:off x="7234843" y="1695425"/>
            <a:ext cx="0" cy="4616602"/>
          </a:xfrm>
          <a:prstGeom prst="line">
            <a:avLst/>
          </a:prstGeom>
          <a:ln w="76200">
            <a:solidFill>
              <a:srgbClr val="20386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64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43BC-BFBF-4CAD-B39C-42384A149C4E}"/>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F1D4DDE7-A59D-4F26-9D1D-CABA65E72DCB}"/>
              </a:ext>
            </a:extLst>
          </p:cNvPr>
          <p:cNvSpPr>
            <a:spLocks noGrp="1"/>
          </p:cNvSpPr>
          <p:nvPr>
            <p:ph idx="1"/>
          </p:nvPr>
        </p:nvSpPr>
        <p:spPr/>
        <p:txBody>
          <a:bodyPr>
            <a:normAutofit/>
          </a:bodyPr>
          <a:lstStyle/>
          <a:p>
            <a:r>
              <a:rPr lang="en-US" dirty="0"/>
              <a:t>Lots of ways to regularize your model, and you don’t have to worry as much about your features being correlated.</a:t>
            </a:r>
          </a:p>
          <a:p>
            <a:endParaRPr lang="en-US" dirty="0"/>
          </a:p>
          <a:p>
            <a:r>
              <a:rPr lang="en-US" dirty="0"/>
              <a:t>Interpretability is good in case of Logistic Regression.</a:t>
            </a:r>
          </a:p>
          <a:p>
            <a:endParaRPr lang="en-US" dirty="0"/>
          </a:p>
          <a:p>
            <a:r>
              <a:rPr lang="en-US" dirty="0"/>
              <a:t>Use it if you expect to receive more training data in the future that you want to be able to quickly incorporate into your model, because training speed is lesser in case of logistic regression.</a:t>
            </a:r>
            <a:endParaRPr lang="en-IN" dirty="0"/>
          </a:p>
        </p:txBody>
      </p:sp>
      <p:sp>
        <p:nvSpPr>
          <p:cNvPr id="4" name="Title 1">
            <a:extLst>
              <a:ext uri="{FF2B5EF4-FFF2-40B4-BE49-F238E27FC236}">
                <a16:creationId xmlns:a16="http://schemas.microsoft.com/office/drawing/2014/main" id="{43AEFBC8-F65E-4DA1-A749-EAC31A3110B1}"/>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Logistic Regression</a:t>
            </a:r>
            <a:endParaRPr lang="en-IN" b="1" dirty="0">
              <a:solidFill>
                <a:schemeClr val="bg1"/>
              </a:solidFill>
            </a:endParaRPr>
          </a:p>
        </p:txBody>
      </p:sp>
    </p:spTree>
    <p:extLst>
      <p:ext uri="{BB962C8B-B14F-4D97-AF65-F5344CB8AC3E}">
        <p14:creationId xmlns:p14="http://schemas.microsoft.com/office/powerpoint/2010/main" val="55757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Decision Tree</a:t>
            </a:r>
            <a:endParaRPr lang="en-IN" b="1" dirty="0">
              <a:solidFill>
                <a:schemeClr val="bg1"/>
              </a:solidFill>
            </a:endParaRPr>
          </a:p>
        </p:txBody>
      </p:sp>
    </p:spTree>
    <p:extLst>
      <p:ext uri="{BB962C8B-B14F-4D97-AF65-F5344CB8AC3E}">
        <p14:creationId xmlns:p14="http://schemas.microsoft.com/office/powerpoint/2010/main" val="420401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9EEB9-072D-4399-8322-D3F021319209}"/>
              </a:ext>
            </a:extLst>
          </p:cNvPr>
          <p:cNvSpPr>
            <a:spLocks noGrp="1"/>
          </p:cNvSpPr>
          <p:nvPr>
            <p:ph idx="1"/>
          </p:nvPr>
        </p:nvSpPr>
        <p:spPr>
          <a:xfrm>
            <a:off x="838200" y="1313411"/>
            <a:ext cx="10515600" cy="4863552"/>
          </a:xfrm>
        </p:spPr>
        <p:txBody>
          <a:bodyPr>
            <a:normAutofit fontScale="92500"/>
          </a:bodyPr>
          <a:lstStyle/>
          <a:p>
            <a:r>
              <a:rPr lang="en-US" dirty="0"/>
              <a:t>It is a supervised multi-class classifier</a:t>
            </a:r>
          </a:p>
          <a:p>
            <a:endParaRPr lang="en-US" dirty="0"/>
          </a:p>
          <a:p>
            <a:r>
              <a:rPr lang="en-US" dirty="0"/>
              <a:t>It can be used for both classification (if we have to predict categorical variable) and regression (if we have to predict real number). Widely used in classification.</a:t>
            </a:r>
          </a:p>
          <a:p>
            <a:endParaRPr lang="en-US" dirty="0"/>
          </a:p>
          <a:p>
            <a:r>
              <a:rPr lang="en-US" dirty="0"/>
              <a:t>In this technique we split the population into two or more homogeneous sets based on most significant splitter using input variables</a:t>
            </a:r>
          </a:p>
          <a:p>
            <a:endParaRPr lang="en-US" dirty="0"/>
          </a:p>
          <a:p>
            <a:r>
              <a:rPr lang="en-US" dirty="0"/>
              <a:t>Pruning: to avoid over fitting. We allow the tree to grow completely first and then prune according to the cross-validation results.</a:t>
            </a:r>
          </a:p>
          <a:p>
            <a:endParaRPr lang="en-US" dirty="0"/>
          </a:p>
        </p:txBody>
      </p:sp>
      <p:sp>
        <p:nvSpPr>
          <p:cNvPr id="4" name="Title 1">
            <a:extLst>
              <a:ext uri="{FF2B5EF4-FFF2-40B4-BE49-F238E27FC236}">
                <a16:creationId xmlns:a16="http://schemas.microsoft.com/office/drawing/2014/main" id="{DB1C0EED-620F-4149-8B97-0C70FFC4C3B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911365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9EEB9-072D-4399-8322-D3F021319209}"/>
              </a:ext>
            </a:extLst>
          </p:cNvPr>
          <p:cNvSpPr>
            <a:spLocks noGrp="1"/>
          </p:cNvSpPr>
          <p:nvPr>
            <p:ph idx="1"/>
          </p:nvPr>
        </p:nvSpPr>
        <p:spPr>
          <a:xfrm>
            <a:off x="838200" y="1313411"/>
            <a:ext cx="10515600" cy="4863552"/>
          </a:xfrm>
        </p:spPr>
        <p:txBody>
          <a:bodyPr>
            <a:normAutofit/>
          </a:bodyPr>
          <a:lstStyle/>
          <a:p>
            <a:pPr fontAlgn="base"/>
            <a:r>
              <a:rPr lang="en-US" b="1" dirty="0"/>
              <a:t>Gini Index:</a:t>
            </a:r>
            <a:r>
              <a:rPr lang="en-US" dirty="0"/>
              <a:t> measures the quality of split</a:t>
            </a:r>
          </a:p>
          <a:p>
            <a:pPr lvl="1" fontAlgn="base"/>
            <a:r>
              <a:rPr lang="en-US" dirty="0"/>
              <a:t>Measures the amount of randomness in the data.</a:t>
            </a:r>
          </a:p>
          <a:p>
            <a:pPr lvl="1" fontAlgn="base"/>
            <a:r>
              <a:rPr lang="en-US" dirty="0"/>
              <a:t>Minimizes the misclassification, Tend to find the largest class.</a:t>
            </a:r>
          </a:p>
          <a:p>
            <a:pPr lvl="1" fontAlgn="base"/>
            <a:r>
              <a:rPr lang="en-US" dirty="0"/>
              <a:t>Gini index for a node is sum of squares of probability of the class.</a:t>
            </a:r>
          </a:p>
          <a:p>
            <a:pPr fontAlgn="base"/>
            <a:endParaRPr lang="en-US" dirty="0"/>
          </a:p>
          <a:p>
            <a:pPr fontAlgn="base"/>
            <a:r>
              <a:rPr lang="en-US" b="1" dirty="0"/>
              <a:t>Entropy:</a:t>
            </a:r>
            <a:r>
              <a:rPr lang="en-US" dirty="0"/>
              <a:t> amount of uncertainty in the data</a:t>
            </a:r>
          </a:p>
          <a:p>
            <a:pPr lvl="1" fontAlgn="base"/>
            <a:r>
              <a:rPr lang="en-US" dirty="0"/>
              <a:t>Measure of information gain, how much information is explained by each variable</a:t>
            </a:r>
          </a:p>
          <a:p>
            <a:pPr lvl="1" fontAlgn="base"/>
            <a:r>
              <a:rPr lang="en-US" dirty="0"/>
              <a:t>Finds the group of classes that make up less than 50% of the data.</a:t>
            </a:r>
          </a:p>
          <a:p>
            <a:pPr lvl="1" fontAlgn="base"/>
            <a:r>
              <a:rPr lang="en-US" dirty="0"/>
              <a:t>Entropy for exploratory analysis.</a:t>
            </a:r>
          </a:p>
          <a:p>
            <a:pPr fontAlgn="base"/>
            <a:endParaRPr lang="en-US" dirty="0"/>
          </a:p>
        </p:txBody>
      </p:sp>
      <p:sp>
        <p:nvSpPr>
          <p:cNvPr id="4" name="Title 1">
            <a:extLst>
              <a:ext uri="{FF2B5EF4-FFF2-40B4-BE49-F238E27FC236}">
                <a16:creationId xmlns:a16="http://schemas.microsoft.com/office/drawing/2014/main" id="{DB1C0EED-620F-4149-8B97-0C70FFC4C3B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Decision Tree</a:t>
            </a:r>
            <a:endParaRPr lang="en-IN" b="1" dirty="0">
              <a:solidFill>
                <a:schemeClr val="bg1"/>
              </a:solidFill>
            </a:endParaRPr>
          </a:p>
        </p:txBody>
      </p:sp>
      <p:pic>
        <p:nvPicPr>
          <p:cNvPr id="5" name="Picture 2" descr="https://4.bp.blogspot.com/-YJ69UmYUx50/WSlQ9YX4TwI/AAAAAAAAGSU/Ds5OJQ_nCx0SnqYEbDqXBRI3p0Xtqt4WwCLcB/s1600/Gini%2BIndex.png">
            <a:extLst>
              <a:ext uri="{FF2B5EF4-FFF2-40B4-BE49-F238E27FC236}">
                <a16:creationId xmlns:a16="http://schemas.microsoft.com/office/drawing/2014/main" id="{1734CB4A-349F-42BB-8FA9-91F88A38F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7868" y="1313411"/>
            <a:ext cx="2172259" cy="755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1.bp.blogspot.com/-dIZOYHiMj7Y/WSlUUEIWdCI/AAAAAAAAGSg/nY7Finf7Iu0H7tGliQz9Xr9R65ZvbjC1wCLcB/s320/entropy.png">
            <a:extLst>
              <a:ext uri="{FF2B5EF4-FFF2-40B4-BE49-F238E27FC236}">
                <a16:creationId xmlns:a16="http://schemas.microsoft.com/office/drawing/2014/main" id="{A77FD45F-228D-452B-ADF1-292EFC2D2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127" y="5215976"/>
            <a:ext cx="304800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26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a:bodyPr>
          <a:lstStyle/>
          <a:p>
            <a:r>
              <a:rPr lang="en-US" b="1" dirty="0"/>
              <a:t>Variance (Regression Tree): - </a:t>
            </a:r>
            <a:r>
              <a:rPr lang="en-US" dirty="0"/>
              <a:t>Measures the variance in a continuous parameter</a:t>
            </a:r>
          </a:p>
          <a:p>
            <a:pPr lvl="1"/>
            <a:r>
              <a:rPr lang="en-US" dirty="0"/>
              <a:t>The impurity of a node is measured by the Least-Squared Deviation (LSD).</a:t>
            </a:r>
          </a:p>
          <a:p>
            <a:pPr lvl="1"/>
            <a:r>
              <a:rPr lang="en-US" dirty="0"/>
              <a:t>Calculate variance for each node.</a:t>
            </a:r>
          </a:p>
          <a:p>
            <a:pPr lvl="1"/>
            <a:r>
              <a:rPr lang="en-US" dirty="0"/>
              <a:t>Calculate variance for each split as weighted average of each node variance.</a:t>
            </a:r>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pic>
        <p:nvPicPr>
          <p:cNvPr id="7" name="Picture 6">
            <a:extLst>
              <a:ext uri="{FF2B5EF4-FFF2-40B4-BE49-F238E27FC236}">
                <a16:creationId xmlns:a16="http://schemas.microsoft.com/office/drawing/2014/main" id="{281C65B8-4DD6-4573-94C2-4FD303B145E7}"/>
              </a:ext>
            </a:extLst>
          </p:cNvPr>
          <p:cNvPicPr>
            <a:picLocks noChangeAspect="1"/>
          </p:cNvPicPr>
          <p:nvPr/>
        </p:nvPicPr>
        <p:blipFill>
          <a:blip r:embed="rId2"/>
          <a:stretch>
            <a:fillRect/>
          </a:stretch>
        </p:blipFill>
        <p:spPr>
          <a:xfrm>
            <a:off x="4156364" y="4182898"/>
            <a:ext cx="2962275" cy="1123950"/>
          </a:xfrm>
          <a:prstGeom prst="rect">
            <a:avLst/>
          </a:prstGeom>
        </p:spPr>
      </p:pic>
    </p:spTree>
    <p:extLst>
      <p:ext uri="{BB962C8B-B14F-4D97-AF65-F5344CB8AC3E}">
        <p14:creationId xmlns:p14="http://schemas.microsoft.com/office/powerpoint/2010/main" val="1912326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256-982C-46ED-A4E7-929DE8841065}"/>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fontScale="92500" lnSpcReduction="10000"/>
          </a:bodyPr>
          <a:lstStyle/>
          <a:p>
            <a:r>
              <a:rPr lang="en-US" dirty="0"/>
              <a:t>Easy to interpret and explain. Trees can be visualized.</a:t>
            </a:r>
          </a:p>
          <a:p>
            <a:endParaRPr lang="en-US" dirty="0"/>
          </a:p>
          <a:p>
            <a:r>
              <a:rPr lang="en-US" dirty="0"/>
              <a:t>The cost of using the tree (i.e., predicting data) is logarithmic in the number of data points used to train the tree.</a:t>
            </a:r>
          </a:p>
          <a:p>
            <a:endParaRPr lang="en-US" dirty="0"/>
          </a:p>
          <a:p>
            <a:r>
              <a:rPr lang="en-US" dirty="0"/>
              <a:t>They easily handle feature interactions and they’re non-parametric, so you don’t have to worry about outliers or whether the data is linearly separable </a:t>
            </a:r>
          </a:p>
          <a:p>
            <a:endParaRPr lang="en-US" dirty="0"/>
          </a:p>
          <a:p>
            <a:r>
              <a:rPr lang="en-US" dirty="0"/>
              <a:t>Possible to validate a model using statistical tests. That makes it possible to account for the reliability of the model.</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811359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F7F-7A89-46B9-89AD-416711CB56C4}"/>
              </a:ext>
            </a:extLst>
          </p:cNvPr>
          <p:cNvSpPr>
            <a:spLocks noGrp="1"/>
          </p:cNvSpPr>
          <p:nvPr>
            <p:ph type="title"/>
          </p:nvPr>
        </p:nvSpPr>
        <p:spPr>
          <a:xfrm>
            <a:off x="838200" y="942110"/>
            <a:ext cx="10515600" cy="628506"/>
          </a:xfrm>
        </p:spPr>
        <p:txBody>
          <a:bodyPr/>
          <a:lstStyle/>
          <a:p>
            <a:r>
              <a:rPr lang="en-US" sz="3600" b="1" dirty="0"/>
              <a:t>Disadvantages</a:t>
            </a:r>
            <a:endParaRPr lang="en-IN" sz="3600" dirty="0"/>
          </a:p>
        </p:txBody>
      </p:sp>
      <p:sp>
        <p:nvSpPr>
          <p:cNvPr id="3" name="Content Placeholder 2">
            <a:extLst>
              <a:ext uri="{FF2B5EF4-FFF2-40B4-BE49-F238E27FC236}">
                <a16:creationId xmlns:a16="http://schemas.microsoft.com/office/drawing/2014/main" id="{677D645B-841C-48EC-9FC9-7DAC45AD4559}"/>
              </a:ext>
            </a:extLst>
          </p:cNvPr>
          <p:cNvSpPr>
            <a:spLocks noGrp="1"/>
          </p:cNvSpPr>
          <p:nvPr>
            <p:ph idx="1"/>
          </p:nvPr>
        </p:nvSpPr>
        <p:spPr>
          <a:xfrm>
            <a:off x="838200" y="1570616"/>
            <a:ext cx="10515600" cy="4606347"/>
          </a:xfrm>
        </p:spPr>
        <p:txBody>
          <a:bodyPr>
            <a:normAutofit/>
          </a:bodyPr>
          <a:lstStyle/>
          <a:p>
            <a:r>
              <a:rPr lang="en-US" sz="2400" dirty="0"/>
              <a:t>Decision Trees don’t support online learning, so you have to rebuild your tree when new examples come on. </a:t>
            </a:r>
          </a:p>
          <a:p>
            <a:endParaRPr lang="en-US" sz="2400" dirty="0"/>
          </a:p>
          <a:p>
            <a:r>
              <a:rPr lang="en-US" sz="2400" dirty="0"/>
              <a:t>Decision-tree learners can create over-complex trees that do not </a:t>
            </a:r>
            <a:r>
              <a:rPr lang="en-US" sz="2400" dirty="0" err="1"/>
              <a:t>generalise</a:t>
            </a:r>
            <a:r>
              <a:rPr lang="en-US" sz="2400" dirty="0"/>
              <a:t> the data well. This is called overfitting. Mechanisms such as pruning (not currently supported), setting the minimum number of samples required at a leaf node or setting the maximum depth of the tree are necessary to avoid this problem.</a:t>
            </a:r>
          </a:p>
          <a:p>
            <a:endParaRPr lang="en-US" sz="2400" dirty="0"/>
          </a:p>
          <a:p>
            <a:r>
              <a:rPr lang="en-US" sz="2400" dirty="0"/>
              <a:t>Decision trees can be unstable because small variations in the data might result in a completely different tree being generated.</a:t>
            </a:r>
          </a:p>
        </p:txBody>
      </p:sp>
      <p:sp>
        <p:nvSpPr>
          <p:cNvPr id="4" name="Title 1">
            <a:extLst>
              <a:ext uri="{FF2B5EF4-FFF2-40B4-BE49-F238E27FC236}">
                <a16:creationId xmlns:a16="http://schemas.microsoft.com/office/drawing/2014/main" id="{A886B755-DC73-4DBF-BADD-D253B72AC8B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239110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F7F-7A89-46B9-89AD-416711CB56C4}"/>
              </a:ext>
            </a:extLst>
          </p:cNvPr>
          <p:cNvSpPr>
            <a:spLocks noGrp="1"/>
          </p:cNvSpPr>
          <p:nvPr>
            <p:ph type="title"/>
          </p:nvPr>
        </p:nvSpPr>
        <p:spPr>
          <a:xfrm>
            <a:off x="838200" y="942110"/>
            <a:ext cx="10515600" cy="628506"/>
          </a:xfrm>
        </p:spPr>
        <p:txBody>
          <a:bodyPr/>
          <a:lstStyle/>
          <a:p>
            <a:r>
              <a:rPr lang="en-US" sz="3600" b="1" dirty="0"/>
              <a:t>Business Scenarios</a:t>
            </a:r>
            <a:endParaRPr lang="en-IN" sz="3600" dirty="0"/>
          </a:p>
        </p:txBody>
      </p:sp>
      <p:sp>
        <p:nvSpPr>
          <p:cNvPr id="3" name="Content Placeholder 2">
            <a:extLst>
              <a:ext uri="{FF2B5EF4-FFF2-40B4-BE49-F238E27FC236}">
                <a16:creationId xmlns:a16="http://schemas.microsoft.com/office/drawing/2014/main" id="{677D645B-841C-48EC-9FC9-7DAC45AD4559}"/>
              </a:ext>
            </a:extLst>
          </p:cNvPr>
          <p:cNvSpPr>
            <a:spLocks noGrp="1"/>
          </p:cNvSpPr>
          <p:nvPr>
            <p:ph idx="1"/>
          </p:nvPr>
        </p:nvSpPr>
        <p:spPr>
          <a:xfrm>
            <a:off x="838200" y="1570616"/>
            <a:ext cx="10515600" cy="4606347"/>
          </a:xfrm>
        </p:spPr>
        <p:txBody>
          <a:bodyPr>
            <a:normAutofit fontScale="92500" lnSpcReduction="10000"/>
          </a:bodyPr>
          <a:lstStyle/>
          <a:p>
            <a:r>
              <a:rPr lang="en-US" sz="2400" dirty="0"/>
              <a:t>Among patients profile, who will respond better with such treatment</a:t>
            </a:r>
          </a:p>
          <a:p>
            <a:endParaRPr lang="en-US" sz="2400" dirty="0"/>
          </a:p>
          <a:p>
            <a:r>
              <a:rPr lang="en-US" sz="2400" dirty="0"/>
              <a:t>Among customers, Find profile of those who will attrite vs. those will stay with the business</a:t>
            </a:r>
          </a:p>
          <a:p>
            <a:endParaRPr lang="en-US" sz="2400" dirty="0"/>
          </a:p>
          <a:p>
            <a:r>
              <a:rPr lang="en-US" sz="2400" dirty="0"/>
              <a:t>Among applicants, Find which are the applicants, who can be fraud (such as cases of account take over)</a:t>
            </a:r>
          </a:p>
          <a:p>
            <a:endParaRPr lang="en-US" sz="2400" dirty="0"/>
          </a:p>
          <a:p>
            <a:r>
              <a:rPr lang="en-US" sz="2400" dirty="0"/>
              <a:t>Among prospect of home loan pool, Find who are the prospects customer, who will switch over their home loan</a:t>
            </a:r>
          </a:p>
          <a:p>
            <a:endParaRPr lang="en-US" sz="2400" dirty="0"/>
          </a:p>
          <a:p>
            <a:r>
              <a:rPr lang="en-US" sz="2400" dirty="0"/>
              <a:t>Find who among current base will move into delinquency</a:t>
            </a:r>
          </a:p>
        </p:txBody>
      </p:sp>
      <p:sp>
        <p:nvSpPr>
          <p:cNvPr id="4" name="Title 1">
            <a:extLst>
              <a:ext uri="{FF2B5EF4-FFF2-40B4-BE49-F238E27FC236}">
                <a16:creationId xmlns:a16="http://schemas.microsoft.com/office/drawing/2014/main" id="{A886B755-DC73-4DBF-BADD-D253B72AC8B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Decision Tree</a:t>
            </a:r>
          </a:p>
        </p:txBody>
      </p:sp>
    </p:spTree>
    <p:extLst>
      <p:ext uri="{BB962C8B-B14F-4D97-AF65-F5344CB8AC3E}">
        <p14:creationId xmlns:p14="http://schemas.microsoft.com/office/powerpoint/2010/main" val="2953034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579582" y="78798"/>
            <a:ext cx="10515600" cy="623166"/>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579582" y="701964"/>
          <a:ext cx="11159836" cy="5902960"/>
        </p:xfrm>
        <a:graphic>
          <a:graphicData uri="http://schemas.openxmlformats.org/drawingml/2006/table">
            <a:tbl>
              <a:tblPr firstRow="1" bandRow="1">
                <a:tableStyleId>{5C22544A-7EE6-4342-B048-85BDC9FD1C3A}</a:tableStyleId>
              </a:tblPr>
              <a:tblGrid>
                <a:gridCol w="2976418">
                  <a:extLst>
                    <a:ext uri="{9D8B030D-6E8A-4147-A177-3AD203B41FA5}">
                      <a16:colId xmlns:a16="http://schemas.microsoft.com/office/drawing/2014/main" val="3752978479"/>
                    </a:ext>
                  </a:extLst>
                </a:gridCol>
                <a:gridCol w="8183418">
                  <a:extLst>
                    <a:ext uri="{9D8B030D-6E8A-4147-A177-3AD203B41FA5}">
                      <a16:colId xmlns:a16="http://schemas.microsoft.com/office/drawing/2014/main" val="1243425114"/>
                    </a:ext>
                  </a:extLst>
                </a:gridCol>
              </a:tblGrid>
              <a:tr h="370840">
                <a:tc gridSpan="2">
                  <a:txBody>
                    <a:bodyPr/>
                    <a:lstStyle/>
                    <a:p>
                      <a:r>
                        <a:rPr lang="en-IN" dirty="0"/>
                        <a:t>Decision Tree</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600" b="1" dirty="0">
                          <a:effectLst/>
                        </a:rPr>
                        <a:t>criterion</a:t>
                      </a:r>
                      <a:r>
                        <a:rPr lang="en-US" sz="1600" dirty="0">
                          <a:effectLst/>
                        </a:rPr>
                        <a:t> : </a:t>
                      </a:r>
                      <a:r>
                        <a:rPr lang="en-US" sz="1600" i="1" dirty="0">
                          <a:effectLst/>
                        </a:rPr>
                        <a:t>string, optional (default=”</a:t>
                      </a:r>
                      <a:r>
                        <a:rPr lang="en-US" sz="1600" i="1" dirty="0" err="1">
                          <a:effectLst/>
                        </a:rPr>
                        <a:t>gini</a:t>
                      </a:r>
                      <a:r>
                        <a:rPr lang="en-US" sz="1600" i="1" dirty="0">
                          <a:effectLst/>
                        </a:rPr>
                        <a:t>”)</a:t>
                      </a:r>
                      <a:endParaRPr lang="en-IN" sz="1600" dirty="0"/>
                    </a:p>
                  </a:txBody>
                  <a:tcPr/>
                </a:tc>
                <a:tc>
                  <a:txBody>
                    <a:bodyPr/>
                    <a:lstStyle/>
                    <a:p>
                      <a:pPr algn="l"/>
                      <a:r>
                        <a:rPr lang="en-US" sz="1600" dirty="0">
                          <a:effectLst/>
                        </a:rPr>
                        <a:t>The function to measure the quality of a split. Supported criteria are “</a:t>
                      </a:r>
                      <a:r>
                        <a:rPr lang="en-US" sz="1600" dirty="0" err="1">
                          <a:effectLst/>
                        </a:rPr>
                        <a:t>gini</a:t>
                      </a:r>
                      <a:r>
                        <a:rPr lang="en-US" sz="1600" dirty="0">
                          <a:effectLst/>
                        </a:rPr>
                        <a:t>” for the Gini impurity and “entropy” for the information gain.</a:t>
                      </a:r>
                    </a:p>
                  </a:txBody>
                  <a:tcPr marL="38100" marR="60960" marT="7620" marB="7620" anchor="ctr"/>
                </a:tc>
                <a:extLst>
                  <a:ext uri="{0D108BD9-81ED-4DB2-BD59-A6C34878D82A}">
                    <a16:rowId xmlns:a16="http://schemas.microsoft.com/office/drawing/2014/main" val="1349471796"/>
                  </a:ext>
                </a:extLst>
              </a:tr>
              <a:tr h="370840">
                <a:tc>
                  <a:txBody>
                    <a:bodyPr/>
                    <a:lstStyle/>
                    <a:p>
                      <a:r>
                        <a:rPr lang="en-US" sz="1600" b="1" dirty="0" err="1">
                          <a:effectLst/>
                        </a:rPr>
                        <a:t>max_depth</a:t>
                      </a:r>
                      <a:r>
                        <a:rPr lang="en-US" sz="1600" dirty="0">
                          <a:effectLst/>
                        </a:rPr>
                        <a:t> : </a:t>
                      </a:r>
                      <a:r>
                        <a:rPr lang="en-US" sz="1600" i="1" dirty="0">
                          <a:effectLst/>
                        </a:rPr>
                        <a:t>int or None, optional (default=None)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maximum depth of the tree. If None, then nodes are expanded until all leaves are pure or until all leaves contain less than </a:t>
                      </a:r>
                      <a:r>
                        <a:rPr lang="en-US" sz="1600" dirty="0" err="1">
                          <a:effectLst/>
                        </a:rPr>
                        <a:t>min_samples_split</a:t>
                      </a:r>
                      <a:r>
                        <a:rPr lang="en-US" sz="1600" dirty="0">
                          <a:effectLst/>
                        </a:rPr>
                        <a:t> samples.</a:t>
                      </a:r>
                    </a:p>
                  </a:txBody>
                  <a:tcPr marL="38100" marR="60960" marT="7620" marB="7620" anchor="ctr"/>
                </a:tc>
                <a:extLst>
                  <a:ext uri="{0D108BD9-81ED-4DB2-BD59-A6C34878D82A}">
                    <a16:rowId xmlns:a16="http://schemas.microsoft.com/office/drawing/2014/main" val="3489563499"/>
                  </a:ext>
                </a:extLst>
              </a:tr>
              <a:tr h="370840">
                <a:tc>
                  <a:txBody>
                    <a:bodyPr/>
                    <a:lstStyle/>
                    <a:p>
                      <a:r>
                        <a:rPr lang="en-US" sz="1600" b="1" dirty="0" err="1">
                          <a:effectLst/>
                        </a:rPr>
                        <a:t>min_samples_split</a:t>
                      </a:r>
                      <a:r>
                        <a:rPr lang="en-US" sz="1600" dirty="0">
                          <a:effectLst/>
                        </a:rPr>
                        <a:t> : </a:t>
                      </a:r>
                      <a:r>
                        <a:rPr lang="en-US" sz="1600" i="1" dirty="0">
                          <a:effectLst/>
                        </a:rPr>
                        <a:t>int, float, optional (default=2)</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minimum number of samples required to split an internal node</a:t>
                      </a:r>
                    </a:p>
                    <a:p>
                      <a:pPr algn="l"/>
                      <a:endParaRPr lang="en-US" sz="1600" dirty="0">
                        <a:effectLst/>
                      </a:endParaRPr>
                    </a:p>
                  </a:txBody>
                  <a:tcPr marL="38100" marR="60960" marT="7620" marB="7620" anchor="ctr"/>
                </a:tc>
                <a:extLst>
                  <a:ext uri="{0D108BD9-81ED-4DB2-BD59-A6C34878D82A}">
                    <a16:rowId xmlns:a16="http://schemas.microsoft.com/office/drawing/2014/main" val="1516500098"/>
                  </a:ext>
                </a:extLst>
              </a:tr>
              <a:tr h="370840">
                <a:tc>
                  <a:txBody>
                    <a:bodyPr/>
                    <a:lstStyle/>
                    <a:p>
                      <a:r>
                        <a:rPr lang="en-US" sz="1600" b="1" dirty="0" err="1">
                          <a:effectLst/>
                        </a:rPr>
                        <a:t>min_samples_leaf</a:t>
                      </a:r>
                      <a:r>
                        <a:rPr lang="en-US" sz="1600" dirty="0">
                          <a:effectLst/>
                        </a:rPr>
                        <a:t> : </a:t>
                      </a:r>
                      <a:r>
                        <a:rPr lang="en-US" sz="1600" i="1" dirty="0">
                          <a:effectLst/>
                        </a:rPr>
                        <a:t>int, float, optional (default=1)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minimum number of samples required to be at a leaf node. A split point at any depth will only be considered if it leaves at least </a:t>
                      </a:r>
                      <a:r>
                        <a:rPr lang="en-US" sz="1600" dirty="0" err="1">
                          <a:effectLst/>
                        </a:rPr>
                        <a:t>min_samples_leaf</a:t>
                      </a:r>
                      <a:r>
                        <a:rPr lang="en-US" sz="1600" dirty="0">
                          <a:effectLst/>
                        </a:rPr>
                        <a:t> training samples in each of the left and right branches. This may have the effect of smoothing the model, especially in regression.</a:t>
                      </a:r>
                    </a:p>
                  </a:txBody>
                  <a:tcPr marL="38100" marR="60960" marT="7620" marB="7620" anchor="ctr"/>
                </a:tc>
                <a:extLst>
                  <a:ext uri="{0D108BD9-81ED-4DB2-BD59-A6C34878D82A}">
                    <a16:rowId xmlns:a16="http://schemas.microsoft.com/office/drawing/2014/main" val="385888226"/>
                  </a:ext>
                </a:extLst>
              </a:tr>
              <a:tr h="370840">
                <a:tc>
                  <a:txBody>
                    <a:bodyPr/>
                    <a:lstStyle/>
                    <a:p>
                      <a:r>
                        <a:rPr lang="en-US" sz="1600" b="1" dirty="0" err="1">
                          <a:effectLst/>
                        </a:rPr>
                        <a:t>max_features</a:t>
                      </a:r>
                      <a:r>
                        <a:rPr lang="en-US" sz="1600" dirty="0">
                          <a:effectLst/>
                        </a:rPr>
                        <a:t> : </a:t>
                      </a:r>
                      <a:r>
                        <a:rPr lang="en-US" sz="1600" i="1" dirty="0">
                          <a:effectLst/>
                        </a:rPr>
                        <a:t>int, float, string or None, optional (default=None)</a:t>
                      </a:r>
                      <a:endParaRPr lang="en-IN" sz="1600" dirty="0"/>
                    </a:p>
                  </a:txBody>
                  <a:tcPr/>
                </a:tc>
                <a:tc>
                  <a:txBody>
                    <a:bodyPr/>
                    <a:lstStyle/>
                    <a:p>
                      <a:pPr algn="l"/>
                      <a:r>
                        <a:rPr lang="en-US" sz="1600" dirty="0">
                          <a:effectLst/>
                        </a:rPr>
                        <a:t>The number of features to consider when looking for the best split:</a:t>
                      </a:r>
                    </a:p>
                    <a:p>
                      <a:pPr algn="l">
                        <a:buFont typeface="Arial" panose="020B0604020202020204" pitchFamily="34" charset="0"/>
                        <a:buChar char="•"/>
                      </a:pPr>
                      <a:r>
                        <a:rPr lang="en-US" sz="1600" dirty="0">
                          <a:effectLst/>
                        </a:rPr>
                        <a:t>If “auto”, then </a:t>
                      </a:r>
                      <a:r>
                        <a:rPr lang="en-US" sz="1600" i="0" dirty="0" err="1">
                          <a:effectLst/>
                        </a:rPr>
                        <a:t>max_features</a:t>
                      </a:r>
                      <a:r>
                        <a:rPr lang="en-US" sz="1600" i="0" dirty="0">
                          <a:effectLst/>
                        </a:rPr>
                        <a:t>=sqrt(</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“sqrt”, then </a:t>
                      </a:r>
                      <a:r>
                        <a:rPr lang="en-US" sz="1600" i="0" dirty="0" err="1">
                          <a:effectLst/>
                        </a:rPr>
                        <a:t>max_features</a:t>
                      </a:r>
                      <a:r>
                        <a:rPr lang="en-US" sz="1600" i="0" dirty="0">
                          <a:effectLst/>
                        </a:rPr>
                        <a:t>=sqrt(</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“log2”, then </a:t>
                      </a:r>
                      <a:r>
                        <a:rPr lang="en-US" sz="1600" i="0" dirty="0" err="1">
                          <a:effectLst/>
                        </a:rPr>
                        <a:t>max_features</a:t>
                      </a:r>
                      <a:r>
                        <a:rPr lang="en-US" sz="1600" i="0" dirty="0">
                          <a:effectLst/>
                        </a:rPr>
                        <a:t>=log2(</a:t>
                      </a:r>
                      <a:r>
                        <a:rPr lang="en-US" sz="1600" i="0" dirty="0" err="1">
                          <a:effectLst/>
                        </a:rPr>
                        <a:t>n_features</a:t>
                      </a:r>
                      <a:r>
                        <a:rPr lang="en-US" sz="1600" i="0" dirty="0">
                          <a:effectLst/>
                        </a:rPr>
                        <a:t>)</a:t>
                      </a:r>
                      <a:r>
                        <a:rPr lang="en-US" sz="1600" dirty="0">
                          <a:effectLst/>
                        </a:rPr>
                        <a:t>.</a:t>
                      </a:r>
                    </a:p>
                    <a:p>
                      <a:pPr algn="l">
                        <a:buFont typeface="Arial" panose="020B0604020202020204" pitchFamily="34" charset="0"/>
                        <a:buChar char="•"/>
                      </a:pPr>
                      <a:r>
                        <a:rPr lang="en-US" sz="1600" dirty="0">
                          <a:effectLst/>
                        </a:rPr>
                        <a:t>If None, then </a:t>
                      </a:r>
                      <a:r>
                        <a:rPr lang="en-US" sz="1600" i="0" dirty="0" err="1">
                          <a:effectLst/>
                        </a:rPr>
                        <a:t>max_features</a:t>
                      </a:r>
                      <a:r>
                        <a:rPr lang="en-US" sz="1600" i="0" dirty="0">
                          <a:effectLst/>
                        </a:rPr>
                        <a:t>=</a:t>
                      </a:r>
                      <a:r>
                        <a:rPr lang="en-US" sz="1600" i="0" dirty="0" err="1">
                          <a:effectLst/>
                        </a:rPr>
                        <a:t>n_features</a:t>
                      </a:r>
                      <a:r>
                        <a:rPr lang="en-US" sz="1600" dirty="0">
                          <a:effectLst/>
                        </a:rPr>
                        <a:t>.</a:t>
                      </a:r>
                    </a:p>
                  </a:txBody>
                  <a:tcPr/>
                </a:tc>
                <a:extLst>
                  <a:ext uri="{0D108BD9-81ED-4DB2-BD59-A6C34878D82A}">
                    <a16:rowId xmlns:a16="http://schemas.microsoft.com/office/drawing/2014/main" val="2140752594"/>
                  </a:ext>
                </a:extLst>
              </a:tr>
              <a:tr h="370840">
                <a:tc>
                  <a:txBody>
                    <a:bodyPr/>
                    <a:lstStyle/>
                    <a:p>
                      <a:r>
                        <a:rPr lang="en-US" sz="1600" b="1" dirty="0" err="1">
                          <a:effectLst/>
                        </a:rPr>
                        <a:t>max_leaf_nodes</a:t>
                      </a:r>
                      <a:r>
                        <a:rPr lang="en-US" sz="1600" dirty="0">
                          <a:effectLst/>
                        </a:rPr>
                        <a:t> : </a:t>
                      </a:r>
                      <a:r>
                        <a:rPr lang="en-US" sz="1600" i="1" dirty="0">
                          <a:effectLst/>
                        </a:rPr>
                        <a:t>int or None, optional (default=None)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Grow a tree with </a:t>
                      </a:r>
                      <a:r>
                        <a:rPr lang="en-US" sz="1600" dirty="0" err="1">
                          <a:effectLst/>
                        </a:rPr>
                        <a:t>max_leaf_nodes</a:t>
                      </a:r>
                      <a:r>
                        <a:rPr lang="en-US" sz="1600" dirty="0">
                          <a:effectLst/>
                        </a:rPr>
                        <a:t> in best-first fashion. Best nodes are defined as relative reduction in impurity. If None then unlimited number of leaf nodes.</a:t>
                      </a:r>
                    </a:p>
                  </a:txBody>
                  <a:tcPr/>
                </a:tc>
                <a:extLst>
                  <a:ext uri="{0D108BD9-81ED-4DB2-BD59-A6C34878D82A}">
                    <a16:rowId xmlns:a16="http://schemas.microsoft.com/office/drawing/2014/main" val="2998661729"/>
                  </a:ext>
                </a:extLst>
              </a:tr>
              <a:tr h="370840">
                <a:tc>
                  <a:txBody>
                    <a:bodyPr/>
                    <a:lstStyle/>
                    <a:p>
                      <a:r>
                        <a:rPr lang="en-US" sz="1600" b="1" dirty="0" err="1">
                          <a:effectLst/>
                        </a:rPr>
                        <a:t>min_impurity_decrease</a:t>
                      </a:r>
                      <a:r>
                        <a:rPr lang="en-US" sz="1600" dirty="0">
                          <a:effectLst/>
                        </a:rPr>
                        <a:t> : </a:t>
                      </a:r>
                      <a:r>
                        <a:rPr lang="en-US" sz="1600" i="1" dirty="0">
                          <a:effectLst/>
                        </a:rPr>
                        <a:t>float, optional (default=0.)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 node will be split if this split induces a decrease of the impurity greater than or equal to this value.</a:t>
                      </a:r>
                    </a:p>
                  </a:txBody>
                  <a:tcPr/>
                </a:tc>
                <a:extLst>
                  <a:ext uri="{0D108BD9-81ED-4DB2-BD59-A6C34878D82A}">
                    <a16:rowId xmlns:a16="http://schemas.microsoft.com/office/drawing/2014/main" val="880506102"/>
                  </a:ext>
                </a:extLst>
              </a:tr>
              <a:tr h="370840">
                <a:tc>
                  <a:txBody>
                    <a:bodyPr/>
                    <a:lstStyle/>
                    <a:p>
                      <a:r>
                        <a:rPr lang="en-US" sz="1600" b="1" dirty="0" err="1">
                          <a:effectLst/>
                        </a:rPr>
                        <a:t>class_weight</a:t>
                      </a:r>
                      <a:r>
                        <a:rPr lang="en-US" sz="1600" dirty="0">
                          <a:effectLst/>
                        </a:rPr>
                        <a:t> : </a:t>
                      </a:r>
                      <a:r>
                        <a:rPr lang="en-US" sz="1600" i="1" dirty="0" err="1">
                          <a:effectLst/>
                        </a:rPr>
                        <a:t>dict</a:t>
                      </a:r>
                      <a:r>
                        <a:rPr lang="en-US" sz="1600" i="1" dirty="0">
                          <a:effectLst/>
                        </a:rPr>
                        <a:t>, list of </a:t>
                      </a:r>
                      <a:r>
                        <a:rPr lang="en-US" sz="1600" i="1" dirty="0" err="1">
                          <a:effectLst/>
                        </a:rPr>
                        <a:t>dicts</a:t>
                      </a:r>
                      <a:r>
                        <a:rPr lang="en-US" sz="1600" i="1" dirty="0">
                          <a:effectLst/>
                        </a:rPr>
                        <a:t>, “balanced”, default=None</a:t>
                      </a:r>
                      <a:endParaRPr lang="en-IN" sz="1600" dirty="0"/>
                    </a:p>
                  </a:txBody>
                  <a:tcPr/>
                </a:tc>
                <a:tc>
                  <a:txBody>
                    <a:bodyPr/>
                    <a:lstStyle/>
                    <a:p>
                      <a:r>
                        <a:rPr lang="en-US" sz="1600" dirty="0">
                          <a:effectLst/>
                        </a:rPr>
                        <a:t>Weights associated with classes in the form {</a:t>
                      </a:r>
                      <a:r>
                        <a:rPr lang="en-US" sz="1600" dirty="0" err="1">
                          <a:effectLst/>
                        </a:rPr>
                        <a:t>class_label</a:t>
                      </a:r>
                      <a:r>
                        <a:rPr lang="en-US" sz="1600" dirty="0">
                          <a:effectLst/>
                        </a:rPr>
                        <a:t>: weight}. If not given, all classes are supposed to have weight one. </a:t>
                      </a:r>
                      <a:endParaRPr lang="en-IN" sz="1600" dirty="0"/>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91680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6F8-564C-4D07-9957-F06FB84E60FA}"/>
              </a:ext>
            </a:extLst>
          </p:cNvPr>
          <p:cNvSpPr>
            <a:spLocks noGrp="1"/>
          </p:cNvSpPr>
          <p:nvPr>
            <p:ph type="title"/>
          </p:nvPr>
        </p:nvSpPr>
        <p:spPr/>
        <p:txBody>
          <a:bodyPr/>
          <a:lstStyle/>
          <a:p>
            <a:endParaRPr lang="en-IN"/>
          </a:p>
        </p:txBody>
      </p:sp>
      <p:pic>
        <p:nvPicPr>
          <p:cNvPr id="5" name="Content Placeholder 4" descr="A screenshot of a cell phone&#10;&#10;Description automatically generated">
            <a:extLst>
              <a:ext uri="{FF2B5EF4-FFF2-40B4-BE49-F238E27FC236}">
                <a16:creationId xmlns:a16="http://schemas.microsoft.com/office/drawing/2014/main" id="{52A412DC-E149-4916-9EFA-C0769EEB3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68" y="394357"/>
            <a:ext cx="11602664" cy="6069286"/>
          </a:xfrm>
        </p:spPr>
      </p:pic>
    </p:spTree>
    <p:extLst>
      <p:ext uri="{BB962C8B-B14F-4D97-AF65-F5344CB8AC3E}">
        <p14:creationId xmlns:p14="http://schemas.microsoft.com/office/powerpoint/2010/main" val="743566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Random Forest</a:t>
            </a:r>
            <a:endParaRPr lang="en-IN" b="1" dirty="0">
              <a:solidFill>
                <a:schemeClr val="bg1"/>
              </a:solidFill>
            </a:endParaRPr>
          </a:p>
        </p:txBody>
      </p:sp>
    </p:spTree>
    <p:extLst>
      <p:ext uri="{BB962C8B-B14F-4D97-AF65-F5344CB8AC3E}">
        <p14:creationId xmlns:p14="http://schemas.microsoft.com/office/powerpoint/2010/main" val="1375382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77CF9-0284-4C9D-A9FC-F872AC2D789B}"/>
              </a:ext>
            </a:extLst>
          </p:cNvPr>
          <p:cNvSpPr>
            <a:spLocks noGrp="1"/>
          </p:cNvSpPr>
          <p:nvPr>
            <p:ph idx="1"/>
          </p:nvPr>
        </p:nvSpPr>
        <p:spPr>
          <a:xfrm>
            <a:off x="838200" y="1180407"/>
            <a:ext cx="10515600" cy="4996556"/>
          </a:xfrm>
        </p:spPr>
        <p:txBody>
          <a:bodyPr>
            <a:normAutofit fontScale="92500" lnSpcReduction="10000"/>
          </a:bodyPr>
          <a:lstStyle/>
          <a:p>
            <a:pPr fontAlgn="base"/>
            <a:r>
              <a:rPr lang="en-US" dirty="0"/>
              <a:t>It is a supervised multi-class classifier. A black box model.</a:t>
            </a:r>
          </a:p>
          <a:p>
            <a:pPr fontAlgn="base"/>
            <a:endParaRPr lang="en-US" dirty="0"/>
          </a:p>
          <a:p>
            <a:pPr fontAlgn="base"/>
            <a:r>
              <a:rPr lang="en-US" dirty="0"/>
              <a:t>It can be used for both classification and regression. Widely used in classification.</a:t>
            </a:r>
          </a:p>
          <a:p>
            <a:pPr fontAlgn="base"/>
            <a:endParaRPr lang="en-US" dirty="0"/>
          </a:p>
          <a:p>
            <a:pPr fontAlgn="base"/>
            <a:r>
              <a:rPr lang="en-US" dirty="0"/>
              <a:t>Implements ensemble: method for combining weak learners in an attempt to produce strong learners. (</a:t>
            </a:r>
            <a:r>
              <a:rPr lang="en-US" dirty="0" err="1"/>
              <a:t>eg</a:t>
            </a:r>
            <a:r>
              <a:rPr lang="en-US" dirty="0"/>
              <a:t>: 1 ant cannot kill an elephant, but 1000 ants can). Here week learners are decision trees (multiple decision trees are built).</a:t>
            </a:r>
          </a:p>
          <a:p>
            <a:pPr fontAlgn="base"/>
            <a:endParaRPr lang="en-US" dirty="0"/>
          </a:p>
          <a:p>
            <a:pPr fontAlgn="base"/>
            <a:r>
              <a:rPr lang="en-US" dirty="0"/>
              <a:t>In Random Forest, we grow multiple trees as opposed to a single tree as in decision tree model. Each tree will give an output. The majority of that output is considered as classification, Average in regression.</a:t>
            </a:r>
          </a:p>
          <a:p>
            <a:endParaRPr lang="en-IN" dirty="0"/>
          </a:p>
        </p:txBody>
      </p:sp>
      <p:sp>
        <p:nvSpPr>
          <p:cNvPr id="4" name="Title 1">
            <a:extLst>
              <a:ext uri="{FF2B5EF4-FFF2-40B4-BE49-F238E27FC236}">
                <a16:creationId xmlns:a16="http://schemas.microsoft.com/office/drawing/2014/main" id="{FC0CCFE5-CF28-4965-9B34-3210DDB3C145}"/>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Random Forest</a:t>
            </a:r>
          </a:p>
        </p:txBody>
      </p:sp>
    </p:spTree>
    <p:extLst>
      <p:ext uri="{BB962C8B-B14F-4D97-AF65-F5344CB8AC3E}">
        <p14:creationId xmlns:p14="http://schemas.microsoft.com/office/powerpoint/2010/main" val="275401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256-982C-46ED-A4E7-929DE8841065}"/>
              </a:ext>
            </a:extLst>
          </p:cNvPr>
          <p:cNvSpPr>
            <a:spLocks noGrp="1"/>
          </p:cNvSpPr>
          <p:nvPr>
            <p:ph type="title"/>
          </p:nvPr>
        </p:nvSpPr>
        <p:spPr>
          <a:xfrm>
            <a:off x="838200" y="942110"/>
            <a:ext cx="10515600" cy="748578"/>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EB8DB8E6-3D28-474E-B654-89B2A923FDC5}"/>
              </a:ext>
            </a:extLst>
          </p:cNvPr>
          <p:cNvSpPr>
            <a:spLocks noGrp="1"/>
          </p:cNvSpPr>
          <p:nvPr>
            <p:ph idx="1"/>
          </p:nvPr>
        </p:nvSpPr>
        <p:spPr/>
        <p:txBody>
          <a:bodyPr>
            <a:normAutofit fontScale="92500" lnSpcReduction="20000"/>
          </a:bodyPr>
          <a:lstStyle/>
          <a:p>
            <a:r>
              <a:rPr lang="en-US" dirty="0"/>
              <a:t>It runs efficiently on large databases.</a:t>
            </a:r>
          </a:p>
          <a:p>
            <a:endParaRPr lang="en-US" dirty="0"/>
          </a:p>
          <a:p>
            <a:r>
              <a:rPr lang="en-US" dirty="0"/>
              <a:t>It can handle thousands of input variables without variable deletion.</a:t>
            </a:r>
          </a:p>
          <a:p>
            <a:endParaRPr lang="en-US" dirty="0"/>
          </a:p>
          <a:p>
            <a:r>
              <a:rPr lang="en-US" dirty="0"/>
              <a:t>It gives estimates of what variables are important in the classification.</a:t>
            </a:r>
          </a:p>
          <a:p>
            <a:endParaRPr lang="en-US" dirty="0"/>
          </a:p>
          <a:p>
            <a:r>
              <a:rPr lang="en-US" dirty="0"/>
              <a:t>It generates an internal unbiased estimate of the generalization error as the forest building progresses.</a:t>
            </a:r>
          </a:p>
          <a:p>
            <a:endParaRPr lang="en-US" dirty="0"/>
          </a:p>
          <a:p>
            <a:r>
              <a:rPr lang="en-US" dirty="0"/>
              <a:t>It has an effective method for estimating missing data and maintains accuracy when a large proportion of the data are missing.</a:t>
            </a:r>
          </a:p>
        </p:txBody>
      </p:sp>
      <p:sp>
        <p:nvSpPr>
          <p:cNvPr id="4" name="Title 1">
            <a:extLst>
              <a:ext uri="{FF2B5EF4-FFF2-40B4-BE49-F238E27FC236}">
                <a16:creationId xmlns:a16="http://schemas.microsoft.com/office/drawing/2014/main" id="{6B901BEA-AA1A-4F25-960F-62ED7265D56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Random Forest</a:t>
            </a:r>
          </a:p>
        </p:txBody>
      </p:sp>
    </p:spTree>
    <p:extLst>
      <p:ext uri="{BB962C8B-B14F-4D97-AF65-F5344CB8AC3E}">
        <p14:creationId xmlns:p14="http://schemas.microsoft.com/office/powerpoint/2010/main" val="3859686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Supervised Learning</a:t>
            </a:r>
            <a:br>
              <a:rPr lang="en-IN" b="1" dirty="0">
                <a:solidFill>
                  <a:schemeClr val="bg1"/>
                </a:solidFill>
              </a:rPr>
            </a:br>
            <a:r>
              <a:rPr lang="en-IN" sz="3200" b="1" dirty="0">
                <a:solidFill>
                  <a:schemeClr val="bg1"/>
                </a:solidFill>
              </a:rPr>
              <a:t>Artificial Neural Network</a:t>
            </a:r>
            <a:endParaRPr lang="en-IN" b="1" dirty="0">
              <a:solidFill>
                <a:schemeClr val="bg1"/>
              </a:solidFill>
            </a:endParaRPr>
          </a:p>
        </p:txBody>
      </p:sp>
    </p:spTree>
    <p:extLst>
      <p:ext uri="{BB962C8B-B14F-4D97-AF65-F5344CB8AC3E}">
        <p14:creationId xmlns:p14="http://schemas.microsoft.com/office/powerpoint/2010/main" val="2258295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C534-A8CC-405E-8AF8-0A4BD243A31A}"/>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
        <p:nvSpPr>
          <p:cNvPr id="4" name="Content Placeholder 3">
            <a:extLst>
              <a:ext uri="{FF2B5EF4-FFF2-40B4-BE49-F238E27FC236}">
                <a16:creationId xmlns:a16="http://schemas.microsoft.com/office/drawing/2014/main" id="{4682464B-4BE8-486C-8D8E-79A4A36DDBF1}"/>
              </a:ext>
            </a:extLst>
          </p:cNvPr>
          <p:cNvSpPr>
            <a:spLocks noGrp="1"/>
          </p:cNvSpPr>
          <p:nvPr>
            <p:ph idx="1"/>
          </p:nvPr>
        </p:nvSpPr>
        <p:spPr>
          <a:xfrm>
            <a:off x="838200" y="1180407"/>
            <a:ext cx="10515600" cy="4996556"/>
          </a:xfrm>
        </p:spPr>
        <p:txBody>
          <a:bodyPr/>
          <a:lstStyle/>
          <a:p>
            <a:pPr fontAlgn="base"/>
            <a:r>
              <a:rPr lang="en-US" dirty="0"/>
              <a:t>Artificial Neural Networks are models that are inspired by the structure and/or function of biological neural networks.</a:t>
            </a:r>
          </a:p>
          <a:p>
            <a:pPr fontAlgn="base"/>
            <a:endParaRPr lang="en-US" dirty="0"/>
          </a:p>
          <a:p>
            <a:pPr fontAlgn="base"/>
            <a:r>
              <a:rPr lang="en-US" dirty="0"/>
              <a:t>They are a class of pattern matching that are commonly used for regression and classification problems but are really an enormous subfield comprised of hundreds of algorithms and variations for all manner of problem types.</a:t>
            </a:r>
          </a:p>
          <a:p>
            <a:endParaRPr lang="en-IN" dirty="0"/>
          </a:p>
        </p:txBody>
      </p:sp>
    </p:spTree>
    <p:extLst>
      <p:ext uri="{BB962C8B-B14F-4D97-AF65-F5344CB8AC3E}">
        <p14:creationId xmlns:p14="http://schemas.microsoft.com/office/powerpoint/2010/main" val="2343780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A sigmoidal unit with three inputs \(\vec{x} = (x_1, x_2, x_3)\), weight vector \(\vec{w}\), and bias \(b\).">
            <a:extLst>
              <a:ext uri="{FF2B5EF4-FFF2-40B4-BE49-F238E27FC236}">
                <a16:creationId xmlns:a16="http://schemas.microsoft.com/office/drawing/2014/main" id="{679CF76E-5815-403E-B59E-442ED23677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4246" y="1740724"/>
            <a:ext cx="7615655" cy="36929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284F31-9246-4F49-9770-C5D6B7576719}"/>
              </a:ext>
            </a:extLst>
          </p:cNvPr>
          <p:cNvSpPr>
            <a:spLocks noGrp="1"/>
          </p:cNvSpPr>
          <p:nvPr>
            <p:ph type="title" idx="4294967295"/>
          </p:nvPr>
        </p:nvSpPr>
        <p:spPr>
          <a:xfrm>
            <a:off x="430212" y="991424"/>
            <a:ext cx="5665788" cy="1498600"/>
          </a:xfrm>
        </p:spPr>
        <p:txBody>
          <a:bodyPr vert="horz" lIns="91440" tIns="45720" rIns="91440" bIns="45720" rtlCol="0" anchor="ctr">
            <a:normAutofit fontScale="90000"/>
          </a:bodyPr>
          <a:lstStyle/>
          <a:p>
            <a:r>
              <a:rPr lang="en-US" sz="4000" b="1" cap="none" spc="-73" dirty="0">
                <a:solidFill>
                  <a:srgbClr val="203864"/>
                </a:solidFill>
                <a:latin typeface="Calibri"/>
                <a:ea typeface="+mn-ea"/>
                <a:cs typeface="Calibri"/>
              </a:rPr>
              <a:t>Elements of Neural Networks</a:t>
            </a:r>
            <a:br>
              <a:rPr lang="en-US" sz="3700" cap="all" dirty="0">
                <a:solidFill>
                  <a:srgbClr val="203864"/>
                </a:solidFill>
              </a:rPr>
            </a:br>
            <a:endParaRPr lang="en-US" sz="3700" cap="all" dirty="0">
              <a:solidFill>
                <a:srgbClr val="203864"/>
              </a:solidFill>
            </a:endParaRPr>
          </a:p>
        </p:txBody>
      </p:sp>
      <p:sp>
        <p:nvSpPr>
          <p:cNvPr id="16" name="Content Placeholder 15">
            <a:extLst>
              <a:ext uri="{FF2B5EF4-FFF2-40B4-BE49-F238E27FC236}">
                <a16:creationId xmlns:a16="http://schemas.microsoft.com/office/drawing/2014/main" id="{C82F8B24-D42E-49DA-88B1-16C25844622B}"/>
              </a:ext>
            </a:extLst>
          </p:cNvPr>
          <p:cNvSpPr>
            <a:spLocks noGrp="1"/>
          </p:cNvSpPr>
          <p:nvPr>
            <p:ph sz="quarter" idx="4294967295"/>
          </p:nvPr>
        </p:nvSpPr>
        <p:spPr>
          <a:xfrm>
            <a:off x="1023505" y="2202873"/>
            <a:ext cx="3613150" cy="757238"/>
          </a:xfrm>
          <a:prstGeom prst="rect">
            <a:avLst/>
          </a:prstGeom>
          <a:solidFill>
            <a:srgbClr val="203864"/>
          </a:solidFill>
        </p:spPr>
        <p:txBody>
          <a:bodyPr wrap="square">
            <a:spAutoFit/>
          </a:bodyPr>
          <a:lstStyle/>
          <a:p>
            <a:pPr marL="0" indent="0">
              <a:buNone/>
            </a:pPr>
            <a:r>
              <a:rPr lang="en-IN" altLang="en-US" sz="2400" dirty="0">
                <a:solidFill>
                  <a:schemeClr val="bg1"/>
                </a:solidFill>
              </a:rPr>
              <a:t>1. No Computation on Input layer Neurons</a:t>
            </a:r>
          </a:p>
        </p:txBody>
      </p:sp>
      <p:sp>
        <p:nvSpPr>
          <p:cNvPr id="4" name="Rectangle 3">
            <a:extLst>
              <a:ext uri="{FF2B5EF4-FFF2-40B4-BE49-F238E27FC236}">
                <a16:creationId xmlns:a16="http://schemas.microsoft.com/office/drawing/2014/main" id="{7F529D69-C643-4FE4-8BD9-6A398E296C00}"/>
              </a:ext>
            </a:extLst>
          </p:cNvPr>
          <p:cNvSpPr/>
          <p:nvPr/>
        </p:nvSpPr>
        <p:spPr>
          <a:xfrm>
            <a:off x="1023938" y="3438237"/>
            <a:ext cx="3612717" cy="1815882"/>
          </a:xfrm>
          <a:prstGeom prst="rect">
            <a:avLst/>
          </a:prstGeom>
          <a:solidFill>
            <a:srgbClr val="203864"/>
          </a:solidFill>
        </p:spPr>
        <p:txBody>
          <a:bodyPr wrap="square">
            <a:spAutoFit/>
          </a:bodyPr>
          <a:lstStyle/>
          <a:p>
            <a:r>
              <a:rPr lang="en-IN" altLang="en-US" sz="2400" dirty="0">
                <a:solidFill>
                  <a:schemeClr val="bg1"/>
                </a:solidFill>
              </a:rPr>
              <a:t>2. Two process on every computational Neuron.</a:t>
            </a:r>
          </a:p>
          <a:p>
            <a:pPr marL="630936" lvl="1" indent="-457200">
              <a:buFont typeface="Wingdings" panose="05000000000000000000" pitchFamily="2" charset="2"/>
              <a:buChar char="§"/>
            </a:pPr>
            <a:r>
              <a:rPr lang="en-IN" altLang="en-US" sz="2000" dirty="0">
                <a:solidFill>
                  <a:schemeClr val="bg1"/>
                </a:solidFill>
              </a:rPr>
              <a:t>Weighted Sum</a:t>
            </a:r>
          </a:p>
          <a:p>
            <a:pPr marL="630936" lvl="1" indent="-457200">
              <a:buFont typeface="Wingdings" panose="05000000000000000000" pitchFamily="2" charset="2"/>
              <a:buChar char="§"/>
            </a:pPr>
            <a:r>
              <a:rPr lang="en-IN" altLang="en-US" sz="2000" dirty="0">
                <a:solidFill>
                  <a:schemeClr val="bg1"/>
                </a:solidFill>
              </a:rPr>
              <a:t>Activation Function</a:t>
            </a:r>
            <a:endParaRPr lang="en-US" altLang="en-US" sz="2000" dirty="0">
              <a:solidFill>
                <a:schemeClr val="bg1"/>
              </a:solidFill>
            </a:endParaRPr>
          </a:p>
        </p:txBody>
      </p:sp>
      <p:sp>
        <p:nvSpPr>
          <p:cNvPr id="6" name="Title 1">
            <a:extLst>
              <a:ext uri="{FF2B5EF4-FFF2-40B4-BE49-F238E27FC236}">
                <a16:creationId xmlns:a16="http://schemas.microsoft.com/office/drawing/2014/main" id="{D08EE43C-E937-410C-A1DA-559EA100ECF7}"/>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08250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8795-2853-468C-B635-32E8978C4D98}"/>
              </a:ext>
            </a:extLst>
          </p:cNvPr>
          <p:cNvSpPr>
            <a:spLocks noGrp="1"/>
          </p:cNvSpPr>
          <p:nvPr>
            <p:ph type="title"/>
          </p:nvPr>
        </p:nvSpPr>
        <p:spPr>
          <a:xfrm>
            <a:off x="838200" y="882998"/>
            <a:ext cx="10515600" cy="807690"/>
          </a:xfrm>
        </p:spPr>
        <p:txBody>
          <a:bodyPr>
            <a:normAutofit/>
          </a:bodyPr>
          <a:lstStyle/>
          <a:p>
            <a:r>
              <a:rPr lang="en-IN" sz="3600" b="1" spc="-73" dirty="0">
                <a:solidFill>
                  <a:srgbClr val="203864"/>
                </a:solidFill>
                <a:latin typeface="Calibri"/>
                <a:ea typeface="+mn-ea"/>
                <a:cs typeface="Calibri"/>
              </a:rPr>
              <a:t>Advantages of Neural Networks</a:t>
            </a:r>
          </a:p>
        </p:txBody>
      </p:sp>
      <p:sp>
        <p:nvSpPr>
          <p:cNvPr id="3" name="Content Placeholder 2">
            <a:extLst>
              <a:ext uri="{FF2B5EF4-FFF2-40B4-BE49-F238E27FC236}">
                <a16:creationId xmlns:a16="http://schemas.microsoft.com/office/drawing/2014/main" id="{EFFC8137-CA27-4E2F-9857-247E76E9860A}"/>
              </a:ext>
            </a:extLst>
          </p:cNvPr>
          <p:cNvSpPr>
            <a:spLocks noGrp="1"/>
          </p:cNvSpPr>
          <p:nvPr>
            <p:ph idx="1"/>
          </p:nvPr>
        </p:nvSpPr>
        <p:spPr/>
        <p:txBody>
          <a:bodyPr/>
          <a:lstStyle/>
          <a:p>
            <a:pPr>
              <a:buFont typeface="Wingdings" panose="05000000000000000000" pitchFamily="2" charset="2"/>
              <a:buChar char="§"/>
            </a:pPr>
            <a:r>
              <a:rPr lang="en-US" dirty="0"/>
              <a:t>A neural network can perform tasks that a linear program can not.</a:t>
            </a:r>
          </a:p>
          <a:p>
            <a:pPr>
              <a:buFont typeface="Wingdings" panose="05000000000000000000" pitchFamily="2" charset="2"/>
              <a:buChar char="§"/>
            </a:pPr>
            <a:r>
              <a:rPr lang="en-US" dirty="0"/>
              <a:t>When an element of the neural network fails, it can continue without any problem by their parallel nature.</a:t>
            </a:r>
          </a:p>
          <a:p>
            <a:pPr>
              <a:buFont typeface="Wingdings" panose="05000000000000000000" pitchFamily="2" charset="2"/>
              <a:buChar char="§"/>
            </a:pPr>
            <a:r>
              <a:rPr lang="en-US" dirty="0"/>
              <a:t>A neural network learns and does not need to be reprogrammed.</a:t>
            </a:r>
          </a:p>
          <a:p>
            <a:pPr>
              <a:buFont typeface="Wingdings" panose="05000000000000000000" pitchFamily="2" charset="2"/>
              <a:buChar char="§"/>
            </a:pPr>
            <a:r>
              <a:rPr lang="en-US" dirty="0"/>
              <a:t>It can be implemented in any application.</a:t>
            </a:r>
          </a:p>
          <a:p>
            <a:pPr>
              <a:buFont typeface="Wingdings" panose="05000000000000000000" pitchFamily="2" charset="2"/>
              <a:buChar char="§"/>
            </a:pPr>
            <a:r>
              <a:rPr lang="en-US" dirty="0"/>
              <a:t>It can be performed without any problem.</a:t>
            </a:r>
          </a:p>
        </p:txBody>
      </p:sp>
      <p:sp>
        <p:nvSpPr>
          <p:cNvPr id="4" name="Title 1">
            <a:extLst>
              <a:ext uri="{FF2B5EF4-FFF2-40B4-BE49-F238E27FC236}">
                <a16:creationId xmlns:a16="http://schemas.microsoft.com/office/drawing/2014/main" id="{DBA47B91-6D58-414F-B54A-099F2B1C9D19}"/>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045527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86A1-0760-487E-9603-BC7B5EB712D5}"/>
              </a:ext>
            </a:extLst>
          </p:cNvPr>
          <p:cNvSpPr>
            <a:spLocks noGrp="1"/>
          </p:cNvSpPr>
          <p:nvPr>
            <p:ph type="title"/>
          </p:nvPr>
        </p:nvSpPr>
        <p:spPr>
          <a:xfrm>
            <a:off x="838200" y="1182255"/>
            <a:ext cx="10515600" cy="508433"/>
          </a:xfrm>
        </p:spPr>
        <p:txBody>
          <a:bodyPr>
            <a:normAutofit fontScale="90000"/>
          </a:bodyPr>
          <a:lstStyle/>
          <a:p>
            <a:r>
              <a:rPr lang="en-IN" sz="3600" b="1" spc="-73" dirty="0">
                <a:solidFill>
                  <a:srgbClr val="203864"/>
                </a:solidFill>
                <a:latin typeface="Calibri"/>
                <a:ea typeface="+mn-ea"/>
                <a:cs typeface="Calibri"/>
              </a:rPr>
              <a:t>Limitations of Neural Networks</a:t>
            </a:r>
          </a:p>
        </p:txBody>
      </p:sp>
      <p:sp>
        <p:nvSpPr>
          <p:cNvPr id="3" name="Content Placeholder 2">
            <a:extLst>
              <a:ext uri="{FF2B5EF4-FFF2-40B4-BE49-F238E27FC236}">
                <a16:creationId xmlns:a16="http://schemas.microsoft.com/office/drawing/2014/main" id="{E453F7B9-9BC8-40F7-95AB-3B00DA7A4246}"/>
              </a:ext>
            </a:extLst>
          </p:cNvPr>
          <p:cNvSpPr>
            <a:spLocks noGrp="1"/>
          </p:cNvSpPr>
          <p:nvPr>
            <p:ph idx="1"/>
          </p:nvPr>
        </p:nvSpPr>
        <p:spPr/>
        <p:txBody>
          <a:bodyPr/>
          <a:lstStyle/>
          <a:p>
            <a:pPr>
              <a:buFont typeface="Wingdings" panose="05000000000000000000" pitchFamily="2" charset="2"/>
              <a:buChar char="§"/>
            </a:pPr>
            <a:r>
              <a:rPr lang="en-US" dirty="0"/>
              <a:t>The neural network needs the training to operate.</a:t>
            </a:r>
          </a:p>
          <a:p>
            <a:pPr>
              <a:buFont typeface="Wingdings" panose="05000000000000000000" pitchFamily="2" charset="2"/>
              <a:buChar char="§"/>
            </a:pPr>
            <a:r>
              <a:rPr lang="en-US" dirty="0"/>
              <a:t>The architecture of a neural network is different from the architecture of microprocessors, therefore, needs to be emulated.</a:t>
            </a:r>
          </a:p>
          <a:p>
            <a:pPr>
              <a:buFont typeface="Wingdings" panose="05000000000000000000" pitchFamily="2" charset="2"/>
              <a:buChar char="§"/>
            </a:pPr>
            <a:r>
              <a:rPr lang="en-US" dirty="0"/>
              <a:t>Requires high processing time for large neural networks.</a:t>
            </a:r>
          </a:p>
          <a:p>
            <a:pPr>
              <a:buFont typeface="Wingdings" panose="05000000000000000000" pitchFamily="2" charset="2"/>
              <a:buChar char="§"/>
            </a:pPr>
            <a:endParaRPr lang="en-IN" dirty="0"/>
          </a:p>
        </p:txBody>
      </p:sp>
      <p:sp>
        <p:nvSpPr>
          <p:cNvPr id="4" name="Title 1">
            <a:extLst>
              <a:ext uri="{FF2B5EF4-FFF2-40B4-BE49-F238E27FC236}">
                <a16:creationId xmlns:a16="http://schemas.microsoft.com/office/drawing/2014/main" id="{AA0407ED-155E-4E06-A5E3-58047D916618}"/>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3604045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5848-B79F-4A94-A864-0F447C837B55}"/>
              </a:ext>
            </a:extLst>
          </p:cNvPr>
          <p:cNvSpPr>
            <a:spLocks noGrp="1"/>
          </p:cNvSpPr>
          <p:nvPr>
            <p:ph type="title"/>
          </p:nvPr>
        </p:nvSpPr>
        <p:spPr>
          <a:xfrm>
            <a:off x="838200" y="1099127"/>
            <a:ext cx="10515600" cy="591561"/>
          </a:xfrm>
        </p:spPr>
        <p:txBody>
          <a:bodyPr>
            <a:normAutofit/>
          </a:bodyPr>
          <a:lstStyle/>
          <a:p>
            <a:r>
              <a:rPr lang="en-IN" sz="3600" b="1" spc="-73" dirty="0">
                <a:solidFill>
                  <a:srgbClr val="203864"/>
                </a:solidFill>
                <a:latin typeface="Calibri"/>
                <a:ea typeface="+mn-ea"/>
                <a:cs typeface="Calibri"/>
              </a:rPr>
              <a:t>Applications of Neural Networks</a:t>
            </a:r>
          </a:p>
        </p:txBody>
      </p:sp>
      <p:graphicFrame>
        <p:nvGraphicFramePr>
          <p:cNvPr id="4" name="Content Placeholder 3">
            <a:extLst>
              <a:ext uri="{FF2B5EF4-FFF2-40B4-BE49-F238E27FC236}">
                <a16:creationId xmlns:a16="http://schemas.microsoft.com/office/drawing/2014/main" id="{B168B296-BB77-4FE7-8F99-F64629667080}"/>
              </a:ext>
            </a:extLst>
          </p:cNvPr>
          <p:cNvGraphicFramePr>
            <a:graphicFrameLocks noGrp="1"/>
          </p:cNvGraphicFramePr>
          <p:nvPr>
            <p:ph idx="1"/>
            <p:extLst>
              <p:ext uri="{D42A27DB-BD31-4B8C-83A1-F6EECF244321}">
                <p14:modId xmlns:p14="http://schemas.microsoft.com/office/powerpoint/2010/main" val="2303701697"/>
              </p:ext>
            </p:extLst>
          </p:nvPr>
        </p:nvGraphicFramePr>
        <p:xfrm>
          <a:off x="838200" y="1825625"/>
          <a:ext cx="10516113" cy="3806510"/>
        </p:xfrm>
        <a:graphic>
          <a:graphicData uri="http://schemas.openxmlformats.org/drawingml/2006/table">
            <a:tbl>
              <a:tblPr>
                <a:tableStyleId>{69CF1AB2-1976-4502-BF36-3FF5EA218861}</a:tableStyleId>
              </a:tblPr>
              <a:tblGrid>
                <a:gridCol w="3505371">
                  <a:extLst>
                    <a:ext uri="{9D8B030D-6E8A-4147-A177-3AD203B41FA5}">
                      <a16:colId xmlns:a16="http://schemas.microsoft.com/office/drawing/2014/main" val="3590158361"/>
                    </a:ext>
                  </a:extLst>
                </a:gridCol>
                <a:gridCol w="3505371">
                  <a:extLst>
                    <a:ext uri="{9D8B030D-6E8A-4147-A177-3AD203B41FA5}">
                      <a16:colId xmlns:a16="http://schemas.microsoft.com/office/drawing/2014/main" val="4019208876"/>
                    </a:ext>
                  </a:extLst>
                </a:gridCol>
                <a:gridCol w="3505371">
                  <a:extLst>
                    <a:ext uri="{9D8B030D-6E8A-4147-A177-3AD203B41FA5}">
                      <a16:colId xmlns:a16="http://schemas.microsoft.com/office/drawing/2014/main" val="3816444816"/>
                    </a:ext>
                  </a:extLst>
                </a:gridCol>
              </a:tblGrid>
              <a:tr h="425414">
                <a:tc>
                  <a:txBody>
                    <a:bodyPr/>
                    <a:lstStyle/>
                    <a:p>
                      <a:pPr marL="0" algn="ctr" defTabSz="914400" rtl="0" eaLnBrk="1" latinLnBrk="0" hangingPunct="1"/>
                      <a:r>
                        <a:rPr lang="en-IN" sz="2000" b="1" kern="1200" dirty="0">
                          <a:effectLst/>
                        </a:rPr>
                        <a:t>Application</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tc>
                  <a:txBody>
                    <a:bodyPr/>
                    <a:lstStyle/>
                    <a:p>
                      <a:pPr marL="0" algn="ctr" defTabSz="914400" rtl="0" eaLnBrk="1" latinLnBrk="0" hangingPunct="1"/>
                      <a:r>
                        <a:rPr lang="en-IN" sz="2000" b="1" kern="1200" dirty="0">
                          <a:effectLst/>
                        </a:rPr>
                        <a:t>Architecture / Algorithm</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tc>
                  <a:txBody>
                    <a:bodyPr/>
                    <a:lstStyle/>
                    <a:p>
                      <a:pPr marL="0" algn="ctr" defTabSz="914400" rtl="0" eaLnBrk="1" latinLnBrk="0" hangingPunct="1"/>
                      <a:r>
                        <a:rPr lang="en-IN" sz="2000" b="1" kern="1200" dirty="0">
                          <a:effectLst/>
                        </a:rPr>
                        <a:t>Activation Function</a:t>
                      </a:r>
                      <a:endParaRPr lang="en-IN" sz="2000" b="1" kern="1200" dirty="0">
                        <a:solidFill>
                          <a:schemeClr val="dk1"/>
                        </a:solidFill>
                        <a:effectLst/>
                        <a:latin typeface="+mn-lt"/>
                        <a:ea typeface="+mn-ea"/>
                        <a:cs typeface="+mn-cs"/>
                      </a:endParaRPr>
                    </a:p>
                  </a:txBody>
                  <a:tcPr marL="3489" marR="3489" marT="3269" marB="3269" anchor="ctr">
                    <a:solidFill>
                      <a:schemeClr val="accent1">
                        <a:lumMod val="60000"/>
                        <a:lumOff val="40000"/>
                      </a:schemeClr>
                    </a:solidFill>
                  </a:tcPr>
                </a:tc>
                <a:extLst>
                  <a:ext uri="{0D108BD9-81ED-4DB2-BD59-A6C34878D82A}">
                    <a16:rowId xmlns:a16="http://schemas.microsoft.com/office/drawing/2014/main" val="2324091849"/>
                  </a:ext>
                </a:extLst>
              </a:tr>
              <a:tr h="425414">
                <a:tc>
                  <a:txBody>
                    <a:bodyPr/>
                    <a:lstStyle/>
                    <a:p>
                      <a:pPr marL="0" algn="ctr" defTabSz="914400" rtl="0" eaLnBrk="1" latinLnBrk="0" hangingPunct="1"/>
                      <a:r>
                        <a:rPr lang="en-IN" sz="1600" kern="1200" dirty="0">
                          <a:effectLst/>
                        </a:rPr>
                        <a:t>Process </a:t>
                      </a:r>
                      <a:r>
                        <a:rPr lang="en-IN" sz="1600" kern="1200" dirty="0" err="1">
                          <a:effectLst/>
                        </a:rPr>
                        <a:t>modeling</a:t>
                      </a:r>
                      <a:r>
                        <a:rPr lang="en-IN" sz="1600" kern="1200" dirty="0">
                          <a:effectLst/>
                        </a:rPr>
                        <a:t> and control</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Radial Basis Network</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Radial Basis</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128511184"/>
                  </a:ext>
                </a:extLst>
              </a:tr>
              <a:tr h="425414">
                <a:tc>
                  <a:txBody>
                    <a:bodyPr/>
                    <a:lstStyle/>
                    <a:p>
                      <a:pPr marL="0" algn="ctr" defTabSz="914400" rtl="0" eaLnBrk="1" latinLnBrk="0" hangingPunct="1"/>
                      <a:r>
                        <a:rPr lang="en-IN" sz="1600" kern="1200" dirty="0">
                          <a:effectLst/>
                        </a:rPr>
                        <a:t>Machine Diagnostics</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Multilayer Perceptron</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Tan- Sigmoid Function</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3387639674"/>
                  </a:ext>
                </a:extLst>
              </a:tr>
              <a:tr h="632567">
                <a:tc>
                  <a:txBody>
                    <a:bodyPr/>
                    <a:lstStyle/>
                    <a:p>
                      <a:pPr marL="0" algn="ctr" defTabSz="914400" rtl="0" eaLnBrk="1" latinLnBrk="0" hangingPunct="1"/>
                      <a:r>
                        <a:rPr lang="en-IN" sz="1600" kern="1200" dirty="0">
                          <a:effectLst/>
                        </a:rPr>
                        <a:t>Portfolio Management</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Classification Supervised Algorithm</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Tan- Sigmoid Function</a:t>
                      </a:r>
                      <a:endParaRPr lang="en-IN" sz="1600" b="0" kern="120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1710705621"/>
                  </a:ext>
                </a:extLst>
              </a:tr>
              <a:tr h="425414">
                <a:tc>
                  <a:txBody>
                    <a:bodyPr/>
                    <a:lstStyle/>
                    <a:p>
                      <a:pPr marL="0" algn="ctr" defTabSz="914400" rtl="0" eaLnBrk="1" latinLnBrk="0" hangingPunct="1"/>
                      <a:r>
                        <a:rPr lang="en-IN" sz="1600" kern="1200">
                          <a:effectLst/>
                        </a:rPr>
                        <a:t>Target Recognition</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Modular Neural Network</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Tan- Sigmoid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500637767"/>
                  </a:ext>
                </a:extLst>
              </a:tr>
              <a:tr h="425414">
                <a:tc>
                  <a:txBody>
                    <a:bodyPr/>
                    <a:lstStyle/>
                    <a:p>
                      <a:pPr marL="0" algn="ctr" defTabSz="914400" rtl="0" eaLnBrk="1" latinLnBrk="0" hangingPunct="1"/>
                      <a:r>
                        <a:rPr lang="en-IN" sz="1600" kern="1200">
                          <a:effectLst/>
                        </a:rPr>
                        <a:t>Medical Diagnosis</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a:effectLst/>
                        </a:rPr>
                        <a:t>Multilayer Perceptron</a:t>
                      </a:r>
                      <a:endParaRPr lang="en-IN" sz="1600" b="0" kern="120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Tan- Sigmoid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2819682716"/>
                  </a:ext>
                </a:extLst>
              </a:tr>
              <a:tr h="1046873">
                <a:tc>
                  <a:txBody>
                    <a:bodyPr/>
                    <a:lstStyle/>
                    <a:p>
                      <a:pPr marL="0" algn="ctr" defTabSz="914400" rtl="0" eaLnBrk="1" latinLnBrk="0" hangingPunct="1"/>
                      <a:r>
                        <a:rPr lang="en-IN" sz="1600" kern="1200" dirty="0">
                          <a:effectLst/>
                        </a:rPr>
                        <a:t>Credit Rating</a:t>
                      </a:r>
                      <a:endParaRPr lang="en-IN"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US" sz="1600" kern="1200" dirty="0">
                          <a:effectLst/>
                        </a:rPr>
                        <a:t>Logistic Discriminant Analysis with ANN, Support Vector Machine</a:t>
                      </a:r>
                      <a:endParaRPr lang="en-US" sz="1600" b="0" kern="1200" dirty="0">
                        <a:solidFill>
                          <a:schemeClr val="dk1"/>
                        </a:solidFill>
                        <a:effectLst/>
                        <a:latin typeface="+mn-lt"/>
                        <a:ea typeface="+mn-ea"/>
                        <a:cs typeface="+mn-cs"/>
                      </a:endParaRPr>
                    </a:p>
                  </a:txBody>
                  <a:tcPr marL="3489" marR="3489" marT="3269" marB="3269" anchor="ctr"/>
                </a:tc>
                <a:tc>
                  <a:txBody>
                    <a:bodyPr/>
                    <a:lstStyle/>
                    <a:p>
                      <a:pPr marL="0" algn="ctr" defTabSz="914400" rtl="0" eaLnBrk="1" latinLnBrk="0" hangingPunct="1"/>
                      <a:r>
                        <a:rPr lang="en-IN" sz="1600" kern="1200" dirty="0">
                          <a:effectLst/>
                        </a:rPr>
                        <a:t>Logistic function</a:t>
                      </a:r>
                      <a:endParaRPr lang="en-IN" sz="1600" b="0" kern="1200" dirty="0">
                        <a:solidFill>
                          <a:schemeClr val="dk1"/>
                        </a:solidFill>
                        <a:effectLst/>
                        <a:latin typeface="+mn-lt"/>
                        <a:ea typeface="+mn-ea"/>
                        <a:cs typeface="+mn-cs"/>
                      </a:endParaRPr>
                    </a:p>
                  </a:txBody>
                  <a:tcPr marL="3489" marR="3489" marT="3269" marB="3269" anchor="ctr"/>
                </a:tc>
                <a:extLst>
                  <a:ext uri="{0D108BD9-81ED-4DB2-BD59-A6C34878D82A}">
                    <a16:rowId xmlns:a16="http://schemas.microsoft.com/office/drawing/2014/main" val="835126524"/>
                  </a:ext>
                </a:extLst>
              </a:tr>
            </a:tbl>
          </a:graphicData>
        </a:graphic>
      </p:graphicFrame>
      <p:sp>
        <p:nvSpPr>
          <p:cNvPr id="5" name="Title 1">
            <a:extLst>
              <a:ext uri="{FF2B5EF4-FFF2-40B4-BE49-F238E27FC236}">
                <a16:creationId xmlns:a16="http://schemas.microsoft.com/office/drawing/2014/main" id="{5DBC6123-2041-47E3-A925-CE3750F85081}"/>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ANN</a:t>
            </a:r>
          </a:p>
        </p:txBody>
      </p:sp>
    </p:spTree>
    <p:extLst>
      <p:ext uri="{BB962C8B-B14F-4D97-AF65-F5344CB8AC3E}">
        <p14:creationId xmlns:p14="http://schemas.microsoft.com/office/powerpoint/2010/main" val="1931965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423"/>
          <a:stretch/>
        </p:blipFill>
        <p:spPr bwMode="auto">
          <a:xfrm>
            <a:off x="456562" y="439570"/>
            <a:ext cx="9598798" cy="597885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8E0FEC-666B-4D5F-976F-56D3FE749307}"/>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6669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60B-B9CB-4A7D-BE38-5377139E7594}"/>
              </a:ext>
            </a:extLst>
          </p:cNvPr>
          <p:cNvSpPr>
            <a:spLocks noGrp="1"/>
          </p:cNvSpPr>
          <p:nvPr>
            <p:ph type="title"/>
          </p:nvPr>
        </p:nvSpPr>
        <p:spPr/>
        <p:txBody>
          <a:bodyPr/>
          <a:lstStyle/>
          <a:p>
            <a:r>
              <a:rPr lang="en-IN" dirty="0"/>
              <a:t>Data Science v/s Data Analytics</a:t>
            </a:r>
          </a:p>
        </p:txBody>
      </p:sp>
      <p:graphicFrame>
        <p:nvGraphicFramePr>
          <p:cNvPr id="4" name="Content Placeholder 3">
            <a:extLst>
              <a:ext uri="{FF2B5EF4-FFF2-40B4-BE49-F238E27FC236}">
                <a16:creationId xmlns:a16="http://schemas.microsoft.com/office/drawing/2014/main" id="{AB1D5041-7B82-40F8-981F-A2A8EB8B8AB4}"/>
              </a:ext>
            </a:extLst>
          </p:cNvPr>
          <p:cNvGraphicFramePr>
            <a:graphicFrameLocks noGrp="1"/>
          </p:cNvGraphicFramePr>
          <p:nvPr>
            <p:ph idx="1"/>
            <p:extLst>
              <p:ext uri="{D42A27DB-BD31-4B8C-83A1-F6EECF244321}">
                <p14:modId xmlns:p14="http://schemas.microsoft.com/office/powerpoint/2010/main" val="2337248122"/>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913114"/>
                    </a:ext>
                  </a:extLst>
                </a:gridCol>
                <a:gridCol w="5257800">
                  <a:extLst>
                    <a:ext uri="{9D8B030D-6E8A-4147-A177-3AD203B41FA5}">
                      <a16:colId xmlns:a16="http://schemas.microsoft.com/office/drawing/2014/main" val="2512123547"/>
                    </a:ext>
                  </a:extLst>
                </a:gridCol>
              </a:tblGrid>
              <a:tr h="370840">
                <a:tc>
                  <a:txBody>
                    <a:bodyPr/>
                    <a:lstStyle/>
                    <a:p>
                      <a:r>
                        <a:rPr lang="en-IN" dirty="0"/>
                        <a:t>Data Science </a:t>
                      </a:r>
                    </a:p>
                  </a:txBody>
                  <a:tcPr/>
                </a:tc>
                <a:tc>
                  <a:txBody>
                    <a:bodyPr/>
                    <a:lstStyle/>
                    <a:p>
                      <a:r>
                        <a:rPr lang="en-IN" dirty="0"/>
                        <a:t>Data Analytics</a:t>
                      </a:r>
                    </a:p>
                  </a:txBody>
                  <a:tcPr/>
                </a:tc>
                <a:extLst>
                  <a:ext uri="{0D108BD9-81ED-4DB2-BD59-A6C34878D82A}">
                    <a16:rowId xmlns:a16="http://schemas.microsoft.com/office/drawing/2014/main" val="1684563084"/>
                  </a:ext>
                </a:extLst>
              </a:tr>
              <a:tr h="370840">
                <a:tc>
                  <a:txBody>
                    <a:bodyPr/>
                    <a:lstStyle/>
                    <a:p>
                      <a:r>
                        <a:rPr lang="en-US" sz="1800" b="0" i="0" kern="1200" dirty="0">
                          <a:solidFill>
                            <a:schemeClr val="dk1"/>
                          </a:solidFill>
                          <a:effectLst/>
                          <a:latin typeface="+mn-lt"/>
                          <a:ea typeface="+mn-ea"/>
                          <a:cs typeface="+mn-cs"/>
                        </a:rPr>
                        <a:t>You have a question, you’re trying to get to an answer and you don’t necessarily know at the beginning if it’s going to work.</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“You have a question, you don't know if you can find an answer”.</a:t>
                      </a:r>
                    </a:p>
                    <a:p>
                      <a:endParaRPr lang="en-IN" dirty="0"/>
                    </a:p>
                  </a:txBody>
                  <a:tcPr/>
                </a:tc>
                <a:tc>
                  <a:txBody>
                    <a:bodyPr/>
                    <a:lstStyle/>
                    <a:p>
                      <a:r>
                        <a:rPr lang="en-US" sz="1800" b="0" i="0" kern="1200" dirty="0">
                          <a:solidFill>
                            <a:schemeClr val="dk1"/>
                          </a:solidFill>
                          <a:effectLst/>
                          <a:latin typeface="+mn-lt"/>
                          <a:ea typeface="+mn-ea"/>
                          <a:cs typeface="+mn-cs"/>
                        </a:rPr>
                        <a:t>You have a question, which you know is answerable. You are applying known methods to answer the question.</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“You are answering a question”</a:t>
                      </a:r>
                    </a:p>
                    <a:p>
                      <a:endParaRPr lang="en-IN" dirty="0"/>
                    </a:p>
                  </a:txBody>
                  <a:tcPr/>
                </a:tc>
                <a:extLst>
                  <a:ext uri="{0D108BD9-81ED-4DB2-BD59-A6C34878D82A}">
                    <a16:rowId xmlns:a16="http://schemas.microsoft.com/office/drawing/2014/main" val="1191191509"/>
                  </a:ext>
                </a:extLst>
              </a:tr>
            </a:tbl>
          </a:graphicData>
        </a:graphic>
      </p:graphicFrame>
    </p:spTree>
    <p:extLst>
      <p:ext uri="{BB962C8B-B14F-4D97-AF65-F5344CB8AC3E}">
        <p14:creationId xmlns:p14="http://schemas.microsoft.com/office/powerpoint/2010/main" val="842026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42246" r="205" b="28882"/>
          <a:stretch/>
        </p:blipFill>
        <p:spPr bwMode="auto">
          <a:xfrm>
            <a:off x="315872" y="1538545"/>
            <a:ext cx="11138593" cy="481780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3094302-EA0D-4EFB-B0FC-297DC275F440}"/>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260306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71237" r="205" b="-109"/>
          <a:stretch/>
        </p:blipFill>
        <p:spPr bwMode="auto">
          <a:xfrm>
            <a:off x="405076" y="1839093"/>
            <a:ext cx="10865813" cy="469981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AA4F2D3-4AB6-4104-9263-F014E7E208E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511826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625763" y="152689"/>
            <a:ext cx="10515600" cy="650875"/>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736599" y="763447"/>
          <a:ext cx="10984345" cy="6050280"/>
        </p:xfrm>
        <a:graphic>
          <a:graphicData uri="http://schemas.openxmlformats.org/drawingml/2006/table">
            <a:tbl>
              <a:tblPr firstRow="1" bandRow="1">
                <a:tableStyleId>{5C22544A-7EE6-4342-B048-85BDC9FD1C3A}</a:tableStyleId>
              </a:tblPr>
              <a:tblGrid>
                <a:gridCol w="3364346">
                  <a:extLst>
                    <a:ext uri="{9D8B030D-6E8A-4147-A177-3AD203B41FA5}">
                      <a16:colId xmlns:a16="http://schemas.microsoft.com/office/drawing/2014/main" val="3752978479"/>
                    </a:ext>
                  </a:extLst>
                </a:gridCol>
                <a:gridCol w="7619999">
                  <a:extLst>
                    <a:ext uri="{9D8B030D-6E8A-4147-A177-3AD203B41FA5}">
                      <a16:colId xmlns:a16="http://schemas.microsoft.com/office/drawing/2014/main" val="1243425114"/>
                    </a:ext>
                  </a:extLst>
                </a:gridCol>
              </a:tblGrid>
              <a:tr h="370840">
                <a:tc gridSpan="2">
                  <a:txBody>
                    <a:bodyPr/>
                    <a:lstStyle/>
                    <a:p>
                      <a:r>
                        <a:rPr lang="en-IN" sz="1600" dirty="0"/>
                        <a:t>Artificial Neural Network</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600" b="1" dirty="0" err="1">
                          <a:effectLst/>
                        </a:rPr>
                        <a:t>hidden_layer_sizes</a:t>
                      </a:r>
                      <a:r>
                        <a:rPr lang="en-US" sz="1600" dirty="0"/>
                        <a:t> : </a:t>
                      </a:r>
                      <a:r>
                        <a:rPr lang="en-US" sz="1600" i="1" dirty="0">
                          <a:effectLst/>
                        </a:rPr>
                        <a:t>tuple, length = </a:t>
                      </a:r>
                      <a:r>
                        <a:rPr lang="en-US" sz="1600" i="1" dirty="0" err="1">
                          <a:effectLst/>
                        </a:rPr>
                        <a:t>n_layers</a:t>
                      </a:r>
                      <a:r>
                        <a:rPr lang="en-US" sz="1600" i="1" dirty="0">
                          <a:effectLst/>
                        </a:rPr>
                        <a:t> - 2, default (100,)</a:t>
                      </a:r>
                      <a:endParaRPr lang="en-IN" sz="1600" dirty="0"/>
                    </a:p>
                  </a:txBody>
                  <a:tcPr/>
                </a:tc>
                <a:tc>
                  <a:txBody>
                    <a:bodyPr/>
                    <a:lstStyle/>
                    <a:p>
                      <a:r>
                        <a:rPr lang="en-US" sz="1600" dirty="0">
                          <a:effectLst/>
                        </a:rPr>
                        <a:t>The </a:t>
                      </a:r>
                      <a:r>
                        <a:rPr lang="en-US" sz="1600" dirty="0" err="1">
                          <a:effectLst/>
                        </a:rPr>
                        <a:t>ith</a:t>
                      </a:r>
                      <a:r>
                        <a:rPr lang="en-US" sz="1600" dirty="0">
                          <a:effectLst/>
                        </a:rPr>
                        <a:t> element represents the number of neurons in the </a:t>
                      </a:r>
                      <a:r>
                        <a:rPr lang="en-US" sz="1600" dirty="0" err="1">
                          <a:effectLst/>
                        </a:rPr>
                        <a:t>ith</a:t>
                      </a:r>
                      <a:r>
                        <a:rPr lang="en-US" sz="1600" dirty="0">
                          <a:effectLst/>
                        </a:rPr>
                        <a:t> hidden layer.</a:t>
                      </a:r>
                    </a:p>
                    <a:p>
                      <a:r>
                        <a:rPr lang="en-US" sz="1600" dirty="0">
                          <a:effectLst/>
                        </a:rPr>
                        <a:t> </a:t>
                      </a:r>
                    </a:p>
                  </a:txBody>
                  <a:tcPr/>
                </a:tc>
                <a:extLst>
                  <a:ext uri="{0D108BD9-81ED-4DB2-BD59-A6C34878D82A}">
                    <a16:rowId xmlns:a16="http://schemas.microsoft.com/office/drawing/2014/main" val="1349471796"/>
                  </a:ext>
                </a:extLst>
              </a:tr>
              <a:tr h="136178">
                <a:tc>
                  <a:txBody>
                    <a:bodyPr/>
                    <a:lstStyle/>
                    <a:p>
                      <a:r>
                        <a:rPr lang="en-US" sz="1600" b="1" dirty="0">
                          <a:effectLst/>
                        </a:rPr>
                        <a:t>activation</a:t>
                      </a:r>
                      <a:r>
                        <a:rPr lang="en-US" sz="1600" dirty="0"/>
                        <a:t> : </a:t>
                      </a:r>
                      <a:r>
                        <a:rPr lang="en-US" sz="1600" i="1" dirty="0">
                          <a:effectLst/>
                        </a:rPr>
                        <a:t>{‘identity’, ‘logistic’, ‘tanh’, ‘</a:t>
                      </a:r>
                      <a:r>
                        <a:rPr lang="en-US" sz="1600" i="1" dirty="0" err="1">
                          <a:effectLst/>
                        </a:rPr>
                        <a:t>relu</a:t>
                      </a:r>
                      <a:r>
                        <a:rPr lang="en-US" sz="1600" i="1" dirty="0">
                          <a:effectLst/>
                        </a:rPr>
                        <a:t>’}, default ‘</a:t>
                      </a:r>
                      <a:r>
                        <a:rPr lang="en-US" sz="1600" i="1" dirty="0" err="1">
                          <a:effectLst/>
                        </a:rPr>
                        <a:t>relu</a:t>
                      </a:r>
                      <a:r>
                        <a:rPr lang="en-US" sz="1600" i="1"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Activation function for the hidden layer.</a:t>
                      </a:r>
                    </a:p>
                  </a:txBody>
                  <a:tcPr/>
                </a:tc>
                <a:tc>
                  <a:txBody>
                    <a:bodyPr/>
                    <a:lstStyle/>
                    <a:p>
                      <a:r>
                        <a:rPr lang="en-US" sz="1600" dirty="0">
                          <a:effectLst/>
                        </a:rPr>
                        <a:t>‘identity’, no-op activation, useful to implement linear bottleneck, returns f(x) = x</a:t>
                      </a:r>
                    </a:p>
                    <a:p>
                      <a:r>
                        <a:rPr lang="en-US" sz="1600" dirty="0">
                          <a:effectLst/>
                        </a:rPr>
                        <a:t>‘logistic’, the logistic sigmoid function, returns f(x) = 1 / (1 + exp(-x)).</a:t>
                      </a:r>
                    </a:p>
                    <a:p>
                      <a:r>
                        <a:rPr lang="en-US" sz="1600" dirty="0">
                          <a:effectLst/>
                        </a:rPr>
                        <a:t>‘tanh’, the hyperbolic tan function, returns f(x) = tanh(x).</a:t>
                      </a:r>
                    </a:p>
                    <a:p>
                      <a:r>
                        <a:rPr lang="en-US" sz="1600" dirty="0">
                          <a:effectLst/>
                        </a:rPr>
                        <a:t>‘</a:t>
                      </a:r>
                      <a:r>
                        <a:rPr lang="en-US" sz="1600" dirty="0" err="1">
                          <a:effectLst/>
                        </a:rPr>
                        <a:t>relu</a:t>
                      </a:r>
                      <a:r>
                        <a:rPr lang="en-US" sz="1600" dirty="0">
                          <a:effectLst/>
                        </a:rPr>
                        <a:t>’, the rectified linear unit function, returns f(x) = max(0, x)</a:t>
                      </a:r>
                    </a:p>
                  </a:txBody>
                  <a:tcPr/>
                </a:tc>
                <a:extLst>
                  <a:ext uri="{0D108BD9-81ED-4DB2-BD59-A6C34878D82A}">
                    <a16:rowId xmlns:a16="http://schemas.microsoft.com/office/drawing/2014/main" val="4161434245"/>
                  </a:ext>
                </a:extLst>
              </a:tr>
              <a:tr h="370840">
                <a:tc>
                  <a:txBody>
                    <a:bodyPr/>
                    <a:lstStyle/>
                    <a:p>
                      <a:r>
                        <a:rPr lang="en-US" sz="1600" b="1" dirty="0" err="1">
                          <a:effectLst/>
                        </a:rPr>
                        <a:t>learning_rate</a:t>
                      </a:r>
                      <a:r>
                        <a:rPr lang="en-US" sz="1600" dirty="0"/>
                        <a:t> : </a:t>
                      </a:r>
                      <a:r>
                        <a:rPr lang="en-US" sz="1600" i="1" dirty="0">
                          <a:effectLst/>
                        </a:rPr>
                        <a:t>{‘constant’, ‘</a:t>
                      </a:r>
                      <a:r>
                        <a:rPr lang="en-US" sz="1600" i="1" dirty="0" err="1">
                          <a:effectLst/>
                        </a:rPr>
                        <a:t>invscaling</a:t>
                      </a:r>
                      <a:r>
                        <a:rPr lang="en-US" sz="1600" i="1" dirty="0">
                          <a:effectLst/>
                        </a:rPr>
                        <a:t>’, ‘adaptive’}, default ‘constant’</a:t>
                      </a:r>
                    </a:p>
                    <a:p>
                      <a:endParaRPr lang="en-US" sz="1600" i="1" dirty="0">
                        <a:effectLst/>
                      </a:endParaRPr>
                    </a:p>
                    <a:p>
                      <a:r>
                        <a:rPr lang="en-US" sz="1600" dirty="0">
                          <a:effectLst/>
                        </a:rPr>
                        <a:t>Learning rate schedule for weight updates.</a:t>
                      </a:r>
                      <a:endParaRPr lang="en-IN" sz="1600" dirty="0"/>
                    </a:p>
                  </a:txBody>
                  <a:tcPr/>
                </a:tc>
                <a:tc>
                  <a:txBody>
                    <a:bodyPr/>
                    <a:lstStyle/>
                    <a:p>
                      <a:r>
                        <a:rPr lang="en-US" sz="1600" dirty="0">
                          <a:effectLst/>
                        </a:rPr>
                        <a:t>‘constant’ is a constant learning rate given by ‘</a:t>
                      </a:r>
                      <a:r>
                        <a:rPr lang="en-US" sz="1600" dirty="0" err="1">
                          <a:effectLst/>
                        </a:rPr>
                        <a:t>learning_rate_init</a:t>
                      </a:r>
                      <a:r>
                        <a:rPr lang="en-US" sz="1600" dirty="0">
                          <a:effectLst/>
                        </a:rPr>
                        <a:t>’.</a:t>
                      </a:r>
                    </a:p>
                    <a:p>
                      <a:r>
                        <a:rPr lang="en-US" sz="1600" dirty="0">
                          <a:effectLst/>
                        </a:rPr>
                        <a:t>‘</a:t>
                      </a:r>
                      <a:r>
                        <a:rPr lang="en-US" sz="1600" dirty="0" err="1">
                          <a:effectLst/>
                        </a:rPr>
                        <a:t>invscaling</a:t>
                      </a:r>
                      <a:r>
                        <a:rPr lang="en-US" sz="1600" dirty="0">
                          <a:effectLst/>
                        </a:rPr>
                        <a:t>’ gradually decreases the learning rate </a:t>
                      </a:r>
                      <a:r>
                        <a:rPr lang="en-US" sz="1600" dirty="0" err="1">
                          <a:effectLst/>
                        </a:rPr>
                        <a:t>learning_rate</a:t>
                      </a:r>
                      <a:r>
                        <a:rPr lang="en-US" sz="1600" dirty="0">
                          <a:effectLst/>
                        </a:rPr>
                        <a:t>_ at each time step ‘t’ using an inverse scaling exponent of ‘</a:t>
                      </a:r>
                      <a:r>
                        <a:rPr lang="en-US" sz="1600" dirty="0" err="1">
                          <a:effectLst/>
                        </a:rPr>
                        <a:t>power_t</a:t>
                      </a:r>
                      <a:r>
                        <a:rPr lang="en-US" sz="1600" dirty="0">
                          <a:effectLst/>
                        </a:rPr>
                        <a:t>’. </a:t>
                      </a:r>
                    </a:p>
                    <a:p>
                      <a:r>
                        <a:rPr lang="en-US" sz="1600" dirty="0">
                          <a:effectLst/>
                        </a:rPr>
                        <a:t>‘adaptive’ keeps the learning rate constant to ‘</a:t>
                      </a:r>
                      <a:r>
                        <a:rPr lang="en-US" sz="1600" dirty="0" err="1">
                          <a:effectLst/>
                        </a:rPr>
                        <a:t>learning_rate_init</a:t>
                      </a:r>
                      <a:r>
                        <a:rPr lang="en-US" sz="1600" dirty="0">
                          <a:effectLst/>
                        </a:rPr>
                        <a:t>’ as long as training loss keeps decreasing.</a:t>
                      </a:r>
                    </a:p>
                  </a:txBody>
                  <a:tcPr/>
                </a:tc>
                <a:extLst>
                  <a:ext uri="{0D108BD9-81ED-4DB2-BD59-A6C34878D82A}">
                    <a16:rowId xmlns:a16="http://schemas.microsoft.com/office/drawing/2014/main" val="238903922"/>
                  </a:ext>
                </a:extLst>
              </a:tr>
              <a:tr h="370840">
                <a:tc>
                  <a:txBody>
                    <a:bodyPr/>
                    <a:lstStyle/>
                    <a:p>
                      <a:r>
                        <a:rPr lang="en-US" sz="1600" b="1" dirty="0">
                          <a:effectLst/>
                        </a:rPr>
                        <a:t>solver</a:t>
                      </a:r>
                      <a:r>
                        <a:rPr lang="en-US" sz="1600" dirty="0"/>
                        <a:t> : </a:t>
                      </a:r>
                      <a:r>
                        <a:rPr lang="en-US" sz="1600" i="1" dirty="0">
                          <a:effectLst/>
                        </a:rPr>
                        <a:t>{‘</a:t>
                      </a:r>
                      <a:r>
                        <a:rPr lang="en-US" sz="1600" i="1" dirty="0" err="1">
                          <a:effectLst/>
                        </a:rPr>
                        <a:t>lbfgs</a:t>
                      </a:r>
                      <a:r>
                        <a:rPr lang="en-US" sz="1600" i="1" dirty="0">
                          <a:effectLst/>
                        </a:rPr>
                        <a:t>’, ‘</a:t>
                      </a:r>
                      <a:r>
                        <a:rPr lang="en-US" sz="1600" i="1" dirty="0" err="1">
                          <a:effectLst/>
                        </a:rPr>
                        <a:t>sgd</a:t>
                      </a:r>
                      <a:r>
                        <a:rPr lang="en-US" sz="1600" i="1" dirty="0">
                          <a:effectLst/>
                        </a:rPr>
                        <a:t>’, ‘</a:t>
                      </a:r>
                      <a:r>
                        <a:rPr lang="en-US" sz="1600" i="1" dirty="0" err="1">
                          <a:effectLst/>
                        </a:rPr>
                        <a:t>adam</a:t>
                      </a:r>
                      <a:r>
                        <a:rPr lang="en-US" sz="1600" i="1" dirty="0">
                          <a:effectLst/>
                        </a:rPr>
                        <a:t>’}, default ‘</a:t>
                      </a:r>
                      <a:r>
                        <a:rPr lang="en-US" sz="1600" i="1" dirty="0" err="1">
                          <a:effectLst/>
                        </a:rPr>
                        <a:t>adam</a:t>
                      </a:r>
                      <a:r>
                        <a:rPr lang="en-US" sz="1600" i="1" dirty="0">
                          <a:effectLst/>
                        </a:rPr>
                        <a:t>’</a:t>
                      </a:r>
                      <a:endParaRPr lang="en-IN" sz="1600" dirty="0"/>
                    </a:p>
                  </a:txBody>
                  <a:tcPr/>
                </a:tc>
                <a:tc>
                  <a:txBody>
                    <a:bodyPr/>
                    <a:lstStyle/>
                    <a:p>
                      <a:r>
                        <a:rPr lang="en-US" sz="1600" dirty="0">
                          <a:effectLst/>
                        </a:rPr>
                        <a:t>The solver for weight optimization. ‘</a:t>
                      </a:r>
                      <a:r>
                        <a:rPr lang="en-US" sz="1600" dirty="0" err="1">
                          <a:effectLst/>
                        </a:rPr>
                        <a:t>lbfgs</a:t>
                      </a:r>
                      <a:r>
                        <a:rPr lang="en-US" sz="1600" dirty="0">
                          <a:effectLst/>
                        </a:rPr>
                        <a:t>’ is an optimizer in the family of quasi-Newton methods. ‘</a:t>
                      </a:r>
                      <a:r>
                        <a:rPr lang="en-US" sz="1600" dirty="0" err="1">
                          <a:effectLst/>
                        </a:rPr>
                        <a:t>sgd</a:t>
                      </a:r>
                      <a:r>
                        <a:rPr lang="en-US" sz="1600" dirty="0">
                          <a:effectLst/>
                        </a:rPr>
                        <a:t>’ refers to stochastic gradient descent.</a:t>
                      </a:r>
                    </a:p>
                    <a:p>
                      <a:r>
                        <a:rPr lang="en-US" sz="1600" dirty="0">
                          <a:effectLst/>
                        </a:rPr>
                        <a:t>‘</a:t>
                      </a:r>
                      <a:r>
                        <a:rPr lang="en-US" sz="1600" dirty="0" err="1">
                          <a:effectLst/>
                        </a:rPr>
                        <a:t>adam</a:t>
                      </a:r>
                      <a:r>
                        <a:rPr lang="en-US" sz="1600" dirty="0">
                          <a:effectLst/>
                        </a:rPr>
                        <a:t>’ refers to a stochastic gradient-based optimizer</a:t>
                      </a:r>
                    </a:p>
                  </a:txBody>
                  <a:tcPr/>
                </a:tc>
                <a:extLst>
                  <a:ext uri="{0D108BD9-81ED-4DB2-BD59-A6C34878D82A}">
                    <a16:rowId xmlns:a16="http://schemas.microsoft.com/office/drawing/2014/main" val="906198291"/>
                  </a:ext>
                </a:extLst>
              </a:tr>
              <a:tr h="370840">
                <a:tc>
                  <a:txBody>
                    <a:bodyPr/>
                    <a:lstStyle/>
                    <a:p>
                      <a:r>
                        <a:rPr lang="en-US" sz="1600" b="1" dirty="0" err="1">
                          <a:effectLst/>
                        </a:rPr>
                        <a:t>learning_rate_init</a:t>
                      </a:r>
                      <a:r>
                        <a:rPr lang="en-US" sz="1600" dirty="0"/>
                        <a:t> : </a:t>
                      </a:r>
                      <a:r>
                        <a:rPr lang="en-US" sz="1600" i="1" dirty="0">
                          <a:effectLst/>
                        </a:rPr>
                        <a:t>double, optional, default 0.001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The initial learning rate used. It controls the step-size in updating the weights. Only used when solver=’</a:t>
                      </a:r>
                      <a:r>
                        <a:rPr lang="en-US" sz="1600" dirty="0" err="1">
                          <a:effectLst/>
                        </a:rPr>
                        <a:t>sgd</a:t>
                      </a:r>
                      <a:r>
                        <a:rPr lang="en-US" sz="1600" dirty="0">
                          <a:effectLst/>
                        </a:rPr>
                        <a:t>’ or ‘</a:t>
                      </a:r>
                      <a:r>
                        <a:rPr lang="en-US" sz="1600" dirty="0" err="1">
                          <a:effectLst/>
                        </a:rPr>
                        <a:t>adam</a:t>
                      </a:r>
                      <a:r>
                        <a:rPr lang="en-US" sz="1600" dirty="0">
                          <a:effectLst/>
                        </a:rPr>
                        <a:t>’. </a:t>
                      </a:r>
                    </a:p>
                  </a:txBody>
                  <a:tcPr/>
                </a:tc>
                <a:extLst>
                  <a:ext uri="{0D108BD9-81ED-4DB2-BD59-A6C34878D82A}">
                    <a16:rowId xmlns:a16="http://schemas.microsoft.com/office/drawing/2014/main" val="2140752594"/>
                  </a:ext>
                </a:extLst>
              </a:tr>
              <a:tr h="370840">
                <a:tc>
                  <a:txBody>
                    <a:bodyPr/>
                    <a:lstStyle/>
                    <a:p>
                      <a:r>
                        <a:rPr lang="en-US" sz="1600" b="1" dirty="0" err="1">
                          <a:effectLst/>
                        </a:rPr>
                        <a:t>max_iter</a:t>
                      </a:r>
                      <a:r>
                        <a:rPr lang="en-US" sz="1600" dirty="0"/>
                        <a:t> : </a:t>
                      </a:r>
                      <a:r>
                        <a:rPr lang="en-US" sz="1600" i="1" dirty="0">
                          <a:effectLst/>
                        </a:rPr>
                        <a:t>int, optional, default 200</a:t>
                      </a:r>
                      <a:endParaRPr lang="en-IN" sz="1600" dirty="0"/>
                    </a:p>
                  </a:txBody>
                  <a:tcPr/>
                </a:tc>
                <a:tc>
                  <a:txBody>
                    <a:bodyPr/>
                    <a:lstStyle/>
                    <a:p>
                      <a:r>
                        <a:rPr lang="en-US" sz="1600" dirty="0">
                          <a:effectLst/>
                        </a:rPr>
                        <a:t>Maximum number of iterations.</a:t>
                      </a:r>
                      <a:endParaRPr lang="en-IN" sz="1600" dirty="0"/>
                    </a:p>
                  </a:txBody>
                  <a:tcPr/>
                </a:tc>
                <a:extLst>
                  <a:ext uri="{0D108BD9-81ED-4DB2-BD59-A6C34878D82A}">
                    <a16:rowId xmlns:a16="http://schemas.microsoft.com/office/drawing/2014/main" val="2998661729"/>
                  </a:ext>
                </a:extLst>
              </a:tr>
              <a:tr h="370840">
                <a:tc>
                  <a:txBody>
                    <a:bodyPr/>
                    <a:lstStyle/>
                    <a:p>
                      <a:r>
                        <a:rPr lang="en-US" sz="1600" b="1" dirty="0" err="1">
                          <a:effectLst/>
                        </a:rPr>
                        <a:t>tol</a:t>
                      </a:r>
                      <a:r>
                        <a:rPr lang="en-US" sz="1600" dirty="0"/>
                        <a:t> : </a:t>
                      </a:r>
                      <a:r>
                        <a:rPr lang="en-US" sz="1600" i="1" dirty="0">
                          <a:effectLst/>
                        </a:rPr>
                        <a:t>float, optional, default 1e-4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Tolerance for the optimization. When the loss or score is not improving by at least </a:t>
                      </a:r>
                      <a:r>
                        <a:rPr lang="en-US" sz="1600" dirty="0" err="1">
                          <a:effectLst/>
                        </a:rPr>
                        <a:t>tol</a:t>
                      </a:r>
                      <a:r>
                        <a:rPr lang="en-US" sz="1600" dirty="0">
                          <a:effectLst/>
                        </a:rPr>
                        <a:t> for </a:t>
                      </a:r>
                      <a:r>
                        <a:rPr lang="en-US" sz="1600" dirty="0" err="1">
                          <a:effectLst/>
                        </a:rPr>
                        <a:t>n_iter_no_change</a:t>
                      </a:r>
                      <a:r>
                        <a:rPr lang="en-US" sz="1600" dirty="0">
                          <a:effectLst/>
                        </a:rPr>
                        <a:t> consecutive iterations, </a:t>
                      </a:r>
                    </a:p>
                  </a:txBody>
                  <a:tcPr/>
                </a:tc>
                <a:extLst>
                  <a:ext uri="{0D108BD9-81ED-4DB2-BD59-A6C34878D82A}">
                    <a16:rowId xmlns:a16="http://schemas.microsoft.com/office/drawing/2014/main" val="880506102"/>
                  </a:ext>
                </a:extLst>
              </a:tr>
              <a:tr h="370840">
                <a:tc>
                  <a:txBody>
                    <a:bodyPr/>
                    <a:lstStyle/>
                    <a:p>
                      <a:r>
                        <a:rPr lang="en-US" sz="1600" b="1" dirty="0">
                          <a:effectLst/>
                        </a:rPr>
                        <a:t>verbose</a:t>
                      </a:r>
                      <a:r>
                        <a:rPr lang="en-US" sz="1600" dirty="0"/>
                        <a:t> : </a:t>
                      </a:r>
                      <a:r>
                        <a:rPr lang="en-US" sz="1600" i="1" dirty="0">
                          <a:effectLst/>
                        </a:rPr>
                        <a:t>bool, optional, default False</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Whether to print progress messages to </a:t>
                      </a:r>
                      <a:r>
                        <a:rPr lang="en-US" sz="1600" dirty="0" err="1">
                          <a:effectLst/>
                        </a:rPr>
                        <a:t>stdout</a:t>
                      </a:r>
                      <a:r>
                        <a:rPr lang="en-US" sz="1600" dirty="0">
                          <a:effectLst/>
                        </a:rPr>
                        <a:t>.</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523279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838200" y="124980"/>
            <a:ext cx="10515600" cy="697057"/>
          </a:xfrm>
        </p:spPr>
        <p:txBody>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838200" y="1277620"/>
          <a:ext cx="10515600" cy="4302760"/>
        </p:xfrm>
        <a:graphic>
          <a:graphicData uri="http://schemas.openxmlformats.org/drawingml/2006/table">
            <a:tbl>
              <a:tblPr firstRow="1" bandRow="1">
                <a:tableStyleId>{5C22544A-7EE6-4342-B048-85BDC9FD1C3A}</a:tableStyleId>
              </a:tblPr>
              <a:tblGrid>
                <a:gridCol w="2459182">
                  <a:extLst>
                    <a:ext uri="{9D8B030D-6E8A-4147-A177-3AD203B41FA5}">
                      <a16:colId xmlns:a16="http://schemas.microsoft.com/office/drawing/2014/main" val="3752978479"/>
                    </a:ext>
                  </a:extLst>
                </a:gridCol>
                <a:gridCol w="8056418">
                  <a:extLst>
                    <a:ext uri="{9D8B030D-6E8A-4147-A177-3AD203B41FA5}">
                      <a16:colId xmlns:a16="http://schemas.microsoft.com/office/drawing/2014/main" val="1243425114"/>
                    </a:ext>
                  </a:extLst>
                </a:gridCol>
              </a:tblGrid>
              <a:tr h="370840">
                <a:tc gridSpan="2">
                  <a:txBody>
                    <a:bodyPr/>
                    <a:lstStyle/>
                    <a:p>
                      <a:r>
                        <a:rPr lang="en-IN" sz="1800" dirty="0"/>
                        <a:t>Support Vector Machine</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sz="1800" b="1" dirty="0">
                          <a:effectLst/>
                        </a:rPr>
                        <a:t>C</a:t>
                      </a:r>
                      <a:r>
                        <a:rPr lang="en-US" sz="1800" dirty="0"/>
                        <a:t> : </a:t>
                      </a:r>
                      <a:r>
                        <a:rPr lang="en-US" sz="1800" i="1" dirty="0">
                          <a:effectLst/>
                        </a:rPr>
                        <a:t>float, optional (default=1.0)</a:t>
                      </a:r>
                      <a:endParaRPr lang="en-IN" sz="1800" dirty="0"/>
                    </a:p>
                  </a:txBody>
                  <a:tcPr/>
                </a:tc>
                <a:tc>
                  <a:txBody>
                    <a:bodyPr/>
                    <a:lstStyle/>
                    <a:p>
                      <a:r>
                        <a:rPr lang="en-US" sz="1800" dirty="0">
                          <a:effectLst/>
                        </a:rPr>
                        <a:t>Penalty parameter C of the error term.</a:t>
                      </a:r>
                    </a:p>
                  </a:txBody>
                  <a:tcPr/>
                </a:tc>
                <a:extLst>
                  <a:ext uri="{0D108BD9-81ED-4DB2-BD59-A6C34878D82A}">
                    <a16:rowId xmlns:a16="http://schemas.microsoft.com/office/drawing/2014/main" val="1349471796"/>
                  </a:ext>
                </a:extLst>
              </a:tr>
              <a:tr h="370840">
                <a:tc>
                  <a:txBody>
                    <a:bodyPr/>
                    <a:lstStyle/>
                    <a:p>
                      <a:r>
                        <a:rPr lang="en-US" sz="1800" b="1" dirty="0">
                          <a:effectLst/>
                        </a:rPr>
                        <a:t>kernel</a:t>
                      </a:r>
                      <a:r>
                        <a:rPr lang="en-US" sz="1800" dirty="0"/>
                        <a:t> : </a:t>
                      </a:r>
                      <a:r>
                        <a:rPr lang="en-US" sz="1800" i="1" dirty="0">
                          <a:effectLst/>
                        </a:rPr>
                        <a:t>string, optional (default=’</a:t>
                      </a:r>
                      <a:r>
                        <a:rPr lang="en-US" sz="1800" i="1" dirty="0" err="1">
                          <a:effectLst/>
                        </a:rPr>
                        <a:t>rbf</a:t>
                      </a:r>
                      <a:r>
                        <a:rPr lang="en-US" sz="1800" i="1" dirty="0">
                          <a:effectLst/>
                        </a:rPr>
                        <a:t>’)</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Specifies the kernel type to be used in the algorithm. It must be one of ‘linear’, ‘poly’, ‘</a:t>
                      </a:r>
                      <a:r>
                        <a:rPr lang="en-US" sz="1800" dirty="0" err="1">
                          <a:effectLst/>
                        </a:rPr>
                        <a:t>rbf</a:t>
                      </a:r>
                      <a:r>
                        <a:rPr lang="en-US" sz="1800" dirty="0">
                          <a:effectLst/>
                        </a:rPr>
                        <a:t>’, ‘sigmoid’, ‘precomputed’ or a callable. If none is given, ‘</a:t>
                      </a:r>
                      <a:r>
                        <a:rPr lang="en-US" sz="1800" dirty="0" err="1">
                          <a:effectLst/>
                        </a:rPr>
                        <a:t>rbf</a:t>
                      </a:r>
                      <a:r>
                        <a:rPr lang="en-US" sz="1800" dirty="0">
                          <a:effectLst/>
                        </a:rPr>
                        <a:t>’ will be used. If a callable is given it is used to pre-compute the kernel matrix from data matrices; that matrix should be an array of shape (</a:t>
                      </a:r>
                      <a:r>
                        <a:rPr lang="en-US" sz="1800" dirty="0" err="1">
                          <a:effectLst/>
                        </a:rPr>
                        <a:t>n_samples</a:t>
                      </a:r>
                      <a:r>
                        <a:rPr lang="en-US" sz="1800" dirty="0">
                          <a:effectLst/>
                        </a:rPr>
                        <a:t>, </a:t>
                      </a:r>
                      <a:r>
                        <a:rPr lang="en-US" sz="1800" dirty="0" err="1">
                          <a:effectLst/>
                        </a:rPr>
                        <a:t>n_samples</a:t>
                      </a:r>
                      <a:r>
                        <a:rPr lang="en-US" sz="1800" dirty="0">
                          <a:effectLst/>
                        </a:rPr>
                        <a:t>).</a:t>
                      </a:r>
                    </a:p>
                  </a:txBody>
                  <a:tcPr/>
                </a:tc>
                <a:extLst>
                  <a:ext uri="{0D108BD9-81ED-4DB2-BD59-A6C34878D82A}">
                    <a16:rowId xmlns:a16="http://schemas.microsoft.com/office/drawing/2014/main" val="2998661729"/>
                  </a:ext>
                </a:extLst>
              </a:tr>
              <a:tr h="370840">
                <a:tc>
                  <a:txBody>
                    <a:bodyPr/>
                    <a:lstStyle/>
                    <a:p>
                      <a:r>
                        <a:rPr lang="en-US" sz="1800" b="1" dirty="0">
                          <a:effectLst/>
                        </a:rPr>
                        <a:t>degree</a:t>
                      </a:r>
                      <a:r>
                        <a:rPr lang="en-US" sz="1800" dirty="0"/>
                        <a:t> : </a:t>
                      </a:r>
                      <a:r>
                        <a:rPr lang="en-US" sz="1800" i="1" dirty="0">
                          <a:effectLst/>
                        </a:rPr>
                        <a:t>int, optional (default=3)</a:t>
                      </a:r>
                      <a:endParaRPr lang="en-IN" sz="1800" dirty="0"/>
                    </a:p>
                  </a:txBody>
                  <a:tcPr/>
                </a:tc>
                <a:tc>
                  <a:txBody>
                    <a:bodyPr/>
                    <a:lstStyle/>
                    <a:p>
                      <a:r>
                        <a:rPr lang="en-US" sz="1800" dirty="0">
                          <a:effectLst/>
                        </a:rPr>
                        <a:t>Degree of the polynomial kernel function (‘poly’). Ignored by all other kernels.</a:t>
                      </a:r>
                    </a:p>
                  </a:txBody>
                  <a:tcPr/>
                </a:tc>
                <a:extLst>
                  <a:ext uri="{0D108BD9-81ED-4DB2-BD59-A6C34878D82A}">
                    <a16:rowId xmlns:a16="http://schemas.microsoft.com/office/drawing/2014/main" val="880506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gamma</a:t>
                      </a:r>
                      <a:r>
                        <a:rPr lang="en-US" sz="1800" dirty="0"/>
                        <a:t> : </a:t>
                      </a:r>
                      <a:r>
                        <a:rPr lang="en-US" sz="1800" i="1" dirty="0">
                          <a:effectLst/>
                        </a:rPr>
                        <a:t>float, optional (default=’auto’)</a:t>
                      </a:r>
                      <a:r>
                        <a:rPr lang="en-US" sz="1800" dirty="0">
                          <a:effectLst/>
                        </a:rPr>
                        <a:t>Kernel coefficient for ‘</a:t>
                      </a:r>
                      <a:r>
                        <a:rPr lang="en-US" sz="1800" dirty="0" err="1">
                          <a:effectLst/>
                        </a:rPr>
                        <a:t>rbf</a:t>
                      </a:r>
                      <a:r>
                        <a:rPr lang="en-US" sz="1800" dirty="0">
                          <a:effectLst/>
                        </a:rPr>
                        <a:t>’, ‘poly’ and ‘sigmoid’.</a:t>
                      </a:r>
                    </a:p>
                    <a:p>
                      <a:endParaRPr lang="en-IN" sz="1800" dirty="0"/>
                    </a:p>
                  </a:txBody>
                  <a:tcPr/>
                </a:tc>
                <a:tc>
                  <a:txBody>
                    <a:bodyPr/>
                    <a:lstStyle/>
                    <a:p>
                      <a:r>
                        <a:rPr lang="en-US" sz="1800" dirty="0">
                          <a:effectLst/>
                        </a:rPr>
                        <a:t>Current default is ‘auto’ which uses 1 / </a:t>
                      </a:r>
                      <a:r>
                        <a:rPr lang="en-US" sz="1800" dirty="0" err="1">
                          <a:effectLst/>
                        </a:rPr>
                        <a:t>n_features</a:t>
                      </a:r>
                      <a:r>
                        <a:rPr lang="en-US" sz="1800" dirty="0">
                          <a:effectLst/>
                        </a:rPr>
                        <a:t>, if gamma='scale' is passed then it uses 1 / (</a:t>
                      </a:r>
                      <a:r>
                        <a:rPr lang="en-US" sz="1800" dirty="0" err="1">
                          <a:effectLst/>
                        </a:rPr>
                        <a:t>n_features</a:t>
                      </a:r>
                      <a:r>
                        <a:rPr lang="en-US" sz="1800" dirty="0">
                          <a:effectLst/>
                        </a:rPr>
                        <a:t> * </a:t>
                      </a:r>
                      <a:r>
                        <a:rPr lang="en-US" sz="1800" dirty="0" err="1">
                          <a:effectLst/>
                        </a:rPr>
                        <a:t>X.std</a:t>
                      </a:r>
                      <a:r>
                        <a:rPr lang="en-US" sz="1800" dirty="0">
                          <a:effectLst/>
                        </a:rPr>
                        <a:t>()) as value of gamma. The current default of gamma, ‘auto’, will change to ‘scale’ in version 0.22. ‘</a:t>
                      </a:r>
                      <a:r>
                        <a:rPr lang="en-US" sz="1800" dirty="0" err="1">
                          <a:effectLst/>
                        </a:rPr>
                        <a:t>auto_deprecated</a:t>
                      </a:r>
                      <a:r>
                        <a:rPr lang="en-US" sz="1800" dirty="0">
                          <a:effectLst/>
                        </a:rPr>
                        <a:t>’, a deprecated version of ‘auto’ is used as a default indicating that no explicit value of gamma was passed.</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768369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dirty="0">
                <a:solidFill>
                  <a:schemeClr val="bg1"/>
                </a:solidFill>
              </a:rPr>
              <a:t>Unsupervised Learning</a:t>
            </a:r>
            <a:br>
              <a:rPr lang="en-IN" b="1" dirty="0">
                <a:solidFill>
                  <a:schemeClr val="bg1"/>
                </a:solidFill>
              </a:rPr>
            </a:br>
            <a:r>
              <a:rPr lang="en-IN" sz="3200" b="1" dirty="0">
                <a:solidFill>
                  <a:schemeClr val="bg1"/>
                </a:solidFill>
              </a:rPr>
              <a:t>K Means Clustering</a:t>
            </a:r>
            <a:endParaRPr lang="en-IN" b="1" dirty="0">
              <a:solidFill>
                <a:schemeClr val="bg1"/>
              </a:solidFill>
            </a:endParaRPr>
          </a:p>
        </p:txBody>
      </p:sp>
    </p:spTree>
    <p:extLst>
      <p:ext uri="{BB962C8B-B14F-4D97-AF65-F5344CB8AC3E}">
        <p14:creationId xmlns:p14="http://schemas.microsoft.com/office/powerpoint/2010/main" val="401889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A73E-BE84-453D-979F-627D0F68B22E}"/>
              </a:ext>
            </a:extLst>
          </p:cNvPr>
          <p:cNvSpPr>
            <a:spLocks noGrp="1"/>
          </p:cNvSpPr>
          <p:nvPr>
            <p:ph idx="1"/>
          </p:nvPr>
        </p:nvSpPr>
        <p:spPr>
          <a:xfrm>
            <a:off x="838200" y="1113905"/>
            <a:ext cx="10515600" cy="5063058"/>
          </a:xfrm>
        </p:spPr>
        <p:txBody>
          <a:bodyPr/>
          <a:lstStyle/>
          <a:p>
            <a:r>
              <a:rPr lang="en-US" dirty="0"/>
              <a:t>Categorizes given data set into ‘K’ number of clusters. Each cluster has cluster center called centroid. This clustering is done in such a way that variation with in the cluster should be less and between the clusters should be high. Here we specify K (we know what K value is prior to building model).</a:t>
            </a:r>
          </a:p>
          <a:p>
            <a:endParaRPr lang="en-US" dirty="0"/>
          </a:p>
          <a:p>
            <a:pPr lvl="1" fontAlgn="base"/>
            <a:r>
              <a:rPr lang="en-US" dirty="0"/>
              <a:t>Randomly choose ‘K’ data points to be initial centroid.</a:t>
            </a:r>
          </a:p>
          <a:p>
            <a:pPr lvl="1" fontAlgn="base"/>
            <a:r>
              <a:rPr lang="en-US" dirty="0"/>
              <a:t>Assign each data point to the closest centroid.</a:t>
            </a:r>
          </a:p>
          <a:p>
            <a:pPr lvl="1" fontAlgn="base"/>
            <a:r>
              <a:rPr lang="en-US" dirty="0"/>
              <a:t>Re-compute centroids using current cluster membership.</a:t>
            </a:r>
          </a:p>
          <a:p>
            <a:pPr lvl="1" fontAlgn="base"/>
            <a:r>
              <a:rPr lang="en-US" dirty="0"/>
              <a:t>Repeat these steps till the convergence condition met</a:t>
            </a:r>
          </a:p>
          <a:p>
            <a:endParaRPr lang="en-IN" dirty="0"/>
          </a:p>
        </p:txBody>
      </p:sp>
      <p:sp>
        <p:nvSpPr>
          <p:cNvPr id="4" name="Title 1">
            <a:extLst>
              <a:ext uri="{FF2B5EF4-FFF2-40B4-BE49-F238E27FC236}">
                <a16:creationId xmlns:a16="http://schemas.microsoft.com/office/drawing/2014/main" id="{EF96131D-A965-41A6-91AE-C9C6111AD61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K Means Clustering</a:t>
            </a:r>
          </a:p>
        </p:txBody>
      </p:sp>
    </p:spTree>
    <p:extLst>
      <p:ext uri="{BB962C8B-B14F-4D97-AF65-F5344CB8AC3E}">
        <p14:creationId xmlns:p14="http://schemas.microsoft.com/office/powerpoint/2010/main" val="2797261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A73E-BE84-453D-979F-627D0F68B22E}"/>
              </a:ext>
            </a:extLst>
          </p:cNvPr>
          <p:cNvSpPr>
            <a:spLocks noGrp="1"/>
          </p:cNvSpPr>
          <p:nvPr>
            <p:ph idx="1"/>
          </p:nvPr>
        </p:nvSpPr>
        <p:spPr>
          <a:xfrm>
            <a:off x="838200" y="1113905"/>
            <a:ext cx="10515600" cy="5063058"/>
          </a:xfrm>
        </p:spPr>
        <p:txBody>
          <a:bodyPr/>
          <a:lstStyle/>
          <a:p>
            <a:pPr fontAlgn="base"/>
            <a:r>
              <a:rPr lang="en-US" dirty="0"/>
              <a:t>Convergence/ stopping condition:</a:t>
            </a:r>
          </a:p>
          <a:p>
            <a:pPr lvl="1" fontAlgn="base"/>
            <a:r>
              <a:rPr lang="en-US" dirty="0"/>
              <a:t>Until no/ minimum number of re-arrangements of data points to different clusters.</a:t>
            </a:r>
          </a:p>
          <a:p>
            <a:pPr lvl="1" fontAlgn="base"/>
            <a:r>
              <a:rPr lang="en-US" dirty="0"/>
              <a:t>Until no/minimum change of centroid.</a:t>
            </a:r>
          </a:p>
          <a:p>
            <a:pPr lvl="1" fontAlgn="base"/>
            <a:r>
              <a:rPr lang="en-US" dirty="0"/>
              <a:t>Minimum decrease in sum of square distance within cluster.</a:t>
            </a:r>
          </a:p>
          <a:p>
            <a:pPr marL="0" indent="0" fontAlgn="base">
              <a:buNone/>
            </a:pPr>
            <a:endParaRPr lang="en-US" dirty="0"/>
          </a:p>
          <a:p>
            <a:pPr fontAlgn="base"/>
            <a:r>
              <a:rPr lang="en-US" dirty="0"/>
              <a:t>New Centroid Computation </a:t>
            </a:r>
          </a:p>
          <a:p>
            <a:pPr fontAlgn="base"/>
            <a:endParaRPr lang="en-US" dirty="0"/>
          </a:p>
          <a:p>
            <a:pPr fontAlgn="base"/>
            <a:endParaRPr lang="en-US" dirty="0"/>
          </a:p>
          <a:p>
            <a:pPr fontAlgn="base"/>
            <a:r>
              <a:rPr lang="en-US" dirty="0"/>
              <a:t>Cluster Assignment </a:t>
            </a:r>
          </a:p>
          <a:p>
            <a:pPr marL="0" indent="0" fontAlgn="base">
              <a:buNone/>
            </a:pPr>
            <a:endParaRPr lang="en-US" dirty="0"/>
          </a:p>
          <a:p>
            <a:pPr marL="0" indent="0" fontAlgn="base">
              <a:buNone/>
            </a:pPr>
            <a:endParaRPr lang="en-US" dirty="0"/>
          </a:p>
          <a:p>
            <a:pPr lvl="1" fontAlgn="base"/>
            <a:endParaRPr lang="en-US" dirty="0"/>
          </a:p>
          <a:p>
            <a:pPr lvl="1" fontAlgn="base"/>
            <a:endParaRPr lang="en-US" dirty="0"/>
          </a:p>
          <a:p>
            <a:pPr lvl="1" fontAlgn="base"/>
            <a:endParaRPr lang="en-US" dirty="0"/>
          </a:p>
        </p:txBody>
      </p:sp>
      <p:sp>
        <p:nvSpPr>
          <p:cNvPr id="4" name="Title 1">
            <a:extLst>
              <a:ext uri="{FF2B5EF4-FFF2-40B4-BE49-F238E27FC236}">
                <a16:creationId xmlns:a16="http://schemas.microsoft.com/office/drawing/2014/main" id="{EF96131D-A965-41A6-91AE-C9C6111AD61C}"/>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K Means Clustering</a:t>
            </a:r>
          </a:p>
        </p:txBody>
      </p:sp>
      <p:graphicFrame>
        <p:nvGraphicFramePr>
          <p:cNvPr id="5" name="Object 4">
            <a:extLst>
              <a:ext uri="{FF2B5EF4-FFF2-40B4-BE49-F238E27FC236}">
                <a16:creationId xmlns:a16="http://schemas.microsoft.com/office/drawing/2014/main" id="{67970955-7BE6-452D-8BEA-5357D577123E}"/>
              </a:ext>
            </a:extLst>
          </p:cNvPr>
          <p:cNvGraphicFramePr>
            <a:graphicFrameLocks noChangeAspect="1"/>
          </p:cNvGraphicFramePr>
          <p:nvPr>
            <p:extLst>
              <p:ext uri="{D42A27DB-BD31-4B8C-83A1-F6EECF244321}">
                <p14:modId xmlns:p14="http://schemas.microsoft.com/office/powerpoint/2010/main" val="2664924624"/>
              </p:ext>
            </p:extLst>
          </p:nvPr>
        </p:nvGraphicFramePr>
        <p:xfrm>
          <a:off x="6597982" y="3312622"/>
          <a:ext cx="3085898" cy="1128987"/>
        </p:xfrm>
        <a:graphic>
          <a:graphicData uri="http://schemas.openxmlformats.org/presentationml/2006/ole">
            <mc:AlternateContent xmlns:mc="http://schemas.openxmlformats.org/markup-compatibility/2006">
              <mc:Choice xmlns:v="urn:schemas-microsoft-com:vml" Requires="v">
                <p:oleObj name="Equation" r:id="rId2" imgW="1562040" imgH="571320" progId="Equation.3">
                  <p:embed/>
                </p:oleObj>
              </mc:Choice>
              <mc:Fallback>
                <p:oleObj name="Equation" r:id="rId2" imgW="1562040" imgH="57132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982" y="3312622"/>
                        <a:ext cx="3085898" cy="1128987"/>
                      </a:xfrm>
                      <a:prstGeom prst="rect">
                        <a:avLst/>
                      </a:prstGeom>
                      <a:noFill/>
                      <a:ln>
                        <a:noFill/>
                      </a:ln>
                      <a:effectLst/>
                    </p:spPr>
                  </p:pic>
                </p:oleObj>
              </mc:Fallback>
            </mc:AlternateContent>
          </a:graphicData>
        </a:graphic>
      </p:graphicFrame>
      <p:graphicFrame>
        <p:nvGraphicFramePr>
          <p:cNvPr id="6" name="Object 6">
            <a:extLst>
              <a:ext uri="{FF2B5EF4-FFF2-40B4-BE49-F238E27FC236}">
                <a16:creationId xmlns:a16="http://schemas.microsoft.com/office/drawing/2014/main" id="{36421B7E-2120-4480-9E24-BE3B6D8A9B40}"/>
              </a:ext>
            </a:extLst>
          </p:cNvPr>
          <p:cNvGraphicFramePr>
            <a:graphicFrameLocks noChangeAspect="1"/>
          </p:cNvGraphicFramePr>
          <p:nvPr>
            <p:extLst>
              <p:ext uri="{D42A27DB-BD31-4B8C-83A1-F6EECF244321}">
                <p14:modId xmlns:p14="http://schemas.microsoft.com/office/powerpoint/2010/main" val="1651403589"/>
              </p:ext>
            </p:extLst>
          </p:nvPr>
        </p:nvGraphicFramePr>
        <p:xfrm>
          <a:off x="5397341" y="5087970"/>
          <a:ext cx="4973638" cy="833437"/>
        </p:xfrm>
        <a:graphic>
          <a:graphicData uri="http://schemas.openxmlformats.org/presentationml/2006/ole">
            <mc:AlternateContent xmlns:mc="http://schemas.openxmlformats.org/markup-compatibility/2006">
              <mc:Choice xmlns:v="urn:schemas-microsoft-com:vml" Requires="v">
                <p:oleObj name="Equation" r:id="rId4" imgW="2197080" imgH="368280" progId="Equation.3">
                  <p:embed/>
                </p:oleObj>
              </mc:Choice>
              <mc:Fallback>
                <p:oleObj name="Equation" r:id="rId4" imgW="2197080" imgH="368280" progId="Equation.3">
                  <p:embed/>
                  <p:pic>
                    <p:nvPicPr>
                      <p:cNvPr id="614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341" y="5087970"/>
                        <a:ext cx="4973638" cy="8334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8033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0225-9BC9-4156-B5D2-E0E572223E59}"/>
              </a:ext>
            </a:extLst>
          </p:cNvPr>
          <p:cNvSpPr>
            <a:spLocks noGrp="1"/>
          </p:cNvSpPr>
          <p:nvPr>
            <p:ph type="title"/>
          </p:nvPr>
        </p:nvSpPr>
        <p:spPr>
          <a:xfrm>
            <a:off x="838200" y="1089891"/>
            <a:ext cx="10515600" cy="600797"/>
          </a:xfrm>
        </p:spPr>
        <p:txBody>
          <a:bodyPr>
            <a:normAutofit fontScale="90000"/>
          </a:bodyPr>
          <a:lstStyle/>
          <a:p>
            <a:r>
              <a:rPr lang="en-IN" dirty="0"/>
              <a:t>Applications</a:t>
            </a:r>
          </a:p>
        </p:txBody>
      </p:sp>
      <p:sp>
        <p:nvSpPr>
          <p:cNvPr id="3" name="Content Placeholder 2">
            <a:extLst>
              <a:ext uri="{FF2B5EF4-FFF2-40B4-BE49-F238E27FC236}">
                <a16:creationId xmlns:a16="http://schemas.microsoft.com/office/drawing/2014/main" id="{DB02FB37-A28F-417F-9576-DFA0002DAB3A}"/>
              </a:ext>
            </a:extLst>
          </p:cNvPr>
          <p:cNvSpPr>
            <a:spLocks noGrp="1"/>
          </p:cNvSpPr>
          <p:nvPr>
            <p:ph idx="1"/>
          </p:nvPr>
        </p:nvSpPr>
        <p:spPr/>
        <p:txBody>
          <a:bodyPr>
            <a:normAutofit fontScale="92500" lnSpcReduction="10000"/>
          </a:bodyPr>
          <a:lstStyle/>
          <a:p>
            <a:r>
              <a:rPr lang="en-US" dirty="0"/>
              <a:t>K Means Clustering algorithm is used by most of the search engines like Yahoo, Google to cluster web pages by similarity and identify the ‘relevance rate’ of search results. This helps search engines reduce the computational time for the users.</a:t>
            </a:r>
          </a:p>
          <a:p>
            <a:endParaRPr lang="en-US" dirty="0"/>
          </a:p>
          <a:p>
            <a:r>
              <a:rPr lang="en-US" dirty="0"/>
              <a:t>Used on acoustic data in speech understanding to convert waveforms into one of k categories (known as Vector Quantization or Image Segmentation).</a:t>
            </a:r>
          </a:p>
          <a:p>
            <a:endParaRPr lang="en-US" dirty="0"/>
          </a:p>
          <a:p>
            <a:r>
              <a:rPr lang="en-US" dirty="0"/>
              <a:t>Also used for choosing color palettes on old fashioned graphical display devices and Image Quantization. </a:t>
            </a:r>
          </a:p>
          <a:p>
            <a:endParaRPr lang="en-US" dirty="0"/>
          </a:p>
          <a:p>
            <a:endParaRPr lang="en-US" dirty="0"/>
          </a:p>
          <a:p>
            <a:endParaRPr lang="en-IN" dirty="0"/>
          </a:p>
        </p:txBody>
      </p:sp>
      <p:sp>
        <p:nvSpPr>
          <p:cNvPr id="4" name="Title 1">
            <a:extLst>
              <a:ext uri="{FF2B5EF4-FFF2-40B4-BE49-F238E27FC236}">
                <a16:creationId xmlns:a16="http://schemas.microsoft.com/office/drawing/2014/main" id="{E623514F-9C87-4BED-ABDD-865278CE1BAE}"/>
              </a:ext>
            </a:extLst>
          </p:cNvPr>
          <p:cNvSpPr txBox="1">
            <a:spLocks/>
          </p:cNvSpPr>
          <p:nvPr/>
        </p:nvSpPr>
        <p:spPr>
          <a:xfrm>
            <a:off x="361" y="134420"/>
            <a:ext cx="4156003" cy="807690"/>
          </a:xfrm>
          <a:prstGeom prst="rect">
            <a:avLst/>
          </a:prstGeom>
          <a:solidFill>
            <a:srgbClr val="203864"/>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chemeClr val="bg1"/>
                </a:solidFill>
              </a:rPr>
              <a:t>K Means Clustering</a:t>
            </a:r>
            <a:endParaRPr lang="en-IN" b="1" dirty="0">
              <a:solidFill>
                <a:schemeClr val="bg1"/>
              </a:solidFill>
            </a:endParaRPr>
          </a:p>
        </p:txBody>
      </p:sp>
    </p:spTree>
    <p:extLst>
      <p:ext uri="{BB962C8B-B14F-4D97-AF65-F5344CB8AC3E}">
        <p14:creationId xmlns:p14="http://schemas.microsoft.com/office/powerpoint/2010/main" val="1443295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216-21C3-4C0A-A9C7-5BBE42A5C6B5}"/>
              </a:ext>
            </a:extLst>
          </p:cNvPr>
          <p:cNvSpPr>
            <a:spLocks noGrp="1"/>
          </p:cNvSpPr>
          <p:nvPr>
            <p:ph type="title"/>
          </p:nvPr>
        </p:nvSpPr>
        <p:spPr>
          <a:xfrm>
            <a:off x="524164" y="235817"/>
            <a:ext cx="10515600" cy="364548"/>
          </a:xfrm>
        </p:spPr>
        <p:txBody>
          <a:bodyPr>
            <a:normAutofit fontScale="90000"/>
          </a:bodyPr>
          <a:lstStyle/>
          <a:p>
            <a:r>
              <a:rPr lang="en-IN" dirty="0"/>
              <a:t>Algorithms tuning parameters</a:t>
            </a:r>
          </a:p>
        </p:txBody>
      </p:sp>
      <p:graphicFrame>
        <p:nvGraphicFramePr>
          <p:cNvPr id="5" name="Content Placeholder 4">
            <a:extLst>
              <a:ext uri="{FF2B5EF4-FFF2-40B4-BE49-F238E27FC236}">
                <a16:creationId xmlns:a16="http://schemas.microsoft.com/office/drawing/2014/main" id="{15908AA6-65FB-4CE7-A8A6-B0FB108844A6}"/>
              </a:ext>
            </a:extLst>
          </p:cNvPr>
          <p:cNvGraphicFramePr>
            <a:graphicFrameLocks noGrp="1"/>
          </p:cNvGraphicFramePr>
          <p:nvPr>
            <p:ph idx="1"/>
          </p:nvPr>
        </p:nvGraphicFramePr>
        <p:xfrm>
          <a:off x="838200" y="1077480"/>
          <a:ext cx="10515600" cy="5135880"/>
        </p:xfrm>
        <a:graphic>
          <a:graphicData uri="http://schemas.openxmlformats.org/drawingml/2006/table">
            <a:tbl>
              <a:tblPr firstRow="1" bandRow="1">
                <a:tableStyleId>{5C22544A-7EE6-4342-B048-85BDC9FD1C3A}</a:tableStyleId>
              </a:tblPr>
              <a:tblGrid>
                <a:gridCol w="2459182">
                  <a:extLst>
                    <a:ext uri="{9D8B030D-6E8A-4147-A177-3AD203B41FA5}">
                      <a16:colId xmlns:a16="http://schemas.microsoft.com/office/drawing/2014/main" val="3752978479"/>
                    </a:ext>
                  </a:extLst>
                </a:gridCol>
                <a:gridCol w="8056418">
                  <a:extLst>
                    <a:ext uri="{9D8B030D-6E8A-4147-A177-3AD203B41FA5}">
                      <a16:colId xmlns:a16="http://schemas.microsoft.com/office/drawing/2014/main" val="1243425114"/>
                    </a:ext>
                  </a:extLst>
                </a:gridCol>
              </a:tblGrid>
              <a:tr h="370840">
                <a:tc gridSpan="2">
                  <a:txBody>
                    <a:bodyPr/>
                    <a:lstStyle/>
                    <a:p>
                      <a:r>
                        <a:rPr lang="en-IN" dirty="0"/>
                        <a:t>K Means Clustering</a:t>
                      </a:r>
                    </a:p>
                  </a:txBody>
                  <a:tcPr/>
                </a:tc>
                <a:tc hMerge="1">
                  <a:txBody>
                    <a:bodyPr/>
                    <a:lstStyle/>
                    <a:p>
                      <a:endParaRPr lang="en-IN" dirty="0"/>
                    </a:p>
                  </a:txBody>
                  <a:tcPr/>
                </a:tc>
                <a:extLst>
                  <a:ext uri="{0D108BD9-81ED-4DB2-BD59-A6C34878D82A}">
                    <a16:rowId xmlns:a16="http://schemas.microsoft.com/office/drawing/2014/main" val="609630884"/>
                  </a:ext>
                </a:extLst>
              </a:tr>
              <a:tr h="370840">
                <a:tc>
                  <a:txBody>
                    <a:bodyPr/>
                    <a:lstStyle/>
                    <a:p>
                      <a:r>
                        <a:rPr lang="en-US" b="1" dirty="0" err="1">
                          <a:effectLst/>
                        </a:rPr>
                        <a:t>n_clusters</a:t>
                      </a:r>
                      <a:r>
                        <a:rPr lang="en-US" dirty="0"/>
                        <a:t> : </a:t>
                      </a:r>
                      <a:r>
                        <a:rPr lang="en-US" i="1" dirty="0">
                          <a:effectLst/>
                        </a:rPr>
                        <a:t>int, optional, default: 8</a:t>
                      </a:r>
                      <a:endParaRPr lang="en-IN" dirty="0"/>
                    </a:p>
                  </a:txBody>
                  <a:tcPr/>
                </a:tc>
                <a:tc>
                  <a:txBody>
                    <a:bodyPr/>
                    <a:lstStyle/>
                    <a:p>
                      <a:r>
                        <a:rPr lang="en-US" dirty="0">
                          <a:effectLst/>
                        </a:rPr>
                        <a:t>The number of clusters to form as well as the number of centroids to generate.</a:t>
                      </a:r>
                    </a:p>
                  </a:txBody>
                  <a:tcPr/>
                </a:tc>
                <a:extLst>
                  <a:ext uri="{0D108BD9-81ED-4DB2-BD59-A6C34878D82A}">
                    <a16:rowId xmlns:a16="http://schemas.microsoft.com/office/drawing/2014/main" val="1349471796"/>
                  </a:ext>
                </a:extLst>
              </a:tr>
              <a:tr h="370840">
                <a:tc>
                  <a:txBody>
                    <a:bodyPr/>
                    <a:lstStyle/>
                    <a:p>
                      <a:r>
                        <a:rPr lang="en-US" b="1" dirty="0" err="1">
                          <a:effectLst/>
                        </a:rPr>
                        <a:t>init</a:t>
                      </a:r>
                      <a:r>
                        <a:rPr lang="en-US" dirty="0"/>
                        <a:t> : </a:t>
                      </a:r>
                      <a:r>
                        <a:rPr lang="en-US" i="1" dirty="0">
                          <a:effectLst/>
                        </a:rPr>
                        <a:t>{‘k-means++’, ‘random’ or an ndarray}</a:t>
                      </a:r>
                      <a:r>
                        <a:rPr lang="en-US" dirty="0">
                          <a:effectLst/>
                        </a:rPr>
                        <a:t>Method for initialization, defaults to ‘k-means++’</a:t>
                      </a:r>
                      <a:endParaRPr lang="en-IN" dirty="0"/>
                    </a:p>
                  </a:txBody>
                  <a:tcPr/>
                </a:tc>
                <a:tc>
                  <a:txBody>
                    <a:bodyPr/>
                    <a:lstStyle/>
                    <a:p>
                      <a:r>
                        <a:rPr lang="en-US" dirty="0">
                          <a:effectLst/>
                        </a:rPr>
                        <a:t>‘k-means++’ : selects initial cluster centers for k-mean clustering in a smart way to speed up convergence. See section Notes in </a:t>
                      </a:r>
                      <a:r>
                        <a:rPr lang="en-US" dirty="0" err="1">
                          <a:effectLst/>
                        </a:rPr>
                        <a:t>k_init</a:t>
                      </a:r>
                      <a:r>
                        <a:rPr lang="en-US" dirty="0">
                          <a:effectLst/>
                        </a:rPr>
                        <a:t> for more details.</a:t>
                      </a:r>
                    </a:p>
                    <a:p>
                      <a:r>
                        <a:rPr lang="en-US" dirty="0">
                          <a:effectLst/>
                        </a:rPr>
                        <a:t>‘random’: choose k observations (rows) at random from data for the initial centroids.</a:t>
                      </a:r>
                    </a:p>
                    <a:p>
                      <a:r>
                        <a:rPr lang="en-US" dirty="0">
                          <a:effectLst/>
                        </a:rPr>
                        <a:t>If an ndarray is passed, it should be of shape (</a:t>
                      </a:r>
                      <a:r>
                        <a:rPr lang="en-US" dirty="0" err="1">
                          <a:effectLst/>
                        </a:rPr>
                        <a:t>n_clusters</a:t>
                      </a:r>
                      <a:r>
                        <a:rPr lang="en-US" dirty="0">
                          <a:effectLst/>
                        </a:rPr>
                        <a:t>, </a:t>
                      </a:r>
                      <a:r>
                        <a:rPr lang="en-US" dirty="0" err="1">
                          <a:effectLst/>
                        </a:rPr>
                        <a:t>n_features</a:t>
                      </a:r>
                      <a:r>
                        <a:rPr lang="en-US" dirty="0">
                          <a:effectLst/>
                        </a:rPr>
                        <a:t>) and gives the initial centers.</a:t>
                      </a:r>
                    </a:p>
                  </a:txBody>
                  <a:tcPr/>
                </a:tc>
                <a:extLst>
                  <a:ext uri="{0D108BD9-81ED-4DB2-BD59-A6C34878D82A}">
                    <a16:rowId xmlns:a16="http://schemas.microsoft.com/office/drawing/2014/main" val="3652744558"/>
                  </a:ext>
                </a:extLst>
              </a:tr>
              <a:tr h="370840">
                <a:tc>
                  <a:txBody>
                    <a:bodyPr/>
                    <a:lstStyle/>
                    <a:p>
                      <a:r>
                        <a:rPr lang="en-US" b="1" dirty="0" err="1">
                          <a:effectLst/>
                        </a:rPr>
                        <a:t>n_init</a:t>
                      </a:r>
                      <a:r>
                        <a:rPr lang="en-US" dirty="0"/>
                        <a:t> : </a:t>
                      </a:r>
                      <a:r>
                        <a:rPr lang="en-US" i="1" dirty="0">
                          <a:effectLst/>
                        </a:rPr>
                        <a:t>int, default: 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Number of time the k-means algorithm will be run with different centroid seeds. The final results will be the best output of </a:t>
                      </a:r>
                      <a:r>
                        <a:rPr lang="en-US" dirty="0" err="1">
                          <a:effectLst/>
                        </a:rPr>
                        <a:t>n_init</a:t>
                      </a:r>
                      <a:r>
                        <a:rPr lang="en-US" dirty="0">
                          <a:effectLst/>
                        </a:rPr>
                        <a:t> consecutive runs in terms of inertia.</a:t>
                      </a:r>
                    </a:p>
                  </a:txBody>
                  <a:tcPr/>
                </a:tc>
                <a:extLst>
                  <a:ext uri="{0D108BD9-81ED-4DB2-BD59-A6C34878D82A}">
                    <a16:rowId xmlns:a16="http://schemas.microsoft.com/office/drawing/2014/main" val="3640398640"/>
                  </a:ext>
                </a:extLst>
              </a:tr>
              <a:tr h="370840">
                <a:tc>
                  <a:txBody>
                    <a:bodyPr/>
                    <a:lstStyle/>
                    <a:p>
                      <a:r>
                        <a:rPr lang="en-US" b="1" dirty="0" err="1">
                          <a:effectLst/>
                        </a:rPr>
                        <a:t>max_iter</a:t>
                      </a:r>
                      <a:r>
                        <a:rPr lang="en-US" dirty="0"/>
                        <a:t> : </a:t>
                      </a:r>
                      <a:r>
                        <a:rPr lang="en-US" i="1" dirty="0">
                          <a:effectLst/>
                        </a:rPr>
                        <a:t>int, default: 300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Maximum number of iterations of the k-means algorithm for a single run.</a:t>
                      </a:r>
                    </a:p>
                  </a:txBody>
                  <a:tcPr/>
                </a:tc>
                <a:extLst>
                  <a:ext uri="{0D108BD9-81ED-4DB2-BD59-A6C34878D82A}">
                    <a16:rowId xmlns:a16="http://schemas.microsoft.com/office/drawing/2014/main" val="2140752594"/>
                  </a:ext>
                </a:extLst>
              </a:tr>
              <a:tr h="370840">
                <a:tc>
                  <a:txBody>
                    <a:bodyPr/>
                    <a:lstStyle/>
                    <a:p>
                      <a:r>
                        <a:rPr lang="en-US" b="1" dirty="0" err="1">
                          <a:effectLst/>
                        </a:rPr>
                        <a:t>tol</a:t>
                      </a:r>
                      <a:r>
                        <a:rPr lang="en-US" dirty="0"/>
                        <a:t> : </a:t>
                      </a:r>
                      <a:r>
                        <a:rPr lang="en-US" i="1" dirty="0">
                          <a:effectLst/>
                        </a:rPr>
                        <a:t>float, default: 1e-4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Relative tolerance with regards to inertia to declare convergence</a:t>
                      </a:r>
                    </a:p>
                  </a:txBody>
                  <a:tcPr/>
                </a:tc>
                <a:extLst>
                  <a:ext uri="{0D108BD9-81ED-4DB2-BD59-A6C34878D82A}">
                    <a16:rowId xmlns:a16="http://schemas.microsoft.com/office/drawing/2014/main" val="2998661729"/>
                  </a:ext>
                </a:extLst>
              </a:tr>
              <a:tr h="370840">
                <a:tc>
                  <a:txBody>
                    <a:bodyPr/>
                    <a:lstStyle/>
                    <a:p>
                      <a:r>
                        <a:rPr lang="en-US" b="1" dirty="0">
                          <a:effectLst/>
                        </a:rPr>
                        <a:t>verbose</a:t>
                      </a:r>
                      <a:r>
                        <a:rPr lang="en-US" dirty="0"/>
                        <a:t> : </a:t>
                      </a:r>
                      <a:r>
                        <a:rPr lang="en-US" i="1" dirty="0">
                          <a:effectLst/>
                        </a:rPr>
                        <a:t>int, default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Verbosity mode.</a:t>
                      </a:r>
                    </a:p>
                  </a:txBody>
                  <a:tcPr/>
                </a:tc>
                <a:extLst>
                  <a:ext uri="{0D108BD9-81ED-4DB2-BD59-A6C34878D82A}">
                    <a16:rowId xmlns:a16="http://schemas.microsoft.com/office/drawing/2014/main" val="880506102"/>
                  </a:ext>
                </a:extLst>
              </a:tr>
              <a:tr h="370840">
                <a:tc>
                  <a:txBody>
                    <a:bodyPr/>
                    <a:lstStyle/>
                    <a:p>
                      <a:r>
                        <a:rPr lang="en-US" b="1" dirty="0" err="1">
                          <a:effectLst/>
                        </a:rPr>
                        <a:t>n_jobs</a:t>
                      </a:r>
                      <a:r>
                        <a:rPr lang="en-US" dirty="0"/>
                        <a:t> : </a:t>
                      </a:r>
                      <a:r>
                        <a:rPr lang="en-US" i="1" dirty="0">
                          <a:effectLst/>
                        </a:rPr>
                        <a:t>int or None, optional (default=None)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number of jobs to use for the computation. This works by computing each of the </a:t>
                      </a:r>
                      <a:r>
                        <a:rPr lang="en-US" dirty="0" err="1">
                          <a:effectLst/>
                        </a:rPr>
                        <a:t>n_init</a:t>
                      </a:r>
                      <a:r>
                        <a:rPr lang="en-US" dirty="0">
                          <a:effectLst/>
                        </a:rPr>
                        <a:t> runs in parallel.</a:t>
                      </a:r>
                    </a:p>
                  </a:txBody>
                  <a:tcPr/>
                </a:tc>
                <a:extLst>
                  <a:ext uri="{0D108BD9-81ED-4DB2-BD59-A6C34878D82A}">
                    <a16:rowId xmlns:a16="http://schemas.microsoft.com/office/drawing/2014/main" val="1054197605"/>
                  </a:ext>
                </a:extLst>
              </a:tr>
            </a:tbl>
          </a:graphicData>
        </a:graphic>
      </p:graphicFrame>
    </p:spTree>
    <p:extLst>
      <p:ext uri="{BB962C8B-B14F-4D97-AF65-F5344CB8AC3E}">
        <p14:creationId xmlns:p14="http://schemas.microsoft.com/office/powerpoint/2010/main" val="4245824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407-24DF-4E73-B6B4-770C97D9A787}"/>
              </a:ext>
            </a:extLst>
          </p:cNvPr>
          <p:cNvSpPr>
            <a:spLocks noGrp="1"/>
          </p:cNvSpPr>
          <p:nvPr>
            <p:ph type="title"/>
          </p:nvPr>
        </p:nvSpPr>
        <p:spPr>
          <a:xfrm>
            <a:off x="661220" y="2852687"/>
            <a:ext cx="10515600" cy="1325563"/>
          </a:xfrm>
        </p:spPr>
        <p:txBody>
          <a:bodyPr/>
          <a:lstStyle/>
          <a:p>
            <a:pPr algn="ctr"/>
            <a:r>
              <a:rPr lang="en-IN" b="1">
                <a:solidFill>
                  <a:schemeClr val="bg1"/>
                </a:solidFill>
              </a:rPr>
              <a:t>Cheatshets</a:t>
            </a:r>
            <a:endParaRPr lang="en-IN" b="1" dirty="0">
              <a:solidFill>
                <a:schemeClr val="bg1"/>
              </a:solidFill>
            </a:endParaRPr>
          </a:p>
        </p:txBody>
      </p:sp>
    </p:spTree>
    <p:extLst>
      <p:ext uri="{BB962C8B-B14F-4D97-AF65-F5344CB8AC3E}">
        <p14:creationId xmlns:p14="http://schemas.microsoft.com/office/powerpoint/2010/main" val="212412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3FA6-0BC8-41E8-A711-EFB0426100BB}"/>
              </a:ext>
            </a:extLst>
          </p:cNvPr>
          <p:cNvSpPr>
            <a:spLocks noGrp="1"/>
          </p:cNvSpPr>
          <p:nvPr>
            <p:ph type="title"/>
          </p:nvPr>
        </p:nvSpPr>
        <p:spPr/>
        <p:txBody>
          <a:bodyPr/>
          <a:lstStyle/>
          <a:p>
            <a:r>
              <a:rPr lang="en-IN" dirty="0"/>
              <a:t>Experimentation Code should focus on - </a:t>
            </a:r>
          </a:p>
        </p:txBody>
      </p:sp>
      <p:sp>
        <p:nvSpPr>
          <p:cNvPr id="3" name="Content Placeholder 2">
            <a:extLst>
              <a:ext uri="{FF2B5EF4-FFF2-40B4-BE49-F238E27FC236}">
                <a16:creationId xmlns:a16="http://schemas.microsoft.com/office/drawing/2014/main" id="{BC107EF3-70EC-4218-9066-AC3E2BFA7BB5}"/>
              </a:ext>
            </a:extLst>
          </p:cNvPr>
          <p:cNvSpPr>
            <a:spLocks noGrp="1"/>
          </p:cNvSpPr>
          <p:nvPr>
            <p:ph idx="1"/>
          </p:nvPr>
        </p:nvSpPr>
        <p:spPr/>
        <p:txBody>
          <a:bodyPr/>
          <a:lstStyle/>
          <a:p>
            <a:r>
              <a:rPr lang="en-US" dirty="0"/>
              <a:t>Understandability</a:t>
            </a:r>
          </a:p>
          <a:p>
            <a:r>
              <a:rPr lang="en-US" dirty="0"/>
              <a:t>Markdown cells to describe our observations and assumptions</a:t>
            </a:r>
          </a:p>
          <a:p>
            <a:r>
              <a:rPr lang="en-US" dirty="0"/>
              <a:t>Small pieces of code for the actual logic</a:t>
            </a:r>
          </a:p>
          <a:p>
            <a:r>
              <a:rPr lang="en-US" dirty="0"/>
              <a:t>Lots of visualizations and counts</a:t>
            </a:r>
          </a:p>
          <a:p>
            <a:r>
              <a:rPr lang="en-US" dirty="0"/>
              <a:t>Minimal abstractions</a:t>
            </a:r>
          </a:p>
          <a:p>
            <a:r>
              <a:rPr lang="en-US" dirty="0"/>
              <a:t>Most code shouldn’t be in functions (should feel more object-oriented)</a:t>
            </a:r>
          </a:p>
          <a:p>
            <a:endParaRPr lang="en-IN" dirty="0"/>
          </a:p>
        </p:txBody>
      </p:sp>
    </p:spTree>
    <p:extLst>
      <p:ext uri="{BB962C8B-B14F-4D97-AF65-F5344CB8AC3E}">
        <p14:creationId xmlns:p14="http://schemas.microsoft.com/office/powerpoint/2010/main" val="2024150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8392-1B1D-482F-98D8-1E3963FFD9D7}"/>
              </a:ext>
            </a:extLst>
          </p:cNvPr>
          <p:cNvSpPr>
            <a:spLocks noGrp="1"/>
          </p:cNvSpPr>
          <p:nvPr>
            <p:ph type="title"/>
          </p:nvPr>
        </p:nvSpPr>
        <p:spPr/>
        <p:txBody>
          <a:bodyPr/>
          <a:lstStyle/>
          <a:p>
            <a:r>
              <a:rPr lang="en-IN" dirty="0"/>
              <a:t>High Bias / Underfitting</a:t>
            </a:r>
          </a:p>
        </p:txBody>
      </p:sp>
      <p:sp>
        <p:nvSpPr>
          <p:cNvPr id="3" name="Content Placeholder 2">
            <a:extLst>
              <a:ext uri="{FF2B5EF4-FFF2-40B4-BE49-F238E27FC236}">
                <a16:creationId xmlns:a16="http://schemas.microsoft.com/office/drawing/2014/main" id="{474B34B3-520E-4252-A785-AD5B48B04FEA}"/>
              </a:ext>
            </a:extLst>
          </p:cNvPr>
          <p:cNvSpPr>
            <a:spLocks noGrp="1"/>
          </p:cNvSpPr>
          <p:nvPr>
            <p:ph idx="1"/>
          </p:nvPr>
        </p:nvSpPr>
        <p:spPr/>
        <p:txBody>
          <a:bodyPr/>
          <a:lstStyle/>
          <a:p>
            <a:r>
              <a:rPr lang="en-IN" dirty="0"/>
              <a:t>Get more features</a:t>
            </a:r>
          </a:p>
          <a:p>
            <a:r>
              <a:rPr lang="en-IN" dirty="0"/>
              <a:t>Try additional polynomial features</a:t>
            </a:r>
          </a:p>
          <a:p>
            <a:r>
              <a:rPr lang="en-IN" dirty="0"/>
              <a:t>Try decreasing alpha – coefficient of regularization </a:t>
            </a:r>
          </a:p>
          <a:p>
            <a:r>
              <a:rPr lang="en-IN" dirty="0"/>
              <a:t>No need of collecting more rows</a:t>
            </a:r>
          </a:p>
          <a:p>
            <a:r>
              <a:rPr lang="en-IN" dirty="0"/>
              <a:t>Increase the complexity of algorithm</a:t>
            </a:r>
          </a:p>
          <a:p>
            <a:r>
              <a:rPr lang="en-IN" dirty="0"/>
              <a:t>Try non linear algorithms</a:t>
            </a:r>
          </a:p>
        </p:txBody>
      </p:sp>
    </p:spTree>
    <p:extLst>
      <p:ext uri="{BB962C8B-B14F-4D97-AF65-F5344CB8AC3E}">
        <p14:creationId xmlns:p14="http://schemas.microsoft.com/office/powerpoint/2010/main" val="369091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B4A6-2AF7-4FFD-86E7-9CC84B45D721}"/>
              </a:ext>
            </a:extLst>
          </p:cNvPr>
          <p:cNvSpPr>
            <a:spLocks noGrp="1"/>
          </p:cNvSpPr>
          <p:nvPr>
            <p:ph type="title"/>
          </p:nvPr>
        </p:nvSpPr>
        <p:spPr/>
        <p:txBody>
          <a:bodyPr/>
          <a:lstStyle/>
          <a:p>
            <a:r>
              <a:rPr lang="en-IN" dirty="0"/>
              <a:t>High Variance/ Overfitting</a:t>
            </a:r>
          </a:p>
        </p:txBody>
      </p:sp>
      <p:sp>
        <p:nvSpPr>
          <p:cNvPr id="3" name="Content Placeholder 2">
            <a:extLst>
              <a:ext uri="{FF2B5EF4-FFF2-40B4-BE49-F238E27FC236}">
                <a16:creationId xmlns:a16="http://schemas.microsoft.com/office/drawing/2014/main" id="{D0C7BD52-CB52-4D41-8343-437FC62807F3}"/>
              </a:ext>
            </a:extLst>
          </p:cNvPr>
          <p:cNvSpPr>
            <a:spLocks noGrp="1"/>
          </p:cNvSpPr>
          <p:nvPr>
            <p:ph idx="1"/>
          </p:nvPr>
        </p:nvSpPr>
        <p:spPr/>
        <p:txBody>
          <a:bodyPr/>
          <a:lstStyle/>
          <a:p>
            <a:r>
              <a:rPr lang="en-IN" dirty="0"/>
              <a:t>Get more data – examples – rows</a:t>
            </a:r>
          </a:p>
          <a:p>
            <a:r>
              <a:rPr lang="en-IN" dirty="0"/>
              <a:t>Reduce the number of features</a:t>
            </a:r>
          </a:p>
          <a:p>
            <a:r>
              <a:rPr lang="en-IN" dirty="0"/>
              <a:t>Try increasing alpha – coefficient of regularization</a:t>
            </a:r>
          </a:p>
          <a:p>
            <a:r>
              <a:rPr lang="en-IN" dirty="0"/>
              <a:t>No need to get more columns</a:t>
            </a:r>
          </a:p>
          <a:p>
            <a:r>
              <a:rPr lang="en-IN" dirty="0"/>
              <a:t>Decrease the complexity </a:t>
            </a:r>
            <a:r>
              <a:rPr lang="en-IN"/>
              <a:t>of algorithm </a:t>
            </a:r>
            <a:endParaRPr lang="en-IN" dirty="0"/>
          </a:p>
          <a:p>
            <a:endParaRPr lang="en-IN" dirty="0"/>
          </a:p>
        </p:txBody>
      </p:sp>
    </p:spTree>
    <p:extLst>
      <p:ext uri="{BB962C8B-B14F-4D97-AF65-F5344CB8AC3E}">
        <p14:creationId xmlns:p14="http://schemas.microsoft.com/office/powerpoint/2010/main" val="61826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BDC1-6057-47BA-B118-5D18BB5970D7}"/>
              </a:ext>
            </a:extLst>
          </p:cNvPr>
          <p:cNvSpPr>
            <a:spLocks noGrp="1"/>
          </p:cNvSpPr>
          <p:nvPr>
            <p:ph type="title"/>
          </p:nvPr>
        </p:nvSpPr>
        <p:spPr/>
        <p:txBody>
          <a:bodyPr/>
          <a:lstStyle/>
          <a:p>
            <a:r>
              <a:rPr lang="en-IN" dirty="0"/>
              <a:t>Best Practices - </a:t>
            </a:r>
          </a:p>
        </p:txBody>
      </p:sp>
      <p:sp>
        <p:nvSpPr>
          <p:cNvPr id="3" name="Content Placeholder 2">
            <a:extLst>
              <a:ext uri="{FF2B5EF4-FFF2-40B4-BE49-F238E27FC236}">
                <a16:creationId xmlns:a16="http://schemas.microsoft.com/office/drawing/2014/main" id="{682C3293-A583-4D23-9CEB-D9585186CF9F}"/>
              </a:ext>
            </a:extLst>
          </p:cNvPr>
          <p:cNvSpPr>
            <a:spLocks noGrp="1"/>
          </p:cNvSpPr>
          <p:nvPr>
            <p:ph idx="1"/>
          </p:nvPr>
        </p:nvSpPr>
        <p:spPr/>
        <p:txBody>
          <a:bodyPr/>
          <a:lstStyle/>
          <a:p>
            <a:r>
              <a:rPr lang="en-US" dirty="0"/>
              <a:t>Make metrics design and implementation a priority. </a:t>
            </a:r>
          </a:p>
          <a:p>
            <a:r>
              <a:rPr lang="en-US" dirty="0"/>
              <a:t>Starting with an interpretable model makes debugging easier. </a:t>
            </a:r>
            <a:endParaRPr lang="en-IN" dirty="0"/>
          </a:p>
        </p:txBody>
      </p:sp>
    </p:spTree>
    <p:extLst>
      <p:ext uri="{BB962C8B-B14F-4D97-AF65-F5344CB8AC3E}">
        <p14:creationId xmlns:p14="http://schemas.microsoft.com/office/powerpoint/2010/main" val="2807015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12BAE4C-417D-4B38-A004-CFC43288FC41}"/>
              </a:ext>
            </a:extLst>
          </p:cNvPr>
          <p:cNvGraphicFramePr>
            <a:graphicFrameLocks noGrp="1"/>
          </p:cNvGraphicFramePr>
          <p:nvPr>
            <p:ph idx="1"/>
            <p:extLst>
              <p:ext uri="{D42A27DB-BD31-4B8C-83A1-F6EECF244321}">
                <p14:modId xmlns:p14="http://schemas.microsoft.com/office/powerpoint/2010/main" val="92334682"/>
              </p:ext>
            </p:extLst>
          </p:nvPr>
        </p:nvGraphicFramePr>
        <p:xfrm>
          <a:off x="661939" y="1023122"/>
          <a:ext cx="10477116" cy="4639243"/>
        </p:xfrm>
        <a:graphic>
          <a:graphicData uri="http://schemas.openxmlformats.org/drawingml/2006/table">
            <a:tbl>
              <a:tblPr firstRow="1" firstCol="1">
                <a:tableStyleId>{7DF18680-E054-41AD-8BC1-D1AEF772440D}</a:tableStyleId>
              </a:tblPr>
              <a:tblGrid>
                <a:gridCol w="1254497">
                  <a:extLst>
                    <a:ext uri="{9D8B030D-6E8A-4147-A177-3AD203B41FA5}">
                      <a16:colId xmlns:a16="http://schemas.microsoft.com/office/drawing/2014/main" val="3030859871"/>
                    </a:ext>
                  </a:extLst>
                </a:gridCol>
                <a:gridCol w="1302747">
                  <a:extLst>
                    <a:ext uri="{9D8B030D-6E8A-4147-A177-3AD203B41FA5}">
                      <a16:colId xmlns:a16="http://schemas.microsoft.com/office/drawing/2014/main" val="1038962500"/>
                    </a:ext>
                  </a:extLst>
                </a:gridCol>
                <a:gridCol w="1261389">
                  <a:extLst>
                    <a:ext uri="{9D8B030D-6E8A-4147-A177-3AD203B41FA5}">
                      <a16:colId xmlns:a16="http://schemas.microsoft.com/office/drawing/2014/main" val="462811054"/>
                    </a:ext>
                  </a:extLst>
                </a:gridCol>
                <a:gridCol w="1282068">
                  <a:extLst>
                    <a:ext uri="{9D8B030D-6E8A-4147-A177-3AD203B41FA5}">
                      <a16:colId xmlns:a16="http://schemas.microsoft.com/office/drawing/2014/main" val="4218195389"/>
                    </a:ext>
                  </a:extLst>
                </a:gridCol>
                <a:gridCol w="1075283">
                  <a:extLst>
                    <a:ext uri="{9D8B030D-6E8A-4147-A177-3AD203B41FA5}">
                      <a16:colId xmlns:a16="http://schemas.microsoft.com/office/drawing/2014/main" val="2967624089"/>
                    </a:ext>
                  </a:extLst>
                </a:gridCol>
                <a:gridCol w="1468175">
                  <a:extLst>
                    <a:ext uri="{9D8B030D-6E8A-4147-A177-3AD203B41FA5}">
                      <a16:colId xmlns:a16="http://schemas.microsoft.com/office/drawing/2014/main" val="1773620537"/>
                    </a:ext>
                  </a:extLst>
                </a:gridCol>
                <a:gridCol w="1085622">
                  <a:extLst>
                    <a:ext uri="{9D8B030D-6E8A-4147-A177-3AD203B41FA5}">
                      <a16:colId xmlns:a16="http://schemas.microsoft.com/office/drawing/2014/main" val="2693638327"/>
                    </a:ext>
                  </a:extLst>
                </a:gridCol>
                <a:gridCol w="1747335">
                  <a:extLst>
                    <a:ext uri="{9D8B030D-6E8A-4147-A177-3AD203B41FA5}">
                      <a16:colId xmlns:a16="http://schemas.microsoft.com/office/drawing/2014/main" val="4015919312"/>
                    </a:ext>
                  </a:extLst>
                </a:gridCol>
              </a:tblGrid>
              <a:tr h="742233">
                <a:tc>
                  <a:txBody>
                    <a:bodyPr/>
                    <a:lstStyle/>
                    <a:p>
                      <a:pPr rtl="0" fontAlgn="b"/>
                      <a:r>
                        <a:rPr lang="en-IN" sz="1600" b="0" dirty="0">
                          <a:effectLst/>
                        </a:rPr>
                        <a:t>Algorithm</a:t>
                      </a:r>
                    </a:p>
                  </a:txBody>
                  <a:tcPr marL="10221" marR="10221" marT="6815" marB="6815" anchor="b"/>
                </a:tc>
                <a:tc>
                  <a:txBody>
                    <a:bodyPr/>
                    <a:lstStyle/>
                    <a:p>
                      <a:pPr rtl="0" fontAlgn="b"/>
                      <a:r>
                        <a:rPr lang="en-IN" sz="1600" b="0">
                          <a:effectLst/>
                        </a:rPr>
                        <a:t>Problem Type</a:t>
                      </a:r>
                    </a:p>
                  </a:txBody>
                  <a:tcPr marL="10221" marR="10221" marT="6815" marB="6815" anchor="b"/>
                </a:tc>
                <a:tc>
                  <a:txBody>
                    <a:bodyPr/>
                    <a:lstStyle/>
                    <a:p>
                      <a:pPr rtl="0" fontAlgn="b"/>
                      <a:r>
                        <a:rPr lang="en-IN" sz="1600" b="0" dirty="0">
                          <a:effectLst/>
                        </a:rPr>
                        <a:t>Results interpretable by you?</a:t>
                      </a:r>
                    </a:p>
                  </a:txBody>
                  <a:tcPr marL="10221" marR="10221" marT="6815" marB="6815" anchor="b"/>
                </a:tc>
                <a:tc>
                  <a:txBody>
                    <a:bodyPr/>
                    <a:lstStyle/>
                    <a:p>
                      <a:pPr rtl="0" fontAlgn="b"/>
                      <a:r>
                        <a:rPr lang="en-US" sz="1600" b="0" dirty="0">
                          <a:effectLst/>
                        </a:rPr>
                        <a:t>Easy to explain algorithm to others?</a:t>
                      </a:r>
                    </a:p>
                  </a:txBody>
                  <a:tcPr marL="10221" marR="10221" marT="6815" marB="6815" anchor="b"/>
                </a:tc>
                <a:tc>
                  <a:txBody>
                    <a:bodyPr/>
                    <a:lstStyle/>
                    <a:p>
                      <a:pPr rtl="0" fontAlgn="b"/>
                      <a:r>
                        <a:rPr lang="en-IN" sz="1600" b="0">
                          <a:effectLst/>
                        </a:rPr>
                        <a:t>Average predictive accuracy</a:t>
                      </a:r>
                    </a:p>
                  </a:txBody>
                  <a:tcPr marL="10221" marR="10221" marT="6815" marB="6815" anchor="b"/>
                </a:tc>
                <a:tc>
                  <a:txBody>
                    <a:bodyPr/>
                    <a:lstStyle/>
                    <a:p>
                      <a:pPr rtl="0" fontAlgn="b"/>
                      <a:r>
                        <a:rPr lang="en-IN" sz="1600" b="0" dirty="0">
                          <a:effectLst/>
                        </a:rPr>
                        <a:t>Training speed</a:t>
                      </a:r>
                    </a:p>
                  </a:txBody>
                  <a:tcPr marL="10221" marR="10221" marT="6815" marB="6815" anchor="b"/>
                </a:tc>
                <a:tc>
                  <a:txBody>
                    <a:bodyPr/>
                    <a:lstStyle/>
                    <a:p>
                      <a:pPr rtl="0" fontAlgn="b"/>
                      <a:r>
                        <a:rPr lang="en-IN" sz="1600" b="0">
                          <a:effectLst/>
                        </a:rPr>
                        <a:t>Prediction speed</a:t>
                      </a:r>
                    </a:p>
                  </a:txBody>
                  <a:tcPr marL="10221" marR="10221" marT="6815" marB="6815" anchor="b"/>
                </a:tc>
                <a:tc>
                  <a:txBody>
                    <a:bodyPr/>
                    <a:lstStyle/>
                    <a:p>
                      <a:pPr rtl="0" fontAlgn="b"/>
                      <a:r>
                        <a:rPr lang="en-US" sz="1600" b="0">
                          <a:effectLst/>
                        </a:rPr>
                        <a:t>Amount of parameter tuning needed (excluding feature selection)</a:t>
                      </a:r>
                    </a:p>
                  </a:txBody>
                  <a:tcPr marL="10221" marR="10221" marT="6815" marB="6815" anchor="b"/>
                </a:tc>
                <a:extLst>
                  <a:ext uri="{0D108BD9-81ED-4DB2-BD59-A6C34878D82A}">
                    <a16:rowId xmlns:a16="http://schemas.microsoft.com/office/drawing/2014/main" val="3963542244"/>
                  </a:ext>
                </a:extLst>
              </a:tr>
              <a:tr h="398553">
                <a:tc>
                  <a:txBody>
                    <a:bodyPr/>
                    <a:lstStyle/>
                    <a:p>
                      <a:pPr rtl="0" fontAlgn="b"/>
                      <a:r>
                        <a:rPr lang="en-IN" sz="1600" b="0">
                          <a:effectLst/>
                        </a:rPr>
                        <a:t>KNN</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Lower</a:t>
                      </a:r>
                      <a:endParaRPr lang="en-IN" sz="1600" b="0" dirty="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Depends on n</a:t>
                      </a:r>
                      <a:endParaRPr lang="en-IN" sz="1600" b="0">
                        <a:solidFill>
                          <a:srgbClr val="000000"/>
                        </a:solidFill>
                        <a:effectLst/>
                      </a:endParaRPr>
                    </a:p>
                  </a:txBody>
                  <a:tcPr marL="10221" marR="10221" marT="6815" marB="6815" anchor="b"/>
                </a:tc>
                <a:tc>
                  <a:txBody>
                    <a:bodyPr/>
                    <a:lstStyle/>
                    <a:p>
                      <a:pPr rtl="0" fontAlgn="b"/>
                      <a:r>
                        <a:rPr lang="en-IN" sz="1600" b="0" dirty="0">
                          <a:effectLst/>
                        </a:rPr>
                        <a:t>Minimal</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280307953"/>
                  </a:ext>
                </a:extLst>
              </a:tr>
              <a:tr h="398553">
                <a:tc>
                  <a:txBody>
                    <a:bodyPr/>
                    <a:lstStyle/>
                    <a:p>
                      <a:pPr rtl="0" fontAlgn="b"/>
                      <a:r>
                        <a:rPr lang="en-IN" sz="1600" b="0">
                          <a:effectLst/>
                        </a:rPr>
                        <a:t>Linear regression</a:t>
                      </a:r>
                    </a:p>
                  </a:txBody>
                  <a:tcPr marL="10221" marR="10221" marT="6815" marB="6815" anchor="b"/>
                </a:tc>
                <a:tc>
                  <a:txBody>
                    <a:bodyPr/>
                    <a:lstStyle/>
                    <a:p>
                      <a:pPr rtl="0" fontAlgn="b"/>
                      <a:r>
                        <a:rPr lang="en-IN" sz="1600" b="0">
                          <a:effectLst/>
                        </a:rPr>
                        <a:t>Regression</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None (excluding regularization)</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3905481690"/>
                  </a:ext>
                </a:extLst>
              </a:tr>
              <a:tr h="398553">
                <a:tc>
                  <a:txBody>
                    <a:bodyPr/>
                    <a:lstStyle/>
                    <a:p>
                      <a:pPr rtl="0" fontAlgn="b"/>
                      <a:r>
                        <a:rPr lang="en-IN" sz="1600" b="0">
                          <a:effectLst/>
                        </a:rPr>
                        <a:t>Logistic regression</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None (excluding regularization)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4177875933"/>
                  </a:ext>
                </a:extLst>
              </a:tr>
              <a:tr h="398553">
                <a:tc>
                  <a:txBody>
                    <a:bodyPr/>
                    <a:lstStyle/>
                    <a:p>
                      <a:pPr rtl="0" fontAlgn="b"/>
                      <a:r>
                        <a:rPr lang="en-IN" sz="1600" b="0">
                          <a:effectLst/>
                        </a:rPr>
                        <a:t>Naive Bayes</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 (excluding feature extraction)</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Some for feature extraction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1455111495"/>
                  </a:ext>
                </a:extLst>
              </a:tr>
              <a:tr h="398553">
                <a:tc>
                  <a:txBody>
                    <a:bodyPr/>
                    <a:lstStyle/>
                    <a:p>
                      <a:pPr rtl="0" fontAlgn="b"/>
                      <a:r>
                        <a:rPr lang="en-IN" sz="1600" b="0">
                          <a:effectLst/>
                        </a:rPr>
                        <a:t>Decision trees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solidFill>
                            <a:srgbClr val="000000"/>
                          </a:solidFill>
                          <a:effectLst/>
                        </a:rPr>
                        <a:t>Average</a:t>
                      </a: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453982147"/>
                  </a:ext>
                </a:extLst>
              </a:tr>
              <a:tr h="398553">
                <a:tc>
                  <a:txBody>
                    <a:bodyPr/>
                    <a:lstStyle/>
                    <a:p>
                      <a:pPr rtl="0" fontAlgn="b"/>
                      <a:r>
                        <a:rPr lang="en-IN" sz="1600" b="0">
                          <a:effectLst/>
                        </a:rPr>
                        <a:t>Random Forests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A little</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Higher</a:t>
                      </a:r>
                      <a:endParaRPr lang="en-IN" sz="1600" b="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Moderate</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870555272"/>
                  </a:ext>
                </a:extLst>
              </a:tr>
              <a:tr h="398553">
                <a:tc>
                  <a:txBody>
                    <a:bodyPr/>
                    <a:lstStyle/>
                    <a:p>
                      <a:pPr rtl="0" fontAlgn="b"/>
                      <a:r>
                        <a:rPr lang="en-IN" sz="1600" b="0" dirty="0">
                          <a:effectLst/>
                        </a:rPr>
                        <a:t>Neural networks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dirty="0">
                          <a:effectLst/>
                        </a:rPr>
                        <a:t>Higher</a:t>
                      </a:r>
                      <a:endParaRPr lang="en-IN" sz="1600" b="0" dirty="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Lots</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611892418"/>
                  </a:ext>
                </a:extLst>
              </a:tr>
            </a:tbl>
          </a:graphicData>
        </a:graphic>
      </p:graphicFrame>
    </p:spTree>
    <p:extLst>
      <p:ext uri="{BB962C8B-B14F-4D97-AF65-F5344CB8AC3E}">
        <p14:creationId xmlns:p14="http://schemas.microsoft.com/office/powerpoint/2010/main" val="1112765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7E955CA-043F-48AE-BDA6-F995B0F35FD8}"/>
              </a:ext>
            </a:extLst>
          </p:cNvPr>
          <p:cNvGraphicFramePr>
            <a:graphicFrameLocks noGrp="1"/>
          </p:cNvGraphicFramePr>
          <p:nvPr>
            <p:ph idx="1"/>
            <p:extLst>
              <p:ext uri="{D42A27DB-BD31-4B8C-83A1-F6EECF244321}">
                <p14:modId xmlns:p14="http://schemas.microsoft.com/office/powerpoint/2010/main" val="1822600576"/>
              </p:ext>
            </p:extLst>
          </p:nvPr>
        </p:nvGraphicFramePr>
        <p:xfrm>
          <a:off x="754303" y="957221"/>
          <a:ext cx="10449406" cy="4356620"/>
        </p:xfrm>
        <a:graphic>
          <a:graphicData uri="http://schemas.openxmlformats.org/drawingml/2006/table">
            <a:tbl>
              <a:tblPr firstRow="1" firstCol="1">
                <a:tableStyleId>{7DF18680-E054-41AD-8BC1-D1AEF772440D}</a:tableStyleId>
              </a:tblPr>
              <a:tblGrid>
                <a:gridCol w="1688420">
                  <a:extLst>
                    <a:ext uri="{9D8B030D-6E8A-4147-A177-3AD203B41FA5}">
                      <a16:colId xmlns:a16="http://schemas.microsoft.com/office/drawing/2014/main" val="1709717348"/>
                    </a:ext>
                  </a:extLst>
                </a:gridCol>
                <a:gridCol w="1504469">
                  <a:extLst>
                    <a:ext uri="{9D8B030D-6E8A-4147-A177-3AD203B41FA5}">
                      <a16:colId xmlns:a16="http://schemas.microsoft.com/office/drawing/2014/main" val="2493025346"/>
                    </a:ext>
                  </a:extLst>
                </a:gridCol>
                <a:gridCol w="2268881">
                  <a:extLst>
                    <a:ext uri="{9D8B030D-6E8A-4147-A177-3AD203B41FA5}">
                      <a16:colId xmlns:a16="http://schemas.microsoft.com/office/drawing/2014/main" val="2136905155"/>
                    </a:ext>
                  </a:extLst>
                </a:gridCol>
                <a:gridCol w="1348509">
                  <a:extLst>
                    <a:ext uri="{9D8B030D-6E8A-4147-A177-3AD203B41FA5}">
                      <a16:colId xmlns:a16="http://schemas.microsoft.com/office/drawing/2014/main" val="1819484199"/>
                    </a:ext>
                  </a:extLst>
                </a:gridCol>
                <a:gridCol w="1413163">
                  <a:extLst>
                    <a:ext uri="{9D8B030D-6E8A-4147-A177-3AD203B41FA5}">
                      <a16:colId xmlns:a16="http://schemas.microsoft.com/office/drawing/2014/main" val="4079751315"/>
                    </a:ext>
                  </a:extLst>
                </a:gridCol>
                <a:gridCol w="1025237">
                  <a:extLst>
                    <a:ext uri="{9D8B030D-6E8A-4147-A177-3AD203B41FA5}">
                      <a16:colId xmlns:a16="http://schemas.microsoft.com/office/drawing/2014/main" val="392307269"/>
                    </a:ext>
                  </a:extLst>
                </a:gridCol>
                <a:gridCol w="1200727">
                  <a:extLst>
                    <a:ext uri="{9D8B030D-6E8A-4147-A177-3AD203B41FA5}">
                      <a16:colId xmlns:a16="http://schemas.microsoft.com/office/drawing/2014/main" val="1127887903"/>
                    </a:ext>
                  </a:extLst>
                </a:gridCol>
              </a:tblGrid>
              <a:tr h="729178">
                <a:tc>
                  <a:txBody>
                    <a:bodyPr/>
                    <a:lstStyle/>
                    <a:p>
                      <a:pPr rtl="0" fontAlgn="b"/>
                      <a:r>
                        <a:rPr lang="en-IN" sz="1600" b="0" dirty="0">
                          <a:effectLst/>
                        </a:rPr>
                        <a:t>Algorithm</a:t>
                      </a:r>
                    </a:p>
                  </a:txBody>
                  <a:tcPr marL="16745" marR="16745" marT="11163" marB="11163" anchor="b"/>
                </a:tc>
                <a:tc>
                  <a:txBody>
                    <a:bodyPr/>
                    <a:lstStyle/>
                    <a:p>
                      <a:pPr rtl="0" fontAlgn="b"/>
                      <a:r>
                        <a:rPr lang="en-US" sz="1600" b="0" dirty="0">
                          <a:effectLst/>
                        </a:rPr>
                        <a:t>Performs well with small number of observations?</a:t>
                      </a:r>
                    </a:p>
                  </a:txBody>
                  <a:tcPr marL="10221" marR="10221" marT="6815" marB="6815" anchor="b"/>
                </a:tc>
                <a:tc>
                  <a:txBody>
                    <a:bodyPr/>
                    <a:lstStyle/>
                    <a:p>
                      <a:pPr rtl="0" fontAlgn="b"/>
                      <a:r>
                        <a:rPr lang="en-US" sz="1600" b="0" dirty="0">
                          <a:effectLst/>
                        </a:rPr>
                        <a:t>Handles lots of irrelevant features well (separates signal from noise)?</a:t>
                      </a:r>
                    </a:p>
                  </a:txBody>
                  <a:tcPr marL="16745" marR="16745" marT="11163" marB="11163" anchor="b"/>
                </a:tc>
                <a:tc>
                  <a:txBody>
                    <a:bodyPr/>
                    <a:lstStyle/>
                    <a:p>
                      <a:pPr rtl="0" fontAlgn="b"/>
                      <a:r>
                        <a:rPr lang="en-IN" sz="1600" b="0">
                          <a:effectLst/>
                        </a:rPr>
                        <a:t>Automatically learns feature interactions?</a:t>
                      </a:r>
                    </a:p>
                  </a:txBody>
                  <a:tcPr marL="16745" marR="16745" marT="11163" marB="11163" anchor="b"/>
                </a:tc>
                <a:tc>
                  <a:txBody>
                    <a:bodyPr/>
                    <a:lstStyle/>
                    <a:p>
                      <a:pPr rtl="0" fontAlgn="b"/>
                      <a:r>
                        <a:rPr lang="en-US" sz="1600" b="0" dirty="0">
                          <a:effectLst/>
                        </a:rPr>
                        <a:t>Gives calibrated probabilities of class membership?</a:t>
                      </a:r>
                    </a:p>
                  </a:txBody>
                  <a:tcPr marL="16745" marR="16745" marT="11163" marB="11163" anchor="b"/>
                </a:tc>
                <a:tc>
                  <a:txBody>
                    <a:bodyPr/>
                    <a:lstStyle/>
                    <a:p>
                      <a:pPr rtl="0" fontAlgn="b"/>
                      <a:r>
                        <a:rPr lang="en-IN" sz="1600" b="0" dirty="0">
                          <a:effectLst/>
                        </a:rPr>
                        <a:t>Parametric? (Linear)</a:t>
                      </a:r>
                    </a:p>
                  </a:txBody>
                  <a:tcPr marL="16745" marR="16745" marT="11163" marB="11163" anchor="b"/>
                </a:tc>
                <a:tc>
                  <a:txBody>
                    <a:bodyPr/>
                    <a:lstStyle/>
                    <a:p>
                      <a:pPr rtl="0" fontAlgn="b"/>
                      <a:r>
                        <a:rPr lang="en-IN" sz="1600" b="0">
                          <a:effectLst/>
                        </a:rPr>
                        <a:t>Features might need scaling?</a:t>
                      </a:r>
                    </a:p>
                  </a:txBody>
                  <a:tcPr marL="16745" marR="16745" marT="11163" marB="11163" anchor="b"/>
                </a:tc>
                <a:extLst>
                  <a:ext uri="{0D108BD9-81ED-4DB2-BD59-A6C34878D82A}">
                    <a16:rowId xmlns:a16="http://schemas.microsoft.com/office/drawing/2014/main" val="671409491"/>
                  </a:ext>
                </a:extLst>
              </a:tr>
              <a:tr h="292850">
                <a:tc>
                  <a:txBody>
                    <a:bodyPr/>
                    <a:lstStyle/>
                    <a:p>
                      <a:pPr rtl="0" fontAlgn="b"/>
                      <a:r>
                        <a:rPr lang="en-IN" sz="1600" b="0">
                          <a:effectLst/>
                        </a:rPr>
                        <a:t>KNN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4754695"/>
                  </a:ext>
                </a:extLst>
              </a:tr>
              <a:tr h="511014">
                <a:tc>
                  <a:txBody>
                    <a:bodyPr/>
                    <a:lstStyle/>
                    <a:p>
                      <a:pPr rtl="0" fontAlgn="b"/>
                      <a:r>
                        <a:rPr lang="en-IN" sz="1600" b="0">
                          <a:effectLst/>
                        </a:rPr>
                        <a:t>Linear regression</a:t>
                      </a: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N/A</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759348543"/>
                  </a:ext>
                </a:extLst>
              </a:tr>
              <a:tr h="511014">
                <a:tc>
                  <a:txBody>
                    <a:bodyPr/>
                    <a:lstStyle/>
                    <a:p>
                      <a:pPr rtl="0" fontAlgn="b"/>
                      <a:r>
                        <a:rPr lang="en-IN" sz="1600" b="0">
                          <a:effectLst/>
                        </a:rPr>
                        <a:t>Logistic regression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283276492"/>
                  </a:ext>
                </a:extLst>
              </a:tr>
              <a:tr h="511014">
                <a:tc>
                  <a:txBody>
                    <a:bodyPr/>
                    <a:lstStyle/>
                    <a:p>
                      <a:pPr rtl="0" fontAlgn="b"/>
                      <a:r>
                        <a:rPr lang="en-IN" sz="1600" b="0" dirty="0">
                          <a:effectLst/>
                        </a:rPr>
                        <a:t>Naive Bayes</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555788278"/>
                  </a:ext>
                </a:extLst>
              </a:tr>
              <a:tr h="511014">
                <a:tc>
                  <a:txBody>
                    <a:bodyPr/>
                    <a:lstStyle/>
                    <a:p>
                      <a:pPr rtl="0" fontAlgn="b"/>
                      <a:r>
                        <a:rPr lang="en-IN" sz="1600" b="0">
                          <a:effectLst/>
                        </a:rPr>
                        <a:t>Decision trees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solidFill>
                            <a:srgbClr val="000000"/>
                          </a:solidFill>
                          <a:effectLst/>
                        </a:rPr>
                        <a:t>No</a:t>
                      </a: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43171844"/>
                  </a:ext>
                </a:extLst>
              </a:tr>
              <a:tr h="511014">
                <a:tc>
                  <a:txBody>
                    <a:bodyPr/>
                    <a:lstStyle/>
                    <a:p>
                      <a:pPr rtl="0" fontAlgn="b"/>
                      <a:r>
                        <a:rPr lang="en-IN" sz="1600" b="0">
                          <a:effectLst/>
                        </a:rPr>
                        <a:t>Random Forests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US" sz="1600" b="0">
                          <a:effectLst/>
                        </a:rPr>
                        <a:t>Yes (unless noise ratio is very high)</a:t>
                      </a:r>
                      <a:endParaRPr lang="en-US"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3747575815"/>
                  </a:ext>
                </a:extLst>
              </a:tr>
              <a:tr h="511014">
                <a:tc>
                  <a:txBody>
                    <a:bodyPr/>
                    <a:lstStyle/>
                    <a:p>
                      <a:pPr rtl="0" fontAlgn="b"/>
                      <a:r>
                        <a:rPr lang="en-IN" sz="1600" b="0" dirty="0">
                          <a:effectLst/>
                        </a:rPr>
                        <a:t>Neural networks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Possibly</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911528416"/>
                  </a:ext>
                </a:extLst>
              </a:tr>
            </a:tbl>
          </a:graphicData>
        </a:graphic>
      </p:graphicFrame>
    </p:spTree>
    <p:extLst>
      <p:ext uri="{BB962C8B-B14F-4D97-AF65-F5344CB8AC3E}">
        <p14:creationId xmlns:p14="http://schemas.microsoft.com/office/powerpoint/2010/main" val="426631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6AE1-466B-4BD6-AC19-6CBAFAB5BDB8}"/>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3179C939-0389-46DB-8C20-5984E66DA248}"/>
              </a:ext>
            </a:extLst>
          </p:cNvPr>
          <p:cNvSpPr>
            <a:spLocks noGrp="1"/>
          </p:cNvSpPr>
          <p:nvPr>
            <p:ph idx="1"/>
          </p:nvPr>
        </p:nvSpPr>
        <p:spPr/>
        <p:txBody>
          <a:bodyPr>
            <a:normAutofit/>
          </a:bodyPr>
          <a:lstStyle/>
          <a:p>
            <a:r>
              <a:rPr lang="en-US" sz="2400" dirty="0"/>
              <a:t>Always start by using smaller filters is to collect as much local information as possible, and then gradually increase the filter width to reduce the generated feature space width to represent more global, high-level and representative information</a:t>
            </a:r>
          </a:p>
          <a:p>
            <a:endParaRPr lang="en-US" sz="2400" dirty="0"/>
          </a:p>
          <a:p>
            <a:r>
              <a:rPr lang="en-US" sz="2400" dirty="0"/>
              <a:t>Following the principle, the number of channels should be low in the beginning such that it detects low-level features which are combined to form many complex shapes(by increasing the number of channels) which help distinguish between classes.</a:t>
            </a:r>
            <a:endParaRPr lang="en-IN" sz="2400" dirty="0"/>
          </a:p>
        </p:txBody>
      </p:sp>
    </p:spTree>
    <p:extLst>
      <p:ext uri="{BB962C8B-B14F-4D97-AF65-F5344CB8AC3E}">
        <p14:creationId xmlns:p14="http://schemas.microsoft.com/office/powerpoint/2010/main" val="3631513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BFC3-8148-48F1-A393-E0F833C56EE1}"/>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3C81E8DF-CC11-4C29-B9FB-ADEC7A625E15}"/>
              </a:ext>
            </a:extLst>
          </p:cNvPr>
          <p:cNvSpPr>
            <a:spLocks noGrp="1"/>
          </p:cNvSpPr>
          <p:nvPr>
            <p:ph idx="1"/>
          </p:nvPr>
        </p:nvSpPr>
        <p:spPr/>
        <p:txBody>
          <a:bodyPr>
            <a:normAutofit/>
          </a:bodyPr>
          <a:lstStyle/>
          <a:p>
            <a:r>
              <a:rPr lang="en-US" sz="2400" dirty="0"/>
              <a:t>General filter sizes used are 3x3, 5x5 and 7x7 for the convolutional layer for a moderate or small-sized images and for Max-Pooling parameters we use 2x2 or 3x3 filter sizes with a stride of 2. Larger filter sizes and strides may be used to shrink a large image to a moderate size and then go further with the convention stated.</a:t>
            </a:r>
          </a:p>
          <a:p>
            <a:endParaRPr lang="en-US" sz="2400" dirty="0"/>
          </a:p>
          <a:p>
            <a:r>
              <a:rPr lang="en-US" sz="2400" dirty="0"/>
              <a:t>Keep adding layers until you over-fit. As once we achieved a considerable accuracy in our validation set we can use regularization components like l1/l2 regularization, dropout, batch norm, data augmentation etc. to reduce over-fitting</a:t>
            </a:r>
            <a:endParaRPr lang="en-IN" sz="2400" dirty="0"/>
          </a:p>
        </p:txBody>
      </p:sp>
    </p:spTree>
    <p:extLst>
      <p:ext uri="{BB962C8B-B14F-4D97-AF65-F5344CB8AC3E}">
        <p14:creationId xmlns:p14="http://schemas.microsoft.com/office/powerpoint/2010/main" val="4273765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E06-A861-46A0-809E-25D3C8C127AE}"/>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8EA8EC51-ED87-40F8-8708-15AD285BD1E3}"/>
              </a:ext>
            </a:extLst>
          </p:cNvPr>
          <p:cNvSpPr>
            <a:spLocks noGrp="1"/>
          </p:cNvSpPr>
          <p:nvPr>
            <p:ph idx="1"/>
          </p:nvPr>
        </p:nvSpPr>
        <p:spPr/>
        <p:txBody>
          <a:bodyPr>
            <a:normAutofit/>
          </a:bodyPr>
          <a:lstStyle/>
          <a:p>
            <a:r>
              <a:rPr lang="en-US" sz="2400" dirty="0"/>
              <a:t>Always use classic networks like </a:t>
            </a:r>
            <a:r>
              <a:rPr lang="en-US" sz="2400" dirty="0" err="1"/>
              <a:t>LeNet</a:t>
            </a:r>
            <a:r>
              <a:rPr lang="en-US" sz="2400" dirty="0"/>
              <a:t>, </a:t>
            </a:r>
            <a:r>
              <a:rPr lang="en-US" sz="2400" dirty="0" err="1"/>
              <a:t>AlexNet</a:t>
            </a:r>
            <a:r>
              <a:rPr lang="en-US" sz="2400" dirty="0"/>
              <a:t>, VGG-16, VGG-19 etc. as an inspiration while building the architectures for your models.</a:t>
            </a:r>
          </a:p>
          <a:p>
            <a:endParaRPr lang="en-US" sz="2400" dirty="0"/>
          </a:p>
          <a:p>
            <a:r>
              <a:rPr lang="en-US" sz="2400" b="1" dirty="0"/>
              <a:t>Don’t touch the first layers:</a:t>
            </a:r>
            <a:r>
              <a:rPr lang="en-US" sz="2400" dirty="0"/>
              <a:t> The first hidden layers of a neural network tend to capture universal and interpretable features, like shapes, curves, or interactions that are very often relevant across domains. We should often leave these alone, and focus on optimizing the meta² latent level further back. This may mean adding hidden layers so we don’t rush the process!</a:t>
            </a:r>
            <a:endParaRPr lang="en-IN" sz="2400" dirty="0"/>
          </a:p>
        </p:txBody>
      </p:sp>
    </p:spTree>
    <p:extLst>
      <p:ext uri="{BB962C8B-B14F-4D97-AF65-F5344CB8AC3E}">
        <p14:creationId xmlns:p14="http://schemas.microsoft.com/office/powerpoint/2010/main" val="42074031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3110-3B96-4152-9CC2-E3449B5A5B04}"/>
              </a:ext>
            </a:extLst>
          </p:cNvPr>
          <p:cNvSpPr>
            <a:spLocks noGrp="1"/>
          </p:cNvSpPr>
          <p:nvPr>
            <p:ph type="title"/>
          </p:nvPr>
        </p:nvSpPr>
        <p:spPr/>
        <p:txBody>
          <a:bodyPr/>
          <a:lstStyle/>
          <a:p>
            <a:r>
              <a:rPr lang="en-US" b="1" dirty="0"/>
              <a:t>Dropout Best Practices:</a:t>
            </a:r>
            <a:endParaRPr lang="en-IN" dirty="0"/>
          </a:p>
        </p:txBody>
      </p:sp>
      <p:sp>
        <p:nvSpPr>
          <p:cNvPr id="3" name="Content Placeholder 2">
            <a:extLst>
              <a:ext uri="{FF2B5EF4-FFF2-40B4-BE49-F238E27FC236}">
                <a16:creationId xmlns:a16="http://schemas.microsoft.com/office/drawing/2014/main" id="{1CAB27EE-F142-4661-B25C-838475FD10C0}"/>
              </a:ext>
            </a:extLst>
          </p:cNvPr>
          <p:cNvSpPr>
            <a:spLocks noGrp="1"/>
          </p:cNvSpPr>
          <p:nvPr>
            <p:ph idx="1"/>
          </p:nvPr>
        </p:nvSpPr>
        <p:spPr/>
        <p:txBody>
          <a:bodyPr>
            <a:normAutofit lnSpcReduction="10000"/>
          </a:bodyPr>
          <a:lstStyle/>
          <a:p>
            <a:r>
              <a:rPr lang="en-US" sz="2400" dirty="0"/>
              <a:t>If overfitting happens – which is usual</a:t>
            </a:r>
          </a:p>
          <a:p>
            <a:endParaRPr lang="en-US" sz="2400" dirty="0"/>
          </a:p>
          <a:p>
            <a:r>
              <a:rPr lang="en-US" sz="2400" dirty="0"/>
              <a:t>Use small dropouts of 20–50%, with 20% recommended for inputs. Too low and you have negligible effects; too high and you underfit.</a:t>
            </a:r>
          </a:p>
          <a:p>
            <a:endParaRPr lang="en-US" sz="2400" dirty="0"/>
          </a:p>
          <a:p>
            <a:r>
              <a:rPr lang="en-US" sz="2400" dirty="0"/>
              <a:t>Use dropout on the input layer as well as hidden layers. This has been proven to improve deep learning performance.</a:t>
            </a:r>
          </a:p>
          <a:p>
            <a:endParaRPr lang="en-US" sz="2400" dirty="0"/>
          </a:p>
          <a:p>
            <a:r>
              <a:rPr lang="en-US" sz="2400" dirty="0"/>
              <a:t>Use a larger network. You are likely to get better performance when dropout is used on a larger network, giving the model more of an opportunity to learn independent representations.</a:t>
            </a:r>
          </a:p>
          <a:p>
            <a:endParaRPr lang="en-IN" sz="2400" dirty="0"/>
          </a:p>
        </p:txBody>
      </p:sp>
    </p:spTree>
    <p:extLst>
      <p:ext uri="{BB962C8B-B14F-4D97-AF65-F5344CB8AC3E}">
        <p14:creationId xmlns:p14="http://schemas.microsoft.com/office/powerpoint/2010/main" val="3391080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ve mouse over image">
            <a:extLst>
              <a:ext uri="{FF2B5EF4-FFF2-40B4-BE49-F238E27FC236}">
                <a16:creationId xmlns:a16="http://schemas.microsoft.com/office/drawing/2014/main" id="{2E8367C9-2F4E-41E2-80D1-4206C0677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747" y="480060"/>
            <a:ext cx="9474506" cy="589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6DA8-4C4C-4EB1-95F2-53AF82402784}"/>
              </a:ext>
            </a:extLst>
          </p:cNvPr>
          <p:cNvSpPr>
            <a:spLocks noGrp="1"/>
          </p:cNvSpPr>
          <p:nvPr>
            <p:ph type="title"/>
          </p:nvPr>
        </p:nvSpPr>
        <p:spPr/>
        <p:txBody>
          <a:bodyPr/>
          <a:lstStyle/>
          <a:p>
            <a:r>
              <a:rPr lang="en-IN" dirty="0"/>
              <a:t>Pipeline for Data Science</a:t>
            </a:r>
          </a:p>
        </p:txBody>
      </p:sp>
      <p:pic>
        <p:nvPicPr>
          <p:cNvPr id="5" name="Content Placeholder 4">
            <a:extLst>
              <a:ext uri="{FF2B5EF4-FFF2-40B4-BE49-F238E27FC236}">
                <a16:creationId xmlns:a16="http://schemas.microsoft.com/office/drawing/2014/main" id="{8BFE6C99-A058-49D2-AC29-E902A33E9E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403" y="1540399"/>
            <a:ext cx="10933147" cy="4952476"/>
          </a:xfrm>
        </p:spPr>
      </p:pic>
    </p:spTree>
    <p:extLst>
      <p:ext uri="{BB962C8B-B14F-4D97-AF65-F5344CB8AC3E}">
        <p14:creationId xmlns:p14="http://schemas.microsoft.com/office/powerpoint/2010/main" val="2650915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C1FAC8-7553-495A-8503-DA7B20EBA080}"/>
              </a:ext>
            </a:extLst>
          </p:cNvPr>
          <p:cNvSpPr>
            <a:spLocks noGrp="1"/>
          </p:cNvSpPr>
          <p:nvPr>
            <p:ph idx="1"/>
          </p:nvPr>
        </p:nvSpPr>
        <p:spPr/>
        <p:txBody>
          <a:bodyPr/>
          <a:lstStyle/>
          <a:p>
            <a:endParaRPr lang="en-IN"/>
          </a:p>
        </p:txBody>
      </p:sp>
      <p:pic>
        <p:nvPicPr>
          <p:cNvPr id="7" name="Picture 2" descr="https://cdn-images-1.medium.com/max/1350/1*67Eg9qiRuLvXWFCZ-ckLlA.png">
            <a:extLst>
              <a:ext uri="{FF2B5EF4-FFF2-40B4-BE49-F238E27FC236}">
                <a16:creationId xmlns:a16="http://schemas.microsoft.com/office/drawing/2014/main" id="{C8567CE4-757F-4C4B-A94E-CB9E34ADE4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180"/>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7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C1FAC8-7553-495A-8503-DA7B20EBA080}"/>
              </a:ext>
            </a:extLst>
          </p:cNvPr>
          <p:cNvSpPr>
            <a:spLocks noGrp="1"/>
          </p:cNvSpPr>
          <p:nvPr>
            <p:ph idx="1"/>
          </p:nvPr>
        </p:nvSpPr>
        <p:spPr/>
        <p:txBody>
          <a:bodyPr/>
          <a:lstStyle/>
          <a:p>
            <a:endParaRPr lang="en-IN"/>
          </a:p>
        </p:txBody>
      </p:sp>
      <p:pic>
        <p:nvPicPr>
          <p:cNvPr id="6" name="Picture 2" descr="https://cdn-images-1.medium.com/max/1575/1*fXm06pz5UGX_N_Y0j9X2IA.png">
            <a:extLst>
              <a:ext uri="{FF2B5EF4-FFF2-40B4-BE49-F238E27FC236}">
                <a16:creationId xmlns:a16="http://schemas.microsoft.com/office/drawing/2014/main" id="{A672660B-7C50-44A1-9CA2-8230AAFDC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1102"/>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11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B956-1333-4163-8F51-AC0716745FE8}"/>
              </a:ext>
            </a:extLst>
          </p:cNvPr>
          <p:cNvSpPr>
            <a:spLocks noGrp="1"/>
          </p:cNvSpPr>
          <p:nvPr>
            <p:ph type="title"/>
          </p:nvPr>
        </p:nvSpPr>
        <p:spPr/>
        <p:txBody>
          <a:bodyPr/>
          <a:lstStyle/>
          <a:p>
            <a:r>
              <a:rPr lang="en-IN" dirty="0"/>
              <a:t>Algorithm Comparison</a:t>
            </a:r>
          </a:p>
        </p:txBody>
      </p:sp>
      <p:sp>
        <p:nvSpPr>
          <p:cNvPr id="3" name="Content Placeholder 2">
            <a:extLst>
              <a:ext uri="{FF2B5EF4-FFF2-40B4-BE49-F238E27FC236}">
                <a16:creationId xmlns:a16="http://schemas.microsoft.com/office/drawing/2014/main" id="{4725E23B-34EE-4C76-AAC8-B3F0E14140C3}"/>
              </a:ext>
            </a:extLst>
          </p:cNvPr>
          <p:cNvSpPr>
            <a:spLocks noGrp="1"/>
          </p:cNvSpPr>
          <p:nvPr>
            <p:ph idx="1"/>
          </p:nvPr>
        </p:nvSpPr>
        <p:spPr/>
        <p:txBody>
          <a:bodyPr/>
          <a:lstStyle/>
          <a:p>
            <a:r>
              <a:rPr lang="en-IN" dirty="0">
                <a:hlinkClick r:id="rId2"/>
              </a:rPr>
              <a:t>https://elitedatascience.com/machine-learning-algorithms</a:t>
            </a:r>
            <a:endParaRPr lang="en-IN" dirty="0"/>
          </a:p>
          <a:p>
            <a:endParaRPr lang="en-IN" dirty="0"/>
          </a:p>
          <a:p>
            <a:r>
              <a:rPr lang="en-IN" dirty="0">
                <a:hlinkClick r:id="rId3"/>
              </a:rPr>
              <a:t>https://medium.com/machine-learning-bites/machine-learning-supervised-learning-algorithms-summary-76adc41b8ecc</a:t>
            </a:r>
            <a:r>
              <a:rPr lang="en-IN" dirty="0"/>
              <a:t>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168267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733A-B256-47BA-9425-57632EA2E910}"/>
              </a:ext>
            </a:extLst>
          </p:cNvPr>
          <p:cNvSpPr>
            <a:spLocks noGrp="1"/>
          </p:cNvSpPr>
          <p:nvPr>
            <p:ph type="title"/>
          </p:nvPr>
        </p:nvSpPr>
        <p:spPr>
          <a:xfrm>
            <a:off x="4965430" y="629268"/>
            <a:ext cx="6586491" cy="1286160"/>
          </a:xfrm>
        </p:spPr>
        <p:txBody>
          <a:bodyPr anchor="b">
            <a:normAutofit/>
          </a:bodyPr>
          <a:lstStyle/>
          <a:p>
            <a:r>
              <a:rPr lang="en-IN" dirty="0"/>
              <a:t>In Depth</a:t>
            </a:r>
          </a:p>
        </p:txBody>
      </p:sp>
      <p:pic>
        <p:nvPicPr>
          <p:cNvPr id="2050" name="Picture 2" descr="Book Cover">
            <a:extLst>
              <a:ext uri="{FF2B5EF4-FFF2-40B4-BE49-F238E27FC236}">
                <a16:creationId xmlns:a16="http://schemas.microsoft.com/office/drawing/2014/main" id="{3B904A0C-26B6-4EEE-AD67-7820A3FEE5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09" r="5358"/>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6BF7E"/>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394F76-6A7E-49AD-ACA7-45E3DC877468}"/>
              </a:ext>
            </a:extLst>
          </p:cNvPr>
          <p:cNvSpPr>
            <a:spLocks noGrp="1"/>
          </p:cNvSpPr>
          <p:nvPr>
            <p:ph idx="1"/>
          </p:nvPr>
        </p:nvSpPr>
        <p:spPr>
          <a:xfrm>
            <a:off x="4965431" y="2438400"/>
            <a:ext cx="6586489" cy="3785419"/>
          </a:xfrm>
        </p:spPr>
        <p:txBody>
          <a:bodyPr>
            <a:normAutofit/>
          </a:bodyPr>
          <a:lstStyle/>
          <a:p>
            <a:pPr marL="0" indent="0">
              <a:buNone/>
            </a:pPr>
            <a:r>
              <a:rPr lang="en-IN" sz="2000"/>
              <a:t>Decision Tree and Random Forest</a:t>
            </a:r>
          </a:p>
          <a:p>
            <a:r>
              <a:rPr lang="en-IN" sz="2000">
                <a:hlinkClick r:id="rId3"/>
              </a:rPr>
              <a:t>https://jakevdp.github.io/PythonDataScienceHandbook/05.08-random-forests.html</a:t>
            </a:r>
            <a:r>
              <a:rPr lang="en-IN" sz="2000"/>
              <a:t> </a:t>
            </a:r>
          </a:p>
          <a:p>
            <a:endParaRPr lang="en-IN" sz="2000"/>
          </a:p>
          <a:p>
            <a:pPr marL="0" indent="0">
              <a:buNone/>
            </a:pPr>
            <a:r>
              <a:rPr lang="en-IN" sz="2000"/>
              <a:t>Principal Component Analysis</a:t>
            </a:r>
          </a:p>
          <a:p>
            <a:pPr marL="0" indent="0">
              <a:buNone/>
            </a:pPr>
            <a:r>
              <a:rPr lang="en-IN" sz="2000">
                <a:hlinkClick r:id="rId4"/>
              </a:rPr>
              <a:t>https://jakevdp.github.io/PythonDataScienceHandbook/05.09-principal-component-analysis.html</a:t>
            </a:r>
            <a:r>
              <a:rPr lang="en-IN" sz="2000"/>
              <a:t> </a:t>
            </a:r>
          </a:p>
          <a:p>
            <a:pPr marL="0" indent="0">
              <a:buNone/>
            </a:pPr>
            <a:endParaRPr lang="en-IN" sz="2000"/>
          </a:p>
        </p:txBody>
      </p:sp>
    </p:spTree>
    <p:extLst>
      <p:ext uri="{BB962C8B-B14F-4D97-AF65-F5344CB8AC3E}">
        <p14:creationId xmlns:p14="http://schemas.microsoft.com/office/powerpoint/2010/main" val="393327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E18C-A0D9-4216-B077-8E32FDD03889}"/>
              </a:ext>
            </a:extLst>
          </p:cNvPr>
          <p:cNvSpPr>
            <a:spLocks noGrp="1"/>
          </p:cNvSpPr>
          <p:nvPr>
            <p:ph type="title"/>
          </p:nvPr>
        </p:nvSpPr>
        <p:spPr/>
        <p:txBody>
          <a:bodyPr/>
          <a:lstStyle/>
          <a:p>
            <a:r>
              <a:rPr lang="en-IN" dirty="0"/>
              <a:t>EDA with Visualization - </a:t>
            </a:r>
          </a:p>
        </p:txBody>
      </p:sp>
      <p:sp>
        <p:nvSpPr>
          <p:cNvPr id="3" name="Content Placeholder 2">
            <a:extLst>
              <a:ext uri="{FF2B5EF4-FFF2-40B4-BE49-F238E27FC236}">
                <a16:creationId xmlns:a16="http://schemas.microsoft.com/office/drawing/2014/main" id="{DA5F971F-1E23-4D05-9E62-6188A3743E0E}"/>
              </a:ext>
            </a:extLst>
          </p:cNvPr>
          <p:cNvSpPr>
            <a:spLocks noGrp="1"/>
          </p:cNvSpPr>
          <p:nvPr>
            <p:ph idx="1"/>
          </p:nvPr>
        </p:nvSpPr>
        <p:spPr/>
        <p:txBody>
          <a:bodyPr>
            <a:noAutofit/>
          </a:bodyPr>
          <a:lstStyle/>
          <a:p>
            <a:r>
              <a:rPr lang="en-US" sz="2400" dirty="0"/>
              <a:t>Univariate visualization of and summary statistics for each field in the raw dataset</a:t>
            </a:r>
          </a:p>
          <a:p>
            <a:r>
              <a:rPr lang="en-US" sz="2400" dirty="0"/>
              <a:t>Bivariate visualization and summary statistics for assessing the relationship between each variable in the dataset and the target variable of interest (e.g. time until churn, spend)</a:t>
            </a:r>
          </a:p>
          <a:p>
            <a:r>
              <a:rPr lang="en-US" sz="2400" dirty="0"/>
              <a:t>Multivariate visualizations to understand interactions between different fields in the data</a:t>
            </a:r>
          </a:p>
          <a:p>
            <a:r>
              <a:rPr lang="en-US" sz="2400" dirty="0"/>
              <a:t>Dimensionality reduction to understand the fields in the data that account for the most variance between observations and allow for the processing of a reduced volume of data</a:t>
            </a:r>
          </a:p>
          <a:p>
            <a:r>
              <a:rPr lang="en-US" sz="2400" dirty="0"/>
              <a:t>Clustering of similar observations in the dataset into differentiated groupings, which by collapsing the data into a few small data points, patterns of behavior can be more easily identified</a:t>
            </a:r>
          </a:p>
        </p:txBody>
      </p:sp>
    </p:spTree>
    <p:extLst>
      <p:ext uri="{BB962C8B-B14F-4D97-AF65-F5344CB8AC3E}">
        <p14:creationId xmlns:p14="http://schemas.microsoft.com/office/powerpoint/2010/main" val="97894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DBD3-5E99-4CD4-8102-61627ADC52F3}"/>
              </a:ext>
            </a:extLst>
          </p:cNvPr>
          <p:cNvSpPr>
            <a:spLocks noGrp="1"/>
          </p:cNvSpPr>
          <p:nvPr>
            <p:ph type="title"/>
          </p:nvPr>
        </p:nvSpPr>
        <p:spPr/>
        <p:txBody>
          <a:bodyPr/>
          <a:lstStyle/>
          <a:p>
            <a:r>
              <a:rPr lang="en-IN" dirty="0"/>
              <a:t>Feature Selection Best Practices</a:t>
            </a:r>
          </a:p>
        </p:txBody>
      </p:sp>
      <p:sp>
        <p:nvSpPr>
          <p:cNvPr id="3" name="Content Placeholder 2">
            <a:extLst>
              <a:ext uri="{FF2B5EF4-FFF2-40B4-BE49-F238E27FC236}">
                <a16:creationId xmlns:a16="http://schemas.microsoft.com/office/drawing/2014/main" id="{5E1E24B8-2009-45CE-BE64-23396552AAED}"/>
              </a:ext>
            </a:extLst>
          </p:cNvPr>
          <p:cNvSpPr>
            <a:spLocks noGrp="1"/>
          </p:cNvSpPr>
          <p:nvPr>
            <p:ph idx="1"/>
          </p:nvPr>
        </p:nvSpPr>
        <p:spPr>
          <a:xfrm>
            <a:off x="838200" y="1492370"/>
            <a:ext cx="10515600" cy="4684593"/>
          </a:xfrm>
        </p:spPr>
        <p:txBody>
          <a:bodyPr>
            <a:normAutofit/>
          </a:bodyPr>
          <a:lstStyle/>
          <a:p>
            <a:r>
              <a:rPr lang="en-IN" sz="2400" dirty="0"/>
              <a:t>Data Visualization</a:t>
            </a:r>
          </a:p>
          <a:p>
            <a:r>
              <a:rPr lang="en-IN" sz="2400" dirty="0"/>
              <a:t>Correlation Analysis</a:t>
            </a:r>
          </a:p>
          <a:p>
            <a:r>
              <a:rPr lang="en-IN" sz="2400" dirty="0"/>
              <a:t>Variability Analysis</a:t>
            </a:r>
          </a:p>
          <a:p>
            <a:r>
              <a:rPr lang="en-IN" sz="2400" dirty="0"/>
              <a:t>ANOVA</a:t>
            </a:r>
          </a:p>
          <a:p>
            <a:r>
              <a:rPr lang="en-IN" sz="2400" dirty="0"/>
              <a:t>Chi Square Test</a:t>
            </a:r>
          </a:p>
          <a:p>
            <a:r>
              <a:rPr lang="en-IN" sz="2400" dirty="0"/>
              <a:t>Clustering Analysis</a:t>
            </a:r>
          </a:p>
          <a:p>
            <a:r>
              <a:rPr lang="en-IN" sz="2400" dirty="0"/>
              <a:t>Mutual information</a:t>
            </a:r>
          </a:p>
          <a:p>
            <a:r>
              <a:rPr lang="en-IN" sz="2400" dirty="0"/>
              <a:t>Feature </a:t>
            </a:r>
            <a:r>
              <a:rPr lang="en-IN" sz="2400" dirty="0" err="1"/>
              <a:t>Importances</a:t>
            </a:r>
            <a:endParaRPr lang="en-IN" sz="2400" dirty="0"/>
          </a:p>
          <a:p>
            <a:r>
              <a:rPr lang="en-IN" sz="2400" dirty="0"/>
              <a:t>Lasso</a:t>
            </a:r>
          </a:p>
          <a:p>
            <a:r>
              <a:rPr lang="en-IN" sz="2400" dirty="0"/>
              <a:t>Backward and Forward Chaining </a:t>
            </a:r>
          </a:p>
          <a:p>
            <a:endParaRPr lang="en-IN" sz="2400" dirty="0"/>
          </a:p>
        </p:txBody>
      </p:sp>
    </p:spTree>
    <p:extLst>
      <p:ext uri="{BB962C8B-B14F-4D97-AF65-F5344CB8AC3E}">
        <p14:creationId xmlns:p14="http://schemas.microsoft.com/office/powerpoint/2010/main" val="378228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4677</Words>
  <Application>Microsoft Office PowerPoint</Application>
  <PresentationFormat>Widescreen</PresentationFormat>
  <Paragraphs>661</Paragraphs>
  <Slides>73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1" baseType="lpstr">
      <vt:lpstr>Arial</vt:lpstr>
      <vt:lpstr>Calibri</vt:lpstr>
      <vt:lpstr>Calibri Light</vt:lpstr>
      <vt:lpstr>Cambria Math</vt:lpstr>
      <vt:lpstr>Tw Cen MT</vt:lpstr>
      <vt:lpstr>Wingdings</vt:lpstr>
      <vt:lpstr>Office Theme</vt:lpstr>
      <vt:lpstr>Equation</vt:lpstr>
      <vt:lpstr>Data Science</vt:lpstr>
      <vt:lpstr>PowerPoint Presentation</vt:lpstr>
      <vt:lpstr>Data Science Framework</vt:lpstr>
      <vt:lpstr>PowerPoint Presentation</vt:lpstr>
      <vt:lpstr>Data Science v/s Data Analytics</vt:lpstr>
      <vt:lpstr>Experimentation Code should focus on - </vt:lpstr>
      <vt:lpstr>Pipeline for Data Science</vt:lpstr>
      <vt:lpstr>EDA with Visualization - </vt:lpstr>
      <vt:lpstr>Feature Selection Best Practices</vt:lpstr>
      <vt:lpstr>PowerPoint Presentation</vt:lpstr>
      <vt:lpstr>Some common methods for dealing with missing values include:</vt:lpstr>
      <vt:lpstr>PowerPoint Presentation</vt:lpstr>
      <vt:lpstr>Handling Missing Values</vt:lpstr>
      <vt:lpstr>Machine Learning Notes</vt:lpstr>
      <vt:lpstr>PowerPoint Presentation</vt:lpstr>
      <vt:lpstr>Supervised Learning</vt:lpstr>
      <vt:lpstr>PowerPoint Presentation</vt:lpstr>
      <vt:lpstr>PowerPoint Presentation</vt:lpstr>
      <vt:lpstr>PowerPoint Presentation</vt:lpstr>
      <vt:lpstr>PowerPoint Presentation</vt:lpstr>
      <vt:lpstr>Supervised Learning Linear Regression</vt:lpstr>
      <vt:lpstr>Linear Regression</vt:lpstr>
      <vt:lpstr>PowerPoint Presentation</vt:lpstr>
      <vt:lpstr>Linear Regression</vt:lpstr>
      <vt:lpstr>Gradient Descent Algorithm</vt:lpstr>
      <vt:lpstr>Linear Regression</vt:lpstr>
      <vt:lpstr>PowerPoint Presentation</vt:lpstr>
      <vt:lpstr>Supervised Learning Logistic Regression</vt:lpstr>
      <vt:lpstr>PowerPoint Presentation</vt:lpstr>
      <vt:lpstr>Logistic Regression</vt:lpstr>
      <vt:lpstr>Advantages</vt:lpstr>
      <vt:lpstr>Supervised Learning Decision Tree</vt:lpstr>
      <vt:lpstr>PowerPoint Presentation</vt:lpstr>
      <vt:lpstr>PowerPoint Presentation</vt:lpstr>
      <vt:lpstr>PowerPoint Presentation</vt:lpstr>
      <vt:lpstr>Advantages</vt:lpstr>
      <vt:lpstr>Disadvantages</vt:lpstr>
      <vt:lpstr>Business Scenarios</vt:lpstr>
      <vt:lpstr>Algorithms tuning parameters</vt:lpstr>
      <vt:lpstr>Supervised Learning Random Forest</vt:lpstr>
      <vt:lpstr>PowerPoint Presentation</vt:lpstr>
      <vt:lpstr>Advantages</vt:lpstr>
      <vt:lpstr>Supervised Learning Artificial Neural Network</vt:lpstr>
      <vt:lpstr>PowerPoint Presentation</vt:lpstr>
      <vt:lpstr>Elements of Neural Networks </vt:lpstr>
      <vt:lpstr>Advantages of Neural Networks</vt:lpstr>
      <vt:lpstr>Limitations of Neural Networks</vt:lpstr>
      <vt:lpstr>Applications of Neural Networks</vt:lpstr>
      <vt:lpstr>PowerPoint Presentation</vt:lpstr>
      <vt:lpstr>PowerPoint Presentation</vt:lpstr>
      <vt:lpstr>PowerPoint Presentation</vt:lpstr>
      <vt:lpstr>Algorithms tuning parameters</vt:lpstr>
      <vt:lpstr>Algorithms tuning parameters</vt:lpstr>
      <vt:lpstr>Unsupervised Learning K Means Clustering</vt:lpstr>
      <vt:lpstr>PowerPoint Presentation</vt:lpstr>
      <vt:lpstr>PowerPoint Presentation</vt:lpstr>
      <vt:lpstr>Applications</vt:lpstr>
      <vt:lpstr>Algorithms tuning parameters</vt:lpstr>
      <vt:lpstr>Cheatshets</vt:lpstr>
      <vt:lpstr>High Bias / Underfitting</vt:lpstr>
      <vt:lpstr>High Variance/ Overfitting</vt:lpstr>
      <vt:lpstr>Best Practices - </vt:lpstr>
      <vt:lpstr>PowerPoint Presentation</vt:lpstr>
      <vt:lpstr>PowerPoint Presentation</vt:lpstr>
      <vt:lpstr>CNN</vt:lpstr>
      <vt:lpstr>CNN</vt:lpstr>
      <vt:lpstr>CNN</vt:lpstr>
      <vt:lpstr>Dropout Best Practices:</vt:lpstr>
      <vt:lpstr>PowerPoint Presentation</vt:lpstr>
      <vt:lpstr>PowerPoint Presentation</vt:lpstr>
      <vt:lpstr>PowerPoint Presentation</vt:lpstr>
      <vt:lpstr>Algorithm Comparison</vt:lpstr>
      <vt:lpstr>In 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Notes</dc:title>
  <dc:creator>Anshu Pandey</dc:creator>
  <cp:lastModifiedBy>Anshu Pandey</cp:lastModifiedBy>
  <cp:revision>21</cp:revision>
  <dcterms:created xsi:type="dcterms:W3CDTF">2019-02-18T13:00:50Z</dcterms:created>
  <dcterms:modified xsi:type="dcterms:W3CDTF">2021-02-17T03:24:11Z</dcterms:modified>
</cp:coreProperties>
</file>