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63"/>
  </p:notesMasterIdLst>
  <p:sldIdLst>
    <p:sldId id="256" r:id="rId2"/>
    <p:sldId id="309" r:id="rId3"/>
    <p:sldId id="290" r:id="rId4"/>
    <p:sldId id="293" r:id="rId5"/>
    <p:sldId id="307" r:id="rId6"/>
    <p:sldId id="258" r:id="rId7"/>
    <p:sldId id="332" r:id="rId8"/>
    <p:sldId id="333" r:id="rId9"/>
    <p:sldId id="334" r:id="rId10"/>
    <p:sldId id="262" r:id="rId11"/>
    <p:sldId id="335" r:id="rId12"/>
    <p:sldId id="264" r:id="rId13"/>
    <p:sldId id="269" r:id="rId14"/>
    <p:sldId id="270" r:id="rId15"/>
    <p:sldId id="271" r:id="rId16"/>
    <p:sldId id="356" r:id="rId17"/>
    <p:sldId id="352" r:id="rId18"/>
    <p:sldId id="353" r:id="rId19"/>
    <p:sldId id="274" r:id="rId20"/>
    <p:sldId id="278" r:id="rId21"/>
    <p:sldId id="279" r:id="rId22"/>
    <p:sldId id="281" r:id="rId23"/>
    <p:sldId id="282" r:id="rId24"/>
    <p:sldId id="283" r:id="rId25"/>
    <p:sldId id="285" r:id="rId26"/>
    <p:sldId id="286" r:id="rId27"/>
    <p:sldId id="287" r:id="rId28"/>
    <p:sldId id="288" r:id="rId29"/>
    <p:sldId id="289" r:id="rId30"/>
    <p:sldId id="355" r:id="rId31"/>
    <p:sldId id="347" r:id="rId32"/>
    <p:sldId id="348" r:id="rId33"/>
    <p:sldId id="349" r:id="rId34"/>
    <p:sldId id="350" r:id="rId35"/>
    <p:sldId id="351" r:id="rId36"/>
    <p:sldId id="358" r:id="rId37"/>
    <p:sldId id="310" r:id="rId38"/>
    <p:sldId id="311" r:id="rId39"/>
    <p:sldId id="312" r:id="rId40"/>
    <p:sldId id="313" r:id="rId41"/>
    <p:sldId id="314" r:id="rId42"/>
    <p:sldId id="315" r:id="rId43"/>
    <p:sldId id="323" r:id="rId44"/>
    <p:sldId id="316" r:id="rId45"/>
    <p:sldId id="324" r:id="rId46"/>
    <p:sldId id="317" r:id="rId47"/>
    <p:sldId id="318" r:id="rId48"/>
    <p:sldId id="337" r:id="rId49"/>
    <p:sldId id="338" r:id="rId50"/>
    <p:sldId id="339" r:id="rId51"/>
    <p:sldId id="359" r:id="rId52"/>
    <p:sldId id="340" r:id="rId53"/>
    <p:sldId id="341" r:id="rId54"/>
    <p:sldId id="360" r:id="rId55"/>
    <p:sldId id="342" r:id="rId56"/>
    <p:sldId id="343" r:id="rId57"/>
    <p:sldId id="344" r:id="rId58"/>
    <p:sldId id="345" r:id="rId59"/>
    <p:sldId id="346" r:id="rId60"/>
    <p:sldId id="354" r:id="rId61"/>
    <p:sldId id="277" r:id="rId6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6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CADE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2" d="100"/>
          <a:sy n="72" d="100"/>
        </p:scale>
        <p:origin x="762" y="60"/>
      </p:cViewPr>
      <p:guideLst>
        <p:guide orient="horz" pos="2160"/>
        <p:guide pos="3863"/>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993A8E-7F50-4D75-A78F-4F0A8435821B}" type="datetimeFigureOut">
              <a:rPr lang="en-IN" smtClean="0"/>
              <a:t>09-11-2019</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DCB298-5D7B-4462-83A7-2FEA0E325907}" type="slidenum">
              <a:rPr lang="en-IN" smtClean="0"/>
              <a:t>‹#›</a:t>
            </a:fld>
            <a:endParaRPr lang="en-IN"/>
          </a:p>
        </p:txBody>
      </p:sp>
    </p:spTree>
    <p:extLst>
      <p:ext uri="{BB962C8B-B14F-4D97-AF65-F5344CB8AC3E}">
        <p14:creationId xmlns:p14="http://schemas.microsoft.com/office/powerpoint/2010/main" val="12421508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TechTrunk ventures Pvt Ltd | www.techtrunk.in </a:t>
            </a:r>
          </a:p>
        </p:txBody>
      </p:sp>
      <p:sp>
        <p:nvSpPr>
          <p:cNvPr id="5" name="Slide Number Placeholder 4"/>
          <p:cNvSpPr>
            <a:spLocks noGrp="1"/>
          </p:cNvSpPr>
          <p:nvPr>
            <p:ph type="sldNum" sz="quarter" idx="11"/>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03C3480-3168-445E-9944-65E6615D77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60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683683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dirty="0"/>
              <a:t>11/9/2019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dirty="0"/>
              <a:t>11/9/2019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dirty="0"/>
              <a:t>11/9/2019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CE0E6-0194-4584-90CB-D8CE95A021EF}"/>
              </a:ext>
            </a:extLst>
          </p:cNvPr>
          <p:cNvSpPr>
            <a:spLocks noGrp="1"/>
          </p:cNvSpPr>
          <p:nvPr>
            <p:ph type="title"/>
          </p:nvPr>
        </p:nvSpPr>
        <p:spPr/>
        <p:txBody>
          <a:bodyPr/>
          <a:lstStyle>
            <a:lvl1pPr>
              <a:defRPr cap="small" baseline="0"/>
            </a:lvl1pPr>
          </a:lstStyle>
          <a:p>
            <a:r>
              <a:rPr lang="en-US" dirty="0"/>
              <a:t>Click to edit Master title style</a:t>
            </a:r>
            <a:endParaRPr lang="en-IN" dirty="0"/>
          </a:p>
        </p:txBody>
      </p:sp>
      <p:sp>
        <p:nvSpPr>
          <p:cNvPr id="3" name="Date Placeholder 2">
            <a:extLst>
              <a:ext uri="{FF2B5EF4-FFF2-40B4-BE49-F238E27FC236}">
                <a16:creationId xmlns:a16="http://schemas.microsoft.com/office/drawing/2014/main" id="{9D5DB572-DA85-4323-AE78-67C845C2AB4F}"/>
              </a:ext>
            </a:extLst>
          </p:cNvPr>
          <p:cNvSpPr>
            <a:spLocks noGrp="1"/>
          </p:cNvSpPr>
          <p:nvPr>
            <p:ph type="dt" sz="half" idx="10"/>
          </p:nvPr>
        </p:nvSpPr>
        <p:spPr/>
        <p:txBody>
          <a:bodyPr/>
          <a:lstStyle/>
          <a:p>
            <a:fld id="{90298CD5-6C1E-4009-B41F-6DF62E31D3BE}" type="datetimeFigureOut">
              <a:rPr lang="en-US" smtClean="0"/>
              <a:pPr/>
              <a:t>11/9/2019</a:t>
            </a:fld>
            <a:endParaRPr lang="en-US" dirty="0"/>
          </a:p>
        </p:txBody>
      </p:sp>
      <p:sp>
        <p:nvSpPr>
          <p:cNvPr id="4" name="Footer Placeholder 3">
            <a:extLst>
              <a:ext uri="{FF2B5EF4-FFF2-40B4-BE49-F238E27FC236}">
                <a16:creationId xmlns:a16="http://schemas.microsoft.com/office/drawing/2014/main" id="{A786D0A0-221B-4CDD-884F-F1DEFECCDCA9}"/>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E6BB6CCB-1E6E-4BFF-BA2E-4B3B135BD9F9}"/>
              </a:ext>
            </a:extLst>
          </p:cNvPr>
          <p:cNvSpPr>
            <a:spLocks noGrp="1"/>
          </p:cNvSpPr>
          <p:nvPr>
            <p:ph type="sldNum" sz="quarter" idx="12"/>
          </p:nvPr>
        </p:nvSpPr>
        <p:spPr/>
        <p:txBody>
          <a:bodyPr/>
          <a:lstStyle/>
          <a:p>
            <a:fld id="{4FAB73BC-B049-4115-A692-8D63A059BFB8}" type="slidenum">
              <a:rPr lang="en-US" smtClean="0"/>
              <a:pPr/>
              <a:t>‹#›</a:t>
            </a:fld>
            <a:endParaRPr lang="en-US" dirty="0"/>
          </a:p>
        </p:txBody>
      </p:sp>
      <p:sp>
        <p:nvSpPr>
          <p:cNvPr id="7" name="Content Placeholder 6">
            <a:extLst>
              <a:ext uri="{FF2B5EF4-FFF2-40B4-BE49-F238E27FC236}">
                <a16:creationId xmlns:a16="http://schemas.microsoft.com/office/drawing/2014/main" id="{FE2F524A-73C7-4CED-AC60-8A22229DB05D}"/>
              </a:ext>
            </a:extLst>
          </p:cNvPr>
          <p:cNvSpPr>
            <a:spLocks noGrp="1"/>
          </p:cNvSpPr>
          <p:nvPr>
            <p:ph sz="quarter" idx="13"/>
          </p:nvPr>
        </p:nvSpPr>
        <p:spPr>
          <a:xfrm>
            <a:off x="1023938" y="2222090"/>
            <a:ext cx="9720262" cy="396281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8" name="Rectangle 7">
            <a:extLst>
              <a:ext uri="{FF2B5EF4-FFF2-40B4-BE49-F238E27FC236}">
                <a16:creationId xmlns:a16="http://schemas.microsoft.com/office/drawing/2014/main" id="{36E2A21B-83A1-4B2B-8678-2277B2D759A7}"/>
              </a:ext>
            </a:extLst>
          </p:cNvPr>
          <p:cNvSpPr/>
          <p:nvPr userDrawn="1"/>
        </p:nvSpPr>
        <p:spPr>
          <a:xfrm>
            <a:off x="0" y="6312310"/>
            <a:ext cx="12192000" cy="545690"/>
          </a:xfrm>
          <a:prstGeom prst="rect">
            <a:avLst/>
          </a:prstGeom>
          <a:solidFill>
            <a:srgbClr val="1CADE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dirty="0"/>
          </a:p>
        </p:txBody>
      </p:sp>
    </p:spTree>
    <p:extLst>
      <p:ext uri="{BB962C8B-B14F-4D97-AF65-F5344CB8AC3E}">
        <p14:creationId xmlns:p14="http://schemas.microsoft.com/office/powerpoint/2010/main" val="8689190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dirty="0"/>
              <a:t>11/9/2019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A61015F-7CC6-4D0A-9D87-873EA4C304CC}" type="datetimeFigureOut">
              <a:rPr lang="en-US" dirty="0"/>
              <a:t>11/9/2019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dirty="0"/>
              <a:t>11/9/2019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dirty="0"/>
              <a:t>11/9/2019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dirty="0"/>
              <a:t>11/9/2019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dirty="0"/>
              <a:t>11/9/2019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5C68B11-C5A8-448C-8CE9-B1A273C79CFC}" type="datetimeFigureOut">
              <a:rPr lang="en-US" dirty="0"/>
              <a:t>11/9/2019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7616CA0-919D-4A49-9C8A-62FDFB3A5183}" type="datetimeFigureOut">
              <a:rPr lang="en-US" dirty="0"/>
              <a:t>11/9/2019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298CD5-6C1E-4009-B41F-6DF62E31D3BE}" type="datetimeFigureOut">
              <a:rPr lang="en-US" dirty="0"/>
              <a:pPr/>
              <a:t>11/9/2019</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 id="2147483661" r:id="rId12"/>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7.png"/><Relationship Id="rId7" Type="http://schemas.openxmlformats.org/officeDocument/2006/relationships/image" Target="../media/image22.png"/><Relationship Id="rId2" Type="http://schemas.openxmlformats.org/officeDocument/2006/relationships/image" Target="../media/image12.png"/><Relationship Id="rId1" Type="http://schemas.openxmlformats.org/officeDocument/2006/relationships/slideLayout" Target="../slideLayouts/slideLayout1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9.png"/><Relationship Id="rId1" Type="http://schemas.openxmlformats.org/officeDocument/2006/relationships/slideLayout" Target="../slideLayouts/slideLayout12.xml"/><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3" Type="http://schemas.openxmlformats.org/officeDocument/2006/relationships/image" Target="../media/image210.png"/><Relationship Id="rId2" Type="http://schemas.openxmlformats.org/officeDocument/2006/relationships/image" Target="../media/image25.png"/><Relationship Id="rId1" Type="http://schemas.openxmlformats.org/officeDocument/2006/relationships/slideLayout" Target="../slideLayouts/slideLayout12.xml"/><Relationship Id="rId5" Type="http://schemas.openxmlformats.org/officeDocument/2006/relationships/image" Target="../media/image230.png"/><Relationship Id="rId4" Type="http://schemas.openxmlformats.org/officeDocument/2006/relationships/image" Target="../media/image220.png"/></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8" Type="http://schemas.openxmlformats.org/officeDocument/2006/relationships/image" Target="../media/image32.png"/><Relationship Id="rId7"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6.xml"/><Relationship Id="rId6" Type="http://schemas.openxmlformats.org/officeDocument/2006/relationships/image" Target="../media/image260.png"/></Relationships>
</file>

<file path=ppt/slides/_rels/slide16.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Layout" Target="../slideLayouts/slideLayout1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9.png"/><Relationship Id="rId1" Type="http://schemas.openxmlformats.org/officeDocument/2006/relationships/slideLayout" Target="../slideLayouts/slideLayout1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1ADAD-B081-42A6-8877-5FEFFC44B385}"/>
              </a:ext>
            </a:extLst>
          </p:cNvPr>
          <p:cNvSpPr>
            <a:spLocks noGrp="1"/>
          </p:cNvSpPr>
          <p:nvPr>
            <p:ph type="ctrTitle"/>
          </p:nvPr>
        </p:nvSpPr>
        <p:spPr/>
        <p:txBody>
          <a:bodyPr/>
          <a:lstStyle/>
          <a:p>
            <a:r>
              <a:rPr lang="en-IN" dirty="0"/>
              <a:t>Linear Regression</a:t>
            </a:r>
          </a:p>
        </p:txBody>
      </p:sp>
      <p:sp>
        <p:nvSpPr>
          <p:cNvPr id="3" name="Subtitle 2">
            <a:extLst>
              <a:ext uri="{FF2B5EF4-FFF2-40B4-BE49-F238E27FC236}">
                <a16:creationId xmlns:a16="http://schemas.microsoft.com/office/drawing/2014/main" id="{2D04D593-443A-4500-9079-34AC82B25291}"/>
              </a:ext>
            </a:extLst>
          </p:cNvPr>
          <p:cNvSpPr>
            <a:spLocks noGrp="1"/>
          </p:cNvSpPr>
          <p:nvPr>
            <p:ph type="subTitle" idx="1"/>
          </p:nvPr>
        </p:nvSpPr>
        <p:spPr/>
        <p:txBody>
          <a:bodyPr/>
          <a:lstStyle/>
          <a:p>
            <a:r>
              <a:rPr lang="en-IN" dirty="0"/>
              <a:t>Anshu Pandey</a:t>
            </a:r>
          </a:p>
        </p:txBody>
      </p:sp>
    </p:spTree>
    <p:extLst>
      <p:ext uri="{BB962C8B-B14F-4D97-AF65-F5344CB8AC3E}">
        <p14:creationId xmlns:p14="http://schemas.microsoft.com/office/powerpoint/2010/main" val="27464516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32157" t="2411" r="16470" b="38477"/>
          <a:stretch/>
        </p:blipFill>
        <p:spPr>
          <a:xfrm>
            <a:off x="7861409" y="3057354"/>
            <a:ext cx="3201575" cy="2052919"/>
          </a:xfrm>
          <a:prstGeom prst="rect">
            <a:avLst/>
          </a:prstGeom>
        </p:spPr>
      </p:pic>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33529" r="16078" b="37421"/>
          <a:stretch/>
        </p:blipFill>
        <p:spPr>
          <a:xfrm>
            <a:off x="1049506" y="3018856"/>
            <a:ext cx="2814918" cy="1947981"/>
          </a:xfrm>
          <a:prstGeom prst="rect">
            <a:avLst/>
          </a:prstGeom>
        </p:spPr>
      </p:pic>
      <p:pic>
        <p:nvPicPr>
          <p:cNvPr id="7" name="Picture 6"/>
          <p:cNvPicPr>
            <a:picLocks noChangeAspect="1"/>
          </p:cNvPicPr>
          <p:nvPr/>
        </p:nvPicPr>
        <p:blipFill rotWithShape="1">
          <a:blip r:embed="rId4">
            <a:extLst>
              <a:ext uri="{28A0092B-C50C-407E-A947-70E740481C1C}">
                <a14:useLocalDpi xmlns:a14="http://schemas.microsoft.com/office/drawing/2010/main" val="0"/>
              </a:ext>
            </a:extLst>
          </a:blip>
          <a:srcRect l="34510" t="2763" r="16470" b="40235"/>
          <a:stretch/>
        </p:blipFill>
        <p:spPr>
          <a:xfrm>
            <a:off x="4389550" y="3057354"/>
            <a:ext cx="2946733" cy="1909483"/>
          </a:xfrm>
          <a:prstGeom prst="rect">
            <a:avLst/>
          </a:prstGeom>
        </p:spPr>
      </p:pic>
      <p:sp>
        <p:nvSpPr>
          <p:cNvPr id="2" name="Title 1">
            <a:extLst>
              <a:ext uri="{FF2B5EF4-FFF2-40B4-BE49-F238E27FC236}">
                <a16:creationId xmlns:a16="http://schemas.microsoft.com/office/drawing/2014/main" id="{36FB2F5C-D244-4104-A44D-9F5404050AFD}"/>
              </a:ext>
            </a:extLst>
          </p:cNvPr>
          <p:cNvSpPr>
            <a:spLocks noGrp="1"/>
          </p:cNvSpPr>
          <p:nvPr>
            <p:ph type="title"/>
          </p:nvPr>
        </p:nvSpPr>
        <p:spPr>
          <a:xfrm>
            <a:off x="1023938" y="1034486"/>
            <a:ext cx="9720072" cy="523221"/>
          </a:xfrm>
        </p:spPr>
        <p:txBody>
          <a:bodyPr>
            <a:normAutofit/>
          </a:bodyPr>
          <a:lstStyle/>
          <a:p>
            <a:pPr lvl="0" defTabSz="457200">
              <a:lnSpc>
                <a:spcPct val="100000"/>
              </a:lnSpc>
              <a:spcBef>
                <a:spcPts val="0"/>
              </a:spcBef>
            </a:pPr>
            <a:r>
              <a:rPr lang="en-US" sz="2800" b="1" cap="none" spc="0" dirty="0">
                <a:solidFill>
                  <a:prstClr val="black"/>
                </a:solidFill>
                <a:latin typeface="Tw Cen MT" panose="020B0602020104020603"/>
                <a:ea typeface="+mn-ea"/>
                <a:cs typeface="+mn-cs"/>
              </a:rPr>
              <a:t>Variables affecting Regression Equation</a:t>
            </a:r>
            <a:endParaRPr lang="en-IN" b="1" dirty="0"/>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98C7EA20-0536-44A0-8FBD-57FF19FE8115}"/>
                  </a:ext>
                </a:extLst>
              </p:cNvPr>
              <p:cNvSpPr txBox="1"/>
              <p:nvPr/>
            </p:nvSpPr>
            <p:spPr>
              <a:xfrm>
                <a:off x="4520145" y="5342678"/>
                <a:ext cx="2685542" cy="6155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box>
                        <m:boxPr>
                          <m:ctrlPr>
                            <a:rPr lang="en-US" sz="4000" i="1" smtClean="0">
                              <a:latin typeface="Cambria Math" panose="02040503050406030204" pitchFamily="18" charset="0"/>
                            </a:rPr>
                          </m:ctrlPr>
                        </m:boxPr>
                        <m:e>
                          <m:acc>
                            <m:accPr>
                              <m:chr m:val="̂"/>
                              <m:ctrlPr>
                                <a:rPr lang="en-US" sz="4000" i="1">
                                  <a:latin typeface="Cambria Math" panose="02040503050406030204" pitchFamily="18" charset="0"/>
                                </a:rPr>
                              </m:ctrlPr>
                            </m:accPr>
                            <m:e>
                              <m:r>
                                <a:rPr lang="en-US" sz="4000" i="1">
                                  <a:latin typeface="Cambria Math" panose="02040503050406030204" pitchFamily="18" charset="0"/>
                                </a:rPr>
                                <m:t>𝑦</m:t>
                              </m:r>
                            </m:e>
                          </m:acc>
                          <m:r>
                            <a:rPr lang="en-US" sz="4000" i="1">
                              <a:latin typeface="Cambria Math" panose="02040503050406030204" pitchFamily="18" charset="0"/>
                            </a:rPr>
                            <m:t>=</m:t>
                          </m:r>
                          <m:r>
                            <a:rPr lang="en-IN" sz="4000" b="0" i="1" smtClean="0">
                              <a:latin typeface="Cambria Math" panose="02040503050406030204" pitchFamily="18" charset="0"/>
                            </a:rPr>
                            <m:t>𝑚</m:t>
                          </m:r>
                          <m:r>
                            <a:rPr lang="en-US" sz="4000" i="1">
                              <a:latin typeface="Cambria Math" panose="02040503050406030204" pitchFamily="18" charset="0"/>
                            </a:rPr>
                            <m:t>𝑥</m:t>
                          </m:r>
                          <m:r>
                            <a:rPr lang="en-US" sz="4000" i="1">
                              <a:latin typeface="Cambria Math" panose="02040503050406030204" pitchFamily="18" charset="0"/>
                            </a:rPr>
                            <m:t>+</m:t>
                          </m:r>
                          <m:r>
                            <a:rPr lang="en-IN" sz="4000" b="0" i="1" smtClean="0">
                              <a:latin typeface="Cambria Math" panose="02040503050406030204" pitchFamily="18" charset="0"/>
                            </a:rPr>
                            <m:t>𝑐</m:t>
                          </m:r>
                        </m:e>
                      </m:box>
                    </m:oMath>
                  </m:oMathPara>
                </a14:m>
                <a:endParaRPr lang="en-US" sz="4000" dirty="0"/>
              </a:p>
            </p:txBody>
          </p:sp>
        </mc:Choice>
        <mc:Fallback xmlns="">
          <p:sp>
            <p:nvSpPr>
              <p:cNvPr id="13" name="TextBox 12">
                <a:extLst>
                  <a:ext uri="{FF2B5EF4-FFF2-40B4-BE49-F238E27FC236}">
                    <a16:creationId xmlns:a16="http://schemas.microsoft.com/office/drawing/2014/main" id="{98C7EA20-0536-44A0-8FBD-57FF19FE8115}"/>
                  </a:ext>
                </a:extLst>
              </p:cNvPr>
              <p:cNvSpPr txBox="1">
                <a:spLocks noRot="1" noChangeAspect="1" noMove="1" noResize="1" noEditPoints="1" noAdjustHandles="1" noChangeArrowheads="1" noChangeShapeType="1" noTextEdit="1"/>
              </p:cNvSpPr>
              <p:nvPr/>
            </p:nvSpPr>
            <p:spPr>
              <a:xfrm>
                <a:off x="4520145" y="5342678"/>
                <a:ext cx="2685542" cy="615553"/>
              </a:xfrm>
              <a:prstGeom prst="rect">
                <a:avLst/>
              </a:prstGeom>
              <a:blipFill>
                <a:blip r:embed="rId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4" name="Rectangle 13">
                <a:extLst>
                  <a:ext uri="{FF2B5EF4-FFF2-40B4-BE49-F238E27FC236}">
                    <a16:creationId xmlns:a16="http://schemas.microsoft.com/office/drawing/2014/main" id="{422F811D-F9ED-49CD-868B-647B9B297903}"/>
                  </a:ext>
                </a:extLst>
              </p:cNvPr>
              <p:cNvSpPr/>
              <p:nvPr/>
            </p:nvSpPr>
            <p:spPr>
              <a:xfrm>
                <a:off x="2107163" y="2372526"/>
                <a:ext cx="919739" cy="6463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𝑚</m:t>
                      </m:r>
                      <m:r>
                        <a:rPr lang="en-US">
                          <a:latin typeface="Cambria Math" panose="02040503050406030204" pitchFamily="18" charset="0"/>
                        </a:rPr>
                        <m:t>=0</m:t>
                      </m:r>
                    </m:oMath>
                  </m:oMathPara>
                </a14:m>
                <a:endParaRPr lang="en-US" dirty="0"/>
              </a:p>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𝑐</m:t>
                      </m:r>
                      <m:r>
                        <a:rPr lang="en-US" i="1">
                          <a:latin typeface="Cambria Math" panose="02040503050406030204" pitchFamily="18" charset="0"/>
                        </a:rPr>
                        <m:t>=40</m:t>
                      </m:r>
                    </m:oMath>
                  </m:oMathPara>
                </a14:m>
                <a:endParaRPr lang="en-US" dirty="0"/>
              </a:p>
            </p:txBody>
          </p:sp>
        </mc:Choice>
        <mc:Fallback xmlns="">
          <p:sp>
            <p:nvSpPr>
              <p:cNvPr id="14" name="Rectangle 13">
                <a:extLst>
                  <a:ext uri="{FF2B5EF4-FFF2-40B4-BE49-F238E27FC236}">
                    <a16:creationId xmlns:a16="http://schemas.microsoft.com/office/drawing/2014/main" id="{422F811D-F9ED-49CD-868B-647B9B297903}"/>
                  </a:ext>
                </a:extLst>
              </p:cNvPr>
              <p:cNvSpPr>
                <a:spLocks noRot="1" noChangeAspect="1" noMove="1" noResize="1" noEditPoints="1" noAdjustHandles="1" noChangeArrowheads="1" noChangeShapeType="1" noTextEdit="1"/>
              </p:cNvSpPr>
              <p:nvPr/>
            </p:nvSpPr>
            <p:spPr>
              <a:xfrm>
                <a:off x="2107163" y="2372526"/>
                <a:ext cx="919739" cy="646331"/>
              </a:xfrm>
              <a:prstGeom prst="rect">
                <a:avLst/>
              </a:prstGeom>
              <a:blipFill>
                <a:blip r:embed="rId6"/>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5A508F37-8C95-4AE5-B1BB-C4BBCC182521}"/>
                  </a:ext>
                </a:extLst>
              </p:cNvPr>
              <p:cNvSpPr/>
              <p:nvPr/>
            </p:nvSpPr>
            <p:spPr>
              <a:xfrm>
                <a:off x="5556266" y="2372525"/>
                <a:ext cx="1052660" cy="6463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𝑚</m:t>
                      </m:r>
                      <m:r>
                        <a:rPr lang="en-US">
                          <a:latin typeface="Cambria Math" panose="02040503050406030204" pitchFamily="18" charset="0"/>
                        </a:rPr>
                        <m:t>=0</m:t>
                      </m:r>
                      <m:r>
                        <a:rPr lang="en-IN" b="0" i="0" smtClean="0">
                          <a:latin typeface="Cambria Math" panose="02040503050406030204" pitchFamily="18" charset="0"/>
                        </a:rPr>
                        <m:t>.8</m:t>
                      </m:r>
                    </m:oMath>
                  </m:oMathPara>
                </a14:m>
                <a:endParaRPr lang="en-US" dirty="0"/>
              </a:p>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𝑐</m:t>
                      </m:r>
                      <m:r>
                        <a:rPr lang="en-US" i="1">
                          <a:latin typeface="Cambria Math" panose="02040503050406030204" pitchFamily="18" charset="0"/>
                        </a:rPr>
                        <m:t>=0</m:t>
                      </m:r>
                    </m:oMath>
                  </m:oMathPara>
                </a14:m>
                <a:endParaRPr lang="en-US" dirty="0"/>
              </a:p>
            </p:txBody>
          </p:sp>
        </mc:Choice>
        <mc:Fallback xmlns="">
          <p:sp>
            <p:nvSpPr>
              <p:cNvPr id="16" name="Rectangle 15">
                <a:extLst>
                  <a:ext uri="{FF2B5EF4-FFF2-40B4-BE49-F238E27FC236}">
                    <a16:creationId xmlns:a16="http://schemas.microsoft.com/office/drawing/2014/main" id="{5A508F37-8C95-4AE5-B1BB-C4BBCC182521}"/>
                  </a:ext>
                </a:extLst>
              </p:cNvPr>
              <p:cNvSpPr>
                <a:spLocks noRot="1" noChangeAspect="1" noMove="1" noResize="1" noEditPoints="1" noAdjustHandles="1" noChangeArrowheads="1" noChangeShapeType="1" noTextEdit="1"/>
              </p:cNvSpPr>
              <p:nvPr/>
            </p:nvSpPr>
            <p:spPr>
              <a:xfrm>
                <a:off x="5556266" y="2372525"/>
                <a:ext cx="1052660" cy="646331"/>
              </a:xfrm>
              <a:prstGeom prst="rect">
                <a:avLst/>
              </a:prstGeom>
              <a:blipFill>
                <a:blip r:embed="rId7"/>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7" name="Rectangle 16">
                <a:extLst>
                  <a:ext uri="{FF2B5EF4-FFF2-40B4-BE49-F238E27FC236}">
                    <a16:creationId xmlns:a16="http://schemas.microsoft.com/office/drawing/2014/main" id="{8CA64980-D1A1-4E08-A5B0-1607A1335FB9}"/>
                  </a:ext>
                </a:extLst>
              </p:cNvPr>
              <p:cNvSpPr/>
              <p:nvPr/>
            </p:nvSpPr>
            <p:spPr>
              <a:xfrm>
                <a:off x="9002326" y="2372524"/>
                <a:ext cx="1052660" cy="6463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𝑚</m:t>
                      </m:r>
                      <m:r>
                        <a:rPr lang="en-US">
                          <a:latin typeface="Cambria Math" panose="02040503050406030204" pitchFamily="18" charset="0"/>
                        </a:rPr>
                        <m:t>=0</m:t>
                      </m:r>
                      <m:r>
                        <a:rPr lang="en-IN" b="0" i="0" smtClean="0">
                          <a:latin typeface="Cambria Math" panose="02040503050406030204" pitchFamily="18" charset="0"/>
                        </a:rPr>
                        <m:t>.8</m:t>
                      </m:r>
                    </m:oMath>
                  </m:oMathPara>
                </a14:m>
                <a:endParaRPr lang="en-US" dirty="0"/>
              </a:p>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𝑐</m:t>
                      </m:r>
                      <m:r>
                        <a:rPr lang="en-US" i="1">
                          <a:latin typeface="Cambria Math" panose="02040503050406030204" pitchFamily="18" charset="0"/>
                        </a:rPr>
                        <m:t>=40</m:t>
                      </m:r>
                    </m:oMath>
                  </m:oMathPara>
                </a14:m>
                <a:endParaRPr lang="en-US" dirty="0"/>
              </a:p>
            </p:txBody>
          </p:sp>
        </mc:Choice>
        <mc:Fallback xmlns="">
          <p:sp>
            <p:nvSpPr>
              <p:cNvPr id="17" name="Rectangle 16">
                <a:extLst>
                  <a:ext uri="{FF2B5EF4-FFF2-40B4-BE49-F238E27FC236}">
                    <a16:creationId xmlns:a16="http://schemas.microsoft.com/office/drawing/2014/main" id="{8CA64980-D1A1-4E08-A5B0-1607A1335FB9}"/>
                  </a:ext>
                </a:extLst>
              </p:cNvPr>
              <p:cNvSpPr>
                <a:spLocks noRot="1" noChangeAspect="1" noMove="1" noResize="1" noEditPoints="1" noAdjustHandles="1" noChangeArrowheads="1" noChangeShapeType="1" noTextEdit="1"/>
              </p:cNvSpPr>
              <p:nvPr/>
            </p:nvSpPr>
            <p:spPr>
              <a:xfrm>
                <a:off x="9002326" y="2372524"/>
                <a:ext cx="1052660" cy="646331"/>
              </a:xfrm>
              <a:prstGeom prst="rect">
                <a:avLst/>
              </a:prstGeom>
              <a:blipFill>
                <a:blip r:embed="rId8"/>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1195733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6" grpId="0"/>
      <p:bldP spid="17"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8AD8A102-4D02-4E47-87F6-F21504ED1379}"/>
              </a:ext>
            </a:extLst>
          </p:cNvPr>
          <p:cNvPicPr>
            <a:picLocks noChangeAspect="1"/>
          </p:cNvPicPr>
          <p:nvPr/>
        </p:nvPicPr>
        <p:blipFill rotWithShape="1">
          <a:blip r:embed="rId2">
            <a:extLst>
              <a:ext uri="{28A0092B-C50C-407E-A947-70E740481C1C}">
                <a14:useLocalDpi xmlns:a14="http://schemas.microsoft.com/office/drawing/2010/main" val="0"/>
              </a:ext>
            </a:extLst>
          </a:blip>
          <a:srcRect l="33389" t="608" r="15594" b="39537"/>
          <a:stretch/>
        </p:blipFill>
        <p:spPr>
          <a:xfrm>
            <a:off x="6347687" y="2235638"/>
            <a:ext cx="4664990" cy="3049908"/>
          </a:xfrm>
          <a:prstGeom prst="rect">
            <a:avLst/>
          </a:prstGeom>
        </p:spPr>
      </p:pic>
      <p:cxnSp>
        <p:nvCxnSpPr>
          <p:cNvPr id="8" name="Straight Connector 10">
            <a:extLst>
              <a:ext uri="{FF2B5EF4-FFF2-40B4-BE49-F238E27FC236}">
                <a16:creationId xmlns:a16="http://schemas.microsoft.com/office/drawing/2014/main" id="{9200C8B5-FB5A-4F8B-A9BD-693C051418A3}"/>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Rectangle 12">
            <a:extLst>
              <a:ext uri="{FF2B5EF4-FFF2-40B4-BE49-F238E27FC236}">
                <a16:creationId xmlns:a16="http://schemas.microsoft.com/office/drawing/2014/main" id="{4FAE1107-CEC3-4041-8BAA-CDB6F6759B3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cxnSp>
        <p:nvCxnSpPr>
          <p:cNvPr id="15" name="Straight Connector 14">
            <a:extLst>
              <a:ext uri="{FF2B5EF4-FFF2-40B4-BE49-F238E27FC236}">
                <a16:creationId xmlns:a16="http://schemas.microsoft.com/office/drawing/2014/main" id="{1AEA88FB-F5DD-45CE-AAE1-7B33D0ABDD25}"/>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4" name="Title 3">
            <a:extLst>
              <a:ext uri="{FF2B5EF4-FFF2-40B4-BE49-F238E27FC236}">
                <a16:creationId xmlns:a16="http://schemas.microsoft.com/office/drawing/2014/main" id="{EB55C4E7-1089-4FAE-A15B-EC2FCBD21F8C}"/>
              </a:ext>
            </a:extLst>
          </p:cNvPr>
          <p:cNvSpPr>
            <a:spLocks noGrp="1"/>
          </p:cNvSpPr>
          <p:nvPr>
            <p:ph type="title"/>
          </p:nvPr>
        </p:nvSpPr>
        <p:spPr>
          <a:xfrm>
            <a:off x="1024129" y="511328"/>
            <a:ext cx="3779085" cy="1499616"/>
          </a:xfrm>
        </p:spPr>
        <p:txBody>
          <a:bodyPr vert="horz" lIns="91440" tIns="45720" rIns="91440" bIns="45720" rtlCol="0" anchor="ctr">
            <a:normAutofit/>
          </a:bodyPr>
          <a:lstStyle/>
          <a:p>
            <a:pPr lvl="0" defTabSz="457200">
              <a:lnSpc>
                <a:spcPct val="100000"/>
              </a:lnSpc>
              <a:spcBef>
                <a:spcPts val="0"/>
              </a:spcBef>
            </a:pPr>
            <a:r>
              <a:rPr lang="en-US" sz="3600" b="1" cap="none" spc="0" dirty="0">
                <a:solidFill>
                  <a:schemeClr val="bg1"/>
                </a:solidFill>
                <a:latin typeface="Tw Cen MT" panose="020B0602020104020603"/>
                <a:ea typeface="+mn-ea"/>
                <a:cs typeface="+mn-cs"/>
              </a:rPr>
              <a:t>Housing Prices Prediction</a:t>
            </a:r>
            <a:endParaRPr lang="en-US" sz="6000" b="1" cap="all" dirty="0">
              <a:solidFill>
                <a:schemeClr val="bg1"/>
              </a:solidFill>
            </a:endParaRPr>
          </a:p>
        </p:txBody>
      </p:sp>
      <p:sp>
        <p:nvSpPr>
          <p:cNvPr id="16" name="TextBox 15">
            <a:extLst>
              <a:ext uri="{FF2B5EF4-FFF2-40B4-BE49-F238E27FC236}">
                <a16:creationId xmlns:a16="http://schemas.microsoft.com/office/drawing/2014/main" id="{160BFB1C-743A-49C8-8B2A-A97418A37221}"/>
              </a:ext>
            </a:extLst>
          </p:cNvPr>
          <p:cNvSpPr txBox="1"/>
          <p:nvPr/>
        </p:nvSpPr>
        <p:spPr>
          <a:xfrm>
            <a:off x="7264101" y="5088414"/>
            <a:ext cx="3119718"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Area in 1000 sq. feet</a:t>
            </a:r>
          </a:p>
        </p:txBody>
      </p:sp>
      <p:sp>
        <p:nvSpPr>
          <p:cNvPr id="17" name="TextBox 16">
            <a:extLst>
              <a:ext uri="{FF2B5EF4-FFF2-40B4-BE49-F238E27FC236}">
                <a16:creationId xmlns:a16="http://schemas.microsoft.com/office/drawing/2014/main" id="{DF85D615-C21D-4C80-920B-4EC8EC6584CD}"/>
              </a:ext>
            </a:extLst>
          </p:cNvPr>
          <p:cNvSpPr txBox="1"/>
          <p:nvPr/>
        </p:nvSpPr>
        <p:spPr>
          <a:xfrm rot="16200000">
            <a:off x="5225531" y="3203115"/>
            <a:ext cx="2164961"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Price in Lakh (INR)</a:t>
            </a:r>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54F97B9C-3BEB-4537-845A-5DED5DB747BD}"/>
                  </a:ext>
                </a:extLst>
              </p:cNvPr>
              <p:cNvSpPr txBox="1"/>
              <p:nvPr/>
            </p:nvSpPr>
            <p:spPr>
              <a:xfrm>
                <a:off x="7364437" y="667971"/>
                <a:ext cx="2685542" cy="1231106"/>
              </a:xfrm>
              <a:prstGeom prst="rect">
                <a:avLst/>
              </a:prstGeom>
              <a:noFill/>
            </p:spPr>
            <p:txBody>
              <a:bodyPr wrap="squar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IN" sz="4000" b="0" i="1" u="none" strike="noStrike" kern="1200" cap="none" spc="0" normalizeH="0" baseline="0" noProof="0" smtClean="0">
                          <a:ln>
                            <a:noFill/>
                          </a:ln>
                          <a:solidFill>
                            <a:prstClr val="black">
                              <a:lumMod val="75000"/>
                              <a:lumOff val="25000"/>
                            </a:prstClr>
                          </a:solidFill>
                          <a:effectLst/>
                          <a:uLnTx/>
                          <a:uFillTx/>
                          <a:latin typeface="Cambria Math" panose="02040503050406030204" pitchFamily="18" charset="0"/>
                          <a:ea typeface="+mn-ea"/>
                          <a:cs typeface="+mn-cs"/>
                        </a:rPr>
                        <m:t>𝑃𝑟𝑒𝑑𝑖𝑐𝑡𝑜𝑟</m:t>
                      </m:r>
                    </m:oMath>
                  </m:oMathPara>
                </a14:m>
                <a:endParaRPr kumimoji="0" lang="en-IN" sz="4000" b="0" i="1" u="none" strike="noStrike" kern="1200" cap="none" spc="0" normalizeH="0" baseline="0" noProof="0" dirty="0">
                  <a:ln>
                    <a:noFill/>
                  </a:ln>
                  <a:solidFill>
                    <a:prstClr val="black">
                      <a:lumMod val="75000"/>
                      <a:lumOff val="25000"/>
                    </a:prstClr>
                  </a:solidFill>
                  <a:effectLst/>
                  <a:uLnTx/>
                  <a:uFillTx/>
                  <a:latin typeface="Cambria Math" panose="02040503050406030204" pitchFamily="18" charset="0"/>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box>
                        <m:boxPr>
                          <m:ctrlPr>
                            <a:rPr kumimoji="0" lang="en-US" sz="4000" b="0" i="1" u="none" strike="noStrike" kern="1200" cap="none" spc="0" normalizeH="0" baseline="0" noProof="0">
                              <a:ln>
                                <a:noFill/>
                              </a:ln>
                              <a:solidFill>
                                <a:prstClr val="black">
                                  <a:lumMod val="75000"/>
                                  <a:lumOff val="25000"/>
                                </a:prstClr>
                              </a:solidFill>
                              <a:effectLst/>
                              <a:uLnTx/>
                              <a:uFillTx/>
                              <a:latin typeface="Cambria Math" panose="02040503050406030204" pitchFamily="18" charset="0"/>
                              <a:ea typeface="+mn-ea"/>
                              <a:cs typeface="+mn-cs"/>
                            </a:rPr>
                          </m:ctrlPr>
                        </m:boxPr>
                        <m:e>
                          <m:acc>
                            <m:accPr>
                              <m:chr m:val="̂"/>
                              <m:ctrlPr>
                                <a:rPr kumimoji="0" lang="en-US" sz="4000" b="0" i="1" u="none" strike="noStrike" kern="1200" cap="none" spc="0" normalizeH="0" baseline="0" noProof="0">
                                  <a:ln>
                                    <a:noFill/>
                                  </a:ln>
                                  <a:solidFill>
                                    <a:prstClr val="black">
                                      <a:lumMod val="75000"/>
                                      <a:lumOff val="25000"/>
                                    </a:prstClr>
                                  </a:solidFill>
                                  <a:effectLst/>
                                  <a:uLnTx/>
                                  <a:uFillTx/>
                                  <a:latin typeface="Cambria Math" panose="02040503050406030204" pitchFamily="18" charset="0"/>
                                  <a:ea typeface="+mn-ea"/>
                                  <a:cs typeface="+mn-cs"/>
                                </a:rPr>
                              </m:ctrlPr>
                            </m:accPr>
                            <m:e>
                              <m:r>
                                <a:rPr kumimoji="0" lang="en-US" sz="4000" b="0" i="1" u="none" strike="noStrike" kern="1200" cap="none" spc="0" normalizeH="0" baseline="0" noProof="0">
                                  <a:ln>
                                    <a:noFill/>
                                  </a:ln>
                                  <a:solidFill>
                                    <a:prstClr val="black">
                                      <a:lumMod val="75000"/>
                                      <a:lumOff val="25000"/>
                                    </a:prstClr>
                                  </a:solidFill>
                                  <a:effectLst/>
                                  <a:uLnTx/>
                                  <a:uFillTx/>
                                  <a:latin typeface="Cambria Math" panose="02040503050406030204" pitchFamily="18" charset="0"/>
                                  <a:ea typeface="+mn-ea"/>
                                  <a:cs typeface="+mn-cs"/>
                                </a:rPr>
                                <m:t>𝑦</m:t>
                              </m:r>
                            </m:e>
                          </m:acc>
                          <m:r>
                            <a:rPr kumimoji="0" lang="en-US" sz="4000" b="0" i="1" u="none" strike="noStrike" kern="1200" cap="none" spc="0" normalizeH="0" baseline="0" noProof="0">
                              <a:ln>
                                <a:noFill/>
                              </a:ln>
                              <a:solidFill>
                                <a:prstClr val="black">
                                  <a:lumMod val="75000"/>
                                  <a:lumOff val="25000"/>
                                </a:prstClr>
                              </a:solidFill>
                              <a:effectLst/>
                              <a:uLnTx/>
                              <a:uFillTx/>
                              <a:latin typeface="Cambria Math" panose="02040503050406030204" pitchFamily="18" charset="0"/>
                              <a:ea typeface="+mn-ea"/>
                              <a:cs typeface="+mn-cs"/>
                            </a:rPr>
                            <m:t>=</m:t>
                          </m:r>
                          <m:r>
                            <a:rPr kumimoji="0" lang="en-US" sz="4000" b="0" i="1" u="none" strike="noStrike" kern="1200" cap="none" spc="0" normalizeH="0" baseline="0" noProof="0">
                              <a:ln>
                                <a:noFill/>
                              </a:ln>
                              <a:solidFill>
                                <a:prstClr val="black">
                                  <a:lumMod val="75000"/>
                                  <a:lumOff val="25000"/>
                                </a:prstClr>
                              </a:solidFill>
                              <a:effectLst/>
                              <a:uLnTx/>
                              <a:uFillTx/>
                              <a:latin typeface="Cambria Math" panose="02040503050406030204" pitchFamily="18" charset="0"/>
                              <a:ea typeface="+mn-ea"/>
                              <a:cs typeface="+mn-cs"/>
                            </a:rPr>
                            <m:t>𝑚𝑥</m:t>
                          </m:r>
                          <m:r>
                            <a:rPr kumimoji="0" lang="en-US" sz="4000" b="0" i="1" u="none" strike="noStrike" kern="1200" cap="none" spc="0" normalizeH="0" baseline="0" noProof="0">
                              <a:ln>
                                <a:noFill/>
                              </a:ln>
                              <a:solidFill>
                                <a:prstClr val="black">
                                  <a:lumMod val="75000"/>
                                  <a:lumOff val="25000"/>
                                </a:prstClr>
                              </a:solidFill>
                              <a:effectLst/>
                              <a:uLnTx/>
                              <a:uFillTx/>
                              <a:latin typeface="Cambria Math" panose="02040503050406030204" pitchFamily="18" charset="0"/>
                              <a:ea typeface="+mn-ea"/>
                              <a:cs typeface="+mn-cs"/>
                            </a:rPr>
                            <m:t>+</m:t>
                          </m:r>
                          <m:r>
                            <a:rPr kumimoji="0" lang="en-US" sz="4000" b="0" i="1" u="none" strike="noStrike" kern="1200" cap="none" spc="0" normalizeH="0" baseline="0" noProof="0">
                              <a:ln>
                                <a:noFill/>
                              </a:ln>
                              <a:solidFill>
                                <a:prstClr val="black">
                                  <a:lumMod val="75000"/>
                                  <a:lumOff val="25000"/>
                                </a:prstClr>
                              </a:solidFill>
                              <a:effectLst/>
                              <a:uLnTx/>
                              <a:uFillTx/>
                              <a:latin typeface="Cambria Math" panose="02040503050406030204" pitchFamily="18" charset="0"/>
                              <a:ea typeface="+mn-ea"/>
                              <a:cs typeface="+mn-cs"/>
                            </a:rPr>
                            <m:t>𝑐</m:t>
                          </m:r>
                        </m:e>
                      </m:box>
                    </m:oMath>
                  </m:oMathPara>
                </a14:m>
                <a:endParaRPr kumimoji="0" lang="en-US" sz="4000" b="0" i="0" u="none" strike="noStrike" kern="1200" cap="none" spc="0" normalizeH="0" baseline="0" noProof="0" dirty="0">
                  <a:ln>
                    <a:noFill/>
                  </a:ln>
                  <a:solidFill>
                    <a:prstClr val="black">
                      <a:lumMod val="75000"/>
                      <a:lumOff val="25000"/>
                    </a:prstClr>
                  </a:solidFill>
                  <a:effectLst/>
                  <a:uLnTx/>
                  <a:uFillTx/>
                  <a:latin typeface="Tw Cen MT" panose="020B0602020104020603"/>
                  <a:ea typeface="+mn-ea"/>
                  <a:cs typeface="+mn-cs"/>
                </a:endParaRPr>
              </a:p>
            </p:txBody>
          </p:sp>
        </mc:Choice>
        <mc:Fallback xmlns="">
          <p:sp>
            <p:nvSpPr>
              <p:cNvPr id="20" name="TextBox 19">
                <a:extLst>
                  <a:ext uri="{FF2B5EF4-FFF2-40B4-BE49-F238E27FC236}">
                    <a16:creationId xmlns:a16="http://schemas.microsoft.com/office/drawing/2014/main" id="{54F97B9C-3BEB-4537-845A-5DED5DB747BD}"/>
                  </a:ext>
                </a:extLst>
              </p:cNvPr>
              <p:cNvSpPr txBox="1">
                <a:spLocks noRot="1" noChangeAspect="1" noMove="1" noResize="1" noEditPoints="1" noAdjustHandles="1" noChangeArrowheads="1" noChangeShapeType="1" noTextEdit="1"/>
              </p:cNvSpPr>
              <p:nvPr/>
            </p:nvSpPr>
            <p:spPr>
              <a:xfrm>
                <a:off x="7364437" y="667971"/>
                <a:ext cx="2685542" cy="1231106"/>
              </a:xfrm>
              <a:prstGeom prst="rect">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6A9E37E5-A1B8-4106-B592-00583CECBACD}"/>
                  </a:ext>
                </a:extLst>
              </p:cNvPr>
              <p:cNvSpPr txBox="1"/>
              <p:nvPr/>
            </p:nvSpPr>
            <p:spPr>
              <a:xfrm>
                <a:off x="328550" y="2305300"/>
                <a:ext cx="4996176" cy="3589701"/>
              </a:xfrm>
              <a:prstGeom prst="rect">
                <a:avLst/>
              </a:prstGeom>
              <a:noFill/>
            </p:spPr>
            <p:txBody>
              <a:bodyPr wrap="none" lIns="0" tIns="0" rIns="0" bIns="0" rtlCol="0">
                <a:spAutoFit/>
              </a:bodyPr>
              <a:lstStyle/>
              <a:p>
                <a:pPr algn="ctr"/>
                <a14:m>
                  <m:oMathPara xmlns:m="http://schemas.openxmlformats.org/officeDocument/2006/math">
                    <m:oMathParaPr>
                      <m:jc m:val="left"/>
                    </m:oMathParaPr>
                    <m:oMath xmlns:m="http://schemas.openxmlformats.org/officeDocument/2006/math">
                      <m:box>
                        <m:boxPr>
                          <m:ctrlPr>
                            <a:rPr lang="en-US" sz="3200" b="1" i="1" smtClean="0">
                              <a:solidFill>
                                <a:schemeClr val="bg1"/>
                              </a:solidFill>
                              <a:latin typeface="Cambria Math" panose="02040503050406030204" pitchFamily="18" charset="0"/>
                            </a:rPr>
                          </m:ctrlPr>
                        </m:boxPr>
                        <m:e>
                          <m:eqArr>
                            <m:eqArrPr>
                              <m:ctrlPr>
                                <a:rPr lang="en-US" sz="3200" b="1" i="1">
                                  <a:solidFill>
                                    <a:schemeClr val="bg1"/>
                                  </a:solidFill>
                                  <a:latin typeface="Cambria Math" panose="02040503050406030204" pitchFamily="18" charset="0"/>
                                </a:rPr>
                              </m:ctrlPr>
                            </m:eqArrPr>
                            <m:e>
                              <m:r>
                                <a:rPr lang="en-US" sz="3200" b="1" i="1">
                                  <a:solidFill>
                                    <a:schemeClr val="bg1"/>
                                  </a:solidFill>
                                  <a:latin typeface="Cambria Math" panose="02040503050406030204" pitchFamily="18" charset="0"/>
                                </a:rPr>
                                <m:t>𝑪𝒐𝒔𝒕</m:t>
                              </m:r>
                              <m:r>
                                <a:rPr lang="en-US" sz="3200" b="1" i="1">
                                  <a:solidFill>
                                    <a:schemeClr val="bg1"/>
                                  </a:solidFill>
                                  <a:latin typeface="Cambria Math" panose="02040503050406030204" pitchFamily="18" charset="0"/>
                                </a:rPr>
                                <m:t> </m:t>
                              </m:r>
                              <m:r>
                                <a:rPr lang="en-US" sz="3200" b="1" i="1">
                                  <a:solidFill>
                                    <a:schemeClr val="bg1"/>
                                  </a:solidFill>
                                  <a:latin typeface="Cambria Math" panose="02040503050406030204" pitchFamily="18" charset="0"/>
                                </a:rPr>
                                <m:t>𝑭𝒖𝒏𝒄𝒕𝒊𝒐𝒏</m:t>
                              </m:r>
                            </m:e>
                            <m:e>
                              <m:r>
                                <a:rPr lang="en-US" sz="3200" b="1" i="1">
                                  <a:solidFill>
                                    <a:schemeClr val="bg1"/>
                                  </a:solidFill>
                                  <a:latin typeface="Cambria Math" panose="02040503050406030204" pitchFamily="18" charset="0"/>
                                </a:rPr>
                                <m:t>𝑱</m:t>
                              </m:r>
                              <m:r>
                                <a:rPr lang="en-US" sz="3200" b="1" i="1">
                                  <a:solidFill>
                                    <a:schemeClr val="bg1"/>
                                  </a:solidFill>
                                  <a:latin typeface="Cambria Math" panose="02040503050406030204" pitchFamily="18" charset="0"/>
                                </a:rPr>
                                <m:t>=</m:t>
                              </m:r>
                              <m:f>
                                <m:fPr>
                                  <m:ctrlPr>
                                    <a:rPr lang="en-US" sz="3200" b="1" i="1">
                                      <a:solidFill>
                                        <a:schemeClr val="bg1"/>
                                      </a:solidFill>
                                      <a:latin typeface="Cambria Math" panose="02040503050406030204" pitchFamily="18" charset="0"/>
                                    </a:rPr>
                                  </m:ctrlPr>
                                </m:fPr>
                                <m:num>
                                  <m:r>
                                    <a:rPr lang="en-US" sz="3200" b="1" i="1">
                                      <a:solidFill>
                                        <a:schemeClr val="bg1"/>
                                      </a:solidFill>
                                      <a:latin typeface="Cambria Math" panose="02040503050406030204" pitchFamily="18" charset="0"/>
                                    </a:rPr>
                                    <m:t>𝟏</m:t>
                                  </m:r>
                                </m:num>
                                <m:den>
                                  <m:r>
                                    <a:rPr lang="en-US" sz="3200" b="1" i="1">
                                      <a:solidFill>
                                        <a:schemeClr val="bg1"/>
                                      </a:solidFill>
                                      <a:latin typeface="Cambria Math" panose="02040503050406030204" pitchFamily="18" charset="0"/>
                                    </a:rPr>
                                    <m:t>𝟐</m:t>
                                  </m:r>
                                  <m:r>
                                    <a:rPr lang="en-IN" sz="3200" b="1" i="1" smtClean="0">
                                      <a:solidFill>
                                        <a:schemeClr val="bg1"/>
                                      </a:solidFill>
                                      <a:latin typeface="Cambria Math" panose="02040503050406030204" pitchFamily="18" charset="0"/>
                                    </a:rPr>
                                    <m:t>𝒏</m:t>
                                  </m:r>
                                </m:den>
                              </m:f>
                              <m:nary>
                                <m:naryPr>
                                  <m:chr m:val="∑"/>
                                  <m:ctrlPr>
                                    <a:rPr lang="en-US" sz="3200" b="1" i="1">
                                      <a:solidFill>
                                        <a:schemeClr val="bg1"/>
                                      </a:solidFill>
                                      <a:latin typeface="Cambria Math" panose="02040503050406030204" pitchFamily="18" charset="0"/>
                                    </a:rPr>
                                  </m:ctrlPr>
                                </m:naryPr>
                                <m:sub>
                                  <m:r>
                                    <m:rPr>
                                      <m:brk m:alnAt="23"/>
                                    </m:rPr>
                                    <a:rPr lang="en-US" sz="3200" b="1" i="1">
                                      <a:solidFill>
                                        <a:schemeClr val="bg1"/>
                                      </a:solidFill>
                                      <a:latin typeface="Cambria Math" panose="02040503050406030204" pitchFamily="18" charset="0"/>
                                    </a:rPr>
                                    <m:t>𝒊</m:t>
                                  </m:r>
                                  <m:r>
                                    <a:rPr lang="en-US" sz="3200" b="1" i="1">
                                      <a:solidFill>
                                        <a:schemeClr val="bg1"/>
                                      </a:solidFill>
                                      <a:latin typeface="Cambria Math" panose="02040503050406030204" pitchFamily="18" charset="0"/>
                                    </a:rPr>
                                    <m:t>=</m:t>
                                  </m:r>
                                  <m:r>
                                    <a:rPr lang="en-US" sz="3200" b="1" i="1">
                                      <a:solidFill>
                                        <a:schemeClr val="bg1"/>
                                      </a:solidFill>
                                      <a:latin typeface="Cambria Math" panose="02040503050406030204" pitchFamily="18" charset="0"/>
                                    </a:rPr>
                                    <m:t>𝟏</m:t>
                                  </m:r>
                                </m:sub>
                                <m:sup>
                                  <m:r>
                                    <a:rPr lang="en-IN" sz="3200" b="1" i="1" smtClean="0">
                                      <a:solidFill>
                                        <a:schemeClr val="bg1"/>
                                      </a:solidFill>
                                      <a:latin typeface="Cambria Math" panose="02040503050406030204" pitchFamily="18" charset="0"/>
                                    </a:rPr>
                                    <m:t>𝒏</m:t>
                                  </m:r>
                                </m:sup>
                                <m:e>
                                  <m:sSup>
                                    <m:sSupPr>
                                      <m:ctrlPr>
                                        <a:rPr lang="en-US" sz="3200" b="1" i="1">
                                          <a:solidFill>
                                            <a:schemeClr val="bg1"/>
                                          </a:solidFill>
                                          <a:latin typeface="Cambria Math" panose="02040503050406030204" pitchFamily="18" charset="0"/>
                                        </a:rPr>
                                      </m:ctrlPr>
                                    </m:sSupPr>
                                    <m:e>
                                      <m:r>
                                        <a:rPr lang="en-US" sz="3200" b="1" i="1">
                                          <a:solidFill>
                                            <a:schemeClr val="bg1"/>
                                          </a:solidFill>
                                          <a:latin typeface="Cambria Math" panose="02040503050406030204" pitchFamily="18" charset="0"/>
                                        </a:rPr>
                                        <m:t>(</m:t>
                                      </m:r>
                                      <m:sSub>
                                        <m:sSubPr>
                                          <m:ctrlPr>
                                            <a:rPr lang="en-US" sz="3200" b="1" i="1" smtClean="0">
                                              <a:solidFill>
                                                <a:schemeClr val="bg1"/>
                                              </a:solidFill>
                                              <a:latin typeface="Cambria Math" panose="02040503050406030204" pitchFamily="18" charset="0"/>
                                            </a:rPr>
                                          </m:ctrlPr>
                                        </m:sSubPr>
                                        <m:e>
                                          <m:r>
                                            <a:rPr lang="en-IN" sz="3200" b="1" i="1" smtClean="0">
                                              <a:solidFill>
                                                <a:schemeClr val="bg1"/>
                                              </a:solidFill>
                                              <a:latin typeface="Cambria Math" panose="02040503050406030204" pitchFamily="18" charset="0"/>
                                            </a:rPr>
                                            <m:t>𝒚</m:t>
                                          </m:r>
                                        </m:e>
                                        <m:sub>
                                          <m:r>
                                            <a:rPr lang="en-IN" sz="3200" b="1" i="1" smtClean="0">
                                              <a:solidFill>
                                                <a:schemeClr val="bg1"/>
                                              </a:solidFill>
                                              <a:latin typeface="Cambria Math" panose="02040503050406030204" pitchFamily="18" charset="0"/>
                                            </a:rPr>
                                            <m:t>𝒊</m:t>
                                          </m:r>
                                        </m:sub>
                                      </m:sSub>
                                      <m:r>
                                        <a:rPr lang="en-US" sz="3200" b="1" i="1">
                                          <a:solidFill>
                                            <a:schemeClr val="bg1"/>
                                          </a:solidFill>
                                          <a:latin typeface="Cambria Math" panose="02040503050406030204" pitchFamily="18" charset="0"/>
                                        </a:rPr>
                                        <m:t>−</m:t>
                                      </m:r>
                                      <m:acc>
                                        <m:accPr>
                                          <m:chr m:val="̂"/>
                                          <m:ctrlPr>
                                            <a:rPr lang="en-US" sz="3200" b="1" i="1">
                                              <a:solidFill>
                                                <a:schemeClr val="bg1"/>
                                              </a:solidFill>
                                              <a:latin typeface="Cambria Math" panose="02040503050406030204" pitchFamily="18" charset="0"/>
                                            </a:rPr>
                                          </m:ctrlPr>
                                        </m:accPr>
                                        <m:e>
                                          <m:sSub>
                                            <m:sSubPr>
                                              <m:ctrlPr>
                                                <a:rPr lang="en-US" sz="3200" b="1" i="1">
                                                  <a:solidFill>
                                                    <a:schemeClr val="bg1"/>
                                                  </a:solidFill>
                                                  <a:latin typeface="Cambria Math" panose="02040503050406030204" pitchFamily="18" charset="0"/>
                                                </a:rPr>
                                              </m:ctrlPr>
                                            </m:sSubPr>
                                            <m:e>
                                              <m:r>
                                                <a:rPr lang="en-IN" sz="3200" b="1" i="1" smtClean="0">
                                                  <a:solidFill>
                                                    <a:schemeClr val="bg1"/>
                                                  </a:solidFill>
                                                  <a:latin typeface="Cambria Math" panose="02040503050406030204" pitchFamily="18" charset="0"/>
                                                </a:rPr>
                                                <m:t>𝒚</m:t>
                                              </m:r>
                                            </m:e>
                                            <m:sub>
                                              <m:r>
                                                <a:rPr lang="en-IN" sz="3200" b="1" i="1" smtClean="0">
                                                  <a:solidFill>
                                                    <a:schemeClr val="bg1"/>
                                                  </a:solidFill>
                                                  <a:latin typeface="Cambria Math" panose="02040503050406030204" pitchFamily="18" charset="0"/>
                                                </a:rPr>
                                                <m:t>𝒊</m:t>
                                              </m:r>
                                            </m:sub>
                                          </m:sSub>
                                        </m:e>
                                      </m:acc>
                                      <m:r>
                                        <a:rPr lang="en-US" sz="3200" b="1" i="1">
                                          <a:solidFill>
                                            <a:schemeClr val="bg1"/>
                                          </a:solidFill>
                                          <a:latin typeface="Cambria Math" panose="02040503050406030204" pitchFamily="18" charset="0"/>
                                        </a:rPr>
                                        <m:t>)</m:t>
                                      </m:r>
                                    </m:e>
                                    <m:sup>
                                      <m:r>
                                        <a:rPr lang="en-US" sz="3200" b="1" i="1">
                                          <a:solidFill>
                                            <a:schemeClr val="bg1"/>
                                          </a:solidFill>
                                          <a:latin typeface="Cambria Math" panose="02040503050406030204" pitchFamily="18" charset="0"/>
                                        </a:rPr>
                                        <m:t>𝟐</m:t>
                                      </m:r>
                                    </m:sup>
                                  </m:sSup>
                                </m:e>
                              </m:nary>
                            </m:e>
                          </m:eqArr>
                        </m:e>
                      </m:box>
                    </m:oMath>
                  </m:oMathPara>
                </a14:m>
                <a:endParaRPr lang="en-US" sz="3200" b="1" dirty="0">
                  <a:solidFill>
                    <a:schemeClr val="bg1"/>
                  </a:solidFill>
                </a:endParaRPr>
              </a:p>
              <a:p>
                <a:pPr algn="ctr"/>
                <a:endParaRPr lang="en-US" sz="3200" b="1" dirty="0">
                  <a:solidFill>
                    <a:schemeClr val="bg1"/>
                  </a:solidFill>
                </a:endParaRPr>
              </a:p>
              <a:p>
                <a:pPr algn="ctr"/>
                <a14:m>
                  <m:oMathPara xmlns:m="http://schemas.openxmlformats.org/officeDocument/2006/math">
                    <m:oMathParaPr>
                      <m:jc m:val="left"/>
                    </m:oMathParaPr>
                    <m:oMath xmlns:m="http://schemas.openxmlformats.org/officeDocument/2006/math">
                      <m:r>
                        <a:rPr lang="en-US" sz="3200" b="1" i="1">
                          <a:solidFill>
                            <a:schemeClr val="bg1"/>
                          </a:solidFill>
                          <a:latin typeface="Cambria Math" panose="02040503050406030204" pitchFamily="18" charset="0"/>
                        </a:rPr>
                        <m:t>𝒋</m:t>
                      </m:r>
                      <m:d>
                        <m:dPr>
                          <m:ctrlPr>
                            <a:rPr lang="en-US" sz="3200" b="1" i="1">
                              <a:solidFill>
                                <a:schemeClr val="bg1"/>
                              </a:solidFill>
                              <a:latin typeface="Cambria Math" panose="02040503050406030204" pitchFamily="18" charset="0"/>
                            </a:rPr>
                          </m:ctrlPr>
                        </m:dPr>
                        <m:e>
                          <m:sSub>
                            <m:sSubPr>
                              <m:ctrlPr>
                                <a:rPr lang="en-US" sz="3200" b="1" i="1" smtClean="0">
                                  <a:solidFill>
                                    <a:schemeClr val="bg1"/>
                                  </a:solidFill>
                                  <a:latin typeface="Cambria Math" panose="02040503050406030204" pitchFamily="18" charset="0"/>
                                </a:rPr>
                              </m:ctrlPr>
                            </m:sSubPr>
                            <m:e>
                              <m:r>
                                <a:rPr lang="en-IN" sz="3200" b="1" i="1" smtClean="0">
                                  <a:solidFill>
                                    <a:schemeClr val="bg1"/>
                                  </a:solidFill>
                                  <a:latin typeface="Cambria Math" panose="02040503050406030204" pitchFamily="18" charset="0"/>
                                </a:rPr>
                                <m:t>𝒎</m:t>
                              </m:r>
                            </m:e>
                            <m:sub>
                              <m:r>
                                <a:rPr lang="en-IN" sz="3200" b="1" i="1" smtClean="0">
                                  <a:solidFill>
                                    <a:schemeClr val="bg1"/>
                                  </a:solidFill>
                                  <a:latin typeface="Cambria Math" panose="02040503050406030204" pitchFamily="18" charset="0"/>
                                </a:rPr>
                                <m:t>𝒊</m:t>
                              </m:r>
                            </m:sub>
                          </m:sSub>
                          <m:r>
                            <a:rPr lang="en-US" sz="3200" b="1" i="1">
                              <a:solidFill>
                                <a:schemeClr val="bg1"/>
                              </a:solidFill>
                              <a:latin typeface="Cambria Math" panose="02040503050406030204" pitchFamily="18" charset="0"/>
                            </a:rPr>
                            <m:t>,</m:t>
                          </m:r>
                          <m:r>
                            <a:rPr lang="en-IN" sz="3200" b="1" i="1" smtClean="0">
                              <a:solidFill>
                                <a:schemeClr val="bg1"/>
                              </a:solidFill>
                              <a:latin typeface="Cambria Math" panose="02040503050406030204" pitchFamily="18" charset="0"/>
                            </a:rPr>
                            <m:t>𝒄</m:t>
                          </m:r>
                          <m:r>
                            <a:rPr lang="en-US" sz="3200" b="1" i="1" smtClean="0">
                              <a:solidFill>
                                <a:schemeClr val="bg1"/>
                              </a:solidFill>
                              <a:latin typeface="Cambria Math" panose="02040503050406030204" pitchFamily="18" charset="0"/>
                            </a:rPr>
                            <m:t> </m:t>
                          </m:r>
                        </m:e>
                      </m:d>
                      <m:r>
                        <a:rPr lang="en-US" sz="3200" b="1" i="1">
                          <a:solidFill>
                            <a:schemeClr val="bg1"/>
                          </a:solidFill>
                          <a:latin typeface="Cambria Math" panose="02040503050406030204" pitchFamily="18" charset="0"/>
                        </a:rPr>
                        <m:t>=</m:t>
                      </m:r>
                      <m:f>
                        <m:fPr>
                          <m:ctrlPr>
                            <a:rPr lang="en-US" sz="3200" b="1" i="1">
                              <a:solidFill>
                                <a:schemeClr val="bg1"/>
                              </a:solidFill>
                              <a:latin typeface="Cambria Math" panose="02040503050406030204" pitchFamily="18" charset="0"/>
                            </a:rPr>
                          </m:ctrlPr>
                        </m:fPr>
                        <m:num>
                          <m:r>
                            <a:rPr lang="en-US" sz="3200" b="1" i="1">
                              <a:solidFill>
                                <a:schemeClr val="bg1"/>
                              </a:solidFill>
                              <a:latin typeface="Cambria Math" panose="02040503050406030204" pitchFamily="18" charset="0"/>
                            </a:rPr>
                            <m:t>𝟏</m:t>
                          </m:r>
                        </m:num>
                        <m:den>
                          <m:r>
                            <a:rPr lang="en-US" sz="3200" b="1" i="1">
                              <a:solidFill>
                                <a:schemeClr val="bg1"/>
                              </a:solidFill>
                              <a:latin typeface="Cambria Math" panose="02040503050406030204" pitchFamily="18" charset="0"/>
                            </a:rPr>
                            <m:t>𝟐</m:t>
                          </m:r>
                          <m:r>
                            <a:rPr lang="en-IN" sz="3200" b="1" i="1" smtClean="0">
                              <a:solidFill>
                                <a:schemeClr val="bg1"/>
                              </a:solidFill>
                              <a:latin typeface="Cambria Math" panose="02040503050406030204" pitchFamily="18" charset="0"/>
                            </a:rPr>
                            <m:t>𝒏</m:t>
                          </m:r>
                        </m:den>
                      </m:f>
                      <m:nary>
                        <m:naryPr>
                          <m:chr m:val="∑"/>
                          <m:ctrlPr>
                            <a:rPr lang="en-US" sz="3200" b="1" i="1">
                              <a:solidFill>
                                <a:schemeClr val="bg1"/>
                              </a:solidFill>
                              <a:latin typeface="Cambria Math" panose="02040503050406030204" pitchFamily="18" charset="0"/>
                            </a:rPr>
                          </m:ctrlPr>
                        </m:naryPr>
                        <m:sub>
                          <m:r>
                            <m:rPr>
                              <m:brk m:alnAt="23"/>
                            </m:rPr>
                            <a:rPr lang="en-US" sz="3200" b="1" i="1">
                              <a:solidFill>
                                <a:schemeClr val="bg1"/>
                              </a:solidFill>
                              <a:latin typeface="Cambria Math" panose="02040503050406030204" pitchFamily="18" charset="0"/>
                            </a:rPr>
                            <m:t>𝒊</m:t>
                          </m:r>
                          <m:r>
                            <a:rPr lang="en-US" sz="3200" b="1" i="1">
                              <a:solidFill>
                                <a:schemeClr val="bg1"/>
                              </a:solidFill>
                              <a:latin typeface="Cambria Math" panose="02040503050406030204" pitchFamily="18" charset="0"/>
                            </a:rPr>
                            <m:t>=</m:t>
                          </m:r>
                          <m:r>
                            <a:rPr lang="en-US" sz="3200" b="1" i="1">
                              <a:solidFill>
                                <a:schemeClr val="bg1"/>
                              </a:solidFill>
                              <a:latin typeface="Cambria Math" panose="02040503050406030204" pitchFamily="18" charset="0"/>
                            </a:rPr>
                            <m:t>𝟏</m:t>
                          </m:r>
                        </m:sub>
                        <m:sup>
                          <m:r>
                            <a:rPr lang="en-IN" sz="3200" b="1" i="1">
                              <a:solidFill>
                                <a:schemeClr val="bg1"/>
                              </a:solidFill>
                              <a:latin typeface="Cambria Math" panose="02040503050406030204" pitchFamily="18" charset="0"/>
                            </a:rPr>
                            <m:t>𝒏</m:t>
                          </m:r>
                        </m:sup>
                        <m:e>
                          <m:sSup>
                            <m:sSupPr>
                              <m:ctrlPr>
                                <a:rPr lang="en-US" sz="3200" b="1" i="1">
                                  <a:solidFill>
                                    <a:schemeClr val="bg1"/>
                                  </a:solidFill>
                                  <a:latin typeface="Cambria Math" panose="02040503050406030204" pitchFamily="18" charset="0"/>
                                </a:rPr>
                              </m:ctrlPr>
                            </m:sSupPr>
                            <m:e>
                              <m:r>
                                <a:rPr lang="en-US" sz="3200" b="1" i="1">
                                  <a:solidFill>
                                    <a:schemeClr val="bg1"/>
                                  </a:solidFill>
                                  <a:latin typeface="Cambria Math" panose="02040503050406030204" pitchFamily="18" charset="0"/>
                                </a:rPr>
                                <m:t>(</m:t>
                              </m:r>
                              <m:sSub>
                                <m:sSubPr>
                                  <m:ctrlPr>
                                    <a:rPr lang="en-US" sz="3200" b="1" i="1">
                                      <a:solidFill>
                                        <a:schemeClr val="bg1"/>
                                      </a:solidFill>
                                      <a:latin typeface="Cambria Math" panose="02040503050406030204" pitchFamily="18" charset="0"/>
                                    </a:rPr>
                                  </m:ctrlPr>
                                </m:sSubPr>
                                <m:e>
                                  <m:r>
                                    <a:rPr lang="en-IN" sz="3200" b="1" i="1">
                                      <a:solidFill>
                                        <a:schemeClr val="bg1"/>
                                      </a:solidFill>
                                      <a:latin typeface="Cambria Math" panose="02040503050406030204" pitchFamily="18" charset="0"/>
                                    </a:rPr>
                                    <m:t>𝒚</m:t>
                                  </m:r>
                                </m:e>
                                <m:sub>
                                  <m:r>
                                    <a:rPr lang="en-IN" sz="3200" b="1" i="1">
                                      <a:solidFill>
                                        <a:schemeClr val="bg1"/>
                                      </a:solidFill>
                                      <a:latin typeface="Cambria Math" panose="02040503050406030204" pitchFamily="18" charset="0"/>
                                    </a:rPr>
                                    <m:t>𝒊</m:t>
                                  </m:r>
                                </m:sub>
                              </m:sSub>
                              <m:r>
                                <a:rPr lang="en-US" sz="3200" b="1" i="1">
                                  <a:solidFill>
                                    <a:schemeClr val="bg1"/>
                                  </a:solidFill>
                                  <a:latin typeface="Cambria Math" panose="02040503050406030204" pitchFamily="18" charset="0"/>
                                </a:rPr>
                                <m:t>−</m:t>
                              </m:r>
                              <m:acc>
                                <m:accPr>
                                  <m:chr m:val="̂"/>
                                  <m:ctrlPr>
                                    <a:rPr lang="en-US" sz="3200" b="1" i="1">
                                      <a:solidFill>
                                        <a:schemeClr val="bg1"/>
                                      </a:solidFill>
                                      <a:latin typeface="Cambria Math" panose="02040503050406030204" pitchFamily="18" charset="0"/>
                                    </a:rPr>
                                  </m:ctrlPr>
                                </m:accPr>
                                <m:e>
                                  <m:sSub>
                                    <m:sSubPr>
                                      <m:ctrlPr>
                                        <a:rPr lang="en-US" sz="3200" b="1" i="1">
                                          <a:solidFill>
                                            <a:schemeClr val="bg1"/>
                                          </a:solidFill>
                                          <a:latin typeface="Cambria Math" panose="02040503050406030204" pitchFamily="18" charset="0"/>
                                        </a:rPr>
                                      </m:ctrlPr>
                                    </m:sSubPr>
                                    <m:e>
                                      <m:r>
                                        <a:rPr lang="en-IN" sz="3200" b="1" i="1">
                                          <a:solidFill>
                                            <a:schemeClr val="bg1"/>
                                          </a:solidFill>
                                          <a:latin typeface="Cambria Math" panose="02040503050406030204" pitchFamily="18" charset="0"/>
                                        </a:rPr>
                                        <m:t>𝒚</m:t>
                                      </m:r>
                                    </m:e>
                                    <m:sub>
                                      <m:r>
                                        <a:rPr lang="en-IN" sz="3200" b="1" i="1">
                                          <a:solidFill>
                                            <a:schemeClr val="bg1"/>
                                          </a:solidFill>
                                          <a:latin typeface="Cambria Math" panose="02040503050406030204" pitchFamily="18" charset="0"/>
                                        </a:rPr>
                                        <m:t>𝒊</m:t>
                                      </m:r>
                                    </m:sub>
                                  </m:sSub>
                                </m:e>
                              </m:acc>
                              <m:r>
                                <a:rPr lang="en-US" sz="3200" b="1" i="1">
                                  <a:solidFill>
                                    <a:schemeClr val="bg1"/>
                                  </a:solidFill>
                                  <a:latin typeface="Cambria Math" panose="02040503050406030204" pitchFamily="18" charset="0"/>
                                </a:rPr>
                                <m:t>)</m:t>
                              </m:r>
                            </m:e>
                            <m:sup>
                              <m:r>
                                <a:rPr lang="en-US" sz="3200" b="1" i="1">
                                  <a:solidFill>
                                    <a:schemeClr val="bg1"/>
                                  </a:solidFill>
                                  <a:latin typeface="Cambria Math" panose="02040503050406030204" pitchFamily="18" charset="0"/>
                                </a:rPr>
                                <m:t>𝟐</m:t>
                              </m:r>
                            </m:sup>
                          </m:sSup>
                        </m:e>
                      </m:nary>
                    </m:oMath>
                  </m:oMathPara>
                </a14:m>
                <a:endParaRPr lang="en-US" sz="3200" b="1" dirty="0">
                  <a:solidFill>
                    <a:schemeClr val="bg1"/>
                  </a:solidFill>
                </a:endParaRPr>
              </a:p>
            </p:txBody>
          </p:sp>
        </mc:Choice>
        <mc:Fallback xmlns="">
          <p:sp>
            <p:nvSpPr>
              <p:cNvPr id="21" name="TextBox 20">
                <a:extLst>
                  <a:ext uri="{FF2B5EF4-FFF2-40B4-BE49-F238E27FC236}">
                    <a16:creationId xmlns:a16="http://schemas.microsoft.com/office/drawing/2014/main" id="{6A9E37E5-A1B8-4106-B592-00583CECBACD}"/>
                  </a:ext>
                </a:extLst>
              </p:cNvPr>
              <p:cNvSpPr txBox="1">
                <a:spLocks noRot="1" noChangeAspect="1" noMove="1" noResize="1" noEditPoints="1" noAdjustHandles="1" noChangeArrowheads="1" noChangeShapeType="1" noTextEdit="1"/>
              </p:cNvSpPr>
              <p:nvPr/>
            </p:nvSpPr>
            <p:spPr>
              <a:xfrm>
                <a:off x="328550" y="2305300"/>
                <a:ext cx="4996176" cy="3589701"/>
              </a:xfrm>
              <a:prstGeom prst="rect">
                <a:avLst/>
              </a:prstGeom>
              <a:blipFill>
                <a:blip r:embed="rId4"/>
                <a:stretch>
                  <a:fillRect l="-855"/>
                </a:stretch>
              </a:blipFill>
            </p:spPr>
            <p:txBody>
              <a:bodyPr/>
              <a:lstStyle/>
              <a:p>
                <a:r>
                  <a:rPr lang="en-IN">
                    <a:noFill/>
                  </a:rPr>
                  <a:t> </a:t>
                </a:r>
              </a:p>
            </p:txBody>
          </p:sp>
        </mc:Fallback>
      </mc:AlternateContent>
    </p:spTree>
    <p:extLst>
      <p:ext uri="{BB962C8B-B14F-4D97-AF65-F5344CB8AC3E}">
        <p14:creationId xmlns:p14="http://schemas.microsoft.com/office/powerpoint/2010/main" val="2802829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4450898" y="3188686"/>
                <a:ext cx="5716373" cy="160217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3600" i="1" smtClean="0">
                          <a:solidFill>
                            <a:schemeClr val="tx1"/>
                          </a:solidFill>
                          <a:latin typeface="Cambria Math" panose="02040503050406030204" pitchFamily="18" charset="0"/>
                        </a:rPr>
                        <m:t>𝑗</m:t>
                      </m:r>
                      <m:d>
                        <m:dPr>
                          <m:ctrlPr>
                            <a:rPr lang="en-US" sz="3600" i="1">
                              <a:solidFill>
                                <a:schemeClr val="tx1"/>
                              </a:solidFill>
                              <a:latin typeface="Cambria Math" panose="02040503050406030204" pitchFamily="18" charset="0"/>
                            </a:rPr>
                          </m:ctrlPr>
                        </m:dPr>
                        <m:e>
                          <m:sSub>
                            <m:sSubPr>
                              <m:ctrlPr>
                                <a:rPr lang="en-US" sz="3600" i="1">
                                  <a:solidFill>
                                    <a:schemeClr val="tx1"/>
                                  </a:solidFill>
                                  <a:latin typeface="Cambria Math" panose="02040503050406030204" pitchFamily="18" charset="0"/>
                                </a:rPr>
                              </m:ctrlPr>
                            </m:sSubPr>
                            <m:e>
                              <m:r>
                                <a:rPr lang="en-IN" sz="3600" i="1">
                                  <a:solidFill>
                                    <a:schemeClr val="tx1"/>
                                  </a:solidFill>
                                  <a:latin typeface="Cambria Math" panose="02040503050406030204" pitchFamily="18" charset="0"/>
                                </a:rPr>
                                <m:t>𝑚</m:t>
                              </m:r>
                            </m:e>
                            <m:sub>
                              <m:r>
                                <a:rPr lang="en-IN" sz="3600" i="1">
                                  <a:solidFill>
                                    <a:schemeClr val="tx1"/>
                                  </a:solidFill>
                                  <a:latin typeface="Cambria Math" panose="02040503050406030204" pitchFamily="18" charset="0"/>
                                </a:rPr>
                                <m:t>𝑖</m:t>
                              </m:r>
                            </m:sub>
                          </m:sSub>
                          <m:r>
                            <a:rPr lang="en-US" sz="3600" i="1">
                              <a:solidFill>
                                <a:schemeClr val="tx1"/>
                              </a:solidFill>
                              <a:latin typeface="Cambria Math" panose="02040503050406030204" pitchFamily="18" charset="0"/>
                            </a:rPr>
                            <m:t>,</m:t>
                          </m:r>
                          <m:r>
                            <a:rPr lang="en-IN" sz="3600" i="1">
                              <a:solidFill>
                                <a:schemeClr val="tx1"/>
                              </a:solidFill>
                              <a:latin typeface="Cambria Math" panose="02040503050406030204" pitchFamily="18" charset="0"/>
                            </a:rPr>
                            <m:t>𝑐</m:t>
                          </m:r>
                          <m:r>
                            <a:rPr lang="en-US" sz="3600" i="1">
                              <a:solidFill>
                                <a:schemeClr val="tx1"/>
                              </a:solidFill>
                              <a:latin typeface="Cambria Math" panose="02040503050406030204" pitchFamily="18" charset="0"/>
                            </a:rPr>
                            <m:t> </m:t>
                          </m:r>
                        </m:e>
                      </m:d>
                      <m:r>
                        <a:rPr lang="en-US" sz="3600" i="1">
                          <a:solidFill>
                            <a:schemeClr val="tx1"/>
                          </a:solidFill>
                          <a:latin typeface="Cambria Math" panose="02040503050406030204" pitchFamily="18" charset="0"/>
                        </a:rPr>
                        <m:t>=</m:t>
                      </m:r>
                      <m:f>
                        <m:fPr>
                          <m:ctrlPr>
                            <a:rPr lang="en-US" sz="3600" i="1">
                              <a:solidFill>
                                <a:schemeClr val="tx1"/>
                              </a:solidFill>
                              <a:latin typeface="Cambria Math" panose="02040503050406030204" pitchFamily="18" charset="0"/>
                            </a:rPr>
                          </m:ctrlPr>
                        </m:fPr>
                        <m:num>
                          <m:r>
                            <a:rPr lang="en-US" sz="3600" i="1">
                              <a:solidFill>
                                <a:schemeClr val="tx1"/>
                              </a:solidFill>
                              <a:latin typeface="Cambria Math" panose="02040503050406030204" pitchFamily="18" charset="0"/>
                            </a:rPr>
                            <m:t>1</m:t>
                          </m:r>
                        </m:num>
                        <m:den>
                          <m:r>
                            <a:rPr lang="en-US" sz="3600" i="1">
                              <a:solidFill>
                                <a:schemeClr val="tx1"/>
                              </a:solidFill>
                              <a:latin typeface="Cambria Math" panose="02040503050406030204" pitchFamily="18" charset="0"/>
                            </a:rPr>
                            <m:t>2</m:t>
                          </m:r>
                          <m:r>
                            <a:rPr lang="en-IN" sz="3600" b="0" i="1" smtClean="0">
                              <a:solidFill>
                                <a:schemeClr val="tx1"/>
                              </a:solidFill>
                              <a:latin typeface="Cambria Math" panose="02040503050406030204" pitchFamily="18" charset="0"/>
                            </a:rPr>
                            <m:t>𝑛</m:t>
                          </m:r>
                        </m:den>
                      </m:f>
                      <m:nary>
                        <m:naryPr>
                          <m:chr m:val="∑"/>
                          <m:ctrlPr>
                            <a:rPr lang="en-US" sz="3600" b="1" i="1">
                              <a:solidFill>
                                <a:schemeClr val="tx1"/>
                              </a:solidFill>
                              <a:latin typeface="Cambria Math" panose="02040503050406030204" pitchFamily="18" charset="0"/>
                            </a:rPr>
                          </m:ctrlPr>
                        </m:naryPr>
                        <m:sub>
                          <m:r>
                            <m:rPr>
                              <m:brk m:alnAt="23"/>
                            </m:rPr>
                            <a:rPr lang="en-US" sz="3600" b="1" i="1">
                              <a:solidFill>
                                <a:schemeClr val="tx1"/>
                              </a:solidFill>
                              <a:latin typeface="Cambria Math" panose="02040503050406030204" pitchFamily="18" charset="0"/>
                            </a:rPr>
                            <m:t>𝒊</m:t>
                          </m:r>
                          <m:r>
                            <a:rPr lang="en-US" sz="3600" b="1" i="1">
                              <a:solidFill>
                                <a:schemeClr val="tx1"/>
                              </a:solidFill>
                              <a:latin typeface="Cambria Math" panose="02040503050406030204" pitchFamily="18" charset="0"/>
                            </a:rPr>
                            <m:t>=</m:t>
                          </m:r>
                          <m:r>
                            <a:rPr lang="en-US" sz="3600" b="1" i="1">
                              <a:solidFill>
                                <a:schemeClr val="tx1"/>
                              </a:solidFill>
                              <a:latin typeface="Cambria Math" panose="02040503050406030204" pitchFamily="18" charset="0"/>
                            </a:rPr>
                            <m:t>𝟏</m:t>
                          </m:r>
                        </m:sub>
                        <m:sup>
                          <m:r>
                            <a:rPr lang="en-IN" sz="3600" b="1" i="1">
                              <a:solidFill>
                                <a:schemeClr val="tx1"/>
                              </a:solidFill>
                              <a:latin typeface="Cambria Math" panose="02040503050406030204" pitchFamily="18" charset="0"/>
                            </a:rPr>
                            <m:t>𝒏</m:t>
                          </m:r>
                        </m:sup>
                        <m:e>
                          <m:sSup>
                            <m:sSupPr>
                              <m:ctrlPr>
                                <a:rPr lang="en-US" sz="3600" b="1" i="1">
                                  <a:solidFill>
                                    <a:schemeClr val="tx1"/>
                                  </a:solidFill>
                                  <a:latin typeface="Cambria Math" panose="02040503050406030204" pitchFamily="18" charset="0"/>
                                </a:rPr>
                              </m:ctrlPr>
                            </m:sSupPr>
                            <m:e>
                              <m:r>
                                <a:rPr lang="en-US" sz="3600" b="1" i="1">
                                  <a:solidFill>
                                    <a:schemeClr val="tx1"/>
                                  </a:solidFill>
                                  <a:latin typeface="Cambria Math" panose="02040503050406030204" pitchFamily="18" charset="0"/>
                                </a:rPr>
                                <m:t>(</m:t>
                              </m:r>
                              <m:sSub>
                                <m:sSubPr>
                                  <m:ctrlPr>
                                    <a:rPr lang="en-US" sz="3600" b="1" i="1">
                                      <a:solidFill>
                                        <a:schemeClr val="tx1"/>
                                      </a:solidFill>
                                      <a:latin typeface="Cambria Math" panose="02040503050406030204" pitchFamily="18" charset="0"/>
                                    </a:rPr>
                                  </m:ctrlPr>
                                </m:sSubPr>
                                <m:e>
                                  <m:r>
                                    <a:rPr lang="en-IN" sz="3600" b="1" i="1">
                                      <a:solidFill>
                                        <a:schemeClr val="tx1"/>
                                      </a:solidFill>
                                      <a:latin typeface="Cambria Math" panose="02040503050406030204" pitchFamily="18" charset="0"/>
                                    </a:rPr>
                                    <m:t>𝒚</m:t>
                                  </m:r>
                                </m:e>
                                <m:sub>
                                  <m:r>
                                    <a:rPr lang="en-IN" sz="3600" b="1" i="1">
                                      <a:solidFill>
                                        <a:schemeClr val="tx1"/>
                                      </a:solidFill>
                                      <a:latin typeface="Cambria Math" panose="02040503050406030204" pitchFamily="18" charset="0"/>
                                    </a:rPr>
                                    <m:t>𝒊</m:t>
                                  </m:r>
                                </m:sub>
                              </m:sSub>
                              <m:r>
                                <a:rPr lang="en-US" sz="3600" b="1" i="1">
                                  <a:solidFill>
                                    <a:schemeClr val="tx1"/>
                                  </a:solidFill>
                                  <a:latin typeface="Cambria Math" panose="02040503050406030204" pitchFamily="18" charset="0"/>
                                </a:rPr>
                                <m:t>−</m:t>
                              </m:r>
                              <m:acc>
                                <m:accPr>
                                  <m:chr m:val="̂"/>
                                  <m:ctrlPr>
                                    <a:rPr lang="en-US" sz="3600" b="1" i="1">
                                      <a:solidFill>
                                        <a:schemeClr val="tx1"/>
                                      </a:solidFill>
                                      <a:latin typeface="Cambria Math" panose="02040503050406030204" pitchFamily="18" charset="0"/>
                                    </a:rPr>
                                  </m:ctrlPr>
                                </m:accPr>
                                <m:e>
                                  <m:sSub>
                                    <m:sSubPr>
                                      <m:ctrlPr>
                                        <a:rPr lang="en-US" sz="3600" b="1" i="1">
                                          <a:solidFill>
                                            <a:schemeClr val="tx1"/>
                                          </a:solidFill>
                                          <a:latin typeface="Cambria Math" panose="02040503050406030204" pitchFamily="18" charset="0"/>
                                        </a:rPr>
                                      </m:ctrlPr>
                                    </m:sSubPr>
                                    <m:e>
                                      <m:r>
                                        <a:rPr lang="en-IN" sz="3600" b="1" i="1">
                                          <a:solidFill>
                                            <a:schemeClr val="tx1"/>
                                          </a:solidFill>
                                          <a:latin typeface="Cambria Math" panose="02040503050406030204" pitchFamily="18" charset="0"/>
                                        </a:rPr>
                                        <m:t>𝒚</m:t>
                                      </m:r>
                                    </m:e>
                                    <m:sub>
                                      <m:r>
                                        <a:rPr lang="en-IN" sz="3600" b="1" i="1">
                                          <a:solidFill>
                                            <a:schemeClr val="tx1"/>
                                          </a:solidFill>
                                          <a:latin typeface="Cambria Math" panose="02040503050406030204" pitchFamily="18" charset="0"/>
                                        </a:rPr>
                                        <m:t>𝒊</m:t>
                                      </m:r>
                                    </m:sub>
                                  </m:sSub>
                                </m:e>
                              </m:acc>
                              <m:r>
                                <a:rPr lang="en-US" sz="3600" b="1" i="1">
                                  <a:solidFill>
                                    <a:schemeClr val="tx1"/>
                                  </a:solidFill>
                                  <a:latin typeface="Cambria Math" panose="02040503050406030204" pitchFamily="18" charset="0"/>
                                </a:rPr>
                                <m:t>)</m:t>
                              </m:r>
                            </m:e>
                            <m:sup>
                              <m:r>
                                <a:rPr lang="en-US" sz="3600" b="1" i="1">
                                  <a:solidFill>
                                    <a:schemeClr val="tx1"/>
                                  </a:solidFill>
                                  <a:latin typeface="Cambria Math" panose="02040503050406030204" pitchFamily="18" charset="0"/>
                                </a:rPr>
                                <m:t>𝟐</m:t>
                              </m:r>
                            </m:sup>
                          </m:sSup>
                        </m:e>
                      </m:nary>
                    </m:oMath>
                  </m:oMathPara>
                </a14:m>
                <a:endParaRPr lang="en-US" sz="3600" dirty="0">
                  <a:solidFill>
                    <a:schemeClr val="tx1"/>
                  </a:solidFill>
                </a:endParaRPr>
              </a:p>
            </p:txBody>
          </p:sp>
        </mc:Choice>
        <mc:Fallback xmlns="">
          <p:sp>
            <p:nvSpPr>
              <p:cNvPr id="2" name="Rectangle 1"/>
              <p:cNvSpPr>
                <a:spLocks noRot="1" noChangeAspect="1" noMove="1" noResize="1" noEditPoints="1" noAdjustHandles="1" noChangeArrowheads="1" noChangeShapeType="1" noTextEdit="1"/>
              </p:cNvSpPr>
              <p:nvPr/>
            </p:nvSpPr>
            <p:spPr>
              <a:xfrm>
                <a:off x="4450898" y="3188686"/>
                <a:ext cx="5716373" cy="1602170"/>
              </a:xfrm>
              <a:prstGeom prst="rect">
                <a:avLst/>
              </a:prstGeom>
              <a:blipFill>
                <a:blip r:embed="rId2"/>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 name="TextBox 3"/>
              <p:cNvSpPr txBox="1"/>
              <p:nvPr/>
            </p:nvSpPr>
            <p:spPr>
              <a:xfrm>
                <a:off x="5467527" y="5253926"/>
                <a:ext cx="3326680" cy="63555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Pre>
                        <m:sPrePr>
                          <m:ctrlPr>
                            <a:rPr lang="en-US" sz="3600" i="1">
                              <a:latin typeface="Cambria Math" panose="02040503050406030204" pitchFamily="18" charset="0"/>
                            </a:rPr>
                          </m:ctrlPr>
                        </m:sPrePr>
                        <m:sub>
                          <m:sSub>
                            <m:sSubPr>
                              <m:ctrlPr>
                                <a:rPr lang="en-US" sz="3600" i="1">
                                  <a:latin typeface="Cambria Math" panose="02040503050406030204" pitchFamily="18" charset="0"/>
                                </a:rPr>
                              </m:ctrlPr>
                            </m:sSubPr>
                            <m:e>
                              <m:r>
                                <a:rPr lang="en-IN" sz="3600" i="1">
                                  <a:latin typeface="Cambria Math" panose="02040503050406030204" pitchFamily="18" charset="0"/>
                                </a:rPr>
                                <m:t>𝑚</m:t>
                              </m:r>
                            </m:e>
                            <m:sub>
                              <m:r>
                                <a:rPr lang="en-IN" sz="3600" i="1">
                                  <a:latin typeface="Cambria Math" panose="02040503050406030204" pitchFamily="18" charset="0"/>
                                </a:rPr>
                                <m:t>𝑖</m:t>
                              </m:r>
                            </m:sub>
                          </m:sSub>
                          <m:r>
                            <a:rPr lang="en-US" sz="3600" i="1">
                              <a:latin typeface="Cambria Math" panose="02040503050406030204" pitchFamily="18" charset="0"/>
                            </a:rPr>
                            <m:t>,</m:t>
                          </m:r>
                          <m:r>
                            <a:rPr lang="en-IN" sz="3600" i="1">
                              <a:latin typeface="Cambria Math" panose="02040503050406030204" pitchFamily="18" charset="0"/>
                            </a:rPr>
                            <m:t>𝑐</m:t>
                          </m:r>
                        </m:sub>
                        <m:sup>
                          <m:r>
                            <a:rPr lang="en-US" sz="3600" i="1">
                              <a:latin typeface="Cambria Math" panose="02040503050406030204" pitchFamily="18" charset="0"/>
                            </a:rPr>
                            <m:t>𝑚𝑖𝑛𝑖𝑚𝑖𝑧𝑒</m:t>
                          </m:r>
                        </m:sup>
                        <m:e>
                          <m:r>
                            <a:rPr lang="en-US" sz="3600" i="1">
                              <a:latin typeface="Cambria Math" panose="02040503050406030204" pitchFamily="18" charset="0"/>
                            </a:rPr>
                            <m:t> </m:t>
                          </m:r>
                          <m:r>
                            <a:rPr lang="en-US" sz="3600" i="1">
                              <a:latin typeface="Cambria Math" panose="02040503050406030204" pitchFamily="18" charset="0"/>
                            </a:rPr>
                            <m:t>𝐽</m:t>
                          </m:r>
                          <m:d>
                            <m:dPr>
                              <m:ctrlPr>
                                <a:rPr lang="en-US" sz="3600" i="1">
                                  <a:latin typeface="Cambria Math" panose="02040503050406030204" pitchFamily="18" charset="0"/>
                                </a:rPr>
                              </m:ctrlPr>
                            </m:dPr>
                            <m:e>
                              <m:sSub>
                                <m:sSubPr>
                                  <m:ctrlPr>
                                    <a:rPr lang="en-US" sz="3600" i="1">
                                      <a:latin typeface="Cambria Math" panose="02040503050406030204" pitchFamily="18" charset="0"/>
                                    </a:rPr>
                                  </m:ctrlPr>
                                </m:sSubPr>
                                <m:e>
                                  <m:r>
                                    <a:rPr lang="en-IN" sz="3600" i="1">
                                      <a:latin typeface="Cambria Math" panose="02040503050406030204" pitchFamily="18" charset="0"/>
                                    </a:rPr>
                                    <m:t>𝑚</m:t>
                                  </m:r>
                                </m:e>
                                <m:sub>
                                  <m:r>
                                    <a:rPr lang="en-IN" sz="3600" i="1">
                                      <a:latin typeface="Cambria Math" panose="02040503050406030204" pitchFamily="18" charset="0"/>
                                    </a:rPr>
                                    <m:t>𝑖</m:t>
                                  </m:r>
                                </m:sub>
                              </m:sSub>
                              <m:r>
                                <a:rPr lang="en-US" sz="3600" i="1">
                                  <a:latin typeface="Cambria Math" panose="02040503050406030204" pitchFamily="18" charset="0"/>
                                </a:rPr>
                                <m:t>,</m:t>
                              </m:r>
                              <m:r>
                                <a:rPr lang="en-IN" sz="3600" i="1">
                                  <a:latin typeface="Cambria Math" panose="02040503050406030204" pitchFamily="18" charset="0"/>
                                </a:rPr>
                                <m:t>𝑐</m:t>
                              </m:r>
                            </m:e>
                          </m:d>
                        </m:e>
                      </m:sPre>
                    </m:oMath>
                  </m:oMathPara>
                </a14:m>
                <a:endParaRPr lang="en-US" sz="2000" dirty="0"/>
              </a:p>
            </p:txBody>
          </p:sp>
        </mc:Choice>
        <mc:Fallback xmlns="">
          <p:sp>
            <p:nvSpPr>
              <p:cNvPr id="4" name="TextBox 3"/>
              <p:cNvSpPr txBox="1">
                <a:spLocks noRot="1" noChangeAspect="1" noMove="1" noResize="1" noEditPoints="1" noAdjustHandles="1" noChangeArrowheads="1" noChangeShapeType="1" noTextEdit="1"/>
              </p:cNvSpPr>
              <p:nvPr/>
            </p:nvSpPr>
            <p:spPr>
              <a:xfrm>
                <a:off x="5467527" y="5253926"/>
                <a:ext cx="3326680" cy="635559"/>
              </a:xfrm>
              <a:prstGeom prst="rect">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 name="Rectangle 4"/>
              <p:cNvSpPr/>
              <p:nvPr/>
            </p:nvSpPr>
            <p:spPr>
              <a:xfrm>
                <a:off x="6545380" y="2081723"/>
                <a:ext cx="1244700" cy="6463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3600" i="1" smtClean="0">
                              <a:latin typeface="Cambria Math" panose="02040503050406030204" pitchFamily="18" charset="0"/>
                            </a:rPr>
                          </m:ctrlPr>
                        </m:sSubPr>
                        <m:e>
                          <m:r>
                            <a:rPr lang="en-IN" sz="3600" b="0" i="1" smtClean="0">
                              <a:latin typeface="Cambria Math" panose="02040503050406030204" pitchFamily="18" charset="0"/>
                            </a:rPr>
                            <m:t>𝑚</m:t>
                          </m:r>
                        </m:e>
                        <m:sub>
                          <m:r>
                            <a:rPr lang="en-IN" sz="3600" b="0" i="1" smtClean="0">
                              <a:latin typeface="Cambria Math" panose="02040503050406030204" pitchFamily="18" charset="0"/>
                            </a:rPr>
                            <m:t>𝑖</m:t>
                          </m:r>
                        </m:sub>
                      </m:sSub>
                      <m:r>
                        <a:rPr lang="en-US" sz="3600" i="1">
                          <a:latin typeface="Cambria Math" panose="02040503050406030204" pitchFamily="18" charset="0"/>
                        </a:rPr>
                        <m:t>,</m:t>
                      </m:r>
                      <m:r>
                        <a:rPr lang="en-IN" sz="3600" b="0" i="1" smtClean="0">
                          <a:latin typeface="Cambria Math" panose="02040503050406030204" pitchFamily="18" charset="0"/>
                        </a:rPr>
                        <m:t>𝑐</m:t>
                      </m:r>
                    </m:oMath>
                  </m:oMathPara>
                </a14:m>
                <a:endParaRPr lang="en-US" sz="3600" dirty="0"/>
              </a:p>
            </p:txBody>
          </p:sp>
        </mc:Choice>
        <mc:Fallback xmlns="">
          <p:sp>
            <p:nvSpPr>
              <p:cNvPr id="5" name="Rectangle 4"/>
              <p:cNvSpPr>
                <a:spLocks noRot="1" noChangeAspect="1" noMove="1" noResize="1" noEditPoints="1" noAdjustHandles="1" noChangeArrowheads="1" noChangeShapeType="1" noTextEdit="1"/>
              </p:cNvSpPr>
              <p:nvPr/>
            </p:nvSpPr>
            <p:spPr>
              <a:xfrm>
                <a:off x="6545380" y="2081723"/>
                <a:ext cx="1244700" cy="646331"/>
              </a:xfrm>
              <a:prstGeom prst="rect">
                <a:avLst/>
              </a:prstGeom>
              <a:blipFill>
                <a:blip r:embed="rId4"/>
                <a:stretch>
                  <a:fillRect/>
                </a:stretch>
              </a:blipFill>
            </p:spPr>
            <p:txBody>
              <a:bodyPr/>
              <a:lstStyle/>
              <a:p>
                <a:r>
                  <a:rPr lang="en-IN">
                    <a:noFill/>
                  </a:rPr>
                  <a:t> </a:t>
                </a:r>
              </a:p>
            </p:txBody>
          </p:sp>
        </mc:Fallback>
      </mc:AlternateContent>
      <p:sp>
        <p:nvSpPr>
          <p:cNvPr id="6" name="TextBox 5"/>
          <p:cNvSpPr txBox="1"/>
          <p:nvPr/>
        </p:nvSpPr>
        <p:spPr>
          <a:xfrm>
            <a:off x="1802970" y="1268108"/>
            <a:ext cx="3130658" cy="369332"/>
          </a:xfrm>
          <a:prstGeom prst="rect">
            <a:avLst/>
          </a:prstGeom>
          <a:noFill/>
        </p:spPr>
        <p:txBody>
          <a:bodyPr wrap="square" rtlCol="0">
            <a:spAutoFit/>
          </a:bodyPr>
          <a:lstStyle/>
          <a:p>
            <a:r>
              <a:rPr lang="en-US" dirty="0"/>
              <a:t>Regression Equation:</a:t>
            </a:r>
          </a:p>
        </p:txBody>
      </p:sp>
      <p:sp>
        <p:nvSpPr>
          <p:cNvPr id="8" name="TextBox 7"/>
          <p:cNvSpPr txBox="1"/>
          <p:nvPr/>
        </p:nvSpPr>
        <p:spPr>
          <a:xfrm>
            <a:off x="1802970" y="2281206"/>
            <a:ext cx="3130658" cy="369332"/>
          </a:xfrm>
          <a:prstGeom prst="rect">
            <a:avLst/>
          </a:prstGeom>
          <a:noFill/>
        </p:spPr>
        <p:txBody>
          <a:bodyPr wrap="square" rtlCol="0">
            <a:spAutoFit/>
          </a:bodyPr>
          <a:lstStyle/>
          <a:p>
            <a:r>
              <a:rPr lang="en-US" dirty="0"/>
              <a:t>Parameters</a:t>
            </a:r>
          </a:p>
        </p:txBody>
      </p:sp>
      <p:sp>
        <p:nvSpPr>
          <p:cNvPr id="9" name="TextBox 8"/>
          <p:cNvSpPr txBox="1"/>
          <p:nvPr/>
        </p:nvSpPr>
        <p:spPr>
          <a:xfrm>
            <a:off x="1802970" y="3810424"/>
            <a:ext cx="3130658" cy="369332"/>
          </a:xfrm>
          <a:prstGeom prst="rect">
            <a:avLst/>
          </a:prstGeom>
          <a:noFill/>
        </p:spPr>
        <p:txBody>
          <a:bodyPr wrap="square" rtlCol="0">
            <a:spAutoFit/>
          </a:bodyPr>
          <a:lstStyle/>
          <a:p>
            <a:r>
              <a:rPr lang="en-US" dirty="0"/>
              <a:t>Cost Function:</a:t>
            </a:r>
          </a:p>
        </p:txBody>
      </p:sp>
      <p:sp>
        <p:nvSpPr>
          <p:cNvPr id="10" name="TextBox 9"/>
          <p:cNvSpPr txBox="1"/>
          <p:nvPr/>
        </p:nvSpPr>
        <p:spPr>
          <a:xfrm>
            <a:off x="1802970" y="5253925"/>
            <a:ext cx="3130658" cy="369332"/>
          </a:xfrm>
          <a:prstGeom prst="rect">
            <a:avLst/>
          </a:prstGeom>
          <a:noFill/>
        </p:spPr>
        <p:txBody>
          <a:bodyPr wrap="square" rtlCol="0">
            <a:spAutoFit/>
          </a:bodyPr>
          <a:lstStyle/>
          <a:p>
            <a:r>
              <a:rPr lang="en-US" dirty="0"/>
              <a:t>Goal</a:t>
            </a: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A67CB9ED-9C52-4D04-BCE5-CFA4516EFE41}"/>
                  </a:ext>
                </a:extLst>
              </p:cNvPr>
              <p:cNvSpPr txBox="1"/>
              <p:nvPr/>
            </p:nvSpPr>
            <p:spPr>
              <a:xfrm>
                <a:off x="6096000" y="1144997"/>
                <a:ext cx="2685542" cy="6155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box>
                        <m:boxPr>
                          <m:ctrlPr>
                            <a:rPr lang="en-US" sz="4000" i="1" smtClean="0">
                              <a:latin typeface="Cambria Math" panose="02040503050406030204" pitchFamily="18" charset="0"/>
                            </a:rPr>
                          </m:ctrlPr>
                        </m:boxPr>
                        <m:e>
                          <m:acc>
                            <m:accPr>
                              <m:chr m:val="̂"/>
                              <m:ctrlPr>
                                <a:rPr lang="en-US" sz="4000" i="1">
                                  <a:latin typeface="Cambria Math" panose="02040503050406030204" pitchFamily="18" charset="0"/>
                                </a:rPr>
                              </m:ctrlPr>
                            </m:accPr>
                            <m:e>
                              <m:r>
                                <a:rPr lang="en-US" sz="4000" i="1">
                                  <a:latin typeface="Cambria Math" panose="02040503050406030204" pitchFamily="18" charset="0"/>
                                </a:rPr>
                                <m:t>𝑦</m:t>
                              </m:r>
                            </m:e>
                          </m:acc>
                          <m:r>
                            <a:rPr lang="en-US" sz="4000" i="1">
                              <a:latin typeface="Cambria Math" panose="02040503050406030204" pitchFamily="18" charset="0"/>
                            </a:rPr>
                            <m:t>=</m:t>
                          </m:r>
                          <m:r>
                            <a:rPr lang="en-IN" sz="4000" b="0" i="1" smtClean="0">
                              <a:latin typeface="Cambria Math" panose="02040503050406030204" pitchFamily="18" charset="0"/>
                            </a:rPr>
                            <m:t>𝑚</m:t>
                          </m:r>
                          <m:r>
                            <a:rPr lang="en-US" sz="4000" i="1">
                              <a:latin typeface="Cambria Math" panose="02040503050406030204" pitchFamily="18" charset="0"/>
                            </a:rPr>
                            <m:t>𝑥</m:t>
                          </m:r>
                          <m:r>
                            <a:rPr lang="en-US" sz="4000" i="1">
                              <a:latin typeface="Cambria Math" panose="02040503050406030204" pitchFamily="18" charset="0"/>
                            </a:rPr>
                            <m:t>+</m:t>
                          </m:r>
                          <m:r>
                            <a:rPr lang="en-IN" sz="4000" b="0" i="1" smtClean="0">
                              <a:latin typeface="Cambria Math" panose="02040503050406030204" pitchFamily="18" charset="0"/>
                            </a:rPr>
                            <m:t>𝑐</m:t>
                          </m:r>
                        </m:e>
                      </m:box>
                    </m:oMath>
                  </m:oMathPara>
                </a14:m>
                <a:endParaRPr lang="en-US" sz="4000" dirty="0"/>
              </a:p>
            </p:txBody>
          </p:sp>
        </mc:Choice>
        <mc:Fallback xmlns="">
          <p:sp>
            <p:nvSpPr>
              <p:cNvPr id="11" name="TextBox 10">
                <a:extLst>
                  <a:ext uri="{FF2B5EF4-FFF2-40B4-BE49-F238E27FC236}">
                    <a16:creationId xmlns:a16="http://schemas.microsoft.com/office/drawing/2014/main" id="{A67CB9ED-9C52-4D04-BCE5-CFA4516EFE41}"/>
                  </a:ext>
                </a:extLst>
              </p:cNvPr>
              <p:cNvSpPr txBox="1">
                <a:spLocks noRot="1" noChangeAspect="1" noMove="1" noResize="1" noEditPoints="1" noAdjustHandles="1" noChangeArrowheads="1" noChangeShapeType="1" noTextEdit="1"/>
              </p:cNvSpPr>
              <p:nvPr/>
            </p:nvSpPr>
            <p:spPr>
              <a:xfrm>
                <a:off x="6096000" y="1144997"/>
                <a:ext cx="2685542" cy="615553"/>
              </a:xfrm>
              <a:prstGeom prst="rect">
                <a:avLst/>
              </a:prstGeom>
              <a:blipFill>
                <a:blip r:embed="rId5"/>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3069707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p:bldP spid="1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extBox 3"/>
              <p:cNvSpPr txBox="1"/>
              <p:nvPr/>
            </p:nvSpPr>
            <p:spPr>
              <a:xfrm>
                <a:off x="950729" y="1727410"/>
                <a:ext cx="10151380" cy="4154984"/>
              </a:xfrm>
              <a:prstGeom prst="rect">
                <a:avLst/>
              </a:prstGeom>
              <a:noFill/>
            </p:spPr>
            <p:txBody>
              <a:bodyPr wrap="square" rtlCol="0">
                <a:spAutoFit/>
              </a:bodyPr>
              <a:lstStyle/>
              <a:p>
                <a:r>
                  <a:rPr lang="en-US" sz="2400" dirty="0"/>
                  <a:t>Repeat Until converge</a:t>
                </a:r>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r>
                  <a:rPr lang="en-US" sz="2400" dirty="0"/>
                  <a:t>			simultaneously update</a:t>
                </a:r>
                <a14:m>
                  <m:oMath xmlns:m="http://schemas.openxmlformats.org/officeDocument/2006/math">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𝑗</m:t>
                    </m:r>
                    <m:r>
                      <a:rPr lang="en-US" sz="2400" i="1">
                        <a:latin typeface="Cambria Math" panose="02040503050406030204" pitchFamily="18" charset="0"/>
                        <a:ea typeface="Cambria Math" panose="02040503050406030204" pitchFamily="18" charset="0"/>
                      </a:rPr>
                      <m:t>=0,</m:t>
                    </m:r>
                    <m:r>
                      <a:rPr lang="en-US" sz="2400" i="1">
                        <a:latin typeface="Cambria Math" panose="02040503050406030204" pitchFamily="18" charset="0"/>
                        <a:ea typeface="Cambria Math" panose="02040503050406030204" pitchFamily="18" charset="0"/>
                      </a:rPr>
                      <m:t>𝑗</m:t>
                    </m:r>
                    <m:r>
                      <a:rPr lang="en-US" sz="2400" i="1">
                        <a:latin typeface="Cambria Math" panose="02040503050406030204" pitchFamily="18" charset="0"/>
                        <a:ea typeface="Cambria Math" panose="02040503050406030204" pitchFamily="18" charset="0"/>
                      </a:rPr>
                      <m:t>=1</m:t>
                    </m:r>
                  </m:oMath>
                </a14:m>
                <a:endParaRPr lang="en-IN" sz="2400" dirty="0">
                  <a:ea typeface="Cambria Math" panose="02040503050406030204" pitchFamily="18" charset="0"/>
                </a:endParaRPr>
              </a:p>
              <a:p>
                <a:r>
                  <a:rPr lang="en-US" sz="2400" dirty="0"/>
                  <a:t>			where, w=parameter (coefficient &amp; constant)</a:t>
                </a:r>
              </a:p>
            </p:txBody>
          </p:sp>
        </mc:Choice>
        <mc:Fallback xmlns="">
          <p:sp>
            <p:nvSpPr>
              <p:cNvPr id="4" name="TextBox 3"/>
              <p:cNvSpPr txBox="1">
                <a:spLocks noRot="1" noChangeAspect="1" noMove="1" noResize="1" noEditPoints="1" noAdjustHandles="1" noChangeArrowheads="1" noChangeShapeType="1" noTextEdit="1"/>
              </p:cNvSpPr>
              <p:nvPr/>
            </p:nvSpPr>
            <p:spPr>
              <a:xfrm>
                <a:off x="950729" y="1727410"/>
                <a:ext cx="10151380" cy="4154984"/>
              </a:xfrm>
              <a:prstGeom prst="rect">
                <a:avLst/>
              </a:prstGeom>
              <a:blipFill>
                <a:blip r:embed="rId2"/>
                <a:stretch>
                  <a:fillRect l="-961" t="-1173" b="-2346"/>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 name="TextBox 1"/>
              <p:cNvSpPr txBox="1"/>
              <p:nvPr/>
            </p:nvSpPr>
            <p:spPr>
              <a:xfrm>
                <a:off x="2825858" y="2997765"/>
                <a:ext cx="5025478" cy="117051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box>
                        <m:boxPr>
                          <m:ctrlPr>
                            <a:rPr lang="en-US" sz="4000" i="1" smtClean="0">
                              <a:latin typeface="Cambria Math" panose="02040503050406030204" pitchFamily="18" charset="0"/>
                            </a:rPr>
                          </m:ctrlPr>
                        </m:boxPr>
                        <m:e>
                          <m:sSub>
                            <m:sSubPr>
                              <m:ctrlPr>
                                <a:rPr lang="en-US" sz="4000" i="1">
                                  <a:latin typeface="Cambria Math" panose="02040503050406030204" pitchFamily="18" charset="0"/>
                                </a:rPr>
                              </m:ctrlPr>
                            </m:sSubPr>
                            <m:e>
                              <m:r>
                                <a:rPr lang="en-US" sz="4000" i="1">
                                  <a:latin typeface="Cambria Math" panose="02040503050406030204" pitchFamily="18" charset="0"/>
                                </a:rPr>
                                <m:t>𝑤</m:t>
                              </m:r>
                            </m:e>
                            <m:sub>
                              <m:r>
                                <a:rPr lang="en-US" sz="4000" i="1">
                                  <a:latin typeface="Cambria Math" panose="02040503050406030204" pitchFamily="18" charset="0"/>
                                </a:rPr>
                                <m:t>𝑗</m:t>
                              </m:r>
                            </m:sub>
                          </m:sSub>
                          <m:r>
                            <a:rPr lang="en-US" sz="4000" i="1">
                              <a:latin typeface="Cambria Math" panose="02040503050406030204" pitchFamily="18" charset="0"/>
                            </a:rPr>
                            <m:t>≔</m:t>
                          </m:r>
                          <m:sSub>
                            <m:sSubPr>
                              <m:ctrlPr>
                                <a:rPr lang="en-US" sz="4000" i="1">
                                  <a:latin typeface="Cambria Math" panose="02040503050406030204" pitchFamily="18" charset="0"/>
                                </a:rPr>
                              </m:ctrlPr>
                            </m:sSubPr>
                            <m:e>
                              <m:r>
                                <a:rPr lang="en-US" sz="4000" i="1">
                                  <a:latin typeface="Cambria Math" panose="02040503050406030204" pitchFamily="18" charset="0"/>
                                </a:rPr>
                                <m:t>𝑤</m:t>
                              </m:r>
                            </m:e>
                            <m:sub>
                              <m:r>
                                <a:rPr lang="en-US" sz="4000" i="1">
                                  <a:latin typeface="Cambria Math" panose="02040503050406030204" pitchFamily="18" charset="0"/>
                                </a:rPr>
                                <m:t>𝑗</m:t>
                              </m:r>
                            </m:sub>
                          </m:sSub>
                          <m:r>
                            <a:rPr lang="en-US" sz="4000" i="1">
                              <a:latin typeface="Cambria Math" panose="02040503050406030204" pitchFamily="18" charset="0"/>
                            </a:rPr>
                            <m:t>−</m:t>
                          </m:r>
                        </m:e>
                      </m:box>
                      <m:r>
                        <a:rPr lang="en-IN" sz="4000" b="0" i="1" smtClean="0">
                          <a:latin typeface="Cambria Math" panose="02040503050406030204" pitchFamily="18" charset="0"/>
                        </a:rPr>
                        <m:t>𝑙𝑟</m:t>
                      </m:r>
                      <m:f>
                        <m:fPr>
                          <m:ctrlPr>
                            <a:rPr lang="en-US" sz="4000" i="1">
                              <a:latin typeface="Cambria Math" panose="02040503050406030204" pitchFamily="18" charset="0"/>
                              <a:ea typeface="Cambria Math" panose="02040503050406030204" pitchFamily="18" charset="0"/>
                            </a:rPr>
                          </m:ctrlPr>
                        </m:fPr>
                        <m:num>
                          <m:r>
                            <a:rPr lang="en-US" sz="4000" i="1">
                              <a:latin typeface="Cambria Math" panose="02040503050406030204" pitchFamily="18" charset="0"/>
                              <a:ea typeface="Cambria Math" panose="02040503050406030204" pitchFamily="18" charset="0"/>
                            </a:rPr>
                            <m:t>𝜕</m:t>
                          </m:r>
                        </m:num>
                        <m:den>
                          <m:r>
                            <a:rPr lang="en-US" sz="4000" i="1">
                              <a:latin typeface="Cambria Math" panose="02040503050406030204" pitchFamily="18" charset="0"/>
                              <a:ea typeface="Cambria Math" panose="02040503050406030204" pitchFamily="18" charset="0"/>
                            </a:rPr>
                            <m:t>𝜕</m:t>
                          </m:r>
                          <m:r>
                            <a:rPr lang="en-US" sz="4000" i="1">
                              <a:latin typeface="Cambria Math" panose="02040503050406030204" pitchFamily="18" charset="0"/>
                              <a:ea typeface="Cambria Math" panose="02040503050406030204" pitchFamily="18" charset="0"/>
                            </a:rPr>
                            <m:t>𝑤</m:t>
                          </m:r>
                        </m:den>
                      </m:f>
                      <m:r>
                        <a:rPr lang="en-US" sz="4000" i="1">
                          <a:latin typeface="Cambria Math" panose="02040503050406030204" pitchFamily="18" charset="0"/>
                          <a:ea typeface="Cambria Math" panose="02040503050406030204" pitchFamily="18" charset="0"/>
                        </a:rPr>
                        <m:t>𝐽</m:t>
                      </m:r>
                      <m:d>
                        <m:dPr>
                          <m:ctrlPr>
                            <a:rPr lang="en-US" sz="4000" i="1">
                              <a:latin typeface="Cambria Math" panose="02040503050406030204" pitchFamily="18" charset="0"/>
                              <a:ea typeface="Cambria Math" panose="02040503050406030204" pitchFamily="18" charset="0"/>
                            </a:rPr>
                          </m:ctrlPr>
                        </m:dPr>
                        <m:e>
                          <m:sSub>
                            <m:sSubPr>
                              <m:ctrlPr>
                                <a:rPr lang="en-US" sz="4000" i="1" smtClean="0">
                                  <a:latin typeface="Cambria Math" panose="02040503050406030204" pitchFamily="18" charset="0"/>
                                  <a:ea typeface="Cambria Math" panose="02040503050406030204" pitchFamily="18" charset="0"/>
                                </a:rPr>
                              </m:ctrlPr>
                            </m:sSubPr>
                            <m:e>
                              <m:r>
                                <a:rPr lang="en-IN" sz="4000" b="0" i="1" smtClean="0">
                                  <a:latin typeface="Cambria Math" panose="02040503050406030204" pitchFamily="18" charset="0"/>
                                  <a:ea typeface="Cambria Math" panose="02040503050406030204" pitchFamily="18" charset="0"/>
                                </a:rPr>
                                <m:t>𝑤</m:t>
                              </m:r>
                            </m:e>
                            <m:sub>
                              <m:r>
                                <a:rPr lang="en-IN" sz="4000" b="0" i="1" smtClean="0">
                                  <a:latin typeface="Cambria Math" panose="02040503050406030204" pitchFamily="18" charset="0"/>
                                  <a:ea typeface="Cambria Math" panose="02040503050406030204" pitchFamily="18" charset="0"/>
                                </a:rPr>
                                <m:t>𝑗</m:t>
                              </m:r>
                            </m:sub>
                          </m:sSub>
                          <m:r>
                            <a:rPr lang="en-US" sz="4000" i="1" smtClean="0">
                              <a:latin typeface="Cambria Math" panose="02040503050406030204" pitchFamily="18" charset="0"/>
                              <a:ea typeface="Cambria Math" panose="02040503050406030204" pitchFamily="18" charset="0"/>
                            </a:rPr>
                            <m:t> </m:t>
                          </m:r>
                        </m:e>
                      </m:d>
                    </m:oMath>
                  </m:oMathPara>
                </a14:m>
                <a:endParaRPr lang="en-US" sz="4000" dirty="0"/>
              </a:p>
            </p:txBody>
          </p:sp>
        </mc:Choice>
        <mc:Fallback xmlns="">
          <p:sp>
            <p:nvSpPr>
              <p:cNvPr id="2" name="TextBox 1"/>
              <p:cNvSpPr txBox="1">
                <a:spLocks noRot="1" noChangeAspect="1" noMove="1" noResize="1" noEditPoints="1" noAdjustHandles="1" noChangeArrowheads="1" noChangeShapeType="1" noTextEdit="1"/>
              </p:cNvSpPr>
              <p:nvPr/>
            </p:nvSpPr>
            <p:spPr>
              <a:xfrm>
                <a:off x="2825858" y="2997765"/>
                <a:ext cx="5025478" cy="1170513"/>
              </a:xfrm>
              <a:prstGeom prst="rect">
                <a:avLst/>
              </a:prstGeom>
              <a:blipFill>
                <a:blip r:embed="rId3"/>
                <a:stretch>
                  <a:fillRect/>
                </a:stretch>
              </a:blipFill>
            </p:spPr>
            <p:txBody>
              <a:bodyPr/>
              <a:lstStyle/>
              <a:p>
                <a:r>
                  <a:rPr lang="en-IN">
                    <a:noFill/>
                  </a:rPr>
                  <a:t> </a:t>
                </a:r>
              </a:p>
            </p:txBody>
          </p:sp>
        </mc:Fallback>
      </mc:AlternateContent>
      <p:sp>
        <p:nvSpPr>
          <p:cNvPr id="5" name="Title 4">
            <a:extLst>
              <a:ext uri="{FF2B5EF4-FFF2-40B4-BE49-F238E27FC236}">
                <a16:creationId xmlns:a16="http://schemas.microsoft.com/office/drawing/2014/main" id="{9C10DFFB-48C0-4B3F-8DE0-5F31531CAB72}"/>
              </a:ext>
            </a:extLst>
          </p:cNvPr>
          <p:cNvSpPr>
            <a:spLocks noGrp="1"/>
          </p:cNvSpPr>
          <p:nvPr>
            <p:ph type="title"/>
          </p:nvPr>
        </p:nvSpPr>
        <p:spPr/>
        <p:txBody>
          <a:bodyPr/>
          <a:lstStyle/>
          <a:p>
            <a:r>
              <a:rPr lang="en-US" sz="4000" b="1" cap="none" spc="-73" dirty="0">
                <a:solidFill>
                  <a:srgbClr val="3A3A3A"/>
                </a:solidFill>
                <a:latin typeface="Calibri"/>
                <a:cs typeface="Calibri"/>
              </a:rPr>
              <a:t>Gradient Descent Algorithm</a:t>
            </a:r>
          </a:p>
        </p:txBody>
      </p:sp>
    </p:spTree>
    <p:extLst>
      <p:ext uri="{BB962C8B-B14F-4D97-AF65-F5344CB8AC3E}">
        <p14:creationId xmlns:p14="http://schemas.microsoft.com/office/powerpoint/2010/main" val="17426694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p:cNvSpPr txBox="1"/>
              <p:nvPr/>
            </p:nvSpPr>
            <p:spPr>
              <a:xfrm>
                <a:off x="957262" y="859913"/>
                <a:ext cx="6943241" cy="646331"/>
              </a:xfrm>
              <a:prstGeom prst="rect">
                <a:avLst/>
              </a:prstGeom>
              <a:noFill/>
            </p:spPr>
            <p:txBody>
              <a:bodyPr wrap="square" rtlCol="0">
                <a:spAutoFit/>
              </a:bodyPr>
              <a:lstStyle/>
              <a:p>
                <a:r>
                  <a:rPr lang="en-US" sz="3600" dirty="0"/>
                  <a:t>Learning Rate </a:t>
                </a:r>
                <a14:m>
                  <m:oMath xmlns:m="http://schemas.openxmlformats.org/officeDocument/2006/math">
                    <m:r>
                      <a:rPr lang="en-IN" sz="3600" b="0" i="1" smtClean="0">
                        <a:latin typeface="Cambria Math" panose="02040503050406030204" pitchFamily="18" charset="0"/>
                      </a:rPr>
                      <m:t>𝑙𝑟</m:t>
                    </m:r>
                  </m:oMath>
                </a14:m>
                <a:endParaRPr lang="en-US" sz="3600" dirty="0"/>
              </a:p>
            </p:txBody>
          </p:sp>
        </mc:Choice>
        <mc:Fallback xmlns="">
          <p:sp>
            <p:nvSpPr>
              <p:cNvPr id="2" name="TextBox 1"/>
              <p:cNvSpPr txBox="1">
                <a:spLocks noRot="1" noChangeAspect="1" noMove="1" noResize="1" noEditPoints="1" noAdjustHandles="1" noChangeArrowheads="1" noChangeShapeType="1" noTextEdit="1"/>
              </p:cNvSpPr>
              <p:nvPr/>
            </p:nvSpPr>
            <p:spPr>
              <a:xfrm>
                <a:off x="957262" y="859913"/>
                <a:ext cx="6943241" cy="646331"/>
              </a:xfrm>
              <a:prstGeom prst="rect">
                <a:avLst/>
              </a:prstGeom>
              <a:blipFill>
                <a:blip r:embed="rId2"/>
                <a:stretch>
                  <a:fillRect l="-2634" t="-14151" b="-34906"/>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 name="TextBox 2"/>
              <p:cNvSpPr txBox="1"/>
              <p:nvPr/>
            </p:nvSpPr>
            <p:spPr>
              <a:xfrm>
                <a:off x="957262" y="2569087"/>
                <a:ext cx="10301287" cy="3108543"/>
              </a:xfrm>
              <a:prstGeom prst="rect">
                <a:avLst/>
              </a:prstGeom>
              <a:noFill/>
            </p:spPr>
            <p:txBody>
              <a:bodyPr wrap="square" rtlCol="0">
                <a:spAutoFit/>
              </a:bodyPr>
              <a:lstStyle/>
              <a:p>
                <a:r>
                  <a:rPr lang="en-US" sz="2800" dirty="0"/>
                  <a:t>Learning Rate </a:t>
                </a:r>
                <a14:m>
                  <m:oMath xmlns:m="http://schemas.openxmlformats.org/officeDocument/2006/math">
                    <m:r>
                      <a:rPr lang="en-IN" sz="2800" b="0" i="1" smtClean="0">
                        <a:latin typeface="Cambria Math" panose="02040503050406030204" pitchFamily="18" charset="0"/>
                      </a:rPr>
                      <m:t>𝑙𝑟</m:t>
                    </m:r>
                  </m:oMath>
                </a14:m>
                <a:r>
                  <a:rPr lang="en-US" sz="2800" dirty="0"/>
                  <a:t> controls how big step we take while updating our parameter w.</a:t>
                </a:r>
              </a:p>
              <a:p>
                <a:endParaRPr lang="en-US" sz="2800" dirty="0"/>
              </a:p>
              <a:p>
                <a:r>
                  <a:rPr lang="en-US" sz="2800" dirty="0"/>
                  <a:t>If </a:t>
                </a:r>
                <a14:m>
                  <m:oMath xmlns:m="http://schemas.openxmlformats.org/officeDocument/2006/math">
                    <m:r>
                      <a:rPr lang="en-IN" sz="2800" b="0" i="1" smtClean="0">
                        <a:latin typeface="Cambria Math" panose="02040503050406030204" pitchFamily="18" charset="0"/>
                      </a:rPr>
                      <m:t>𝑙𝑟</m:t>
                    </m:r>
                  </m:oMath>
                </a14:m>
                <a:r>
                  <a:rPr lang="en-US" sz="2800" dirty="0"/>
                  <a:t> is too small, gradient descent can be slow.</a:t>
                </a:r>
              </a:p>
              <a:p>
                <a:endParaRPr lang="en-US" sz="2800" dirty="0"/>
              </a:p>
              <a:p>
                <a:r>
                  <a:rPr lang="en-US" sz="2800" dirty="0"/>
                  <a:t>If </a:t>
                </a:r>
                <a14:m>
                  <m:oMath xmlns:m="http://schemas.openxmlformats.org/officeDocument/2006/math">
                    <m:r>
                      <a:rPr lang="en-IN" sz="2800" b="0" i="1" smtClean="0">
                        <a:latin typeface="Cambria Math" panose="02040503050406030204" pitchFamily="18" charset="0"/>
                      </a:rPr>
                      <m:t>𝑙𝑟</m:t>
                    </m:r>
                  </m:oMath>
                </a14:m>
                <a:r>
                  <a:rPr lang="en-US" sz="2800" dirty="0"/>
                  <a:t> is too big, gradient descent can overshoot the minimum, it may fail to converge</a:t>
                </a:r>
              </a:p>
            </p:txBody>
          </p:sp>
        </mc:Choice>
        <mc:Fallback xmlns="">
          <p:sp>
            <p:nvSpPr>
              <p:cNvPr id="3" name="TextBox 2"/>
              <p:cNvSpPr txBox="1">
                <a:spLocks noRot="1" noChangeAspect="1" noMove="1" noResize="1" noEditPoints="1" noAdjustHandles="1" noChangeArrowheads="1" noChangeShapeType="1" noTextEdit="1"/>
              </p:cNvSpPr>
              <p:nvPr/>
            </p:nvSpPr>
            <p:spPr>
              <a:xfrm>
                <a:off x="957262" y="2569087"/>
                <a:ext cx="10301287" cy="3108543"/>
              </a:xfrm>
              <a:prstGeom prst="rect">
                <a:avLst/>
              </a:prstGeom>
              <a:blipFill>
                <a:blip r:embed="rId3"/>
                <a:stretch>
                  <a:fillRect l="-1183" t="-1961" r="-1302" b="-4510"/>
                </a:stretch>
              </a:blipFill>
            </p:spPr>
            <p:txBody>
              <a:bodyPr/>
              <a:lstStyle/>
              <a:p>
                <a:r>
                  <a:rPr lang="en-IN">
                    <a:noFill/>
                  </a:rPr>
                  <a:t> </a:t>
                </a:r>
              </a:p>
            </p:txBody>
          </p:sp>
        </mc:Fallback>
      </mc:AlternateContent>
    </p:spTree>
    <p:extLst>
      <p:ext uri="{BB962C8B-B14F-4D97-AF65-F5344CB8AC3E}">
        <p14:creationId xmlns:p14="http://schemas.microsoft.com/office/powerpoint/2010/main" val="2947196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a:xfrm>
            <a:off x="5941017" y="1379349"/>
            <a:ext cx="15498" cy="4541004"/>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1128713" y="1249195"/>
            <a:ext cx="4595329" cy="523220"/>
          </a:xfrm>
          <a:prstGeom prst="rect">
            <a:avLst/>
          </a:prstGeom>
          <a:noFill/>
        </p:spPr>
        <p:txBody>
          <a:bodyPr wrap="square" rtlCol="0">
            <a:spAutoFit/>
          </a:bodyPr>
          <a:lstStyle/>
          <a:p>
            <a:r>
              <a:rPr lang="en-US" sz="2800" dirty="0"/>
              <a:t>Gradient Descent Algorithm</a:t>
            </a:r>
          </a:p>
        </p:txBody>
      </p:sp>
      <p:sp>
        <p:nvSpPr>
          <p:cNvPr id="5" name="TextBox 4"/>
          <p:cNvSpPr txBox="1"/>
          <p:nvPr/>
        </p:nvSpPr>
        <p:spPr>
          <a:xfrm>
            <a:off x="6173492" y="1239864"/>
            <a:ext cx="4913608" cy="584775"/>
          </a:xfrm>
          <a:prstGeom prst="rect">
            <a:avLst/>
          </a:prstGeom>
          <a:noFill/>
        </p:spPr>
        <p:txBody>
          <a:bodyPr wrap="square" rtlCol="0">
            <a:spAutoFit/>
          </a:bodyPr>
          <a:lstStyle/>
          <a:p>
            <a:r>
              <a:rPr lang="en-US" sz="3200" dirty="0"/>
              <a:t>Linear Regression Model</a:t>
            </a:r>
          </a:p>
        </p:txBody>
      </p:sp>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ED082071-3948-4F13-9B51-AC03510EEE8A}"/>
                  </a:ext>
                </a:extLst>
              </p:cNvPr>
              <p:cNvSpPr/>
              <p:nvPr/>
            </p:nvSpPr>
            <p:spPr>
              <a:xfrm>
                <a:off x="6173490" y="3649851"/>
                <a:ext cx="5716373" cy="160217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3600" i="1" smtClean="0">
                          <a:solidFill>
                            <a:schemeClr val="tx1"/>
                          </a:solidFill>
                          <a:latin typeface="Cambria Math" panose="02040503050406030204" pitchFamily="18" charset="0"/>
                        </a:rPr>
                        <m:t>𝑗</m:t>
                      </m:r>
                      <m:d>
                        <m:dPr>
                          <m:ctrlPr>
                            <a:rPr lang="en-US" sz="3600" i="1">
                              <a:solidFill>
                                <a:schemeClr val="tx1"/>
                              </a:solidFill>
                              <a:latin typeface="Cambria Math" panose="02040503050406030204" pitchFamily="18" charset="0"/>
                            </a:rPr>
                          </m:ctrlPr>
                        </m:dPr>
                        <m:e>
                          <m:sSub>
                            <m:sSubPr>
                              <m:ctrlPr>
                                <a:rPr lang="en-US" sz="3600" i="1">
                                  <a:solidFill>
                                    <a:schemeClr val="tx1"/>
                                  </a:solidFill>
                                  <a:latin typeface="Cambria Math" panose="02040503050406030204" pitchFamily="18" charset="0"/>
                                </a:rPr>
                              </m:ctrlPr>
                            </m:sSubPr>
                            <m:e>
                              <m:r>
                                <a:rPr lang="en-IN" sz="3600" i="1">
                                  <a:solidFill>
                                    <a:schemeClr val="tx1"/>
                                  </a:solidFill>
                                  <a:latin typeface="Cambria Math" panose="02040503050406030204" pitchFamily="18" charset="0"/>
                                </a:rPr>
                                <m:t>𝑚</m:t>
                              </m:r>
                            </m:e>
                            <m:sub>
                              <m:r>
                                <a:rPr lang="en-IN" sz="3600" i="1">
                                  <a:solidFill>
                                    <a:schemeClr val="tx1"/>
                                  </a:solidFill>
                                  <a:latin typeface="Cambria Math" panose="02040503050406030204" pitchFamily="18" charset="0"/>
                                </a:rPr>
                                <m:t>𝑖</m:t>
                              </m:r>
                            </m:sub>
                          </m:sSub>
                          <m:r>
                            <a:rPr lang="en-US" sz="3600" i="1">
                              <a:solidFill>
                                <a:schemeClr val="tx1"/>
                              </a:solidFill>
                              <a:latin typeface="Cambria Math" panose="02040503050406030204" pitchFamily="18" charset="0"/>
                            </a:rPr>
                            <m:t>,</m:t>
                          </m:r>
                          <m:r>
                            <a:rPr lang="en-IN" sz="3600" i="1">
                              <a:solidFill>
                                <a:schemeClr val="tx1"/>
                              </a:solidFill>
                              <a:latin typeface="Cambria Math" panose="02040503050406030204" pitchFamily="18" charset="0"/>
                            </a:rPr>
                            <m:t>𝑐</m:t>
                          </m:r>
                          <m:r>
                            <a:rPr lang="en-US" sz="3600" i="1">
                              <a:solidFill>
                                <a:schemeClr val="tx1"/>
                              </a:solidFill>
                              <a:latin typeface="Cambria Math" panose="02040503050406030204" pitchFamily="18" charset="0"/>
                            </a:rPr>
                            <m:t> </m:t>
                          </m:r>
                        </m:e>
                      </m:d>
                      <m:r>
                        <a:rPr lang="en-US" sz="3600" i="1">
                          <a:solidFill>
                            <a:schemeClr val="tx1"/>
                          </a:solidFill>
                          <a:latin typeface="Cambria Math" panose="02040503050406030204" pitchFamily="18" charset="0"/>
                        </a:rPr>
                        <m:t>=</m:t>
                      </m:r>
                      <m:f>
                        <m:fPr>
                          <m:ctrlPr>
                            <a:rPr lang="en-US" sz="3600" i="1">
                              <a:solidFill>
                                <a:schemeClr val="tx1"/>
                              </a:solidFill>
                              <a:latin typeface="Cambria Math" panose="02040503050406030204" pitchFamily="18" charset="0"/>
                            </a:rPr>
                          </m:ctrlPr>
                        </m:fPr>
                        <m:num>
                          <m:r>
                            <a:rPr lang="en-US" sz="3600" i="1">
                              <a:solidFill>
                                <a:schemeClr val="tx1"/>
                              </a:solidFill>
                              <a:latin typeface="Cambria Math" panose="02040503050406030204" pitchFamily="18" charset="0"/>
                            </a:rPr>
                            <m:t>1</m:t>
                          </m:r>
                        </m:num>
                        <m:den>
                          <m:r>
                            <a:rPr lang="en-US" sz="3600" i="1">
                              <a:solidFill>
                                <a:schemeClr val="tx1"/>
                              </a:solidFill>
                              <a:latin typeface="Cambria Math" panose="02040503050406030204" pitchFamily="18" charset="0"/>
                            </a:rPr>
                            <m:t>2</m:t>
                          </m:r>
                          <m:r>
                            <a:rPr lang="en-IN" sz="3600" b="0" i="1" smtClean="0">
                              <a:solidFill>
                                <a:schemeClr val="tx1"/>
                              </a:solidFill>
                              <a:latin typeface="Cambria Math" panose="02040503050406030204" pitchFamily="18" charset="0"/>
                            </a:rPr>
                            <m:t>𝑛</m:t>
                          </m:r>
                        </m:den>
                      </m:f>
                      <m:nary>
                        <m:naryPr>
                          <m:chr m:val="∑"/>
                          <m:ctrlPr>
                            <a:rPr lang="en-US" sz="3600" b="1" i="1">
                              <a:solidFill>
                                <a:schemeClr val="tx1"/>
                              </a:solidFill>
                              <a:latin typeface="Cambria Math" panose="02040503050406030204" pitchFamily="18" charset="0"/>
                            </a:rPr>
                          </m:ctrlPr>
                        </m:naryPr>
                        <m:sub>
                          <m:r>
                            <m:rPr>
                              <m:brk m:alnAt="23"/>
                            </m:rPr>
                            <a:rPr lang="en-US" sz="3600" b="1" i="1">
                              <a:solidFill>
                                <a:schemeClr val="tx1"/>
                              </a:solidFill>
                              <a:latin typeface="Cambria Math" panose="02040503050406030204" pitchFamily="18" charset="0"/>
                            </a:rPr>
                            <m:t>𝒊</m:t>
                          </m:r>
                          <m:r>
                            <a:rPr lang="en-US" sz="3600" b="1" i="1">
                              <a:solidFill>
                                <a:schemeClr val="tx1"/>
                              </a:solidFill>
                              <a:latin typeface="Cambria Math" panose="02040503050406030204" pitchFamily="18" charset="0"/>
                            </a:rPr>
                            <m:t>=</m:t>
                          </m:r>
                          <m:r>
                            <a:rPr lang="en-US" sz="3600" b="1" i="1">
                              <a:solidFill>
                                <a:schemeClr val="tx1"/>
                              </a:solidFill>
                              <a:latin typeface="Cambria Math" panose="02040503050406030204" pitchFamily="18" charset="0"/>
                            </a:rPr>
                            <m:t>𝟏</m:t>
                          </m:r>
                        </m:sub>
                        <m:sup>
                          <m:r>
                            <a:rPr lang="en-IN" sz="3600" b="1" i="1">
                              <a:solidFill>
                                <a:schemeClr val="tx1"/>
                              </a:solidFill>
                              <a:latin typeface="Cambria Math" panose="02040503050406030204" pitchFamily="18" charset="0"/>
                            </a:rPr>
                            <m:t>𝒏</m:t>
                          </m:r>
                        </m:sup>
                        <m:e>
                          <m:sSup>
                            <m:sSupPr>
                              <m:ctrlPr>
                                <a:rPr lang="en-US" sz="3600" b="1" i="1">
                                  <a:solidFill>
                                    <a:schemeClr val="tx1"/>
                                  </a:solidFill>
                                  <a:latin typeface="Cambria Math" panose="02040503050406030204" pitchFamily="18" charset="0"/>
                                </a:rPr>
                              </m:ctrlPr>
                            </m:sSupPr>
                            <m:e>
                              <m:r>
                                <a:rPr lang="en-US" sz="3600" b="1" i="1">
                                  <a:solidFill>
                                    <a:schemeClr val="tx1"/>
                                  </a:solidFill>
                                  <a:latin typeface="Cambria Math" panose="02040503050406030204" pitchFamily="18" charset="0"/>
                                </a:rPr>
                                <m:t>(</m:t>
                              </m:r>
                              <m:sSub>
                                <m:sSubPr>
                                  <m:ctrlPr>
                                    <a:rPr lang="en-US" sz="3600" b="1" i="1">
                                      <a:solidFill>
                                        <a:schemeClr val="tx1"/>
                                      </a:solidFill>
                                      <a:latin typeface="Cambria Math" panose="02040503050406030204" pitchFamily="18" charset="0"/>
                                    </a:rPr>
                                  </m:ctrlPr>
                                </m:sSubPr>
                                <m:e>
                                  <m:r>
                                    <a:rPr lang="en-IN" sz="3600" b="1" i="1">
                                      <a:solidFill>
                                        <a:schemeClr val="tx1"/>
                                      </a:solidFill>
                                      <a:latin typeface="Cambria Math" panose="02040503050406030204" pitchFamily="18" charset="0"/>
                                    </a:rPr>
                                    <m:t>𝒚</m:t>
                                  </m:r>
                                </m:e>
                                <m:sub>
                                  <m:r>
                                    <a:rPr lang="en-IN" sz="3600" b="1" i="1">
                                      <a:solidFill>
                                        <a:schemeClr val="tx1"/>
                                      </a:solidFill>
                                      <a:latin typeface="Cambria Math" panose="02040503050406030204" pitchFamily="18" charset="0"/>
                                    </a:rPr>
                                    <m:t>𝒊</m:t>
                                  </m:r>
                                </m:sub>
                              </m:sSub>
                              <m:r>
                                <a:rPr lang="en-US" sz="3600" b="1" i="1">
                                  <a:solidFill>
                                    <a:schemeClr val="tx1"/>
                                  </a:solidFill>
                                  <a:latin typeface="Cambria Math" panose="02040503050406030204" pitchFamily="18" charset="0"/>
                                </a:rPr>
                                <m:t>−</m:t>
                              </m:r>
                              <m:acc>
                                <m:accPr>
                                  <m:chr m:val="̂"/>
                                  <m:ctrlPr>
                                    <a:rPr lang="en-US" sz="3600" b="1" i="1">
                                      <a:solidFill>
                                        <a:schemeClr val="tx1"/>
                                      </a:solidFill>
                                      <a:latin typeface="Cambria Math" panose="02040503050406030204" pitchFamily="18" charset="0"/>
                                    </a:rPr>
                                  </m:ctrlPr>
                                </m:accPr>
                                <m:e>
                                  <m:sSub>
                                    <m:sSubPr>
                                      <m:ctrlPr>
                                        <a:rPr lang="en-US" sz="3600" b="1" i="1">
                                          <a:solidFill>
                                            <a:schemeClr val="tx1"/>
                                          </a:solidFill>
                                          <a:latin typeface="Cambria Math" panose="02040503050406030204" pitchFamily="18" charset="0"/>
                                        </a:rPr>
                                      </m:ctrlPr>
                                    </m:sSubPr>
                                    <m:e>
                                      <m:r>
                                        <a:rPr lang="en-IN" sz="3600" b="1" i="1">
                                          <a:solidFill>
                                            <a:schemeClr val="tx1"/>
                                          </a:solidFill>
                                          <a:latin typeface="Cambria Math" panose="02040503050406030204" pitchFamily="18" charset="0"/>
                                        </a:rPr>
                                        <m:t>𝒚</m:t>
                                      </m:r>
                                    </m:e>
                                    <m:sub>
                                      <m:r>
                                        <a:rPr lang="en-IN" sz="3600" b="1" i="1">
                                          <a:solidFill>
                                            <a:schemeClr val="tx1"/>
                                          </a:solidFill>
                                          <a:latin typeface="Cambria Math" panose="02040503050406030204" pitchFamily="18" charset="0"/>
                                        </a:rPr>
                                        <m:t>𝒊</m:t>
                                      </m:r>
                                    </m:sub>
                                  </m:sSub>
                                </m:e>
                              </m:acc>
                              <m:r>
                                <a:rPr lang="en-US" sz="3600" b="1" i="1">
                                  <a:solidFill>
                                    <a:schemeClr val="tx1"/>
                                  </a:solidFill>
                                  <a:latin typeface="Cambria Math" panose="02040503050406030204" pitchFamily="18" charset="0"/>
                                </a:rPr>
                                <m:t>)</m:t>
                              </m:r>
                            </m:e>
                            <m:sup>
                              <m:r>
                                <a:rPr lang="en-US" sz="3600" b="1" i="1">
                                  <a:solidFill>
                                    <a:schemeClr val="tx1"/>
                                  </a:solidFill>
                                  <a:latin typeface="Cambria Math" panose="02040503050406030204" pitchFamily="18" charset="0"/>
                                </a:rPr>
                                <m:t>𝟐</m:t>
                              </m:r>
                            </m:sup>
                          </m:sSup>
                        </m:e>
                      </m:nary>
                    </m:oMath>
                  </m:oMathPara>
                </a14:m>
                <a:endParaRPr lang="en-US" sz="3600" dirty="0">
                  <a:solidFill>
                    <a:schemeClr val="tx1"/>
                  </a:solidFill>
                </a:endParaRPr>
              </a:p>
            </p:txBody>
          </p:sp>
        </mc:Choice>
        <mc:Fallback xmlns="">
          <p:sp>
            <p:nvSpPr>
              <p:cNvPr id="10" name="Rectangle 9">
                <a:extLst>
                  <a:ext uri="{FF2B5EF4-FFF2-40B4-BE49-F238E27FC236}">
                    <a16:creationId xmlns:a16="http://schemas.microsoft.com/office/drawing/2014/main" id="{ED082071-3948-4F13-9B51-AC03510EEE8A}"/>
                  </a:ext>
                </a:extLst>
              </p:cNvPr>
              <p:cNvSpPr>
                <a:spLocks noRot="1" noChangeAspect="1" noMove="1" noResize="1" noEditPoints="1" noAdjustHandles="1" noChangeArrowheads="1" noChangeShapeType="1" noTextEdit="1"/>
              </p:cNvSpPr>
              <p:nvPr/>
            </p:nvSpPr>
            <p:spPr>
              <a:xfrm>
                <a:off x="6173490" y="3649851"/>
                <a:ext cx="5716373" cy="1602170"/>
              </a:xfrm>
              <a:prstGeom prst="rect">
                <a:avLst/>
              </a:prstGeom>
              <a:blipFill>
                <a:blip r:embed="rId2"/>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24B82647-BC17-4216-8E6A-B3C65E08C709}"/>
                  </a:ext>
                </a:extLst>
              </p:cNvPr>
              <p:cNvSpPr txBox="1"/>
              <p:nvPr/>
            </p:nvSpPr>
            <p:spPr>
              <a:xfrm>
                <a:off x="6249889" y="2360746"/>
                <a:ext cx="2685542" cy="6155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box>
                        <m:boxPr>
                          <m:ctrlPr>
                            <a:rPr lang="en-US" sz="4000" i="1" smtClean="0">
                              <a:latin typeface="Cambria Math" panose="02040503050406030204" pitchFamily="18" charset="0"/>
                            </a:rPr>
                          </m:ctrlPr>
                        </m:boxPr>
                        <m:e>
                          <m:acc>
                            <m:accPr>
                              <m:chr m:val="̂"/>
                              <m:ctrlPr>
                                <a:rPr lang="en-US" sz="4000" i="1">
                                  <a:latin typeface="Cambria Math" panose="02040503050406030204" pitchFamily="18" charset="0"/>
                                </a:rPr>
                              </m:ctrlPr>
                            </m:accPr>
                            <m:e>
                              <m:r>
                                <a:rPr lang="en-US" sz="4000" i="1">
                                  <a:latin typeface="Cambria Math" panose="02040503050406030204" pitchFamily="18" charset="0"/>
                                </a:rPr>
                                <m:t>𝑦</m:t>
                              </m:r>
                            </m:e>
                          </m:acc>
                          <m:r>
                            <a:rPr lang="en-US" sz="4000" i="1">
                              <a:latin typeface="Cambria Math" panose="02040503050406030204" pitchFamily="18" charset="0"/>
                            </a:rPr>
                            <m:t>=</m:t>
                          </m:r>
                          <m:r>
                            <a:rPr lang="en-IN" sz="4000" b="0" i="1" smtClean="0">
                              <a:latin typeface="Cambria Math" panose="02040503050406030204" pitchFamily="18" charset="0"/>
                            </a:rPr>
                            <m:t>𝑚</m:t>
                          </m:r>
                          <m:r>
                            <a:rPr lang="en-US" sz="4000" i="1">
                              <a:latin typeface="Cambria Math" panose="02040503050406030204" pitchFamily="18" charset="0"/>
                            </a:rPr>
                            <m:t>𝑥</m:t>
                          </m:r>
                          <m:r>
                            <a:rPr lang="en-US" sz="4000" i="1">
                              <a:latin typeface="Cambria Math" panose="02040503050406030204" pitchFamily="18" charset="0"/>
                            </a:rPr>
                            <m:t>+</m:t>
                          </m:r>
                          <m:r>
                            <a:rPr lang="en-IN" sz="4000" b="0" i="1" smtClean="0">
                              <a:latin typeface="Cambria Math" panose="02040503050406030204" pitchFamily="18" charset="0"/>
                            </a:rPr>
                            <m:t>𝑐</m:t>
                          </m:r>
                        </m:e>
                      </m:box>
                    </m:oMath>
                  </m:oMathPara>
                </a14:m>
                <a:endParaRPr lang="en-US" sz="4000" dirty="0"/>
              </a:p>
            </p:txBody>
          </p:sp>
        </mc:Choice>
        <mc:Fallback xmlns="">
          <p:sp>
            <p:nvSpPr>
              <p:cNvPr id="11" name="TextBox 10">
                <a:extLst>
                  <a:ext uri="{FF2B5EF4-FFF2-40B4-BE49-F238E27FC236}">
                    <a16:creationId xmlns:a16="http://schemas.microsoft.com/office/drawing/2014/main" id="{24B82647-BC17-4216-8E6A-B3C65E08C709}"/>
                  </a:ext>
                </a:extLst>
              </p:cNvPr>
              <p:cNvSpPr txBox="1">
                <a:spLocks noRot="1" noChangeAspect="1" noMove="1" noResize="1" noEditPoints="1" noAdjustHandles="1" noChangeArrowheads="1" noChangeShapeType="1" noTextEdit="1"/>
              </p:cNvSpPr>
              <p:nvPr/>
            </p:nvSpPr>
            <p:spPr>
              <a:xfrm>
                <a:off x="6249889" y="2360746"/>
                <a:ext cx="2685542" cy="615553"/>
              </a:xfrm>
              <a:prstGeom prst="rect">
                <a:avLst/>
              </a:prstGeom>
              <a:blipFill>
                <a:blip r:embed="rId6"/>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E0FAD8F0-1AA6-451F-9D4B-3762A9FD3A18}"/>
                  </a:ext>
                </a:extLst>
              </p:cNvPr>
              <p:cNvSpPr txBox="1"/>
              <p:nvPr/>
            </p:nvSpPr>
            <p:spPr>
              <a:xfrm>
                <a:off x="747212" y="2518087"/>
                <a:ext cx="5193805" cy="2567499"/>
              </a:xfrm>
              <a:prstGeom prst="rect">
                <a:avLst/>
              </a:prstGeom>
              <a:noFill/>
            </p:spPr>
            <p:txBody>
              <a:bodyPr wrap="square" rtlCol="0">
                <a:spAutoFit/>
              </a:bodyPr>
              <a:lstStyle/>
              <a:p>
                <a:r>
                  <a:rPr lang="en-US" sz="2000" dirty="0"/>
                  <a:t>Repeat Until converge</a:t>
                </a:r>
              </a:p>
              <a:p>
                <a:endParaRPr lang="en-US" sz="2000" dirty="0"/>
              </a:p>
              <a:p>
                <a:endParaRPr lang="en-US" sz="2000" dirty="0"/>
              </a:p>
              <a:p>
                <a:endParaRPr lang="en-US" sz="2000" dirty="0"/>
              </a:p>
              <a:p>
                <a:endParaRPr lang="en-US" sz="2000" dirty="0"/>
              </a:p>
              <a:p>
                <a:endParaRPr lang="en-US" sz="2000" dirty="0"/>
              </a:p>
              <a:p>
                <a:r>
                  <a:rPr lang="en-US" sz="2000" dirty="0"/>
                  <a:t>	simultaneously update</a:t>
                </a:r>
                <a14:m>
                  <m:oMath xmlns:m="http://schemas.openxmlformats.org/officeDocument/2006/math">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𝑗</m:t>
                    </m:r>
                    <m:r>
                      <a:rPr lang="en-US" sz="2000" i="1">
                        <a:latin typeface="Cambria Math" panose="02040503050406030204" pitchFamily="18" charset="0"/>
                        <a:ea typeface="Cambria Math" panose="02040503050406030204" pitchFamily="18" charset="0"/>
                      </a:rPr>
                      <m:t>=0,</m:t>
                    </m:r>
                    <m:r>
                      <a:rPr lang="en-US" sz="2000" i="1">
                        <a:latin typeface="Cambria Math" panose="02040503050406030204" pitchFamily="18" charset="0"/>
                        <a:ea typeface="Cambria Math" panose="02040503050406030204" pitchFamily="18" charset="0"/>
                      </a:rPr>
                      <m:t>𝑗</m:t>
                    </m:r>
                    <m:r>
                      <a:rPr lang="en-US" sz="2000" i="1">
                        <a:latin typeface="Cambria Math" panose="02040503050406030204" pitchFamily="18" charset="0"/>
                        <a:ea typeface="Cambria Math" panose="02040503050406030204" pitchFamily="18" charset="0"/>
                      </a:rPr>
                      <m:t>=1</m:t>
                    </m:r>
                  </m:oMath>
                </a14:m>
                <a:endParaRPr lang="en-IN" sz="2000" dirty="0">
                  <a:ea typeface="Cambria Math" panose="02040503050406030204" pitchFamily="18" charset="0"/>
                </a:endParaRPr>
              </a:p>
              <a:p>
                <a:r>
                  <a:rPr lang="en-US" sz="2000" dirty="0"/>
                  <a:t>	where, w=parameter (coefficient &amp; constant)</a:t>
                </a:r>
              </a:p>
            </p:txBody>
          </p:sp>
        </mc:Choice>
        <mc:Fallback xmlns="">
          <p:sp>
            <p:nvSpPr>
              <p:cNvPr id="12" name="TextBox 11">
                <a:extLst>
                  <a:ext uri="{FF2B5EF4-FFF2-40B4-BE49-F238E27FC236}">
                    <a16:creationId xmlns:a16="http://schemas.microsoft.com/office/drawing/2014/main" id="{E0FAD8F0-1AA6-451F-9D4B-3762A9FD3A18}"/>
                  </a:ext>
                </a:extLst>
              </p:cNvPr>
              <p:cNvSpPr txBox="1">
                <a:spLocks noRot="1" noChangeAspect="1" noMove="1" noResize="1" noEditPoints="1" noAdjustHandles="1" noChangeArrowheads="1" noChangeShapeType="1" noTextEdit="1"/>
              </p:cNvSpPr>
              <p:nvPr/>
            </p:nvSpPr>
            <p:spPr>
              <a:xfrm>
                <a:off x="747212" y="2518087"/>
                <a:ext cx="5193805" cy="2567499"/>
              </a:xfrm>
              <a:prstGeom prst="rect">
                <a:avLst/>
              </a:prstGeom>
              <a:blipFill>
                <a:blip r:embed="rId7"/>
                <a:stretch>
                  <a:fillRect l="-1291" t="-1188" r="-235" b="-2850"/>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128512D9-6D54-4351-AA76-D75E57823895}"/>
                  </a:ext>
                </a:extLst>
              </p:cNvPr>
              <p:cNvSpPr txBox="1"/>
              <p:nvPr/>
            </p:nvSpPr>
            <p:spPr>
              <a:xfrm>
                <a:off x="950729" y="2976299"/>
                <a:ext cx="4526688" cy="105336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box>
                        <m:boxPr>
                          <m:ctrlPr>
                            <a:rPr lang="en-US" sz="3600" i="1" smtClean="0">
                              <a:latin typeface="Cambria Math" panose="02040503050406030204" pitchFamily="18" charset="0"/>
                            </a:rPr>
                          </m:ctrlPr>
                        </m:boxPr>
                        <m:e>
                          <m:sSub>
                            <m:sSubPr>
                              <m:ctrlPr>
                                <a:rPr lang="en-US" sz="3600" i="1">
                                  <a:latin typeface="Cambria Math" panose="02040503050406030204" pitchFamily="18" charset="0"/>
                                </a:rPr>
                              </m:ctrlPr>
                            </m:sSubPr>
                            <m:e>
                              <m:r>
                                <a:rPr lang="en-US" sz="3600" i="1">
                                  <a:latin typeface="Cambria Math" panose="02040503050406030204" pitchFamily="18" charset="0"/>
                                </a:rPr>
                                <m:t>𝑤</m:t>
                              </m:r>
                            </m:e>
                            <m:sub>
                              <m:r>
                                <a:rPr lang="en-US" sz="3600" i="1">
                                  <a:latin typeface="Cambria Math" panose="02040503050406030204" pitchFamily="18" charset="0"/>
                                </a:rPr>
                                <m:t>𝑗</m:t>
                              </m:r>
                            </m:sub>
                          </m:sSub>
                          <m:r>
                            <a:rPr lang="en-US" sz="3600" i="1">
                              <a:latin typeface="Cambria Math" panose="02040503050406030204" pitchFamily="18" charset="0"/>
                            </a:rPr>
                            <m:t>≔</m:t>
                          </m:r>
                          <m:sSub>
                            <m:sSubPr>
                              <m:ctrlPr>
                                <a:rPr lang="en-US" sz="3600" i="1">
                                  <a:latin typeface="Cambria Math" panose="02040503050406030204" pitchFamily="18" charset="0"/>
                                </a:rPr>
                              </m:ctrlPr>
                            </m:sSubPr>
                            <m:e>
                              <m:r>
                                <a:rPr lang="en-US" sz="3600" i="1">
                                  <a:latin typeface="Cambria Math" panose="02040503050406030204" pitchFamily="18" charset="0"/>
                                </a:rPr>
                                <m:t>𝑤</m:t>
                              </m:r>
                            </m:e>
                            <m:sub>
                              <m:r>
                                <a:rPr lang="en-US" sz="3600" i="1">
                                  <a:latin typeface="Cambria Math" panose="02040503050406030204" pitchFamily="18" charset="0"/>
                                </a:rPr>
                                <m:t>𝑗</m:t>
                              </m:r>
                            </m:sub>
                          </m:sSub>
                          <m:r>
                            <a:rPr lang="en-US" sz="3600" i="1">
                              <a:latin typeface="Cambria Math" panose="02040503050406030204" pitchFamily="18" charset="0"/>
                            </a:rPr>
                            <m:t>−</m:t>
                          </m:r>
                        </m:e>
                      </m:box>
                      <m:r>
                        <a:rPr lang="en-IN" sz="3600" b="0" i="1" smtClean="0">
                          <a:latin typeface="Cambria Math" panose="02040503050406030204" pitchFamily="18" charset="0"/>
                        </a:rPr>
                        <m:t>𝑙𝑟</m:t>
                      </m:r>
                      <m:f>
                        <m:fPr>
                          <m:ctrlPr>
                            <a:rPr lang="en-US" sz="3600" i="1">
                              <a:latin typeface="Cambria Math" panose="02040503050406030204" pitchFamily="18" charset="0"/>
                              <a:ea typeface="Cambria Math" panose="02040503050406030204" pitchFamily="18" charset="0"/>
                            </a:rPr>
                          </m:ctrlPr>
                        </m:fPr>
                        <m:num>
                          <m:r>
                            <a:rPr lang="en-US" sz="3600" i="1">
                              <a:latin typeface="Cambria Math" panose="02040503050406030204" pitchFamily="18" charset="0"/>
                              <a:ea typeface="Cambria Math" panose="02040503050406030204" pitchFamily="18" charset="0"/>
                            </a:rPr>
                            <m:t>𝜕</m:t>
                          </m:r>
                        </m:num>
                        <m:den>
                          <m:r>
                            <a:rPr lang="en-US" sz="3600" i="1">
                              <a:latin typeface="Cambria Math" panose="02040503050406030204" pitchFamily="18" charset="0"/>
                              <a:ea typeface="Cambria Math" panose="02040503050406030204" pitchFamily="18" charset="0"/>
                            </a:rPr>
                            <m:t>𝜕</m:t>
                          </m:r>
                          <m:r>
                            <a:rPr lang="en-US" sz="3600" i="1">
                              <a:latin typeface="Cambria Math" panose="02040503050406030204" pitchFamily="18" charset="0"/>
                              <a:ea typeface="Cambria Math" panose="02040503050406030204" pitchFamily="18" charset="0"/>
                            </a:rPr>
                            <m:t>𝑤</m:t>
                          </m:r>
                        </m:den>
                      </m:f>
                      <m:r>
                        <a:rPr lang="en-US" sz="3600" i="1">
                          <a:latin typeface="Cambria Math" panose="02040503050406030204" pitchFamily="18" charset="0"/>
                          <a:ea typeface="Cambria Math" panose="02040503050406030204" pitchFamily="18" charset="0"/>
                        </a:rPr>
                        <m:t>𝐽</m:t>
                      </m:r>
                      <m:d>
                        <m:dPr>
                          <m:ctrlPr>
                            <a:rPr lang="en-US" sz="3600" i="1">
                              <a:latin typeface="Cambria Math" panose="02040503050406030204" pitchFamily="18" charset="0"/>
                              <a:ea typeface="Cambria Math" panose="02040503050406030204" pitchFamily="18" charset="0"/>
                            </a:rPr>
                          </m:ctrlPr>
                        </m:dPr>
                        <m:e>
                          <m:sSub>
                            <m:sSubPr>
                              <m:ctrlPr>
                                <a:rPr lang="en-US" sz="3600" i="1" smtClean="0">
                                  <a:latin typeface="Cambria Math" panose="02040503050406030204" pitchFamily="18" charset="0"/>
                                  <a:ea typeface="Cambria Math" panose="02040503050406030204" pitchFamily="18" charset="0"/>
                                </a:rPr>
                              </m:ctrlPr>
                            </m:sSubPr>
                            <m:e>
                              <m:r>
                                <a:rPr lang="en-IN" sz="3600" b="0" i="1" smtClean="0">
                                  <a:latin typeface="Cambria Math" panose="02040503050406030204" pitchFamily="18" charset="0"/>
                                  <a:ea typeface="Cambria Math" panose="02040503050406030204" pitchFamily="18" charset="0"/>
                                </a:rPr>
                                <m:t>𝑤</m:t>
                              </m:r>
                            </m:e>
                            <m:sub>
                              <m:r>
                                <a:rPr lang="en-IN" sz="3600" b="0" i="1" smtClean="0">
                                  <a:latin typeface="Cambria Math" panose="02040503050406030204" pitchFamily="18" charset="0"/>
                                  <a:ea typeface="Cambria Math" panose="02040503050406030204" pitchFamily="18" charset="0"/>
                                </a:rPr>
                                <m:t>𝑗</m:t>
                              </m:r>
                            </m:sub>
                          </m:sSub>
                          <m:r>
                            <a:rPr lang="en-US" sz="3600" i="1" smtClean="0">
                              <a:latin typeface="Cambria Math" panose="02040503050406030204" pitchFamily="18" charset="0"/>
                              <a:ea typeface="Cambria Math" panose="02040503050406030204" pitchFamily="18" charset="0"/>
                            </a:rPr>
                            <m:t> </m:t>
                          </m:r>
                        </m:e>
                      </m:d>
                    </m:oMath>
                  </m:oMathPara>
                </a14:m>
                <a:endParaRPr lang="en-US" sz="3600" dirty="0"/>
              </a:p>
            </p:txBody>
          </p:sp>
        </mc:Choice>
        <mc:Fallback xmlns="">
          <p:sp>
            <p:nvSpPr>
              <p:cNvPr id="13" name="TextBox 12">
                <a:extLst>
                  <a:ext uri="{FF2B5EF4-FFF2-40B4-BE49-F238E27FC236}">
                    <a16:creationId xmlns:a16="http://schemas.microsoft.com/office/drawing/2014/main" id="{128512D9-6D54-4351-AA76-D75E57823895}"/>
                  </a:ext>
                </a:extLst>
              </p:cNvPr>
              <p:cNvSpPr txBox="1">
                <a:spLocks noRot="1" noChangeAspect="1" noMove="1" noResize="1" noEditPoints="1" noAdjustHandles="1" noChangeArrowheads="1" noChangeShapeType="1" noTextEdit="1"/>
              </p:cNvSpPr>
              <p:nvPr/>
            </p:nvSpPr>
            <p:spPr>
              <a:xfrm>
                <a:off x="950729" y="2976299"/>
                <a:ext cx="4526688" cy="1053365"/>
              </a:xfrm>
              <a:prstGeom prst="rect">
                <a:avLst/>
              </a:prstGeom>
              <a:blipFill>
                <a:blip r:embed="rId8"/>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995039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3A8EC506-B1DA-46A1-B44D-774E68468E1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Oval 5">
            <a:extLst>
              <a:ext uri="{FF2B5EF4-FFF2-40B4-BE49-F238E27FC236}">
                <a16:creationId xmlns:a16="http://schemas.microsoft.com/office/drawing/2014/main" id="{BFF30785-305E-45D7-984F-5AA93D3CA56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5" name="Straight Connector 24">
            <a:extLst>
              <a:ext uri="{FF2B5EF4-FFF2-40B4-BE49-F238E27FC236}">
                <a16:creationId xmlns:a16="http://schemas.microsoft.com/office/drawing/2014/main" id="{15E01FA5-D766-43CA-A83D-E7CF3F04E96F}"/>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useBgFill="1">
        <p:nvSpPr>
          <p:cNvPr id="27" name="Rectangle 26">
            <a:extLst>
              <a:ext uri="{FF2B5EF4-FFF2-40B4-BE49-F238E27FC236}">
                <a16:creationId xmlns:a16="http://schemas.microsoft.com/office/drawing/2014/main" id="{C411DB08-1669-426B-BBEB-FAD285EF80F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726" cy="68589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29" name="Rectangle 28">
            <a:extLst>
              <a:ext uri="{FF2B5EF4-FFF2-40B4-BE49-F238E27FC236}">
                <a16:creationId xmlns:a16="http://schemas.microsoft.com/office/drawing/2014/main" id="{029E4219-121F-4CD1-AA58-24746CD2923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cxnSp>
        <p:nvCxnSpPr>
          <p:cNvPr id="31" name="Straight Connector 30">
            <a:extLst>
              <a:ext uri="{FF2B5EF4-FFF2-40B4-BE49-F238E27FC236}">
                <a16:creationId xmlns:a16="http://schemas.microsoft.com/office/drawing/2014/main" id="{52F50912-06FD-4216-BAD3-21050F59564A}"/>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6679" y="3765314"/>
            <a:ext cx="3931920" cy="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pic>
        <p:nvPicPr>
          <p:cNvPr id="7" name="Content Placeholder 3" descr="A close up of a map&#10;&#10;Description generated with high confidence">
            <a:extLst>
              <a:ext uri="{FF2B5EF4-FFF2-40B4-BE49-F238E27FC236}">
                <a16:creationId xmlns:a16="http://schemas.microsoft.com/office/drawing/2014/main" id="{80E0B0B0-F701-4C68-8E4F-E74EBB88239A}"/>
              </a:ext>
            </a:extLst>
          </p:cNvPr>
          <p:cNvPicPr>
            <a:picLocks noChangeAspect="1"/>
          </p:cNvPicPr>
          <p:nvPr/>
        </p:nvPicPr>
        <p:blipFill>
          <a:blip r:embed="rId2"/>
          <a:stretch>
            <a:fillRect/>
          </a:stretch>
        </p:blipFill>
        <p:spPr>
          <a:xfrm>
            <a:off x="5592642" y="817634"/>
            <a:ext cx="6316790" cy="4737592"/>
          </a:xfrm>
          <a:prstGeom prst="rect">
            <a:avLst/>
          </a:prstGeom>
        </p:spPr>
      </p:pic>
      <p:sp>
        <p:nvSpPr>
          <p:cNvPr id="2" name="Title 1">
            <a:extLst>
              <a:ext uri="{FF2B5EF4-FFF2-40B4-BE49-F238E27FC236}">
                <a16:creationId xmlns:a16="http://schemas.microsoft.com/office/drawing/2014/main" id="{B6EDEAA8-5DC7-4AAC-A1EB-CE07A20A1E85}"/>
              </a:ext>
            </a:extLst>
          </p:cNvPr>
          <p:cNvSpPr>
            <a:spLocks noGrp="1"/>
          </p:cNvSpPr>
          <p:nvPr>
            <p:ph type="title"/>
          </p:nvPr>
        </p:nvSpPr>
        <p:spPr>
          <a:xfrm>
            <a:off x="634276" y="640080"/>
            <a:ext cx="4208656" cy="3034857"/>
          </a:xfrm>
        </p:spPr>
        <p:txBody>
          <a:bodyPr vert="horz" lIns="91440" tIns="45720" rIns="91440" bIns="45720" rtlCol="0" anchor="b">
            <a:normAutofit/>
          </a:bodyPr>
          <a:lstStyle/>
          <a:p>
            <a:pPr algn="r"/>
            <a:r>
              <a:rPr lang="en-US" sz="4400" spc="200">
                <a:solidFill>
                  <a:srgbClr val="FFFFFF"/>
                </a:solidFill>
              </a:rPr>
              <a:t>Univariate Linear Regression</a:t>
            </a:r>
          </a:p>
        </p:txBody>
      </p:sp>
      <p:sp>
        <p:nvSpPr>
          <p:cNvPr id="9" name="Content Placeholder 8"/>
          <p:cNvSpPr>
            <a:spLocks noGrp="1"/>
          </p:cNvSpPr>
          <p:nvPr>
            <p:ph idx="1"/>
          </p:nvPr>
        </p:nvSpPr>
        <p:spPr>
          <a:xfrm>
            <a:off x="638921" y="3849539"/>
            <a:ext cx="4204012" cy="2359417"/>
          </a:xfrm>
        </p:spPr>
        <p:txBody>
          <a:bodyPr vert="horz" lIns="91440" tIns="45720" rIns="91440" bIns="45720" rtlCol="0" anchor="t">
            <a:normAutofit/>
          </a:bodyPr>
          <a:lstStyle/>
          <a:p>
            <a:pPr marL="0" indent="0" algn="r">
              <a:lnSpc>
                <a:spcPct val="100000"/>
              </a:lnSpc>
              <a:spcBef>
                <a:spcPts val="0"/>
              </a:spcBef>
              <a:buNone/>
            </a:pPr>
            <a:r>
              <a:rPr lang="en-US" sz="2000" dirty="0">
                <a:solidFill>
                  <a:srgbClr val="FFFFFF"/>
                </a:solidFill>
              </a:rPr>
              <a:t>Linear Regression Process Visualization</a:t>
            </a:r>
          </a:p>
        </p:txBody>
      </p:sp>
    </p:spTree>
    <p:extLst>
      <p:ext uri="{BB962C8B-B14F-4D97-AF65-F5344CB8AC3E}">
        <p14:creationId xmlns:p14="http://schemas.microsoft.com/office/powerpoint/2010/main" val="3364339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B821C225-5C4D-4168-90AF-3D263D72CBA2}"/>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useBgFill="1">
        <p:nvSpPr>
          <p:cNvPr id="11" name="Rectangle 10">
            <a:extLst>
              <a:ext uri="{FF2B5EF4-FFF2-40B4-BE49-F238E27FC236}">
                <a16:creationId xmlns:a16="http://schemas.microsoft.com/office/drawing/2014/main" id="{B0890400-BB8B-4A44-AB63-65C7CA223EB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cxnSp>
        <p:nvCxnSpPr>
          <p:cNvPr id="13" name="Straight Connector 12">
            <a:extLst>
              <a:ext uri="{FF2B5EF4-FFF2-40B4-BE49-F238E27FC236}">
                <a16:creationId xmlns:a16="http://schemas.microsoft.com/office/drawing/2014/main" id="{4D39B797-CDC6-4529-8A36-9CBFC9816337}"/>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77597" y="1600200"/>
            <a:ext cx="0" cy="36576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itle 3">
            <a:extLst>
              <a:ext uri="{FF2B5EF4-FFF2-40B4-BE49-F238E27FC236}">
                <a16:creationId xmlns:a16="http://schemas.microsoft.com/office/drawing/2014/main" id="{745826DB-FE7B-4742-997F-EACAA7D874A9}"/>
              </a:ext>
            </a:extLst>
          </p:cNvPr>
          <p:cNvSpPr>
            <a:spLocks noGrp="1"/>
          </p:cNvSpPr>
          <p:nvPr>
            <p:ph type="title"/>
          </p:nvPr>
        </p:nvSpPr>
        <p:spPr>
          <a:xfrm>
            <a:off x="964788" y="804333"/>
            <a:ext cx="3391900" cy="5249334"/>
          </a:xfrm>
        </p:spPr>
        <p:txBody>
          <a:bodyPr vert="horz" lIns="91440" tIns="45720" rIns="91440" bIns="45720" rtlCol="0" anchor="ctr">
            <a:normAutofit/>
          </a:bodyPr>
          <a:lstStyle/>
          <a:p>
            <a:pPr lvl="0" algn="r"/>
            <a:r>
              <a:rPr lang="en-US" sz="4400" cap="none" spc="0" dirty="0">
                <a:solidFill>
                  <a:schemeClr val="tx1">
                    <a:lumMod val="85000"/>
                    <a:lumOff val="15000"/>
                  </a:schemeClr>
                </a:solidFill>
                <a:latin typeface="Tw Cen MT" panose="020B0602020104020603"/>
                <a:ea typeface="+mn-ea"/>
                <a:cs typeface="+mn-cs"/>
              </a:rPr>
              <a:t>Objective of Linear Regression</a:t>
            </a:r>
          </a:p>
        </p:txBody>
      </p:sp>
      <p:sp>
        <p:nvSpPr>
          <p:cNvPr id="2" name="TextBox 1"/>
          <p:cNvSpPr txBox="1"/>
          <p:nvPr/>
        </p:nvSpPr>
        <p:spPr>
          <a:xfrm>
            <a:off x="4998507" y="804333"/>
            <a:ext cx="6431489" cy="5249334"/>
          </a:xfrm>
          <a:prstGeom prst="rect">
            <a:avLst/>
          </a:prstGeom>
        </p:spPr>
        <p:txBody>
          <a:bodyPr vert="horz" lIns="45720" tIns="45720" rIns="45720" bIns="45720" rtlCol="0" anchor="ctr">
            <a:normAutofit/>
          </a:bodyPr>
          <a:lstStyle/>
          <a:p>
            <a:pPr marL="457200" marR="0" lvl="0" indent="-457200" algn="l" defTabSz="914400" rtl="0" eaLnBrk="1" fontAlgn="auto" latinLnBrk="0" hangingPunct="1">
              <a:lnSpc>
                <a:spcPct val="90000"/>
              </a:lnSpc>
              <a:spcBef>
                <a:spcPts val="0"/>
              </a:spcBef>
              <a:spcAft>
                <a:spcPts val="600"/>
              </a:spcAft>
              <a:buClr>
                <a:srgbClr val="1CADE4"/>
              </a:buClr>
              <a:buSzTx/>
              <a:buFont typeface="Arial" panose="020B0604020202020204" pitchFamily="34" charset="0"/>
              <a:buChar char="•"/>
              <a:tabLst/>
              <a:defRPr/>
            </a:pPr>
            <a:r>
              <a:rPr kumimoji="0" lang="en-US" altLang="en-US" sz="2300" b="0" i="0" u="none" strike="noStrike" kern="1200" cap="none" spc="0" normalizeH="0" baseline="0" noProof="0" dirty="0">
                <a:ln>
                  <a:noFill/>
                </a:ln>
                <a:solidFill>
                  <a:prstClr val="black"/>
                </a:solidFill>
                <a:effectLst/>
                <a:uLnTx/>
                <a:uFillTx/>
                <a:latin typeface="Tw Cen MT" panose="020B0602020104020603"/>
                <a:ea typeface="+mn-ea"/>
                <a:cs typeface="+mn-cs"/>
              </a:rPr>
              <a:t>Establish If there is a relationship between two variables.</a:t>
            </a:r>
          </a:p>
          <a:p>
            <a:pPr marL="457200" marR="0" lvl="1" indent="0" algn="l" defTabSz="914400" rtl="0" eaLnBrk="1" fontAlgn="auto" latinLnBrk="0" hangingPunct="1">
              <a:lnSpc>
                <a:spcPct val="90000"/>
              </a:lnSpc>
              <a:spcBef>
                <a:spcPts val="0"/>
              </a:spcBef>
              <a:spcAft>
                <a:spcPts val="600"/>
              </a:spcAft>
              <a:buClr>
                <a:srgbClr val="1CADE4"/>
              </a:buClr>
              <a:buSzTx/>
              <a:buFontTx/>
              <a:buNone/>
              <a:tabLst/>
              <a:defRPr/>
            </a:pPr>
            <a:r>
              <a:rPr kumimoji="0" lang="en-US" altLang="en-US" sz="2300" b="0" i="0" u="none" strike="noStrike" kern="1200" cap="none" spc="0" normalizeH="0" baseline="0" noProof="0" dirty="0">
                <a:ln>
                  <a:noFill/>
                </a:ln>
                <a:solidFill>
                  <a:prstClr val="black"/>
                </a:solidFill>
                <a:effectLst/>
                <a:uLnTx/>
                <a:uFillTx/>
                <a:latin typeface="Tw Cen MT" panose="020B0602020104020603"/>
                <a:ea typeface="+mn-ea"/>
                <a:cs typeface="+mn-cs"/>
              </a:rPr>
              <a:t>Examples – relationship between housing process and area of house, no of hours of study and the marks obtained, income and spending etc.</a:t>
            </a:r>
          </a:p>
          <a:p>
            <a:pPr marL="342900" marR="0" lvl="0" indent="-342900" algn="l" defTabSz="914400" rtl="0" eaLnBrk="1" fontAlgn="auto" latinLnBrk="0" hangingPunct="1">
              <a:lnSpc>
                <a:spcPct val="90000"/>
              </a:lnSpc>
              <a:spcBef>
                <a:spcPts val="0"/>
              </a:spcBef>
              <a:spcAft>
                <a:spcPts val="600"/>
              </a:spcAft>
              <a:buClr>
                <a:srgbClr val="1CADE4"/>
              </a:buClr>
              <a:buSzTx/>
              <a:buFont typeface="Arial" panose="020B0604020202020204" pitchFamily="34" charset="0"/>
              <a:buChar char="•"/>
              <a:tabLst/>
              <a:defRPr/>
            </a:pPr>
            <a:endParaRPr kumimoji="0" lang="en-US" altLang="en-US" sz="2300" b="0" i="0" u="none" strike="noStrike" kern="1200" cap="none" spc="0" normalizeH="0" baseline="0" noProof="0" dirty="0">
              <a:ln>
                <a:noFill/>
              </a:ln>
              <a:solidFill>
                <a:prstClr val="black"/>
              </a:solidFill>
              <a:effectLst/>
              <a:uLnTx/>
              <a:uFillTx/>
              <a:latin typeface="Tw Cen MT" panose="020B0602020104020603"/>
              <a:ea typeface="+mn-ea"/>
              <a:cs typeface="+mn-cs"/>
            </a:endParaRPr>
          </a:p>
          <a:p>
            <a:pPr marL="457200" marR="0" lvl="0" indent="-457200" algn="l" defTabSz="914400" rtl="0" eaLnBrk="1" fontAlgn="auto" latinLnBrk="0" hangingPunct="1">
              <a:lnSpc>
                <a:spcPct val="90000"/>
              </a:lnSpc>
              <a:spcBef>
                <a:spcPts val="0"/>
              </a:spcBef>
              <a:spcAft>
                <a:spcPts val="600"/>
              </a:spcAft>
              <a:buClr>
                <a:srgbClr val="1CADE4"/>
              </a:buClr>
              <a:buSzTx/>
              <a:buFont typeface="Arial" panose="020B0604020202020204" pitchFamily="34" charset="0"/>
              <a:buChar char="•"/>
              <a:tabLst/>
              <a:defRPr/>
            </a:pPr>
            <a:r>
              <a:rPr kumimoji="0" lang="en-US" altLang="en-US" sz="2300" b="0" i="0" u="none" strike="noStrike" kern="1200" cap="none" spc="0" normalizeH="0" baseline="0" noProof="0" dirty="0">
                <a:ln>
                  <a:noFill/>
                </a:ln>
                <a:solidFill>
                  <a:prstClr val="black"/>
                </a:solidFill>
                <a:effectLst/>
                <a:uLnTx/>
                <a:uFillTx/>
                <a:latin typeface="Tw Cen MT" panose="020B0602020104020603"/>
                <a:ea typeface="+mn-ea"/>
                <a:cs typeface="+mn-cs"/>
              </a:rPr>
              <a:t>Prediction of new possible values</a:t>
            </a:r>
          </a:p>
          <a:p>
            <a:pPr marL="457200" marR="0" lvl="1" indent="0" algn="l" defTabSz="914400" rtl="0" eaLnBrk="1" fontAlgn="auto" latinLnBrk="0" hangingPunct="1">
              <a:lnSpc>
                <a:spcPct val="90000"/>
              </a:lnSpc>
              <a:spcBef>
                <a:spcPts val="0"/>
              </a:spcBef>
              <a:spcAft>
                <a:spcPts val="600"/>
              </a:spcAft>
              <a:buClr>
                <a:srgbClr val="1CADE4"/>
              </a:buClr>
              <a:buSzTx/>
              <a:buFontTx/>
              <a:buNone/>
              <a:tabLst/>
              <a:defRPr/>
            </a:pPr>
            <a:r>
              <a:rPr kumimoji="0" lang="en-US" altLang="en-US" sz="2300" b="0" i="0" u="none" strike="noStrike" kern="1200" cap="none" spc="0" normalizeH="0" baseline="0" noProof="0" dirty="0">
                <a:ln>
                  <a:noFill/>
                </a:ln>
                <a:solidFill>
                  <a:prstClr val="black"/>
                </a:solidFill>
                <a:effectLst/>
                <a:uLnTx/>
                <a:uFillTx/>
                <a:latin typeface="Tw Cen MT" panose="020B0602020104020603"/>
                <a:ea typeface="+mn-ea"/>
                <a:cs typeface="+mn-cs"/>
              </a:rPr>
              <a:t>Based on the area of house predicting the house prices in a particular month; based on number of hour studied predicting the possible marks. Sales in next 3months etc.</a:t>
            </a:r>
          </a:p>
        </p:txBody>
      </p:sp>
    </p:spTree>
    <p:extLst>
      <p:ext uri="{BB962C8B-B14F-4D97-AF65-F5344CB8AC3E}">
        <p14:creationId xmlns:p14="http://schemas.microsoft.com/office/powerpoint/2010/main" val="1751417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B821C225-5C4D-4168-90AF-3D263D72CBA2}"/>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FEE15661-B0F2-42AE-A75B-0999B2CF598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72744" y="484632"/>
            <a:ext cx="8948150" cy="5880916"/>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cxnSp>
        <p:nvCxnSpPr>
          <p:cNvPr id="12" name="Straight Connector 11">
            <a:extLst>
              <a:ext uri="{FF2B5EF4-FFF2-40B4-BE49-F238E27FC236}">
                <a16:creationId xmlns:a16="http://schemas.microsoft.com/office/drawing/2014/main" id="{CD161189-7A5B-4B2B-93DC-777102994750}"/>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3207198" y="1029524"/>
            <a:ext cx="0" cy="914400"/>
          </a:xfrm>
          <a:prstGeom prst="line">
            <a:avLst/>
          </a:prstGeom>
          <a:ln w="19050">
            <a:solidFill>
              <a:schemeClr val="accent1">
                <a:alpha val="80000"/>
              </a:schemeClr>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354706C1-38B7-4C23-8749-906CB0DC80A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152" y="484632"/>
            <a:ext cx="2128933" cy="58809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Tw Cen MT" panose="020B0602020104020603"/>
              <a:ea typeface="+mn-ea"/>
              <a:cs typeface="+mn-cs"/>
            </a:endParaRPr>
          </a:p>
        </p:txBody>
      </p:sp>
      <p:sp>
        <p:nvSpPr>
          <p:cNvPr id="2" name="Title 1">
            <a:extLst>
              <a:ext uri="{FF2B5EF4-FFF2-40B4-BE49-F238E27FC236}">
                <a16:creationId xmlns:a16="http://schemas.microsoft.com/office/drawing/2014/main" id="{02269EDC-FD38-48F1-974C-897F883B5D4F}"/>
              </a:ext>
            </a:extLst>
          </p:cNvPr>
          <p:cNvSpPr>
            <a:spLocks noGrp="1"/>
          </p:cNvSpPr>
          <p:nvPr>
            <p:ph type="title"/>
          </p:nvPr>
        </p:nvSpPr>
        <p:spPr>
          <a:xfrm>
            <a:off x="3469327" y="788416"/>
            <a:ext cx="7923264" cy="1499616"/>
          </a:xfrm>
        </p:spPr>
        <p:txBody>
          <a:bodyPr vert="horz" lIns="91440" tIns="45720" rIns="91440" bIns="45720" rtlCol="0" anchor="ctr">
            <a:normAutofit/>
          </a:bodyPr>
          <a:lstStyle/>
          <a:p>
            <a:r>
              <a:rPr lang="en-US" cap="all">
                <a:solidFill>
                  <a:srgbClr val="FFFFFF"/>
                </a:solidFill>
              </a:rPr>
              <a:t>Linear Regression Use cases</a:t>
            </a:r>
          </a:p>
        </p:txBody>
      </p:sp>
      <p:sp>
        <p:nvSpPr>
          <p:cNvPr id="3" name="Content Placeholder 2">
            <a:extLst>
              <a:ext uri="{FF2B5EF4-FFF2-40B4-BE49-F238E27FC236}">
                <a16:creationId xmlns:a16="http://schemas.microsoft.com/office/drawing/2014/main" id="{8EB872C9-FE9B-4F97-8659-449E4C9BCD5D}"/>
              </a:ext>
            </a:extLst>
          </p:cNvPr>
          <p:cNvSpPr>
            <a:spLocks noGrp="1"/>
          </p:cNvSpPr>
          <p:nvPr>
            <p:ph sz="quarter" idx="13"/>
          </p:nvPr>
        </p:nvSpPr>
        <p:spPr>
          <a:xfrm>
            <a:off x="3207198" y="2171737"/>
            <a:ext cx="8185393" cy="4025862"/>
          </a:xfrm>
        </p:spPr>
        <p:txBody>
          <a:bodyPr vert="horz" lIns="45720" tIns="45720" rIns="45720" bIns="45720" rtlCol="0">
            <a:normAutofit fontScale="92500" lnSpcReduction="20000"/>
          </a:bodyPr>
          <a:lstStyle/>
          <a:p>
            <a:pPr>
              <a:buFont typeface="Arial" panose="020B0604020202020204" pitchFamily="34" charset="0"/>
              <a:buChar char="•"/>
            </a:pPr>
            <a:r>
              <a:rPr lang="en-US" sz="2400" dirty="0">
                <a:solidFill>
                  <a:srgbClr val="FFFFFF"/>
                </a:solidFill>
              </a:rPr>
              <a:t>To model residential home prices as a function of the home's living area, bathrooms, number of bedrooms, lot size.</a:t>
            </a:r>
          </a:p>
          <a:p>
            <a:pPr>
              <a:buFont typeface="Arial" panose="020B0604020202020204" pitchFamily="34" charset="0"/>
              <a:buChar char="•"/>
            </a:pPr>
            <a:endParaRPr lang="en-US" sz="2400" dirty="0">
              <a:solidFill>
                <a:srgbClr val="FFFFFF"/>
              </a:solidFill>
            </a:endParaRPr>
          </a:p>
          <a:p>
            <a:pPr>
              <a:buFont typeface="Arial" panose="020B0604020202020204" pitchFamily="34" charset="0"/>
              <a:buChar char="•"/>
            </a:pPr>
            <a:r>
              <a:rPr lang="en-US" sz="2400" dirty="0">
                <a:solidFill>
                  <a:srgbClr val="FFFFFF"/>
                </a:solidFill>
              </a:rPr>
              <a:t>To analyze the effect of a proposed radiation treatment on reducing tumor sizes based on patient attributes such as age or weight.</a:t>
            </a:r>
          </a:p>
          <a:p>
            <a:pPr marL="0" indent="0">
              <a:buNone/>
            </a:pPr>
            <a:endParaRPr lang="en-US" sz="2400" dirty="0">
              <a:solidFill>
                <a:srgbClr val="FFFFFF"/>
              </a:solidFill>
            </a:endParaRPr>
          </a:p>
          <a:p>
            <a:pPr>
              <a:buFont typeface="Arial" panose="020B0604020202020204" pitchFamily="34" charset="0"/>
              <a:buChar char="•"/>
            </a:pPr>
            <a:r>
              <a:rPr lang="en-US" sz="2400" dirty="0">
                <a:solidFill>
                  <a:srgbClr val="FFFFFF"/>
                </a:solidFill>
              </a:rPr>
              <a:t>To predict demand for goods and services. For example, restaurant chains can predict the quantity of food depending on weather. </a:t>
            </a:r>
          </a:p>
          <a:p>
            <a:pPr>
              <a:buFont typeface="Arial" panose="020B0604020202020204" pitchFamily="34" charset="0"/>
              <a:buChar char="•"/>
            </a:pPr>
            <a:endParaRPr lang="en-US" sz="2400" dirty="0">
              <a:solidFill>
                <a:srgbClr val="FFFFFF"/>
              </a:solidFill>
            </a:endParaRPr>
          </a:p>
          <a:p>
            <a:pPr>
              <a:buFont typeface="Arial" panose="020B0604020202020204" pitchFamily="34" charset="0"/>
              <a:buChar char="•"/>
            </a:pPr>
            <a:r>
              <a:rPr lang="en-US" sz="2400" dirty="0">
                <a:solidFill>
                  <a:srgbClr val="FFFFFF"/>
                </a:solidFill>
              </a:rPr>
              <a:t>To predict company’s sales based on previous month’s sales and stock prices of a company. </a:t>
            </a:r>
          </a:p>
        </p:txBody>
      </p:sp>
      <p:sp>
        <p:nvSpPr>
          <p:cNvPr id="4" name="Rectangle 3">
            <a:extLst>
              <a:ext uri="{FF2B5EF4-FFF2-40B4-BE49-F238E27FC236}">
                <a16:creationId xmlns:a16="http://schemas.microsoft.com/office/drawing/2014/main" id="{0325E7DC-7FD2-47ED-A189-8CCFFDFDFCB2}"/>
              </a:ext>
            </a:extLst>
          </p:cNvPr>
          <p:cNvSpPr/>
          <p:nvPr/>
        </p:nvSpPr>
        <p:spPr>
          <a:xfrm>
            <a:off x="471105" y="2134793"/>
            <a:ext cx="2128927" cy="400110"/>
          </a:xfrm>
          <a:prstGeom prst="rect">
            <a:avLst/>
          </a:prstGeom>
          <a:solidFill>
            <a:schemeClr val="tx1"/>
          </a:solidFill>
        </p:spPr>
        <p:style>
          <a:lnRef idx="0">
            <a:schemeClr val="dk1"/>
          </a:lnRef>
          <a:fillRef idx="3">
            <a:schemeClr val="dk1"/>
          </a:fillRef>
          <a:effectRef idx="3">
            <a:schemeClr val="dk1"/>
          </a:effectRef>
          <a:fontRef idx="minor">
            <a:schemeClr val="lt1"/>
          </a:fontRef>
        </p:style>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FFFFFF"/>
                </a:solidFill>
                <a:effectLst/>
                <a:uLnTx/>
                <a:uFillTx/>
                <a:latin typeface="Tw Cen MT" panose="020B0602020104020603"/>
                <a:ea typeface="+mn-ea"/>
                <a:cs typeface="+mn-cs"/>
              </a:rPr>
              <a:t>Real Estate </a:t>
            </a:r>
            <a:endParaRPr kumimoji="0" lang="en-IN" sz="2000" b="0" i="0" u="none" strike="noStrike" kern="1200" cap="none" spc="0" normalizeH="0" baseline="0" noProof="0" dirty="0">
              <a:ln>
                <a:noFill/>
              </a:ln>
              <a:solidFill>
                <a:prstClr val="white"/>
              </a:solidFill>
              <a:effectLst/>
              <a:uLnTx/>
              <a:uFillTx/>
              <a:latin typeface="Tw Cen MT" panose="020B0602020104020603"/>
              <a:ea typeface="+mn-ea"/>
              <a:cs typeface="+mn-cs"/>
            </a:endParaRPr>
          </a:p>
        </p:txBody>
      </p:sp>
      <p:sp>
        <p:nvSpPr>
          <p:cNvPr id="9" name="Rectangle 8">
            <a:extLst>
              <a:ext uri="{FF2B5EF4-FFF2-40B4-BE49-F238E27FC236}">
                <a16:creationId xmlns:a16="http://schemas.microsoft.com/office/drawing/2014/main" id="{0E3B7E57-2316-44C4-9377-0E037B3D6890}"/>
              </a:ext>
            </a:extLst>
          </p:cNvPr>
          <p:cNvSpPr/>
          <p:nvPr/>
        </p:nvSpPr>
        <p:spPr>
          <a:xfrm>
            <a:off x="479204" y="3252905"/>
            <a:ext cx="2128927" cy="400110"/>
          </a:xfrm>
          <a:prstGeom prst="rect">
            <a:avLst/>
          </a:prstGeom>
          <a:solidFill>
            <a:schemeClr val="tx1"/>
          </a:solidFill>
        </p:spPr>
        <p:style>
          <a:lnRef idx="0">
            <a:schemeClr val="dk1"/>
          </a:lnRef>
          <a:fillRef idx="3">
            <a:schemeClr val="dk1"/>
          </a:fillRef>
          <a:effectRef idx="3">
            <a:schemeClr val="dk1"/>
          </a:effectRef>
          <a:fontRef idx="minor">
            <a:schemeClr val="lt1"/>
          </a:fontRef>
        </p:style>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FFFFFF"/>
                </a:solidFill>
                <a:effectLst/>
                <a:uLnTx/>
                <a:uFillTx/>
                <a:latin typeface="Tw Cen MT" panose="020B0602020104020603"/>
                <a:ea typeface="+mn-ea"/>
                <a:cs typeface="+mn-cs"/>
              </a:rPr>
              <a:t>Medicine</a:t>
            </a:r>
            <a:endParaRPr kumimoji="0" lang="en-IN" sz="2000" b="0" i="0" u="none" strike="noStrike" kern="1200" cap="none" spc="0" normalizeH="0" baseline="0" noProof="0" dirty="0">
              <a:ln>
                <a:noFill/>
              </a:ln>
              <a:solidFill>
                <a:prstClr val="white"/>
              </a:solidFill>
              <a:effectLst/>
              <a:uLnTx/>
              <a:uFillTx/>
              <a:latin typeface="Tw Cen MT" panose="020B0602020104020603"/>
              <a:ea typeface="+mn-ea"/>
              <a:cs typeface="+mn-cs"/>
            </a:endParaRPr>
          </a:p>
        </p:txBody>
      </p:sp>
      <p:sp>
        <p:nvSpPr>
          <p:cNvPr id="11" name="Rectangle 10">
            <a:extLst>
              <a:ext uri="{FF2B5EF4-FFF2-40B4-BE49-F238E27FC236}">
                <a16:creationId xmlns:a16="http://schemas.microsoft.com/office/drawing/2014/main" id="{2A23540D-211A-4C8E-8EFC-2F39005FC165}"/>
              </a:ext>
            </a:extLst>
          </p:cNvPr>
          <p:cNvSpPr/>
          <p:nvPr/>
        </p:nvSpPr>
        <p:spPr>
          <a:xfrm>
            <a:off x="471104" y="4371017"/>
            <a:ext cx="2128927" cy="384721"/>
          </a:xfrm>
          <a:prstGeom prst="rect">
            <a:avLst/>
          </a:prstGeom>
          <a:solidFill>
            <a:schemeClr val="tx1"/>
          </a:solidFill>
        </p:spPr>
        <p:style>
          <a:lnRef idx="0">
            <a:schemeClr val="dk1"/>
          </a:lnRef>
          <a:fillRef idx="3">
            <a:schemeClr val="dk1"/>
          </a:fillRef>
          <a:effectRef idx="3">
            <a:schemeClr val="dk1"/>
          </a:effectRef>
          <a:fontRef idx="minor">
            <a:schemeClr val="lt1"/>
          </a:fontRef>
        </p:style>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900" b="0" i="0" u="none" strike="noStrike" kern="1200" cap="none" spc="0" normalizeH="0" baseline="0" noProof="0" dirty="0">
                <a:ln>
                  <a:noFill/>
                </a:ln>
                <a:solidFill>
                  <a:srgbClr val="FFFFFF"/>
                </a:solidFill>
                <a:effectLst/>
                <a:uLnTx/>
                <a:uFillTx/>
                <a:latin typeface="Tw Cen MT" panose="020B0602020104020603"/>
                <a:ea typeface="+mn-ea"/>
                <a:cs typeface="+mn-cs"/>
              </a:rPr>
              <a:t>Demand</a:t>
            </a:r>
            <a:r>
              <a:rPr kumimoji="0" lang="en-US" sz="1000" b="0" i="0" u="none" strike="noStrike" kern="1200" cap="none" spc="0" normalizeH="0" baseline="0" noProof="0" dirty="0">
                <a:ln>
                  <a:noFill/>
                </a:ln>
                <a:solidFill>
                  <a:srgbClr val="FFFFFF"/>
                </a:solidFill>
                <a:effectLst/>
                <a:uLnTx/>
                <a:uFillTx/>
                <a:latin typeface="Tw Cen MT" panose="020B0602020104020603"/>
                <a:ea typeface="+mn-ea"/>
                <a:cs typeface="+mn-cs"/>
              </a:rPr>
              <a:t> </a:t>
            </a:r>
            <a:r>
              <a:rPr kumimoji="0" lang="en-US" sz="1900" b="0" i="0" u="none" strike="noStrike" kern="1200" cap="none" spc="0" normalizeH="0" baseline="0" noProof="0" dirty="0">
                <a:ln>
                  <a:noFill/>
                </a:ln>
                <a:solidFill>
                  <a:srgbClr val="FFFFFF"/>
                </a:solidFill>
                <a:effectLst/>
                <a:uLnTx/>
                <a:uFillTx/>
                <a:latin typeface="Tw Cen MT" panose="020B0602020104020603"/>
                <a:ea typeface="+mn-ea"/>
                <a:cs typeface="+mn-cs"/>
              </a:rPr>
              <a:t>Forecasting</a:t>
            </a:r>
            <a:endParaRPr kumimoji="0" lang="en-IN" sz="1900" b="0" i="0" u="none" strike="noStrike" kern="1200" cap="none" spc="0" normalizeH="0" baseline="0" noProof="0" dirty="0">
              <a:ln>
                <a:noFill/>
              </a:ln>
              <a:solidFill>
                <a:prstClr val="white"/>
              </a:solidFill>
              <a:effectLst/>
              <a:uLnTx/>
              <a:uFillTx/>
              <a:latin typeface="Tw Cen MT" panose="020B0602020104020603"/>
              <a:ea typeface="+mn-ea"/>
              <a:cs typeface="+mn-cs"/>
            </a:endParaRPr>
          </a:p>
        </p:txBody>
      </p:sp>
      <p:sp>
        <p:nvSpPr>
          <p:cNvPr id="13" name="Rectangle 12">
            <a:extLst>
              <a:ext uri="{FF2B5EF4-FFF2-40B4-BE49-F238E27FC236}">
                <a16:creationId xmlns:a16="http://schemas.microsoft.com/office/drawing/2014/main" id="{875E1ACC-5504-431D-B872-874BCA81DD84}"/>
              </a:ext>
            </a:extLst>
          </p:cNvPr>
          <p:cNvSpPr/>
          <p:nvPr/>
        </p:nvSpPr>
        <p:spPr>
          <a:xfrm>
            <a:off x="479205" y="5473739"/>
            <a:ext cx="2128927" cy="400110"/>
          </a:xfrm>
          <a:prstGeom prst="rect">
            <a:avLst/>
          </a:prstGeom>
          <a:solidFill>
            <a:schemeClr val="tx1"/>
          </a:solidFill>
        </p:spPr>
        <p:style>
          <a:lnRef idx="0">
            <a:schemeClr val="dk1"/>
          </a:lnRef>
          <a:fillRef idx="3">
            <a:schemeClr val="dk1"/>
          </a:fillRef>
          <a:effectRef idx="3">
            <a:schemeClr val="dk1"/>
          </a:effectRef>
          <a:fontRef idx="minor">
            <a:schemeClr val="lt1"/>
          </a:fontRef>
        </p:style>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FFFFFF"/>
                </a:solidFill>
                <a:effectLst/>
                <a:uLnTx/>
                <a:uFillTx/>
                <a:latin typeface="Tw Cen MT" panose="020B0602020104020603"/>
                <a:ea typeface="+mn-ea"/>
                <a:cs typeface="+mn-cs"/>
              </a:rPr>
              <a:t>Marketing</a:t>
            </a:r>
            <a:endParaRPr kumimoji="0" lang="en-IN" sz="2000" b="0" i="0" u="none" strike="noStrike" kern="1200" cap="none" spc="0" normalizeH="0" baseline="0" noProof="0" dirty="0">
              <a:ln>
                <a:noFill/>
              </a:ln>
              <a:solidFill>
                <a:prstClr val="white"/>
              </a:solidFill>
              <a:effectLst/>
              <a:uLnTx/>
              <a:uFillTx/>
              <a:latin typeface="Tw Cen MT" panose="020B0602020104020603"/>
              <a:ea typeface="+mn-ea"/>
              <a:cs typeface="+mn-cs"/>
            </a:endParaRPr>
          </a:p>
        </p:txBody>
      </p:sp>
    </p:spTree>
    <p:extLst>
      <p:ext uri="{BB962C8B-B14F-4D97-AF65-F5344CB8AC3E}">
        <p14:creationId xmlns:p14="http://schemas.microsoft.com/office/powerpoint/2010/main" val="5682584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7B269FE-4116-4956-ACD7-1458D2DF7AE9}"/>
              </a:ext>
            </a:extLst>
          </p:cNvPr>
          <p:cNvSpPr>
            <a:spLocks noGrp="1"/>
          </p:cNvSpPr>
          <p:nvPr>
            <p:ph type="title"/>
          </p:nvPr>
        </p:nvSpPr>
        <p:spPr/>
        <p:txBody>
          <a:bodyPr/>
          <a:lstStyle/>
          <a:p>
            <a:r>
              <a:rPr lang="en-IN" cap="none" dirty="0"/>
              <a:t>Simple Linear Regression</a:t>
            </a:r>
          </a:p>
        </p:txBody>
      </p:sp>
      <p:sp>
        <p:nvSpPr>
          <p:cNvPr id="4" name="Text Placeholder 3">
            <a:extLst>
              <a:ext uri="{FF2B5EF4-FFF2-40B4-BE49-F238E27FC236}">
                <a16:creationId xmlns:a16="http://schemas.microsoft.com/office/drawing/2014/main" id="{18FB328B-6A41-4CF3-9605-F8B33AB78C89}"/>
              </a:ext>
            </a:extLst>
          </p:cNvPr>
          <p:cNvSpPr>
            <a:spLocks noGrp="1"/>
          </p:cNvSpPr>
          <p:nvPr>
            <p:ph type="body" idx="1"/>
          </p:nvPr>
        </p:nvSpPr>
        <p:spPr/>
        <p:txBody>
          <a:bodyPr/>
          <a:lstStyle/>
          <a:p>
            <a:r>
              <a:rPr lang="en-IN" dirty="0"/>
              <a:t>Python code using </a:t>
            </a:r>
            <a:r>
              <a:rPr lang="en-IN" dirty="0" err="1"/>
              <a:t>sklearn</a:t>
            </a:r>
            <a:endParaRPr lang="en-IN" dirty="0"/>
          </a:p>
        </p:txBody>
      </p:sp>
    </p:spTree>
    <p:extLst>
      <p:ext uri="{BB962C8B-B14F-4D97-AF65-F5344CB8AC3E}">
        <p14:creationId xmlns:p14="http://schemas.microsoft.com/office/powerpoint/2010/main" val="16796773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2" name="Straight Connector 11">
            <a:extLst>
              <a:ext uri="{FF2B5EF4-FFF2-40B4-BE49-F238E27FC236}">
                <a16:creationId xmlns:a16="http://schemas.microsoft.com/office/drawing/2014/main" id="{9200C8B5-FB5A-4F8B-A9BD-693C051418A3}"/>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319E6BB3-DF2B-4751-97C5-B3DB949AED9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1998"/>
            <a:ext cx="12188952" cy="22855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CBDDD243-ED5F-4896-B18B-ABCF4B7E12C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A61721DD-D110-44EE-82A7-D56AB687E614}"/>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5204427"/>
            <a:ext cx="0" cy="91440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pic>
        <p:nvPicPr>
          <p:cNvPr id="4" name="Content Placeholder 4" descr="A close up of a map&#10;&#10;Description generated with high confidence">
            <a:extLst>
              <a:ext uri="{FF2B5EF4-FFF2-40B4-BE49-F238E27FC236}">
                <a16:creationId xmlns:a16="http://schemas.microsoft.com/office/drawing/2014/main" id="{55B3DC2C-6CB1-4A96-92D7-89B2ED63245C}"/>
              </a:ext>
            </a:extLst>
          </p:cNvPr>
          <p:cNvPicPr>
            <a:picLocks noChangeAspect="1"/>
          </p:cNvPicPr>
          <p:nvPr/>
        </p:nvPicPr>
        <p:blipFill rotWithShape="1">
          <a:blip r:embed="rId2"/>
          <a:srcRect/>
          <a:stretch/>
        </p:blipFill>
        <p:spPr>
          <a:xfrm>
            <a:off x="6417734" y="666707"/>
            <a:ext cx="4747090" cy="3560317"/>
          </a:xfrm>
          <a:prstGeom prst="rect">
            <a:avLst/>
          </a:prstGeom>
        </p:spPr>
      </p:pic>
      <p:sp>
        <p:nvSpPr>
          <p:cNvPr id="2" name="Title 1">
            <a:extLst>
              <a:ext uri="{FF2B5EF4-FFF2-40B4-BE49-F238E27FC236}">
                <a16:creationId xmlns:a16="http://schemas.microsoft.com/office/drawing/2014/main" id="{8071CE02-93B9-404A-B946-791AD5FA0710}"/>
              </a:ext>
            </a:extLst>
          </p:cNvPr>
          <p:cNvSpPr>
            <a:spLocks noGrp="1"/>
          </p:cNvSpPr>
          <p:nvPr>
            <p:ph type="title"/>
          </p:nvPr>
        </p:nvSpPr>
        <p:spPr>
          <a:xfrm>
            <a:off x="1024128" y="4911819"/>
            <a:ext cx="9720072" cy="1499616"/>
          </a:xfrm>
        </p:spPr>
        <p:txBody>
          <a:bodyPr vert="horz" lIns="91440" tIns="45720" rIns="91440" bIns="45720" rtlCol="0" anchor="ctr">
            <a:normAutofit/>
          </a:bodyPr>
          <a:lstStyle/>
          <a:p>
            <a:r>
              <a:rPr lang="en-US" cap="all" dirty="0">
                <a:solidFill>
                  <a:srgbClr val="FFFFFF"/>
                </a:solidFill>
              </a:rPr>
              <a:t>What is Linear Regression?</a:t>
            </a:r>
          </a:p>
        </p:txBody>
      </p:sp>
      <p:sp>
        <p:nvSpPr>
          <p:cNvPr id="3" name="Content Placeholder 2">
            <a:extLst>
              <a:ext uri="{FF2B5EF4-FFF2-40B4-BE49-F238E27FC236}">
                <a16:creationId xmlns:a16="http://schemas.microsoft.com/office/drawing/2014/main" id="{DFE85193-5916-4034-9D9F-43AA4DBDBA5C}"/>
              </a:ext>
            </a:extLst>
          </p:cNvPr>
          <p:cNvSpPr>
            <a:spLocks noGrp="1"/>
          </p:cNvSpPr>
          <p:nvPr>
            <p:ph sz="quarter" idx="13"/>
          </p:nvPr>
        </p:nvSpPr>
        <p:spPr>
          <a:xfrm>
            <a:off x="1024129" y="643467"/>
            <a:ext cx="4750138" cy="3606798"/>
          </a:xfrm>
        </p:spPr>
        <p:txBody>
          <a:bodyPr vert="horz" lIns="45720" tIns="45720" rIns="45720" bIns="45720" rtlCol="0" anchor="ctr">
            <a:normAutofit/>
          </a:bodyPr>
          <a:lstStyle/>
          <a:p>
            <a:pPr>
              <a:buFont typeface="Arial" panose="020B0604020202020204" pitchFamily="34" charset="0"/>
              <a:buChar char="•"/>
            </a:pPr>
            <a:r>
              <a:rPr lang="en-US" sz="2400" dirty="0"/>
              <a:t>A Supervised Learning Algorithm that learns from a set of training samples</a:t>
            </a:r>
          </a:p>
          <a:p>
            <a:pPr>
              <a:buFont typeface="Arial" panose="020B0604020202020204" pitchFamily="34" charset="0"/>
              <a:buChar char="•"/>
            </a:pPr>
            <a:endParaRPr lang="en-US" sz="2400" dirty="0"/>
          </a:p>
          <a:p>
            <a:pPr>
              <a:buFont typeface="Arial" panose="020B0604020202020204" pitchFamily="34" charset="0"/>
              <a:buChar char="•"/>
            </a:pPr>
            <a:r>
              <a:rPr lang="en-US" sz="2400" dirty="0"/>
              <a:t>It estimates relationship between a dependent variable (target/label) and one or more independent variable (predictors).</a:t>
            </a:r>
          </a:p>
        </p:txBody>
      </p:sp>
    </p:spTree>
    <p:extLst>
      <p:ext uri="{BB962C8B-B14F-4D97-AF65-F5344CB8AC3E}">
        <p14:creationId xmlns:p14="http://schemas.microsoft.com/office/powerpoint/2010/main" val="34806696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146645" y="841416"/>
            <a:ext cx="7200322" cy="626440"/>
          </a:xfrm>
          <a:prstGeom prst="rect">
            <a:avLst/>
          </a:prstGeom>
        </p:spPr>
        <p:txBody>
          <a:bodyPr vert="horz" wrap="square" lIns="0" tIns="10782" rIns="0" bIns="0" rtlCol="0">
            <a:spAutoFit/>
          </a:bodyPr>
          <a:lstStyle/>
          <a:p>
            <a:pPr marL="7701">
              <a:spcBef>
                <a:spcPts val="85"/>
              </a:spcBef>
            </a:pPr>
            <a:r>
              <a:rPr lang="en-IN" sz="4000" b="1" spc="-73" dirty="0">
                <a:solidFill>
                  <a:srgbClr val="3A3A3A"/>
                </a:solidFill>
                <a:latin typeface="Calibri"/>
                <a:cs typeface="Calibri"/>
              </a:rPr>
              <a:t>Import the libraries</a:t>
            </a:r>
            <a:endParaRPr sz="4000" dirty="0">
              <a:latin typeface="Calibri"/>
              <a:cs typeface="Calibri"/>
            </a:endParaRPr>
          </a:p>
        </p:txBody>
      </p:sp>
      <p:grpSp>
        <p:nvGrpSpPr>
          <p:cNvPr id="2" name="Group 1">
            <a:extLst>
              <a:ext uri="{FF2B5EF4-FFF2-40B4-BE49-F238E27FC236}">
                <a16:creationId xmlns:a16="http://schemas.microsoft.com/office/drawing/2014/main" id="{618EC314-ED81-4168-9444-910673D5E837}"/>
              </a:ext>
            </a:extLst>
          </p:cNvPr>
          <p:cNvGrpSpPr/>
          <p:nvPr/>
        </p:nvGrpSpPr>
        <p:grpSpPr>
          <a:xfrm>
            <a:off x="1146644" y="1968826"/>
            <a:ext cx="10058911" cy="3914737"/>
            <a:chOff x="2428683" y="1710208"/>
            <a:chExt cx="8719608" cy="3223951"/>
          </a:xfrm>
        </p:grpSpPr>
        <p:sp>
          <p:nvSpPr>
            <p:cNvPr id="4" name="object 4"/>
            <p:cNvSpPr/>
            <p:nvPr/>
          </p:nvSpPr>
          <p:spPr>
            <a:xfrm>
              <a:off x="2428683" y="1756225"/>
              <a:ext cx="8387761" cy="3131918"/>
            </a:xfrm>
            <a:prstGeom prst="rect">
              <a:avLst/>
            </a:prstGeom>
            <a:solidFill>
              <a:srgbClr val="1CADE4"/>
            </a:solidFill>
          </p:spPr>
          <p:txBody>
            <a:bodyPr wrap="square" lIns="0" tIns="0" rIns="0" bIns="0" rtlCol="0"/>
            <a:lstStyle/>
            <a:p>
              <a:endParaRPr sz="1092" dirty="0">
                <a:solidFill>
                  <a:srgbClr val="1CADE4"/>
                </a:solidFill>
              </a:endParaRPr>
            </a:p>
          </p:txBody>
        </p:sp>
        <p:sp>
          <p:nvSpPr>
            <p:cNvPr id="5" name="object 5"/>
            <p:cNvSpPr/>
            <p:nvPr/>
          </p:nvSpPr>
          <p:spPr>
            <a:xfrm>
              <a:off x="2629276" y="1710208"/>
              <a:ext cx="8519015" cy="3223951"/>
            </a:xfrm>
            <a:prstGeom prst="roundRect">
              <a:avLst>
                <a:gd name="adj" fmla="val 5494"/>
              </a:avLst>
            </a:prstGeom>
            <a:solidFill>
              <a:srgbClr val="EBF4F7"/>
            </a:solidFill>
          </p:spPr>
          <p:txBody>
            <a:bodyPr wrap="square" lIns="0" tIns="0" rIns="0" bIns="0" rtlCol="0"/>
            <a:lstStyle/>
            <a:p>
              <a:pPr>
                <a:lnSpc>
                  <a:spcPct val="150000"/>
                </a:lnSpc>
              </a:pPr>
              <a:r>
                <a:rPr lang="en-IN" sz="2000" dirty="0">
                  <a:solidFill>
                    <a:schemeClr val="tx1">
                      <a:lumMod val="85000"/>
                      <a:lumOff val="15000"/>
                    </a:schemeClr>
                  </a:solidFill>
                  <a:latin typeface="Courier New" panose="02070309020205020404" pitchFamily="49" charset="0"/>
                  <a:cs typeface="Courier New" panose="02070309020205020404" pitchFamily="49" charset="0"/>
                </a:rPr>
                <a:t>import </a:t>
              </a:r>
              <a:r>
                <a:rPr lang="en-IN" sz="2000" dirty="0" err="1">
                  <a:solidFill>
                    <a:schemeClr val="tx1">
                      <a:lumMod val="85000"/>
                      <a:lumOff val="15000"/>
                    </a:schemeClr>
                  </a:solidFill>
                  <a:latin typeface="Courier New" panose="02070309020205020404" pitchFamily="49" charset="0"/>
                  <a:cs typeface="Courier New" panose="02070309020205020404" pitchFamily="49" charset="0"/>
                </a:rPr>
                <a:t>numpy</a:t>
              </a:r>
              <a:endParaRPr lang="en-IN" sz="2000" dirty="0">
                <a:solidFill>
                  <a:schemeClr val="tx1">
                    <a:lumMod val="85000"/>
                    <a:lumOff val="15000"/>
                  </a:schemeClr>
                </a:solidFill>
                <a:latin typeface="Courier New" panose="02070309020205020404" pitchFamily="49" charset="0"/>
                <a:cs typeface="Courier New" panose="02070309020205020404" pitchFamily="49" charset="0"/>
              </a:endParaRPr>
            </a:p>
            <a:p>
              <a:pPr>
                <a:lnSpc>
                  <a:spcPct val="150000"/>
                </a:lnSpc>
              </a:pPr>
              <a:r>
                <a:rPr lang="en-IN" sz="2000" dirty="0">
                  <a:solidFill>
                    <a:schemeClr val="tx1">
                      <a:lumMod val="85000"/>
                      <a:lumOff val="15000"/>
                    </a:schemeClr>
                  </a:solidFill>
                  <a:latin typeface="Courier New" panose="02070309020205020404" pitchFamily="49" charset="0"/>
                  <a:cs typeface="Courier New" panose="02070309020205020404" pitchFamily="49" charset="0"/>
                </a:rPr>
                <a:t>import </a:t>
              </a:r>
              <a:r>
                <a:rPr lang="en-IN" sz="2000" dirty="0" err="1">
                  <a:solidFill>
                    <a:schemeClr val="tx1">
                      <a:lumMod val="85000"/>
                      <a:lumOff val="15000"/>
                    </a:schemeClr>
                  </a:solidFill>
                  <a:latin typeface="Courier New" panose="02070309020205020404" pitchFamily="49" charset="0"/>
                  <a:cs typeface="Courier New" panose="02070309020205020404" pitchFamily="49" charset="0"/>
                </a:rPr>
                <a:t>matplotlib</a:t>
              </a:r>
              <a:r>
                <a:rPr lang="en-IN" sz="2000" dirty="0">
                  <a:solidFill>
                    <a:schemeClr val="tx1">
                      <a:lumMod val="85000"/>
                      <a:lumOff val="15000"/>
                    </a:schemeClr>
                  </a:solidFill>
                  <a:latin typeface="Courier New" panose="02070309020205020404" pitchFamily="49" charset="0"/>
                  <a:cs typeface="Courier New" panose="02070309020205020404" pitchFamily="49" charset="0"/>
                </a:rPr>
                <a:t> as </a:t>
              </a:r>
              <a:r>
                <a:rPr lang="en-IN" sz="2000" dirty="0" err="1">
                  <a:solidFill>
                    <a:schemeClr val="tx1">
                      <a:lumMod val="85000"/>
                      <a:lumOff val="15000"/>
                    </a:schemeClr>
                  </a:solidFill>
                  <a:latin typeface="Courier New" panose="02070309020205020404" pitchFamily="49" charset="0"/>
                  <a:cs typeface="Courier New" panose="02070309020205020404" pitchFamily="49" charset="0"/>
                </a:rPr>
                <a:t>plt</a:t>
              </a:r>
              <a:endParaRPr lang="en-IN" sz="2000" dirty="0">
                <a:solidFill>
                  <a:schemeClr val="tx1">
                    <a:lumMod val="85000"/>
                    <a:lumOff val="15000"/>
                  </a:schemeClr>
                </a:solidFill>
                <a:latin typeface="Courier New" panose="02070309020205020404" pitchFamily="49" charset="0"/>
                <a:cs typeface="Courier New" panose="02070309020205020404" pitchFamily="49" charset="0"/>
              </a:endParaRPr>
            </a:p>
            <a:p>
              <a:pPr>
                <a:lnSpc>
                  <a:spcPct val="150000"/>
                </a:lnSpc>
              </a:pPr>
              <a:r>
                <a:rPr lang="en-IN" sz="2000" dirty="0">
                  <a:solidFill>
                    <a:schemeClr val="tx1">
                      <a:lumMod val="85000"/>
                      <a:lumOff val="15000"/>
                    </a:schemeClr>
                  </a:solidFill>
                  <a:latin typeface="Courier New" panose="02070309020205020404" pitchFamily="49" charset="0"/>
                  <a:cs typeface="Courier New" panose="02070309020205020404" pitchFamily="49" charset="0"/>
                </a:rPr>
                <a:t>Import pandas</a:t>
              </a:r>
            </a:p>
            <a:p>
              <a:pPr>
                <a:lnSpc>
                  <a:spcPct val="150000"/>
                </a:lnSpc>
              </a:pPr>
              <a:endParaRPr sz="2000" dirty="0">
                <a:solidFill>
                  <a:schemeClr val="tx1">
                    <a:lumMod val="85000"/>
                    <a:lumOff val="15000"/>
                  </a:schemeClr>
                </a:solidFill>
                <a:latin typeface="Courier New" panose="02070309020205020404" pitchFamily="49" charset="0"/>
                <a:cs typeface="Courier New" panose="02070309020205020404" pitchFamily="49" charset="0"/>
              </a:endParaRPr>
            </a:p>
          </p:txBody>
        </p:sp>
      </p:grpSp>
    </p:spTree>
    <p:extLst>
      <p:ext uri="{BB962C8B-B14F-4D97-AF65-F5344CB8AC3E}">
        <p14:creationId xmlns:p14="http://schemas.microsoft.com/office/powerpoint/2010/main" val="35630054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146645" y="841416"/>
            <a:ext cx="7200322" cy="626440"/>
          </a:xfrm>
          <a:prstGeom prst="rect">
            <a:avLst/>
          </a:prstGeom>
        </p:spPr>
        <p:txBody>
          <a:bodyPr vert="horz" wrap="square" lIns="0" tIns="10782" rIns="0" bIns="0" rtlCol="0">
            <a:spAutoFit/>
          </a:bodyPr>
          <a:lstStyle/>
          <a:p>
            <a:pPr marL="7701">
              <a:spcBef>
                <a:spcPts val="85"/>
              </a:spcBef>
            </a:pPr>
            <a:r>
              <a:rPr lang="en-IN" sz="4000" b="1" spc="-73" dirty="0">
                <a:solidFill>
                  <a:srgbClr val="3A3A3A"/>
                </a:solidFill>
                <a:latin typeface="Calibri"/>
                <a:cs typeface="Calibri"/>
              </a:rPr>
              <a:t>Import dataset</a:t>
            </a:r>
            <a:endParaRPr sz="4000" dirty="0">
              <a:latin typeface="Calibri"/>
              <a:cs typeface="Calibri"/>
            </a:endParaRPr>
          </a:p>
        </p:txBody>
      </p:sp>
      <p:grpSp>
        <p:nvGrpSpPr>
          <p:cNvPr id="2" name="Group 1">
            <a:extLst>
              <a:ext uri="{FF2B5EF4-FFF2-40B4-BE49-F238E27FC236}">
                <a16:creationId xmlns:a16="http://schemas.microsoft.com/office/drawing/2014/main" id="{618EC314-ED81-4168-9444-910673D5E837}"/>
              </a:ext>
            </a:extLst>
          </p:cNvPr>
          <p:cNvGrpSpPr/>
          <p:nvPr/>
        </p:nvGrpSpPr>
        <p:grpSpPr>
          <a:xfrm>
            <a:off x="1146645" y="1968826"/>
            <a:ext cx="10042286" cy="3914737"/>
            <a:chOff x="2428683" y="1710208"/>
            <a:chExt cx="8719608" cy="3223951"/>
          </a:xfrm>
        </p:grpSpPr>
        <p:sp>
          <p:nvSpPr>
            <p:cNvPr id="4" name="object 4"/>
            <p:cNvSpPr/>
            <p:nvPr/>
          </p:nvSpPr>
          <p:spPr>
            <a:xfrm>
              <a:off x="2428683" y="1756225"/>
              <a:ext cx="8387761" cy="3131918"/>
            </a:xfrm>
            <a:prstGeom prst="rect">
              <a:avLst/>
            </a:prstGeom>
            <a:solidFill>
              <a:srgbClr val="1CADE4"/>
            </a:solidFill>
          </p:spPr>
          <p:txBody>
            <a:bodyPr wrap="square" lIns="0" tIns="0" rIns="0" bIns="0" rtlCol="0"/>
            <a:lstStyle/>
            <a:p>
              <a:endParaRPr sz="1092" dirty="0">
                <a:solidFill>
                  <a:srgbClr val="1CADE4"/>
                </a:solidFill>
              </a:endParaRPr>
            </a:p>
          </p:txBody>
        </p:sp>
        <p:sp>
          <p:nvSpPr>
            <p:cNvPr id="5" name="object 5"/>
            <p:cNvSpPr/>
            <p:nvPr/>
          </p:nvSpPr>
          <p:spPr>
            <a:xfrm>
              <a:off x="2629276" y="1710208"/>
              <a:ext cx="8519015" cy="3223951"/>
            </a:xfrm>
            <a:prstGeom prst="roundRect">
              <a:avLst>
                <a:gd name="adj" fmla="val 5494"/>
              </a:avLst>
            </a:prstGeom>
            <a:solidFill>
              <a:srgbClr val="EBF4F7"/>
            </a:solidFill>
          </p:spPr>
          <p:txBody>
            <a:bodyPr wrap="square" lIns="0" tIns="0" rIns="0" bIns="0" rtlCol="0"/>
            <a:lstStyle/>
            <a:p>
              <a:pPr>
                <a:lnSpc>
                  <a:spcPct val="150000"/>
                </a:lnSpc>
              </a:pPr>
              <a:r>
                <a:rPr lang="en-IN" sz="2000" dirty="0">
                  <a:solidFill>
                    <a:schemeClr val="tx1">
                      <a:lumMod val="85000"/>
                      <a:lumOff val="15000"/>
                    </a:schemeClr>
                  </a:solidFill>
                  <a:latin typeface="Courier New" panose="02070309020205020404" pitchFamily="49" charset="0"/>
                  <a:cs typeface="Courier New" panose="02070309020205020404" pitchFamily="49" charset="0"/>
                </a:rPr>
                <a:t>dataset=</a:t>
              </a:r>
              <a:r>
                <a:rPr lang="en-IN" sz="2000" dirty="0" err="1">
                  <a:solidFill>
                    <a:schemeClr val="tx1">
                      <a:lumMod val="85000"/>
                      <a:lumOff val="15000"/>
                    </a:schemeClr>
                  </a:solidFill>
                  <a:latin typeface="Courier New" panose="02070309020205020404" pitchFamily="49" charset="0"/>
                  <a:cs typeface="Courier New" panose="02070309020205020404" pitchFamily="49" charset="0"/>
                </a:rPr>
                <a:t>pandas.read_csv</a:t>
              </a:r>
              <a:r>
                <a:rPr lang="en-IN" sz="2000" dirty="0">
                  <a:solidFill>
                    <a:schemeClr val="tx1">
                      <a:lumMod val="85000"/>
                      <a:lumOff val="15000"/>
                    </a:schemeClr>
                  </a:solidFill>
                  <a:latin typeface="Courier New" panose="02070309020205020404" pitchFamily="49" charset="0"/>
                  <a:cs typeface="Courier New" panose="02070309020205020404" pitchFamily="49" charset="0"/>
                </a:rPr>
                <a:t>(‘salary_data.csv’)</a:t>
              </a:r>
            </a:p>
            <a:p>
              <a:pPr>
                <a:lnSpc>
                  <a:spcPct val="150000"/>
                </a:lnSpc>
              </a:pPr>
              <a:r>
                <a:rPr lang="en-IN" sz="2000" dirty="0">
                  <a:solidFill>
                    <a:schemeClr val="tx1">
                      <a:lumMod val="85000"/>
                      <a:lumOff val="15000"/>
                    </a:schemeClr>
                  </a:solidFill>
                  <a:latin typeface="Courier New" panose="02070309020205020404" pitchFamily="49" charset="0"/>
                  <a:cs typeface="Courier New" panose="02070309020205020404" pitchFamily="49" charset="0"/>
                </a:rPr>
                <a:t>X=</a:t>
              </a:r>
              <a:r>
                <a:rPr lang="en-IN" sz="2000" dirty="0" err="1">
                  <a:solidFill>
                    <a:schemeClr val="tx1">
                      <a:lumMod val="85000"/>
                      <a:lumOff val="15000"/>
                    </a:schemeClr>
                  </a:solidFill>
                  <a:latin typeface="Courier New" panose="02070309020205020404" pitchFamily="49" charset="0"/>
                  <a:cs typeface="Courier New" panose="02070309020205020404" pitchFamily="49" charset="0"/>
                </a:rPr>
                <a:t>dataset.iloc</a:t>
              </a:r>
              <a:r>
                <a:rPr lang="en-IN" sz="2000" dirty="0">
                  <a:solidFill>
                    <a:schemeClr val="tx1">
                      <a:lumMod val="85000"/>
                      <a:lumOff val="15000"/>
                    </a:schemeClr>
                  </a:solidFill>
                  <a:latin typeface="Courier New" panose="02070309020205020404" pitchFamily="49" charset="0"/>
                  <a:cs typeface="Courier New" panose="02070309020205020404" pitchFamily="49" charset="0"/>
                </a:rPr>
                <a:t>[:,:-1].values</a:t>
              </a:r>
            </a:p>
            <a:p>
              <a:pPr>
                <a:lnSpc>
                  <a:spcPct val="150000"/>
                </a:lnSpc>
              </a:pPr>
              <a:r>
                <a:rPr lang="en-IN" sz="2000" dirty="0">
                  <a:solidFill>
                    <a:schemeClr val="tx1">
                      <a:lumMod val="85000"/>
                      <a:lumOff val="15000"/>
                    </a:schemeClr>
                  </a:solidFill>
                  <a:latin typeface="Courier New" panose="02070309020205020404" pitchFamily="49" charset="0"/>
                  <a:cs typeface="Courier New" panose="02070309020205020404" pitchFamily="49" charset="0"/>
                </a:rPr>
                <a:t>Y=</a:t>
              </a:r>
              <a:r>
                <a:rPr lang="en-IN" sz="2000" dirty="0" err="1">
                  <a:solidFill>
                    <a:schemeClr val="tx1">
                      <a:lumMod val="85000"/>
                      <a:lumOff val="15000"/>
                    </a:schemeClr>
                  </a:solidFill>
                  <a:latin typeface="Courier New" panose="02070309020205020404" pitchFamily="49" charset="0"/>
                  <a:cs typeface="Courier New" panose="02070309020205020404" pitchFamily="49" charset="0"/>
                </a:rPr>
                <a:t>dataset.iloc</a:t>
              </a:r>
              <a:r>
                <a:rPr lang="en-IN" sz="2000" dirty="0">
                  <a:solidFill>
                    <a:schemeClr val="tx1">
                      <a:lumMod val="85000"/>
                      <a:lumOff val="15000"/>
                    </a:schemeClr>
                  </a:solidFill>
                  <a:latin typeface="Courier New" panose="02070309020205020404" pitchFamily="49" charset="0"/>
                  <a:cs typeface="Courier New" panose="02070309020205020404" pitchFamily="49" charset="0"/>
                </a:rPr>
                <a:t>[:,1].values</a:t>
              </a:r>
              <a:endParaRPr sz="2000" dirty="0">
                <a:solidFill>
                  <a:schemeClr val="tx1">
                    <a:lumMod val="85000"/>
                    <a:lumOff val="15000"/>
                  </a:schemeClr>
                </a:solidFill>
                <a:latin typeface="Courier New" panose="02070309020205020404" pitchFamily="49" charset="0"/>
                <a:cs typeface="Courier New" panose="02070309020205020404" pitchFamily="49" charset="0"/>
              </a:endParaRPr>
            </a:p>
          </p:txBody>
        </p:sp>
      </p:grpSp>
    </p:spTree>
    <p:extLst>
      <p:ext uri="{BB962C8B-B14F-4D97-AF65-F5344CB8AC3E}">
        <p14:creationId xmlns:p14="http://schemas.microsoft.com/office/powerpoint/2010/main" val="12335136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146645" y="841416"/>
            <a:ext cx="7200322" cy="626440"/>
          </a:xfrm>
          <a:prstGeom prst="rect">
            <a:avLst/>
          </a:prstGeom>
        </p:spPr>
        <p:txBody>
          <a:bodyPr vert="horz" wrap="square" lIns="0" tIns="10782" rIns="0" bIns="0" rtlCol="0">
            <a:spAutoFit/>
          </a:bodyPr>
          <a:lstStyle/>
          <a:p>
            <a:pPr marL="7701">
              <a:spcBef>
                <a:spcPts val="85"/>
              </a:spcBef>
            </a:pPr>
            <a:r>
              <a:rPr lang="en-IN" sz="4000" b="1" spc="-73" dirty="0">
                <a:solidFill>
                  <a:srgbClr val="3A3A3A"/>
                </a:solidFill>
                <a:latin typeface="Calibri"/>
                <a:cs typeface="Calibri"/>
              </a:rPr>
              <a:t>Train test split</a:t>
            </a:r>
            <a:endParaRPr sz="4000" dirty="0">
              <a:latin typeface="Calibri"/>
              <a:cs typeface="Calibri"/>
            </a:endParaRPr>
          </a:p>
        </p:txBody>
      </p:sp>
      <p:grpSp>
        <p:nvGrpSpPr>
          <p:cNvPr id="2" name="Group 1">
            <a:extLst>
              <a:ext uri="{FF2B5EF4-FFF2-40B4-BE49-F238E27FC236}">
                <a16:creationId xmlns:a16="http://schemas.microsoft.com/office/drawing/2014/main" id="{618EC314-ED81-4168-9444-910673D5E837}"/>
              </a:ext>
            </a:extLst>
          </p:cNvPr>
          <p:cNvGrpSpPr/>
          <p:nvPr/>
        </p:nvGrpSpPr>
        <p:grpSpPr>
          <a:xfrm>
            <a:off x="1146645" y="1968826"/>
            <a:ext cx="10042286" cy="3914737"/>
            <a:chOff x="2428683" y="1710208"/>
            <a:chExt cx="8719608" cy="3223951"/>
          </a:xfrm>
        </p:grpSpPr>
        <p:sp>
          <p:nvSpPr>
            <p:cNvPr id="4" name="object 4"/>
            <p:cNvSpPr/>
            <p:nvPr/>
          </p:nvSpPr>
          <p:spPr>
            <a:xfrm>
              <a:off x="2428683" y="1756225"/>
              <a:ext cx="8387761" cy="3131918"/>
            </a:xfrm>
            <a:prstGeom prst="rect">
              <a:avLst/>
            </a:prstGeom>
            <a:solidFill>
              <a:srgbClr val="1CADE4"/>
            </a:solidFill>
          </p:spPr>
          <p:txBody>
            <a:bodyPr wrap="square" lIns="0" tIns="0" rIns="0" bIns="0" rtlCol="0"/>
            <a:lstStyle/>
            <a:p>
              <a:endParaRPr sz="1092" dirty="0">
                <a:solidFill>
                  <a:srgbClr val="1CADE4"/>
                </a:solidFill>
              </a:endParaRPr>
            </a:p>
          </p:txBody>
        </p:sp>
        <p:sp>
          <p:nvSpPr>
            <p:cNvPr id="5" name="object 5"/>
            <p:cNvSpPr/>
            <p:nvPr/>
          </p:nvSpPr>
          <p:spPr>
            <a:xfrm>
              <a:off x="2629276" y="1710208"/>
              <a:ext cx="8519015" cy="3223951"/>
            </a:xfrm>
            <a:prstGeom prst="roundRect">
              <a:avLst>
                <a:gd name="adj" fmla="val 5494"/>
              </a:avLst>
            </a:prstGeom>
            <a:solidFill>
              <a:srgbClr val="EBF4F7"/>
            </a:solidFill>
          </p:spPr>
          <p:txBody>
            <a:bodyPr wrap="square" lIns="0" tIns="0" rIns="0" bIns="0" rtlCol="0"/>
            <a:lstStyle/>
            <a:p>
              <a:pPr>
                <a:lnSpc>
                  <a:spcPct val="150000"/>
                </a:lnSpc>
              </a:pPr>
              <a:r>
                <a:rPr lang="en-IN" sz="2000" dirty="0">
                  <a:solidFill>
                    <a:schemeClr val="tx1">
                      <a:lumMod val="85000"/>
                      <a:lumOff val="15000"/>
                    </a:schemeClr>
                  </a:solidFill>
                  <a:latin typeface="Courier New" panose="02070309020205020404" pitchFamily="49" charset="0"/>
                  <a:cs typeface="Courier New" panose="02070309020205020404" pitchFamily="49" charset="0"/>
                </a:rPr>
                <a:t>from </a:t>
              </a:r>
              <a:r>
                <a:rPr lang="en-IN" sz="2000" dirty="0" err="1">
                  <a:solidFill>
                    <a:schemeClr val="tx1">
                      <a:lumMod val="85000"/>
                      <a:lumOff val="15000"/>
                    </a:schemeClr>
                  </a:solidFill>
                  <a:latin typeface="Courier New" panose="02070309020205020404" pitchFamily="49" charset="0"/>
                  <a:cs typeface="Courier New" panose="02070309020205020404" pitchFamily="49" charset="0"/>
                </a:rPr>
                <a:t>sklearn.model_selection</a:t>
              </a:r>
              <a:r>
                <a:rPr lang="en-IN" sz="2000" dirty="0">
                  <a:solidFill>
                    <a:schemeClr val="tx1">
                      <a:lumMod val="85000"/>
                      <a:lumOff val="15000"/>
                    </a:schemeClr>
                  </a:solidFill>
                  <a:latin typeface="Courier New" panose="02070309020205020404" pitchFamily="49" charset="0"/>
                  <a:cs typeface="Courier New" panose="02070309020205020404" pitchFamily="49" charset="0"/>
                </a:rPr>
                <a:t> import </a:t>
              </a:r>
              <a:r>
                <a:rPr lang="en-IN" sz="2000" dirty="0" err="1">
                  <a:solidFill>
                    <a:schemeClr val="tx1">
                      <a:lumMod val="85000"/>
                      <a:lumOff val="15000"/>
                    </a:schemeClr>
                  </a:solidFill>
                  <a:latin typeface="Courier New" panose="02070309020205020404" pitchFamily="49" charset="0"/>
                  <a:cs typeface="Courier New" panose="02070309020205020404" pitchFamily="49" charset="0"/>
                </a:rPr>
                <a:t>train_test_split</a:t>
              </a:r>
              <a:endParaRPr lang="en-IN" sz="2000" dirty="0">
                <a:solidFill>
                  <a:schemeClr val="tx1">
                    <a:lumMod val="85000"/>
                    <a:lumOff val="15000"/>
                  </a:schemeClr>
                </a:solidFill>
                <a:latin typeface="Courier New" panose="02070309020205020404" pitchFamily="49" charset="0"/>
                <a:cs typeface="Courier New" panose="02070309020205020404" pitchFamily="49" charset="0"/>
              </a:endParaRPr>
            </a:p>
            <a:p>
              <a:pPr>
                <a:lnSpc>
                  <a:spcPct val="150000"/>
                </a:lnSpc>
              </a:pPr>
              <a:r>
                <a:rPr lang="en-IN" sz="2000" dirty="0" err="1">
                  <a:solidFill>
                    <a:schemeClr val="tx1">
                      <a:lumMod val="85000"/>
                      <a:lumOff val="15000"/>
                    </a:schemeClr>
                  </a:solidFill>
                  <a:latin typeface="Courier New" panose="02070309020205020404" pitchFamily="49" charset="0"/>
                  <a:cs typeface="Courier New" panose="02070309020205020404" pitchFamily="49" charset="0"/>
                </a:rPr>
                <a:t>xtrain,xtest,ytrain,ytest</a:t>
              </a:r>
              <a:r>
                <a:rPr lang="en-IN" sz="2000" dirty="0">
                  <a:solidFill>
                    <a:schemeClr val="tx1">
                      <a:lumMod val="85000"/>
                      <a:lumOff val="15000"/>
                    </a:schemeClr>
                  </a:solidFill>
                  <a:latin typeface="Courier New" panose="02070309020205020404" pitchFamily="49" charset="0"/>
                  <a:cs typeface="Courier New" panose="02070309020205020404" pitchFamily="49" charset="0"/>
                </a:rPr>
                <a:t> = </a:t>
              </a:r>
              <a:r>
                <a:rPr lang="en-IN" sz="2000" dirty="0" err="1">
                  <a:solidFill>
                    <a:schemeClr val="tx1">
                      <a:lumMod val="85000"/>
                      <a:lumOff val="15000"/>
                    </a:schemeClr>
                  </a:solidFill>
                  <a:latin typeface="Courier New" panose="02070309020205020404" pitchFamily="49" charset="0"/>
                  <a:cs typeface="Courier New" panose="02070309020205020404" pitchFamily="49" charset="0"/>
                </a:rPr>
                <a:t>train_test_split</a:t>
              </a:r>
              <a:r>
                <a:rPr lang="en-IN" sz="2000" dirty="0">
                  <a:solidFill>
                    <a:schemeClr val="tx1">
                      <a:lumMod val="85000"/>
                      <a:lumOff val="15000"/>
                    </a:schemeClr>
                  </a:solidFill>
                  <a:latin typeface="Courier New" panose="02070309020205020404" pitchFamily="49" charset="0"/>
                  <a:cs typeface="Courier New" panose="02070309020205020404" pitchFamily="49" charset="0"/>
                </a:rPr>
                <a:t>(</a:t>
              </a:r>
              <a:r>
                <a:rPr lang="en-IN" sz="2000" dirty="0" err="1">
                  <a:solidFill>
                    <a:schemeClr val="tx1">
                      <a:lumMod val="85000"/>
                      <a:lumOff val="15000"/>
                    </a:schemeClr>
                  </a:solidFill>
                  <a:latin typeface="Courier New" panose="02070309020205020404" pitchFamily="49" charset="0"/>
                  <a:cs typeface="Courier New" panose="02070309020205020404" pitchFamily="49" charset="0"/>
                </a:rPr>
                <a:t>X,Y,test_size</a:t>
              </a:r>
              <a:r>
                <a:rPr lang="en-IN" sz="2000" dirty="0">
                  <a:solidFill>
                    <a:schemeClr val="tx1">
                      <a:lumMod val="85000"/>
                      <a:lumOff val="15000"/>
                    </a:schemeClr>
                  </a:solidFill>
                  <a:latin typeface="Courier New" panose="02070309020205020404" pitchFamily="49" charset="0"/>
                  <a:cs typeface="Courier New" panose="02070309020205020404" pitchFamily="49" charset="0"/>
                </a:rPr>
                <a:t>=0.2,random_state=0)</a:t>
              </a:r>
            </a:p>
            <a:p>
              <a:pPr>
                <a:lnSpc>
                  <a:spcPct val="150000"/>
                </a:lnSpc>
              </a:pPr>
              <a:endParaRPr lang="en-IN" sz="2000" dirty="0">
                <a:solidFill>
                  <a:schemeClr val="tx1">
                    <a:lumMod val="85000"/>
                    <a:lumOff val="15000"/>
                  </a:schemeClr>
                </a:solidFill>
                <a:latin typeface="Courier New" panose="02070309020205020404" pitchFamily="49" charset="0"/>
                <a:cs typeface="Courier New" panose="02070309020205020404" pitchFamily="49" charset="0"/>
              </a:endParaRPr>
            </a:p>
          </p:txBody>
        </p:sp>
      </p:grpSp>
    </p:spTree>
    <p:extLst>
      <p:ext uri="{BB962C8B-B14F-4D97-AF65-F5344CB8AC3E}">
        <p14:creationId xmlns:p14="http://schemas.microsoft.com/office/powerpoint/2010/main" val="13293359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146645" y="841416"/>
            <a:ext cx="7200322" cy="626440"/>
          </a:xfrm>
          <a:prstGeom prst="rect">
            <a:avLst/>
          </a:prstGeom>
        </p:spPr>
        <p:txBody>
          <a:bodyPr vert="horz" wrap="square" lIns="0" tIns="10782" rIns="0" bIns="0" rtlCol="0">
            <a:spAutoFit/>
          </a:bodyPr>
          <a:lstStyle/>
          <a:p>
            <a:pPr marL="7701">
              <a:spcBef>
                <a:spcPts val="85"/>
              </a:spcBef>
            </a:pPr>
            <a:r>
              <a:rPr lang="en-IN" sz="4000" b="1" spc="-73" dirty="0">
                <a:solidFill>
                  <a:srgbClr val="3A3A3A"/>
                </a:solidFill>
                <a:latin typeface="Calibri"/>
                <a:cs typeface="Calibri"/>
              </a:rPr>
              <a:t>Simple Linear Regression</a:t>
            </a:r>
            <a:endParaRPr sz="4000" dirty="0">
              <a:latin typeface="Calibri"/>
              <a:cs typeface="Calibri"/>
            </a:endParaRPr>
          </a:p>
        </p:txBody>
      </p:sp>
      <p:grpSp>
        <p:nvGrpSpPr>
          <p:cNvPr id="2" name="Group 1">
            <a:extLst>
              <a:ext uri="{FF2B5EF4-FFF2-40B4-BE49-F238E27FC236}">
                <a16:creationId xmlns:a16="http://schemas.microsoft.com/office/drawing/2014/main" id="{618EC314-ED81-4168-9444-910673D5E837}"/>
              </a:ext>
            </a:extLst>
          </p:cNvPr>
          <p:cNvGrpSpPr/>
          <p:nvPr/>
        </p:nvGrpSpPr>
        <p:grpSpPr>
          <a:xfrm>
            <a:off x="1146645" y="1968826"/>
            <a:ext cx="10042286" cy="3914737"/>
            <a:chOff x="2428683" y="1710208"/>
            <a:chExt cx="8719608" cy="3223951"/>
          </a:xfrm>
        </p:grpSpPr>
        <p:sp>
          <p:nvSpPr>
            <p:cNvPr id="4" name="object 4"/>
            <p:cNvSpPr/>
            <p:nvPr/>
          </p:nvSpPr>
          <p:spPr>
            <a:xfrm>
              <a:off x="2428683" y="1756225"/>
              <a:ext cx="8387761" cy="3131918"/>
            </a:xfrm>
            <a:prstGeom prst="rect">
              <a:avLst/>
            </a:prstGeom>
            <a:solidFill>
              <a:srgbClr val="1CADE4"/>
            </a:solidFill>
          </p:spPr>
          <p:txBody>
            <a:bodyPr wrap="square" lIns="0" tIns="0" rIns="0" bIns="0" rtlCol="0"/>
            <a:lstStyle/>
            <a:p>
              <a:endParaRPr sz="1092" dirty="0">
                <a:solidFill>
                  <a:srgbClr val="1CADE4"/>
                </a:solidFill>
              </a:endParaRPr>
            </a:p>
          </p:txBody>
        </p:sp>
        <p:sp>
          <p:nvSpPr>
            <p:cNvPr id="5" name="object 5"/>
            <p:cNvSpPr/>
            <p:nvPr/>
          </p:nvSpPr>
          <p:spPr>
            <a:xfrm>
              <a:off x="2629276" y="1710208"/>
              <a:ext cx="8519015" cy="3223951"/>
            </a:xfrm>
            <a:prstGeom prst="roundRect">
              <a:avLst>
                <a:gd name="adj" fmla="val 5494"/>
              </a:avLst>
            </a:prstGeom>
            <a:solidFill>
              <a:srgbClr val="EBF4F7"/>
            </a:solidFill>
          </p:spPr>
          <p:txBody>
            <a:bodyPr wrap="square" lIns="0" tIns="0" rIns="0" bIns="0" rtlCol="0"/>
            <a:lstStyle/>
            <a:p>
              <a:pPr>
                <a:lnSpc>
                  <a:spcPct val="150000"/>
                </a:lnSpc>
              </a:pPr>
              <a:r>
                <a:rPr lang="en-IN" sz="2000" dirty="0">
                  <a:solidFill>
                    <a:schemeClr val="tx1">
                      <a:lumMod val="85000"/>
                      <a:lumOff val="15000"/>
                    </a:schemeClr>
                  </a:solidFill>
                  <a:latin typeface="Courier New" panose="02070309020205020404" pitchFamily="49" charset="0"/>
                  <a:cs typeface="Courier New" panose="02070309020205020404" pitchFamily="49" charset="0"/>
                </a:rPr>
                <a:t>from </a:t>
              </a:r>
              <a:r>
                <a:rPr lang="en-IN" sz="2000" dirty="0" err="1">
                  <a:solidFill>
                    <a:schemeClr val="tx1">
                      <a:lumMod val="85000"/>
                      <a:lumOff val="15000"/>
                    </a:schemeClr>
                  </a:solidFill>
                  <a:latin typeface="Courier New" panose="02070309020205020404" pitchFamily="49" charset="0"/>
                  <a:cs typeface="Courier New" panose="02070309020205020404" pitchFamily="49" charset="0"/>
                </a:rPr>
                <a:t>sklearn</a:t>
              </a:r>
              <a:r>
                <a:rPr lang="en-IN" sz="2000" dirty="0">
                  <a:solidFill>
                    <a:schemeClr val="tx1">
                      <a:lumMod val="85000"/>
                      <a:lumOff val="15000"/>
                    </a:schemeClr>
                  </a:solidFill>
                  <a:latin typeface="Courier New" panose="02070309020205020404" pitchFamily="49" charset="0"/>
                  <a:cs typeface="Courier New" panose="02070309020205020404" pitchFamily="49" charset="0"/>
                </a:rPr>
                <a:t> import </a:t>
              </a:r>
              <a:r>
                <a:rPr lang="en-IN" sz="2000" dirty="0" err="1">
                  <a:solidFill>
                    <a:schemeClr val="tx1">
                      <a:lumMod val="85000"/>
                      <a:lumOff val="15000"/>
                    </a:schemeClr>
                  </a:solidFill>
                  <a:latin typeface="Courier New" panose="02070309020205020404" pitchFamily="49" charset="0"/>
                  <a:cs typeface="Courier New" panose="02070309020205020404" pitchFamily="49" charset="0"/>
                </a:rPr>
                <a:t>linear_model</a:t>
              </a:r>
              <a:endParaRPr lang="en-IN" sz="2000" dirty="0">
                <a:solidFill>
                  <a:schemeClr val="tx1">
                    <a:lumMod val="85000"/>
                    <a:lumOff val="15000"/>
                  </a:schemeClr>
                </a:solidFill>
                <a:latin typeface="Courier New" panose="02070309020205020404" pitchFamily="49" charset="0"/>
                <a:cs typeface="Courier New" panose="02070309020205020404" pitchFamily="49" charset="0"/>
              </a:endParaRPr>
            </a:p>
            <a:p>
              <a:pPr>
                <a:lnSpc>
                  <a:spcPct val="150000"/>
                </a:lnSpc>
              </a:pPr>
              <a:r>
                <a:rPr lang="en-IN" sz="2000" dirty="0" err="1">
                  <a:solidFill>
                    <a:schemeClr val="tx1">
                      <a:lumMod val="85000"/>
                      <a:lumOff val="15000"/>
                    </a:schemeClr>
                  </a:solidFill>
                  <a:latin typeface="Courier New" panose="02070309020205020404" pitchFamily="49" charset="0"/>
                  <a:cs typeface="Courier New" panose="02070309020205020404" pitchFamily="49" charset="0"/>
                </a:rPr>
                <a:t>alg</a:t>
              </a:r>
              <a:r>
                <a:rPr lang="en-IN" sz="2000" dirty="0">
                  <a:solidFill>
                    <a:schemeClr val="tx1">
                      <a:lumMod val="85000"/>
                      <a:lumOff val="15000"/>
                    </a:schemeClr>
                  </a:solidFill>
                  <a:latin typeface="Courier New" panose="02070309020205020404" pitchFamily="49" charset="0"/>
                  <a:cs typeface="Courier New" panose="02070309020205020404" pitchFamily="49" charset="0"/>
                </a:rPr>
                <a:t> = </a:t>
              </a:r>
              <a:r>
                <a:rPr lang="en-IN" sz="2000" dirty="0" err="1">
                  <a:solidFill>
                    <a:schemeClr val="tx1">
                      <a:lumMod val="85000"/>
                      <a:lumOff val="15000"/>
                    </a:schemeClr>
                  </a:solidFill>
                  <a:latin typeface="Courier New" panose="02070309020205020404" pitchFamily="49" charset="0"/>
                  <a:cs typeface="Courier New" panose="02070309020205020404" pitchFamily="49" charset="0"/>
                </a:rPr>
                <a:t>linear_model.LinearRegression</a:t>
              </a:r>
              <a:r>
                <a:rPr lang="en-IN" sz="2000" dirty="0">
                  <a:solidFill>
                    <a:schemeClr val="tx1">
                      <a:lumMod val="85000"/>
                      <a:lumOff val="15000"/>
                    </a:schemeClr>
                  </a:solidFill>
                  <a:latin typeface="Courier New" panose="02070309020205020404" pitchFamily="49" charset="0"/>
                  <a:cs typeface="Courier New" panose="02070309020205020404" pitchFamily="49" charset="0"/>
                </a:rPr>
                <a:t>()</a:t>
              </a:r>
            </a:p>
            <a:p>
              <a:pPr>
                <a:lnSpc>
                  <a:spcPct val="150000"/>
                </a:lnSpc>
              </a:pPr>
              <a:r>
                <a:rPr lang="en-IN" sz="2000" dirty="0" err="1">
                  <a:solidFill>
                    <a:schemeClr val="tx1">
                      <a:lumMod val="85000"/>
                      <a:lumOff val="15000"/>
                    </a:schemeClr>
                  </a:solidFill>
                  <a:latin typeface="Courier New" panose="02070309020205020404" pitchFamily="49" charset="0"/>
                  <a:cs typeface="Courier New" panose="02070309020205020404" pitchFamily="49" charset="0"/>
                </a:rPr>
                <a:t>alg.fit</a:t>
              </a:r>
              <a:r>
                <a:rPr lang="en-IN" sz="2000" dirty="0">
                  <a:solidFill>
                    <a:schemeClr val="tx1">
                      <a:lumMod val="85000"/>
                      <a:lumOff val="15000"/>
                    </a:schemeClr>
                  </a:solidFill>
                  <a:latin typeface="Courier New" panose="02070309020205020404" pitchFamily="49" charset="0"/>
                  <a:cs typeface="Courier New" panose="02070309020205020404" pitchFamily="49" charset="0"/>
                </a:rPr>
                <a:t>(</a:t>
              </a:r>
              <a:r>
                <a:rPr lang="en-IN" sz="2000" dirty="0" err="1">
                  <a:solidFill>
                    <a:schemeClr val="tx1">
                      <a:lumMod val="85000"/>
                      <a:lumOff val="15000"/>
                    </a:schemeClr>
                  </a:solidFill>
                  <a:latin typeface="Courier New" panose="02070309020205020404" pitchFamily="49" charset="0"/>
                  <a:cs typeface="Courier New" panose="02070309020205020404" pitchFamily="49" charset="0"/>
                </a:rPr>
                <a:t>xtrain,ytrain</a:t>
              </a:r>
              <a:r>
                <a:rPr lang="en-IN" sz="2000" dirty="0">
                  <a:solidFill>
                    <a:schemeClr val="tx1">
                      <a:lumMod val="85000"/>
                      <a:lumOff val="15000"/>
                    </a:schemeClr>
                  </a:solidFill>
                  <a:latin typeface="Courier New" panose="02070309020205020404" pitchFamily="49" charset="0"/>
                  <a:cs typeface="Courier New" panose="02070309020205020404" pitchFamily="49" charset="0"/>
                </a:rPr>
                <a:t>)</a:t>
              </a:r>
            </a:p>
            <a:p>
              <a:pPr>
                <a:lnSpc>
                  <a:spcPct val="150000"/>
                </a:lnSpc>
              </a:pPr>
              <a:endParaRPr sz="2000" dirty="0">
                <a:solidFill>
                  <a:schemeClr val="tx1">
                    <a:lumMod val="85000"/>
                    <a:lumOff val="15000"/>
                  </a:schemeClr>
                </a:solidFill>
                <a:latin typeface="Courier New" panose="02070309020205020404" pitchFamily="49" charset="0"/>
                <a:cs typeface="Courier New" panose="02070309020205020404" pitchFamily="49" charset="0"/>
              </a:endParaRPr>
            </a:p>
          </p:txBody>
        </p:sp>
      </p:grpSp>
    </p:spTree>
    <p:extLst>
      <p:ext uri="{BB962C8B-B14F-4D97-AF65-F5344CB8AC3E}">
        <p14:creationId xmlns:p14="http://schemas.microsoft.com/office/powerpoint/2010/main" val="28654544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146645" y="841416"/>
            <a:ext cx="7200322" cy="626440"/>
          </a:xfrm>
          <a:prstGeom prst="rect">
            <a:avLst/>
          </a:prstGeom>
        </p:spPr>
        <p:txBody>
          <a:bodyPr vert="horz" wrap="square" lIns="0" tIns="10782" rIns="0" bIns="0" rtlCol="0">
            <a:spAutoFit/>
          </a:bodyPr>
          <a:lstStyle/>
          <a:p>
            <a:pPr marL="7701">
              <a:spcBef>
                <a:spcPts val="85"/>
              </a:spcBef>
            </a:pPr>
            <a:r>
              <a:rPr lang="en-IN" sz="4000" b="1" spc="-73" dirty="0">
                <a:solidFill>
                  <a:srgbClr val="3A3A3A"/>
                </a:solidFill>
                <a:latin typeface="Calibri"/>
                <a:cs typeface="Calibri"/>
              </a:rPr>
              <a:t>Predicting the test results</a:t>
            </a:r>
            <a:endParaRPr sz="4000" dirty="0">
              <a:latin typeface="Calibri"/>
              <a:cs typeface="Calibri"/>
            </a:endParaRPr>
          </a:p>
        </p:txBody>
      </p:sp>
      <p:grpSp>
        <p:nvGrpSpPr>
          <p:cNvPr id="2" name="Group 1">
            <a:extLst>
              <a:ext uri="{FF2B5EF4-FFF2-40B4-BE49-F238E27FC236}">
                <a16:creationId xmlns:a16="http://schemas.microsoft.com/office/drawing/2014/main" id="{618EC314-ED81-4168-9444-910673D5E837}"/>
              </a:ext>
            </a:extLst>
          </p:cNvPr>
          <p:cNvGrpSpPr/>
          <p:nvPr/>
        </p:nvGrpSpPr>
        <p:grpSpPr>
          <a:xfrm>
            <a:off x="1146645" y="1968826"/>
            <a:ext cx="10042286" cy="3914737"/>
            <a:chOff x="2428683" y="1710208"/>
            <a:chExt cx="8719608" cy="3223951"/>
          </a:xfrm>
        </p:grpSpPr>
        <p:sp>
          <p:nvSpPr>
            <p:cNvPr id="4" name="object 4"/>
            <p:cNvSpPr/>
            <p:nvPr/>
          </p:nvSpPr>
          <p:spPr>
            <a:xfrm>
              <a:off x="2428683" y="1756225"/>
              <a:ext cx="8387761" cy="3131918"/>
            </a:xfrm>
            <a:prstGeom prst="rect">
              <a:avLst/>
            </a:prstGeom>
            <a:solidFill>
              <a:srgbClr val="1CADE4"/>
            </a:solidFill>
          </p:spPr>
          <p:txBody>
            <a:bodyPr wrap="square" lIns="0" tIns="0" rIns="0" bIns="0" rtlCol="0"/>
            <a:lstStyle/>
            <a:p>
              <a:endParaRPr sz="1092" dirty="0">
                <a:solidFill>
                  <a:srgbClr val="1CADE4"/>
                </a:solidFill>
              </a:endParaRPr>
            </a:p>
          </p:txBody>
        </p:sp>
        <p:sp>
          <p:nvSpPr>
            <p:cNvPr id="5" name="object 5"/>
            <p:cNvSpPr/>
            <p:nvPr/>
          </p:nvSpPr>
          <p:spPr>
            <a:xfrm>
              <a:off x="2629276" y="1710208"/>
              <a:ext cx="8519015" cy="3223951"/>
            </a:xfrm>
            <a:prstGeom prst="roundRect">
              <a:avLst>
                <a:gd name="adj" fmla="val 5494"/>
              </a:avLst>
            </a:prstGeom>
            <a:solidFill>
              <a:srgbClr val="EBF4F7"/>
            </a:solidFill>
          </p:spPr>
          <p:txBody>
            <a:bodyPr wrap="square" lIns="0" tIns="0" rIns="0" bIns="0" rtlCol="0"/>
            <a:lstStyle/>
            <a:p>
              <a:pPr>
                <a:lnSpc>
                  <a:spcPct val="150000"/>
                </a:lnSpc>
              </a:pPr>
              <a:r>
                <a:rPr lang="en-IN" sz="2000" dirty="0" err="1">
                  <a:solidFill>
                    <a:schemeClr val="tx1">
                      <a:lumMod val="85000"/>
                      <a:lumOff val="15000"/>
                    </a:schemeClr>
                  </a:solidFill>
                  <a:latin typeface="Courier New" panose="02070309020205020404" pitchFamily="49" charset="0"/>
                  <a:cs typeface="Courier New" panose="02070309020205020404" pitchFamily="49" charset="0"/>
                </a:rPr>
                <a:t>ypred</a:t>
              </a:r>
              <a:r>
                <a:rPr lang="en-IN" sz="2000" dirty="0">
                  <a:solidFill>
                    <a:schemeClr val="tx1">
                      <a:lumMod val="85000"/>
                      <a:lumOff val="15000"/>
                    </a:schemeClr>
                  </a:solidFill>
                  <a:latin typeface="Courier New" panose="02070309020205020404" pitchFamily="49" charset="0"/>
                  <a:cs typeface="Courier New" panose="02070309020205020404" pitchFamily="49" charset="0"/>
                </a:rPr>
                <a:t>=</a:t>
              </a:r>
              <a:r>
                <a:rPr lang="en-IN" sz="2000" dirty="0" err="1">
                  <a:solidFill>
                    <a:schemeClr val="tx1">
                      <a:lumMod val="85000"/>
                      <a:lumOff val="15000"/>
                    </a:schemeClr>
                  </a:solidFill>
                  <a:latin typeface="Courier New" panose="02070309020205020404" pitchFamily="49" charset="0"/>
                  <a:cs typeface="Courier New" panose="02070309020205020404" pitchFamily="49" charset="0"/>
                </a:rPr>
                <a:t>alg.predict</a:t>
              </a:r>
              <a:r>
                <a:rPr lang="en-IN" sz="2000" dirty="0">
                  <a:solidFill>
                    <a:schemeClr val="tx1">
                      <a:lumMod val="85000"/>
                      <a:lumOff val="15000"/>
                    </a:schemeClr>
                  </a:solidFill>
                  <a:latin typeface="Courier New" panose="02070309020205020404" pitchFamily="49" charset="0"/>
                  <a:cs typeface="Courier New" panose="02070309020205020404" pitchFamily="49" charset="0"/>
                </a:rPr>
                <a:t>(</a:t>
              </a:r>
              <a:r>
                <a:rPr lang="en-IN" sz="2000" dirty="0" err="1">
                  <a:solidFill>
                    <a:schemeClr val="tx1">
                      <a:lumMod val="85000"/>
                      <a:lumOff val="15000"/>
                    </a:schemeClr>
                  </a:solidFill>
                  <a:latin typeface="Courier New" panose="02070309020205020404" pitchFamily="49" charset="0"/>
                  <a:cs typeface="Courier New" panose="02070309020205020404" pitchFamily="49" charset="0"/>
                </a:rPr>
                <a:t>xtest</a:t>
              </a:r>
              <a:r>
                <a:rPr lang="en-IN" sz="2000" dirty="0">
                  <a:solidFill>
                    <a:schemeClr val="tx1">
                      <a:lumMod val="85000"/>
                      <a:lumOff val="15000"/>
                    </a:schemeClr>
                  </a:solidFill>
                  <a:latin typeface="Courier New" panose="02070309020205020404" pitchFamily="49" charset="0"/>
                  <a:cs typeface="Courier New" panose="02070309020205020404" pitchFamily="49" charset="0"/>
                </a:rPr>
                <a:t>)</a:t>
              </a:r>
              <a:endParaRPr sz="2000" dirty="0">
                <a:solidFill>
                  <a:schemeClr val="tx1">
                    <a:lumMod val="85000"/>
                    <a:lumOff val="15000"/>
                  </a:schemeClr>
                </a:solidFill>
                <a:latin typeface="Courier New" panose="02070309020205020404" pitchFamily="49" charset="0"/>
                <a:cs typeface="Courier New" panose="02070309020205020404" pitchFamily="49" charset="0"/>
              </a:endParaRPr>
            </a:p>
          </p:txBody>
        </p:sp>
      </p:grpSp>
    </p:spTree>
    <p:extLst>
      <p:ext uri="{BB962C8B-B14F-4D97-AF65-F5344CB8AC3E}">
        <p14:creationId xmlns:p14="http://schemas.microsoft.com/office/powerpoint/2010/main" val="10131638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146645" y="841416"/>
            <a:ext cx="7200322" cy="626440"/>
          </a:xfrm>
          <a:prstGeom prst="rect">
            <a:avLst/>
          </a:prstGeom>
        </p:spPr>
        <p:txBody>
          <a:bodyPr vert="horz" wrap="square" lIns="0" tIns="10782" rIns="0" bIns="0" rtlCol="0">
            <a:spAutoFit/>
          </a:bodyPr>
          <a:lstStyle/>
          <a:p>
            <a:pPr marL="7701">
              <a:spcBef>
                <a:spcPts val="85"/>
              </a:spcBef>
            </a:pPr>
            <a:r>
              <a:rPr lang="en-IN" sz="4000" b="1" spc="-73" dirty="0">
                <a:solidFill>
                  <a:srgbClr val="3A3A3A"/>
                </a:solidFill>
                <a:latin typeface="Calibri"/>
                <a:cs typeface="Calibri"/>
              </a:rPr>
              <a:t>Visualizing the training results</a:t>
            </a:r>
            <a:endParaRPr sz="4000" dirty="0">
              <a:latin typeface="Calibri"/>
              <a:cs typeface="Calibri"/>
            </a:endParaRPr>
          </a:p>
        </p:txBody>
      </p:sp>
      <p:grpSp>
        <p:nvGrpSpPr>
          <p:cNvPr id="2" name="Group 1">
            <a:extLst>
              <a:ext uri="{FF2B5EF4-FFF2-40B4-BE49-F238E27FC236}">
                <a16:creationId xmlns:a16="http://schemas.microsoft.com/office/drawing/2014/main" id="{618EC314-ED81-4168-9444-910673D5E837}"/>
              </a:ext>
            </a:extLst>
          </p:cNvPr>
          <p:cNvGrpSpPr/>
          <p:nvPr/>
        </p:nvGrpSpPr>
        <p:grpSpPr>
          <a:xfrm>
            <a:off x="1146645" y="1828800"/>
            <a:ext cx="10042286" cy="4187784"/>
            <a:chOff x="2428683" y="1710208"/>
            <a:chExt cx="8719608" cy="3223951"/>
          </a:xfrm>
        </p:grpSpPr>
        <p:sp>
          <p:nvSpPr>
            <p:cNvPr id="4" name="object 4"/>
            <p:cNvSpPr/>
            <p:nvPr/>
          </p:nvSpPr>
          <p:spPr>
            <a:xfrm>
              <a:off x="2428683" y="1756225"/>
              <a:ext cx="8387761" cy="3131918"/>
            </a:xfrm>
            <a:prstGeom prst="rect">
              <a:avLst/>
            </a:prstGeom>
            <a:solidFill>
              <a:srgbClr val="1CADE4"/>
            </a:solidFill>
          </p:spPr>
          <p:txBody>
            <a:bodyPr wrap="square" lIns="0" tIns="0" rIns="0" bIns="0" rtlCol="0"/>
            <a:lstStyle/>
            <a:p>
              <a:endParaRPr sz="1092" dirty="0">
                <a:solidFill>
                  <a:srgbClr val="1CADE4"/>
                </a:solidFill>
              </a:endParaRPr>
            </a:p>
          </p:txBody>
        </p:sp>
        <p:sp>
          <p:nvSpPr>
            <p:cNvPr id="5" name="object 5"/>
            <p:cNvSpPr/>
            <p:nvPr/>
          </p:nvSpPr>
          <p:spPr>
            <a:xfrm>
              <a:off x="2629276" y="1710208"/>
              <a:ext cx="8519015" cy="3223951"/>
            </a:xfrm>
            <a:prstGeom prst="roundRect">
              <a:avLst>
                <a:gd name="adj" fmla="val 5494"/>
              </a:avLst>
            </a:prstGeom>
            <a:solidFill>
              <a:srgbClr val="EBF4F7"/>
            </a:solidFill>
          </p:spPr>
          <p:txBody>
            <a:bodyPr wrap="square" lIns="0" tIns="0" rIns="0" bIns="0" rtlCol="0"/>
            <a:lstStyle/>
            <a:p>
              <a:pPr>
                <a:lnSpc>
                  <a:spcPct val="150000"/>
                </a:lnSpc>
              </a:pPr>
              <a:r>
                <a:rPr lang="en-IN" sz="2000" dirty="0" err="1">
                  <a:solidFill>
                    <a:schemeClr val="tx1">
                      <a:lumMod val="85000"/>
                      <a:lumOff val="15000"/>
                    </a:schemeClr>
                  </a:solidFill>
                  <a:latin typeface="Courier New" panose="02070309020205020404" pitchFamily="49" charset="0"/>
                  <a:cs typeface="Courier New" panose="02070309020205020404" pitchFamily="49" charset="0"/>
                </a:rPr>
                <a:t>plt.scatter</a:t>
              </a:r>
              <a:r>
                <a:rPr lang="en-IN" sz="2000" dirty="0">
                  <a:solidFill>
                    <a:schemeClr val="tx1">
                      <a:lumMod val="85000"/>
                      <a:lumOff val="15000"/>
                    </a:schemeClr>
                  </a:solidFill>
                  <a:latin typeface="Courier New" panose="02070309020205020404" pitchFamily="49" charset="0"/>
                  <a:cs typeface="Courier New" panose="02070309020205020404" pitchFamily="49" charset="0"/>
                </a:rPr>
                <a:t>(xtrain,</a:t>
              </a:r>
              <a:r>
                <a:rPr lang="en-IN" sz="2000" dirty="0" err="1">
                  <a:solidFill>
                    <a:schemeClr val="tx1">
                      <a:lumMod val="85000"/>
                      <a:lumOff val="15000"/>
                    </a:schemeClr>
                  </a:solidFill>
                  <a:latin typeface="Courier New" panose="02070309020205020404" pitchFamily="49" charset="0"/>
                  <a:cs typeface="Courier New" panose="02070309020205020404" pitchFamily="49" charset="0"/>
                </a:rPr>
                <a:t>ytrain</a:t>
              </a:r>
              <a:r>
                <a:rPr lang="en-IN" sz="2000" dirty="0">
                  <a:solidFill>
                    <a:schemeClr val="tx1">
                      <a:lumMod val="85000"/>
                      <a:lumOff val="15000"/>
                    </a:schemeClr>
                  </a:solidFill>
                  <a:latin typeface="Courier New" panose="02070309020205020404" pitchFamily="49" charset="0"/>
                  <a:cs typeface="Courier New" panose="02070309020205020404" pitchFamily="49" charset="0"/>
                </a:rPr>
                <a:t>,‘g’)</a:t>
              </a:r>
            </a:p>
            <a:p>
              <a:pPr>
                <a:lnSpc>
                  <a:spcPct val="150000"/>
                </a:lnSpc>
              </a:pPr>
              <a:r>
                <a:rPr lang="en-IN" sz="2000" dirty="0" err="1">
                  <a:solidFill>
                    <a:schemeClr val="tx1">
                      <a:lumMod val="85000"/>
                      <a:lumOff val="15000"/>
                    </a:schemeClr>
                  </a:solidFill>
                  <a:latin typeface="Courier New" panose="02070309020205020404" pitchFamily="49" charset="0"/>
                  <a:cs typeface="Courier New" panose="02070309020205020404" pitchFamily="49" charset="0"/>
                </a:rPr>
                <a:t>plt.plot</a:t>
              </a:r>
              <a:r>
                <a:rPr lang="en-IN" sz="2000" dirty="0">
                  <a:solidFill>
                    <a:schemeClr val="tx1">
                      <a:lumMod val="85000"/>
                      <a:lumOff val="15000"/>
                    </a:schemeClr>
                  </a:solidFill>
                  <a:latin typeface="Courier New" panose="02070309020205020404" pitchFamily="49" charset="0"/>
                  <a:cs typeface="Courier New" panose="02070309020205020404" pitchFamily="49" charset="0"/>
                </a:rPr>
                <a:t>(</a:t>
              </a:r>
              <a:r>
                <a:rPr lang="en-IN" sz="2000" dirty="0" err="1">
                  <a:solidFill>
                    <a:schemeClr val="tx1">
                      <a:lumMod val="85000"/>
                      <a:lumOff val="15000"/>
                    </a:schemeClr>
                  </a:solidFill>
                  <a:latin typeface="Courier New" panose="02070309020205020404" pitchFamily="49" charset="0"/>
                  <a:cs typeface="Courier New" panose="02070309020205020404" pitchFamily="49" charset="0"/>
                </a:rPr>
                <a:t>xtrain,alg.predict</a:t>
              </a:r>
              <a:r>
                <a:rPr lang="en-IN" sz="2000" dirty="0">
                  <a:solidFill>
                    <a:schemeClr val="tx1">
                      <a:lumMod val="85000"/>
                      <a:lumOff val="15000"/>
                    </a:schemeClr>
                  </a:solidFill>
                  <a:latin typeface="Courier New" panose="02070309020205020404" pitchFamily="49" charset="0"/>
                  <a:cs typeface="Courier New" panose="02070309020205020404" pitchFamily="49" charset="0"/>
                </a:rPr>
                <a:t>(</a:t>
              </a:r>
              <a:r>
                <a:rPr lang="en-IN" sz="2000" dirty="0" err="1">
                  <a:solidFill>
                    <a:schemeClr val="tx1">
                      <a:lumMod val="85000"/>
                      <a:lumOff val="15000"/>
                    </a:schemeClr>
                  </a:solidFill>
                  <a:latin typeface="Courier New" panose="02070309020205020404" pitchFamily="49" charset="0"/>
                  <a:cs typeface="Courier New" panose="02070309020205020404" pitchFamily="49" charset="0"/>
                </a:rPr>
                <a:t>xtrain</a:t>
              </a:r>
              <a:r>
                <a:rPr lang="en-IN" sz="2000" dirty="0">
                  <a:solidFill>
                    <a:schemeClr val="tx1">
                      <a:lumMod val="85000"/>
                      <a:lumOff val="15000"/>
                    </a:schemeClr>
                  </a:solidFill>
                  <a:latin typeface="Courier New" panose="02070309020205020404" pitchFamily="49" charset="0"/>
                  <a:cs typeface="Courier New" panose="02070309020205020404" pitchFamily="49" charset="0"/>
                </a:rPr>
                <a:t>),’r’)</a:t>
              </a:r>
            </a:p>
            <a:p>
              <a:pPr>
                <a:lnSpc>
                  <a:spcPct val="150000"/>
                </a:lnSpc>
              </a:pPr>
              <a:r>
                <a:rPr lang="en-IN" sz="2000" dirty="0" err="1">
                  <a:solidFill>
                    <a:schemeClr val="tx1">
                      <a:lumMod val="85000"/>
                      <a:lumOff val="15000"/>
                    </a:schemeClr>
                  </a:solidFill>
                  <a:latin typeface="Courier New" panose="02070309020205020404" pitchFamily="49" charset="0"/>
                  <a:cs typeface="Courier New" panose="02070309020205020404" pitchFamily="49" charset="0"/>
                </a:rPr>
                <a:t>plt.title</a:t>
              </a:r>
              <a:r>
                <a:rPr lang="en-IN" sz="2000" dirty="0">
                  <a:solidFill>
                    <a:schemeClr val="tx1">
                      <a:lumMod val="85000"/>
                      <a:lumOff val="15000"/>
                    </a:schemeClr>
                  </a:solidFill>
                  <a:latin typeface="Courier New" panose="02070309020205020404" pitchFamily="49" charset="0"/>
                  <a:cs typeface="Courier New" panose="02070309020205020404" pitchFamily="49" charset="0"/>
                </a:rPr>
                <a:t>(“Training set”)</a:t>
              </a:r>
            </a:p>
            <a:p>
              <a:pPr>
                <a:lnSpc>
                  <a:spcPct val="150000"/>
                </a:lnSpc>
              </a:pPr>
              <a:r>
                <a:rPr lang="en-IN" sz="2000" dirty="0" err="1">
                  <a:solidFill>
                    <a:schemeClr val="tx1">
                      <a:lumMod val="85000"/>
                      <a:lumOff val="15000"/>
                    </a:schemeClr>
                  </a:solidFill>
                  <a:latin typeface="Courier New" panose="02070309020205020404" pitchFamily="49" charset="0"/>
                  <a:cs typeface="Courier New" panose="02070309020205020404" pitchFamily="49" charset="0"/>
                </a:rPr>
                <a:t>plt.xlabel</a:t>
              </a:r>
              <a:r>
                <a:rPr lang="en-IN" sz="2000" dirty="0">
                  <a:solidFill>
                    <a:schemeClr val="tx1">
                      <a:lumMod val="85000"/>
                      <a:lumOff val="15000"/>
                    </a:schemeClr>
                  </a:solidFill>
                  <a:latin typeface="Courier New" panose="02070309020205020404" pitchFamily="49" charset="0"/>
                  <a:cs typeface="Courier New" panose="02070309020205020404" pitchFamily="49" charset="0"/>
                </a:rPr>
                <a:t>(“Experience”)</a:t>
              </a:r>
            </a:p>
            <a:p>
              <a:pPr>
                <a:lnSpc>
                  <a:spcPct val="150000"/>
                </a:lnSpc>
              </a:pPr>
              <a:r>
                <a:rPr lang="en-IN" sz="2000" dirty="0" err="1">
                  <a:solidFill>
                    <a:schemeClr val="tx1">
                      <a:lumMod val="85000"/>
                      <a:lumOff val="15000"/>
                    </a:schemeClr>
                  </a:solidFill>
                  <a:latin typeface="Courier New" panose="02070309020205020404" pitchFamily="49" charset="0"/>
                  <a:cs typeface="Courier New" panose="02070309020205020404" pitchFamily="49" charset="0"/>
                </a:rPr>
                <a:t>plt.ylabel</a:t>
              </a:r>
              <a:r>
                <a:rPr lang="en-IN" sz="2000" dirty="0">
                  <a:solidFill>
                    <a:schemeClr val="tx1">
                      <a:lumMod val="85000"/>
                      <a:lumOff val="15000"/>
                    </a:schemeClr>
                  </a:solidFill>
                  <a:latin typeface="Courier New" panose="02070309020205020404" pitchFamily="49" charset="0"/>
                  <a:cs typeface="Courier New" panose="02070309020205020404" pitchFamily="49" charset="0"/>
                </a:rPr>
                <a:t>(“Salary”)</a:t>
              </a:r>
            </a:p>
            <a:p>
              <a:pPr>
                <a:lnSpc>
                  <a:spcPct val="150000"/>
                </a:lnSpc>
              </a:pPr>
              <a:r>
                <a:rPr lang="en-IN" sz="2000" dirty="0" err="1">
                  <a:solidFill>
                    <a:schemeClr val="tx1">
                      <a:lumMod val="85000"/>
                      <a:lumOff val="15000"/>
                    </a:schemeClr>
                  </a:solidFill>
                  <a:latin typeface="Courier New" panose="02070309020205020404" pitchFamily="49" charset="0"/>
                  <a:cs typeface="Courier New" panose="02070309020205020404" pitchFamily="49" charset="0"/>
                </a:rPr>
                <a:t>plt.show</a:t>
              </a:r>
              <a:r>
                <a:rPr lang="en-IN" sz="2000" dirty="0">
                  <a:solidFill>
                    <a:schemeClr val="tx1">
                      <a:lumMod val="85000"/>
                      <a:lumOff val="15000"/>
                    </a:schemeClr>
                  </a:solidFill>
                  <a:latin typeface="Courier New" panose="02070309020205020404" pitchFamily="49" charset="0"/>
                  <a:cs typeface="Courier New" panose="02070309020205020404" pitchFamily="49" charset="0"/>
                </a:rPr>
                <a:t>()</a:t>
              </a:r>
              <a:endParaRPr sz="2000" dirty="0">
                <a:solidFill>
                  <a:schemeClr val="tx1">
                    <a:lumMod val="85000"/>
                    <a:lumOff val="15000"/>
                  </a:schemeClr>
                </a:solidFill>
                <a:latin typeface="Courier New" panose="02070309020205020404" pitchFamily="49" charset="0"/>
                <a:cs typeface="Courier New" panose="02070309020205020404" pitchFamily="49" charset="0"/>
              </a:endParaRPr>
            </a:p>
          </p:txBody>
        </p:sp>
      </p:grpSp>
    </p:spTree>
    <p:extLst>
      <p:ext uri="{BB962C8B-B14F-4D97-AF65-F5344CB8AC3E}">
        <p14:creationId xmlns:p14="http://schemas.microsoft.com/office/powerpoint/2010/main" val="4490053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146645" y="841416"/>
            <a:ext cx="7200322" cy="626440"/>
          </a:xfrm>
          <a:prstGeom prst="rect">
            <a:avLst/>
          </a:prstGeom>
        </p:spPr>
        <p:txBody>
          <a:bodyPr vert="horz" wrap="square" lIns="0" tIns="10782" rIns="0" bIns="0" rtlCol="0">
            <a:spAutoFit/>
          </a:bodyPr>
          <a:lstStyle/>
          <a:p>
            <a:pPr marL="7701">
              <a:spcBef>
                <a:spcPts val="85"/>
              </a:spcBef>
            </a:pPr>
            <a:r>
              <a:rPr lang="en-IN" sz="4000" b="1" spc="-73" dirty="0">
                <a:solidFill>
                  <a:srgbClr val="3A3A3A"/>
                </a:solidFill>
                <a:latin typeface="Calibri"/>
                <a:cs typeface="Calibri"/>
              </a:rPr>
              <a:t>Visualizing the test results</a:t>
            </a:r>
            <a:endParaRPr sz="4000" dirty="0">
              <a:latin typeface="Calibri"/>
              <a:cs typeface="Calibri"/>
            </a:endParaRPr>
          </a:p>
        </p:txBody>
      </p:sp>
      <p:grpSp>
        <p:nvGrpSpPr>
          <p:cNvPr id="2" name="Group 1">
            <a:extLst>
              <a:ext uri="{FF2B5EF4-FFF2-40B4-BE49-F238E27FC236}">
                <a16:creationId xmlns:a16="http://schemas.microsoft.com/office/drawing/2014/main" id="{618EC314-ED81-4168-9444-910673D5E837}"/>
              </a:ext>
            </a:extLst>
          </p:cNvPr>
          <p:cNvGrpSpPr/>
          <p:nvPr/>
        </p:nvGrpSpPr>
        <p:grpSpPr>
          <a:xfrm>
            <a:off x="1146645" y="1828800"/>
            <a:ext cx="10042286" cy="4187784"/>
            <a:chOff x="2428683" y="1710208"/>
            <a:chExt cx="8719608" cy="3223951"/>
          </a:xfrm>
        </p:grpSpPr>
        <p:sp>
          <p:nvSpPr>
            <p:cNvPr id="4" name="object 4"/>
            <p:cNvSpPr/>
            <p:nvPr/>
          </p:nvSpPr>
          <p:spPr>
            <a:xfrm>
              <a:off x="2428683" y="1756225"/>
              <a:ext cx="8387761" cy="3131918"/>
            </a:xfrm>
            <a:prstGeom prst="rect">
              <a:avLst/>
            </a:prstGeom>
            <a:solidFill>
              <a:srgbClr val="1CADE4"/>
            </a:solidFill>
          </p:spPr>
          <p:txBody>
            <a:bodyPr wrap="square" lIns="0" tIns="0" rIns="0" bIns="0" rtlCol="0"/>
            <a:lstStyle/>
            <a:p>
              <a:endParaRPr sz="1092" dirty="0">
                <a:solidFill>
                  <a:srgbClr val="1CADE4"/>
                </a:solidFill>
              </a:endParaRPr>
            </a:p>
          </p:txBody>
        </p:sp>
        <p:sp>
          <p:nvSpPr>
            <p:cNvPr id="5" name="object 5"/>
            <p:cNvSpPr/>
            <p:nvPr/>
          </p:nvSpPr>
          <p:spPr>
            <a:xfrm>
              <a:off x="2629276" y="1710208"/>
              <a:ext cx="8519015" cy="3223951"/>
            </a:xfrm>
            <a:prstGeom prst="roundRect">
              <a:avLst>
                <a:gd name="adj" fmla="val 5494"/>
              </a:avLst>
            </a:prstGeom>
            <a:solidFill>
              <a:srgbClr val="EBF4F7"/>
            </a:solidFill>
          </p:spPr>
          <p:txBody>
            <a:bodyPr wrap="square" lIns="0" tIns="0" rIns="0" bIns="0" rtlCol="0"/>
            <a:lstStyle/>
            <a:p>
              <a:pPr>
                <a:lnSpc>
                  <a:spcPct val="150000"/>
                </a:lnSpc>
              </a:pPr>
              <a:r>
                <a:rPr lang="en-IN" sz="2000" dirty="0" err="1">
                  <a:solidFill>
                    <a:schemeClr val="tx1">
                      <a:lumMod val="85000"/>
                      <a:lumOff val="15000"/>
                    </a:schemeClr>
                  </a:solidFill>
                  <a:latin typeface="Courier New" panose="02070309020205020404" pitchFamily="49" charset="0"/>
                  <a:cs typeface="Courier New" panose="02070309020205020404" pitchFamily="49" charset="0"/>
                </a:rPr>
                <a:t>plt.scatter</a:t>
              </a:r>
              <a:r>
                <a:rPr lang="en-IN" sz="2000" dirty="0">
                  <a:solidFill>
                    <a:schemeClr val="tx1">
                      <a:lumMod val="85000"/>
                      <a:lumOff val="15000"/>
                    </a:schemeClr>
                  </a:solidFill>
                  <a:latin typeface="Courier New" panose="02070309020205020404" pitchFamily="49" charset="0"/>
                  <a:cs typeface="Courier New" panose="02070309020205020404" pitchFamily="49" charset="0"/>
                </a:rPr>
                <a:t>(xtest,</a:t>
              </a:r>
              <a:r>
                <a:rPr lang="en-IN" sz="2000" dirty="0" err="1">
                  <a:solidFill>
                    <a:schemeClr val="tx1">
                      <a:lumMod val="85000"/>
                      <a:lumOff val="15000"/>
                    </a:schemeClr>
                  </a:solidFill>
                  <a:latin typeface="Courier New" panose="02070309020205020404" pitchFamily="49" charset="0"/>
                  <a:cs typeface="Courier New" panose="02070309020205020404" pitchFamily="49" charset="0"/>
                </a:rPr>
                <a:t>ytest</a:t>
              </a:r>
              <a:r>
                <a:rPr lang="en-IN" sz="2000" dirty="0">
                  <a:solidFill>
                    <a:schemeClr val="tx1">
                      <a:lumMod val="85000"/>
                      <a:lumOff val="15000"/>
                    </a:schemeClr>
                  </a:solidFill>
                  <a:latin typeface="Courier New" panose="02070309020205020404" pitchFamily="49" charset="0"/>
                  <a:cs typeface="Courier New" panose="02070309020205020404" pitchFamily="49" charset="0"/>
                </a:rPr>
                <a:t>,‘g’)</a:t>
              </a:r>
            </a:p>
            <a:p>
              <a:pPr>
                <a:lnSpc>
                  <a:spcPct val="150000"/>
                </a:lnSpc>
              </a:pPr>
              <a:r>
                <a:rPr lang="en-IN" sz="2000" dirty="0" err="1">
                  <a:solidFill>
                    <a:schemeClr val="tx1">
                      <a:lumMod val="85000"/>
                      <a:lumOff val="15000"/>
                    </a:schemeClr>
                  </a:solidFill>
                  <a:latin typeface="Courier New" panose="02070309020205020404" pitchFamily="49" charset="0"/>
                  <a:cs typeface="Courier New" panose="02070309020205020404" pitchFamily="49" charset="0"/>
                </a:rPr>
                <a:t>plt.plot</a:t>
              </a:r>
              <a:r>
                <a:rPr lang="en-IN" sz="2000" dirty="0">
                  <a:solidFill>
                    <a:schemeClr val="tx1">
                      <a:lumMod val="85000"/>
                      <a:lumOff val="15000"/>
                    </a:schemeClr>
                  </a:solidFill>
                  <a:latin typeface="Courier New" panose="02070309020205020404" pitchFamily="49" charset="0"/>
                  <a:cs typeface="Courier New" panose="02070309020205020404" pitchFamily="49" charset="0"/>
                </a:rPr>
                <a:t>(</a:t>
              </a:r>
              <a:r>
                <a:rPr lang="en-IN" sz="2000" dirty="0" err="1">
                  <a:solidFill>
                    <a:schemeClr val="tx1">
                      <a:lumMod val="85000"/>
                      <a:lumOff val="15000"/>
                    </a:schemeClr>
                  </a:solidFill>
                  <a:latin typeface="Courier New" panose="02070309020205020404" pitchFamily="49" charset="0"/>
                  <a:cs typeface="Courier New" panose="02070309020205020404" pitchFamily="49" charset="0"/>
                </a:rPr>
                <a:t>xtest,alg.predict</a:t>
              </a:r>
              <a:r>
                <a:rPr lang="en-IN" sz="2000" dirty="0">
                  <a:solidFill>
                    <a:schemeClr val="tx1">
                      <a:lumMod val="85000"/>
                      <a:lumOff val="15000"/>
                    </a:schemeClr>
                  </a:solidFill>
                  <a:latin typeface="Courier New" panose="02070309020205020404" pitchFamily="49" charset="0"/>
                  <a:cs typeface="Courier New" panose="02070309020205020404" pitchFamily="49" charset="0"/>
                </a:rPr>
                <a:t>(</a:t>
              </a:r>
              <a:r>
                <a:rPr lang="en-IN" sz="2000" dirty="0" err="1">
                  <a:solidFill>
                    <a:schemeClr val="tx1">
                      <a:lumMod val="85000"/>
                      <a:lumOff val="15000"/>
                    </a:schemeClr>
                  </a:solidFill>
                  <a:latin typeface="Courier New" panose="02070309020205020404" pitchFamily="49" charset="0"/>
                  <a:cs typeface="Courier New" panose="02070309020205020404" pitchFamily="49" charset="0"/>
                </a:rPr>
                <a:t>xtest</a:t>
              </a:r>
              <a:r>
                <a:rPr lang="en-IN" sz="2000" dirty="0">
                  <a:solidFill>
                    <a:schemeClr val="tx1">
                      <a:lumMod val="85000"/>
                      <a:lumOff val="15000"/>
                    </a:schemeClr>
                  </a:solidFill>
                  <a:latin typeface="Courier New" panose="02070309020205020404" pitchFamily="49" charset="0"/>
                  <a:cs typeface="Courier New" panose="02070309020205020404" pitchFamily="49" charset="0"/>
                </a:rPr>
                <a:t>),’r’)</a:t>
              </a:r>
            </a:p>
            <a:p>
              <a:pPr>
                <a:lnSpc>
                  <a:spcPct val="150000"/>
                </a:lnSpc>
              </a:pPr>
              <a:r>
                <a:rPr lang="en-IN" sz="2000" dirty="0" err="1">
                  <a:solidFill>
                    <a:schemeClr val="tx1">
                      <a:lumMod val="85000"/>
                      <a:lumOff val="15000"/>
                    </a:schemeClr>
                  </a:solidFill>
                  <a:latin typeface="Courier New" panose="02070309020205020404" pitchFamily="49" charset="0"/>
                  <a:cs typeface="Courier New" panose="02070309020205020404" pitchFamily="49" charset="0"/>
                </a:rPr>
                <a:t>plt.title</a:t>
              </a:r>
              <a:r>
                <a:rPr lang="en-IN" sz="2000" dirty="0">
                  <a:solidFill>
                    <a:schemeClr val="tx1">
                      <a:lumMod val="85000"/>
                      <a:lumOff val="15000"/>
                    </a:schemeClr>
                  </a:solidFill>
                  <a:latin typeface="Courier New" panose="02070309020205020404" pitchFamily="49" charset="0"/>
                  <a:cs typeface="Courier New" panose="02070309020205020404" pitchFamily="49" charset="0"/>
                </a:rPr>
                <a:t>(“Test set”)</a:t>
              </a:r>
            </a:p>
            <a:p>
              <a:pPr>
                <a:lnSpc>
                  <a:spcPct val="150000"/>
                </a:lnSpc>
              </a:pPr>
              <a:r>
                <a:rPr lang="en-IN" sz="2000" dirty="0" err="1">
                  <a:solidFill>
                    <a:schemeClr val="tx1">
                      <a:lumMod val="85000"/>
                      <a:lumOff val="15000"/>
                    </a:schemeClr>
                  </a:solidFill>
                  <a:latin typeface="Courier New" panose="02070309020205020404" pitchFamily="49" charset="0"/>
                  <a:cs typeface="Courier New" panose="02070309020205020404" pitchFamily="49" charset="0"/>
                </a:rPr>
                <a:t>plt.xlabel</a:t>
              </a:r>
              <a:r>
                <a:rPr lang="en-IN" sz="2000" dirty="0">
                  <a:solidFill>
                    <a:schemeClr val="tx1">
                      <a:lumMod val="85000"/>
                      <a:lumOff val="15000"/>
                    </a:schemeClr>
                  </a:solidFill>
                  <a:latin typeface="Courier New" panose="02070309020205020404" pitchFamily="49" charset="0"/>
                  <a:cs typeface="Courier New" panose="02070309020205020404" pitchFamily="49" charset="0"/>
                </a:rPr>
                <a:t>(“Experience”)</a:t>
              </a:r>
            </a:p>
            <a:p>
              <a:pPr>
                <a:lnSpc>
                  <a:spcPct val="150000"/>
                </a:lnSpc>
              </a:pPr>
              <a:r>
                <a:rPr lang="en-IN" sz="2000" dirty="0" err="1">
                  <a:solidFill>
                    <a:schemeClr val="tx1">
                      <a:lumMod val="85000"/>
                      <a:lumOff val="15000"/>
                    </a:schemeClr>
                  </a:solidFill>
                  <a:latin typeface="Courier New" panose="02070309020205020404" pitchFamily="49" charset="0"/>
                  <a:cs typeface="Courier New" panose="02070309020205020404" pitchFamily="49" charset="0"/>
                </a:rPr>
                <a:t>plt.ylabel</a:t>
              </a:r>
              <a:r>
                <a:rPr lang="en-IN" sz="2000" dirty="0">
                  <a:solidFill>
                    <a:schemeClr val="tx1">
                      <a:lumMod val="85000"/>
                      <a:lumOff val="15000"/>
                    </a:schemeClr>
                  </a:solidFill>
                  <a:latin typeface="Courier New" panose="02070309020205020404" pitchFamily="49" charset="0"/>
                  <a:cs typeface="Courier New" panose="02070309020205020404" pitchFamily="49" charset="0"/>
                </a:rPr>
                <a:t>(“Salary”)</a:t>
              </a:r>
            </a:p>
            <a:p>
              <a:pPr>
                <a:lnSpc>
                  <a:spcPct val="150000"/>
                </a:lnSpc>
              </a:pPr>
              <a:r>
                <a:rPr lang="en-IN" sz="2000" dirty="0" err="1">
                  <a:solidFill>
                    <a:schemeClr val="tx1">
                      <a:lumMod val="85000"/>
                      <a:lumOff val="15000"/>
                    </a:schemeClr>
                  </a:solidFill>
                  <a:latin typeface="Courier New" panose="02070309020205020404" pitchFamily="49" charset="0"/>
                  <a:cs typeface="Courier New" panose="02070309020205020404" pitchFamily="49" charset="0"/>
                </a:rPr>
                <a:t>plt.show</a:t>
              </a:r>
              <a:r>
                <a:rPr lang="en-IN" sz="2000" dirty="0">
                  <a:solidFill>
                    <a:schemeClr val="tx1">
                      <a:lumMod val="85000"/>
                      <a:lumOff val="15000"/>
                    </a:schemeClr>
                  </a:solidFill>
                  <a:latin typeface="Courier New" panose="02070309020205020404" pitchFamily="49" charset="0"/>
                  <a:cs typeface="Courier New" panose="02070309020205020404" pitchFamily="49" charset="0"/>
                </a:rPr>
                <a:t>()</a:t>
              </a:r>
              <a:endParaRPr sz="2000" dirty="0">
                <a:solidFill>
                  <a:schemeClr val="tx1">
                    <a:lumMod val="85000"/>
                    <a:lumOff val="15000"/>
                  </a:schemeClr>
                </a:solidFill>
                <a:latin typeface="Courier New" panose="02070309020205020404" pitchFamily="49" charset="0"/>
                <a:cs typeface="Courier New" panose="02070309020205020404" pitchFamily="49" charset="0"/>
              </a:endParaRPr>
            </a:p>
          </p:txBody>
        </p:sp>
      </p:grpSp>
    </p:spTree>
    <p:extLst>
      <p:ext uri="{BB962C8B-B14F-4D97-AF65-F5344CB8AC3E}">
        <p14:creationId xmlns:p14="http://schemas.microsoft.com/office/powerpoint/2010/main" val="30858940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146645" y="841416"/>
            <a:ext cx="7200322" cy="626440"/>
          </a:xfrm>
          <a:prstGeom prst="rect">
            <a:avLst/>
          </a:prstGeom>
        </p:spPr>
        <p:txBody>
          <a:bodyPr vert="horz" wrap="square" lIns="0" tIns="10782" rIns="0" bIns="0" rtlCol="0">
            <a:spAutoFit/>
          </a:bodyPr>
          <a:lstStyle/>
          <a:p>
            <a:pPr marL="7701">
              <a:spcBef>
                <a:spcPts val="85"/>
              </a:spcBef>
            </a:pPr>
            <a:r>
              <a:rPr lang="en-IN" sz="4000" b="1" spc="-73" dirty="0">
                <a:solidFill>
                  <a:srgbClr val="3A3A3A"/>
                </a:solidFill>
                <a:latin typeface="Calibri"/>
                <a:cs typeface="Calibri"/>
              </a:rPr>
              <a:t>Test Score (Accuracy on test data)</a:t>
            </a:r>
            <a:endParaRPr sz="4000" dirty="0">
              <a:latin typeface="Calibri"/>
              <a:cs typeface="Calibri"/>
            </a:endParaRPr>
          </a:p>
        </p:txBody>
      </p:sp>
      <p:grpSp>
        <p:nvGrpSpPr>
          <p:cNvPr id="2" name="Group 1">
            <a:extLst>
              <a:ext uri="{FF2B5EF4-FFF2-40B4-BE49-F238E27FC236}">
                <a16:creationId xmlns:a16="http://schemas.microsoft.com/office/drawing/2014/main" id="{618EC314-ED81-4168-9444-910673D5E837}"/>
              </a:ext>
            </a:extLst>
          </p:cNvPr>
          <p:cNvGrpSpPr/>
          <p:nvPr/>
        </p:nvGrpSpPr>
        <p:grpSpPr>
          <a:xfrm>
            <a:off x="1146645" y="1828800"/>
            <a:ext cx="10042286" cy="4187784"/>
            <a:chOff x="2428683" y="1710208"/>
            <a:chExt cx="8719608" cy="3223951"/>
          </a:xfrm>
        </p:grpSpPr>
        <p:sp>
          <p:nvSpPr>
            <p:cNvPr id="4" name="object 4"/>
            <p:cNvSpPr/>
            <p:nvPr/>
          </p:nvSpPr>
          <p:spPr>
            <a:xfrm>
              <a:off x="2428683" y="1756225"/>
              <a:ext cx="8387761" cy="3131918"/>
            </a:xfrm>
            <a:prstGeom prst="rect">
              <a:avLst/>
            </a:prstGeom>
            <a:solidFill>
              <a:srgbClr val="1CADE4"/>
            </a:solidFill>
          </p:spPr>
          <p:txBody>
            <a:bodyPr wrap="square" lIns="0" tIns="0" rIns="0" bIns="0" rtlCol="0"/>
            <a:lstStyle/>
            <a:p>
              <a:endParaRPr sz="1092" dirty="0">
                <a:solidFill>
                  <a:srgbClr val="1CADE4"/>
                </a:solidFill>
              </a:endParaRPr>
            </a:p>
          </p:txBody>
        </p:sp>
        <p:sp>
          <p:nvSpPr>
            <p:cNvPr id="5" name="object 5"/>
            <p:cNvSpPr/>
            <p:nvPr/>
          </p:nvSpPr>
          <p:spPr>
            <a:xfrm>
              <a:off x="2629276" y="1710208"/>
              <a:ext cx="8519015" cy="3223951"/>
            </a:xfrm>
            <a:prstGeom prst="roundRect">
              <a:avLst>
                <a:gd name="adj" fmla="val 5494"/>
              </a:avLst>
            </a:prstGeom>
            <a:solidFill>
              <a:srgbClr val="EBF4F7"/>
            </a:solidFill>
          </p:spPr>
          <p:txBody>
            <a:bodyPr wrap="square" lIns="0" tIns="0" rIns="0" bIns="0" rtlCol="0"/>
            <a:lstStyle/>
            <a:p>
              <a:pPr>
                <a:lnSpc>
                  <a:spcPct val="150000"/>
                </a:lnSpc>
              </a:pPr>
              <a:r>
                <a:rPr lang="en-IN" sz="2000" dirty="0">
                  <a:solidFill>
                    <a:schemeClr val="tx1">
                      <a:lumMod val="85000"/>
                      <a:lumOff val="15000"/>
                    </a:schemeClr>
                  </a:solidFill>
                  <a:latin typeface="Courier New" panose="02070309020205020404" pitchFamily="49" charset="0"/>
                  <a:cs typeface="Courier New" panose="02070309020205020404" pitchFamily="49" charset="0"/>
                </a:rPr>
                <a:t>accuracy=</a:t>
              </a:r>
              <a:r>
                <a:rPr lang="en-IN" sz="2000" dirty="0" err="1">
                  <a:solidFill>
                    <a:schemeClr val="tx1">
                      <a:lumMod val="85000"/>
                      <a:lumOff val="15000"/>
                    </a:schemeClr>
                  </a:solidFill>
                  <a:latin typeface="Courier New" panose="02070309020205020404" pitchFamily="49" charset="0"/>
                  <a:cs typeface="Courier New" panose="02070309020205020404" pitchFamily="49" charset="0"/>
                </a:rPr>
                <a:t>alg.score</a:t>
              </a:r>
              <a:r>
                <a:rPr lang="en-IN" sz="2000" dirty="0">
                  <a:solidFill>
                    <a:schemeClr val="tx1">
                      <a:lumMod val="85000"/>
                      <a:lumOff val="15000"/>
                    </a:schemeClr>
                  </a:solidFill>
                  <a:latin typeface="Courier New" panose="02070309020205020404" pitchFamily="49" charset="0"/>
                  <a:cs typeface="Courier New" panose="02070309020205020404" pitchFamily="49" charset="0"/>
                </a:rPr>
                <a:t>(</a:t>
              </a:r>
              <a:r>
                <a:rPr lang="en-IN" sz="2000" dirty="0" err="1">
                  <a:solidFill>
                    <a:schemeClr val="tx1">
                      <a:lumMod val="85000"/>
                      <a:lumOff val="15000"/>
                    </a:schemeClr>
                  </a:solidFill>
                  <a:latin typeface="Courier New" panose="02070309020205020404" pitchFamily="49" charset="0"/>
                  <a:cs typeface="Courier New" panose="02070309020205020404" pitchFamily="49" charset="0"/>
                </a:rPr>
                <a:t>xtest,ytest</a:t>
              </a:r>
              <a:r>
                <a:rPr lang="en-IN" sz="2000" dirty="0">
                  <a:solidFill>
                    <a:schemeClr val="tx1">
                      <a:lumMod val="85000"/>
                      <a:lumOff val="15000"/>
                    </a:schemeClr>
                  </a:solidFill>
                  <a:latin typeface="Courier New" panose="02070309020205020404" pitchFamily="49" charset="0"/>
                  <a:cs typeface="Courier New" panose="02070309020205020404" pitchFamily="49" charset="0"/>
                </a:rPr>
                <a:t>)</a:t>
              </a:r>
            </a:p>
            <a:p>
              <a:pPr>
                <a:lnSpc>
                  <a:spcPct val="150000"/>
                </a:lnSpc>
              </a:pPr>
              <a:r>
                <a:rPr lang="en-IN" sz="2000" dirty="0">
                  <a:solidFill>
                    <a:schemeClr val="tx1">
                      <a:lumMod val="85000"/>
                      <a:lumOff val="15000"/>
                    </a:schemeClr>
                  </a:solidFill>
                  <a:latin typeface="Courier New" panose="02070309020205020404" pitchFamily="49" charset="0"/>
                  <a:cs typeface="Courier New" panose="02070309020205020404" pitchFamily="49" charset="0"/>
                </a:rPr>
                <a:t>print(accuracy)</a:t>
              </a:r>
              <a:endParaRPr sz="2000" dirty="0">
                <a:solidFill>
                  <a:schemeClr val="tx1">
                    <a:lumMod val="85000"/>
                    <a:lumOff val="15000"/>
                  </a:schemeClr>
                </a:solidFill>
                <a:latin typeface="Courier New" panose="02070309020205020404" pitchFamily="49" charset="0"/>
                <a:cs typeface="Courier New" panose="02070309020205020404" pitchFamily="49" charset="0"/>
              </a:endParaRPr>
            </a:p>
          </p:txBody>
        </p:sp>
      </p:grpSp>
    </p:spTree>
    <p:extLst>
      <p:ext uri="{BB962C8B-B14F-4D97-AF65-F5344CB8AC3E}">
        <p14:creationId xmlns:p14="http://schemas.microsoft.com/office/powerpoint/2010/main" val="6163439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146645" y="841416"/>
            <a:ext cx="7200322" cy="626440"/>
          </a:xfrm>
          <a:prstGeom prst="rect">
            <a:avLst/>
          </a:prstGeom>
        </p:spPr>
        <p:txBody>
          <a:bodyPr vert="horz" wrap="square" lIns="0" tIns="10782" rIns="0" bIns="0" rtlCol="0">
            <a:spAutoFit/>
          </a:bodyPr>
          <a:lstStyle/>
          <a:p>
            <a:pPr marL="7701">
              <a:spcBef>
                <a:spcPts val="85"/>
              </a:spcBef>
            </a:pPr>
            <a:r>
              <a:rPr lang="en-IN" sz="4000" b="1" spc="-73" dirty="0">
                <a:solidFill>
                  <a:srgbClr val="3A3A3A"/>
                </a:solidFill>
                <a:latin typeface="Calibri"/>
                <a:cs typeface="Calibri"/>
              </a:rPr>
              <a:t>Coefficient and intercept value</a:t>
            </a:r>
            <a:endParaRPr sz="4000" dirty="0">
              <a:latin typeface="Calibri"/>
              <a:cs typeface="Calibri"/>
            </a:endParaRPr>
          </a:p>
        </p:txBody>
      </p:sp>
      <p:grpSp>
        <p:nvGrpSpPr>
          <p:cNvPr id="2" name="Group 1">
            <a:extLst>
              <a:ext uri="{FF2B5EF4-FFF2-40B4-BE49-F238E27FC236}">
                <a16:creationId xmlns:a16="http://schemas.microsoft.com/office/drawing/2014/main" id="{618EC314-ED81-4168-9444-910673D5E837}"/>
              </a:ext>
            </a:extLst>
          </p:cNvPr>
          <p:cNvGrpSpPr/>
          <p:nvPr/>
        </p:nvGrpSpPr>
        <p:grpSpPr>
          <a:xfrm>
            <a:off x="1146645" y="1828800"/>
            <a:ext cx="10042286" cy="4187784"/>
            <a:chOff x="2428683" y="1710208"/>
            <a:chExt cx="8719608" cy="3223951"/>
          </a:xfrm>
        </p:grpSpPr>
        <p:sp>
          <p:nvSpPr>
            <p:cNvPr id="4" name="object 4"/>
            <p:cNvSpPr/>
            <p:nvPr/>
          </p:nvSpPr>
          <p:spPr>
            <a:xfrm>
              <a:off x="2428683" y="1756225"/>
              <a:ext cx="8387761" cy="3131918"/>
            </a:xfrm>
            <a:prstGeom prst="rect">
              <a:avLst/>
            </a:prstGeom>
            <a:solidFill>
              <a:srgbClr val="1CADE4"/>
            </a:solidFill>
          </p:spPr>
          <p:txBody>
            <a:bodyPr wrap="square" lIns="0" tIns="0" rIns="0" bIns="0" rtlCol="0"/>
            <a:lstStyle/>
            <a:p>
              <a:endParaRPr sz="1092" dirty="0">
                <a:solidFill>
                  <a:srgbClr val="1CADE4"/>
                </a:solidFill>
              </a:endParaRPr>
            </a:p>
          </p:txBody>
        </p:sp>
        <p:sp>
          <p:nvSpPr>
            <p:cNvPr id="5" name="object 5"/>
            <p:cNvSpPr/>
            <p:nvPr/>
          </p:nvSpPr>
          <p:spPr>
            <a:xfrm>
              <a:off x="2629276" y="1710208"/>
              <a:ext cx="8519015" cy="3223951"/>
            </a:xfrm>
            <a:prstGeom prst="roundRect">
              <a:avLst>
                <a:gd name="adj" fmla="val 5494"/>
              </a:avLst>
            </a:prstGeom>
            <a:solidFill>
              <a:srgbClr val="EBF4F7"/>
            </a:solidFill>
          </p:spPr>
          <p:txBody>
            <a:bodyPr wrap="square" lIns="0" tIns="0" rIns="0" bIns="0" rtlCol="0"/>
            <a:lstStyle/>
            <a:p>
              <a:pPr>
                <a:lnSpc>
                  <a:spcPct val="150000"/>
                </a:lnSpc>
              </a:pPr>
              <a:r>
                <a:rPr lang="en-IN" sz="2000" dirty="0">
                  <a:solidFill>
                    <a:schemeClr val="tx1">
                      <a:lumMod val="85000"/>
                      <a:lumOff val="15000"/>
                    </a:schemeClr>
                  </a:solidFill>
                  <a:latin typeface="Courier New" panose="02070309020205020404" pitchFamily="49" charset="0"/>
                  <a:cs typeface="Courier New" panose="02070309020205020404" pitchFamily="49" charset="0"/>
                </a:rPr>
                <a:t>#for printing coefficient</a:t>
              </a:r>
            </a:p>
            <a:p>
              <a:pPr>
                <a:lnSpc>
                  <a:spcPct val="150000"/>
                </a:lnSpc>
              </a:pPr>
              <a:r>
                <a:rPr lang="en-IN" sz="2000" dirty="0" err="1">
                  <a:solidFill>
                    <a:schemeClr val="tx1">
                      <a:lumMod val="85000"/>
                      <a:lumOff val="15000"/>
                    </a:schemeClr>
                  </a:solidFill>
                  <a:latin typeface="Courier New" panose="02070309020205020404" pitchFamily="49" charset="0"/>
                  <a:cs typeface="Courier New" panose="02070309020205020404" pitchFamily="49" charset="0"/>
                </a:rPr>
                <a:t>alg.coef</a:t>
              </a:r>
              <a:r>
                <a:rPr lang="en-IN" sz="2000" dirty="0">
                  <a:solidFill>
                    <a:schemeClr val="tx1">
                      <a:lumMod val="85000"/>
                      <a:lumOff val="15000"/>
                    </a:schemeClr>
                  </a:solidFill>
                  <a:latin typeface="Courier New" panose="02070309020205020404" pitchFamily="49" charset="0"/>
                  <a:cs typeface="Courier New" panose="02070309020205020404" pitchFamily="49" charset="0"/>
                </a:rPr>
                <a:t>_</a:t>
              </a:r>
            </a:p>
            <a:p>
              <a:pPr>
                <a:lnSpc>
                  <a:spcPct val="150000"/>
                </a:lnSpc>
              </a:pPr>
              <a:r>
                <a:rPr lang="en-IN" sz="2000" dirty="0">
                  <a:solidFill>
                    <a:schemeClr val="tx1">
                      <a:lumMod val="85000"/>
                      <a:lumOff val="15000"/>
                    </a:schemeClr>
                  </a:solidFill>
                  <a:latin typeface="Courier New" panose="02070309020205020404" pitchFamily="49" charset="0"/>
                  <a:cs typeface="Courier New" panose="02070309020205020404" pitchFamily="49" charset="0"/>
                </a:rPr>
                <a:t># for printing intercept value</a:t>
              </a:r>
            </a:p>
            <a:p>
              <a:pPr>
                <a:lnSpc>
                  <a:spcPct val="150000"/>
                </a:lnSpc>
              </a:pPr>
              <a:r>
                <a:rPr lang="en-IN" sz="2000" dirty="0" err="1">
                  <a:solidFill>
                    <a:schemeClr val="tx1">
                      <a:lumMod val="85000"/>
                      <a:lumOff val="15000"/>
                    </a:schemeClr>
                  </a:solidFill>
                  <a:latin typeface="Courier New" panose="02070309020205020404" pitchFamily="49" charset="0"/>
                  <a:cs typeface="Courier New" panose="02070309020205020404" pitchFamily="49" charset="0"/>
                </a:rPr>
                <a:t>alg.intercept</a:t>
              </a:r>
              <a:r>
                <a:rPr lang="en-IN" sz="2000" dirty="0">
                  <a:solidFill>
                    <a:schemeClr val="tx1">
                      <a:lumMod val="85000"/>
                      <a:lumOff val="15000"/>
                    </a:schemeClr>
                  </a:solidFill>
                  <a:latin typeface="Courier New" panose="02070309020205020404" pitchFamily="49" charset="0"/>
                  <a:cs typeface="Courier New" panose="02070309020205020404" pitchFamily="49" charset="0"/>
                </a:rPr>
                <a:t>_ </a:t>
              </a:r>
              <a:endParaRPr sz="2000" dirty="0">
                <a:solidFill>
                  <a:schemeClr val="tx1">
                    <a:lumMod val="85000"/>
                    <a:lumOff val="15000"/>
                  </a:schemeClr>
                </a:solidFill>
                <a:latin typeface="Courier New" panose="02070309020205020404" pitchFamily="49" charset="0"/>
                <a:cs typeface="Courier New" panose="02070309020205020404" pitchFamily="49" charset="0"/>
              </a:endParaRPr>
            </a:p>
          </p:txBody>
        </p:sp>
      </p:grpSp>
    </p:spTree>
    <p:extLst>
      <p:ext uri="{BB962C8B-B14F-4D97-AF65-F5344CB8AC3E}">
        <p14:creationId xmlns:p14="http://schemas.microsoft.com/office/powerpoint/2010/main" val="25810870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146645" y="841416"/>
            <a:ext cx="7200322" cy="626440"/>
          </a:xfrm>
          <a:prstGeom prst="rect">
            <a:avLst/>
          </a:prstGeom>
        </p:spPr>
        <p:txBody>
          <a:bodyPr vert="horz" wrap="square" lIns="0" tIns="10782" rIns="0" bIns="0" rtlCol="0">
            <a:spAutoFit/>
          </a:bodyPr>
          <a:lstStyle/>
          <a:p>
            <a:pPr marL="7701">
              <a:spcBef>
                <a:spcPts val="85"/>
              </a:spcBef>
            </a:pPr>
            <a:r>
              <a:rPr lang="en-IN" sz="4000" b="1" spc="-73" dirty="0">
                <a:solidFill>
                  <a:srgbClr val="3A3A3A"/>
                </a:solidFill>
                <a:latin typeface="Calibri"/>
                <a:cs typeface="Calibri"/>
              </a:rPr>
              <a:t>Performance Analysis</a:t>
            </a:r>
            <a:endParaRPr sz="4000" dirty="0">
              <a:latin typeface="Calibri"/>
              <a:cs typeface="Calibri"/>
            </a:endParaRPr>
          </a:p>
        </p:txBody>
      </p:sp>
      <p:grpSp>
        <p:nvGrpSpPr>
          <p:cNvPr id="2" name="Group 1">
            <a:extLst>
              <a:ext uri="{FF2B5EF4-FFF2-40B4-BE49-F238E27FC236}">
                <a16:creationId xmlns:a16="http://schemas.microsoft.com/office/drawing/2014/main" id="{618EC314-ED81-4168-9444-910673D5E837}"/>
              </a:ext>
            </a:extLst>
          </p:cNvPr>
          <p:cNvGrpSpPr/>
          <p:nvPr/>
        </p:nvGrpSpPr>
        <p:grpSpPr>
          <a:xfrm>
            <a:off x="1146644" y="1828800"/>
            <a:ext cx="10324919" cy="4187784"/>
            <a:chOff x="2428683" y="1710208"/>
            <a:chExt cx="8719608" cy="3223951"/>
          </a:xfrm>
        </p:grpSpPr>
        <p:sp>
          <p:nvSpPr>
            <p:cNvPr id="4" name="object 4"/>
            <p:cNvSpPr/>
            <p:nvPr/>
          </p:nvSpPr>
          <p:spPr>
            <a:xfrm>
              <a:off x="2428683" y="1756225"/>
              <a:ext cx="8387761" cy="3131918"/>
            </a:xfrm>
            <a:prstGeom prst="rect">
              <a:avLst/>
            </a:prstGeom>
            <a:solidFill>
              <a:srgbClr val="1CADE4"/>
            </a:solidFill>
          </p:spPr>
          <p:txBody>
            <a:bodyPr wrap="square" lIns="0" tIns="0" rIns="0" bIns="0" rtlCol="0"/>
            <a:lstStyle/>
            <a:p>
              <a:endParaRPr sz="1092" dirty="0">
                <a:solidFill>
                  <a:srgbClr val="1CADE4"/>
                </a:solidFill>
              </a:endParaRPr>
            </a:p>
          </p:txBody>
        </p:sp>
        <p:sp>
          <p:nvSpPr>
            <p:cNvPr id="5" name="object 5"/>
            <p:cNvSpPr/>
            <p:nvPr/>
          </p:nvSpPr>
          <p:spPr>
            <a:xfrm>
              <a:off x="2629276" y="1710208"/>
              <a:ext cx="8519015" cy="3223951"/>
            </a:xfrm>
            <a:prstGeom prst="roundRect">
              <a:avLst>
                <a:gd name="adj" fmla="val 5494"/>
              </a:avLst>
            </a:prstGeom>
            <a:solidFill>
              <a:srgbClr val="EBF4F7"/>
            </a:solidFill>
          </p:spPr>
          <p:txBody>
            <a:bodyPr wrap="square" lIns="0" tIns="0" rIns="0" bIns="0" rtlCol="0"/>
            <a:lstStyle/>
            <a:p>
              <a:pPr>
                <a:lnSpc>
                  <a:spcPct val="150000"/>
                </a:lnSpc>
              </a:pPr>
              <a:r>
                <a:rPr lang="en-US" sz="2000" dirty="0">
                  <a:solidFill>
                    <a:schemeClr val="tx1">
                      <a:lumMod val="85000"/>
                      <a:lumOff val="15000"/>
                    </a:schemeClr>
                  </a:solidFill>
                  <a:latin typeface="Courier New" panose="02070309020205020404" pitchFamily="49" charset="0"/>
                  <a:cs typeface="Courier New" panose="02070309020205020404" pitchFamily="49" charset="0"/>
                </a:rPr>
                <a:t>from </a:t>
              </a:r>
              <a:r>
                <a:rPr lang="en-US" sz="2000" dirty="0" err="1">
                  <a:solidFill>
                    <a:schemeClr val="tx1">
                      <a:lumMod val="85000"/>
                      <a:lumOff val="15000"/>
                    </a:schemeClr>
                  </a:solidFill>
                  <a:latin typeface="Courier New" panose="02070309020205020404" pitchFamily="49" charset="0"/>
                  <a:cs typeface="Courier New" panose="02070309020205020404" pitchFamily="49" charset="0"/>
                </a:rPr>
                <a:t>sklearn.metrics</a:t>
              </a:r>
              <a:r>
                <a:rPr lang="en-US" sz="2000" dirty="0">
                  <a:solidFill>
                    <a:schemeClr val="tx1">
                      <a:lumMod val="85000"/>
                      <a:lumOff val="15000"/>
                    </a:schemeClr>
                  </a:solidFill>
                  <a:latin typeface="Courier New" panose="02070309020205020404" pitchFamily="49" charset="0"/>
                  <a:cs typeface="Courier New" panose="02070309020205020404" pitchFamily="49" charset="0"/>
                </a:rPr>
                <a:t> import </a:t>
              </a:r>
              <a:r>
                <a:rPr lang="en-US" sz="2000" dirty="0" err="1">
                  <a:solidFill>
                    <a:schemeClr val="tx1">
                      <a:lumMod val="85000"/>
                      <a:lumOff val="15000"/>
                    </a:schemeClr>
                  </a:solidFill>
                  <a:latin typeface="Courier New" panose="02070309020205020404" pitchFamily="49" charset="0"/>
                  <a:cs typeface="Courier New" panose="02070309020205020404" pitchFamily="49" charset="0"/>
                </a:rPr>
                <a:t>mean_squared_error</a:t>
              </a:r>
              <a:r>
                <a:rPr lang="en-US" sz="2000" dirty="0">
                  <a:solidFill>
                    <a:schemeClr val="tx1">
                      <a:lumMod val="85000"/>
                      <a:lumOff val="15000"/>
                    </a:schemeClr>
                  </a:solidFill>
                  <a:latin typeface="Courier New" panose="02070309020205020404" pitchFamily="49" charset="0"/>
                  <a:cs typeface="Courier New" panose="02070309020205020404" pitchFamily="49" charset="0"/>
                </a:rPr>
                <a:t>, r2_score </a:t>
              </a:r>
            </a:p>
            <a:p>
              <a:pPr>
                <a:lnSpc>
                  <a:spcPct val="150000"/>
                </a:lnSpc>
              </a:pPr>
              <a:r>
                <a:rPr lang="en-US" sz="2000" dirty="0">
                  <a:solidFill>
                    <a:schemeClr val="tx1">
                      <a:lumMod val="85000"/>
                      <a:lumOff val="15000"/>
                    </a:schemeClr>
                  </a:solidFill>
                  <a:latin typeface="Courier New" panose="02070309020205020404" pitchFamily="49" charset="0"/>
                  <a:cs typeface="Courier New" panose="02070309020205020404" pitchFamily="49" charset="0"/>
                </a:rPr>
                <a:t># The mean squared error</a:t>
              </a:r>
            </a:p>
            <a:p>
              <a:pPr>
                <a:lnSpc>
                  <a:spcPct val="150000"/>
                </a:lnSpc>
              </a:pPr>
              <a:r>
                <a:rPr lang="en-US" sz="2000" dirty="0">
                  <a:solidFill>
                    <a:schemeClr val="tx1">
                      <a:lumMod val="85000"/>
                      <a:lumOff val="15000"/>
                    </a:schemeClr>
                  </a:solidFill>
                  <a:latin typeface="Courier New" panose="02070309020205020404" pitchFamily="49" charset="0"/>
                  <a:cs typeface="Courier New" panose="02070309020205020404" pitchFamily="49" charset="0"/>
                </a:rPr>
                <a:t>print("Mean squared error: %.2f"%mean_squared_error(</a:t>
              </a:r>
              <a:r>
                <a:rPr lang="en-US" sz="2000" dirty="0" err="1">
                  <a:solidFill>
                    <a:schemeClr val="tx1">
                      <a:lumMod val="85000"/>
                      <a:lumOff val="15000"/>
                    </a:schemeClr>
                  </a:solidFill>
                  <a:latin typeface="Courier New" panose="02070309020205020404" pitchFamily="49" charset="0"/>
                  <a:cs typeface="Courier New" panose="02070309020205020404" pitchFamily="49" charset="0"/>
                </a:rPr>
                <a:t>ytest,ypred</a:t>
              </a:r>
              <a:r>
                <a:rPr lang="en-US" sz="2000" dirty="0">
                  <a:solidFill>
                    <a:schemeClr val="tx1">
                      <a:lumMod val="85000"/>
                      <a:lumOff val="15000"/>
                    </a:schemeClr>
                  </a:solidFill>
                  <a:latin typeface="Courier New" panose="02070309020205020404" pitchFamily="49" charset="0"/>
                  <a:cs typeface="Courier New" panose="02070309020205020404" pitchFamily="49" charset="0"/>
                </a:rPr>
                <a:t>))</a:t>
              </a:r>
            </a:p>
            <a:p>
              <a:pPr>
                <a:lnSpc>
                  <a:spcPct val="150000"/>
                </a:lnSpc>
              </a:pPr>
              <a:r>
                <a:rPr lang="en-US" sz="2000" dirty="0">
                  <a:solidFill>
                    <a:schemeClr val="tx1">
                      <a:lumMod val="85000"/>
                      <a:lumOff val="15000"/>
                    </a:schemeClr>
                  </a:solidFill>
                  <a:latin typeface="Courier New" panose="02070309020205020404" pitchFamily="49" charset="0"/>
                  <a:cs typeface="Courier New" panose="02070309020205020404" pitchFamily="49" charset="0"/>
                </a:rPr>
                <a:t># Explained variance score: 1 is perfect prediction</a:t>
              </a:r>
            </a:p>
            <a:p>
              <a:pPr>
                <a:lnSpc>
                  <a:spcPct val="150000"/>
                </a:lnSpc>
              </a:pPr>
              <a:r>
                <a:rPr lang="en-US" sz="2000" dirty="0">
                  <a:solidFill>
                    <a:schemeClr val="tx1">
                      <a:lumMod val="85000"/>
                      <a:lumOff val="15000"/>
                    </a:schemeClr>
                  </a:solidFill>
                  <a:latin typeface="Courier New" panose="02070309020205020404" pitchFamily="49" charset="0"/>
                  <a:cs typeface="Courier New" panose="02070309020205020404" pitchFamily="49" charset="0"/>
                </a:rPr>
                <a:t>print('Variance score: %.2f' % r2_score(</a:t>
              </a:r>
              <a:r>
                <a:rPr lang="en-US" sz="2000" dirty="0" err="1">
                  <a:solidFill>
                    <a:schemeClr val="tx1">
                      <a:lumMod val="85000"/>
                      <a:lumOff val="15000"/>
                    </a:schemeClr>
                  </a:solidFill>
                  <a:latin typeface="Courier New" panose="02070309020205020404" pitchFamily="49" charset="0"/>
                  <a:cs typeface="Courier New" panose="02070309020205020404" pitchFamily="49" charset="0"/>
                </a:rPr>
                <a:t>ytest</a:t>
              </a:r>
              <a:r>
                <a:rPr lang="en-US" sz="2000" dirty="0">
                  <a:solidFill>
                    <a:schemeClr val="tx1">
                      <a:lumMod val="85000"/>
                      <a:lumOff val="15000"/>
                    </a:schemeClr>
                  </a:solidFill>
                  <a:latin typeface="Courier New" panose="02070309020205020404" pitchFamily="49" charset="0"/>
                  <a:cs typeface="Courier New" panose="02070309020205020404" pitchFamily="49" charset="0"/>
                </a:rPr>
                <a:t>, </a:t>
              </a:r>
              <a:r>
                <a:rPr lang="en-US" sz="2000" dirty="0" err="1">
                  <a:solidFill>
                    <a:schemeClr val="tx1">
                      <a:lumMod val="85000"/>
                      <a:lumOff val="15000"/>
                    </a:schemeClr>
                  </a:solidFill>
                  <a:latin typeface="Courier New" panose="02070309020205020404" pitchFamily="49" charset="0"/>
                  <a:cs typeface="Courier New" panose="02070309020205020404" pitchFamily="49" charset="0"/>
                </a:rPr>
                <a:t>ypred</a:t>
              </a:r>
              <a:r>
                <a:rPr lang="en-US" sz="2000" dirty="0">
                  <a:solidFill>
                    <a:schemeClr val="tx1">
                      <a:lumMod val="85000"/>
                      <a:lumOff val="15000"/>
                    </a:schemeClr>
                  </a:solidFill>
                  <a:latin typeface="Courier New" panose="02070309020205020404" pitchFamily="49" charset="0"/>
                  <a:cs typeface="Courier New" panose="02070309020205020404" pitchFamily="49" charset="0"/>
                </a:rPr>
                <a:t>))</a:t>
              </a:r>
            </a:p>
          </p:txBody>
        </p:sp>
      </p:grpSp>
    </p:spTree>
    <p:extLst>
      <p:ext uri="{BB962C8B-B14F-4D97-AF65-F5344CB8AC3E}">
        <p14:creationId xmlns:p14="http://schemas.microsoft.com/office/powerpoint/2010/main" val="22543932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129D63C-1534-47E5-89C3-5747FA7E8FD8}"/>
              </a:ext>
            </a:extLst>
          </p:cNvPr>
          <p:cNvSpPr>
            <a:spLocks noGrp="1"/>
          </p:cNvSpPr>
          <p:nvPr>
            <p:ph type="title"/>
          </p:nvPr>
        </p:nvSpPr>
        <p:spPr/>
        <p:txBody>
          <a:bodyPr/>
          <a:lstStyle/>
          <a:p>
            <a:r>
              <a:rPr lang="en-IN" b="1" dirty="0">
                <a:latin typeface="Calibri" panose="020F0502020204030204" pitchFamily="34" charset="0"/>
                <a:cs typeface="Calibri" panose="020F0502020204030204" pitchFamily="34" charset="0"/>
              </a:rPr>
              <a:t>Linear Regression</a:t>
            </a:r>
          </a:p>
        </p:txBody>
      </p:sp>
      <p:sp>
        <p:nvSpPr>
          <p:cNvPr id="5" name="TextBox 4">
            <a:extLst>
              <a:ext uri="{FF2B5EF4-FFF2-40B4-BE49-F238E27FC236}">
                <a16:creationId xmlns:a16="http://schemas.microsoft.com/office/drawing/2014/main" id="{C13CB7F7-B28A-41F4-A74F-98E0C923D784}"/>
              </a:ext>
            </a:extLst>
          </p:cNvPr>
          <p:cNvSpPr txBox="1"/>
          <p:nvPr/>
        </p:nvSpPr>
        <p:spPr>
          <a:xfrm>
            <a:off x="881149" y="1895302"/>
            <a:ext cx="1928552" cy="1384995"/>
          </a:xfrm>
          <a:prstGeom prst="rect">
            <a:avLst/>
          </a:prstGeom>
          <a:solidFill>
            <a:srgbClr val="1CADE4"/>
          </a:solidFill>
        </p:spPr>
        <p:txBody>
          <a:bodyPr wrap="square" rtlCol="0">
            <a:spAutoFit/>
          </a:bodyPr>
          <a:lstStyle/>
          <a:p>
            <a:pPr algn="ctr"/>
            <a:r>
              <a:rPr lang="en-IN" sz="2800" dirty="0">
                <a:solidFill>
                  <a:schemeClr val="bg1"/>
                </a:solidFill>
              </a:rPr>
              <a:t>Univariate Linear Regression</a:t>
            </a:r>
          </a:p>
        </p:txBody>
      </p:sp>
      <p:sp>
        <p:nvSpPr>
          <p:cNvPr id="6" name="TextBox 5">
            <a:extLst>
              <a:ext uri="{FF2B5EF4-FFF2-40B4-BE49-F238E27FC236}">
                <a16:creationId xmlns:a16="http://schemas.microsoft.com/office/drawing/2014/main" id="{2996ABD9-8AB6-4BF7-BF4B-93D1FE808212}"/>
              </a:ext>
            </a:extLst>
          </p:cNvPr>
          <p:cNvSpPr txBox="1"/>
          <p:nvPr/>
        </p:nvSpPr>
        <p:spPr>
          <a:xfrm>
            <a:off x="881149" y="3388174"/>
            <a:ext cx="1928552" cy="1384995"/>
          </a:xfrm>
          <a:prstGeom prst="rect">
            <a:avLst/>
          </a:prstGeom>
          <a:solidFill>
            <a:srgbClr val="1CADE4"/>
          </a:solidFill>
        </p:spPr>
        <p:txBody>
          <a:bodyPr wrap="square" rtlCol="0">
            <a:spAutoFit/>
          </a:bodyPr>
          <a:lstStyle/>
          <a:p>
            <a:pPr algn="ctr"/>
            <a:r>
              <a:rPr lang="en-IN" sz="2800" dirty="0">
                <a:solidFill>
                  <a:schemeClr val="bg1"/>
                </a:solidFill>
              </a:rPr>
              <a:t>Multivariate Linear Regression</a:t>
            </a:r>
          </a:p>
        </p:txBody>
      </p:sp>
      <p:sp>
        <p:nvSpPr>
          <p:cNvPr id="7" name="TextBox 6">
            <a:extLst>
              <a:ext uri="{FF2B5EF4-FFF2-40B4-BE49-F238E27FC236}">
                <a16:creationId xmlns:a16="http://schemas.microsoft.com/office/drawing/2014/main" id="{50338A10-18C8-41A4-A883-6DFD0B6ADF28}"/>
              </a:ext>
            </a:extLst>
          </p:cNvPr>
          <p:cNvSpPr txBox="1"/>
          <p:nvPr/>
        </p:nvSpPr>
        <p:spPr>
          <a:xfrm>
            <a:off x="881149" y="4887789"/>
            <a:ext cx="1928552" cy="1384995"/>
          </a:xfrm>
          <a:prstGeom prst="rect">
            <a:avLst/>
          </a:prstGeom>
          <a:solidFill>
            <a:srgbClr val="1CADE4"/>
          </a:solidFill>
        </p:spPr>
        <p:txBody>
          <a:bodyPr wrap="square" rtlCol="0">
            <a:spAutoFit/>
          </a:bodyPr>
          <a:lstStyle/>
          <a:p>
            <a:pPr algn="ctr"/>
            <a:r>
              <a:rPr lang="en-IN" sz="2800" dirty="0">
                <a:solidFill>
                  <a:schemeClr val="bg1"/>
                </a:solidFill>
              </a:rPr>
              <a:t>Polynomial Linear Regression</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C75BACC5-9236-4B5A-ABFE-FD361D9F204E}"/>
                  </a:ext>
                </a:extLst>
              </p:cNvPr>
              <p:cNvSpPr txBox="1"/>
              <p:nvPr/>
            </p:nvSpPr>
            <p:spPr>
              <a:xfrm>
                <a:off x="3738979" y="2356966"/>
                <a:ext cx="2072555" cy="461665"/>
              </a:xfrm>
              <a:prstGeom prst="rect">
                <a:avLst/>
              </a:prstGeom>
              <a:noFill/>
            </p:spPr>
            <p:txBody>
              <a:bodyPr wrap="none" lIns="0" tIns="0" rIns="0" bIns="0" rtlCol="0">
                <a:spAutoFit/>
              </a:bodyPr>
              <a:lstStyle/>
              <a:p>
                <a14:m>
                  <m:oMath xmlns:m="http://schemas.openxmlformats.org/officeDocument/2006/math">
                    <m:r>
                      <a:rPr lang="en-IN" sz="3000" b="0" i="1" smtClean="0">
                        <a:latin typeface="Cambria Math" panose="02040503050406030204" pitchFamily="18" charset="0"/>
                      </a:rPr>
                      <m:t>𝑦</m:t>
                    </m:r>
                    <m:r>
                      <a:rPr lang="en-IN" sz="3000" b="0" i="1" smtClean="0">
                        <a:latin typeface="Cambria Math" panose="02040503050406030204" pitchFamily="18" charset="0"/>
                      </a:rPr>
                      <m:t>= </m:t>
                    </m:r>
                    <m:sSub>
                      <m:sSubPr>
                        <m:ctrlPr>
                          <a:rPr lang="en-IN" sz="3000" b="0" i="1" smtClean="0">
                            <a:latin typeface="Cambria Math" panose="02040503050406030204" pitchFamily="18" charset="0"/>
                          </a:rPr>
                        </m:ctrlPr>
                      </m:sSubPr>
                      <m:e>
                        <m:r>
                          <a:rPr lang="en-IN" sz="3000" b="0" i="1" smtClean="0">
                            <a:latin typeface="Cambria Math" panose="02040503050406030204" pitchFamily="18" charset="0"/>
                          </a:rPr>
                          <m:t>𝑚</m:t>
                        </m:r>
                      </m:e>
                      <m:sub>
                        <m:r>
                          <a:rPr lang="en-IN" sz="3000" b="0" i="1" smtClean="0">
                            <a:latin typeface="Cambria Math" panose="02040503050406030204" pitchFamily="18" charset="0"/>
                          </a:rPr>
                          <m:t>1</m:t>
                        </m:r>
                      </m:sub>
                    </m:sSub>
                    <m:sSub>
                      <m:sSubPr>
                        <m:ctrlPr>
                          <a:rPr lang="en-IN" sz="3000" i="1">
                            <a:latin typeface="Cambria Math" panose="02040503050406030204" pitchFamily="18" charset="0"/>
                          </a:rPr>
                        </m:ctrlPr>
                      </m:sSubPr>
                      <m:e>
                        <m:r>
                          <a:rPr lang="en-IN" sz="3000" b="0" i="1" smtClean="0">
                            <a:latin typeface="Cambria Math" panose="02040503050406030204" pitchFamily="18" charset="0"/>
                          </a:rPr>
                          <m:t>𝑥</m:t>
                        </m:r>
                      </m:e>
                      <m:sub>
                        <m:r>
                          <a:rPr lang="en-IN" sz="3000" i="1">
                            <a:latin typeface="Cambria Math" panose="02040503050406030204" pitchFamily="18" charset="0"/>
                          </a:rPr>
                          <m:t>1</m:t>
                        </m:r>
                      </m:sub>
                    </m:sSub>
                  </m:oMath>
                </a14:m>
                <a:r>
                  <a:rPr lang="en-IN" sz="3000" dirty="0"/>
                  <a:t>+c</a:t>
                </a:r>
              </a:p>
            </p:txBody>
          </p:sp>
        </mc:Choice>
        <mc:Fallback xmlns="">
          <p:sp>
            <p:nvSpPr>
              <p:cNvPr id="8" name="TextBox 7">
                <a:extLst>
                  <a:ext uri="{FF2B5EF4-FFF2-40B4-BE49-F238E27FC236}">
                    <a16:creationId xmlns:a16="http://schemas.microsoft.com/office/drawing/2014/main" id="{C75BACC5-9236-4B5A-ABFE-FD361D9F204E}"/>
                  </a:ext>
                </a:extLst>
              </p:cNvPr>
              <p:cNvSpPr txBox="1">
                <a:spLocks noRot="1" noChangeAspect="1" noMove="1" noResize="1" noEditPoints="1" noAdjustHandles="1" noChangeArrowheads="1" noChangeShapeType="1" noTextEdit="1"/>
              </p:cNvSpPr>
              <p:nvPr/>
            </p:nvSpPr>
            <p:spPr>
              <a:xfrm>
                <a:off x="3738979" y="2356966"/>
                <a:ext cx="2072555" cy="461665"/>
              </a:xfrm>
              <a:prstGeom prst="rect">
                <a:avLst/>
              </a:prstGeom>
              <a:blipFill>
                <a:blip r:embed="rId2"/>
                <a:stretch>
                  <a:fillRect t="-26667" r="-10588" b="-52000"/>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FD22FD56-122D-4661-816F-76D6EFC258F8}"/>
                  </a:ext>
                </a:extLst>
              </p:cNvPr>
              <p:cNvSpPr txBox="1"/>
              <p:nvPr/>
            </p:nvSpPr>
            <p:spPr>
              <a:xfrm>
                <a:off x="3738979" y="3849838"/>
                <a:ext cx="6641626" cy="461665"/>
              </a:xfrm>
              <a:prstGeom prst="rect">
                <a:avLst/>
              </a:prstGeom>
              <a:noFill/>
            </p:spPr>
            <p:txBody>
              <a:bodyPr wrap="none" lIns="0" tIns="0" rIns="0" bIns="0" rtlCol="0">
                <a:spAutoFit/>
              </a:bodyPr>
              <a:lstStyle/>
              <a:p>
                <a14:m>
                  <m:oMath xmlns:m="http://schemas.openxmlformats.org/officeDocument/2006/math">
                    <m:r>
                      <a:rPr lang="en-IN" sz="3000" b="0" i="1" smtClean="0">
                        <a:latin typeface="Cambria Math" panose="02040503050406030204" pitchFamily="18" charset="0"/>
                      </a:rPr>
                      <m:t>𝑦</m:t>
                    </m:r>
                    <m:r>
                      <a:rPr lang="en-IN" sz="3000" b="0" i="1" smtClean="0">
                        <a:latin typeface="Cambria Math" panose="02040503050406030204" pitchFamily="18" charset="0"/>
                      </a:rPr>
                      <m:t>= </m:t>
                    </m:r>
                    <m:sSub>
                      <m:sSubPr>
                        <m:ctrlPr>
                          <a:rPr lang="en-IN" sz="3000" b="0" i="1" smtClean="0">
                            <a:latin typeface="Cambria Math" panose="02040503050406030204" pitchFamily="18" charset="0"/>
                          </a:rPr>
                        </m:ctrlPr>
                      </m:sSubPr>
                      <m:e>
                        <m:r>
                          <a:rPr lang="en-IN" sz="3000" b="0" i="1" smtClean="0">
                            <a:latin typeface="Cambria Math" panose="02040503050406030204" pitchFamily="18" charset="0"/>
                          </a:rPr>
                          <m:t>𝑚</m:t>
                        </m:r>
                      </m:e>
                      <m:sub>
                        <m:r>
                          <a:rPr lang="en-IN" sz="3000" b="0" i="1" smtClean="0">
                            <a:latin typeface="Cambria Math" panose="02040503050406030204" pitchFamily="18" charset="0"/>
                          </a:rPr>
                          <m:t>1</m:t>
                        </m:r>
                      </m:sub>
                    </m:sSub>
                    <m:sSub>
                      <m:sSubPr>
                        <m:ctrlPr>
                          <a:rPr lang="en-IN" sz="3000" i="1">
                            <a:latin typeface="Cambria Math" panose="02040503050406030204" pitchFamily="18" charset="0"/>
                          </a:rPr>
                        </m:ctrlPr>
                      </m:sSubPr>
                      <m:e>
                        <m:r>
                          <a:rPr lang="en-IN" sz="3000" b="0" i="1" smtClean="0">
                            <a:latin typeface="Cambria Math" panose="02040503050406030204" pitchFamily="18" charset="0"/>
                          </a:rPr>
                          <m:t>𝑥</m:t>
                        </m:r>
                      </m:e>
                      <m:sub>
                        <m:r>
                          <a:rPr lang="en-IN" sz="3000" i="1">
                            <a:latin typeface="Cambria Math" panose="02040503050406030204" pitchFamily="18" charset="0"/>
                          </a:rPr>
                          <m:t>1</m:t>
                        </m:r>
                      </m:sub>
                    </m:sSub>
                    <m:r>
                      <a:rPr lang="en-IN" sz="3000" b="0" i="1" smtClean="0">
                        <a:latin typeface="Cambria Math" panose="02040503050406030204" pitchFamily="18" charset="0"/>
                      </a:rPr>
                      <m:t>+</m:t>
                    </m:r>
                    <m:sSub>
                      <m:sSubPr>
                        <m:ctrlPr>
                          <a:rPr lang="en-IN" sz="3000" i="1">
                            <a:latin typeface="Cambria Math" panose="02040503050406030204" pitchFamily="18" charset="0"/>
                          </a:rPr>
                        </m:ctrlPr>
                      </m:sSubPr>
                      <m:e>
                        <m:r>
                          <a:rPr lang="en-IN" sz="3000" i="1">
                            <a:latin typeface="Cambria Math" panose="02040503050406030204" pitchFamily="18" charset="0"/>
                          </a:rPr>
                          <m:t>𝑚</m:t>
                        </m:r>
                      </m:e>
                      <m:sub>
                        <m:r>
                          <a:rPr lang="en-IN" sz="3000" b="0" i="1" smtClean="0">
                            <a:latin typeface="Cambria Math" panose="02040503050406030204" pitchFamily="18" charset="0"/>
                          </a:rPr>
                          <m:t>2</m:t>
                        </m:r>
                      </m:sub>
                    </m:sSub>
                    <m:sSub>
                      <m:sSubPr>
                        <m:ctrlPr>
                          <a:rPr lang="en-IN" sz="3000" i="1">
                            <a:latin typeface="Cambria Math" panose="02040503050406030204" pitchFamily="18" charset="0"/>
                          </a:rPr>
                        </m:ctrlPr>
                      </m:sSubPr>
                      <m:e>
                        <m:r>
                          <a:rPr lang="en-IN" sz="3000" i="1">
                            <a:latin typeface="Cambria Math" panose="02040503050406030204" pitchFamily="18" charset="0"/>
                          </a:rPr>
                          <m:t>𝑥</m:t>
                        </m:r>
                      </m:e>
                      <m:sub>
                        <m:r>
                          <a:rPr lang="en-IN" sz="3000" b="0" i="1" smtClean="0">
                            <a:latin typeface="Cambria Math" panose="02040503050406030204" pitchFamily="18" charset="0"/>
                          </a:rPr>
                          <m:t>2</m:t>
                        </m:r>
                      </m:sub>
                    </m:sSub>
                  </m:oMath>
                </a14:m>
                <a:r>
                  <a:rPr lang="en-IN" sz="3000" dirty="0"/>
                  <a:t>+ </a:t>
                </a:r>
                <a14:m>
                  <m:oMath xmlns:m="http://schemas.openxmlformats.org/officeDocument/2006/math">
                    <m:sSub>
                      <m:sSubPr>
                        <m:ctrlPr>
                          <a:rPr lang="en-IN" sz="3000" i="1">
                            <a:latin typeface="Cambria Math" panose="02040503050406030204" pitchFamily="18" charset="0"/>
                          </a:rPr>
                        </m:ctrlPr>
                      </m:sSubPr>
                      <m:e>
                        <m:r>
                          <a:rPr lang="en-IN" sz="3000" i="1">
                            <a:latin typeface="Cambria Math" panose="02040503050406030204" pitchFamily="18" charset="0"/>
                          </a:rPr>
                          <m:t>𝑚</m:t>
                        </m:r>
                      </m:e>
                      <m:sub>
                        <m:r>
                          <a:rPr lang="en-IN" sz="3000" b="0" i="1" smtClean="0">
                            <a:latin typeface="Cambria Math" panose="02040503050406030204" pitchFamily="18" charset="0"/>
                          </a:rPr>
                          <m:t>3</m:t>
                        </m:r>
                      </m:sub>
                    </m:sSub>
                    <m:sSub>
                      <m:sSubPr>
                        <m:ctrlPr>
                          <a:rPr lang="en-IN" sz="3000" i="1">
                            <a:latin typeface="Cambria Math" panose="02040503050406030204" pitchFamily="18" charset="0"/>
                          </a:rPr>
                        </m:ctrlPr>
                      </m:sSubPr>
                      <m:e>
                        <m:r>
                          <a:rPr lang="en-IN" sz="3000" i="1">
                            <a:latin typeface="Cambria Math" panose="02040503050406030204" pitchFamily="18" charset="0"/>
                          </a:rPr>
                          <m:t>𝑥</m:t>
                        </m:r>
                      </m:e>
                      <m:sub>
                        <m:r>
                          <a:rPr lang="en-IN" sz="3000" b="0" i="1" smtClean="0">
                            <a:latin typeface="Cambria Math" panose="02040503050406030204" pitchFamily="18" charset="0"/>
                          </a:rPr>
                          <m:t>3</m:t>
                        </m:r>
                      </m:sub>
                    </m:sSub>
                    <m:r>
                      <a:rPr lang="en-IN" sz="3000" b="0" i="1" smtClean="0">
                        <a:latin typeface="Cambria Math" panose="02040503050406030204" pitchFamily="18" charset="0"/>
                      </a:rPr>
                      <m:t>+.. .+</m:t>
                    </m:r>
                    <m:sSub>
                      <m:sSubPr>
                        <m:ctrlPr>
                          <a:rPr lang="en-IN" sz="3200" i="1">
                            <a:latin typeface="Cambria Math" panose="02040503050406030204" pitchFamily="18" charset="0"/>
                          </a:rPr>
                        </m:ctrlPr>
                      </m:sSubPr>
                      <m:e>
                        <m:r>
                          <a:rPr lang="en-IN" sz="3200" i="1">
                            <a:latin typeface="Cambria Math" panose="02040503050406030204" pitchFamily="18" charset="0"/>
                          </a:rPr>
                          <m:t>𝑚</m:t>
                        </m:r>
                      </m:e>
                      <m:sub>
                        <m:r>
                          <a:rPr lang="en-IN" sz="3200" b="0" i="1" smtClean="0">
                            <a:latin typeface="Cambria Math" panose="02040503050406030204" pitchFamily="18" charset="0"/>
                          </a:rPr>
                          <m:t>𝑛</m:t>
                        </m:r>
                      </m:sub>
                    </m:sSub>
                    <m:sSub>
                      <m:sSubPr>
                        <m:ctrlPr>
                          <a:rPr lang="en-IN" sz="3200" i="1">
                            <a:latin typeface="Cambria Math" panose="02040503050406030204" pitchFamily="18" charset="0"/>
                          </a:rPr>
                        </m:ctrlPr>
                      </m:sSubPr>
                      <m:e>
                        <m:r>
                          <a:rPr lang="en-IN" sz="3200" i="1">
                            <a:latin typeface="Cambria Math" panose="02040503050406030204" pitchFamily="18" charset="0"/>
                          </a:rPr>
                          <m:t>𝑥</m:t>
                        </m:r>
                      </m:e>
                      <m:sub>
                        <m:r>
                          <a:rPr lang="en-IN" sz="3200" b="0" i="1" smtClean="0">
                            <a:latin typeface="Cambria Math" panose="02040503050406030204" pitchFamily="18" charset="0"/>
                          </a:rPr>
                          <m:t>𝑛</m:t>
                        </m:r>
                      </m:sub>
                    </m:sSub>
                  </m:oMath>
                </a14:m>
                <a:r>
                  <a:rPr lang="en-IN" sz="3000" dirty="0"/>
                  <a:t>+c</a:t>
                </a:r>
              </a:p>
            </p:txBody>
          </p:sp>
        </mc:Choice>
        <mc:Fallback xmlns="">
          <p:sp>
            <p:nvSpPr>
              <p:cNvPr id="9" name="TextBox 8">
                <a:extLst>
                  <a:ext uri="{FF2B5EF4-FFF2-40B4-BE49-F238E27FC236}">
                    <a16:creationId xmlns:a16="http://schemas.microsoft.com/office/drawing/2014/main" id="{FD22FD56-122D-4661-816F-76D6EFC258F8}"/>
                  </a:ext>
                </a:extLst>
              </p:cNvPr>
              <p:cNvSpPr txBox="1">
                <a:spLocks noRot="1" noChangeAspect="1" noMove="1" noResize="1" noEditPoints="1" noAdjustHandles="1" noChangeArrowheads="1" noChangeShapeType="1" noTextEdit="1"/>
              </p:cNvSpPr>
              <p:nvPr/>
            </p:nvSpPr>
            <p:spPr>
              <a:xfrm>
                <a:off x="3738979" y="3849838"/>
                <a:ext cx="6641626" cy="461665"/>
              </a:xfrm>
              <a:prstGeom prst="rect">
                <a:avLst/>
              </a:prstGeom>
              <a:blipFill>
                <a:blip r:embed="rId3"/>
                <a:stretch>
                  <a:fillRect t="-26667" r="-2569" b="-52000"/>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9D5DAC27-8ED2-4C6B-99F2-3632AE38AC63}"/>
                  </a:ext>
                </a:extLst>
              </p:cNvPr>
              <p:cNvSpPr txBox="1"/>
              <p:nvPr/>
            </p:nvSpPr>
            <p:spPr>
              <a:xfrm>
                <a:off x="3738978" y="5349453"/>
                <a:ext cx="6776983" cy="469359"/>
              </a:xfrm>
              <a:prstGeom prst="rect">
                <a:avLst/>
              </a:prstGeom>
              <a:noFill/>
            </p:spPr>
            <p:txBody>
              <a:bodyPr wrap="none" lIns="0" tIns="0" rIns="0" bIns="0" rtlCol="0">
                <a:spAutoFit/>
              </a:bodyPr>
              <a:lstStyle/>
              <a:p>
                <a14:m>
                  <m:oMath xmlns:m="http://schemas.openxmlformats.org/officeDocument/2006/math">
                    <m:r>
                      <a:rPr lang="en-IN" sz="3000" b="0" i="1" smtClean="0">
                        <a:latin typeface="Cambria Math" panose="02040503050406030204" pitchFamily="18" charset="0"/>
                      </a:rPr>
                      <m:t>𝑦</m:t>
                    </m:r>
                    <m:r>
                      <a:rPr lang="en-IN" sz="3000" b="0" i="1" smtClean="0">
                        <a:latin typeface="Cambria Math" panose="02040503050406030204" pitchFamily="18" charset="0"/>
                      </a:rPr>
                      <m:t>= </m:t>
                    </m:r>
                    <m:sSub>
                      <m:sSubPr>
                        <m:ctrlPr>
                          <a:rPr lang="en-IN" sz="3000" b="0" i="1" smtClean="0">
                            <a:latin typeface="Cambria Math" panose="02040503050406030204" pitchFamily="18" charset="0"/>
                          </a:rPr>
                        </m:ctrlPr>
                      </m:sSubPr>
                      <m:e>
                        <m:r>
                          <a:rPr lang="en-IN" sz="3000" b="0" i="1" smtClean="0">
                            <a:latin typeface="Cambria Math" panose="02040503050406030204" pitchFamily="18" charset="0"/>
                          </a:rPr>
                          <m:t>𝑚</m:t>
                        </m:r>
                      </m:e>
                      <m:sub>
                        <m:r>
                          <a:rPr lang="en-IN" sz="3000" b="0" i="1" smtClean="0">
                            <a:latin typeface="Cambria Math" panose="02040503050406030204" pitchFamily="18" charset="0"/>
                          </a:rPr>
                          <m:t>1</m:t>
                        </m:r>
                      </m:sub>
                    </m:sSub>
                    <m:sSub>
                      <m:sSubPr>
                        <m:ctrlPr>
                          <a:rPr lang="en-IN" sz="3000" i="1">
                            <a:latin typeface="Cambria Math" panose="02040503050406030204" pitchFamily="18" charset="0"/>
                          </a:rPr>
                        </m:ctrlPr>
                      </m:sSubPr>
                      <m:e>
                        <m:r>
                          <a:rPr lang="en-IN" sz="3000" b="0" i="1" smtClean="0">
                            <a:latin typeface="Cambria Math" panose="02040503050406030204" pitchFamily="18" charset="0"/>
                          </a:rPr>
                          <m:t>𝑥</m:t>
                        </m:r>
                      </m:e>
                      <m:sub>
                        <m:r>
                          <a:rPr lang="en-IN" sz="3000" i="1">
                            <a:latin typeface="Cambria Math" panose="02040503050406030204" pitchFamily="18" charset="0"/>
                          </a:rPr>
                          <m:t>1</m:t>
                        </m:r>
                      </m:sub>
                    </m:sSub>
                    <m:r>
                      <a:rPr lang="en-IN" sz="3000" b="0" i="1" smtClean="0">
                        <a:latin typeface="Cambria Math" panose="02040503050406030204" pitchFamily="18" charset="0"/>
                      </a:rPr>
                      <m:t>+</m:t>
                    </m:r>
                    <m:sSub>
                      <m:sSubPr>
                        <m:ctrlPr>
                          <a:rPr lang="en-IN" sz="3000" i="1">
                            <a:latin typeface="Cambria Math" panose="02040503050406030204" pitchFamily="18" charset="0"/>
                          </a:rPr>
                        </m:ctrlPr>
                      </m:sSubPr>
                      <m:e>
                        <m:r>
                          <a:rPr lang="en-IN" sz="3000" i="1">
                            <a:latin typeface="Cambria Math" panose="02040503050406030204" pitchFamily="18" charset="0"/>
                          </a:rPr>
                          <m:t>𝑚</m:t>
                        </m:r>
                      </m:e>
                      <m:sub>
                        <m:r>
                          <a:rPr lang="en-IN" sz="3000" b="0" i="1" smtClean="0">
                            <a:latin typeface="Cambria Math" panose="02040503050406030204" pitchFamily="18" charset="0"/>
                          </a:rPr>
                          <m:t>2</m:t>
                        </m:r>
                      </m:sub>
                    </m:sSub>
                    <m:sSubSup>
                      <m:sSubSupPr>
                        <m:ctrlPr>
                          <a:rPr lang="en-IN" sz="3000" i="1" smtClean="0">
                            <a:latin typeface="Cambria Math" panose="02040503050406030204" pitchFamily="18" charset="0"/>
                          </a:rPr>
                        </m:ctrlPr>
                      </m:sSubSupPr>
                      <m:e>
                        <m:r>
                          <a:rPr lang="en-IN" sz="3000" b="0" i="1" smtClean="0">
                            <a:latin typeface="Cambria Math" panose="02040503050406030204" pitchFamily="18" charset="0"/>
                          </a:rPr>
                          <m:t>𝑥</m:t>
                        </m:r>
                      </m:e>
                      <m:sub>
                        <m:r>
                          <a:rPr lang="en-IN" sz="3000" b="0" i="1" smtClean="0">
                            <a:latin typeface="Cambria Math" panose="02040503050406030204" pitchFamily="18" charset="0"/>
                          </a:rPr>
                          <m:t>1</m:t>
                        </m:r>
                      </m:sub>
                      <m:sup>
                        <m:r>
                          <a:rPr lang="en-IN" sz="3000" b="0" i="1" smtClean="0">
                            <a:latin typeface="Cambria Math" panose="02040503050406030204" pitchFamily="18" charset="0"/>
                          </a:rPr>
                          <m:t>2</m:t>
                        </m:r>
                      </m:sup>
                    </m:sSubSup>
                  </m:oMath>
                </a14:m>
                <a:r>
                  <a:rPr lang="en-IN" sz="3000" dirty="0"/>
                  <a:t>+ </a:t>
                </a:r>
                <a14:m>
                  <m:oMath xmlns:m="http://schemas.openxmlformats.org/officeDocument/2006/math">
                    <m:sSub>
                      <m:sSubPr>
                        <m:ctrlPr>
                          <a:rPr lang="en-IN" sz="3000" i="1">
                            <a:latin typeface="Cambria Math" panose="02040503050406030204" pitchFamily="18" charset="0"/>
                          </a:rPr>
                        </m:ctrlPr>
                      </m:sSubPr>
                      <m:e>
                        <m:r>
                          <a:rPr lang="en-IN" sz="3000" i="1">
                            <a:latin typeface="Cambria Math" panose="02040503050406030204" pitchFamily="18" charset="0"/>
                          </a:rPr>
                          <m:t>𝑚</m:t>
                        </m:r>
                      </m:e>
                      <m:sub>
                        <m:r>
                          <a:rPr lang="en-IN" sz="3000" b="0" i="1" smtClean="0">
                            <a:latin typeface="Cambria Math" panose="02040503050406030204" pitchFamily="18" charset="0"/>
                          </a:rPr>
                          <m:t>3</m:t>
                        </m:r>
                      </m:sub>
                    </m:sSub>
                    <m:sSubSup>
                      <m:sSubSupPr>
                        <m:ctrlPr>
                          <a:rPr lang="en-IN" sz="3000" i="1">
                            <a:latin typeface="Cambria Math" panose="02040503050406030204" pitchFamily="18" charset="0"/>
                          </a:rPr>
                        </m:ctrlPr>
                      </m:sSubSupPr>
                      <m:e>
                        <m:r>
                          <a:rPr lang="en-IN" sz="3000" i="1">
                            <a:latin typeface="Cambria Math" panose="02040503050406030204" pitchFamily="18" charset="0"/>
                          </a:rPr>
                          <m:t>𝑥</m:t>
                        </m:r>
                      </m:e>
                      <m:sub>
                        <m:r>
                          <a:rPr lang="en-IN" sz="3000" i="1">
                            <a:latin typeface="Cambria Math" panose="02040503050406030204" pitchFamily="18" charset="0"/>
                          </a:rPr>
                          <m:t>1</m:t>
                        </m:r>
                      </m:sub>
                      <m:sup>
                        <m:r>
                          <a:rPr lang="en-IN" sz="3000" b="0" i="1" smtClean="0">
                            <a:latin typeface="Cambria Math" panose="02040503050406030204" pitchFamily="18" charset="0"/>
                          </a:rPr>
                          <m:t>3</m:t>
                        </m:r>
                      </m:sup>
                    </m:sSubSup>
                    <m:r>
                      <a:rPr lang="en-IN" sz="3000" b="0" i="1" smtClean="0">
                        <a:latin typeface="Cambria Math" panose="02040503050406030204" pitchFamily="18" charset="0"/>
                      </a:rPr>
                      <m:t>+.. .+</m:t>
                    </m:r>
                    <m:sSub>
                      <m:sSubPr>
                        <m:ctrlPr>
                          <a:rPr lang="en-IN" sz="3200" i="1">
                            <a:latin typeface="Cambria Math" panose="02040503050406030204" pitchFamily="18" charset="0"/>
                          </a:rPr>
                        </m:ctrlPr>
                      </m:sSubPr>
                      <m:e>
                        <m:r>
                          <a:rPr lang="en-IN" sz="3200" i="1">
                            <a:latin typeface="Cambria Math" panose="02040503050406030204" pitchFamily="18" charset="0"/>
                          </a:rPr>
                          <m:t>𝑚</m:t>
                        </m:r>
                      </m:e>
                      <m:sub>
                        <m:r>
                          <a:rPr lang="en-IN" sz="3200" b="0" i="1" smtClean="0">
                            <a:latin typeface="Cambria Math" panose="02040503050406030204" pitchFamily="18" charset="0"/>
                          </a:rPr>
                          <m:t>𝑛</m:t>
                        </m:r>
                      </m:sub>
                    </m:sSub>
                    <m:sSubSup>
                      <m:sSubSupPr>
                        <m:ctrlPr>
                          <a:rPr lang="en-IN" sz="3000" i="1">
                            <a:latin typeface="Cambria Math" panose="02040503050406030204" pitchFamily="18" charset="0"/>
                          </a:rPr>
                        </m:ctrlPr>
                      </m:sSubSupPr>
                      <m:e>
                        <m:r>
                          <a:rPr lang="en-IN" sz="3000" i="1">
                            <a:latin typeface="Cambria Math" panose="02040503050406030204" pitchFamily="18" charset="0"/>
                          </a:rPr>
                          <m:t>𝑥</m:t>
                        </m:r>
                      </m:e>
                      <m:sub>
                        <m:r>
                          <a:rPr lang="en-IN" sz="3000" b="0" i="1" smtClean="0">
                            <a:latin typeface="Cambria Math" panose="02040503050406030204" pitchFamily="18" charset="0"/>
                          </a:rPr>
                          <m:t>1</m:t>
                        </m:r>
                      </m:sub>
                      <m:sup>
                        <m:r>
                          <a:rPr lang="en-IN" sz="3000" b="0" i="1" smtClean="0">
                            <a:latin typeface="Cambria Math" panose="02040503050406030204" pitchFamily="18" charset="0"/>
                          </a:rPr>
                          <m:t>𝑛</m:t>
                        </m:r>
                      </m:sup>
                    </m:sSubSup>
                  </m:oMath>
                </a14:m>
                <a:r>
                  <a:rPr lang="en-IN" sz="3000" dirty="0"/>
                  <a:t>+c</a:t>
                </a:r>
              </a:p>
            </p:txBody>
          </p:sp>
        </mc:Choice>
        <mc:Fallback xmlns="">
          <p:sp>
            <p:nvSpPr>
              <p:cNvPr id="10" name="TextBox 9">
                <a:extLst>
                  <a:ext uri="{FF2B5EF4-FFF2-40B4-BE49-F238E27FC236}">
                    <a16:creationId xmlns:a16="http://schemas.microsoft.com/office/drawing/2014/main" id="{9D5DAC27-8ED2-4C6B-99F2-3632AE38AC63}"/>
                  </a:ext>
                </a:extLst>
              </p:cNvPr>
              <p:cNvSpPr txBox="1">
                <a:spLocks noRot="1" noChangeAspect="1" noMove="1" noResize="1" noEditPoints="1" noAdjustHandles="1" noChangeArrowheads="1" noChangeShapeType="1" noTextEdit="1"/>
              </p:cNvSpPr>
              <p:nvPr/>
            </p:nvSpPr>
            <p:spPr>
              <a:xfrm>
                <a:off x="3738978" y="5349453"/>
                <a:ext cx="6776983" cy="469359"/>
              </a:xfrm>
              <a:prstGeom prst="rect">
                <a:avLst/>
              </a:prstGeom>
              <a:blipFill>
                <a:blip r:embed="rId4"/>
                <a:stretch>
                  <a:fillRect t="-23377" r="-1259" b="-50649"/>
                </a:stretch>
              </a:blipFill>
            </p:spPr>
            <p:txBody>
              <a:bodyPr/>
              <a:lstStyle/>
              <a:p>
                <a:r>
                  <a:rPr lang="en-IN">
                    <a:noFill/>
                  </a:rPr>
                  <a:t> </a:t>
                </a:r>
              </a:p>
            </p:txBody>
          </p:sp>
        </mc:Fallback>
      </mc:AlternateContent>
    </p:spTree>
    <p:extLst>
      <p:ext uri="{BB962C8B-B14F-4D97-AF65-F5344CB8AC3E}">
        <p14:creationId xmlns:p14="http://schemas.microsoft.com/office/powerpoint/2010/main" val="33985374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7B269FE-4116-4956-ACD7-1458D2DF7AE9}"/>
              </a:ext>
            </a:extLst>
          </p:cNvPr>
          <p:cNvSpPr>
            <a:spLocks noGrp="1"/>
          </p:cNvSpPr>
          <p:nvPr>
            <p:ph type="title"/>
          </p:nvPr>
        </p:nvSpPr>
        <p:spPr/>
        <p:txBody>
          <a:bodyPr/>
          <a:lstStyle/>
          <a:p>
            <a:r>
              <a:rPr lang="en-IN" cap="none" dirty="0"/>
              <a:t>Multivariate Linear Regression</a:t>
            </a:r>
          </a:p>
        </p:txBody>
      </p:sp>
      <p:sp>
        <p:nvSpPr>
          <p:cNvPr id="4" name="Text Placeholder 3">
            <a:extLst>
              <a:ext uri="{FF2B5EF4-FFF2-40B4-BE49-F238E27FC236}">
                <a16:creationId xmlns:a16="http://schemas.microsoft.com/office/drawing/2014/main" id="{18FB328B-6A41-4CF3-9605-F8B33AB78C89}"/>
              </a:ext>
            </a:extLst>
          </p:cNvPr>
          <p:cNvSpPr>
            <a:spLocks noGrp="1"/>
          </p:cNvSpPr>
          <p:nvPr>
            <p:ph type="body" idx="1"/>
          </p:nvPr>
        </p:nvSpPr>
        <p:spPr/>
        <p:txBody>
          <a:bodyPr/>
          <a:lstStyle/>
          <a:p>
            <a:r>
              <a:rPr lang="en-IN" dirty="0"/>
              <a:t>Python code using </a:t>
            </a:r>
            <a:r>
              <a:rPr lang="en-IN" dirty="0" err="1"/>
              <a:t>sklearn</a:t>
            </a:r>
            <a:endParaRPr lang="en-IN" dirty="0"/>
          </a:p>
        </p:txBody>
      </p:sp>
    </p:spTree>
    <p:extLst>
      <p:ext uri="{BB962C8B-B14F-4D97-AF65-F5344CB8AC3E}">
        <p14:creationId xmlns:p14="http://schemas.microsoft.com/office/powerpoint/2010/main" val="7034830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D8FE7-4E52-48F4-8A49-6407EDE2B872}"/>
              </a:ext>
            </a:extLst>
          </p:cNvPr>
          <p:cNvSpPr>
            <a:spLocks noGrp="1"/>
          </p:cNvSpPr>
          <p:nvPr>
            <p:ph type="title"/>
          </p:nvPr>
        </p:nvSpPr>
        <p:spPr/>
        <p:txBody>
          <a:bodyPr/>
          <a:lstStyle/>
          <a:p>
            <a:r>
              <a:rPr lang="en-IN" sz="4000" b="1" cap="none" spc="-73" dirty="0">
                <a:solidFill>
                  <a:srgbClr val="3A3A3A"/>
                </a:solidFill>
                <a:latin typeface="Calibri"/>
                <a:ea typeface="+mn-ea"/>
                <a:cs typeface="Calibri"/>
              </a:rPr>
              <a:t>One Hot Encoding</a:t>
            </a:r>
          </a:p>
        </p:txBody>
      </p:sp>
      <p:sp>
        <p:nvSpPr>
          <p:cNvPr id="3" name="Content Placeholder 2">
            <a:extLst>
              <a:ext uri="{FF2B5EF4-FFF2-40B4-BE49-F238E27FC236}">
                <a16:creationId xmlns:a16="http://schemas.microsoft.com/office/drawing/2014/main" id="{E33FF139-895D-4D84-9E7C-1AB25F54270B}"/>
              </a:ext>
            </a:extLst>
          </p:cNvPr>
          <p:cNvSpPr>
            <a:spLocks noGrp="1"/>
          </p:cNvSpPr>
          <p:nvPr>
            <p:ph sz="quarter" idx="13"/>
          </p:nvPr>
        </p:nvSpPr>
        <p:spPr/>
        <p:txBody>
          <a:bodyPr>
            <a:normAutofit/>
          </a:bodyPr>
          <a:lstStyle/>
          <a:p>
            <a:pPr>
              <a:lnSpc>
                <a:spcPct val="150000"/>
              </a:lnSpc>
            </a:pPr>
            <a:r>
              <a:rPr lang="en-US" sz="2400" dirty="0"/>
              <a:t>When some inputs are categories (e.g. gender) rather than numbers (e.g. age) we need to represent the category values as numbers so they can be used in our linear regression equations.</a:t>
            </a:r>
            <a:endParaRPr lang="en-IN" sz="2400" dirty="0"/>
          </a:p>
        </p:txBody>
      </p:sp>
    </p:spTree>
    <p:extLst>
      <p:ext uri="{BB962C8B-B14F-4D97-AF65-F5344CB8AC3E}">
        <p14:creationId xmlns:p14="http://schemas.microsoft.com/office/powerpoint/2010/main" val="18556030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E7188-72BF-454A-B5FA-83CD8FE1E3A0}"/>
              </a:ext>
            </a:extLst>
          </p:cNvPr>
          <p:cNvSpPr>
            <a:spLocks noGrp="1"/>
          </p:cNvSpPr>
          <p:nvPr>
            <p:ph type="title"/>
          </p:nvPr>
        </p:nvSpPr>
        <p:spPr/>
        <p:txBody>
          <a:bodyPr/>
          <a:lstStyle/>
          <a:p>
            <a:r>
              <a:rPr lang="en-IN" sz="4000" b="1" cap="none" spc="-73" dirty="0">
                <a:solidFill>
                  <a:srgbClr val="3A3A3A"/>
                </a:solidFill>
                <a:latin typeface="Calibri"/>
                <a:cs typeface="Calibri"/>
              </a:rPr>
              <a:t>Dummy Variables</a:t>
            </a:r>
          </a:p>
        </p:txBody>
      </p:sp>
      <p:graphicFrame>
        <p:nvGraphicFramePr>
          <p:cNvPr id="4" name="Content Placeholder 3">
            <a:extLst>
              <a:ext uri="{FF2B5EF4-FFF2-40B4-BE49-F238E27FC236}">
                <a16:creationId xmlns:a16="http://schemas.microsoft.com/office/drawing/2014/main" id="{99382708-FF2B-405E-9608-064045052296}"/>
              </a:ext>
            </a:extLst>
          </p:cNvPr>
          <p:cNvGraphicFramePr>
            <a:graphicFrameLocks noGrp="1"/>
          </p:cNvGraphicFramePr>
          <p:nvPr>
            <p:ph sz="quarter" idx="13"/>
          </p:nvPr>
        </p:nvGraphicFramePr>
        <p:xfrm>
          <a:off x="1145309" y="2084832"/>
          <a:ext cx="5763491" cy="2289696"/>
        </p:xfrm>
        <a:graphic>
          <a:graphicData uri="http://schemas.openxmlformats.org/drawingml/2006/table">
            <a:tbl>
              <a:tblPr firstRow="1" bandRow="1">
                <a:tableStyleId>{5C22544A-7EE6-4342-B048-85BDC9FD1C3A}</a:tableStyleId>
              </a:tblPr>
              <a:tblGrid>
                <a:gridCol w="1575685">
                  <a:extLst>
                    <a:ext uri="{9D8B030D-6E8A-4147-A177-3AD203B41FA5}">
                      <a16:colId xmlns:a16="http://schemas.microsoft.com/office/drawing/2014/main" val="110717730"/>
                    </a:ext>
                  </a:extLst>
                </a:gridCol>
                <a:gridCol w="1759261">
                  <a:extLst>
                    <a:ext uri="{9D8B030D-6E8A-4147-A177-3AD203B41FA5}">
                      <a16:colId xmlns:a16="http://schemas.microsoft.com/office/drawing/2014/main" val="1100102703"/>
                    </a:ext>
                  </a:extLst>
                </a:gridCol>
                <a:gridCol w="915751">
                  <a:extLst>
                    <a:ext uri="{9D8B030D-6E8A-4147-A177-3AD203B41FA5}">
                      <a16:colId xmlns:a16="http://schemas.microsoft.com/office/drawing/2014/main" val="3408653286"/>
                    </a:ext>
                  </a:extLst>
                </a:gridCol>
                <a:gridCol w="1512794">
                  <a:extLst>
                    <a:ext uri="{9D8B030D-6E8A-4147-A177-3AD203B41FA5}">
                      <a16:colId xmlns:a16="http://schemas.microsoft.com/office/drawing/2014/main" val="3587578889"/>
                    </a:ext>
                  </a:extLst>
                </a:gridCol>
              </a:tblGrid>
              <a:tr h="381616">
                <a:tc>
                  <a:txBody>
                    <a:bodyPr/>
                    <a:lstStyle/>
                    <a:p>
                      <a:pPr algn="ctr"/>
                      <a:r>
                        <a:rPr lang="en-IN" dirty="0"/>
                        <a:t>Salary</a:t>
                      </a:r>
                    </a:p>
                  </a:txBody>
                  <a:tcPr anchor="ctr"/>
                </a:tc>
                <a:tc>
                  <a:txBody>
                    <a:bodyPr/>
                    <a:lstStyle/>
                    <a:p>
                      <a:pPr algn="ctr"/>
                      <a:r>
                        <a:rPr lang="en-IN" dirty="0"/>
                        <a:t>Credit Score</a:t>
                      </a:r>
                    </a:p>
                  </a:txBody>
                  <a:tcPr anchor="ctr"/>
                </a:tc>
                <a:tc>
                  <a:txBody>
                    <a:bodyPr/>
                    <a:lstStyle/>
                    <a:p>
                      <a:pPr algn="ctr"/>
                      <a:r>
                        <a:rPr lang="en-IN" dirty="0"/>
                        <a:t>Age</a:t>
                      </a:r>
                    </a:p>
                  </a:txBody>
                  <a:tcPr anchor="ctr"/>
                </a:tc>
                <a:tc>
                  <a:txBody>
                    <a:bodyPr/>
                    <a:lstStyle/>
                    <a:p>
                      <a:pPr algn="ctr"/>
                      <a:r>
                        <a:rPr lang="en-IN" dirty="0"/>
                        <a:t>State</a:t>
                      </a:r>
                    </a:p>
                  </a:txBody>
                  <a:tcPr anchor="ctr"/>
                </a:tc>
                <a:extLst>
                  <a:ext uri="{0D108BD9-81ED-4DB2-BD59-A6C34878D82A}">
                    <a16:rowId xmlns:a16="http://schemas.microsoft.com/office/drawing/2014/main" val="936803060"/>
                  </a:ext>
                </a:extLst>
              </a:tr>
              <a:tr h="381616">
                <a:tc>
                  <a:txBody>
                    <a:bodyPr/>
                    <a:lstStyle/>
                    <a:p>
                      <a:pPr algn="ctr"/>
                      <a:r>
                        <a:rPr lang="en-IN" dirty="0"/>
                        <a:t>192,451</a:t>
                      </a:r>
                    </a:p>
                  </a:txBody>
                  <a:tcPr anchor="ctr"/>
                </a:tc>
                <a:tc>
                  <a:txBody>
                    <a:bodyPr/>
                    <a:lstStyle/>
                    <a:p>
                      <a:pPr algn="ctr"/>
                      <a:r>
                        <a:rPr lang="en-IN" dirty="0"/>
                        <a:t>485</a:t>
                      </a:r>
                    </a:p>
                  </a:txBody>
                  <a:tcPr anchor="ctr"/>
                </a:tc>
                <a:tc>
                  <a:txBody>
                    <a:bodyPr/>
                    <a:lstStyle/>
                    <a:p>
                      <a:pPr algn="ctr"/>
                      <a:r>
                        <a:rPr lang="en-IN" dirty="0"/>
                        <a:t>42</a:t>
                      </a:r>
                    </a:p>
                  </a:txBody>
                  <a:tcPr anchor="ctr"/>
                </a:tc>
                <a:tc>
                  <a:txBody>
                    <a:bodyPr/>
                    <a:lstStyle/>
                    <a:p>
                      <a:pPr algn="ctr"/>
                      <a:r>
                        <a:rPr lang="en-IN" dirty="0"/>
                        <a:t>New York</a:t>
                      </a:r>
                    </a:p>
                  </a:txBody>
                  <a:tcPr anchor="ctr"/>
                </a:tc>
                <a:extLst>
                  <a:ext uri="{0D108BD9-81ED-4DB2-BD59-A6C34878D82A}">
                    <a16:rowId xmlns:a16="http://schemas.microsoft.com/office/drawing/2014/main" val="2321384062"/>
                  </a:ext>
                </a:extLst>
              </a:tr>
              <a:tr h="381616">
                <a:tc>
                  <a:txBody>
                    <a:bodyPr/>
                    <a:lstStyle/>
                    <a:p>
                      <a:pPr algn="ctr"/>
                      <a:r>
                        <a:rPr lang="en-IN" dirty="0"/>
                        <a:t>118,450</a:t>
                      </a:r>
                    </a:p>
                  </a:txBody>
                  <a:tcPr anchor="ctr"/>
                </a:tc>
                <a:tc>
                  <a:txBody>
                    <a:bodyPr/>
                    <a:lstStyle/>
                    <a:p>
                      <a:pPr algn="ctr"/>
                      <a:r>
                        <a:rPr lang="en-IN" dirty="0"/>
                        <a:t>754</a:t>
                      </a:r>
                    </a:p>
                  </a:txBody>
                  <a:tcPr anchor="ctr"/>
                </a:tc>
                <a:tc>
                  <a:txBody>
                    <a:bodyPr/>
                    <a:lstStyle/>
                    <a:p>
                      <a:pPr algn="ctr"/>
                      <a:r>
                        <a:rPr lang="en-IN" dirty="0"/>
                        <a:t>35</a:t>
                      </a:r>
                    </a:p>
                  </a:txBody>
                  <a:tcPr anchor="ctr"/>
                </a:tc>
                <a:tc>
                  <a:txBody>
                    <a:bodyPr/>
                    <a:lstStyle/>
                    <a:p>
                      <a:pPr algn="ctr"/>
                      <a:r>
                        <a:rPr lang="en-IN" dirty="0"/>
                        <a:t>California</a:t>
                      </a:r>
                    </a:p>
                  </a:txBody>
                  <a:tcPr anchor="ctr"/>
                </a:tc>
                <a:extLst>
                  <a:ext uri="{0D108BD9-81ED-4DB2-BD59-A6C34878D82A}">
                    <a16:rowId xmlns:a16="http://schemas.microsoft.com/office/drawing/2014/main" val="3047385362"/>
                  </a:ext>
                </a:extLst>
              </a:tr>
              <a:tr h="381616">
                <a:tc>
                  <a:txBody>
                    <a:bodyPr/>
                    <a:lstStyle/>
                    <a:p>
                      <a:pPr algn="ctr"/>
                      <a:r>
                        <a:rPr lang="en-IN" dirty="0"/>
                        <a:t>258,254</a:t>
                      </a:r>
                    </a:p>
                  </a:txBody>
                  <a:tcPr anchor="ctr"/>
                </a:tc>
                <a:tc>
                  <a:txBody>
                    <a:bodyPr/>
                    <a:lstStyle/>
                    <a:p>
                      <a:pPr algn="ctr"/>
                      <a:r>
                        <a:rPr lang="en-IN" dirty="0"/>
                        <a:t>658</a:t>
                      </a:r>
                    </a:p>
                  </a:txBody>
                  <a:tcPr anchor="ctr"/>
                </a:tc>
                <a:tc>
                  <a:txBody>
                    <a:bodyPr/>
                    <a:lstStyle/>
                    <a:p>
                      <a:pPr algn="ctr"/>
                      <a:r>
                        <a:rPr lang="en-IN" dirty="0"/>
                        <a:t>28</a:t>
                      </a:r>
                    </a:p>
                  </a:txBody>
                  <a:tcPr anchor="ctr"/>
                </a:tc>
                <a:tc>
                  <a:txBody>
                    <a:bodyPr/>
                    <a:lstStyle/>
                    <a:p>
                      <a:pPr algn="ctr"/>
                      <a:r>
                        <a:rPr lang="en-IN" dirty="0"/>
                        <a:t>California</a:t>
                      </a:r>
                    </a:p>
                  </a:txBody>
                  <a:tcPr anchor="ctr"/>
                </a:tc>
                <a:extLst>
                  <a:ext uri="{0D108BD9-81ED-4DB2-BD59-A6C34878D82A}">
                    <a16:rowId xmlns:a16="http://schemas.microsoft.com/office/drawing/2014/main" val="4268475889"/>
                  </a:ext>
                </a:extLst>
              </a:tr>
              <a:tr h="381616">
                <a:tc>
                  <a:txBody>
                    <a:bodyPr/>
                    <a:lstStyle/>
                    <a:p>
                      <a:pPr algn="ctr"/>
                      <a:r>
                        <a:rPr lang="en-IN" dirty="0"/>
                        <a:t>200,123</a:t>
                      </a:r>
                    </a:p>
                  </a:txBody>
                  <a:tcPr anchor="ctr"/>
                </a:tc>
                <a:tc>
                  <a:txBody>
                    <a:bodyPr/>
                    <a:lstStyle/>
                    <a:p>
                      <a:pPr algn="ctr"/>
                      <a:r>
                        <a:rPr lang="en-IN" dirty="0"/>
                        <a:t>755</a:t>
                      </a:r>
                    </a:p>
                  </a:txBody>
                  <a:tcPr anchor="ctr"/>
                </a:tc>
                <a:tc>
                  <a:txBody>
                    <a:bodyPr/>
                    <a:lstStyle/>
                    <a:p>
                      <a:pPr algn="ctr"/>
                      <a:r>
                        <a:rPr lang="en-IN" dirty="0"/>
                        <a:t>48</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New York</a:t>
                      </a:r>
                    </a:p>
                  </a:txBody>
                  <a:tcPr anchor="ctr"/>
                </a:tc>
                <a:extLst>
                  <a:ext uri="{0D108BD9-81ED-4DB2-BD59-A6C34878D82A}">
                    <a16:rowId xmlns:a16="http://schemas.microsoft.com/office/drawing/2014/main" val="4226452843"/>
                  </a:ext>
                </a:extLst>
              </a:tr>
              <a:tr h="381616">
                <a:tc>
                  <a:txBody>
                    <a:bodyPr/>
                    <a:lstStyle/>
                    <a:p>
                      <a:pPr algn="ctr"/>
                      <a:r>
                        <a:rPr lang="en-IN" dirty="0"/>
                        <a:t>152,485</a:t>
                      </a:r>
                    </a:p>
                  </a:txBody>
                  <a:tcPr anchor="ctr"/>
                </a:tc>
                <a:tc>
                  <a:txBody>
                    <a:bodyPr/>
                    <a:lstStyle/>
                    <a:p>
                      <a:pPr algn="ctr"/>
                      <a:r>
                        <a:rPr lang="en-IN" dirty="0"/>
                        <a:t>654</a:t>
                      </a:r>
                    </a:p>
                  </a:txBody>
                  <a:tcPr anchor="ctr"/>
                </a:tc>
                <a:tc>
                  <a:txBody>
                    <a:bodyPr/>
                    <a:lstStyle/>
                    <a:p>
                      <a:pPr algn="ctr"/>
                      <a:r>
                        <a:rPr lang="en-IN" dirty="0"/>
                        <a:t>52</a:t>
                      </a:r>
                    </a:p>
                  </a:txBody>
                  <a:tcPr anchor="ctr"/>
                </a:tc>
                <a:tc>
                  <a:txBody>
                    <a:bodyPr/>
                    <a:lstStyle/>
                    <a:p>
                      <a:pPr algn="ctr"/>
                      <a:r>
                        <a:rPr lang="en-IN" dirty="0"/>
                        <a:t>California</a:t>
                      </a:r>
                    </a:p>
                  </a:txBody>
                  <a:tcPr anchor="ctr"/>
                </a:tc>
                <a:extLst>
                  <a:ext uri="{0D108BD9-81ED-4DB2-BD59-A6C34878D82A}">
                    <a16:rowId xmlns:a16="http://schemas.microsoft.com/office/drawing/2014/main" val="4262894910"/>
                  </a:ext>
                </a:extLst>
              </a:tr>
            </a:tbl>
          </a:graphicData>
        </a:graphic>
      </p:graphicFrame>
      <p:graphicFrame>
        <p:nvGraphicFramePr>
          <p:cNvPr id="5" name="Table 4">
            <a:extLst>
              <a:ext uri="{FF2B5EF4-FFF2-40B4-BE49-F238E27FC236}">
                <a16:creationId xmlns:a16="http://schemas.microsoft.com/office/drawing/2014/main" id="{DB961241-7089-45EB-82C1-E592221C9CF2}"/>
              </a:ext>
            </a:extLst>
          </p:cNvPr>
          <p:cNvGraphicFramePr>
            <a:graphicFrameLocks noGrp="1"/>
          </p:cNvGraphicFramePr>
          <p:nvPr/>
        </p:nvGraphicFramePr>
        <p:xfrm>
          <a:off x="7920366" y="2097212"/>
          <a:ext cx="2862903" cy="2283966"/>
        </p:xfrm>
        <a:graphic>
          <a:graphicData uri="http://schemas.openxmlformats.org/drawingml/2006/table">
            <a:tbl>
              <a:tblPr firstRow="1" bandRow="1">
                <a:tableStyleId>{5C22544A-7EE6-4342-B048-85BDC9FD1C3A}</a:tableStyleId>
              </a:tblPr>
              <a:tblGrid>
                <a:gridCol w="1504677">
                  <a:extLst>
                    <a:ext uri="{9D8B030D-6E8A-4147-A177-3AD203B41FA5}">
                      <a16:colId xmlns:a16="http://schemas.microsoft.com/office/drawing/2014/main" val="3249846596"/>
                    </a:ext>
                  </a:extLst>
                </a:gridCol>
                <a:gridCol w="1358226">
                  <a:extLst>
                    <a:ext uri="{9D8B030D-6E8A-4147-A177-3AD203B41FA5}">
                      <a16:colId xmlns:a16="http://schemas.microsoft.com/office/drawing/2014/main" val="2940692732"/>
                    </a:ext>
                  </a:extLst>
                </a:gridCol>
              </a:tblGrid>
              <a:tr h="38153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New York</a:t>
                      </a:r>
                    </a:p>
                  </a:txBody>
                  <a:tcPr anchor="ctr"/>
                </a:tc>
                <a:tc>
                  <a:txBody>
                    <a:bodyPr/>
                    <a:lstStyle/>
                    <a:p>
                      <a:pPr algn="ctr"/>
                      <a:r>
                        <a:rPr lang="en-IN" dirty="0"/>
                        <a:t>California</a:t>
                      </a:r>
                    </a:p>
                  </a:txBody>
                  <a:tcPr anchor="ctr"/>
                </a:tc>
                <a:extLst>
                  <a:ext uri="{0D108BD9-81ED-4DB2-BD59-A6C34878D82A}">
                    <a16:rowId xmlns:a16="http://schemas.microsoft.com/office/drawing/2014/main" val="2779099702"/>
                  </a:ext>
                </a:extLst>
              </a:tr>
              <a:tr h="381532">
                <a:tc>
                  <a:txBody>
                    <a:bodyPr/>
                    <a:lstStyle/>
                    <a:p>
                      <a:pPr algn="ctr"/>
                      <a:r>
                        <a:rPr lang="en-IN" dirty="0"/>
                        <a:t>1</a:t>
                      </a:r>
                    </a:p>
                  </a:txBody>
                  <a:tcPr anchor="ctr"/>
                </a:tc>
                <a:tc>
                  <a:txBody>
                    <a:bodyPr/>
                    <a:lstStyle/>
                    <a:p>
                      <a:pPr algn="ctr"/>
                      <a:r>
                        <a:rPr lang="en-IN" dirty="0"/>
                        <a:t>0</a:t>
                      </a:r>
                    </a:p>
                  </a:txBody>
                  <a:tcPr anchor="ctr"/>
                </a:tc>
                <a:extLst>
                  <a:ext uri="{0D108BD9-81ED-4DB2-BD59-A6C34878D82A}">
                    <a16:rowId xmlns:a16="http://schemas.microsoft.com/office/drawing/2014/main" val="904824780"/>
                  </a:ext>
                </a:extLst>
              </a:tr>
              <a:tr h="381532">
                <a:tc>
                  <a:txBody>
                    <a:bodyPr/>
                    <a:lstStyle/>
                    <a:p>
                      <a:pPr algn="ctr"/>
                      <a:r>
                        <a:rPr lang="en-IN" dirty="0"/>
                        <a:t>0</a:t>
                      </a:r>
                    </a:p>
                  </a:txBody>
                  <a:tcPr anchor="ctr"/>
                </a:tc>
                <a:tc>
                  <a:txBody>
                    <a:bodyPr/>
                    <a:lstStyle/>
                    <a:p>
                      <a:pPr algn="ctr"/>
                      <a:r>
                        <a:rPr lang="en-IN" dirty="0"/>
                        <a:t>1</a:t>
                      </a:r>
                    </a:p>
                  </a:txBody>
                  <a:tcPr anchor="ctr"/>
                </a:tc>
                <a:extLst>
                  <a:ext uri="{0D108BD9-81ED-4DB2-BD59-A6C34878D82A}">
                    <a16:rowId xmlns:a16="http://schemas.microsoft.com/office/drawing/2014/main" val="1021873476"/>
                  </a:ext>
                </a:extLst>
              </a:tr>
              <a:tr h="376306">
                <a:tc>
                  <a:txBody>
                    <a:bodyPr/>
                    <a:lstStyle/>
                    <a:p>
                      <a:pPr algn="ctr"/>
                      <a:r>
                        <a:rPr lang="en-IN" dirty="0"/>
                        <a:t>0</a:t>
                      </a:r>
                    </a:p>
                  </a:txBody>
                  <a:tcPr anchor="ctr"/>
                </a:tc>
                <a:tc>
                  <a:txBody>
                    <a:bodyPr/>
                    <a:lstStyle/>
                    <a:p>
                      <a:pPr algn="ctr"/>
                      <a:r>
                        <a:rPr lang="en-IN" dirty="0"/>
                        <a:t>1</a:t>
                      </a:r>
                    </a:p>
                  </a:txBody>
                  <a:tcPr anchor="ctr"/>
                </a:tc>
                <a:extLst>
                  <a:ext uri="{0D108BD9-81ED-4DB2-BD59-A6C34878D82A}">
                    <a16:rowId xmlns:a16="http://schemas.microsoft.com/office/drawing/2014/main" val="601373833"/>
                  </a:ext>
                </a:extLst>
              </a:tr>
              <a:tr h="381532">
                <a:tc>
                  <a:txBody>
                    <a:bodyPr/>
                    <a:lstStyle/>
                    <a:p>
                      <a:pPr algn="ctr"/>
                      <a:r>
                        <a:rPr lang="en-IN" dirty="0"/>
                        <a:t>1</a:t>
                      </a:r>
                    </a:p>
                  </a:txBody>
                  <a:tcPr anchor="ctr"/>
                </a:tc>
                <a:tc>
                  <a:txBody>
                    <a:bodyPr/>
                    <a:lstStyle/>
                    <a:p>
                      <a:pPr algn="ctr"/>
                      <a:r>
                        <a:rPr lang="en-IN" dirty="0"/>
                        <a:t>0</a:t>
                      </a:r>
                    </a:p>
                  </a:txBody>
                  <a:tcPr anchor="ctr"/>
                </a:tc>
                <a:extLst>
                  <a:ext uri="{0D108BD9-81ED-4DB2-BD59-A6C34878D82A}">
                    <a16:rowId xmlns:a16="http://schemas.microsoft.com/office/drawing/2014/main" val="2578948286"/>
                  </a:ext>
                </a:extLst>
              </a:tr>
              <a:tr h="381532">
                <a:tc>
                  <a:txBody>
                    <a:bodyPr/>
                    <a:lstStyle/>
                    <a:p>
                      <a:pPr algn="ctr"/>
                      <a:r>
                        <a:rPr lang="en-IN" dirty="0"/>
                        <a:t>0</a:t>
                      </a:r>
                    </a:p>
                  </a:txBody>
                  <a:tcPr anchor="ctr"/>
                </a:tc>
                <a:tc>
                  <a:txBody>
                    <a:bodyPr/>
                    <a:lstStyle/>
                    <a:p>
                      <a:pPr algn="ctr"/>
                      <a:r>
                        <a:rPr lang="en-IN" dirty="0"/>
                        <a:t>1</a:t>
                      </a:r>
                    </a:p>
                  </a:txBody>
                  <a:tcPr anchor="ctr"/>
                </a:tc>
                <a:extLst>
                  <a:ext uri="{0D108BD9-81ED-4DB2-BD59-A6C34878D82A}">
                    <a16:rowId xmlns:a16="http://schemas.microsoft.com/office/drawing/2014/main" val="4243211311"/>
                  </a:ext>
                </a:extLst>
              </a:tr>
            </a:tbl>
          </a:graphicData>
        </a:graphic>
      </p:graphicFrame>
      <p:grpSp>
        <p:nvGrpSpPr>
          <p:cNvPr id="7" name="Group 6">
            <a:extLst>
              <a:ext uri="{FF2B5EF4-FFF2-40B4-BE49-F238E27FC236}">
                <a16:creationId xmlns:a16="http://schemas.microsoft.com/office/drawing/2014/main" id="{19BE5068-D580-4091-92B9-AE619896F9E0}"/>
              </a:ext>
            </a:extLst>
          </p:cNvPr>
          <p:cNvGrpSpPr/>
          <p:nvPr/>
        </p:nvGrpSpPr>
        <p:grpSpPr>
          <a:xfrm>
            <a:off x="8594251" y="1299183"/>
            <a:ext cx="2189018" cy="668162"/>
            <a:chOff x="8594251" y="1299183"/>
            <a:chExt cx="2189018" cy="668162"/>
          </a:xfrm>
        </p:grpSpPr>
        <p:sp>
          <p:nvSpPr>
            <p:cNvPr id="6" name="TextBox 5">
              <a:extLst>
                <a:ext uri="{FF2B5EF4-FFF2-40B4-BE49-F238E27FC236}">
                  <a16:creationId xmlns:a16="http://schemas.microsoft.com/office/drawing/2014/main" id="{8484F6A9-7890-4237-BC6F-B801BB362BFF}"/>
                </a:ext>
              </a:extLst>
            </p:cNvPr>
            <p:cNvSpPr txBox="1"/>
            <p:nvPr/>
          </p:nvSpPr>
          <p:spPr>
            <a:xfrm>
              <a:off x="8594251" y="1299183"/>
              <a:ext cx="2189018"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w Cen MT" panose="020B0602020104020603"/>
                  <a:ea typeface="+mn-ea"/>
                  <a:cs typeface="+mn-cs"/>
                </a:rPr>
                <a:t>Dummy Variables</a:t>
              </a:r>
            </a:p>
          </p:txBody>
        </p:sp>
        <p:grpSp>
          <p:nvGrpSpPr>
            <p:cNvPr id="3" name="Group 2">
              <a:extLst>
                <a:ext uri="{FF2B5EF4-FFF2-40B4-BE49-F238E27FC236}">
                  <a16:creationId xmlns:a16="http://schemas.microsoft.com/office/drawing/2014/main" id="{A33DA09E-1BA9-4033-A546-F224556257E5}"/>
                </a:ext>
              </a:extLst>
            </p:cNvPr>
            <p:cNvGrpSpPr/>
            <p:nvPr/>
          </p:nvGrpSpPr>
          <p:grpSpPr>
            <a:xfrm>
              <a:off x="9097821" y="1680895"/>
              <a:ext cx="563418" cy="286450"/>
              <a:chOff x="9097821" y="1680895"/>
              <a:chExt cx="563418" cy="286450"/>
            </a:xfrm>
          </p:grpSpPr>
          <p:cxnSp>
            <p:nvCxnSpPr>
              <p:cNvPr id="8" name="Straight Arrow Connector 7">
                <a:extLst>
                  <a:ext uri="{FF2B5EF4-FFF2-40B4-BE49-F238E27FC236}">
                    <a16:creationId xmlns:a16="http://schemas.microsoft.com/office/drawing/2014/main" id="{7E2DDE4C-3EDA-4F9D-B4BE-D4A47B10B051}"/>
                  </a:ext>
                </a:extLst>
              </p:cNvPr>
              <p:cNvCxnSpPr/>
              <p:nvPr/>
            </p:nvCxnSpPr>
            <p:spPr>
              <a:xfrm flipH="1">
                <a:off x="9097821" y="1680895"/>
                <a:ext cx="277091" cy="2864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a:extLst>
                  <a:ext uri="{FF2B5EF4-FFF2-40B4-BE49-F238E27FC236}">
                    <a16:creationId xmlns:a16="http://schemas.microsoft.com/office/drawing/2014/main" id="{11F99FF6-95C8-4F4C-8A38-35E719CC6C74}"/>
                  </a:ext>
                </a:extLst>
              </p:cNvPr>
              <p:cNvCxnSpPr>
                <a:cxnSpLocks/>
              </p:cNvCxnSpPr>
              <p:nvPr/>
            </p:nvCxnSpPr>
            <p:spPr>
              <a:xfrm>
                <a:off x="9513458" y="1680895"/>
                <a:ext cx="147781" cy="2864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41273991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146645" y="841416"/>
            <a:ext cx="7200322" cy="626440"/>
          </a:xfrm>
          <a:prstGeom prst="rect">
            <a:avLst/>
          </a:prstGeom>
        </p:spPr>
        <p:txBody>
          <a:bodyPr vert="horz" wrap="square" lIns="0" tIns="10782" rIns="0" bIns="0" rtlCol="0">
            <a:spAutoFit/>
          </a:bodyPr>
          <a:lstStyle/>
          <a:p>
            <a:pPr marL="7701" marR="0" lvl="0" indent="0" algn="l" defTabSz="457200" rtl="0" eaLnBrk="1" fontAlgn="auto" latinLnBrk="0" hangingPunct="1">
              <a:lnSpc>
                <a:spcPct val="100000"/>
              </a:lnSpc>
              <a:spcBef>
                <a:spcPts val="85"/>
              </a:spcBef>
              <a:spcAft>
                <a:spcPts val="0"/>
              </a:spcAft>
              <a:buClrTx/>
              <a:buSzTx/>
              <a:buFontTx/>
              <a:buNone/>
              <a:tabLst/>
              <a:defRPr/>
            </a:pPr>
            <a:r>
              <a:rPr kumimoji="0" lang="en-IN" sz="4000" b="1" i="0" u="none" strike="noStrike" kern="1200" cap="none" spc="-73" normalizeH="0" baseline="0" noProof="0" dirty="0">
                <a:ln>
                  <a:noFill/>
                </a:ln>
                <a:solidFill>
                  <a:srgbClr val="3A3A3A"/>
                </a:solidFill>
                <a:effectLst/>
                <a:uLnTx/>
                <a:uFillTx/>
                <a:latin typeface="Calibri"/>
                <a:ea typeface="+mn-ea"/>
                <a:cs typeface="Calibri"/>
              </a:rPr>
              <a:t>Encoding Categorical Data</a:t>
            </a:r>
            <a:endParaRPr kumimoji="0" sz="4000" b="0" i="0" u="none" strike="noStrike" kern="1200" cap="none" spc="0" normalizeH="0" baseline="0" noProof="0" dirty="0">
              <a:ln>
                <a:noFill/>
              </a:ln>
              <a:solidFill>
                <a:prstClr val="black"/>
              </a:solidFill>
              <a:effectLst/>
              <a:uLnTx/>
              <a:uFillTx/>
              <a:latin typeface="Calibri"/>
              <a:ea typeface="+mn-ea"/>
              <a:cs typeface="Calibri"/>
            </a:endParaRPr>
          </a:p>
        </p:txBody>
      </p:sp>
      <p:grpSp>
        <p:nvGrpSpPr>
          <p:cNvPr id="2" name="Group 1">
            <a:extLst>
              <a:ext uri="{FF2B5EF4-FFF2-40B4-BE49-F238E27FC236}">
                <a16:creationId xmlns:a16="http://schemas.microsoft.com/office/drawing/2014/main" id="{618EC314-ED81-4168-9444-910673D5E837}"/>
              </a:ext>
            </a:extLst>
          </p:cNvPr>
          <p:cNvGrpSpPr/>
          <p:nvPr/>
        </p:nvGrpSpPr>
        <p:grpSpPr>
          <a:xfrm>
            <a:off x="963765" y="1706880"/>
            <a:ext cx="10600162" cy="4444538"/>
            <a:chOff x="2428683" y="1710208"/>
            <a:chExt cx="8719608" cy="3223951"/>
          </a:xfrm>
        </p:grpSpPr>
        <p:sp>
          <p:nvSpPr>
            <p:cNvPr id="4" name="object 4"/>
            <p:cNvSpPr/>
            <p:nvPr/>
          </p:nvSpPr>
          <p:spPr>
            <a:xfrm>
              <a:off x="2428683" y="1756225"/>
              <a:ext cx="8387761" cy="3131918"/>
            </a:xfrm>
            <a:prstGeom prst="rect">
              <a:avLst/>
            </a:prstGeom>
            <a:solidFill>
              <a:srgbClr val="1CADE4"/>
            </a:solidFill>
          </p:spPr>
          <p:txBody>
            <a:bodyPr wrap="square" lIns="0" tIns="0" rIns="0" bIns="0" rtlCol="0"/>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dirty="0">
                <a:ln>
                  <a:noFill/>
                </a:ln>
                <a:solidFill>
                  <a:srgbClr val="1CADE4"/>
                </a:solidFill>
                <a:effectLst/>
                <a:uLnTx/>
                <a:uFillTx/>
                <a:latin typeface="Tw Cen MT" panose="020B0602020104020603"/>
                <a:ea typeface="+mn-ea"/>
                <a:cs typeface="+mn-cs"/>
              </a:endParaRPr>
            </a:p>
          </p:txBody>
        </p:sp>
        <p:sp>
          <p:nvSpPr>
            <p:cNvPr id="5" name="object 5"/>
            <p:cNvSpPr/>
            <p:nvPr/>
          </p:nvSpPr>
          <p:spPr>
            <a:xfrm>
              <a:off x="2629276" y="1710208"/>
              <a:ext cx="8519015" cy="3223951"/>
            </a:xfrm>
            <a:prstGeom prst="roundRect">
              <a:avLst>
                <a:gd name="adj" fmla="val 5494"/>
              </a:avLst>
            </a:prstGeom>
            <a:solidFill>
              <a:srgbClr val="EBF4F7"/>
            </a:solidFill>
          </p:spPr>
          <p:txBody>
            <a:bodyPr wrap="square" lIns="0" tIns="0" rIns="0" bIns="0" rtlCol="0"/>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en-IN" sz="2000" b="0" i="0" u="none" strike="noStrike" kern="1200" cap="none" spc="0" normalizeH="0" baseline="0" noProof="0" dirty="0">
                  <a:ln>
                    <a:noFill/>
                  </a:ln>
                  <a:solidFill>
                    <a:prstClr val="black">
                      <a:lumMod val="85000"/>
                      <a:lumOff val="15000"/>
                    </a:prstClr>
                  </a:solidFill>
                  <a:effectLst/>
                  <a:uLnTx/>
                  <a:uFillTx/>
                  <a:latin typeface="Courier New" panose="02070309020205020404" pitchFamily="49" charset="0"/>
                  <a:ea typeface="+mn-ea"/>
                  <a:cs typeface="Courier New" panose="02070309020205020404" pitchFamily="49" charset="0"/>
                </a:rPr>
                <a:t>from </a:t>
              </a:r>
              <a:r>
                <a:rPr kumimoji="0" lang="en-IN" sz="2000" b="0" i="0" u="none" strike="noStrike" kern="1200" cap="none" spc="0" normalizeH="0" baseline="0" noProof="0" dirty="0" err="1">
                  <a:ln>
                    <a:noFill/>
                  </a:ln>
                  <a:solidFill>
                    <a:prstClr val="black">
                      <a:lumMod val="85000"/>
                      <a:lumOff val="15000"/>
                    </a:prstClr>
                  </a:solidFill>
                  <a:effectLst/>
                  <a:uLnTx/>
                  <a:uFillTx/>
                  <a:latin typeface="Courier New" panose="02070309020205020404" pitchFamily="49" charset="0"/>
                  <a:ea typeface="+mn-ea"/>
                  <a:cs typeface="Courier New" panose="02070309020205020404" pitchFamily="49" charset="0"/>
                </a:rPr>
                <a:t>sklearn.preprocessing</a:t>
              </a:r>
              <a:r>
                <a:rPr kumimoji="0" lang="en-IN" sz="2000" b="0" i="0" u="none" strike="noStrike" kern="1200" cap="none" spc="0" normalizeH="0" baseline="0" noProof="0" dirty="0">
                  <a:ln>
                    <a:noFill/>
                  </a:ln>
                  <a:solidFill>
                    <a:prstClr val="black">
                      <a:lumMod val="85000"/>
                      <a:lumOff val="15000"/>
                    </a:prstClr>
                  </a:solidFill>
                  <a:effectLst/>
                  <a:uLnTx/>
                  <a:uFillTx/>
                  <a:latin typeface="Courier New" panose="02070309020205020404" pitchFamily="49" charset="0"/>
                  <a:ea typeface="+mn-ea"/>
                  <a:cs typeface="Courier New" panose="02070309020205020404" pitchFamily="49" charset="0"/>
                </a:rPr>
                <a:t> import </a:t>
              </a:r>
              <a:r>
                <a:rPr kumimoji="0" lang="en-IN" sz="2000" b="0" i="0" u="none" strike="noStrike" kern="1200" cap="none" spc="0" normalizeH="0" baseline="0" noProof="0" dirty="0" err="1">
                  <a:ln>
                    <a:noFill/>
                  </a:ln>
                  <a:solidFill>
                    <a:prstClr val="black">
                      <a:lumMod val="85000"/>
                      <a:lumOff val="15000"/>
                    </a:prstClr>
                  </a:solidFill>
                  <a:effectLst/>
                  <a:uLnTx/>
                  <a:uFillTx/>
                  <a:latin typeface="Courier New" panose="02070309020205020404" pitchFamily="49" charset="0"/>
                  <a:ea typeface="+mn-ea"/>
                  <a:cs typeface="Courier New" panose="02070309020205020404" pitchFamily="49" charset="0"/>
                </a:rPr>
                <a:t>LabelEncoder</a:t>
              </a:r>
              <a:r>
                <a:rPr kumimoji="0" lang="en-IN" sz="2000" b="0" i="0" u="none" strike="noStrike" kern="1200" cap="none" spc="0" normalizeH="0" baseline="0" noProof="0" dirty="0">
                  <a:ln>
                    <a:noFill/>
                  </a:ln>
                  <a:solidFill>
                    <a:prstClr val="black">
                      <a:lumMod val="85000"/>
                      <a:lumOff val="15000"/>
                    </a:prstClr>
                  </a:solidFill>
                  <a:effectLst/>
                  <a:uLnTx/>
                  <a:uFillTx/>
                  <a:latin typeface="Courier New" panose="02070309020205020404" pitchFamily="49" charset="0"/>
                  <a:ea typeface="+mn-ea"/>
                  <a:cs typeface="Courier New" panose="02070309020205020404" pitchFamily="49" charset="0"/>
                </a:rPr>
                <a:t> </a:t>
              </a:r>
            </a:p>
            <a:p>
              <a:pPr marL="0" marR="0" lvl="0" indent="0" algn="l" defTabSz="457200" rtl="0" eaLnBrk="1" fontAlgn="auto" latinLnBrk="0" hangingPunct="1">
                <a:lnSpc>
                  <a:spcPct val="150000"/>
                </a:lnSpc>
                <a:spcBef>
                  <a:spcPts val="0"/>
                </a:spcBef>
                <a:spcAft>
                  <a:spcPts val="0"/>
                </a:spcAft>
                <a:buClrTx/>
                <a:buSzTx/>
                <a:buFontTx/>
                <a:buNone/>
                <a:tabLst/>
                <a:defRPr/>
              </a:pPr>
              <a:r>
                <a:rPr kumimoji="0" lang="en-IN" sz="2000" b="0" i="0" u="none" strike="noStrike" kern="1200" cap="none" spc="0" normalizeH="0" baseline="0" noProof="0" dirty="0">
                  <a:ln>
                    <a:noFill/>
                  </a:ln>
                  <a:solidFill>
                    <a:prstClr val="black">
                      <a:lumMod val="85000"/>
                      <a:lumOff val="15000"/>
                    </a:prstClr>
                  </a:solidFill>
                  <a:effectLst/>
                  <a:uLnTx/>
                  <a:uFillTx/>
                  <a:latin typeface="Courier New" panose="02070309020205020404" pitchFamily="49" charset="0"/>
                  <a:ea typeface="+mn-ea"/>
                  <a:cs typeface="Courier New" panose="02070309020205020404" pitchFamily="49" charset="0"/>
                </a:rPr>
                <a:t>from </a:t>
              </a:r>
              <a:r>
                <a:rPr kumimoji="0" lang="en-IN" sz="2000" b="0" i="0" u="none" strike="noStrike" kern="1200" cap="none" spc="0" normalizeH="0" baseline="0" noProof="0" dirty="0" err="1">
                  <a:ln>
                    <a:noFill/>
                  </a:ln>
                  <a:solidFill>
                    <a:prstClr val="black">
                      <a:lumMod val="85000"/>
                      <a:lumOff val="15000"/>
                    </a:prstClr>
                  </a:solidFill>
                  <a:effectLst/>
                  <a:uLnTx/>
                  <a:uFillTx/>
                  <a:latin typeface="Courier New" panose="02070309020205020404" pitchFamily="49" charset="0"/>
                  <a:ea typeface="+mn-ea"/>
                  <a:cs typeface="Courier New" panose="02070309020205020404" pitchFamily="49" charset="0"/>
                </a:rPr>
                <a:t>sklearn.preprocessing</a:t>
              </a:r>
              <a:r>
                <a:rPr kumimoji="0" lang="en-IN" sz="2000" b="0" i="0" u="none" strike="noStrike" kern="1200" cap="none" spc="0" normalizeH="0" baseline="0" noProof="0" dirty="0">
                  <a:ln>
                    <a:noFill/>
                  </a:ln>
                  <a:solidFill>
                    <a:prstClr val="black">
                      <a:lumMod val="85000"/>
                      <a:lumOff val="15000"/>
                    </a:prstClr>
                  </a:solidFill>
                  <a:effectLst/>
                  <a:uLnTx/>
                  <a:uFillTx/>
                  <a:latin typeface="Courier New" panose="02070309020205020404" pitchFamily="49" charset="0"/>
                  <a:ea typeface="+mn-ea"/>
                  <a:cs typeface="Courier New" panose="02070309020205020404" pitchFamily="49" charset="0"/>
                </a:rPr>
                <a:t> import </a:t>
              </a:r>
              <a:r>
                <a:rPr kumimoji="0" lang="en-IN" sz="2000" b="0" i="0" u="none" strike="noStrike" kern="1200" cap="none" spc="0" normalizeH="0" baseline="0" noProof="0" dirty="0" err="1">
                  <a:ln>
                    <a:noFill/>
                  </a:ln>
                  <a:solidFill>
                    <a:prstClr val="black">
                      <a:lumMod val="85000"/>
                      <a:lumOff val="15000"/>
                    </a:prstClr>
                  </a:solidFill>
                  <a:effectLst/>
                  <a:uLnTx/>
                  <a:uFillTx/>
                  <a:latin typeface="Courier New" panose="02070309020205020404" pitchFamily="49" charset="0"/>
                  <a:ea typeface="+mn-ea"/>
                  <a:cs typeface="Courier New" panose="02070309020205020404" pitchFamily="49" charset="0"/>
                </a:rPr>
                <a:t>OneHotEncoder</a:t>
              </a:r>
              <a:r>
                <a:rPr kumimoji="0" lang="en-IN" sz="2000" b="0" i="0" u="none" strike="noStrike" kern="1200" cap="none" spc="0" normalizeH="0" baseline="0" noProof="0" dirty="0">
                  <a:ln>
                    <a:noFill/>
                  </a:ln>
                  <a:solidFill>
                    <a:prstClr val="black">
                      <a:lumMod val="85000"/>
                      <a:lumOff val="15000"/>
                    </a:prstClr>
                  </a:solidFill>
                  <a:effectLst/>
                  <a:uLnTx/>
                  <a:uFillTx/>
                  <a:latin typeface="Courier New" panose="02070309020205020404" pitchFamily="49" charset="0"/>
                  <a:ea typeface="+mn-ea"/>
                  <a:cs typeface="Courier New" panose="02070309020205020404" pitchFamily="49" charset="0"/>
                </a:rPr>
                <a:t> </a:t>
              </a:r>
            </a:p>
            <a:p>
              <a:pPr marL="0" marR="0" lvl="0" indent="0" algn="l" defTabSz="457200" rtl="0" eaLnBrk="1" fontAlgn="auto" latinLnBrk="0" hangingPunct="1">
                <a:lnSpc>
                  <a:spcPct val="150000"/>
                </a:lnSpc>
                <a:spcBef>
                  <a:spcPts val="0"/>
                </a:spcBef>
                <a:spcAft>
                  <a:spcPts val="0"/>
                </a:spcAft>
                <a:buClrTx/>
                <a:buSzTx/>
                <a:buFontTx/>
                <a:buNone/>
                <a:tabLst/>
                <a:defRPr/>
              </a:pPr>
              <a:r>
                <a:rPr kumimoji="0" lang="en-IN" sz="2000" b="0" i="0" u="none" strike="noStrike" kern="1200" cap="none" spc="0" normalizeH="0" baseline="0" noProof="0" dirty="0" err="1">
                  <a:ln>
                    <a:noFill/>
                  </a:ln>
                  <a:solidFill>
                    <a:prstClr val="black">
                      <a:lumMod val="85000"/>
                      <a:lumOff val="15000"/>
                    </a:prstClr>
                  </a:solidFill>
                  <a:effectLst/>
                  <a:uLnTx/>
                  <a:uFillTx/>
                  <a:latin typeface="Courier New" panose="02070309020205020404" pitchFamily="49" charset="0"/>
                  <a:ea typeface="+mn-ea"/>
                  <a:cs typeface="Courier New" panose="02070309020205020404" pitchFamily="49" charset="0"/>
                </a:rPr>
                <a:t>labelencoder</a:t>
              </a:r>
              <a:r>
                <a:rPr kumimoji="0" lang="en-IN" sz="2000" b="0" i="0" u="none" strike="noStrike" kern="1200" cap="none" spc="0" normalizeH="0" baseline="0" noProof="0" dirty="0">
                  <a:ln>
                    <a:noFill/>
                  </a:ln>
                  <a:solidFill>
                    <a:prstClr val="black">
                      <a:lumMod val="85000"/>
                      <a:lumOff val="15000"/>
                    </a:prstClr>
                  </a:solidFill>
                  <a:effectLst/>
                  <a:uLnTx/>
                  <a:uFillTx/>
                  <a:latin typeface="Courier New" panose="02070309020205020404" pitchFamily="49" charset="0"/>
                  <a:ea typeface="+mn-ea"/>
                  <a:cs typeface="Courier New" panose="02070309020205020404" pitchFamily="49" charset="0"/>
                </a:rPr>
                <a:t> = </a:t>
              </a:r>
              <a:r>
                <a:rPr kumimoji="0" lang="en-IN" sz="2000" b="0" i="0" u="none" strike="noStrike" kern="1200" cap="none" spc="0" normalizeH="0" baseline="0" noProof="0" dirty="0" err="1">
                  <a:ln>
                    <a:noFill/>
                  </a:ln>
                  <a:solidFill>
                    <a:prstClr val="black">
                      <a:lumMod val="85000"/>
                      <a:lumOff val="15000"/>
                    </a:prstClr>
                  </a:solidFill>
                  <a:effectLst/>
                  <a:uLnTx/>
                  <a:uFillTx/>
                  <a:latin typeface="Courier New" panose="02070309020205020404" pitchFamily="49" charset="0"/>
                  <a:ea typeface="+mn-ea"/>
                  <a:cs typeface="Courier New" panose="02070309020205020404" pitchFamily="49" charset="0"/>
                </a:rPr>
                <a:t>LabelEncoder</a:t>
              </a:r>
              <a:r>
                <a:rPr kumimoji="0" lang="en-IN" sz="2000" b="0" i="0" u="none" strike="noStrike" kern="1200" cap="none" spc="0" normalizeH="0" baseline="0" noProof="0" dirty="0">
                  <a:ln>
                    <a:noFill/>
                  </a:ln>
                  <a:solidFill>
                    <a:prstClr val="black">
                      <a:lumMod val="85000"/>
                      <a:lumOff val="15000"/>
                    </a:prstClr>
                  </a:solidFill>
                  <a:effectLst/>
                  <a:uLnTx/>
                  <a:uFillTx/>
                  <a:latin typeface="Courier New" panose="02070309020205020404" pitchFamily="49" charset="0"/>
                  <a:ea typeface="+mn-ea"/>
                  <a:cs typeface="Courier New" panose="02070309020205020404" pitchFamily="49" charset="0"/>
                </a:rPr>
                <a:t>() </a:t>
              </a:r>
            </a:p>
            <a:p>
              <a:pPr marL="0" marR="0" lvl="0" indent="0" algn="l" defTabSz="457200" rtl="0" eaLnBrk="1" fontAlgn="auto" latinLnBrk="0" hangingPunct="1">
                <a:lnSpc>
                  <a:spcPct val="150000"/>
                </a:lnSpc>
                <a:spcBef>
                  <a:spcPts val="0"/>
                </a:spcBef>
                <a:spcAft>
                  <a:spcPts val="0"/>
                </a:spcAft>
                <a:buClrTx/>
                <a:buSzTx/>
                <a:buFontTx/>
                <a:buNone/>
                <a:tabLst/>
                <a:defRPr/>
              </a:pPr>
              <a:r>
                <a:rPr kumimoji="0" lang="en-IN" sz="2000" b="0" i="0" u="none" strike="noStrike" kern="1200" cap="none" spc="0" normalizeH="0" baseline="0" noProof="0" dirty="0">
                  <a:ln>
                    <a:noFill/>
                  </a:ln>
                  <a:solidFill>
                    <a:prstClr val="black">
                      <a:lumMod val="85000"/>
                      <a:lumOff val="15000"/>
                    </a:prstClr>
                  </a:solidFill>
                  <a:effectLst/>
                  <a:uLnTx/>
                  <a:uFillTx/>
                  <a:latin typeface="Courier New" panose="02070309020205020404" pitchFamily="49" charset="0"/>
                  <a:ea typeface="+mn-ea"/>
                  <a:cs typeface="Courier New" panose="02070309020205020404" pitchFamily="49" charset="0"/>
                </a:rPr>
                <a:t>#considering X is dataset from above slide </a:t>
              </a:r>
            </a:p>
            <a:p>
              <a:pPr marL="0" marR="0" lvl="0" indent="0" algn="l" defTabSz="457200" rtl="0" eaLnBrk="1" fontAlgn="auto" latinLnBrk="0" hangingPunct="1">
                <a:lnSpc>
                  <a:spcPct val="150000"/>
                </a:lnSpc>
                <a:spcBef>
                  <a:spcPts val="0"/>
                </a:spcBef>
                <a:spcAft>
                  <a:spcPts val="0"/>
                </a:spcAft>
                <a:buClrTx/>
                <a:buSzTx/>
                <a:buFontTx/>
                <a:buNone/>
                <a:tabLst/>
                <a:defRPr/>
              </a:pPr>
              <a:r>
                <a:rPr kumimoji="0" lang="en-IN" sz="2000" b="0" i="0" u="none" strike="noStrike" kern="1200" cap="none" spc="0" normalizeH="0" baseline="0" noProof="0" dirty="0">
                  <a:ln>
                    <a:noFill/>
                  </a:ln>
                  <a:solidFill>
                    <a:prstClr val="black">
                      <a:lumMod val="85000"/>
                      <a:lumOff val="15000"/>
                    </a:prstClr>
                  </a:solidFill>
                  <a:effectLst/>
                  <a:uLnTx/>
                  <a:uFillTx/>
                  <a:latin typeface="Courier New" panose="02070309020205020404" pitchFamily="49" charset="0"/>
                  <a:ea typeface="+mn-ea"/>
                  <a:cs typeface="Courier New" panose="02070309020205020404" pitchFamily="49" charset="0"/>
                </a:rPr>
                <a:t># 3 is the index number of state</a:t>
              </a:r>
            </a:p>
            <a:p>
              <a:pPr marL="0" marR="0" lvl="0" indent="0" algn="l" defTabSz="457200" rtl="0" eaLnBrk="1" fontAlgn="auto" latinLnBrk="0" hangingPunct="1">
                <a:lnSpc>
                  <a:spcPct val="150000"/>
                </a:lnSpc>
                <a:spcBef>
                  <a:spcPts val="0"/>
                </a:spcBef>
                <a:spcAft>
                  <a:spcPts val="0"/>
                </a:spcAft>
                <a:buClrTx/>
                <a:buSzTx/>
                <a:buFontTx/>
                <a:buNone/>
                <a:tabLst/>
                <a:defRPr/>
              </a:pPr>
              <a:r>
                <a:rPr kumimoji="0" lang="en-IN" sz="2000" b="0" i="0" u="none" strike="noStrike" kern="1200" cap="none" spc="0" normalizeH="0" baseline="0" noProof="0" dirty="0">
                  <a:ln>
                    <a:noFill/>
                  </a:ln>
                  <a:solidFill>
                    <a:prstClr val="black">
                      <a:lumMod val="85000"/>
                      <a:lumOff val="15000"/>
                    </a:prstClr>
                  </a:solidFill>
                  <a:effectLst/>
                  <a:uLnTx/>
                  <a:uFillTx/>
                  <a:latin typeface="Courier New" panose="02070309020205020404" pitchFamily="49" charset="0"/>
                  <a:ea typeface="+mn-ea"/>
                  <a:cs typeface="Courier New" panose="02070309020205020404" pitchFamily="49" charset="0"/>
                </a:rPr>
                <a:t>X[:, 3] = </a:t>
              </a:r>
              <a:r>
                <a:rPr kumimoji="0" lang="en-IN" sz="2000" b="0" i="0" u="none" strike="noStrike" kern="1200" cap="none" spc="0" normalizeH="0" baseline="0" noProof="0" dirty="0" err="1">
                  <a:ln>
                    <a:noFill/>
                  </a:ln>
                  <a:solidFill>
                    <a:prstClr val="black">
                      <a:lumMod val="85000"/>
                      <a:lumOff val="15000"/>
                    </a:prstClr>
                  </a:solidFill>
                  <a:effectLst/>
                  <a:uLnTx/>
                  <a:uFillTx/>
                  <a:latin typeface="Courier New" panose="02070309020205020404" pitchFamily="49" charset="0"/>
                  <a:ea typeface="+mn-ea"/>
                  <a:cs typeface="Courier New" panose="02070309020205020404" pitchFamily="49" charset="0"/>
                </a:rPr>
                <a:t>labelencoder.fit_transform</a:t>
              </a:r>
              <a:r>
                <a:rPr kumimoji="0" lang="en-IN" sz="2000" b="0" i="0" u="none" strike="noStrike" kern="1200" cap="none" spc="0" normalizeH="0" baseline="0" noProof="0" dirty="0">
                  <a:ln>
                    <a:noFill/>
                  </a:ln>
                  <a:solidFill>
                    <a:prstClr val="black">
                      <a:lumMod val="85000"/>
                      <a:lumOff val="15000"/>
                    </a:prstClr>
                  </a:solidFill>
                  <a:effectLst/>
                  <a:uLnTx/>
                  <a:uFillTx/>
                  <a:latin typeface="Courier New" panose="02070309020205020404" pitchFamily="49" charset="0"/>
                  <a:ea typeface="+mn-ea"/>
                  <a:cs typeface="Courier New" panose="02070309020205020404" pitchFamily="49" charset="0"/>
                </a:rPr>
                <a:t>(X[:, 3]) </a:t>
              </a:r>
            </a:p>
            <a:p>
              <a:pPr marL="0" marR="0" lvl="0" indent="0" algn="l" defTabSz="457200" rtl="0" eaLnBrk="1" fontAlgn="auto" latinLnBrk="0" hangingPunct="1">
                <a:lnSpc>
                  <a:spcPct val="150000"/>
                </a:lnSpc>
                <a:spcBef>
                  <a:spcPts val="0"/>
                </a:spcBef>
                <a:spcAft>
                  <a:spcPts val="0"/>
                </a:spcAft>
                <a:buClrTx/>
                <a:buSzTx/>
                <a:buFontTx/>
                <a:buNone/>
                <a:tabLst/>
                <a:defRPr/>
              </a:pPr>
              <a:r>
                <a:rPr kumimoji="0" lang="en-IN" sz="2000" b="0" i="0" u="none" strike="noStrike" kern="1200" cap="none" spc="0" normalizeH="0" baseline="0" noProof="0" dirty="0" err="1">
                  <a:ln>
                    <a:noFill/>
                  </a:ln>
                  <a:solidFill>
                    <a:prstClr val="black">
                      <a:lumMod val="85000"/>
                      <a:lumOff val="15000"/>
                    </a:prstClr>
                  </a:solidFill>
                  <a:effectLst/>
                  <a:uLnTx/>
                  <a:uFillTx/>
                  <a:latin typeface="Courier New" panose="02070309020205020404" pitchFamily="49" charset="0"/>
                  <a:ea typeface="+mn-ea"/>
                  <a:cs typeface="Courier New" panose="02070309020205020404" pitchFamily="49" charset="0"/>
                </a:rPr>
                <a:t>onehotencoder</a:t>
              </a:r>
              <a:r>
                <a:rPr kumimoji="0" lang="en-IN" sz="2000" b="0" i="0" u="none" strike="noStrike" kern="1200" cap="none" spc="0" normalizeH="0" baseline="0" noProof="0" dirty="0">
                  <a:ln>
                    <a:noFill/>
                  </a:ln>
                  <a:solidFill>
                    <a:prstClr val="black">
                      <a:lumMod val="85000"/>
                      <a:lumOff val="15000"/>
                    </a:prstClr>
                  </a:solidFill>
                  <a:effectLst/>
                  <a:uLnTx/>
                  <a:uFillTx/>
                  <a:latin typeface="Courier New" panose="02070309020205020404" pitchFamily="49" charset="0"/>
                  <a:ea typeface="+mn-ea"/>
                  <a:cs typeface="Courier New" panose="02070309020205020404" pitchFamily="49" charset="0"/>
                </a:rPr>
                <a:t> = </a:t>
              </a:r>
              <a:r>
                <a:rPr kumimoji="0" lang="en-IN" sz="2000" b="0" i="0" u="none" strike="noStrike" kern="1200" cap="none" spc="0" normalizeH="0" baseline="0" noProof="0" dirty="0" err="1">
                  <a:ln>
                    <a:noFill/>
                  </a:ln>
                  <a:solidFill>
                    <a:prstClr val="black">
                      <a:lumMod val="85000"/>
                      <a:lumOff val="15000"/>
                    </a:prstClr>
                  </a:solidFill>
                  <a:effectLst/>
                  <a:uLnTx/>
                  <a:uFillTx/>
                  <a:latin typeface="Courier New" panose="02070309020205020404" pitchFamily="49" charset="0"/>
                  <a:ea typeface="+mn-ea"/>
                  <a:cs typeface="Courier New" panose="02070309020205020404" pitchFamily="49" charset="0"/>
                </a:rPr>
                <a:t>OneHotEncoder</a:t>
              </a:r>
              <a:r>
                <a:rPr kumimoji="0" lang="en-IN" sz="2000" b="0" i="0" u="none" strike="noStrike" kern="1200" cap="none" spc="0" normalizeH="0" baseline="0" noProof="0" dirty="0">
                  <a:ln>
                    <a:noFill/>
                  </a:ln>
                  <a:solidFill>
                    <a:prstClr val="black">
                      <a:lumMod val="85000"/>
                      <a:lumOff val="15000"/>
                    </a:prstClr>
                  </a:solidFill>
                  <a:effectLst/>
                  <a:uLnTx/>
                  <a:uFillTx/>
                  <a:latin typeface="Courier New" panose="02070309020205020404" pitchFamily="49" charset="0"/>
                  <a:ea typeface="+mn-ea"/>
                  <a:cs typeface="Courier New" panose="02070309020205020404" pitchFamily="49" charset="0"/>
                </a:rPr>
                <a:t>(</a:t>
              </a:r>
              <a:r>
                <a:rPr kumimoji="0" lang="en-IN" sz="2000" b="0" i="0" u="none" strike="noStrike" kern="1200" cap="none" spc="0" normalizeH="0" baseline="0" noProof="0" dirty="0" err="1">
                  <a:ln>
                    <a:noFill/>
                  </a:ln>
                  <a:solidFill>
                    <a:prstClr val="black">
                      <a:lumMod val="85000"/>
                      <a:lumOff val="15000"/>
                    </a:prstClr>
                  </a:solidFill>
                  <a:effectLst/>
                  <a:uLnTx/>
                  <a:uFillTx/>
                  <a:latin typeface="Courier New" panose="02070309020205020404" pitchFamily="49" charset="0"/>
                  <a:ea typeface="+mn-ea"/>
                  <a:cs typeface="Courier New" panose="02070309020205020404" pitchFamily="49" charset="0"/>
                </a:rPr>
                <a:t>categorical_features</a:t>
              </a:r>
              <a:r>
                <a:rPr kumimoji="0" lang="en-IN" sz="2000" b="0" i="0" u="none" strike="noStrike" kern="1200" cap="none" spc="0" normalizeH="0" baseline="0" noProof="0" dirty="0">
                  <a:ln>
                    <a:noFill/>
                  </a:ln>
                  <a:solidFill>
                    <a:prstClr val="black">
                      <a:lumMod val="85000"/>
                      <a:lumOff val="15000"/>
                    </a:prstClr>
                  </a:solidFill>
                  <a:effectLst/>
                  <a:uLnTx/>
                  <a:uFillTx/>
                  <a:latin typeface="Courier New" panose="02070309020205020404" pitchFamily="49" charset="0"/>
                  <a:ea typeface="+mn-ea"/>
                  <a:cs typeface="Courier New" panose="02070309020205020404" pitchFamily="49" charset="0"/>
                </a:rPr>
                <a:t> = [3]) </a:t>
              </a:r>
            </a:p>
            <a:p>
              <a:pPr marL="0" marR="0" lvl="0" indent="0" algn="l" defTabSz="457200" rtl="0" eaLnBrk="1" fontAlgn="auto" latinLnBrk="0" hangingPunct="1">
                <a:lnSpc>
                  <a:spcPct val="150000"/>
                </a:lnSpc>
                <a:spcBef>
                  <a:spcPts val="0"/>
                </a:spcBef>
                <a:spcAft>
                  <a:spcPts val="0"/>
                </a:spcAft>
                <a:buClrTx/>
                <a:buSzTx/>
                <a:buFontTx/>
                <a:buNone/>
                <a:tabLst/>
                <a:defRPr/>
              </a:pPr>
              <a:r>
                <a:rPr kumimoji="0" lang="en-IN" sz="2000" b="0" i="0" u="none" strike="noStrike" kern="1200" cap="none" spc="0" normalizeH="0" baseline="0" noProof="0" dirty="0">
                  <a:ln>
                    <a:noFill/>
                  </a:ln>
                  <a:solidFill>
                    <a:prstClr val="black">
                      <a:lumMod val="85000"/>
                      <a:lumOff val="15000"/>
                    </a:prstClr>
                  </a:solidFill>
                  <a:effectLst/>
                  <a:uLnTx/>
                  <a:uFillTx/>
                  <a:latin typeface="Courier New" panose="02070309020205020404" pitchFamily="49" charset="0"/>
                  <a:ea typeface="+mn-ea"/>
                  <a:cs typeface="Courier New" panose="02070309020205020404" pitchFamily="49" charset="0"/>
                </a:rPr>
                <a:t>X = </a:t>
              </a:r>
              <a:r>
                <a:rPr kumimoji="0" lang="en-IN" sz="2000" b="0" i="0" u="none" strike="noStrike" kern="1200" cap="none" spc="0" normalizeH="0" baseline="0" noProof="0" dirty="0" err="1">
                  <a:ln>
                    <a:noFill/>
                  </a:ln>
                  <a:solidFill>
                    <a:prstClr val="black">
                      <a:lumMod val="85000"/>
                      <a:lumOff val="15000"/>
                    </a:prstClr>
                  </a:solidFill>
                  <a:effectLst/>
                  <a:uLnTx/>
                  <a:uFillTx/>
                  <a:latin typeface="Courier New" panose="02070309020205020404" pitchFamily="49" charset="0"/>
                  <a:ea typeface="+mn-ea"/>
                  <a:cs typeface="Courier New" panose="02070309020205020404" pitchFamily="49" charset="0"/>
                </a:rPr>
                <a:t>onehotencoder.fit_transform</a:t>
              </a:r>
              <a:r>
                <a:rPr kumimoji="0" lang="en-IN" sz="2000" b="0" i="0" u="none" strike="noStrike" kern="1200" cap="none" spc="0" normalizeH="0" baseline="0" noProof="0" dirty="0">
                  <a:ln>
                    <a:noFill/>
                  </a:ln>
                  <a:solidFill>
                    <a:prstClr val="black">
                      <a:lumMod val="85000"/>
                      <a:lumOff val="15000"/>
                    </a:prstClr>
                  </a:solidFill>
                  <a:effectLst/>
                  <a:uLnTx/>
                  <a:uFillTx/>
                  <a:latin typeface="Courier New" panose="02070309020205020404" pitchFamily="49" charset="0"/>
                  <a:ea typeface="+mn-ea"/>
                  <a:cs typeface="Courier New" panose="02070309020205020404" pitchFamily="49" charset="0"/>
                </a:rPr>
                <a:t>(X).</a:t>
              </a:r>
              <a:r>
                <a:rPr kumimoji="0" lang="en-IN" sz="2000" b="0" i="0" u="none" strike="noStrike" kern="1200" cap="none" spc="0" normalizeH="0" baseline="0" noProof="0" dirty="0" err="1">
                  <a:ln>
                    <a:noFill/>
                  </a:ln>
                  <a:solidFill>
                    <a:prstClr val="black">
                      <a:lumMod val="85000"/>
                      <a:lumOff val="15000"/>
                    </a:prstClr>
                  </a:solidFill>
                  <a:effectLst/>
                  <a:uLnTx/>
                  <a:uFillTx/>
                  <a:latin typeface="Courier New" panose="02070309020205020404" pitchFamily="49" charset="0"/>
                  <a:ea typeface="+mn-ea"/>
                  <a:cs typeface="Courier New" panose="02070309020205020404" pitchFamily="49" charset="0"/>
                </a:rPr>
                <a:t>toarray</a:t>
              </a:r>
              <a:r>
                <a:rPr kumimoji="0" lang="en-IN" sz="2000" b="0" i="0" u="none" strike="noStrike" kern="1200" cap="none" spc="0" normalizeH="0" baseline="0" noProof="0" dirty="0">
                  <a:ln>
                    <a:noFill/>
                  </a:ln>
                  <a:solidFill>
                    <a:prstClr val="black">
                      <a:lumMod val="85000"/>
                      <a:lumOff val="15000"/>
                    </a:prstClr>
                  </a:solidFill>
                  <a:effectLst/>
                  <a:uLnTx/>
                  <a:uFillTx/>
                  <a:latin typeface="Courier New" panose="02070309020205020404" pitchFamily="49" charset="0"/>
                  <a:ea typeface="+mn-ea"/>
                  <a:cs typeface="Courier New" panose="02070309020205020404" pitchFamily="49" charset="0"/>
                </a:rPr>
                <a:t>()</a:t>
              </a:r>
            </a:p>
          </p:txBody>
        </p:sp>
      </p:grpSp>
    </p:spTree>
    <p:extLst>
      <p:ext uri="{BB962C8B-B14F-4D97-AF65-F5344CB8AC3E}">
        <p14:creationId xmlns:p14="http://schemas.microsoft.com/office/powerpoint/2010/main" val="10732540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714DB-DE30-4E2C-BA27-4C9D6CFDBD38}"/>
              </a:ext>
            </a:extLst>
          </p:cNvPr>
          <p:cNvSpPr>
            <a:spLocks noGrp="1"/>
          </p:cNvSpPr>
          <p:nvPr>
            <p:ph type="title"/>
          </p:nvPr>
        </p:nvSpPr>
        <p:spPr/>
        <p:txBody>
          <a:bodyPr/>
          <a:lstStyle/>
          <a:p>
            <a:r>
              <a:rPr lang="en-IN" sz="4000" b="1" cap="none" spc="-73" dirty="0">
                <a:solidFill>
                  <a:srgbClr val="3A3A3A"/>
                </a:solidFill>
                <a:latin typeface="Calibri"/>
                <a:ea typeface="+mn-ea"/>
                <a:cs typeface="Calibri"/>
              </a:rPr>
              <a:t>Avoiding the Dummy variable trap</a:t>
            </a:r>
          </a:p>
        </p:txBody>
      </p:sp>
      <p:sp>
        <p:nvSpPr>
          <p:cNvPr id="3" name="Content Placeholder 2">
            <a:extLst>
              <a:ext uri="{FF2B5EF4-FFF2-40B4-BE49-F238E27FC236}">
                <a16:creationId xmlns:a16="http://schemas.microsoft.com/office/drawing/2014/main" id="{4D47F671-205E-415D-A17C-3BA859354E46}"/>
              </a:ext>
            </a:extLst>
          </p:cNvPr>
          <p:cNvSpPr>
            <a:spLocks noGrp="1"/>
          </p:cNvSpPr>
          <p:nvPr>
            <p:ph sz="quarter" idx="13"/>
          </p:nvPr>
        </p:nvSpPr>
        <p:spPr/>
        <p:txBody>
          <a:bodyPr>
            <a:normAutofit/>
          </a:bodyPr>
          <a:lstStyle/>
          <a:p>
            <a:pPr>
              <a:lnSpc>
                <a:spcPct val="150000"/>
              </a:lnSpc>
            </a:pPr>
            <a:r>
              <a:rPr lang="en-IN" sz="2400" dirty="0"/>
              <a:t>X=X[:,1:]</a:t>
            </a:r>
          </a:p>
          <a:p>
            <a:pPr>
              <a:lnSpc>
                <a:spcPct val="150000"/>
              </a:lnSpc>
            </a:pPr>
            <a:endParaRPr lang="en-IN" sz="2400" dirty="0"/>
          </a:p>
          <a:p>
            <a:pPr>
              <a:lnSpc>
                <a:spcPct val="150000"/>
              </a:lnSpc>
            </a:pPr>
            <a:r>
              <a:rPr lang="en-US" sz="2400" dirty="0"/>
              <a:t>NOTE : if you have n dummy variables remove one dummy variable to avoid the dummy variable trap. However the linear regression model that is built in R and Python takes care of this. But there is no harm in removing it by ourselves</a:t>
            </a:r>
            <a:endParaRPr lang="en-IN" sz="2400" dirty="0"/>
          </a:p>
          <a:p>
            <a:pPr>
              <a:lnSpc>
                <a:spcPct val="150000"/>
              </a:lnSpc>
            </a:pPr>
            <a:endParaRPr lang="en-IN" sz="2400" dirty="0"/>
          </a:p>
        </p:txBody>
      </p:sp>
    </p:spTree>
    <p:extLst>
      <p:ext uri="{BB962C8B-B14F-4D97-AF65-F5344CB8AC3E}">
        <p14:creationId xmlns:p14="http://schemas.microsoft.com/office/powerpoint/2010/main" val="87736636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7BD90-55D0-4AC4-8FD8-D559C630A27B}"/>
              </a:ext>
            </a:extLst>
          </p:cNvPr>
          <p:cNvSpPr>
            <a:spLocks noGrp="1"/>
          </p:cNvSpPr>
          <p:nvPr>
            <p:ph type="title"/>
          </p:nvPr>
        </p:nvSpPr>
        <p:spPr/>
        <p:txBody>
          <a:bodyPr/>
          <a:lstStyle/>
          <a:p>
            <a:r>
              <a:rPr lang="en-IN" sz="4000" b="1" cap="none" spc="-73" dirty="0">
                <a:solidFill>
                  <a:srgbClr val="3A3A3A"/>
                </a:solidFill>
                <a:latin typeface="Calibri"/>
                <a:ea typeface="+mn-ea"/>
                <a:cs typeface="Calibri"/>
              </a:rPr>
              <a:t>Feature Scaling</a:t>
            </a:r>
          </a:p>
        </p:txBody>
      </p:sp>
      <mc:AlternateContent xmlns:mc="http://schemas.openxmlformats.org/markup-compatibility/2006" xmlns:a14="http://schemas.microsoft.com/office/drawing/2010/main">
        <mc:Choice Requires="a14">
          <p:graphicFrame>
            <p:nvGraphicFramePr>
              <p:cNvPr id="4" name="Content Placeholder 3">
                <a:extLst>
                  <a:ext uri="{FF2B5EF4-FFF2-40B4-BE49-F238E27FC236}">
                    <a16:creationId xmlns:a16="http://schemas.microsoft.com/office/drawing/2014/main" id="{D7B4BEDA-9F96-4631-955D-D4576D2AB16B}"/>
                  </a:ext>
                </a:extLst>
              </p:cNvPr>
              <p:cNvGraphicFramePr>
                <a:graphicFrameLocks noGrp="1"/>
              </p:cNvGraphicFramePr>
              <p:nvPr>
                <p:ph sz="quarter" idx="13"/>
                <p:extLst>
                  <p:ext uri="{D42A27DB-BD31-4B8C-83A1-F6EECF244321}">
                    <p14:modId xmlns:p14="http://schemas.microsoft.com/office/powerpoint/2010/main" val="3257237667"/>
                  </p:ext>
                </p:extLst>
              </p:nvPr>
            </p:nvGraphicFramePr>
            <p:xfrm>
              <a:off x="1130804" y="2481118"/>
              <a:ext cx="9962068" cy="2395682"/>
            </p:xfrm>
            <a:graphic>
              <a:graphicData uri="http://schemas.openxmlformats.org/drawingml/2006/table">
                <a:tbl>
                  <a:tblPr firstRow="1" bandRow="1">
                    <a:tableStyleId>{5C22544A-7EE6-4342-B048-85BDC9FD1C3A}</a:tableStyleId>
                  </a:tblPr>
                  <a:tblGrid>
                    <a:gridCol w="4981034">
                      <a:extLst>
                        <a:ext uri="{9D8B030D-6E8A-4147-A177-3AD203B41FA5}">
                          <a16:colId xmlns:a16="http://schemas.microsoft.com/office/drawing/2014/main" val="3952690729"/>
                        </a:ext>
                      </a:extLst>
                    </a:gridCol>
                    <a:gridCol w="4981034">
                      <a:extLst>
                        <a:ext uri="{9D8B030D-6E8A-4147-A177-3AD203B41FA5}">
                          <a16:colId xmlns:a16="http://schemas.microsoft.com/office/drawing/2014/main" val="2544699162"/>
                        </a:ext>
                      </a:extLst>
                    </a:gridCol>
                  </a:tblGrid>
                  <a:tr h="679329">
                    <a:tc>
                      <a:txBody>
                        <a:bodyPr/>
                        <a:lstStyle/>
                        <a:p>
                          <a:pPr algn="ctr"/>
                          <a:r>
                            <a:rPr lang="en-IN" sz="2400" dirty="0"/>
                            <a:t>Standardization</a:t>
                          </a:r>
                        </a:p>
                      </a:txBody>
                      <a:tcPr anchor="ctr"/>
                    </a:tc>
                    <a:tc>
                      <a:txBody>
                        <a:bodyPr/>
                        <a:lstStyle/>
                        <a:p>
                          <a:pPr algn="ctr"/>
                          <a:r>
                            <a:rPr lang="en-IN" sz="2400" dirty="0"/>
                            <a:t>Normalization</a:t>
                          </a:r>
                        </a:p>
                      </a:txBody>
                      <a:tcPr anchor="ctr"/>
                    </a:tc>
                    <a:extLst>
                      <a:ext uri="{0D108BD9-81ED-4DB2-BD59-A6C34878D82A}">
                        <a16:rowId xmlns:a16="http://schemas.microsoft.com/office/drawing/2014/main" val="3240559192"/>
                      </a:ext>
                    </a:extLst>
                  </a:tr>
                  <a:tr h="1716353">
                    <a:tc>
                      <a:txBody>
                        <a:bodyPr/>
                        <a:lstStyle/>
                        <a:p>
                          <a:pPr algn="ctr"/>
                          <a14:m>
                            <m:oMathPara xmlns:m="http://schemas.openxmlformats.org/officeDocument/2006/math">
                              <m:oMathParaPr>
                                <m:jc m:val="centerGroup"/>
                              </m:oMathParaPr>
                              <m:oMath xmlns:m="http://schemas.openxmlformats.org/officeDocument/2006/math">
                                <m:sSub>
                                  <m:sSubPr>
                                    <m:ctrlPr>
                                      <a:rPr lang="en-IN" sz="2400" i="1" smtClean="0">
                                        <a:latin typeface="Cambria Math" panose="02040503050406030204" pitchFamily="18" charset="0"/>
                                      </a:rPr>
                                    </m:ctrlPr>
                                  </m:sSubPr>
                                  <m:e>
                                    <m:r>
                                      <a:rPr lang="en-IN" sz="2400" b="0" i="1" smtClean="0">
                                        <a:latin typeface="Cambria Math" panose="02040503050406030204" pitchFamily="18" charset="0"/>
                                      </a:rPr>
                                      <m:t>𝑋</m:t>
                                    </m:r>
                                  </m:e>
                                  <m:sub>
                                    <m:r>
                                      <a:rPr lang="en-IN" sz="2400" b="0" i="1" smtClean="0">
                                        <a:latin typeface="Cambria Math" panose="02040503050406030204" pitchFamily="18" charset="0"/>
                                      </a:rPr>
                                      <m:t>𝑠𝑡𝑎𝑛𝑑</m:t>
                                    </m:r>
                                  </m:sub>
                                </m:sSub>
                                <m:r>
                                  <a:rPr lang="en-IN" sz="2400" b="0" i="1" smtClean="0">
                                    <a:latin typeface="Cambria Math" panose="02040503050406030204" pitchFamily="18" charset="0"/>
                                  </a:rPr>
                                  <m:t>=</m:t>
                                </m:r>
                                <m:f>
                                  <m:fPr>
                                    <m:ctrlPr>
                                      <a:rPr lang="en-IN" sz="2400" i="1" smtClean="0">
                                        <a:latin typeface="Cambria Math" panose="02040503050406030204" pitchFamily="18" charset="0"/>
                                      </a:rPr>
                                    </m:ctrlPr>
                                  </m:fPr>
                                  <m:num>
                                    <m:r>
                                      <a:rPr lang="en-IN" sz="2400" b="0" i="1" smtClean="0">
                                        <a:latin typeface="Cambria Math" panose="02040503050406030204" pitchFamily="18" charset="0"/>
                                      </a:rPr>
                                      <m:t>𝑥</m:t>
                                    </m:r>
                                    <m:r>
                                      <a:rPr lang="en-IN" sz="2400" b="0" i="1" smtClean="0">
                                        <a:latin typeface="Cambria Math" panose="02040503050406030204" pitchFamily="18" charset="0"/>
                                      </a:rPr>
                                      <m:t> −</m:t>
                                    </m:r>
                                    <m:r>
                                      <a:rPr lang="en-IN" sz="2400" b="0" i="1" smtClean="0">
                                        <a:latin typeface="Cambria Math" panose="02040503050406030204" pitchFamily="18" charset="0"/>
                                      </a:rPr>
                                      <m:t>𝑚𝑒𝑎𝑛</m:t>
                                    </m:r>
                                    <m:r>
                                      <a:rPr lang="en-IN" sz="2400" b="0" i="1" smtClean="0">
                                        <a:latin typeface="Cambria Math" panose="02040503050406030204" pitchFamily="18" charset="0"/>
                                      </a:rPr>
                                      <m:t>(</m:t>
                                    </m:r>
                                    <m:r>
                                      <a:rPr lang="en-IN" sz="2400" b="0" i="1" smtClean="0">
                                        <a:latin typeface="Cambria Math" panose="02040503050406030204" pitchFamily="18" charset="0"/>
                                      </a:rPr>
                                      <m:t>𝑥</m:t>
                                    </m:r>
                                    <m:r>
                                      <a:rPr lang="en-IN" sz="2400" b="0" i="1" smtClean="0">
                                        <a:latin typeface="Cambria Math" panose="02040503050406030204" pitchFamily="18" charset="0"/>
                                      </a:rPr>
                                      <m:t>)</m:t>
                                    </m:r>
                                  </m:num>
                                  <m:den>
                                    <m:r>
                                      <a:rPr lang="en-IN" sz="2400" b="0" i="1" smtClean="0">
                                        <a:latin typeface="Cambria Math" panose="02040503050406030204" pitchFamily="18" charset="0"/>
                                      </a:rPr>
                                      <m:t>𝑠𝑡𝑎𝑛𝑑𝑎𝑟𝑑</m:t>
                                    </m:r>
                                    <m:r>
                                      <a:rPr lang="en-IN" sz="2400" b="0" i="1" smtClean="0">
                                        <a:latin typeface="Cambria Math" panose="02040503050406030204" pitchFamily="18" charset="0"/>
                                      </a:rPr>
                                      <m:t>_</m:t>
                                    </m:r>
                                    <m:r>
                                      <a:rPr lang="en-IN" sz="2400" b="0" i="1" smtClean="0">
                                        <a:latin typeface="Cambria Math" panose="02040503050406030204" pitchFamily="18" charset="0"/>
                                      </a:rPr>
                                      <m:t>𝑑𝑒𝑣𝑖𝑎𝑡𝑖𝑜𝑛</m:t>
                                    </m:r>
                                    <m:r>
                                      <a:rPr lang="en-IN" sz="2400" b="0" i="1" smtClean="0">
                                        <a:latin typeface="Cambria Math" panose="02040503050406030204" pitchFamily="18" charset="0"/>
                                      </a:rPr>
                                      <m:t>(</m:t>
                                    </m:r>
                                    <m:r>
                                      <a:rPr lang="en-IN" sz="2400" b="0" i="1" smtClean="0">
                                        <a:latin typeface="Cambria Math" panose="02040503050406030204" pitchFamily="18" charset="0"/>
                                      </a:rPr>
                                      <m:t>𝑥</m:t>
                                    </m:r>
                                    <m:r>
                                      <a:rPr lang="en-IN" sz="2400" b="0" i="1" smtClean="0">
                                        <a:latin typeface="Cambria Math" panose="02040503050406030204" pitchFamily="18" charset="0"/>
                                      </a:rPr>
                                      <m:t>)</m:t>
                                    </m:r>
                                  </m:den>
                                </m:f>
                              </m:oMath>
                            </m:oMathPara>
                          </a14:m>
                          <a:endParaRPr lang="en-IN" sz="2400" dirty="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IN" sz="2400" i="1" smtClean="0">
                                        <a:latin typeface="Cambria Math" panose="02040503050406030204" pitchFamily="18" charset="0"/>
                                      </a:rPr>
                                    </m:ctrlPr>
                                  </m:sSubPr>
                                  <m:e>
                                    <m:r>
                                      <a:rPr lang="en-IN" sz="2400" b="0" i="1" smtClean="0">
                                        <a:latin typeface="Cambria Math" panose="02040503050406030204" pitchFamily="18" charset="0"/>
                                      </a:rPr>
                                      <m:t>𝑋</m:t>
                                    </m:r>
                                  </m:e>
                                  <m:sub>
                                    <m:r>
                                      <a:rPr lang="en-IN" sz="2400" b="0" i="1" smtClean="0">
                                        <a:latin typeface="Cambria Math" panose="02040503050406030204" pitchFamily="18" charset="0"/>
                                      </a:rPr>
                                      <m:t>𝑛𝑜𝑟𝑚</m:t>
                                    </m:r>
                                  </m:sub>
                                </m:sSub>
                                <m:r>
                                  <a:rPr lang="en-IN" sz="2400" b="0" i="1" smtClean="0">
                                    <a:latin typeface="Cambria Math" panose="02040503050406030204" pitchFamily="18" charset="0"/>
                                  </a:rPr>
                                  <m:t>=</m:t>
                                </m:r>
                                <m:f>
                                  <m:fPr>
                                    <m:ctrlPr>
                                      <a:rPr lang="en-IN" sz="2400" i="1" smtClean="0">
                                        <a:latin typeface="Cambria Math" panose="02040503050406030204" pitchFamily="18" charset="0"/>
                                      </a:rPr>
                                    </m:ctrlPr>
                                  </m:fPr>
                                  <m:num>
                                    <m:r>
                                      <a:rPr lang="en-IN" sz="2400" b="0" i="1" smtClean="0">
                                        <a:latin typeface="Cambria Math" panose="02040503050406030204" pitchFamily="18" charset="0"/>
                                      </a:rPr>
                                      <m:t>𝑥</m:t>
                                    </m:r>
                                    <m:r>
                                      <a:rPr lang="en-IN" sz="2400" b="0" i="1" smtClean="0">
                                        <a:latin typeface="Cambria Math" panose="02040503050406030204" pitchFamily="18" charset="0"/>
                                      </a:rPr>
                                      <m:t> −</m:t>
                                    </m:r>
                                    <m:r>
                                      <a:rPr lang="en-IN" sz="2400" b="0" i="1" smtClean="0">
                                        <a:latin typeface="Cambria Math" panose="02040503050406030204" pitchFamily="18" charset="0"/>
                                      </a:rPr>
                                      <m:t>𝑚𝑖𝑛</m:t>
                                    </m:r>
                                    <m:r>
                                      <a:rPr lang="en-IN" sz="2400" b="0" i="1" smtClean="0">
                                        <a:latin typeface="Cambria Math" panose="02040503050406030204" pitchFamily="18" charset="0"/>
                                      </a:rPr>
                                      <m:t>(</m:t>
                                    </m:r>
                                    <m:r>
                                      <a:rPr lang="en-IN" sz="2400" b="0" i="1" smtClean="0">
                                        <a:latin typeface="Cambria Math" panose="02040503050406030204" pitchFamily="18" charset="0"/>
                                      </a:rPr>
                                      <m:t>𝑥</m:t>
                                    </m:r>
                                    <m:r>
                                      <a:rPr lang="en-IN" sz="2400" b="0" i="1" smtClean="0">
                                        <a:latin typeface="Cambria Math" panose="02040503050406030204" pitchFamily="18" charset="0"/>
                                      </a:rPr>
                                      <m:t>)</m:t>
                                    </m:r>
                                  </m:num>
                                  <m:den>
                                    <m:func>
                                      <m:funcPr>
                                        <m:ctrlPr>
                                          <a:rPr lang="en-IN" sz="2400" b="0" i="1" smtClean="0">
                                            <a:latin typeface="Cambria Math" panose="02040503050406030204" pitchFamily="18" charset="0"/>
                                          </a:rPr>
                                        </m:ctrlPr>
                                      </m:funcPr>
                                      <m:fName>
                                        <m:r>
                                          <m:rPr>
                                            <m:sty m:val="p"/>
                                          </m:rPr>
                                          <a:rPr lang="en-IN" sz="2400" b="0" i="0" smtClean="0">
                                            <a:latin typeface="Cambria Math" panose="02040503050406030204" pitchFamily="18" charset="0"/>
                                          </a:rPr>
                                          <m:t>max</m:t>
                                        </m:r>
                                      </m:fName>
                                      <m:e>
                                        <m:d>
                                          <m:dPr>
                                            <m:ctrlPr>
                                              <a:rPr lang="en-IN" sz="2400" b="0" i="1" smtClean="0">
                                                <a:latin typeface="Cambria Math" panose="02040503050406030204" pitchFamily="18" charset="0"/>
                                              </a:rPr>
                                            </m:ctrlPr>
                                          </m:dPr>
                                          <m:e>
                                            <m:r>
                                              <a:rPr lang="en-IN" sz="2400" b="0" i="1" smtClean="0">
                                                <a:latin typeface="Cambria Math" panose="02040503050406030204" pitchFamily="18" charset="0"/>
                                              </a:rPr>
                                              <m:t>𝑥</m:t>
                                            </m:r>
                                          </m:e>
                                        </m:d>
                                      </m:e>
                                    </m:func>
                                    <m:r>
                                      <a:rPr lang="en-IN" sz="2400" b="0" i="1" smtClean="0">
                                        <a:latin typeface="Cambria Math" panose="02040503050406030204" pitchFamily="18" charset="0"/>
                                      </a:rPr>
                                      <m:t>−</m:t>
                                    </m:r>
                                    <m:r>
                                      <m:rPr>
                                        <m:sty m:val="p"/>
                                      </m:rPr>
                                      <a:rPr lang="en-IN" sz="2400" b="0" i="0" smtClean="0">
                                        <a:latin typeface="Cambria Math" panose="02040503050406030204" pitchFamily="18" charset="0"/>
                                      </a:rPr>
                                      <m:t>min</m:t>
                                    </m:r>
                                    <m:r>
                                      <a:rPr lang="en-IN" sz="2400" b="0" i="1" smtClean="0">
                                        <a:latin typeface="Cambria Math" panose="02040503050406030204" pitchFamily="18" charset="0"/>
                                      </a:rPr>
                                      <m:t>⁡(</m:t>
                                    </m:r>
                                    <m:r>
                                      <a:rPr lang="en-IN" sz="2400" b="0" i="1" smtClean="0">
                                        <a:latin typeface="Cambria Math" panose="02040503050406030204" pitchFamily="18" charset="0"/>
                                      </a:rPr>
                                      <m:t>𝑥</m:t>
                                    </m:r>
                                    <m:r>
                                      <a:rPr lang="en-IN" sz="2400" b="0" i="1" smtClean="0">
                                        <a:latin typeface="Cambria Math" panose="02040503050406030204" pitchFamily="18" charset="0"/>
                                      </a:rPr>
                                      <m:t>)</m:t>
                                    </m:r>
                                  </m:den>
                                </m:f>
                              </m:oMath>
                            </m:oMathPara>
                          </a14:m>
                          <a:endParaRPr lang="en-IN" sz="2400" dirty="0"/>
                        </a:p>
                        <a:p>
                          <a:pPr algn="ctr"/>
                          <a:endParaRPr lang="en-IN" sz="2400" dirty="0"/>
                        </a:p>
                      </a:txBody>
                      <a:tcPr anchor="ctr"/>
                    </a:tc>
                    <a:extLst>
                      <a:ext uri="{0D108BD9-81ED-4DB2-BD59-A6C34878D82A}">
                        <a16:rowId xmlns:a16="http://schemas.microsoft.com/office/drawing/2014/main" val="4271759490"/>
                      </a:ext>
                    </a:extLst>
                  </a:tr>
                </a:tbl>
              </a:graphicData>
            </a:graphic>
          </p:graphicFrame>
        </mc:Choice>
        <mc:Fallback xmlns="">
          <p:graphicFrame>
            <p:nvGraphicFramePr>
              <p:cNvPr id="4" name="Content Placeholder 3">
                <a:extLst>
                  <a:ext uri="{FF2B5EF4-FFF2-40B4-BE49-F238E27FC236}">
                    <a16:creationId xmlns:a16="http://schemas.microsoft.com/office/drawing/2014/main" id="{D7B4BEDA-9F96-4631-955D-D4576D2AB16B}"/>
                  </a:ext>
                </a:extLst>
              </p:cNvPr>
              <p:cNvGraphicFramePr>
                <a:graphicFrameLocks noGrp="1"/>
              </p:cNvGraphicFramePr>
              <p:nvPr>
                <p:ph sz="quarter" idx="13"/>
                <p:extLst>
                  <p:ext uri="{D42A27DB-BD31-4B8C-83A1-F6EECF244321}">
                    <p14:modId xmlns:p14="http://schemas.microsoft.com/office/powerpoint/2010/main" val="3257237667"/>
                  </p:ext>
                </p:extLst>
              </p:nvPr>
            </p:nvGraphicFramePr>
            <p:xfrm>
              <a:off x="1130804" y="2481118"/>
              <a:ext cx="9962068" cy="2395682"/>
            </p:xfrm>
            <a:graphic>
              <a:graphicData uri="http://schemas.openxmlformats.org/drawingml/2006/table">
                <a:tbl>
                  <a:tblPr firstRow="1" bandRow="1">
                    <a:tableStyleId>{5C22544A-7EE6-4342-B048-85BDC9FD1C3A}</a:tableStyleId>
                  </a:tblPr>
                  <a:tblGrid>
                    <a:gridCol w="4981034">
                      <a:extLst>
                        <a:ext uri="{9D8B030D-6E8A-4147-A177-3AD203B41FA5}">
                          <a16:colId xmlns:a16="http://schemas.microsoft.com/office/drawing/2014/main" val="3952690729"/>
                        </a:ext>
                      </a:extLst>
                    </a:gridCol>
                    <a:gridCol w="4981034">
                      <a:extLst>
                        <a:ext uri="{9D8B030D-6E8A-4147-A177-3AD203B41FA5}">
                          <a16:colId xmlns:a16="http://schemas.microsoft.com/office/drawing/2014/main" val="2544699162"/>
                        </a:ext>
                      </a:extLst>
                    </a:gridCol>
                  </a:tblGrid>
                  <a:tr h="679329">
                    <a:tc>
                      <a:txBody>
                        <a:bodyPr/>
                        <a:lstStyle/>
                        <a:p>
                          <a:pPr algn="ctr"/>
                          <a:r>
                            <a:rPr lang="en-IN" sz="2400" dirty="0"/>
                            <a:t>Standardization</a:t>
                          </a:r>
                        </a:p>
                      </a:txBody>
                      <a:tcPr anchor="ctr"/>
                    </a:tc>
                    <a:tc>
                      <a:txBody>
                        <a:bodyPr/>
                        <a:lstStyle/>
                        <a:p>
                          <a:pPr algn="ctr"/>
                          <a:r>
                            <a:rPr lang="en-IN" sz="2400" dirty="0"/>
                            <a:t>Normalization</a:t>
                          </a:r>
                        </a:p>
                      </a:txBody>
                      <a:tcPr anchor="ctr"/>
                    </a:tc>
                    <a:extLst>
                      <a:ext uri="{0D108BD9-81ED-4DB2-BD59-A6C34878D82A}">
                        <a16:rowId xmlns:a16="http://schemas.microsoft.com/office/drawing/2014/main" val="3240559192"/>
                      </a:ext>
                    </a:extLst>
                  </a:tr>
                  <a:tr h="1716353">
                    <a:tc>
                      <a:txBody>
                        <a:bodyPr/>
                        <a:lstStyle/>
                        <a:p>
                          <a:endParaRPr lang="en-US"/>
                        </a:p>
                      </a:txBody>
                      <a:tcPr anchor="ctr">
                        <a:blipFill>
                          <a:blip r:embed="rId2"/>
                          <a:stretch>
                            <a:fillRect l="-122" t="-40071" r="-100367" b="-1064"/>
                          </a:stretch>
                        </a:blipFill>
                      </a:tcPr>
                    </a:tc>
                    <a:tc>
                      <a:txBody>
                        <a:bodyPr/>
                        <a:lstStyle/>
                        <a:p>
                          <a:endParaRPr lang="en-US"/>
                        </a:p>
                      </a:txBody>
                      <a:tcPr anchor="ctr">
                        <a:blipFill>
                          <a:blip r:embed="rId2"/>
                          <a:stretch>
                            <a:fillRect l="-100245" t="-40071" r="-490" b="-1064"/>
                          </a:stretch>
                        </a:blipFill>
                      </a:tcPr>
                    </a:tc>
                    <a:extLst>
                      <a:ext uri="{0D108BD9-81ED-4DB2-BD59-A6C34878D82A}">
                        <a16:rowId xmlns:a16="http://schemas.microsoft.com/office/drawing/2014/main" val="4271759490"/>
                      </a:ext>
                    </a:extLst>
                  </a:tr>
                </a:tbl>
              </a:graphicData>
            </a:graphic>
          </p:graphicFrame>
        </mc:Fallback>
      </mc:AlternateContent>
    </p:spTree>
    <p:extLst>
      <p:ext uri="{BB962C8B-B14F-4D97-AF65-F5344CB8AC3E}">
        <p14:creationId xmlns:p14="http://schemas.microsoft.com/office/powerpoint/2010/main" val="8689941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146645" y="841416"/>
            <a:ext cx="7200322" cy="626440"/>
          </a:xfrm>
          <a:prstGeom prst="rect">
            <a:avLst/>
          </a:prstGeom>
        </p:spPr>
        <p:txBody>
          <a:bodyPr vert="horz" wrap="square" lIns="0" tIns="10782" rIns="0" bIns="0" rtlCol="0">
            <a:spAutoFit/>
          </a:bodyPr>
          <a:lstStyle/>
          <a:p>
            <a:pPr marL="7701">
              <a:spcBef>
                <a:spcPts val="85"/>
              </a:spcBef>
            </a:pPr>
            <a:r>
              <a:rPr lang="en-US" sz="4000" b="1" spc="-73" dirty="0">
                <a:solidFill>
                  <a:srgbClr val="3A3A3A"/>
                </a:solidFill>
                <a:latin typeface="Calibri"/>
                <a:cs typeface="Calibri"/>
              </a:rPr>
              <a:t>Standard Scale using </a:t>
            </a:r>
            <a:r>
              <a:rPr lang="en-US" sz="4000" b="1" spc="-73" dirty="0" err="1">
                <a:solidFill>
                  <a:srgbClr val="3A3A3A"/>
                </a:solidFill>
                <a:latin typeface="Calibri"/>
                <a:cs typeface="Calibri"/>
              </a:rPr>
              <a:t>sklearn</a:t>
            </a:r>
            <a:endParaRPr sz="4000" dirty="0">
              <a:latin typeface="Calibri"/>
              <a:cs typeface="Calibri"/>
            </a:endParaRPr>
          </a:p>
        </p:txBody>
      </p:sp>
      <p:grpSp>
        <p:nvGrpSpPr>
          <p:cNvPr id="2" name="Group 1">
            <a:extLst>
              <a:ext uri="{FF2B5EF4-FFF2-40B4-BE49-F238E27FC236}">
                <a16:creationId xmlns:a16="http://schemas.microsoft.com/office/drawing/2014/main" id="{618EC314-ED81-4168-9444-910673D5E837}"/>
              </a:ext>
            </a:extLst>
          </p:cNvPr>
          <p:cNvGrpSpPr/>
          <p:nvPr/>
        </p:nvGrpSpPr>
        <p:grpSpPr>
          <a:xfrm>
            <a:off x="1146645" y="1828800"/>
            <a:ext cx="10042286" cy="4187784"/>
            <a:chOff x="2428683" y="1710208"/>
            <a:chExt cx="8719608" cy="3223951"/>
          </a:xfrm>
        </p:grpSpPr>
        <p:sp>
          <p:nvSpPr>
            <p:cNvPr id="4" name="object 4"/>
            <p:cNvSpPr/>
            <p:nvPr/>
          </p:nvSpPr>
          <p:spPr>
            <a:xfrm>
              <a:off x="2428683" y="1756225"/>
              <a:ext cx="8387761" cy="3131918"/>
            </a:xfrm>
            <a:prstGeom prst="rect">
              <a:avLst/>
            </a:prstGeom>
            <a:solidFill>
              <a:srgbClr val="1CADE4"/>
            </a:solidFill>
          </p:spPr>
          <p:txBody>
            <a:bodyPr wrap="square" lIns="0" tIns="0" rIns="0" bIns="0" rtlCol="0"/>
            <a:lstStyle/>
            <a:p>
              <a:endParaRPr sz="1092" dirty="0">
                <a:solidFill>
                  <a:srgbClr val="1CADE4"/>
                </a:solidFill>
              </a:endParaRPr>
            </a:p>
          </p:txBody>
        </p:sp>
        <p:sp>
          <p:nvSpPr>
            <p:cNvPr id="5" name="object 5"/>
            <p:cNvSpPr/>
            <p:nvPr/>
          </p:nvSpPr>
          <p:spPr>
            <a:xfrm>
              <a:off x="2629276" y="1710208"/>
              <a:ext cx="8519015" cy="3223951"/>
            </a:xfrm>
            <a:prstGeom prst="roundRect">
              <a:avLst>
                <a:gd name="adj" fmla="val 5494"/>
              </a:avLst>
            </a:prstGeom>
            <a:solidFill>
              <a:srgbClr val="EBF4F7"/>
            </a:solidFill>
          </p:spPr>
          <p:txBody>
            <a:bodyPr wrap="square" lIns="0" tIns="0" rIns="0" bIns="0" rtlCol="0"/>
            <a:lstStyle/>
            <a:p>
              <a:pPr>
                <a:lnSpc>
                  <a:spcPct val="150000"/>
                </a:lnSpc>
              </a:pPr>
              <a:r>
                <a:rPr lang="en-IN" sz="2000" dirty="0">
                  <a:solidFill>
                    <a:schemeClr val="tx1">
                      <a:lumMod val="85000"/>
                      <a:lumOff val="15000"/>
                    </a:schemeClr>
                  </a:solidFill>
                  <a:latin typeface="Courier New" panose="02070309020205020404" pitchFamily="49" charset="0"/>
                  <a:cs typeface="Courier New" panose="02070309020205020404" pitchFamily="49" charset="0"/>
                </a:rPr>
                <a:t>from </a:t>
              </a:r>
              <a:r>
                <a:rPr lang="en-IN" sz="2000" dirty="0" err="1">
                  <a:solidFill>
                    <a:schemeClr val="tx1">
                      <a:lumMod val="85000"/>
                      <a:lumOff val="15000"/>
                    </a:schemeClr>
                  </a:solidFill>
                  <a:latin typeface="Courier New" panose="02070309020205020404" pitchFamily="49" charset="0"/>
                  <a:cs typeface="Courier New" panose="02070309020205020404" pitchFamily="49" charset="0"/>
                </a:rPr>
                <a:t>sklearn.preprocessing</a:t>
              </a:r>
              <a:r>
                <a:rPr lang="en-IN" sz="2000" dirty="0">
                  <a:solidFill>
                    <a:schemeClr val="tx1">
                      <a:lumMod val="85000"/>
                      <a:lumOff val="15000"/>
                    </a:schemeClr>
                  </a:solidFill>
                  <a:latin typeface="Courier New" panose="02070309020205020404" pitchFamily="49" charset="0"/>
                  <a:cs typeface="Courier New" panose="02070309020205020404" pitchFamily="49" charset="0"/>
                </a:rPr>
                <a:t> import </a:t>
              </a:r>
              <a:r>
                <a:rPr lang="en-IN" sz="2000" dirty="0" err="1">
                  <a:solidFill>
                    <a:schemeClr val="tx1">
                      <a:lumMod val="85000"/>
                      <a:lumOff val="15000"/>
                    </a:schemeClr>
                  </a:solidFill>
                  <a:latin typeface="Courier New" panose="02070309020205020404" pitchFamily="49" charset="0"/>
                  <a:cs typeface="Courier New" panose="02070309020205020404" pitchFamily="49" charset="0"/>
                </a:rPr>
                <a:t>StandardScaler</a:t>
              </a:r>
              <a:r>
                <a:rPr lang="en-IN" sz="2000" dirty="0">
                  <a:solidFill>
                    <a:schemeClr val="tx1">
                      <a:lumMod val="85000"/>
                      <a:lumOff val="15000"/>
                    </a:schemeClr>
                  </a:solidFill>
                  <a:latin typeface="Courier New" panose="02070309020205020404" pitchFamily="49" charset="0"/>
                  <a:cs typeface="Courier New" panose="02070309020205020404" pitchFamily="49" charset="0"/>
                </a:rPr>
                <a:t> </a:t>
              </a:r>
            </a:p>
            <a:p>
              <a:pPr>
                <a:lnSpc>
                  <a:spcPct val="150000"/>
                </a:lnSpc>
              </a:pPr>
              <a:r>
                <a:rPr lang="en-IN" sz="2000" dirty="0" err="1">
                  <a:solidFill>
                    <a:schemeClr val="tx1">
                      <a:lumMod val="85000"/>
                      <a:lumOff val="15000"/>
                    </a:schemeClr>
                  </a:solidFill>
                  <a:latin typeface="Courier New" panose="02070309020205020404" pitchFamily="49" charset="0"/>
                  <a:cs typeface="Courier New" panose="02070309020205020404" pitchFamily="49" charset="0"/>
                </a:rPr>
                <a:t>sc_x</a:t>
              </a:r>
              <a:r>
                <a:rPr lang="en-IN" sz="2000" dirty="0">
                  <a:solidFill>
                    <a:schemeClr val="tx1">
                      <a:lumMod val="85000"/>
                      <a:lumOff val="15000"/>
                    </a:schemeClr>
                  </a:solidFill>
                  <a:latin typeface="Courier New" panose="02070309020205020404" pitchFamily="49" charset="0"/>
                  <a:cs typeface="Courier New" panose="02070309020205020404" pitchFamily="49" charset="0"/>
                </a:rPr>
                <a:t> = </a:t>
              </a:r>
              <a:r>
                <a:rPr lang="en-IN" sz="2000" dirty="0" err="1">
                  <a:solidFill>
                    <a:schemeClr val="tx1">
                      <a:lumMod val="85000"/>
                      <a:lumOff val="15000"/>
                    </a:schemeClr>
                  </a:solidFill>
                  <a:latin typeface="Courier New" panose="02070309020205020404" pitchFamily="49" charset="0"/>
                  <a:cs typeface="Courier New" panose="02070309020205020404" pitchFamily="49" charset="0"/>
                </a:rPr>
                <a:t>StandardScaler</a:t>
              </a:r>
              <a:r>
                <a:rPr lang="en-IN" sz="2000" dirty="0">
                  <a:solidFill>
                    <a:schemeClr val="tx1">
                      <a:lumMod val="85000"/>
                      <a:lumOff val="15000"/>
                    </a:schemeClr>
                  </a:solidFill>
                  <a:latin typeface="Courier New" panose="02070309020205020404" pitchFamily="49" charset="0"/>
                  <a:cs typeface="Courier New" panose="02070309020205020404" pitchFamily="49" charset="0"/>
                </a:rPr>
                <a:t>()</a:t>
              </a:r>
            </a:p>
            <a:p>
              <a:pPr>
                <a:lnSpc>
                  <a:spcPct val="150000"/>
                </a:lnSpc>
              </a:pPr>
              <a:r>
                <a:rPr lang="en-IN" sz="2000" dirty="0" err="1">
                  <a:solidFill>
                    <a:schemeClr val="tx1">
                      <a:lumMod val="85000"/>
                      <a:lumOff val="15000"/>
                    </a:schemeClr>
                  </a:solidFill>
                  <a:latin typeface="Courier New" panose="02070309020205020404" pitchFamily="49" charset="0"/>
                  <a:cs typeface="Courier New" panose="02070309020205020404" pitchFamily="49" charset="0"/>
                </a:rPr>
                <a:t>sc_y</a:t>
              </a:r>
              <a:r>
                <a:rPr lang="en-IN" sz="2000" dirty="0">
                  <a:solidFill>
                    <a:schemeClr val="tx1">
                      <a:lumMod val="85000"/>
                      <a:lumOff val="15000"/>
                    </a:schemeClr>
                  </a:solidFill>
                  <a:latin typeface="Courier New" panose="02070309020205020404" pitchFamily="49" charset="0"/>
                  <a:cs typeface="Courier New" panose="02070309020205020404" pitchFamily="49" charset="0"/>
                </a:rPr>
                <a:t> = </a:t>
              </a:r>
              <a:r>
                <a:rPr lang="en-IN" sz="2000" dirty="0" err="1">
                  <a:solidFill>
                    <a:schemeClr val="tx1">
                      <a:lumMod val="85000"/>
                      <a:lumOff val="15000"/>
                    </a:schemeClr>
                  </a:solidFill>
                  <a:latin typeface="Courier New" panose="02070309020205020404" pitchFamily="49" charset="0"/>
                  <a:cs typeface="Courier New" panose="02070309020205020404" pitchFamily="49" charset="0"/>
                </a:rPr>
                <a:t>StandardScaler</a:t>
              </a:r>
              <a:r>
                <a:rPr lang="en-IN" sz="2000" dirty="0">
                  <a:solidFill>
                    <a:schemeClr val="tx1">
                      <a:lumMod val="85000"/>
                      <a:lumOff val="15000"/>
                    </a:schemeClr>
                  </a:solidFill>
                  <a:latin typeface="Courier New" panose="02070309020205020404" pitchFamily="49" charset="0"/>
                  <a:cs typeface="Courier New" panose="02070309020205020404" pitchFamily="49" charset="0"/>
                </a:rPr>
                <a:t>() </a:t>
              </a:r>
            </a:p>
            <a:p>
              <a:pPr>
                <a:lnSpc>
                  <a:spcPct val="150000"/>
                </a:lnSpc>
              </a:pPr>
              <a:r>
                <a:rPr lang="en-IN" sz="2000" dirty="0" err="1">
                  <a:solidFill>
                    <a:schemeClr val="tx1">
                      <a:lumMod val="85000"/>
                      <a:lumOff val="15000"/>
                    </a:schemeClr>
                  </a:solidFill>
                  <a:latin typeface="Courier New" panose="02070309020205020404" pitchFamily="49" charset="0"/>
                  <a:cs typeface="Courier New" panose="02070309020205020404" pitchFamily="49" charset="0"/>
                </a:rPr>
                <a:t>X_std</a:t>
              </a:r>
              <a:r>
                <a:rPr lang="en-IN" sz="2000" dirty="0">
                  <a:solidFill>
                    <a:schemeClr val="tx1">
                      <a:lumMod val="85000"/>
                      <a:lumOff val="15000"/>
                    </a:schemeClr>
                  </a:solidFill>
                  <a:latin typeface="Courier New" panose="02070309020205020404" pitchFamily="49" charset="0"/>
                  <a:cs typeface="Courier New" panose="02070309020205020404" pitchFamily="49" charset="0"/>
                </a:rPr>
                <a:t> = </a:t>
              </a:r>
              <a:r>
                <a:rPr lang="en-IN" sz="2000" dirty="0" err="1">
                  <a:solidFill>
                    <a:schemeClr val="tx1">
                      <a:lumMod val="85000"/>
                      <a:lumOff val="15000"/>
                    </a:schemeClr>
                  </a:solidFill>
                  <a:latin typeface="Courier New" panose="02070309020205020404" pitchFamily="49" charset="0"/>
                  <a:cs typeface="Courier New" panose="02070309020205020404" pitchFamily="49" charset="0"/>
                </a:rPr>
                <a:t>sc_x.fit_transform</a:t>
              </a:r>
              <a:r>
                <a:rPr lang="en-IN" sz="2000" dirty="0">
                  <a:solidFill>
                    <a:schemeClr val="tx1">
                      <a:lumMod val="85000"/>
                      <a:lumOff val="15000"/>
                    </a:schemeClr>
                  </a:solidFill>
                  <a:latin typeface="Courier New" panose="02070309020205020404" pitchFamily="49" charset="0"/>
                  <a:cs typeface="Courier New" panose="02070309020205020404" pitchFamily="49" charset="0"/>
                </a:rPr>
                <a:t>(X) </a:t>
              </a:r>
            </a:p>
            <a:p>
              <a:pPr>
                <a:lnSpc>
                  <a:spcPct val="150000"/>
                </a:lnSpc>
              </a:pPr>
              <a:r>
                <a:rPr lang="en-IN" sz="2000" dirty="0" err="1">
                  <a:solidFill>
                    <a:schemeClr val="tx1">
                      <a:lumMod val="85000"/>
                      <a:lumOff val="15000"/>
                    </a:schemeClr>
                  </a:solidFill>
                  <a:latin typeface="Courier New" panose="02070309020205020404" pitchFamily="49" charset="0"/>
                  <a:cs typeface="Courier New" panose="02070309020205020404" pitchFamily="49" charset="0"/>
                </a:rPr>
                <a:t>y_std</a:t>
              </a:r>
              <a:r>
                <a:rPr lang="en-IN" sz="2000" dirty="0">
                  <a:solidFill>
                    <a:schemeClr val="tx1">
                      <a:lumMod val="85000"/>
                      <a:lumOff val="15000"/>
                    </a:schemeClr>
                  </a:solidFill>
                  <a:latin typeface="Courier New" panose="02070309020205020404" pitchFamily="49" charset="0"/>
                  <a:cs typeface="Courier New" panose="02070309020205020404" pitchFamily="49" charset="0"/>
                </a:rPr>
                <a:t> = </a:t>
              </a:r>
              <a:r>
                <a:rPr lang="en-IN" sz="2000" dirty="0" err="1">
                  <a:solidFill>
                    <a:schemeClr val="tx1">
                      <a:lumMod val="85000"/>
                      <a:lumOff val="15000"/>
                    </a:schemeClr>
                  </a:solidFill>
                  <a:latin typeface="Courier New" panose="02070309020205020404" pitchFamily="49" charset="0"/>
                  <a:cs typeface="Courier New" panose="02070309020205020404" pitchFamily="49" charset="0"/>
                </a:rPr>
                <a:t>sc_y.fit_transform</a:t>
              </a:r>
              <a:r>
                <a:rPr lang="en-IN" sz="2000" dirty="0">
                  <a:solidFill>
                    <a:schemeClr val="tx1">
                      <a:lumMod val="85000"/>
                      <a:lumOff val="15000"/>
                    </a:schemeClr>
                  </a:solidFill>
                  <a:latin typeface="Courier New" panose="02070309020205020404" pitchFamily="49" charset="0"/>
                  <a:cs typeface="Courier New" panose="02070309020205020404" pitchFamily="49" charset="0"/>
                </a:rPr>
                <a:t>(y)</a:t>
              </a:r>
            </a:p>
          </p:txBody>
        </p:sp>
      </p:grpSp>
    </p:spTree>
    <p:extLst>
      <p:ext uri="{BB962C8B-B14F-4D97-AF65-F5344CB8AC3E}">
        <p14:creationId xmlns:p14="http://schemas.microsoft.com/office/powerpoint/2010/main" val="129918813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146645" y="841416"/>
            <a:ext cx="7200322" cy="626440"/>
          </a:xfrm>
          <a:prstGeom prst="rect">
            <a:avLst/>
          </a:prstGeom>
        </p:spPr>
        <p:txBody>
          <a:bodyPr vert="horz" wrap="square" lIns="0" tIns="10782" rIns="0" bIns="0" rtlCol="0">
            <a:spAutoFit/>
          </a:bodyPr>
          <a:lstStyle/>
          <a:p>
            <a:pPr marL="7701">
              <a:spcBef>
                <a:spcPts val="85"/>
              </a:spcBef>
            </a:pPr>
            <a:r>
              <a:rPr lang="en-IN" sz="4000" b="1" dirty="0">
                <a:latin typeface="Calibri" panose="020F0502020204030204" pitchFamily="34" charset="0"/>
                <a:cs typeface="Calibri" panose="020F0502020204030204" pitchFamily="34" charset="0"/>
              </a:rPr>
              <a:t>Boston housing data</a:t>
            </a:r>
            <a:endParaRPr sz="4000" b="1" dirty="0">
              <a:latin typeface="Calibri" panose="020F0502020204030204" pitchFamily="34" charset="0"/>
              <a:cs typeface="Calibri" panose="020F0502020204030204" pitchFamily="34" charset="0"/>
            </a:endParaRPr>
          </a:p>
        </p:txBody>
      </p:sp>
      <p:grpSp>
        <p:nvGrpSpPr>
          <p:cNvPr id="2" name="Group 1">
            <a:extLst>
              <a:ext uri="{FF2B5EF4-FFF2-40B4-BE49-F238E27FC236}">
                <a16:creationId xmlns:a16="http://schemas.microsoft.com/office/drawing/2014/main" id="{618EC314-ED81-4168-9444-910673D5E837}"/>
              </a:ext>
            </a:extLst>
          </p:cNvPr>
          <p:cNvGrpSpPr/>
          <p:nvPr/>
        </p:nvGrpSpPr>
        <p:grpSpPr>
          <a:xfrm>
            <a:off x="1146645" y="1828800"/>
            <a:ext cx="10426519" cy="4187784"/>
            <a:chOff x="2428683" y="1710208"/>
            <a:chExt cx="8719608" cy="3223951"/>
          </a:xfrm>
        </p:grpSpPr>
        <p:sp>
          <p:nvSpPr>
            <p:cNvPr id="4" name="object 4"/>
            <p:cNvSpPr/>
            <p:nvPr/>
          </p:nvSpPr>
          <p:spPr>
            <a:xfrm>
              <a:off x="2428683" y="1756225"/>
              <a:ext cx="8387761" cy="3131918"/>
            </a:xfrm>
            <a:prstGeom prst="rect">
              <a:avLst/>
            </a:prstGeom>
            <a:solidFill>
              <a:srgbClr val="1CADE4"/>
            </a:solidFill>
          </p:spPr>
          <p:txBody>
            <a:bodyPr wrap="square" lIns="0" tIns="0" rIns="0" bIns="0" rtlCol="0"/>
            <a:lstStyle/>
            <a:p>
              <a:endParaRPr sz="1092" dirty="0">
                <a:solidFill>
                  <a:srgbClr val="1CADE4"/>
                </a:solidFill>
              </a:endParaRPr>
            </a:p>
          </p:txBody>
        </p:sp>
        <p:sp>
          <p:nvSpPr>
            <p:cNvPr id="5" name="object 5"/>
            <p:cNvSpPr/>
            <p:nvPr/>
          </p:nvSpPr>
          <p:spPr>
            <a:xfrm>
              <a:off x="2629276" y="1710208"/>
              <a:ext cx="8519015" cy="3223951"/>
            </a:xfrm>
            <a:prstGeom prst="roundRect">
              <a:avLst>
                <a:gd name="adj" fmla="val 5494"/>
              </a:avLst>
            </a:prstGeom>
            <a:solidFill>
              <a:srgbClr val="EBF4F7"/>
            </a:solidFill>
          </p:spPr>
          <p:txBody>
            <a:bodyPr wrap="square" lIns="0" tIns="0" rIns="0" bIns="0" rtlCol="0"/>
            <a:lstStyle/>
            <a:p>
              <a:pPr>
                <a:lnSpc>
                  <a:spcPct val="150000"/>
                </a:lnSpc>
              </a:pPr>
              <a:r>
                <a:rPr lang="en-IN" sz="2000" b="1" dirty="0">
                  <a:solidFill>
                    <a:schemeClr val="tx1">
                      <a:lumMod val="75000"/>
                      <a:lumOff val="25000"/>
                    </a:schemeClr>
                  </a:solidFill>
                  <a:latin typeface="Courier New" panose="02070309020205020404" pitchFamily="49" charset="0"/>
                  <a:cs typeface="Courier New" panose="02070309020205020404" pitchFamily="49" charset="0"/>
                </a:rPr>
                <a:t>In [1]: </a:t>
              </a:r>
              <a:r>
                <a:rPr lang="en-IN" sz="2000" b="1" dirty="0" err="1">
                  <a:solidFill>
                    <a:schemeClr val="tx1">
                      <a:lumMod val="75000"/>
                      <a:lumOff val="25000"/>
                    </a:schemeClr>
                  </a:solidFill>
                  <a:latin typeface="Courier New" panose="02070309020205020404" pitchFamily="49" charset="0"/>
                  <a:cs typeface="Courier New" panose="02070309020205020404" pitchFamily="49" charset="0"/>
                </a:rPr>
                <a:t>boston</a:t>
              </a:r>
              <a:r>
                <a:rPr lang="en-IN" sz="2000" b="1" dirty="0">
                  <a:solidFill>
                    <a:schemeClr val="tx1">
                      <a:lumMod val="75000"/>
                      <a:lumOff val="25000"/>
                    </a:schemeClr>
                  </a:solidFill>
                  <a:latin typeface="Courier New" panose="02070309020205020404" pitchFamily="49" charset="0"/>
                  <a:cs typeface="Courier New" panose="02070309020205020404" pitchFamily="49" charset="0"/>
                </a:rPr>
                <a:t> = </a:t>
              </a:r>
              <a:r>
                <a:rPr lang="en-IN" sz="2000" b="1" dirty="0" err="1">
                  <a:solidFill>
                    <a:schemeClr val="tx1">
                      <a:lumMod val="75000"/>
                      <a:lumOff val="25000"/>
                    </a:schemeClr>
                  </a:solidFill>
                  <a:latin typeface="Courier New" panose="02070309020205020404" pitchFamily="49" charset="0"/>
                  <a:cs typeface="Courier New" panose="02070309020205020404" pitchFamily="49" charset="0"/>
                </a:rPr>
                <a:t>pd.read_csv</a:t>
              </a:r>
              <a:r>
                <a:rPr lang="en-IN" sz="2000" b="1" dirty="0">
                  <a:solidFill>
                    <a:schemeClr val="tx1">
                      <a:lumMod val="75000"/>
                      <a:lumOff val="25000"/>
                    </a:schemeClr>
                  </a:solidFill>
                  <a:latin typeface="Courier New" panose="02070309020205020404" pitchFamily="49" charset="0"/>
                  <a:cs typeface="Courier New" panose="02070309020205020404" pitchFamily="49" charset="0"/>
                </a:rPr>
                <a:t>('boston.csv’) </a:t>
              </a:r>
            </a:p>
            <a:p>
              <a:pPr>
                <a:lnSpc>
                  <a:spcPct val="150000"/>
                </a:lnSpc>
              </a:pPr>
              <a:r>
                <a:rPr lang="en-IN" sz="2000" b="1" dirty="0">
                  <a:solidFill>
                    <a:schemeClr val="tx1">
                      <a:lumMod val="75000"/>
                      <a:lumOff val="25000"/>
                    </a:schemeClr>
                  </a:solidFill>
                  <a:latin typeface="Courier New" panose="02070309020205020404" pitchFamily="49" charset="0"/>
                  <a:cs typeface="Courier New" panose="02070309020205020404" pitchFamily="49" charset="0"/>
                </a:rPr>
                <a:t>In [2]: print(</a:t>
              </a:r>
              <a:r>
                <a:rPr lang="en-IN" sz="2000" b="1" dirty="0" err="1">
                  <a:solidFill>
                    <a:schemeClr val="tx1">
                      <a:lumMod val="75000"/>
                      <a:lumOff val="25000"/>
                    </a:schemeClr>
                  </a:solidFill>
                  <a:latin typeface="Courier New" panose="02070309020205020404" pitchFamily="49" charset="0"/>
                  <a:cs typeface="Courier New" panose="02070309020205020404" pitchFamily="49" charset="0"/>
                </a:rPr>
                <a:t>boston.head</a:t>
              </a:r>
              <a:r>
                <a:rPr lang="en-IN" sz="2000" b="1" dirty="0">
                  <a:solidFill>
                    <a:schemeClr val="tx1">
                      <a:lumMod val="75000"/>
                      <a:lumOff val="25000"/>
                    </a:schemeClr>
                  </a:solidFill>
                  <a:latin typeface="Courier New" panose="02070309020205020404" pitchFamily="49" charset="0"/>
                  <a:cs typeface="Courier New" panose="02070309020205020404" pitchFamily="49" charset="0"/>
                </a:rPr>
                <a:t>() </a:t>
              </a:r>
            </a:p>
            <a:p>
              <a:r>
                <a:rPr lang="en-IN" sz="1600" dirty="0">
                  <a:solidFill>
                    <a:schemeClr val="tx1">
                      <a:lumMod val="75000"/>
                      <a:lumOff val="25000"/>
                    </a:schemeClr>
                  </a:solidFill>
                  <a:latin typeface="Courier New" panose="02070309020205020404" pitchFamily="49" charset="0"/>
                  <a:cs typeface="Courier New" panose="02070309020205020404" pitchFamily="49" charset="0"/>
                </a:rPr>
                <a:t>	CRIM 		ZN 		INDUS 	CHAS NX 	RM 		AGE 	DIS 		RAD 	TAX \</a:t>
              </a:r>
            </a:p>
            <a:p>
              <a:r>
                <a:rPr lang="en-IN" sz="1600" dirty="0">
                  <a:solidFill>
                    <a:schemeClr val="tx1">
                      <a:lumMod val="75000"/>
                      <a:lumOff val="25000"/>
                    </a:schemeClr>
                  </a:solidFill>
                  <a:latin typeface="Courier New" panose="02070309020205020404" pitchFamily="49" charset="0"/>
                  <a:cs typeface="Courier New" panose="02070309020205020404" pitchFamily="49" charset="0"/>
                </a:rPr>
                <a:t>0 	0.00632 	18.0 	2.31 	0 	0.538 	6.575 	65.2 	4.0900 	1 	296.0 </a:t>
              </a:r>
            </a:p>
            <a:p>
              <a:r>
                <a:rPr lang="en-IN" sz="1600" dirty="0">
                  <a:solidFill>
                    <a:schemeClr val="tx1">
                      <a:lumMod val="75000"/>
                      <a:lumOff val="25000"/>
                    </a:schemeClr>
                  </a:solidFill>
                  <a:latin typeface="Courier New" panose="02070309020205020404" pitchFamily="49" charset="0"/>
                  <a:cs typeface="Courier New" panose="02070309020205020404" pitchFamily="49" charset="0"/>
                </a:rPr>
                <a:t>1	0.02731 	0.0 	7.07 	0 	0.469 	6.421 	78.9 	4.9671 	2	242.0 </a:t>
              </a:r>
            </a:p>
            <a:p>
              <a:r>
                <a:rPr lang="en-IN" sz="1600" dirty="0">
                  <a:solidFill>
                    <a:schemeClr val="tx1">
                      <a:lumMod val="75000"/>
                      <a:lumOff val="25000"/>
                    </a:schemeClr>
                  </a:solidFill>
                  <a:latin typeface="Courier New" panose="02070309020205020404" pitchFamily="49" charset="0"/>
                  <a:cs typeface="Courier New" panose="02070309020205020404" pitchFamily="49" charset="0"/>
                </a:rPr>
                <a:t>2 	0.02729 	0.0 	7.07 	0 	0.469 	7.185 	61.1 	4.9671 	2 	242.0 </a:t>
              </a:r>
            </a:p>
            <a:p>
              <a:r>
                <a:rPr lang="en-IN" sz="1600" dirty="0">
                  <a:solidFill>
                    <a:schemeClr val="tx1">
                      <a:lumMod val="75000"/>
                      <a:lumOff val="25000"/>
                    </a:schemeClr>
                  </a:solidFill>
                  <a:latin typeface="Courier New" panose="02070309020205020404" pitchFamily="49" charset="0"/>
                  <a:cs typeface="Courier New" panose="02070309020205020404" pitchFamily="49" charset="0"/>
                </a:rPr>
                <a:t>3 	0.03237 	0.0 	2.18 	0 	0.458 	6.998 	45.8 	6.0622 	3 	222.0 </a:t>
              </a:r>
            </a:p>
            <a:p>
              <a:r>
                <a:rPr lang="en-IN" sz="1600" dirty="0">
                  <a:solidFill>
                    <a:schemeClr val="tx1">
                      <a:lumMod val="75000"/>
                      <a:lumOff val="25000"/>
                    </a:schemeClr>
                  </a:solidFill>
                  <a:latin typeface="Courier New" panose="02070309020205020404" pitchFamily="49" charset="0"/>
                  <a:cs typeface="Courier New" panose="02070309020205020404" pitchFamily="49" charset="0"/>
                </a:rPr>
                <a:t>4 	0.06905 	0.0 	2.18 	0 	0.458 	7.147 	54.2 	6.0622 	3 	222.0 </a:t>
              </a:r>
            </a:p>
          </p:txBody>
        </p:sp>
      </p:grpSp>
      <p:sp>
        <p:nvSpPr>
          <p:cNvPr id="6" name="Rectangle 5">
            <a:extLst>
              <a:ext uri="{FF2B5EF4-FFF2-40B4-BE49-F238E27FC236}">
                <a16:creationId xmlns:a16="http://schemas.microsoft.com/office/drawing/2014/main" id="{F9A925F3-C6BF-4072-A3D3-9BF8E5AFFB5D}"/>
              </a:ext>
            </a:extLst>
          </p:cNvPr>
          <p:cNvSpPr/>
          <p:nvPr/>
        </p:nvSpPr>
        <p:spPr>
          <a:xfrm>
            <a:off x="1386505" y="4261113"/>
            <a:ext cx="7433825" cy="1569660"/>
          </a:xfrm>
          <a:prstGeom prst="rect">
            <a:avLst/>
          </a:prstGeom>
        </p:spPr>
        <p:txBody>
          <a:bodyPr wrap="square">
            <a:spAutoFit/>
          </a:bodyPr>
          <a:lstStyle/>
          <a:p>
            <a:r>
              <a:rPr lang="en-IN" sz="1600" dirty="0">
                <a:solidFill>
                  <a:schemeClr val="tx1">
                    <a:lumMod val="75000"/>
                    <a:lumOff val="25000"/>
                  </a:schemeClr>
                </a:solidFill>
                <a:latin typeface="Courier New" panose="02070309020205020404" pitchFamily="49" charset="0"/>
                <a:cs typeface="Courier New" panose="02070309020205020404" pitchFamily="49" charset="0"/>
              </a:rPr>
              <a:t>	PTRATIO	 B	 	LSTAT	 MEDV </a:t>
            </a:r>
          </a:p>
          <a:p>
            <a:r>
              <a:rPr lang="en-IN" sz="1600" dirty="0">
                <a:solidFill>
                  <a:schemeClr val="tx1">
                    <a:lumMod val="75000"/>
                    <a:lumOff val="25000"/>
                  </a:schemeClr>
                </a:solidFill>
                <a:latin typeface="Courier New" panose="02070309020205020404" pitchFamily="49" charset="0"/>
                <a:cs typeface="Courier New" panose="02070309020205020404" pitchFamily="49" charset="0"/>
              </a:rPr>
              <a:t>0 	15.3	396.90 	4.98	24.0 </a:t>
            </a:r>
          </a:p>
          <a:p>
            <a:r>
              <a:rPr lang="en-IN" sz="1600" dirty="0">
                <a:solidFill>
                  <a:schemeClr val="tx1">
                    <a:lumMod val="75000"/>
                    <a:lumOff val="25000"/>
                  </a:schemeClr>
                </a:solidFill>
                <a:latin typeface="Courier New" panose="02070309020205020404" pitchFamily="49" charset="0"/>
                <a:cs typeface="Courier New" panose="02070309020205020404" pitchFamily="49" charset="0"/>
              </a:rPr>
              <a:t>1 	17.8 	396.90 	9.14 	21.6 </a:t>
            </a:r>
          </a:p>
          <a:p>
            <a:r>
              <a:rPr lang="en-IN" sz="1600" dirty="0">
                <a:solidFill>
                  <a:schemeClr val="tx1">
                    <a:lumMod val="75000"/>
                    <a:lumOff val="25000"/>
                  </a:schemeClr>
                </a:solidFill>
                <a:latin typeface="Courier New" panose="02070309020205020404" pitchFamily="49" charset="0"/>
                <a:cs typeface="Courier New" panose="02070309020205020404" pitchFamily="49" charset="0"/>
              </a:rPr>
              <a:t>2 	17.8 	392.83 	4.03 	34.7 </a:t>
            </a:r>
          </a:p>
          <a:p>
            <a:r>
              <a:rPr lang="en-IN" sz="1600" dirty="0">
                <a:solidFill>
                  <a:schemeClr val="tx1">
                    <a:lumMod val="75000"/>
                    <a:lumOff val="25000"/>
                  </a:schemeClr>
                </a:solidFill>
                <a:latin typeface="Courier New" panose="02070309020205020404" pitchFamily="49" charset="0"/>
                <a:cs typeface="Courier New" panose="02070309020205020404" pitchFamily="49" charset="0"/>
              </a:rPr>
              <a:t>3 	18.7 	394.63 	2.94 	33.4 </a:t>
            </a:r>
          </a:p>
          <a:p>
            <a:r>
              <a:rPr lang="en-IN" sz="1600" dirty="0">
                <a:solidFill>
                  <a:schemeClr val="tx1">
                    <a:lumMod val="75000"/>
                    <a:lumOff val="25000"/>
                  </a:schemeClr>
                </a:solidFill>
                <a:latin typeface="Courier New" panose="02070309020205020404" pitchFamily="49" charset="0"/>
                <a:cs typeface="Courier New" panose="02070309020205020404" pitchFamily="49" charset="0"/>
              </a:rPr>
              <a:t>4 	18.7 	396.90 	5.33 	36.2 </a:t>
            </a:r>
          </a:p>
        </p:txBody>
      </p:sp>
    </p:spTree>
    <p:extLst>
      <p:ext uri="{BB962C8B-B14F-4D97-AF65-F5344CB8AC3E}">
        <p14:creationId xmlns:p14="http://schemas.microsoft.com/office/powerpoint/2010/main" val="25153271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146645" y="841416"/>
            <a:ext cx="7200322" cy="626440"/>
          </a:xfrm>
          <a:prstGeom prst="rect">
            <a:avLst/>
          </a:prstGeom>
        </p:spPr>
        <p:txBody>
          <a:bodyPr vert="horz" wrap="square" lIns="0" tIns="10782" rIns="0" bIns="0" rtlCol="0">
            <a:spAutoFit/>
          </a:bodyPr>
          <a:lstStyle/>
          <a:p>
            <a:pPr marL="7701">
              <a:spcBef>
                <a:spcPts val="85"/>
              </a:spcBef>
            </a:pPr>
            <a:r>
              <a:rPr lang="en-US" sz="4000" b="1" spc="-73" dirty="0">
                <a:solidFill>
                  <a:srgbClr val="3A3A3A"/>
                </a:solidFill>
                <a:latin typeface="Calibri"/>
                <a:cs typeface="Calibri"/>
              </a:rPr>
              <a:t>Creating feature and target arrays</a:t>
            </a:r>
            <a:endParaRPr sz="4000" dirty="0">
              <a:latin typeface="Calibri"/>
              <a:cs typeface="Calibri"/>
            </a:endParaRPr>
          </a:p>
        </p:txBody>
      </p:sp>
      <p:grpSp>
        <p:nvGrpSpPr>
          <p:cNvPr id="2" name="Group 1">
            <a:extLst>
              <a:ext uri="{FF2B5EF4-FFF2-40B4-BE49-F238E27FC236}">
                <a16:creationId xmlns:a16="http://schemas.microsoft.com/office/drawing/2014/main" id="{618EC314-ED81-4168-9444-910673D5E837}"/>
              </a:ext>
            </a:extLst>
          </p:cNvPr>
          <p:cNvGrpSpPr/>
          <p:nvPr/>
        </p:nvGrpSpPr>
        <p:grpSpPr>
          <a:xfrm>
            <a:off x="1146645" y="1828800"/>
            <a:ext cx="10042286" cy="4187784"/>
            <a:chOff x="2428683" y="1710208"/>
            <a:chExt cx="8719608" cy="3223951"/>
          </a:xfrm>
        </p:grpSpPr>
        <p:sp>
          <p:nvSpPr>
            <p:cNvPr id="4" name="object 4"/>
            <p:cNvSpPr/>
            <p:nvPr/>
          </p:nvSpPr>
          <p:spPr>
            <a:xfrm>
              <a:off x="2428683" y="1756225"/>
              <a:ext cx="8387761" cy="3131918"/>
            </a:xfrm>
            <a:prstGeom prst="rect">
              <a:avLst/>
            </a:prstGeom>
            <a:solidFill>
              <a:srgbClr val="1CADE4"/>
            </a:solidFill>
          </p:spPr>
          <p:txBody>
            <a:bodyPr wrap="square" lIns="0" tIns="0" rIns="0" bIns="0" rtlCol="0"/>
            <a:lstStyle/>
            <a:p>
              <a:endParaRPr sz="1092" dirty="0">
                <a:solidFill>
                  <a:srgbClr val="1CADE4"/>
                </a:solidFill>
              </a:endParaRPr>
            </a:p>
          </p:txBody>
        </p:sp>
        <p:sp>
          <p:nvSpPr>
            <p:cNvPr id="5" name="object 5"/>
            <p:cNvSpPr/>
            <p:nvPr/>
          </p:nvSpPr>
          <p:spPr>
            <a:xfrm>
              <a:off x="2629276" y="1710208"/>
              <a:ext cx="8519015" cy="3223951"/>
            </a:xfrm>
            <a:prstGeom prst="roundRect">
              <a:avLst>
                <a:gd name="adj" fmla="val 5494"/>
              </a:avLst>
            </a:prstGeom>
            <a:solidFill>
              <a:srgbClr val="EBF4F7"/>
            </a:solidFill>
          </p:spPr>
          <p:txBody>
            <a:bodyPr wrap="square" lIns="0" tIns="0" rIns="0" bIns="0" rtlCol="0"/>
            <a:lstStyle/>
            <a:p>
              <a:pPr>
                <a:lnSpc>
                  <a:spcPct val="150000"/>
                </a:lnSpc>
              </a:pPr>
              <a:r>
                <a:rPr lang="en-IN" sz="2000" dirty="0">
                  <a:solidFill>
                    <a:schemeClr val="tx1">
                      <a:lumMod val="85000"/>
                      <a:lumOff val="15000"/>
                    </a:schemeClr>
                  </a:solidFill>
                  <a:latin typeface="Courier New" panose="02070309020205020404" pitchFamily="49" charset="0"/>
                  <a:cs typeface="Courier New" panose="02070309020205020404" pitchFamily="49" charset="0"/>
                </a:rPr>
                <a:t>In [3]: X = </a:t>
              </a:r>
              <a:r>
                <a:rPr lang="en-IN" sz="2000" dirty="0" err="1">
                  <a:solidFill>
                    <a:schemeClr val="tx1">
                      <a:lumMod val="85000"/>
                      <a:lumOff val="15000"/>
                    </a:schemeClr>
                  </a:solidFill>
                  <a:latin typeface="Courier New" panose="02070309020205020404" pitchFamily="49" charset="0"/>
                  <a:cs typeface="Courier New" panose="02070309020205020404" pitchFamily="49" charset="0"/>
                </a:rPr>
                <a:t>boston.drop</a:t>
              </a:r>
              <a:r>
                <a:rPr lang="en-IN" sz="2000" dirty="0">
                  <a:solidFill>
                    <a:schemeClr val="tx1">
                      <a:lumMod val="85000"/>
                      <a:lumOff val="15000"/>
                    </a:schemeClr>
                  </a:solidFill>
                  <a:latin typeface="Courier New" panose="02070309020205020404" pitchFamily="49" charset="0"/>
                  <a:cs typeface="Courier New" panose="02070309020205020404" pitchFamily="49" charset="0"/>
                </a:rPr>
                <a:t>('MEDV', axis=1).values </a:t>
              </a:r>
            </a:p>
            <a:p>
              <a:pPr>
                <a:lnSpc>
                  <a:spcPct val="150000"/>
                </a:lnSpc>
              </a:pPr>
              <a:r>
                <a:rPr lang="en-IN" sz="2000" dirty="0">
                  <a:solidFill>
                    <a:schemeClr val="tx1">
                      <a:lumMod val="85000"/>
                      <a:lumOff val="15000"/>
                    </a:schemeClr>
                  </a:solidFill>
                  <a:latin typeface="Courier New" panose="02070309020205020404" pitchFamily="49" charset="0"/>
                  <a:cs typeface="Courier New" panose="02070309020205020404" pitchFamily="49" charset="0"/>
                </a:rPr>
                <a:t>In [4]: y = </a:t>
              </a:r>
              <a:r>
                <a:rPr lang="en-IN" sz="2000" dirty="0" err="1">
                  <a:solidFill>
                    <a:schemeClr val="tx1">
                      <a:lumMod val="85000"/>
                      <a:lumOff val="15000"/>
                    </a:schemeClr>
                  </a:solidFill>
                  <a:latin typeface="Courier New" panose="02070309020205020404" pitchFamily="49" charset="0"/>
                  <a:cs typeface="Courier New" panose="02070309020205020404" pitchFamily="49" charset="0"/>
                </a:rPr>
                <a:t>boston</a:t>
              </a:r>
              <a:r>
                <a:rPr lang="en-IN" sz="2000" dirty="0">
                  <a:solidFill>
                    <a:schemeClr val="tx1">
                      <a:lumMod val="85000"/>
                      <a:lumOff val="15000"/>
                    </a:schemeClr>
                  </a:solidFill>
                  <a:latin typeface="Courier New" panose="02070309020205020404" pitchFamily="49" charset="0"/>
                  <a:cs typeface="Courier New" panose="02070309020205020404" pitchFamily="49" charset="0"/>
                </a:rPr>
                <a:t>['MEDV'].values</a:t>
              </a:r>
              <a:endParaRPr sz="2000" dirty="0">
                <a:solidFill>
                  <a:schemeClr val="tx1">
                    <a:lumMod val="85000"/>
                    <a:lumOff val="15000"/>
                  </a:schemeClr>
                </a:solidFill>
                <a:latin typeface="Courier New" panose="02070309020205020404" pitchFamily="49" charset="0"/>
                <a:cs typeface="Courier New" panose="02070309020205020404" pitchFamily="49" charset="0"/>
              </a:endParaRPr>
            </a:p>
          </p:txBody>
        </p:sp>
      </p:grpSp>
    </p:spTree>
    <p:extLst>
      <p:ext uri="{BB962C8B-B14F-4D97-AF65-F5344CB8AC3E}">
        <p14:creationId xmlns:p14="http://schemas.microsoft.com/office/powerpoint/2010/main" val="230976045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146645" y="841416"/>
            <a:ext cx="10391420" cy="626440"/>
          </a:xfrm>
          <a:prstGeom prst="rect">
            <a:avLst/>
          </a:prstGeom>
        </p:spPr>
        <p:txBody>
          <a:bodyPr vert="horz" wrap="square" lIns="0" tIns="10782" rIns="0" bIns="0" rtlCol="0">
            <a:spAutoFit/>
          </a:bodyPr>
          <a:lstStyle/>
          <a:p>
            <a:pPr marL="7701">
              <a:spcBef>
                <a:spcPts val="85"/>
              </a:spcBef>
            </a:pPr>
            <a:r>
              <a:rPr lang="en-US" sz="4000" b="1" spc="-73" dirty="0">
                <a:solidFill>
                  <a:srgbClr val="3A3A3A"/>
                </a:solidFill>
                <a:latin typeface="Calibri"/>
                <a:cs typeface="Calibri"/>
              </a:rPr>
              <a:t>Predicting house value from a single feature</a:t>
            </a:r>
            <a:endParaRPr sz="4000" dirty="0">
              <a:latin typeface="Calibri"/>
              <a:cs typeface="Calibri"/>
            </a:endParaRPr>
          </a:p>
        </p:txBody>
      </p:sp>
      <p:grpSp>
        <p:nvGrpSpPr>
          <p:cNvPr id="2" name="Group 1">
            <a:extLst>
              <a:ext uri="{FF2B5EF4-FFF2-40B4-BE49-F238E27FC236}">
                <a16:creationId xmlns:a16="http://schemas.microsoft.com/office/drawing/2014/main" id="{618EC314-ED81-4168-9444-910673D5E837}"/>
              </a:ext>
            </a:extLst>
          </p:cNvPr>
          <p:cNvGrpSpPr/>
          <p:nvPr/>
        </p:nvGrpSpPr>
        <p:grpSpPr>
          <a:xfrm>
            <a:off x="1146645" y="1828800"/>
            <a:ext cx="10042286" cy="4187784"/>
            <a:chOff x="2428683" y="1710208"/>
            <a:chExt cx="8719608" cy="3223951"/>
          </a:xfrm>
        </p:grpSpPr>
        <p:sp>
          <p:nvSpPr>
            <p:cNvPr id="4" name="object 4"/>
            <p:cNvSpPr/>
            <p:nvPr/>
          </p:nvSpPr>
          <p:spPr>
            <a:xfrm>
              <a:off x="2428683" y="1756225"/>
              <a:ext cx="8387761" cy="3131918"/>
            </a:xfrm>
            <a:prstGeom prst="rect">
              <a:avLst/>
            </a:prstGeom>
            <a:solidFill>
              <a:srgbClr val="1CADE4"/>
            </a:solidFill>
          </p:spPr>
          <p:txBody>
            <a:bodyPr wrap="square" lIns="0" tIns="0" rIns="0" bIns="0" rtlCol="0"/>
            <a:lstStyle/>
            <a:p>
              <a:endParaRPr sz="1092" dirty="0">
                <a:solidFill>
                  <a:srgbClr val="1CADE4"/>
                </a:solidFill>
              </a:endParaRPr>
            </a:p>
          </p:txBody>
        </p:sp>
        <p:sp>
          <p:nvSpPr>
            <p:cNvPr id="5" name="object 5"/>
            <p:cNvSpPr/>
            <p:nvPr/>
          </p:nvSpPr>
          <p:spPr>
            <a:xfrm>
              <a:off x="2629276" y="1710208"/>
              <a:ext cx="8519015" cy="3223951"/>
            </a:xfrm>
            <a:prstGeom prst="roundRect">
              <a:avLst>
                <a:gd name="adj" fmla="val 5494"/>
              </a:avLst>
            </a:prstGeom>
            <a:solidFill>
              <a:srgbClr val="EBF4F7"/>
            </a:solidFill>
          </p:spPr>
          <p:txBody>
            <a:bodyPr wrap="square" lIns="0" tIns="0" rIns="0" bIns="0" rtlCol="0"/>
            <a:lstStyle/>
            <a:p>
              <a:pPr>
                <a:lnSpc>
                  <a:spcPct val="150000"/>
                </a:lnSpc>
              </a:pPr>
              <a:r>
                <a:rPr lang="en-US" sz="2000" dirty="0">
                  <a:solidFill>
                    <a:schemeClr val="tx1">
                      <a:lumMod val="85000"/>
                      <a:lumOff val="15000"/>
                    </a:schemeClr>
                  </a:solidFill>
                  <a:latin typeface="Courier New" panose="02070309020205020404" pitchFamily="49" charset="0"/>
                  <a:cs typeface="Courier New" panose="02070309020205020404" pitchFamily="49" charset="0"/>
                </a:rPr>
                <a:t>In [5]: </a:t>
              </a:r>
              <a:r>
                <a:rPr lang="en-US" sz="2000" dirty="0" err="1">
                  <a:solidFill>
                    <a:schemeClr val="tx1">
                      <a:lumMod val="85000"/>
                      <a:lumOff val="15000"/>
                    </a:schemeClr>
                  </a:solidFill>
                  <a:latin typeface="Courier New" panose="02070309020205020404" pitchFamily="49" charset="0"/>
                  <a:cs typeface="Courier New" panose="02070309020205020404" pitchFamily="49" charset="0"/>
                </a:rPr>
                <a:t>X_rooms</a:t>
              </a:r>
              <a:r>
                <a:rPr lang="en-US" sz="2000" dirty="0">
                  <a:solidFill>
                    <a:schemeClr val="tx1">
                      <a:lumMod val="85000"/>
                      <a:lumOff val="15000"/>
                    </a:schemeClr>
                  </a:solidFill>
                  <a:latin typeface="Courier New" panose="02070309020205020404" pitchFamily="49" charset="0"/>
                  <a:cs typeface="Courier New" panose="02070309020205020404" pitchFamily="49" charset="0"/>
                </a:rPr>
                <a:t> = X[:,5] </a:t>
              </a:r>
            </a:p>
            <a:p>
              <a:pPr>
                <a:lnSpc>
                  <a:spcPct val="150000"/>
                </a:lnSpc>
              </a:pPr>
              <a:r>
                <a:rPr lang="en-US" sz="2000" dirty="0">
                  <a:solidFill>
                    <a:schemeClr val="tx1">
                      <a:lumMod val="85000"/>
                      <a:lumOff val="15000"/>
                    </a:schemeClr>
                  </a:solidFill>
                  <a:latin typeface="Courier New" panose="02070309020205020404" pitchFamily="49" charset="0"/>
                  <a:cs typeface="Courier New" panose="02070309020205020404" pitchFamily="49" charset="0"/>
                </a:rPr>
                <a:t>In [6]: type(</a:t>
              </a:r>
              <a:r>
                <a:rPr lang="en-US" sz="2000" dirty="0" err="1">
                  <a:solidFill>
                    <a:schemeClr val="tx1">
                      <a:lumMod val="85000"/>
                      <a:lumOff val="15000"/>
                    </a:schemeClr>
                  </a:solidFill>
                  <a:latin typeface="Courier New" panose="02070309020205020404" pitchFamily="49" charset="0"/>
                  <a:cs typeface="Courier New" panose="02070309020205020404" pitchFamily="49" charset="0"/>
                </a:rPr>
                <a:t>X_rooms</a:t>
              </a:r>
              <a:r>
                <a:rPr lang="en-US" sz="2000" dirty="0">
                  <a:solidFill>
                    <a:schemeClr val="tx1">
                      <a:lumMod val="85000"/>
                      <a:lumOff val="15000"/>
                    </a:schemeClr>
                  </a:solidFill>
                  <a:latin typeface="Courier New" panose="02070309020205020404" pitchFamily="49" charset="0"/>
                  <a:cs typeface="Courier New" panose="02070309020205020404" pitchFamily="49" charset="0"/>
                </a:rPr>
                <a:t>), type(y) </a:t>
              </a:r>
            </a:p>
            <a:p>
              <a:r>
                <a:rPr lang="en-US" sz="2000" dirty="0">
                  <a:solidFill>
                    <a:schemeClr val="tx1">
                      <a:lumMod val="85000"/>
                      <a:lumOff val="15000"/>
                    </a:schemeClr>
                  </a:solidFill>
                  <a:latin typeface="Courier New" panose="02070309020205020404" pitchFamily="49" charset="0"/>
                  <a:cs typeface="Courier New" panose="02070309020205020404" pitchFamily="49" charset="0"/>
                </a:rPr>
                <a:t>Out[6]: (</a:t>
              </a:r>
              <a:r>
                <a:rPr lang="en-US" sz="2000" dirty="0" err="1">
                  <a:solidFill>
                    <a:schemeClr val="tx1">
                      <a:lumMod val="85000"/>
                      <a:lumOff val="15000"/>
                    </a:schemeClr>
                  </a:solidFill>
                  <a:latin typeface="Courier New" panose="02070309020205020404" pitchFamily="49" charset="0"/>
                  <a:cs typeface="Courier New" panose="02070309020205020404" pitchFamily="49" charset="0"/>
                </a:rPr>
                <a:t>numpy.ndarray</a:t>
              </a:r>
              <a:r>
                <a:rPr lang="en-US" sz="2000" dirty="0">
                  <a:solidFill>
                    <a:schemeClr val="tx1">
                      <a:lumMod val="85000"/>
                      <a:lumOff val="15000"/>
                    </a:schemeClr>
                  </a:solidFill>
                  <a:latin typeface="Courier New" panose="02070309020205020404" pitchFamily="49" charset="0"/>
                  <a:cs typeface="Courier New" panose="02070309020205020404" pitchFamily="49" charset="0"/>
                </a:rPr>
                <a:t>, </a:t>
              </a:r>
              <a:r>
                <a:rPr lang="en-US" sz="2000" dirty="0" err="1">
                  <a:solidFill>
                    <a:schemeClr val="tx1">
                      <a:lumMod val="85000"/>
                      <a:lumOff val="15000"/>
                    </a:schemeClr>
                  </a:solidFill>
                  <a:latin typeface="Courier New" panose="02070309020205020404" pitchFamily="49" charset="0"/>
                  <a:cs typeface="Courier New" panose="02070309020205020404" pitchFamily="49" charset="0"/>
                </a:rPr>
                <a:t>numpy.ndarray</a:t>
              </a:r>
              <a:r>
                <a:rPr lang="en-US" sz="2000" dirty="0">
                  <a:solidFill>
                    <a:schemeClr val="tx1">
                      <a:lumMod val="85000"/>
                      <a:lumOff val="15000"/>
                    </a:schemeClr>
                  </a:solidFill>
                  <a:latin typeface="Courier New" panose="02070309020205020404" pitchFamily="49" charset="0"/>
                  <a:cs typeface="Courier New" panose="02070309020205020404" pitchFamily="49" charset="0"/>
                </a:rPr>
                <a:t>) </a:t>
              </a:r>
            </a:p>
            <a:p>
              <a:pPr>
                <a:lnSpc>
                  <a:spcPct val="150000"/>
                </a:lnSpc>
              </a:pPr>
              <a:r>
                <a:rPr lang="en-US" sz="2000" dirty="0">
                  <a:solidFill>
                    <a:schemeClr val="tx1">
                      <a:lumMod val="85000"/>
                      <a:lumOff val="15000"/>
                    </a:schemeClr>
                  </a:solidFill>
                  <a:latin typeface="Courier New" panose="02070309020205020404" pitchFamily="49" charset="0"/>
                  <a:cs typeface="Courier New" panose="02070309020205020404" pitchFamily="49" charset="0"/>
                </a:rPr>
                <a:t>In [7]: y = </a:t>
              </a:r>
              <a:r>
                <a:rPr lang="en-US" sz="2000" dirty="0" err="1">
                  <a:solidFill>
                    <a:schemeClr val="tx1">
                      <a:lumMod val="85000"/>
                      <a:lumOff val="15000"/>
                    </a:schemeClr>
                  </a:solidFill>
                  <a:latin typeface="Courier New" panose="02070309020205020404" pitchFamily="49" charset="0"/>
                  <a:cs typeface="Courier New" panose="02070309020205020404" pitchFamily="49" charset="0"/>
                </a:rPr>
                <a:t>y.reshape</a:t>
              </a:r>
              <a:r>
                <a:rPr lang="en-US" sz="2000" dirty="0">
                  <a:solidFill>
                    <a:schemeClr val="tx1">
                      <a:lumMod val="85000"/>
                      <a:lumOff val="15000"/>
                    </a:schemeClr>
                  </a:solidFill>
                  <a:latin typeface="Courier New" panose="02070309020205020404" pitchFamily="49" charset="0"/>
                  <a:cs typeface="Courier New" panose="02070309020205020404" pitchFamily="49" charset="0"/>
                </a:rPr>
                <a:t>(-1, 1) </a:t>
              </a:r>
            </a:p>
            <a:p>
              <a:pPr>
                <a:lnSpc>
                  <a:spcPct val="150000"/>
                </a:lnSpc>
              </a:pPr>
              <a:r>
                <a:rPr lang="en-US" sz="2000" dirty="0">
                  <a:solidFill>
                    <a:schemeClr val="tx1">
                      <a:lumMod val="85000"/>
                      <a:lumOff val="15000"/>
                    </a:schemeClr>
                  </a:solidFill>
                  <a:latin typeface="Courier New" panose="02070309020205020404" pitchFamily="49" charset="0"/>
                  <a:cs typeface="Courier New" panose="02070309020205020404" pitchFamily="49" charset="0"/>
                </a:rPr>
                <a:t>In [8]: </a:t>
              </a:r>
              <a:r>
                <a:rPr lang="en-US" sz="2000" dirty="0" err="1">
                  <a:solidFill>
                    <a:schemeClr val="tx1">
                      <a:lumMod val="85000"/>
                      <a:lumOff val="15000"/>
                    </a:schemeClr>
                  </a:solidFill>
                  <a:latin typeface="Courier New" panose="02070309020205020404" pitchFamily="49" charset="0"/>
                  <a:cs typeface="Courier New" panose="02070309020205020404" pitchFamily="49" charset="0"/>
                </a:rPr>
                <a:t>X_rooms</a:t>
              </a:r>
              <a:r>
                <a:rPr lang="en-US" sz="2000" dirty="0">
                  <a:solidFill>
                    <a:schemeClr val="tx1">
                      <a:lumMod val="85000"/>
                      <a:lumOff val="15000"/>
                    </a:schemeClr>
                  </a:solidFill>
                  <a:latin typeface="Courier New" panose="02070309020205020404" pitchFamily="49" charset="0"/>
                  <a:cs typeface="Courier New" panose="02070309020205020404" pitchFamily="49" charset="0"/>
                </a:rPr>
                <a:t> = </a:t>
              </a:r>
              <a:r>
                <a:rPr lang="en-US" sz="2000" dirty="0" err="1">
                  <a:solidFill>
                    <a:schemeClr val="tx1">
                      <a:lumMod val="85000"/>
                      <a:lumOff val="15000"/>
                    </a:schemeClr>
                  </a:solidFill>
                  <a:latin typeface="Courier New" panose="02070309020205020404" pitchFamily="49" charset="0"/>
                  <a:cs typeface="Courier New" panose="02070309020205020404" pitchFamily="49" charset="0"/>
                </a:rPr>
                <a:t>X_rooms.reshape</a:t>
              </a:r>
              <a:r>
                <a:rPr lang="en-US" sz="2000" dirty="0">
                  <a:solidFill>
                    <a:schemeClr val="tx1">
                      <a:lumMod val="85000"/>
                      <a:lumOff val="15000"/>
                    </a:schemeClr>
                  </a:solidFill>
                  <a:latin typeface="Courier New" panose="02070309020205020404" pitchFamily="49" charset="0"/>
                  <a:cs typeface="Courier New" panose="02070309020205020404" pitchFamily="49" charset="0"/>
                </a:rPr>
                <a:t>(-1, 1)</a:t>
              </a:r>
              <a:endParaRPr sz="2000" dirty="0">
                <a:solidFill>
                  <a:schemeClr val="tx1">
                    <a:lumMod val="85000"/>
                    <a:lumOff val="15000"/>
                  </a:schemeClr>
                </a:solidFill>
                <a:latin typeface="Courier New" panose="02070309020205020404" pitchFamily="49" charset="0"/>
                <a:cs typeface="Courier New" panose="02070309020205020404" pitchFamily="49" charset="0"/>
              </a:endParaRPr>
            </a:p>
          </p:txBody>
        </p:sp>
      </p:grpSp>
    </p:spTree>
    <p:extLst>
      <p:ext uri="{BB962C8B-B14F-4D97-AF65-F5344CB8AC3E}">
        <p14:creationId xmlns:p14="http://schemas.microsoft.com/office/powerpoint/2010/main" val="27167232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6" name="Straight Connector 8">
            <a:extLst>
              <a:ext uri="{FF2B5EF4-FFF2-40B4-BE49-F238E27FC236}">
                <a16:creationId xmlns:a16="http://schemas.microsoft.com/office/drawing/2014/main" id="{15F1CC53-719A-4763-BF30-5E25A63CEF3C}"/>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4" name="Content Placeholder 4" descr="A close up of a map&#10;&#10;Description generated with high confidence">
            <a:extLst>
              <a:ext uri="{FF2B5EF4-FFF2-40B4-BE49-F238E27FC236}">
                <a16:creationId xmlns:a16="http://schemas.microsoft.com/office/drawing/2014/main" id="{55B3DC2C-6CB1-4A96-92D7-89B2ED63245C}"/>
              </a:ext>
            </a:extLst>
          </p:cNvPr>
          <p:cNvPicPr>
            <a:picLocks noChangeAspect="1"/>
          </p:cNvPicPr>
          <p:nvPr/>
        </p:nvPicPr>
        <p:blipFill rotWithShape="1">
          <a:blip r:embed="rId2">
            <a:duotone>
              <a:prstClr val="black"/>
              <a:schemeClr val="tx2">
                <a:tint val="45000"/>
                <a:satMod val="400000"/>
              </a:schemeClr>
            </a:duotone>
            <a:alphaModFix amt="25000"/>
          </a:blip>
          <a:srcRect t="11372" b="13628"/>
          <a:stretch/>
        </p:blipFill>
        <p:spPr>
          <a:xfrm>
            <a:off x="20" y="10"/>
            <a:ext cx="12191980" cy="6857990"/>
          </a:xfrm>
          <a:prstGeom prst="rect">
            <a:avLst/>
          </a:prstGeom>
        </p:spPr>
      </p:pic>
      <p:cxnSp>
        <p:nvCxnSpPr>
          <p:cNvPr id="7" name="Straight Connector 10">
            <a:extLst>
              <a:ext uri="{FF2B5EF4-FFF2-40B4-BE49-F238E27FC236}">
                <a16:creationId xmlns:a16="http://schemas.microsoft.com/office/drawing/2014/main" id="{5ECB1430-5CD1-470D-8F0F-7EDE4C790297}"/>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tx1">
                <a:alpha val="8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FE85193-5916-4034-9D9F-43AA4DBDBA5C}"/>
              </a:ext>
            </a:extLst>
          </p:cNvPr>
          <p:cNvSpPr>
            <a:spLocks noGrp="1"/>
          </p:cNvSpPr>
          <p:nvPr>
            <p:ph sz="quarter" idx="13"/>
          </p:nvPr>
        </p:nvSpPr>
        <p:spPr>
          <a:xfrm>
            <a:off x="959474" y="826324"/>
            <a:ext cx="9720073" cy="914400"/>
          </a:xfrm>
        </p:spPr>
        <p:txBody>
          <a:bodyPr vert="horz" lIns="45720" tIns="45720" rIns="45720" bIns="45720" rtlCol="0">
            <a:normAutofit/>
          </a:bodyPr>
          <a:lstStyle/>
          <a:p>
            <a:pPr marL="0" indent="0">
              <a:buNone/>
            </a:pPr>
            <a:r>
              <a:rPr lang="en-US" sz="5400" dirty="0"/>
              <a:t>Univariate Linear Regression</a:t>
            </a:r>
          </a:p>
        </p:txBody>
      </p:sp>
    </p:spTree>
    <p:extLst>
      <p:ext uri="{BB962C8B-B14F-4D97-AF65-F5344CB8AC3E}">
        <p14:creationId xmlns:p14="http://schemas.microsoft.com/office/powerpoint/2010/main" val="1192367271"/>
      </p:ext>
    </p:extLst>
  </p:cSld>
  <p:clrMapOvr>
    <a:overrideClrMapping bg1="dk1" tx1="lt1" bg2="dk2" tx2="lt2" accent1="accent1" accent2="accent2" accent3="accent3" accent4="accent4" accent5="accent5" accent6="accent6" hlink="hlink" folHlink="folHlink"/>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146644" y="841416"/>
            <a:ext cx="9227639" cy="626440"/>
          </a:xfrm>
          <a:prstGeom prst="rect">
            <a:avLst/>
          </a:prstGeom>
        </p:spPr>
        <p:txBody>
          <a:bodyPr vert="horz" wrap="square" lIns="0" tIns="10782" rIns="0" bIns="0" rtlCol="0">
            <a:spAutoFit/>
          </a:bodyPr>
          <a:lstStyle/>
          <a:p>
            <a:pPr marL="7701">
              <a:spcBef>
                <a:spcPts val="85"/>
              </a:spcBef>
            </a:pPr>
            <a:r>
              <a:rPr lang="en-US" sz="4000" b="1" spc="-73" dirty="0">
                <a:solidFill>
                  <a:srgbClr val="3A3A3A"/>
                </a:solidFill>
                <a:latin typeface="Calibri"/>
                <a:cs typeface="Calibri"/>
              </a:rPr>
              <a:t>Plotting house value vs. number of rooms</a:t>
            </a:r>
            <a:endParaRPr sz="4000" dirty="0">
              <a:latin typeface="Calibri"/>
              <a:cs typeface="Calibri"/>
            </a:endParaRPr>
          </a:p>
        </p:txBody>
      </p:sp>
      <p:grpSp>
        <p:nvGrpSpPr>
          <p:cNvPr id="2" name="Group 1">
            <a:extLst>
              <a:ext uri="{FF2B5EF4-FFF2-40B4-BE49-F238E27FC236}">
                <a16:creationId xmlns:a16="http://schemas.microsoft.com/office/drawing/2014/main" id="{618EC314-ED81-4168-9444-910673D5E837}"/>
              </a:ext>
            </a:extLst>
          </p:cNvPr>
          <p:cNvGrpSpPr/>
          <p:nvPr/>
        </p:nvGrpSpPr>
        <p:grpSpPr>
          <a:xfrm>
            <a:off x="1146645" y="1828800"/>
            <a:ext cx="10042286" cy="4187784"/>
            <a:chOff x="2428683" y="1710208"/>
            <a:chExt cx="8719608" cy="3223951"/>
          </a:xfrm>
        </p:grpSpPr>
        <p:sp>
          <p:nvSpPr>
            <p:cNvPr id="4" name="object 4"/>
            <p:cNvSpPr/>
            <p:nvPr/>
          </p:nvSpPr>
          <p:spPr>
            <a:xfrm>
              <a:off x="2428683" y="1756225"/>
              <a:ext cx="8387761" cy="3131918"/>
            </a:xfrm>
            <a:prstGeom prst="rect">
              <a:avLst/>
            </a:prstGeom>
            <a:solidFill>
              <a:srgbClr val="1CADE4"/>
            </a:solidFill>
          </p:spPr>
          <p:txBody>
            <a:bodyPr wrap="square" lIns="0" tIns="0" rIns="0" bIns="0" rtlCol="0"/>
            <a:lstStyle/>
            <a:p>
              <a:endParaRPr sz="1092" dirty="0">
                <a:solidFill>
                  <a:srgbClr val="1CADE4"/>
                </a:solidFill>
              </a:endParaRPr>
            </a:p>
          </p:txBody>
        </p:sp>
        <p:sp>
          <p:nvSpPr>
            <p:cNvPr id="5" name="object 5"/>
            <p:cNvSpPr/>
            <p:nvPr/>
          </p:nvSpPr>
          <p:spPr>
            <a:xfrm>
              <a:off x="2629276" y="1710208"/>
              <a:ext cx="8519015" cy="3223951"/>
            </a:xfrm>
            <a:prstGeom prst="roundRect">
              <a:avLst>
                <a:gd name="adj" fmla="val 5494"/>
              </a:avLst>
            </a:prstGeom>
            <a:solidFill>
              <a:srgbClr val="EBF4F7"/>
            </a:solidFill>
          </p:spPr>
          <p:txBody>
            <a:bodyPr wrap="square" lIns="0" tIns="0" rIns="0" bIns="0" rtlCol="0"/>
            <a:lstStyle/>
            <a:p>
              <a:pPr>
                <a:lnSpc>
                  <a:spcPct val="150000"/>
                </a:lnSpc>
              </a:pPr>
              <a:r>
                <a:rPr lang="en-US" sz="2000" dirty="0">
                  <a:solidFill>
                    <a:schemeClr val="tx1">
                      <a:lumMod val="85000"/>
                      <a:lumOff val="15000"/>
                    </a:schemeClr>
                  </a:solidFill>
                  <a:latin typeface="Courier New" panose="02070309020205020404" pitchFamily="49" charset="0"/>
                  <a:cs typeface="Courier New" panose="02070309020205020404" pitchFamily="49" charset="0"/>
                </a:rPr>
                <a:t>In [9]: </a:t>
              </a:r>
              <a:r>
                <a:rPr lang="en-US" sz="2000" dirty="0" err="1">
                  <a:solidFill>
                    <a:schemeClr val="tx1">
                      <a:lumMod val="85000"/>
                      <a:lumOff val="15000"/>
                    </a:schemeClr>
                  </a:solidFill>
                  <a:latin typeface="Courier New" panose="02070309020205020404" pitchFamily="49" charset="0"/>
                  <a:cs typeface="Courier New" panose="02070309020205020404" pitchFamily="49" charset="0"/>
                </a:rPr>
                <a:t>plt.scatter</a:t>
              </a:r>
              <a:r>
                <a:rPr lang="en-US" sz="2000" dirty="0">
                  <a:solidFill>
                    <a:schemeClr val="tx1">
                      <a:lumMod val="85000"/>
                      <a:lumOff val="15000"/>
                    </a:schemeClr>
                  </a:solidFill>
                  <a:latin typeface="Courier New" panose="02070309020205020404" pitchFamily="49" charset="0"/>
                  <a:cs typeface="Courier New" panose="02070309020205020404" pitchFamily="49" charset="0"/>
                </a:rPr>
                <a:t>(</a:t>
              </a:r>
              <a:r>
                <a:rPr lang="en-US" sz="2000" dirty="0" err="1">
                  <a:solidFill>
                    <a:schemeClr val="tx1">
                      <a:lumMod val="85000"/>
                      <a:lumOff val="15000"/>
                    </a:schemeClr>
                  </a:solidFill>
                  <a:latin typeface="Courier New" panose="02070309020205020404" pitchFamily="49" charset="0"/>
                  <a:cs typeface="Courier New" panose="02070309020205020404" pitchFamily="49" charset="0"/>
                </a:rPr>
                <a:t>X_rooms</a:t>
              </a:r>
              <a:r>
                <a:rPr lang="en-US" sz="2000" dirty="0">
                  <a:solidFill>
                    <a:schemeClr val="tx1">
                      <a:lumMod val="85000"/>
                      <a:lumOff val="15000"/>
                    </a:schemeClr>
                  </a:solidFill>
                  <a:latin typeface="Courier New" panose="02070309020205020404" pitchFamily="49" charset="0"/>
                  <a:cs typeface="Courier New" panose="02070309020205020404" pitchFamily="49" charset="0"/>
                </a:rPr>
                <a:t>, y) </a:t>
              </a:r>
            </a:p>
            <a:p>
              <a:pPr>
                <a:lnSpc>
                  <a:spcPct val="150000"/>
                </a:lnSpc>
              </a:pPr>
              <a:r>
                <a:rPr lang="en-US" sz="2000" dirty="0">
                  <a:solidFill>
                    <a:schemeClr val="tx1">
                      <a:lumMod val="85000"/>
                      <a:lumOff val="15000"/>
                    </a:schemeClr>
                  </a:solidFill>
                  <a:latin typeface="Courier New" panose="02070309020205020404" pitchFamily="49" charset="0"/>
                  <a:cs typeface="Courier New" panose="02070309020205020404" pitchFamily="49" charset="0"/>
                </a:rPr>
                <a:t>In [10]: </a:t>
              </a:r>
              <a:r>
                <a:rPr lang="en-US" sz="2000" dirty="0" err="1">
                  <a:solidFill>
                    <a:schemeClr val="tx1">
                      <a:lumMod val="85000"/>
                      <a:lumOff val="15000"/>
                    </a:schemeClr>
                  </a:solidFill>
                  <a:latin typeface="Courier New" panose="02070309020205020404" pitchFamily="49" charset="0"/>
                  <a:cs typeface="Courier New" panose="02070309020205020404" pitchFamily="49" charset="0"/>
                </a:rPr>
                <a:t>plt.ylabel</a:t>
              </a:r>
              <a:r>
                <a:rPr lang="en-US" sz="2000" dirty="0">
                  <a:solidFill>
                    <a:schemeClr val="tx1">
                      <a:lumMod val="85000"/>
                      <a:lumOff val="15000"/>
                    </a:schemeClr>
                  </a:solidFill>
                  <a:latin typeface="Courier New" panose="02070309020205020404" pitchFamily="49" charset="0"/>
                  <a:cs typeface="Courier New" panose="02070309020205020404" pitchFamily="49" charset="0"/>
                </a:rPr>
                <a:t>('Value of house /1000 ($)’) </a:t>
              </a:r>
            </a:p>
            <a:p>
              <a:pPr>
                <a:lnSpc>
                  <a:spcPct val="150000"/>
                </a:lnSpc>
              </a:pPr>
              <a:r>
                <a:rPr lang="en-US" sz="2000" dirty="0">
                  <a:solidFill>
                    <a:schemeClr val="tx1">
                      <a:lumMod val="85000"/>
                      <a:lumOff val="15000"/>
                    </a:schemeClr>
                  </a:solidFill>
                  <a:latin typeface="Courier New" panose="02070309020205020404" pitchFamily="49" charset="0"/>
                  <a:cs typeface="Courier New" panose="02070309020205020404" pitchFamily="49" charset="0"/>
                </a:rPr>
                <a:t>In [11]: </a:t>
              </a:r>
              <a:r>
                <a:rPr lang="en-US" sz="2000" dirty="0" err="1">
                  <a:solidFill>
                    <a:schemeClr val="tx1">
                      <a:lumMod val="85000"/>
                      <a:lumOff val="15000"/>
                    </a:schemeClr>
                  </a:solidFill>
                  <a:latin typeface="Courier New" panose="02070309020205020404" pitchFamily="49" charset="0"/>
                  <a:cs typeface="Courier New" panose="02070309020205020404" pitchFamily="49" charset="0"/>
                </a:rPr>
                <a:t>plt.xlabel</a:t>
              </a:r>
              <a:r>
                <a:rPr lang="en-US" sz="2000" dirty="0">
                  <a:solidFill>
                    <a:schemeClr val="tx1">
                      <a:lumMod val="85000"/>
                      <a:lumOff val="15000"/>
                    </a:schemeClr>
                  </a:solidFill>
                  <a:latin typeface="Courier New" panose="02070309020205020404" pitchFamily="49" charset="0"/>
                  <a:cs typeface="Courier New" panose="02070309020205020404" pitchFamily="49" charset="0"/>
                </a:rPr>
                <a:t>('Number of rooms’) </a:t>
              </a:r>
            </a:p>
            <a:p>
              <a:pPr>
                <a:lnSpc>
                  <a:spcPct val="150000"/>
                </a:lnSpc>
              </a:pPr>
              <a:r>
                <a:rPr lang="en-US" sz="2000" dirty="0">
                  <a:solidFill>
                    <a:schemeClr val="tx1">
                      <a:lumMod val="85000"/>
                      <a:lumOff val="15000"/>
                    </a:schemeClr>
                  </a:solidFill>
                  <a:latin typeface="Courier New" panose="02070309020205020404" pitchFamily="49" charset="0"/>
                  <a:cs typeface="Courier New" panose="02070309020205020404" pitchFamily="49" charset="0"/>
                </a:rPr>
                <a:t>In [12]: </a:t>
              </a:r>
              <a:r>
                <a:rPr lang="en-US" sz="2000" dirty="0" err="1">
                  <a:solidFill>
                    <a:schemeClr val="tx1">
                      <a:lumMod val="85000"/>
                      <a:lumOff val="15000"/>
                    </a:schemeClr>
                  </a:solidFill>
                  <a:latin typeface="Courier New" panose="02070309020205020404" pitchFamily="49" charset="0"/>
                  <a:cs typeface="Courier New" panose="02070309020205020404" pitchFamily="49" charset="0"/>
                </a:rPr>
                <a:t>plt.show</a:t>
              </a:r>
              <a:r>
                <a:rPr lang="en-US" sz="2000" dirty="0">
                  <a:solidFill>
                    <a:schemeClr val="tx1">
                      <a:lumMod val="85000"/>
                      <a:lumOff val="15000"/>
                    </a:schemeClr>
                  </a:solidFill>
                  <a:latin typeface="Courier New" panose="02070309020205020404" pitchFamily="49" charset="0"/>
                  <a:cs typeface="Courier New" panose="02070309020205020404" pitchFamily="49" charset="0"/>
                </a:rPr>
                <a:t>()</a:t>
              </a:r>
              <a:endParaRPr sz="2000" dirty="0">
                <a:solidFill>
                  <a:schemeClr val="tx1">
                    <a:lumMod val="85000"/>
                    <a:lumOff val="15000"/>
                  </a:schemeClr>
                </a:solidFill>
                <a:latin typeface="Courier New" panose="02070309020205020404" pitchFamily="49" charset="0"/>
                <a:cs typeface="Courier New" panose="02070309020205020404" pitchFamily="49" charset="0"/>
              </a:endParaRPr>
            </a:p>
          </p:txBody>
        </p:sp>
      </p:grpSp>
    </p:spTree>
    <p:extLst>
      <p:ext uri="{BB962C8B-B14F-4D97-AF65-F5344CB8AC3E}">
        <p14:creationId xmlns:p14="http://schemas.microsoft.com/office/powerpoint/2010/main" val="376649447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146644" y="841416"/>
            <a:ext cx="9327391" cy="626440"/>
          </a:xfrm>
          <a:prstGeom prst="rect">
            <a:avLst/>
          </a:prstGeom>
        </p:spPr>
        <p:txBody>
          <a:bodyPr vert="horz" wrap="square" lIns="0" tIns="10782" rIns="0" bIns="0" rtlCol="0">
            <a:spAutoFit/>
          </a:bodyPr>
          <a:lstStyle/>
          <a:p>
            <a:pPr marL="7701">
              <a:spcBef>
                <a:spcPts val="85"/>
              </a:spcBef>
            </a:pPr>
            <a:r>
              <a:rPr lang="en-US" sz="4000" b="1" spc="-73" dirty="0">
                <a:solidFill>
                  <a:srgbClr val="3A3A3A"/>
                </a:solidFill>
                <a:latin typeface="Calibri"/>
                <a:cs typeface="Calibri"/>
              </a:rPr>
              <a:t>Plotting house value vs. number of rooms</a:t>
            </a:r>
            <a:endParaRPr lang="en-US" sz="4000" dirty="0">
              <a:latin typeface="Calibri"/>
              <a:cs typeface="Calibri"/>
            </a:endParaRPr>
          </a:p>
        </p:txBody>
      </p:sp>
      <p:pic>
        <p:nvPicPr>
          <p:cNvPr id="6" name="Picture 5">
            <a:extLst>
              <a:ext uri="{FF2B5EF4-FFF2-40B4-BE49-F238E27FC236}">
                <a16:creationId xmlns:a16="http://schemas.microsoft.com/office/drawing/2014/main" id="{35FF0EEB-2E66-4F18-B6B0-70975A63C49D}"/>
              </a:ext>
            </a:extLst>
          </p:cNvPr>
          <p:cNvPicPr>
            <a:picLocks noChangeAspect="1"/>
          </p:cNvPicPr>
          <p:nvPr/>
        </p:nvPicPr>
        <p:blipFill>
          <a:blip r:embed="rId2"/>
          <a:stretch>
            <a:fillRect/>
          </a:stretch>
        </p:blipFill>
        <p:spPr>
          <a:xfrm>
            <a:off x="3124200" y="1949409"/>
            <a:ext cx="5943600" cy="4067175"/>
          </a:xfrm>
          <a:prstGeom prst="rect">
            <a:avLst/>
          </a:prstGeom>
        </p:spPr>
      </p:pic>
    </p:spTree>
    <p:extLst>
      <p:ext uri="{BB962C8B-B14F-4D97-AF65-F5344CB8AC3E}">
        <p14:creationId xmlns:p14="http://schemas.microsoft.com/office/powerpoint/2010/main" val="208007473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146645" y="841416"/>
            <a:ext cx="7200322" cy="626440"/>
          </a:xfrm>
          <a:prstGeom prst="rect">
            <a:avLst/>
          </a:prstGeom>
        </p:spPr>
        <p:txBody>
          <a:bodyPr vert="horz" wrap="square" lIns="0" tIns="10782" rIns="0" bIns="0" rtlCol="0">
            <a:spAutoFit/>
          </a:bodyPr>
          <a:lstStyle/>
          <a:p>
            <a:pPr marL="7701">
              <a:spcBef>
                <a:spcPts val="85"/>
              </a:spcBef>
            </a:pPr>
            <a:r>
              <a:rPr lang="it-IT" sz="4000" b="1" spc="-73" dirty="0">
                <a:solidFill>
                  <a:srgbClr val="3A3A3A"/>
                </a:solidFill>
                <a:latin typeface="Calibri"/>
                <a:cs typeface="Calibri"/>
              </a:rPr>
              <a:t>Fitting a regression model</a:t>
            </a:r>
            <a:endParaRPr sz="4000" dirty="0">
              <a:latin typeface="Calibri"/>
              <a:cs typeface="Calibri"/>
            </a:endParaRPr>
          </a:p>
        </p:txBody>
      </p:sp>
      <p:grpSp>
        <p:nvGrpSpPr>
          <p:cNvPr id="2" name="Group 1">
            <a:extLst>
              <a:ext uri="{FF2B5EF4-FFF2-40B4-BE49-F238E27FC236}">
                <a16:creationId xmlns:a16="http://schemas.microsoft.com/office/drawing/2014/main" id="{618EC314-ED81-4168-9444-910673D5E837}"/>
              </a:ext>
            </a:extLst>
          </p:cNvPr>
          <p:cNvGrpSpPr/>
          <p:nvPr/>
        </p:nvGrpSpPr>
        <p:grpSpPr>
          <a:xfrm>
            <a:off x="1146644" y="1834340"/>
            <a:ext cx="10057065" cy="4237663"/>
            <a:chOff x="2428683" y="1710208"/>
            <a:chExt cx="8719608" cy="3223951"/>
          </a:xfrm>
        </p:grpSpPr>
        <p:sp>
          <p:nvSpPr>
            <p:cNvPr id="4" name="object 4"/>
            <p:cNvSpPr/>
            <p:nvPr/>
          </p:nvSpPr>
          <p:spPr>
            <a:xfrm>
              <a:off x="2428683" y="1756225"/>
              <a:ext cx="8387761" cy="3131918"/>
            </a:xfrm>
            <a:prstGeom prst="rect">
              <a:avLst/>
            </a:prstGeom>
            <a:solidFill>
              <a:srgbClr val="1CADE4"/>
            </a:solidFill>
          </p:spPr>
          <p:txBody>
            <a:bodyPr wrap="square" lIns="0" tIns="0" rIns="0" bIns="0" rtlCol="0"/>
            <a:lstStyle/>
            <a:p>
              <a:endParaRPr sz="1092" dirty="0">
                <a:solidFill>
                  <a:srgbClr val="1CADE4"/>
                </a:solidFill>
              </a:endParaRPr>
            </a:p>
          </p:txBody>
        </p:sp>
        <p:sp>
          <p:nvSpPr>
            <p:cNvPr id="5" name="object 5"/>
            <p:cNvSpPr/>
            <p:nvPr/>
          </p:nvSpPr>
          <p:spPr>
            <a:xfrm>
              <a:off x="2629276" y="1710208"/>
              <a:ext cx="8519015" cy="3223951"/>
            </a:xfrm>
            <a:prstGeom prst="roundRect">
              <a:avLst>
                <a:gd name="adj" fmla="val 5494"/>
              </a:avLst>
            </a:prstGeom>
            <a:solidFill>
              <a:srgbClr val="EBF4F7"/>
            </a:solidFill>
          </p:spPr>
          <p:txBody>
            <a:bodyPr wrap="square" lIns="0" tIns="0" rIns="0" bIns="0" rtlCol="0"/>
            <a:lstStyle/>
            <a:p>
              <a:pPr>
                <a:lnSpc>
                  <a:spcPct val="150000"/>
                </a:lnSpc>
              </a:pPr>
              <a:r>
                <a:rPr lang="en-IN" sz="2000" dirty="0">
                  <a:latin typeface="Courier New" panose="02070309020205020404" pitchFamily="49" charset="0"/>
                  <a:cs typeface="Courier New" panose="02070309020205020404" pitchFamily="49" charset="0"/>
                </a:rPr>
                <a:t>In [13]: from </a:t>
              </a:r>
              <a:r>
                <a:rPr lang="en-IN" sz="2000" dirty="0" err="1">
                  <a:latin typeface="Courier New" panose="02070309020205020404" pitchFamily="49" charset="0"/>
                  <a:cs typeface="Courier New" panose="02070309020205020404" pitchFamily="49" charset="0"/>
                </a:rPr>
                <a:t>numpy</a:t>
              </a:r>
              <a:r>
                <a:rPr lang="en-IN" sz="2000" dirty="0">
                  <a:latin typeface="Courier New" panose="02070309020205020404" pitchFamily="49" charset="0"/>
                  <a:cs typeface="Courier New" panose="02070309020205020404" pitchFamily="49" charset="0"/>
                </a:rPr>
                <a:t> import </a:t>
              </a:r>
              <a:r>
                <a:rPr lang="en-IN" sz="2000" dirty="0" err="1">
                  <a:latin typeface="Courier New" panose="02070309020205020404" pitchFamily="49" charset="0"/>
                  <a:cs typeface="Courier New" panose="02070309020205020404" pitchFamily="49" charset="0"/>
                </a:rPr>
                <a:t>linspace</a:t>
              </a:r>
              <a:endParaRPr lang="en-IN" sz="2000" dirty="0">
                <a:latin typeface="Courier New" panose="02070309020205020404" pitchFamily="49" charset="0"/>
                <a:cs typeface="Courier New" panose="02070309020205020404" pitchFamily="49" charset="0"/>
              </a:endParaRPr>
            </a:p>
            <a:p>
              <a:pPr>
                <a:lnSpc>
                  <a:spcPct val="150000"/>
                </a:lnSpc>
              </a:pPr>
              <a:r>
                <a:rPr lang="en-IN" sz="2000" dirty="0">
                  <a:latin typeface="Courier New" panose="02070309020205020404" pitchFamily="49" charset="0"/>
                  <a:cs typeface="Courier New" panose="02070309020205020404" pitchFamily="49" charset="0"/>
                </a:rPr>
                <a:t>In [14]: from </a:t>
              </a:r>
              <a:r>
                <a:rPr lang="en-IN" sz="2000" dirty="0" err="1">
                  <a:latin typeface="Courier New" panose="02070309020205020404" pitchFamily="49" charset="0"/>
                  <a:cs typeface="Courier New" panose="02070309020205020404" pitchFamily="49" charset="0"/>
                </a:rPr>
                <a:t>sklearn</a:t>
              </a:r>
              <a:r>
                <a:rPr lang="en-IN" sz="2000" dirty="0">
                  <a:latin typeface="Courier New" panose="02070309020205020404" pitchFamily="49" charset="0"/>
                  <a:cs typeface="Courier New" panose="02070309020205020404" pitchFamily="49" charset="0"/>
                </a:rPr>
                <a:t> import </a:t>
              </a:r>
              <a:r>
                <a:rPr lang="en-IN" sz="2000" dirty="0" err="1">
                  <a:latin typeface="Courier New" panose="02070309020205020404" pitchFamily="49" charset="0"/>
                  <a:cs typeface="Courier New" panose="02070309020205020404" pitchFamily="49" charset="0"/>
                </a:rPr>
                <a:t>linear_model</a:t>
              </a:r>
              <a:r>
                <a:rPr lang="en-IN" sz="2000" dirty="0">
                  <a:latin typeface="Courier New" panose="02070309020205020404" pitchFamily="49" charset="0"/>
                  <a:cs typeface="Courier New" panose="02070309020205020404" pitchFamily="49" charset="0"/>
                </a:rPr>
                <a:t> </a:t>
              </a:r>
            </a:p>
            <a:p>
              <a:pPr>
                <a:lnSpc>
                  <a:spcPct val="150000"/>
                </a:lnSpc>
              </a:pPr>
              <a:r>
                <a:rPr lang="en-IN" sz="2000" dirty="0">
                  <a:latin typeface="Courier New" panose="02070309020205020404" pitchFamily="49" charset="0"/>
                  <a:cs typeface="Courier New" panose="02070309020205020404" pitchFamily="49" charset="0"/>
                </a:rPr>
                <a:t>In [15]: </a:t>
              </a:r>
              <a:r>
                <a:rPr lang="en-IN" sz="2000" dirty="0" err="1">
                  <a:latin typeface="Courier New" panose="02070309020205020404" pitchFamily="49" charset="0"/>
                  <a:cs typeface="Courier New" panose="02070309020205020404" pitchFamily="49" charset="0"/>
                </a:rPr>
                <a:t>alg</a:t>
              </a:r>
              <a:r>
                <a:rPr lang="en-IN" sz="2000" dirty="0">
                  <a:latin typeface="Courier New" panose="02070309020205020404" pitchFamily="49" charset="0"/>
                  <a:cs typeface="Courier New" panose="02070309020205020404" pitchFamily="49" charset="0"/>
                </a:rPr>
                <a:t> = </a:t>
              </a:r>
              <a:r>
                <a:rPr lang="en-IN" sz="2000" dirty="0" err="1">
                  <a:latin typeface="Courier New" panose="02070309020205020404" pitchFamily="49" charset="0"/>
                  <a:cs typeface="Courier New" panose="02070309020205020404" pitchFamily="49" charset="0"/>
                </a:rPr>
                <a:t>linear_model.LinearRegression</a:t>
              </a:r>
              <a:r>
                <a:rPr lang="en-IN" sz="2000" dirty="0">
                  <a:latin typeface="Courier New" panose="02070309020205020404" pitchFamily="49" charset="0"/>
                  <a:cs typeface="Courier New" panose="02070309020205020404" pitchFamily="49" charset="0"/>
                </a:rPr>
                <a:t>() </a:t>
              </a:r>
            </a:p>
            <a:p>
              <a:pPr>
                <a:lnSpc>
                  <a:spcPct val="150000"/>
                </a:lnSpc>
              </a:pPr>
              <a:r>
                <a:rPr lang="en-IN" sz="2000" dirty="0">
                  <a:latin typeface="Courier New" panose="02070309020205020404" pitchFamily="49" charset="0"/>
                  <a:cs typeface="Courier New" panose="02070309020205020404" pitchFamily="49" charset="0"/>
                </a:rPr>
                <a:t>In [16]: </a:t>
              </a:r>
              <a:r>
                <a:rPr lang="en-IN" sz="2000" dirty="0" err="1">
                  <a:latin typeface="Courier New" panose="02070309020205020404" pitchFamily="49" charset="0"/>
                  <a:cs typeface="Courier New" panose="02070309020205020404" pitchFamily="49" charset="0"/>
                </a:rPr>
                <a:t>alg.fit</a:t>
              </a:r>
              <a:r>
                <a:rPr lang="en-IN" sz="2000" dirty="0">
                  <a:latin typeface="Courier New" panose="02070309020205020404" pitchFamily="49" charset="0"/>
                  <a:cs typeface="Courier New" panose="02070309020205020404" pitchFamily="49" charset="0"/>
                </a:rPr>
                <a:t>(</a:t>
              </a:r>
              <a:r>
                <a:rPr lang="en-IN" sz="2000" dirty="0" err="1">
                  <a:latin typeface="Courier New" panose="02070309020205020404" pitchFamily="49" charset="0"/>
                  <a:cs typeface="Courier New" panose="02070309020205020404" pitchFamily="49" charset="0"/>
                </a:rPr>
                <a:t>X_rooms</a:t>
              </a:r>
              <a:r>
                <a:rPr lang="en-IN" sz="2000" dirty="0">
                  <a:latin typeface="Courier New" panose="02070309020205020404" pitchFamily="49" charset="0"/>
                  <a:cs typeface="Courier New" panose="02070309020205020404" pitchFamily="49" charset="0"/>
                </a:rPr>
                <a:t>, y) </a:t>
              </a:r>
            </a:p>
            <a:p>
              <a:pPr>
                <a:lnSpc>
                  <a:spcPct val="150000"/>
                </a:lnSpc>
              </a:pPr>
              <a:r>
                <a:rPr lang="en-IN" sz="2000" dirty="0">
                  <a:latin typeface="Courier New" panose="02070309020205020404" pitchFamily="49" charset="0"/>
                  <a:cs typeface="Courier New" panose="02070309020205020404" pitchFamily="49" charset="0"/>
                </a:rPr>
                <a:t>In [17]: k=</a:t>
              </a:r>
              <a:r>
                <a:rPr lang="en-IN" sz="2000" dirty="0" err="1">
                  <a:latin typeface="Courier New" panose="02070309020205020404" pitchFamily="49" charset="0"/>
                  <a:cs typeface="Courier New" panose="02070309020205020404" pitchFamily="49" charset="0"/>
                </a:rPr>
                <a:t>linspace</a:t>
              </a:r>
              <a:r>
                <a:rPr lang="en-IN" sz="2000" dirty="0">
                  <a:latin typeface="Courier New" panose="02070309020205020404" pitchFamily="49" charset="0"/>
                  <a:cs typeface="Courier New" panose="02070309020205020404" pitchFamily="49" charset="0"/>
                </a:rPr>
                <a:t>(min(</a:t>
              </a:r>
              <a:r>
                <a:rPr lang="en-IN" sz="2000" dirty="0" err="1">
                  <a:latin typeface="Courier New" panose="02070309020205020404" pitchFamily="49" charset="0"/>
                  <a:cs typeface="Courier New" panose="02070309020205020404" pitchFamily="49" charset="0"/>
                </a:rPr>
                <a:t>X_rooms</a:t>
              </a:r>
              <a:r>
                <a:rPr lang="en-IN" sz="2000" dirty="0">
                  <a:latin typeface="Courier New" panose="02070309020205020404" pitchFamily="49" charset="0"/>
                  <a:cs typeface="Courier New" panose="02070309020205020404" pitchFamily="49" charset="0"/>
                </a:rPr>
                <a:t>),max(</a:t>
              </a:r>
              <a:r>
                <a:rPr lang="en-IN" sz="2000" dirty="0" err="1">
                  <a:latin typeface="Courier New" panose="02070309020205020404" pitchFamily="49" charset="0"/>
                  <a:cs typeface="Courier New" panose="02070309020205020404" pitchFamily="49" charset="0"/>
                </a:rPr>
                <a:t>X_rooms</a:t>
              </a:r>
              <a:r>
                <a:rPr lang="en-IN" sz="2000" dirty="0">
                  <a:latin typeface="Courier New" panose="02070309020205020404" pitchFamily="49" charset="0"/>
                  <a:cs typeface="Courier New" panose="02070309020205020404" pitchFamily="49" charset="0"/>
                </a:rPr>
                <a:t>)).reshape(-1,1)</a:t>
              </a:r>
            </a:p>
            <a:p>
              <a:pPr>
                <a:lnSpc>
                  <a:spcPct val="150000"/>
                </a:lnSpc>
              </a:pPr>
              <a:r>
                <a:rPr lang="en-IN" sz="2000" dirty="0">
                  <a:latin typeface="Courier New" panose="02070309020205020404" pitchFamily="49" charset="0"/>
                  <a:cs typeface="Courier New" panose="02070309020205020404" pitchFamily="49" charset="0"/>
                </a:rPr>
                <a:t>In [18]: </a:t>
              </a:r>
              <a:r>
                <a:rPr lang="en-IN" sz="2000" dirty="0" err="1">
                  <a:latin typeface="Courier New" panose="02070309020205020404" pitchFamily="49" charset="0"/>
                  <a:cs typeface="Courier New" panose="02070309020205020404" pitchFamily="49" charset="0"/>
                </a:rPr>
                <a:t>plt.scatter</a:t>
              </a:r>
              <a:r>
                <a:rPr lang="en-IN" sz="2000" dirty="0">
                  <a:latin typeface="Courier New" panose="02070309020205020404" pitchFamily="49" charset="0"/>
                  <a:cs typeface="Courier New" panose="02070309020205020404" pitchFamily="49" charset="0"/>
                </a:rPr>
                <a:t>(</a:t>
              </a:r>
              <a:r>
                <a:rPr lang="en-IN" sz="2000" dirty="0" err="1">
                  <a:latin typeface="Courier New" panose="02070309020205020404" pitchFamily="49" charset="0"/>
                  <a:cs typeface="Courier New" panose="02070309020205020404" pitchFamily="49" charset="0"/>
                </a:rPr>
                <a:t>X_rooms</a:t>
              </a:r>
              <a:r>
                <a:rPr lang="en-IN" sz="2000" dirty="0">
                  <a:latin typeface="Courier New" panose="02070309020205020404" pitchFamily="49" charset="0"/>
                  <a:cs typeface="Courier New" panose="02070309020205020404" pitchFamily="49" charset="0"/>
                </a:rPr>
                <a:t>, y, </a:t>
              </a:r>
              <a:r>
                <a:rPr lang="en-IN" sz="2000" dirty="0" err="1">
                  <a:latin typeface="Courier New" panose="02070309020205020404" pitchFamily="49" charset="0"/>
                  <a:cs typeface="Courier New" panose="02070309020205020404" pitchFamily="49" charset="0"/>
                </a:rPr>
                <a:t>color</a:t>
              </a:r>
              <a:r>
                <a:rPr lang="en-IN" sz="2000" dirty="0">
                  <a:latin typeface="Courier New" panose="02070309020205020404" pitchFamily="49" charset="0"/>
                  <a:cs typeface="Courier New" panose="02070309020205020404" pitchFamily="49" charset="0"/>
                </a:rPr>
                <a:t>='blue’) </a:t>
              </a:r>
            </a:p>
            <a:p>
              <a:pPr>
                <a:lnSpc>
                  <a:spcPct val="150000"/>
                </a:lnSpc>
              </a:pPr>
              <a:r>
                <a:rPr lang="en-IN" sz="2000" dirty="0">
                  <a:latin typeface="Courier New" panose="02070309020205020404" pitchFamily="49" charset="0"/>
                  <a:cs typeface="Courier New" panose="02070309020205020404" pitchFamily="49" charset="0"/>
                </a:rPr>
                <a:t>In [19]: </a:t>
              </a:r>
              <a:r>
                <a:rPr lang="en-IN" sz="2000" dirty="0" err="1">
                  <a:latin typeface="Courier New" panose="02070309020205020404" pitchFamily="49" charset="0"/>
                  <a:cs typeface="Courier New" panose="02070309020205020404" pitchFamily="49" charset="0"/>
                </a:rPr>
                <a:t>plt.plot</a:t>
              </a:r>
              <a:r>
                <a:rPr lang="en-IN" sz="2000" dirty="0">
                  <a:latin typeface="Courier New" panose="02070309020205020404" pitchFamily="49" charset="0"/>
                  <a:cs typeface="Courier New" panose="02070309020205020404" pitchFamily="49" charset="0"/>
                </a:rPr>
                <a:t>(k, </a:t>
              </a:r>
              <a:r>
                <a:rPr lang="en-IN" sz="2000" dirty="0" err="1">
                  <a:latin typeface="Courier New" panose="02070309020205020404" pitchFamily="49" charset="0"/>
                  <a:cs typeface="Courier New" panose="02070309020205020404" pitchFamily="49" charset="0"/>
                </a:rPr>
                <a:t>alg.predict</a:t>
              </a:r>
              <a:r>
                <a:rPr lang="en-IN" sz="2000" dirty="0">
                  <a:latin typeface="Courier New" panose="02070309020205020404" pitchFamily="49" charset="0"/>
                  <a:cs typeface="Courier New" panose="02070309020205020404" pitchFamily="49" charset="0"/>
                </a:rPr>
                <a:t>(k),'b', linewidth=3) </a:t>
              </a:r>
            </a:p>
            <a:p>
              <a:pPr>
                <a:lnSpc>
                  <a:spcPct val="150000"/>
                </a:lnSpc>
              </a:pPr>
              <a:r>
                <a:rPr lang="en-IN" sz="2000" dirty="0">
                  <a:latin typeface="Courier New" panose="02070309020205020404" pitchFamily="49" charset="0"/>
                  <a:cs typeface="Courier New" panose="02070309020205020404" pitchFamily="49" charset="0"/>
                </a:rPr>
                <a:t>In [20]: </a:t>
              </a:r>
              <a:r>
                <a:rPr lang="en-IN" sz="2000" dirty="0" err="1">
                  <a:latin typeface="Courier New" panose="02070309020205020404" pitchFamily="49" charset="0"/>
                  <a:cs typeface="Courier New" panose="02070309020205020404" pitchFamily="49" charset="0"/>
                </a:rPr>
                <a:t>plt.show</a:t>
              </a:r>
              <a:r>
                <a:rPr lang="en-IN" sz="2000" dirty="0">
                  <a:latin typeface="Courier New" panose="02070309020205020404" pitchFamily="49" charset="0"/>
                  <a:cs typeface="Courier New" panose="02070309020205020404" pitchFamily="49" charset="0"/>
                </a:rPr>
                <a:t>()</a:t>
              </a:r>
              <a:endParaRPr sz="2000" dirty="0">
                <a:solidFill>
                  <a:schemeClr val="tx1">
                    <a:lumMod val="50000"/>
                    <a:lumOff val="50000"/>
                  </a:schemeClr>
                </a:solidFill>
                <a:latin typeface="Courier New" panose="02070309020205020404" pitchFamily="49" charset="0"/>
                <a:cs typeface="Courier New" panose="02070309020205020404" pitchFamily="49" charset="0"/>
              </a:endParaRPr>
            </a:p>
          </p:txBody>
        </p:sp>
      </p:grpSp>
    </p:spTree>
    <p:extLst>
      <p:ext uri="{BB962C8B-B14F-4D97-AF65-F5344CB8AC3E}">
        <p14:creationId xmlns:p14="http://schemas.microsoft.com/office/powerpoint/2010/main" val="138350374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146645" y="841416"/>
            <a:ext cx="7200322" cy="626440"/>
          </a:xfrm>
          <a:prstGeom prst="rect">
            <a:avLst/>
          </a:prstGeom>
        </p:spPr>
        <p:txBody>
          <a:bodyPr vert="horz" wrap="square" lIns="0" tIns="10782" rIns="0" bIns="0" rtlCol="0">
            <a:spAutoFit/>
          </a:bodyPr>
          <a:lstStyle/>
          <a:p>
            <a:pPr marL="7701">
              <a:spcBef>
                <a:spcPts val="85"/>
              </a:spcBef>
            </a:pPr>
            <a:r>
              <a:rPr lang="it-IT" sz="4000" b="1" spc="-73" dirty="0">
                <a:solidFill>
                  <a:srgbClr val="3A3A3A"/>
                </a:solidFill>
                <a:latin typeface="Calibri"/>
                <a:cs typeface="Calibri"/>
              </a:rPr>
              <a:t>Fitting a regression model</a:t>
            </a:r>
            <a:endParaRPr sz="4000" dirty="0">
              <a:latin typeface="Calibri"/>
              <a:cs typeface="Calibri"/>
            </a:endParaRPr>
          </a:p>
        </p:txBody>
      </p:sp>
      <p:pic>
        <p:nvPicPr>
          <p:cNvPr id="6" name="Picture 5">
            <a:extLst>
              <a:ext uri="{FF2B5EF4-FFF2-40B4-BE49-F238E27FC236}">
                <a16:creationId xmlns:a16="http://schemas.microsoft.com/office/drawing/2014/main" id="{E6D6177A-775A-4AF0-BBC3-E15EEDDF6731}"/>
              </a:ext>
            </a:extLst>
          </p:cNvPr>
          <p:cNvPicPr>
            <a:picLocks noChangeAspect="1"/>
          </p:cNvPicPr>
          <p:nvPr/>
        </p:nvPicPr>
        <p:blipFill>
          <a:blip r:embed="rId2"/>
          <a:stretch>
            <a:fillRect/>
          </a:stretch>
        </p:blipFill>
        <p:spPr>
          <a:xfrm>
            <a:off x="3209925" y="2101809"/>
            <a:ext cx="5772150" cy="3914775"/>
          </a:xfrm>
          <a:prstGeom prst="rect">
            <a:avLst/>
          </a:prstGeom>
        </p:spPr>
      </p:pic>
    </p:spTree>
    <p:extLst>
      <p:ext uri="{BB962C8B-B14F-4D97-AF65-F5344CB8AC3E}">
        <p14:creationId xmlns:p14="http://schemas.microsoft.com/office/powerpoint/2010/main" val="353079571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146645" y="841416"/>
            <a:ext cx="7200322" cy="626440"/>
          </a:xfrm>
          <a:prstGeom prst="rect">
            <a:avLst/>
          </a:prstGeom>
        </p:spPr>
        <p:txBody>
          <a:bodyPr vert="horz" wrap="square" lIns="0" tIns="10782" rIns="0" bIns="0" rtlCol="0">
            <a:spAutoFit/>
          </a:bodyPr>
          <a:lstStyle/>
          <a:p>
            <a:pPr marL="7701">
              <a:spcBef>
                <a:spcPts val="85"/>
              </a:spcBef>
            </a:pPr>
            <a:r>
              <a:rPr lang="en-US" sz="4000" b="1" spc="-73" dirty="0">
                <a:solidFill>
                  <a:srgbClr val="3A3A3A"/>
                </a:solidFill>
                <a:latin typeface="Calibri"/>
                <a:cs typeface="Calibri"/>
              </a:rPr>
              <a:t>Linear regression on all features</a:t>
            </a:r>
            <a:endParaRPr sz="4000" dirty="0">
              <a:latin typeface="Calibri"/>
              <a:cs typeface="Calibri"/>
            </a:endParaRPr>
          </a:p>
        </p:txBody>
      </p:sp>
      <p:grpSp>
        <p:nvGrpSpPr>
          <p:cNvPr id="2" name="Group 1">
            <a:extLst>
              <a:ext uri="{FF2B5EF4-FFF2-40B4-BE49-F238E27FC236}">
                <a16:creationId xmlns:a16="http://schemas.microsoft.com/office/drawing/2014/main" id="{618EC314-ED81-4168-9444-910673D5E837}"/>
              </a:ext>
            </a:extLst>
          </p:cNvPr>
          <p:cNvGrpSpPr/>
          <p:nvPr/>
        </p:nvGrpSpPr>
        <p:grpSpPr>
          <a:xfrm>
            <a:off x="1146645" y="1924874"/>
            <a:ext cx="10038591" cy="4091710"/>
            <a:chOff x="2428683" y="1710208"/>
            <a:chExt cx="8719608" cy="3223951"/>
          </a:xfrm>
        </p:grpSpPr>
        <p:sp>
          <p:nvSpPr>
            <p:cNvPr id="4" name="object 4"/>
            <p:cNvSpPr/>
            <p:nvPr/>
          </p:nvSpPr>
          <p:spPr>
            <a:xfrm>
              <a:off x="2428683" y="1756225"/>
              <a:ext cx="8387761" cy="3131918"/>
            </a:xfrm>
            <a:prstGeom prst="rect">
              <a:avLst/>
            </a:prstGeom>
            <a:solidFill>
              <a:srgbClr val="1CADE4"/>
            </a:solidFill>
          </p:spPr>
          <p:txBody>
            <a:bodyPr wrap="square" lIns="0" tIns="0" rIns="0" bIns="0" rtlCol="0"/>
            <a:lstStyle/>
            <a:p>
              <a:endParaRPr sz="1092" dirty="0">
                <a:solidFill>
                  <a:srgbClr val="1CADE4"/>
                </a:solidFill>
              </a:endParaRPr>
            </a:p>
          </p:txBody>
        </p:sp>
        <p:sp>
          <p:nvSpPr>
            <p:cNvPr id="5" name="object 5"/>
            <p:cNvSpPr/>
            <p:nvPr/>
          </p:nvSpPr>
          <p:spPr>
            <a:xfrm>
              <a:off x="2629276" y="1710208"/>
              <a:ext cx="8519015" cy="3223951"/>
            </a:xfrm>
            <a:prstGeom prst="roundRect">
              <a:avLst>
                <a:gd name="adj" fmla="val 5494"/>
              </a:avLst>
            </a:prstGeom>
            <a:solidFill>
              <a:srgbClr val="EBF4F7"/>
            </a:solidFill>
          </p:spPr>
          <p:txBody>
            <a:bodyPr wrap="square" lIns="0" tIns="0" rIns="0" bIns="0" rtlCol="0"/>
            <a:lstStyle/>
            <a:p>
              <a:pPr>
                <a:lnSpc>
                  <a:spcPct val="150000"/>
                </a:lnSpc>
              </a:pPr>
              <a:r>
                <a:rPr lang="en-IN" sz="2000" dirty="0">
                  <a:solidFill>
                    <a:schemeClr val="tx1">
                      <a:lumMod val="85000"/>
                      <a:lumOff val="15000"/>
                    </a:schemeClr>
                  </a:solidFill>
                  <a:latin typeface="Courier New" panose="02070309020205020404" pitchFamily="49" charset="0"/>
                  <a:cs typeface="Courier New" panose="02070309020205020404" pitchFamily="49" charset="0"/>
                </a:rPr>
                <a:t>In [1]: from </a:t>
              </a:r>
              <a:r>
                <a:rPr lang="en-IN" sz="2000" dirty="0" err="1">
                  <a:solidFill>
                    <a:schemeClr val="tx1">
                      <a:lumMod val="85000"/>
                      <a:lumOff val="15000"/>
                    </a:schemeClr>
                  </a:solidFill>
                  <a:latin typeface="Courier New" panose="02070309020205020404" pitchFamily="49" charset="0"/>
                  <a:cs typeface="Courier New" panose="02070309020205020404" pitchFamily="49" charset="0"/>
                </a:rPr>
                <a:t>sklearn.model_selection</a:t>
              </a:r>
              <a:r>
                <a:rPr lang="en-IN" sz="2000" dirty="0">
                  <a:solidFill>
                    <a:schemeClr val="tx1">
                      <a:lumMod val="85000"/>
                      <a:lumOff val="15000"/>
                    </a:schemeClr>
                  </a:solidFill>
                  <a:latin typeface="Courier New" panose="02070309020205020404" pitchFamily="49" charset="0"/>
                  <a:cs typeface="Courier New" panose="02070309020205020404" pitchFamily="49" charset="0"/>
                </a:rPr>
                <a:t> import </a:t>
              </a:r>
              <a:r>
                <a:rPr lang="en-IN" sz="2000" dirty="0" err="1">
                  <a:solidFill>
                    <a:schemeClr val="tx1">
                      <a:lumMod val="85000"/>
                      <a:lumOff val="15000"/>
                    </a:schemeClr>
                  </a:solidFill>
                  <a:latin typeface="Courier New" panose="02070309020205020404" pitchFamily="49" charset="0"/>
                  <a:cs typeface="Courier New" panose="02070309020205020404" pitchFamily="49" charset="0"/>
                </a:rPr>
                <a:t>train_test_split</a:t>
              </a:r>
              <a:r>
                <a:rPr lang="en-IN" sz="2000" dirty="0">
                  <a:solidFill>
                    <a:schemeClr val="tx1">
                      <a:lumMod val="85000"/>
                      <a:lumOff val="15000"/>
                    </a:schemeClr>
                  </a:solidFill>
                  <a:latin typeface="Courier New" panose="02070309020205020404" pitchFamily="49" charset="0"/>
                  <a:cs typeface="Courier New" panose="02070309020205020404" pitchFamily="49" charset="0"/>
                </a:rPr>
                <a:t> </a:t>
              </a:r>
            </a:p>
            <a:p>
              <a:pPr>
                <a:lnSpc>
                  <a:spcPct val="150000"/>
                </a:lnSpc>
              </a:pPr>
              <a:r>
                <a:rPr lang="en-IN" sz="2000" dirty="0">
                  <a:solidFill>
                    <a:schemeClr val="tx1">
                      <a:lumMod val="85000"/>
                      <a:lumOff val="15000"/>
                    </a:schemeClr>
                  </a:solidFill>
                  <a:latin typeface="Courier New" panose="02070309020205020404" pitchFamily="49" charset="0"/>
                  <a:cs typeface="Courier New" panose="02070309020205020404" pitchFamily="49" charset="0"/>
                </a:rPr>
                <a:t>In [2]: </a:t>
              </a:r>
              <a:r>
                <a:rPr lang="en-IN" sz="2000" dirty="0" err="1">
                  <a:solidFill>
                    <a:schemeClr val="tx1">
                      <a:lumMod val="85000"/>
                      <a:lumOff val="15000"/>
                    </a:schemeClr>
                  </a:solidFill>
                  <a:latin typeface="Courier New" panose="02070309020205020404" pitchFamily="49" charset="0"/>
                  <a:cs typeface="Courier New" panose="02070309020205020404" pitchFamily="49" charset="0"/>
                </a:rPr>
                <a:t>X_train</a:t>
              </a:r>
              <a:r>
                <a:rPr lang="en-IN" sz="2000" dirty="0">
                  <a:solidFill>
                    <a:schemeClr val="tx1">
                      <a:lumMod val="85000"/>
                      <a:lumOff val="15000"/>
                    </a:schemeClr>
                  </a:solidFill>
                  <a:latin typeface="Courier New" panose="02070309020205020404" pitchFamily="49" charset="0"/>
                  <a:cs typeface="Courier New" panose="02070309020205020404" pitchFamily="49" charset="0"/>
                </a:rPr>
                <a:t>, </a:t>
              </a:r>
              <a:r>
                <a:rPr lang="en-IN" sz="2000" dirty="0" err="1">
                  <a:solidFill>
                    <a:schemeClr val="tx1">
                      <a:lumMod val="85000"/>
                      <a:lumOff val="15000"/>
                    </a:schemeClr>
                  </a:solidFill>
                  <a:latin typeface="Courier New" panose="02070309020205020404" pitchFamily="49" charset="0"/>
                  <a:cs typeface="Courier New" panose="02070309020205020404" pitchFamily="49" charset="0"/>
                </a:rPr>
                <a:t>X_test</a:t>
              </a:r>
              <a:r>
                <a:rPr lang="en-IN" sz="2000" dirty="0">
                  <a:solidFill>
                    <a:schemeClr val="tx1">
                      <a:lumMod val="85000"/>
                      <a:lumOff val="15000"/>
                    </a:schemeClr>
                  </a:solidFill>
                  <a:latin typeface="Courier New" panose="02070309020205020404" pitchFamily="49" charset="0"/>
                  <a:cs typeface="Courier New" panose="02070309020205020404" pitchFamily="49" charset="0"/>
                </a:rPr>
                <a:t>, </a:t>
              </a:r>
              <a:r>
                <a:rPr lang="en-IN" sz="2000" dirty="0" err="1">
                  <a:solidFill>
                    <a:schemeClr val="tx1">
                      <a:lumMod val="85000"/>
                      <a:lumOff val="15000"/>
                    </a:schemeClr>
                  </a:solidFill>
                  <a:latin typeface="Courier New" panose="02070309020205020404" pitchFamily="49" charset="0"/>
                  <a:cs typeface="Courier New" panose="02070309020205020404" pitchFamily="49" charset="0"/>
                </a:rPr>
                <a:t>y_train</a:t>
              </a:r>
              <a:r>
                <a:rPr lang="en-IN" sz="2000" dirty="0">
                  <a:solidFill>
                    <a:schemeClr val="tx1">
                      <a:lumMod val="85000"/>
                      <a:lumOff val="15000"/>
                    </a:schemeClr>
                  </a:solidFill>
                  <a:latin typeface="Courier New" panose="02070309020205020404" pitchFamily="49" charset="0"/>
                  <a:cs typeface="Courier New" panose="02070309020205020404" pitchFamily="49" charset="0"/>
                </a:rPr>
                <a:t>, </a:t>
              </a:r>
              <a:r>
                <a:rPr lang="en-IN" sz="2000" dirty="0" err="1">
                  <a:solidFill>
                    <a:schemeClr val="tx1">
                      <a:lumMod val="85000"/>
                      <a:lumOff val="15000"/>
                    </a:schemeClr>
                  </a:solidFill>
                  <a:latin typeface="Courier New" panose="02070309020205020404" pitchFamily="49" charset="0"/>
                  <a:cs typeface="Courier New" panose="02070309020205020404" pitchFamily="49" charset="0"/>
                </a:rPr>
                <a:t>y_test</a:t>
              </a:r>
              <a:r>
                <a:rPr lang="en-IN" sz="2000" dirty="0">
                  <a:solidFill>
                    <a:schemeClr val="tx1">
                      <a:lumMod val="85000"/>
                      <a:lumOff val="15000"/>
                    </a:schemeClr>
                  </a:solidFill>
                  <a:latin typeface="Courier New" panose="02070309020205020404" pitchFamily="49" charset="0"/>
                  <a:cs typeface="Courier New" panose="02070309020205020404" pitchFamily="49" charset="0"/>
                </a:rPr>
                <a:t> = </a:t>
              </a:r>
              <a:r>
                <a:rPr lang="en-IN" sz="2000" dirty="0" err="1">
                  <a:solidFill>
                    <a:schemeClr val="tx1">
                      <a:lumMod val="85000"/>
                      <a:lumOff val="15000"/>
                    </a:schemeClr>
                  </a:solidFill>
                  <a:latin typeface="Courier New" panose="02070309020205020404" pitchFamily="49" charset="0"/>
                  <a:cs typeface="Courier New" panose="02070309020205020404" pitchFamily="49" charset="0"/>
                </a:rPr>
                <a:t>train_test_split</a:t>
              </a:r>
              <a:r>
                <a:rPr lang="en-IN" sz="2000" dirty="0">
                  <a:solidFill>
                    <a:schemeClr val="tx1">
                      <a:lumMod val="85000"/>
                      <a:lumOff val="15000"/>
                    </a:schemeClr>
                  </a:solidFill>
                  <a:latin typeface="Courier New" panose="02070309020205020404" pitchFamily="49" charset="0"/>
                  <a:cs typeface="Courier New" panose="02070309020205020404" pitchFamily="49" charset="0"/>
                </a:rPr>
                <a:t>(X, </a:t>
              </a:r>
              <a:r>
                <a:rPr lang="en-IN" sz="2000" dirty="0" err="1">
                  <a:solidFill>
                    <a:schemeClr val="tx1">
                      <a:lumMod val="85000"/>
                      <a:lumOff val="15000"/>
                    </a:schemeClr>
                  </a:solidFill>
                  <a:latin typeface="Courier New" panose="02070309020205020404" pitchFamily="49" charset="0"/>
                  <a:cs typeface="Courier New" panose="02070309020205020404" pitchFamily="49" charset="0"/>
                </a:rPr>
                <a:t>y,test_size</a:t>
              </a:r>
              <a:r>
                <a:rPr lang="en-IN" sz="2000" dirty="0">
                  <a:solidFill>
                    <a:schemeClr val="tx1">
                      <a:lumMod val="85000"/>
                      <a:lumOff val="15000"/>
                    </a:schemeClr>
                  </a:solidFill>
                  <a:latin typeface="Courier New" panose="02070309020205020404" pitchFamily="49" charset="0"/>
                  <a:cs typeface="Courier New" panose="02070309020205020404" pitchFamily="49" charset="0"/>
                </a:rPr>
                <a:t> = 0.3, </a:t>
              </a:r>
              <a:r>
                <a:rPr lang="en-IN" sz="2000" dirty="0" err="1">
                  <a:solidFill>
                    <a:schemeClr val="tx1">
                      <a:lumMod val="85000"/>
                      <a:lumOff val="15000"/>
                    </a:schemeClr>
                  </a:solidFill>
                  <a:latin typeface="Courier New" panose="02070309020205020404" pitchFamily="49" charset="0"/>
                  <a:cs typeface="Courier New" panose="02070309020205020404" pitchFamily="49" charset="0"/>
                </a:rPr>
                <a:t>random_state</a:t>
              </a:r>
              <a:r>
                <a:rPr lang="en-IN" sz="2000" dirty="0">
                  <a:solidFill>
                    <a:schemeClr val="tx1">
                      <a:lumMod val="85000"/>
                      <a:lumOff val="15000"/>
                    </a:schemeClr>
                  </a:solidFill>
                  <a:latin typeface="Courier New" panose="02070309020205020404" pitchFamily="49" charset="0"/>
                  <a:cs typeface="Courier New" panose="02070309020205020404" pitchFamily="49" charset="0"/>
                </a:rPr>
                <a:t>=42) </a:t>
              </a:r>
            </a:p>
            <a:p>
              <a:pPr>
                <a:lnSpc>
                  <a:spcPct val="150000"/>
                </a:lnSpc>
              </a:pPr>
              <a:r>
                <a:rPr lang="en-IN" sz="2000" dirty="0">
                  <a:solidFill>
                    <a:schemeClr val="tx1">
                      <a:lumMod val="85000"/>
                      <a:lumOff val="15000"/>
                    </a:schemeClr>
                  </a:solidFill>
                  <a:latin typeface="Courier New" panose="02070309020205020404" pitchFamily="49" charset="0"/>
                  <a:cs typeface="Courier New" panose="02070309020205020404" pitchFamily="49" charset="0"/>
                </a:rPr>
                <a:t>In [3]: alg2 = </a:t>
              </a:r>
              <a:r>
                <a:rPr lang="en-IN" sz="2000" dirty="0" err="1">
                  <a:solidFill>
                    <a:schemeClr val="tx1">
                      <a:lumMod val="85000"/>
                      <a:lumOff val="15000"/>
                    </a:schemeClr>
                  </a:solidFill>
                  <a:latin typeface="Courier New" panose="02070309020205020404" pitchFamily="49" charset="0"/>
                  <a:cs typeface="Courier New" panose="02070309020205020404" pitchFamily="49" charset="0"/>
                </a:rPr>
                <a:t>linear_model.LinearRegression</a:t>
              </a:r>
              <a:r>
                <a:rPr lang="en-IN" sz="2000" dirty="0">
                  <a:solidFill>
                    <a:schemeClr val="tx1">
                      <a:lumMod val="85000"/>
                      <a:lumOff val="15000"/>
                    </a:schemeClr>
                  </a:solidFill>
                  <a:latin typeface="Courier New" panose="02070309020205020404" pitchFamily="49" charset="0"/>
                  <a:cs typeface="Courier New" panose="02070309020205020404" pitchFamily="49" charset="0"/>
                </a:rPr>
                <a:t>() </a:t>
              </a:r>
            </a:p>
            <a:p>
              <a:pPr>
                <a:lnSpc>
                  <a:spcPct val="150000"/>
                </a:lnSpc>
              </a:pPr>
              <a:r>
                <a:rPr lang="en-IN" sz="2000" dirty="0">
                  <a:solidFill>
                    <a:schemeClr val="tx1">
                      <a:lumMod val="85000"/>
                      <a:lumOff val="15000"/>
                    </a:schemeClr>
                  </a:solidFill>
                  <a:latin typeface="Courier New" panose="02070309020205020404" pitchFamily="49" charset="0"/>
                  <a:cs typeface="Courier New" panose="02070309020205020404" pitchFamily="49" charset="0"/>
                </a:rPr>
                <a:t>In [4]: alg2.fit(</a:t>
              </a:r>
              <a:r>
                <a:rPr lang="en-IN" sz="2000" dirty="0" err="1">
                  <a:solidFill>
                    <a:schemeClr val="tx1">
                      <a:lumMod val="85000"/>
                      <a:lumOff val="15000"/>
                    </a:schemeClr>
                  </a:solidFill>
                  <a:latin typeface="Courier New" panose="02070309020205020404" pitchFamily="49" charset="0"/>
                  <a:cs typeface="Courier New" panose="02070309020205020404" pitchFamily="49" charset="0"/>
                </a:rPr>
                <a:t>X_train</a:t>
              </a:r>
              <a:r>
                <a:rPr lang="en-IN" sz="2000" dirty="0">
                  <a:solidFill>
                    <a:schemeClr val="tx1">
                      <a:lumMod val="85000"/>
                      <a:lumOff val="15000"/>
                    </a:schemeClr>
                  </a:solidFill>
                  <a:latin typeface="Courier New" panose="02070309020205020404" pitchFamily="49" charset="0"/>
                  <a:cs typeface="Courier New" panose="02070309020205020404" pitchFamily="49" charset="0"/>
                </a:rPr>
                <a:t>, </a:t>
              </a:r>
              <a:r>
                <a:rPr lang="en-IN" sz="2000" dirty="0" err="1">
                  <a:solidFill>
                    <a:schemeClr val="tx1">
                      <a:lumMod val="85000"/>
                      <a:lumOff val="15000"/>
                    </a:schemeClr>
                  </a:solidFill>
                  <a:latin typeface="Courier New" panose="02070309020205020404" pitchFamily="49" charset="0"/>
                  <a:cs typeface="Courier New" panose="02070309020205020404" pitchFamily="49" charset="0"/>
                </a:rPr>
                <a:t>y_train</a:t>
              </a:r>
              <a:r>
                <a:rPr lang="en-IN" sz="2000" dirty="0">
                  <a:solidFill>
                    <a:schemeClr val="tx1">
                      <a:lumMod val="85000"/>
                      <a:lumOff val="15000"/>
                    </a:schemeClr>
                  </a:solidFill>
                  <a:latin typeface="Courier New" panose="02070309020205020404" pitchFamily="49" charset="0"/>
                  <a:cs typeface="Courier New" panose="02070309020205020404" pitchFamily="49" charset="0"/>
                </a:rPr>
                <a:t>) </a:t>
              </a:r>
            </a:p>
            <a:p>
              <a:pPr>
                <a:lnSpc>
                  <a:spcPct val="150000"/>
                </a:lnSpc>
              </a:pPr>
              <a:r>
                <a:rPr lang="en-IN" sz="2000" dirty="0">
                  <a:solidFill>
                    <a:schemeClr val="tx1">
                      <a:lumMod val="85000"/>
                      <a:lumOff val="15000"/>
                    </a:schemeClr>
                  </a:solidFill>
                  <a:latin typeface="Courier New" panose="02070309020205020404" pitchFamily="49" charset="0"/>
                  <a:cs typeface="Courier New" panose="02070309020205020404" pitchFamily="49" charset="0"/>
                </a:rPr>
                <a:t>In [5]: </a:t>
              </a:r>
              <a:r>
                <a:rPr lang="en-IN" sz="2000" dirty="0" err="1">
                  <a:solidFill>
                    <a:schemeClr val="tx1">
                      <a:lumMod val="85000"/>
                      <a:lumOff val="15000"/>
                    </a:schemeClr>
                  </a:solidFill>
                  <a:latin typeface="Courier New" panose="02070309020205020404" pitchFamily="49" charset="0"/>
                  <a:cs typeface="Courier New" panose="02070309020205020404" pitchFamily="49" charset="0"/>
                </a:rPr>
                <a:t>y_pred</a:t>
              </a:r>
              <a:r>
                <a:rPr lang="en-IN" sz="2000" dirty="0">
                  <a:solidFill>
                    <a:schemeClr val="tx1">
                      <a:lumMod val="85000"/>
                      <a:lumOff val="15000"/>
                    </a:schemeClr>
                  </a:solidFill>
                  <a:latin typeface="Courier New" panose="02070309020205020404" pitchFamily="49" charset="0"/>
                  <a:cs typeface="Courier New" panose="02070309020205020404" pitchFamily="49" charset="0"/>
                </a:rPr>
                <a:t> = alg2.predict(</a:t>
              </a:r>
              <a:r>
                <a:rPr lang="en-IN" sz="2000" dirty="0" err="1">
                  <a:solidFill>
                    <a:schemeClr val="tx1">
                      <a:lumMod val="85000"/>
                      <a:lumOff val="15000"/>
                    </a:schemeClr>
                  </a:solidFill>
                  <a:latin typeface="Courier New" panose="02070309020205020404" pitchFamily="49" charset="0"/>
                  <a:cs typeface="Courier New" panose="02070309020205020404" pitchFamily="49" charset="0"/>
                </a:rPr>
                <a:t>X_test</a:t>
              </a:r>
              <a:r>
                <a:rPr lang="en-IN" sz="2000" dirty="0">
                  <a:solidFill>
                    <a:schemeClr val="tx1">
                      <a:lumMod val="85000"/>
                      <a:lumOff val="15000"/>
                    </a:schemeClr>
                  </a:solidFill>
                  <a:latin typeface="Courier New" panose="02070309020205020404" pitchFamily="49" charset="0"/>
                  <a:cs typeface="Courier New" panose="02070309020205020404" pitchFamily="49" charset="0"/>
                </a:rPr>
                <a:t>) </a:t>
              </a:r>
            </a:p>
            <a:p>
              <a:pPr>
                <a:lnSpc>
                  <a:spcPct val="150000"/>
                </a:lnSpc>
              </a:pPr>
              <a:r>
                <a:rPr lang="en-IN" sz="2000" dirty="0">
                  <a:solidFill>
                    <a:schemeClr val="tx1">
                      <a:lumMod val="85000"/>
                      <a:lumOff val="15000"/>
                    </a:schemeClr>
                  </a:solidFill>
                  <a:latin typeface="Courier New" panose="02070309020205020404" pitchFamily="49" charset="0"/>
                  <a:cs typeface="Courier New" panose="02070309020205020404" pitchFamily="49" charset="0"/>
                </a:rPr>
                <a:t>In [6]: alg2.score(</a:t>
              </a:r>
              <a:r>
                <a:rPr lang="en-IN" sz="2000" dirty="0" err="1">
                  <a:solidFill>
                    <a:schemeClr val="tx1">
                      <a:lumMod val="85000"/>
                      <a:lumOff val="15000"/>
                    </a:schemeClr>
                  </a:solidFill>
                  <a:latin typeface="Courier New" panose="02070309020205020404" pitchFamily="49" charset="0"/>
                  <a:cs typeface="Courier New" panose="02070309020205020404" pitchFamily="49" charset="0"/>
                </a:rPr>
                <a:t>X_test</a:t>
              </a:r>
              <a:r>
                <a:rPr lang="en-IN" sz="2000" dirty="0">
                  <a:solidFill>
                    <a:schemeClr val="tx1">
                      <a:lumMod val="85000"/>
                      <a:lumOff val="15000"/>
                    </a:schemeClr>
                  </a:solidFill>
                  <a:latin typeface="Courier New" panose="02070309020205020404" pitchFamily="49" charset="0"/>
                  <a:cs typeface="Courier New" panose="02070309020205020404" pitchFamily="49" charset="0"/>
                </a:rPr>
                <a:t>, </a:t>
              </a:r>
              <a:r>
                <a:rPr lang="en-IN" sz="2000" dirty="0" err="1">
                  <a:solidFill>
                    <a:schemeClr val="tx1">
                      <a:lumMod val="85000"/>
                      <a:lumOff val="15000"/>
                    </a:schemeClr>
                  </a:solidFill>
                  <a:latin typeface="Courier New" panose="02070309020205020404" pitchFamily="49" charset="0"/>
                  <a:cs typeface="Courier New" panose="02070309020205020404" pitchFamily="49" charset="0"/>
                </a:rPr>
                <a:t>y_test</a:t>
              </a:r>
              <a:r>
                <a:rPr lang="en-IN" sz="2000" dirty="0">
                  <a:solidFill>
                    <a:schemeClr val="tx1">
                      <a:lumMod val="85000"/>
                      <a:lumOff val="15000"/>
                    </a:schemeClr>
                  </a:solidFill>
                  <a:latin typeface="Courier New" panose="02070309020205020404" pitchFamily="49" charset="0"/>
                  <a:cs typeface="Courier New" panose="02070309020205020404" pitchFamily="49" charset="0"/>
                </a:rPr>
                <a:t>) </a:t>
              </a:r>
            </a:p>
            <a:p>
              <a:pPr>
                <a:lnSpc>
                  <a:spcPct val="150000"/>
                </a:lnSpc>
              </a:pPr>
              <a:r>
                <a:rPr lang="en-IN" sz="2000" dirty="0">
                  <a:solidFill>
                    <a:schemeClr val="tx1">
                      <a:lumMod val="85000"/>
                      <a:lumOff val="15000"/>
                    </a:schemeClr>
                  </a:solidFill>
                  <a:latin typeface="Courier New" panose="02070309020205020404" pitchFamily="49" charset="0"/>
                  <a:cs typeface="Courier New" panose="02070309020205020404" pitchFamily="49" charset="0"/>
                </a:rPr>
                <a:t>Out[6]: 0.71122600574849526</a:t>
              </a:r>
              <a:endParaRPr sz="2000" dirty="0">
                <a:solidFill>
                  <a:schemeClr val="tx1">
                    <a:lumMod val="85000"/>
                    <a:lumOff val="15000"/>
                  </a:schemeClr>
                </a:solidFill>
                <a:latin typeface="Courier New" panose="02070309020205020404" pitchFamily="49" charset="0"/>
                <a:cs typeface="Courier New" panose="02070309020205020404" pitchFamily="49" charset="0"/>
              </a:endParaRPr>
            </a:p>
          </p:txBody>
        </p:sp>
      </p:grpSp>
    </p:spTree>
    <p:extLst>
      <p:ext uri="{BB962C8B-B14F-4D97-AF65-F5344CB8AC3E}">
        <p14:creationId xmlns:p14="http://schemas.microsoft.com/office/powerpoint/2010/main" val="279392467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BD3E5-6CC5-432C-BCCE-45AF12522078}"/>
              </a:ext>
            </a:extLst>
          </p:cNvPr>
          <p:cNvSpPr>
            <a:spLocks noGrp="1"/>
          </p:cNvSpPr>
          <p:nvPr>
            <p:ph type="title"/>
          </p:nvPr>
        </p:nvSpPr>
        <p:spPr/>
        <p:txBody>
          <a:bodyPr/>
          <a:lstStyle/>
          <a:p>
            <a:r>
              <a:rPr lang="en-US" sz="4000" b="1" cap="none" spc="-73" dirty="0">
                <a:solidFill>
                  <a:srgbClr val="3A3A3A"/>
                </a:solidFill>
                <a:latin typeface="Calibri"/>
                <a:ea typeface="+mn-ea"/>
                <a:cs typeface="Calibri"/>
              </a:rPr>
              <a:t>K fold Cross Validation</a:t>
            </a:r>
            <a:endParaRPr lang="en-IN" dirty="0"/>
          </a:p>
        </p:txBody>
      </p:sp>
      <p:graphicFrame>
        <p:nvGraphicFramePr>
          <p:cNvPr id="4" name="Content Placeholder 3">
            <a:extLst>
              <a:ext uri="{FF2B5EF4-FFF2-40B4-BE49-F238E27FC236}">
                <a16:creationId xmlns:a16="http://schemas.microsoft.com/office/drawing/2014/main" id="{078C36C2-DEB6-4057-9F2E-B3A63BB81617}"/>
              </a:ext>
            </a:extLst>
          </p:cNvPr>
          <p:cNvGraphicFramePr>
            <a:graphicFrameLocks noGrp="1"/>
          </p:cNvGraphicFramePr>
          <p:nvPr>
            <p:ph sz="quarter" idx="13"/>
            <p:extLst>
              <p:ext uri="{D42A27DB-BD31-4B8C-83A1-F6EECF244321}">
                <p14:modId xmlns:p14="http://schemas.microsoft.com/office/powerpoint/2010/main" val="2431798595"/>
              </p:ext>
            </p:extLst>
          </p:nvPr>
        </p:nvGraphicFramePr>
        <p:xfrm>
          <a:off x="2624477" y="2028259"/>
          <a:ext cx="6943045" cy="1854200"/>
        </p:xfrm>
        <a:graphic>
          <a:graphicData uri="http://schemas.openxmlformats.org/drawingml/2006/table">
            <a:tbl>
              <a:tblPr firstRow="1" bandRow="1">
                <a:tableStyleId>{5940675A-B579-460E-94D1-54222C63F5DA}</a:tableStyleId>
              </a:tblPr>
              <a:tblGrid>
                <a:gridCol w="1388609">
                  <a:extLst>
                    <a:ext uri="{9D8B030D-6E8A-4147-A177-3AD203B41FA5}">
                      <a16:colId xmlns:a16="http://schemas.microsoft.com/office/drawing/2014/main" val="116194595"/>
                    </a:ext>
                  </a:extLst>
                </a:gridCol>
                <a:gridCol w="1388609">
                  <a:extLst>
                    <a:ext uri="{9D8B030D-6E8A-4147-A177-3AD203B41FA5}">
                      <a16:colId xmlns:a16="http://schemas.microsoft.com/office/drawing/2014/main" val="2291871201"/>
                    </a:ext>
                  </a:extLst>
                </a:gridCol>
                <a:gridCol w="1388609">
                  <a:extLst>
                    <a:ext uri="{9D8B030D-6E8A-4147-A177-3AD203B41FA5}">
                      <a16:colId xmlns:a16="http://schemas.microsoft.com/office/drawing/2014/main" val="3674095334"/>
                    </a:ext>
                  </a:extLst>
                </a:gridCol>
                <a:gridCol w="1388609">
                  <a:extLst>
                    <a:ext uri="{9D8B030D-6E8A-4147-A177-3AD203B41FA5}">
                      <a16:colId xmlns:a16="http://schemas.microsoft.com/office/drawing/2014/main" val="2492816262"/>
                    </a:ext>
                  </a:extLst>
                </a:gridCol>
                <a:gridCol w="1388609">
                  <a:extLst>
                    <a:ext uri="{9D8B030D-6E8A-4147-A177-3AD203B41FA5}">
                      <a16:colId xmlns:a16="http://schemas.microsoft.com/office/drawing/2014/main" val="1968661299"/>
                    </a:ext>
                  </a:extLst>
                </a:gridCol>
              </a:tblGrid>
              <a:tr h="370840">
                <a:tc>
                  <a:txBody>
                    <a:bodyPr/>
                    <a:lstStyle/>
                    <a:p>
                      <a:pPr algn="ctr"/>
                      <a:r>
                        <a:rPr lang="en-IN" b="1" dirty="0">
                          <a:solidFill>
                            <a:schemeClr val="bg1"/>
                          </a:solidFill>
                        </a:rPr>
                        <a:t>Fold 1</a:t>
                      </a:r>
                    </a:p>
                  </a:txBody>
                  <a:tcPr anchor="ctr">
                    <a:solidFill>
                      <a:schemeClr val="bg2">
                        <a:lumMod val="1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b="1" dirty="0"/>
                        <a:t>Fold 2</a:t>
                      </a:r>
                    </a:p>
                  </a:txBody>
                  <a:tcPr anchor="ctr">
                    <a:solidFill>
                      <a:schemeClr val="accent1">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b="1" dirty="0"/>
                        <a:t>Fold 3</a:t>
                      </a:r>
                    </a:p>
                  </a:txBody>
                  <a:tcPr anchor="ctr">
                    <a:solidFill>
                      <a:schemeClr val="accent1">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b="1" dirty="0"/>
                        <a:t>Fold 4</a:t>
                      </a:r>
                    </a:p>
                  </a:txBody>
                  <a:tcPr anchor="ctr">
                    <a:solidFill>
                      <a:schemeClr val="accent1">
                        <a:lumMod val="40000"/>
                        <a:lumOff val="60000"/>
                      </a:schemeClr>
                    </a:solidFill>
                  </a:tcPr>
                </a:tc>
                <a:tc>
                  <a:txBody>
                    <a:bodyPr/>
                    <a:lstStyle/>
                    <a:p>
                      <a:pPr algn="ctr"/>
                      <a:r>
                        <a:rPr lang="en-IN" b="1" dirty="0"/>
                        <a:t>Fold 5</a:t>
                      </a:r>
                    </a:p>
                  </a:txBody>
                  <a:tcPr anchor="ctr">
                    <a:solidFill>
                      <a:schemeClr val="accent1">
                        <a:lumMod val="40000"/>
                        <a:lumOff val="60000"/>
                      </a:schemeClr>
                    </a:solidFill>
                  </a:tcPr>
                </a:tc>
                <a:extLst>
                  <a:ext uri="{0D108BD9-81ED-4DB2-BD59-A6C34878D82A}">
                    <a16:rowId xmlns:a16="http://schemas.microsoft.com/office/drawing/2014/main" val="12105783"/>
                  </a:ext>
                </a:extLst>
              </a:tr>
              <a:tr h="370840">
                <a:tc>
                  <a:txBody>
                    <a:bodyPr/>
                    <a:lstStyle/>
                    <a:p>
                      <a:pPr algn="ctr"/>
                      <a:r>
                        <a:rPr lang="en-IN" b="1" dirty="0"/>
                        <a:t>Fold 1</a:t>
                      </a:r>
                    </a:p>
                  </a:txBody>
                  <a:tcPr anchor="ctr">
                    <a:solidFill>
                      <a:schemeClr val="accent1">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b="1" kern="1200" dirty="0">
                          <a:solidFill>
                            <a:schemeClr val="bg1"/>
                          </a:solidFill>
                          <a:latin typeface="+mn-lt"/>
                          <a:ea typeface="+mn-ea"/>
                          <a:cs typeface="+mn-cs"/>
                        </a:rPr>
                        <a:t>Fold 2</a:t>
                      </a:r>
                    </a:p>
                  </a:txBody>
                  <a:tcPr anchor="ctr">
                    <a:solidFill>
                      <a:schemeClr val="bg2">
                        <a:lumMod val="1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b="1" dirty="0"/>
                        <a:t>Fold 3</a:t>
                      </a:r>
                    </a:p>
                  </a:txBody>
                  <a:tcPr anchor="ctr">
                    <a:solidFill>
                      <a:schemeClr val="accent1">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b="1" dirty="0"/>
                        <a:t>Fold 4</a:t>
                      </a:r>
                    </a:p>
                  </a:txBody>
                  <a:tcPr anchor="ctr">
                    <a:solidFill>
                      <a:schemeClr val="accent1">
                        <a:lumMod val="40000"/>
                        <a:lumOff val="60000"/>
                      </a:schemeClr>
                    </a:solidFill>
                  </a:tcPr>
                </a:tc>
                <a:tc>
                  <a:txBody>
                    <a:bodyPr/>
                    <a:lstStyle/>
                    <a:p>
                      <a:pPr algn="ctr"/>
                      <a:r>
                        <a:rPr lang="en-IN" b="1" dirty="0"/>
                        <a:t>Fold 5</a:t>
                      </a:r>
                    </a:p>
                  </a:txBody>
                  <a:tcPr anchor="ctr">
                    <a:solidFill>
                      <a:schemeClr val="accent1">
                        <a:lumMod val="40000"/>
                        <a:lumOff val="60000"/>
                      </a:schemeClr>
                    </a:solidFill>
                  </a:tcPr>
                </a:tc>
                <a:extLst>
                  <a:ext uri="{0D108BD9-81ED-4DB2-BD59-A6C34878D82A}">
                    <a16:rowId xmlns:a16="http://schemas.microsoft.com/office/drawing/2014/main" val="2688609379"/>
                  </a:ext>
                </a:extLst>
              </a:tr>
              <a:tr h="370840">
                <a:tc>
                  <a:txBody>
                    <a:bodyPr/>
                    <a:lstStyle/>
                    <a:p>
                      <a:pPr algn="ctr"/>
                      <a:r>
                        <a:rPr lang="en-IN" b="1" dirty="0"/>
                        <a:t>Fold 1</a:t>
                      </a:r>
                    </a:p>
                  </a:txBody>
                  <a:tcPr anchor="ctr">
                    <a:solidFill>
                      <a:schemeClr val="accent1">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b="1" dirty="0"/>
                        <a:t>Fold 2</a:t>
                      </a:r>
                    </a:p>
                  </a:txBody>
                  <a:tcPr anchor="ctr">
                    <a:solidFill>
                      <a:schemeClr val="accent1">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b="1" dirty="0">
                          <a:solidFill>
                            <a:schemeClr val="bg1"/>
                          </a:solidFill>
                        </a:rPr>
                        <a:t>Fold 3</a:t>
                      </a:r>
                    </a:p>
                  </a:txBody>
                  <a:tcPr anchor="ctr">
                    <a:solidFill>
                      <a:schemeClr val="bg2">
                        <a:lumMod val="1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b="1" dirty="0"/>
                        <a:t>Fold 4</a:t>
                      </a:r>
                    </a:p>
                  </a:txBody>
                  <a:tcPr anchor="ctr">
                    <a:solidFill>
                      <a:schemeClr val="accent1">
                        <a:lumMod val="40000"/>
                        <a:lumOff val="60000"/>
                      </a:schemeClr>
                    </a:solidFill>
                  </a:tcPr>
                </a:tc>
                <a:tc>
                  <a:txBody>
                    <a:bodyPr/>
                    <a:lstStyle/>
                    <a:p>
                      <a:pPr algn="ctr"/>
                      <a:r>
                        <a:rPr lang="en-IN" b="1" dirty="0"/>
                        <a:t>Fold 5</a:t>
                      </a:r>
                    </a:p>
                  </a:txBody>
                  <a:tcPr anchor="ctr">
                    <a:solidFill>
                      <a:schemeClr val="accent1">
                        <a:lumMod val="40000"/>
                        <a:lumOff val="60000"/>
                      </a:schemeClr>
                    </a:solidFill>
                  </a:tcPr>
                </a:tc>
                <a:extLst>
                  <a:ext uri="{0D108BD9-81ED-4DB2-BD59-A6C34878D82A}">
                    <a16:rowId xmlns:a16="http://schemas.microsoft.com/office/drawing/2014/main" val="131685986"/>
                  </a:ext>
                </a:extLst>
              </a:tr>
              <a:tr h="370840">
                <a:tc>
                  <a:txBody>
                    <a:bodyPr/>
                    <a:lstStyle/>
                    <a:p>
                      <a:pPr algn="ctr"/>
                      <a:r>
                        <a:rPr lang="en-IN" b="1" dirty="0"/>
                        <a:t>Fold 1</a:t>
                      </a:r>
                    </a:p>
                  </a:txBody>
                  <a:tcPr anchor="ctr">
                    <a:solidFill>
                      <a:schemeClr val="accent1">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b="1" dirty="0"/>
                        <a:t>Fold 2</a:t>
                      </a:r>
                    </a:p>
                  </a:txBody>
                  <a:tcPr anchor="ctr">
                    <a:solidFill>
                      <a:schemeClr val="accent1">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b="1" dirty="0"/>
                        <a:t>Fold 3</a:t>
                      </a:r>
                    </a:p>
                  </a:txBody>
                  <a:tcPr anchor="ctr">
                    <a:solidFill>
                      <a:schemeClr val="accent1">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b="1" dirty="0">
                          <a:solidFill>
                            <a:schemeClr val="bg1"/>
                          </a:solidFill>
                        </a:rPr>
                        <a:t>Fold 4</a:t>
                      </a:r>
                    </a:p>
                  </a:txBody>
                  <a:tcPr anchor="ctr">
                    <a:solidFill>
                      <a:schemeClr val="bg2">
                        <a:lumMod val="10000"/>
                      </a:schemeClr>
                    </a:solidFill>
                  </a:tcPr>
                </a:tc>
                <a:tc>
                  <a:txBody>
                    <a:bodyPr/>
                    <a:lstStyle/>
                    <a:p>
                      <a:pPr algn="ctr"/>
                      <a:r>
                        <a:rPr lang="en-IN" b="1" dirty="0"/>
                        <a:t>Fold 5</a:t>
                      </a:r>
                    </a:p>
                  </a:txBody>
                  <a:tcPr anchor="ctr">
                    <a:solidFill>
                      <a:schemeClr val="accent1">
                        <a:lumMod val="40000"/>
                        <a:lumOff val="60000"/>
                      </a:schemeClr>
                    </a:solidFill>
                  </a:tcPr>
                </a:tc>
                <a:extLst>
                  <a:ext uri="{0D108BD9-81ED-4DB2-BD59-A6C34878D82A}">
                    <a16:rowId xmlns:a16="http://schemas.microsoft.com/office/drawing/2014/main" val="3651682265"/>
                  </a:ext>
                </a:extLst>
              </a:tr>
              <a:tr h="370840">
                <a:tc>
                  <a:txBody>
                    <a:bodyPr/>
                    <a:lstStyle/>
                    <a:p>
                      <a:pPr algn="ctr"/>
                      <a:r>
                        <a:rPr lang="en-IN" b="1" dirty="0"/>
                        <a:t>Fold 1</a:t>
                      </a:r>
                    </a:p>
                  </a:txBody>
                  <a:tcPr anchor="ctr">
                    <a:solidFill>
                      <a:schemeClr val="accent1">
                        <a:lumMod val="40000"/>
                        <a:lumOff val="60000"/>
                      </a:schemeClr>
                    </a:solidFill>
                  </a:tcPr>
                </a:tc>
                <a:tc>
                  <a:txBody>
                    <a:bodyPr/>
                    <a:lstStyle/>
                    <a:p>
                      <a:pPr algn="ctr"/>
                      <a:r>
                        <a:rPr lang="en-IN" b="1" dirty="0"/>
                        <a:t>Fold 2</a:t>
                      </a:r>
                    </a:p>
                  </a:txBody>
                  <a:tcPr anchor="ctr">
                    <a:solidFill>
                      <a:schemeClr val="accent1">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b="1" dirty="0"/>
                        <a:t>Fold 3</a:t>
                      </a:r>
                    </a:p>
                  </a:txBody>
                  <a:tcPr anchor="ctr">
                    <a:solidFill>
                      <a:schemeClr val="accent1">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b="1" dirty="0"/>
                        <a:t>Fold 4</a:t>
                      </a:r>
                    </a:p>
                  </a:txBody>
                  <a:tcPr anchor="ctr">
                    <a:solidFill>
                      <a:schemeClr val="accent1">
                        <a:lumMod val="40000"/>
                        <a:lumOff val="60000"/>
                      </a:schemeClr>
                    </a:solidFill>
                  </a:tcPr>
                </a:tc>
                <a:tc>
                  <a:txBody>
                    <a:bodyPr/>
                    <a:lstStyle/>
                    <a:p>
                      <a:pPr algn="ctr"/>
                      <a:r>
                        <a:rPr lang="en-IN" b="1" dirty="0">
                          <a:solidFill>
                            <a:schemeClr val="bg1"/>
                          </a:solidFill>
                        </a:rPr>
                        <a:t>Fold 5</a:t>
                      </a:r>
                    </a:p>
                  </a:txBody>
                  <a:tcPr anchor="ctr">
                    <a:solidFill>
                      <a:schemeClr val="bg2">
                        <a:lumMod val="10000"/>
                      </a:schemeClr>
                    </a:solidFill>
                  </a:tcPr>
                </a:tc>
                <a:extLst>
                  <a:ext uri="{0D108BD9-81ED-4DB2-BD59-A6C34878D82A}">
                    <a16:rowId xmlns:a16="http://schemas.microsoft.com/office/drawing/2014/main" val="1945092211"/>
                  </a:ext>
                </a:extLst>
              </a:tr>
            </a:tbl>
          </a:graphicData>
        </a:graphic>
      </p:graphicFrame>
      <p:graphicFrame>
        <p:nvGraphicFramePr>
          <p:cNvPr id="6" name="Table 5">
            <a:extLst>
              <a:ext uri="{FF2B5EF4-FFF2-40B4-BE49-F238E27FC236}">
                <a16:creationId xmlns:a16="http://schemas.microsoft.com/office/drawing/2014/main" id="{ADD96536-19A6-479E-A32C-8F0BD7F740F0}"/>
              </a:ext>
            </a:extLst>
          </p:cNvPr>
          <p:cNvGraphicFramePr>
            <a:graphicFrameLocks noGrp="1"/>
          </p:cNvGraphicFramePr>
          <p:nvPr>
            <p:extLst>
              <p:ext uri="{D42A27DB-BD31-4B8C-83A1-F6EECF244321}">
                <p14:modId xmlns:p14="http://schemas.microsoft.com/office/powerpoint/2010/main" val="3171336800"/>
              </p:ext>
            </p:extLst>
          </p:nvPr>
        </p:nvGraphicFramePr>
        <p:xfrm>
          <a:off x="4428837" y="4670137"/>
          <a:ext cx="1357745" cy="365760"/>
        </p:xfrm>
        <a:graphic>
          <a:graphicData uri="http://schemas.openxmlformats.org/drawingml/2006/table">
            <a:tbl>
              <a:tblPr firstRow="1" bandRow="1">
                <a:tableStyleId>{5C22544A-7EE6-4342-B048-85BDC9FD1C3A}</a:tableStyleId>
              </a:tblPr>
              <a:tblGrid>
                <a:gridCol w="1357745">
                  <a:extLst>
                    <a:ext uri="{9D8B030D-6E8A-4147-A177-3AD203B41FA5}">
                      <a16:colId xmlns:a16="http://schemas.microsoft.com/office/drawing/2014/main" val="1747000840"/>
                    </a:ext>
                  </a:extLst>
                </a:gridCol>
              </a:tblGrid>
              <a:tr h="335973">
                <a:tc>
                  <a:txBody>
                    <a:bodyPr/>
                    <a:lstStyle/>
                    <a:p>
                      <a:r>
                        <a:rPr lang="en-IN" b="0" dirty="0">
                          <a:ln>
                            <a:solidFill>
                              <a:sysClr val="windowText" lastClr="000000"/>
                            </a:solidFill>
                          </a:ln>
                          <a:solidFill>
                            <a:schemeClr val="tx1"/>
                          </a:solidFill>
                        </a:rPr>
                        <a:t>Training Set</a:t>
                      </a:r>
                    </a:p>
                  </a:txBody>
                  <a:tcPr>
                    <a:solidFill>
                      <a:schemeClr val="accent1">
                        <a:lumMod val="40000"/>
                        <a:lumOff val="60000"/>
                      </a:schemeClr>
                    </a:solidFill>
                  </a:tcPr>
                </a:tc>
                <a:extLst>
                  <a:ext uri="{0D108BD9-81ED-4DB2-BD59-A6C34878D82A}">
                    <a16:rowId xmlns:a16="http://schemas.microsoft.com/office/drawing/2014/main" val="98606838"/>
                  </a:ext>
                </a:extLst>
              </a:tr>
            </a:tbl>
          </a:graphicData>
        </a:graphic>
      </p:graphicFrame>
      <p:graphicFrame>
        <p:nvGraphicFramePr>
          <p:cNvPr id="7" name="Table 6">
            <a:extLst>
              <a:ext uri="{FF2B5EF4-FFF2-40B4-BE49-F238E27FC236}">
                <a16:creationId xmlns:a16="http://schemas.microsoft.com/office/drawing/2014/main" id="{A7E9C9ED-6330-4C76-B055-90C72C0638D1}"/>
              </a:ext>
            </a:extLst>
          </p:cNvPr>
          <p:cNvGraphicFramePr>
            <a:graphicFrameLocks noGrp="1"/>
          </p:cNvGraphicFramePr>
          <p:nvPr>
            <p:extLst>
              <p:ext uri="{D42A27DB-BD31-4B8C-83A1-F6EECF244321}">
                <p14:modId xmlns:p14="http://schemas.microsoft.com/office/powerpoint/2010/main" val="3499116817"/>
              </p:ext>
            </p:extLst>
          </p:nvPr>
        </p:nvGraphicFramePr>
        <p:xfrm>
          <a:off x="6405419" y="4670137"/>
          <a:ext cx="1357745" cy="365760"/>
        </p:xfrm>
        <a:graphic>
          <a:graphicData uri="http://schemas.openxmlformats.org/drawingml/2006/table">
            <a:tbl>
              <a:tblPr firstRow="1" bandRow="1">
                <a:tableStyleId>{5C22544A-7EE6-4342-B048-85BDC9FD1C3A}</a:tableStyleId>
              </a:tblPr>
              <a:tblGrid>
                <a:gridCol w="1357745">
                  <a:extLst>
                    <a:ext uri="{9D8B030D-6E8A-4147-A177-3AD203B41FA5}">
                      <a16:colId xmlns:a16="http://schemas.microsoft.com/office/drawing/2014/main" val="1747000840"/>
                    </a:ext>
                  </a:extLst>
                </a:gridCol>
              </a:tblGrid>
              <a:tr h="335973">
                <a:tc>
                  <a:txBody>
                    <a:bodyPr/>
                    <a:lstStyle/>
                    <a:p>
                      <a:r>
                        <a:rPr lang="en-IN" dirty="0"/>
                        <a:t>Test Set</a:t>
                      </a:r>
                    </a:p>
                  </a:txBody>
                  <a:tcPr>
                    <a:solidFill>
                      <a:schemeClr val="bg2">
                        <a:lumMod val="10000"/>
                      </a:schemeClr>
                    </a:solidFill>
                  </a:tcPr>
                </a:tc>
                <a:extLst>
                  <a:ext uri="{0D108BD9-81ED-4DB2-BD59-A6C34878D82A}">
                    <a16:rowId xmlns:a16="http://schemas.microsoft.com/office/drawing/2014/main" val="98606838"/>
                  </a:ext>
                </a:extLst>
              </a:tr>
            </a:tbl>
          </a:graphicData>
        </a:graphic>
      </p:graphicFrame>
      <p:graphicFrame>
        <p:nvGraphicFramePr>
          <p:cNvPr id="8" name="Table 7">
            <a:extLst>
              <a:ext uri="{FF2B5EF4-FFF2-40B4-BE49-F238E27FC236}">
                <a16:creationId xmlns:a16="http://schemas.microsoft.com/office/drawing/2014/main" id="{3BE1E3C9-CA03-4058-A6F5-9D3F4F0E1EE6}"/>
              </a:ext>
            </a:extLst>
          </p:cNvPr>
          <p:cNvGraphicFramePr>
            <a:graphicFrameLocks noGrp="1"/>
          </p:cNvGraphicFramePr>
          <p:nvPr>
            <p:extLst>
              <p:ext uri="{D42A27DB-BD31-4B8C-83A1-F6EECF244321}">
                <p14:modId xmlns:p14="http://schemas.microsoft.com/office/powerpoint/2010/main" val="3176697919"/>
              </p:ext>
            </p:extLst>
          </p:nvPr>
        </p:nvGraphicFramePr>
        <p:xfrm>
          <a:off x="1145430" y="2028259"/>
          <a:ext cx="1357745" cy="1854200"/>
        </p:xfrm>
        <a:graphic>
          <a:graphicData uri="http://schemas.openxmlformats.org/drawingml/2006/table">
            <a:tbl>
              <a:tblPr firstRow="1" bandRow="1">
                <a:tableStyleId>{2D5ABB26-0587-4C30-8999-92F81FD0307C}</a:tableStyleId>
              </a:tblPr>
              <a:tblGrid>
                <a:gridCol w="1357745">
                  <a:extLst>
                    <a:ext uri="{9D8B030D-6E8A-4147-A177-3AD203B41FA5}">
                      <a16:colId xmlns:a16="http://schemas.microsoft.com/office/drawing/2014/main" val="1342622461"/>
                    </a:ext>
                  </a:extLst>
                </a:gridCol>
              </a:tblGrid>
              <a:tr h="370840">
                <a:tc>
                  <a:txBody>
                    <a:bodyPr/>
                    <a:lstStyle/>
                    <a:p>
                      <a:r>
                        <a:rPr lang="en-IN" dirty="0"/>
                        <a:t>Split 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4682995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Split 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8853365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Split 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1721077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Split 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3294832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Split 5</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484778720"/>
                  </a:ext>
                </a:extLst>
              </a:tr>
            </a:tbl>
          </a:graphicData>
        </a:graphic>
      </p:graphicFrame>
      <p:graphicFrame>
        <p:nvGraphicFramePr>
          <p:cNvPr id="9" name="Table 8">
            <a:extLst>
              <a:ext uri="{FF2B5EF4-FFF2-40B4-BE49-F238E27FC236}">
                <a16:creationId xmlns:a16="http://schemas.microsoft.com/office/drawing/2014/main" id="{53F4E4C1-2C3B-403E-80F3-789D897DF9C0}"/>
              </a:ext>
            </a:extLst>
          </p:cNvPr>
          <p:cNvGraphicFramePr>
            <a:graphicFrameLocks noGrp="1"/>
          </p:cNvGraphicFramePr>
          <p:nvPr>
            <p:extLst>
              <p:ext uri="{D42A27DB-BD31-4B8C-83A1-F6EECF244321}">
                <p14:modId xmlns:p14="http://schemas.microsoft.com/office/powerpoint/2010/main" val="2346726999"/>
              </p:ext>
            </p:extLst>
          </p:nvPr>
        </p:nvGraphicFramePr>
        <p:xfrm>
          <a:off x="9688825" y="2028259"/>
          <a:ext cx="1357745" cy="1854200"/>
        </p:xfrm>
        <a:graphic>
          <a:graphicData uri="http://schemas.openxmlformats.org/drawingml/2006/table">
            <a:tbl>
              <a:tblPr firstRow="1" bandRow="1">
                <a:tableStyleId>{2D5ABB26-0587-4C30-8999-92F81FD0307C}</a:tableStyleId>
              </a:tblPr>
              <a:tblGrid>
                <a:gridCol w="1357745">
                  <a:extLst>
                    <a:ext uri="{9D8B030D-6E8A-4147-A177-3AD203B41FA5}">
                      <a16:colId xmlns:a16="http://schemas.microsoft.com/office/drawing/2014/main" val="1342622461"/>
                    </a:ext>
                  </a:extLst>
                </a:gridCol>
              </a:tblGrid>
              <a:tr h="370840">
                <a:tc>
                  <a:txBody>
                    <a:bodyPr/>
                    <a:lstStyle/>
                    <a:p>
                      <a:r>
                        <a:rPr lang="en-IN" dirty="0"/>
                        <a:t>Metric 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46829958"/>
                  </a:ext>
                </a:extLst>
              </a:tr>
              <a:tr h="370840">
                <a:tc>
                  <a:txBody>
                    <a:bodyPr/>
                    <a:lstStyle/>
                    <a:p>
                      <a:r>
                        <a:rPr lang="en-IN" dirty="0"/>
                        <a:t>Metric 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88533657"/>
                  </a:ext>
                </a:extLst>
              </a:tr>
              <a:tr h="370840">
                <a:tc>
                  <a:txBody>
                    <a:bodyPr/>
                    <a:lstStyle/>
                    <a:p>
                      <a:r>
                        <a:rPr lang="en-IN" dirty="0"/>
                        <a:t>Metric 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17210770"/>
                  </a:ext>
                </a:extLst>
              </a:tr>
              <a:tr h="370840">
                <a:tc>
                  <a:txBody>
                    <a:bodyPr/>
                    <a:lstStyle/>
                    <a:p>
                      <a:r>
                        <a:rPr lang="en-IN" dirty="0"/>
                        <a:t>Metric 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32948328"/>
                  </a:ext>
                </a:extLst>
              </a:tr>
              <a:tr h="370840">
                <a:tc>
                  <a:txBody>
                    <a:bodyPr/>
                    <a:lstStyle/>
                    <a:p>
                      <a:r>
                        <a:rPr lang="en-IN" dirty="0"/>
                        <a:t>Metric 5</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484778720"/>
                  </a:ext>
                </a:extLst>
              </a:tr>
            </a:tbl>
          </a:graphicData>
        </a:graphic>
      </p:graphicFrame>
    </p:spTree>
    <p:extLst>
      <p:ext uri="{BB962C8B-B14F-4D97-AF65-F5344CB8AC3E}">
        <p14:creationId xmlns:p14="http://schemas.microsoft.com/office/powerpoint/2010/main" val="127891426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146644" y="841416"/>
            <a:ext cx="10273307" cy="626440"/>
          </a:xfrm>
          <a:prstGeom prst="rect">
            <a:avLst/>
          </a:prstGeom>
        </p:spPr>
        <p:txBody>
          <a:bodyPr vert="horz" wrap="square" lIns="0" tIns="10782" rIns="0" bIns="0" rtlCol="0">
            <a:spAutoFit/>
          </a:bodyPr>
          <a:lstStyle/>
          <a:p>
            <a:pPr marL="7701">
              <a:spcBef>
                <a:spcPts val="85"/>
              </a:spcBef>
            </a:pPr>
            <a:r>
              <a:rPr lang="en-IN" sz="4000" b="1" spc="-73" dirty="0">
                <a:solidFill>
                  <a:srgbClr val="3A3A3A"/>
                </a:solidFill>
                <a:latin typeface="Calibri"/>
                <a:cs typeface="Calibri"/>
              </a:rPr>
              <a:t>Cross-validation and model performance</a:t>
            </a:r>
            <a:endParaRPr sz="4000" dirty="0">
              <a:latin typeface="Calibri"/>
              <a:cs typeface="Calibri"/>
            </a:endParaRPr>
          </a:p>
        </p:txBody>
      </p:sp>
      <p:sp>
        <p:nvSpPr>
          <p:cNvPr id="6" name="Rectangle 5">
            <a:extLst>
              <a:ext uri="{FF2B5EF4-FFF2-40B4-BE49-F238E27FC236}">
                <a16:creationId xmlns:a16="http://schemas.microsoft.com/office/drawing/2014/main" id="{335A42FD-CD0E-40B8-BD17-50DDE481B08C}"/>
              </a:ext>
            </a:extLst>
          </p:cNvPr>
          <p:cNvSpPr/>
          <p:nvPr/>
        </p:nvSpPr>
        <p:spPr>
          <a:xfrm>
            <a:off x="1146644" y="2208061"/>
            <a:ext cx="7498592" cy="2248821"/>
          </a:xfrm>
          <a:prstGeom prst="rect">
            <a:avLst/>
          </a:prstGeom>
        </p:spPr>
        <p:txBody>
          <a:bodyPr wrap="square">
            <a:spAutoFit/>
          </a:bodyPr>
          <a:lstStyle/>
          <a:p>
            <a:pPr marL="457200" indent="-457200">
              <a:lnSpc>
                <a:spcPct val="150000"/>
              </a:lnSpc>
              <a:buFont typeface="Arial" panose="020B0604020202020204" pitchFamily="34" charset="0"/>
              <a:buChar char="•"/>
            </a:pPr>
            <a:r>
              <a:rPr lang="en-IN" sz="2400" dirty="0"/>
              <a:t>5 folds = 5-fold CV </a:t>
            </a:r>
          </a:p>
          <a:p>
            <a:pPr marL="457200" indent="-457200">
              <a:lnSpc>
                <a:spcPct val="150000"/>
              </a:lnSpc>
              <a:buFont typeface="Arial" panose="020B0604020202020204" pitchFamily="34" charset="0"/>
              <a:buChar char="•"/>
            </a:pPr>
            <a:r>
              <a:rPr lang="en-IN" sz="2400" dirty="0"/>
              <a:t>10 folds = 10-fold CV </a:t>
            </a:r>
          </a:p>
          <a:p>
            <a:pPr marL="457200" indent="-457200">
              <a:lnSpc>
                <a:spcPct val="150000"/>
              </a:lnSpc>
              <a:buFont typeface="Arial" panose="020B0604020202020204" pitchFamily="34" charset="0"/>
              <a:buChar char="•"/>
            </a:pPr>
            <a:r>
              <a:rPr lang="en-IN" sz="2400" dirty="0"/>
              <a:t>k folds = k-fold CV </a:t>
            </a:r>
          </a:p>
          <a:p>
            <a:pPr marL="457200" indent="-457200">
              <a:lnSpc>
                <a:spcPct val="150000"/>
              </a:lnSpc>
              <a:buFont typeface="Arial" panose="020B0604020202020204" pitchFamily="34" charset="0"/>
              <a:buChar char="•"/>
            </a:pPr>
            <a:r>
              <a:rPr lang="en-IN" sz="2400" dirty="0"/>
              <a:t>More folds = More computationally expensive</a:t>
            </a:r>
          </a:p>
        </p:txBody>
      </p:sp>
    </p:spTree>
    <p:extLst>
      <p:ext uri="{BB962C8B-B14F-4D97-AF65-F5344CB8AC3E}">
        <p14:creationId xmlns:p14="http://schemas.microsoft.com/office/powerpoint/2010/main" val="34010392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146645" y="841416"/>
            <a:ext cx="7200322" cy="626440"/>
          </a:xfrm>
          <a:prstGeom prst="rect">
            <a:avLst/>
          </a:prstGeom>
        </p:spPr>
        <p:txBody>
          <a:bodyPr vert="horz" wrap="square" lIns="0" tIns="10782" rIns="0" bIns="0" rtlCol="0">
            <a:spAutoFit/>
          </a:bodyPr>
          <a:lstStyle/>
          <a:p>
            <a:pPr marL="7701">
              <a:spcBef>
                <a:spcPts val="85"/>
              </a:spcBef>
            </a:pPr>
            <a:r>
              <a:rPr lang="en-IN" sz="4000" b="1" spc="-73" dirty="0">
                <a:solidFill>
                  <a:srgbClr val="3A3A3A"/>
                </a:solidFill>
                <a:latin typeface="Calibri"/>
                <a:cs typeface="Calibri"/>
              </a:rPr>
              <a:t>Cross-validation in </a:t>
            </a:r>
            <a:r>
              <a:rPr lang="en-IN" sz="4000" b="1" spc="-73" dirty="0" err="1">
                <a:solidFill>
                  <a:srgbClr val="3A3A3A"/>
                </a:solidFill>
                <a:latin typeface="Calibri"/>
                <a:cs typeface="Calibri"/>
              </a:rPr>
              <a:t>scikit</a:t>
            </a:r>
            <a:r>
              <a:rPr lang="en-IN" sz="4000" b="1" spc="-73" dirty="0">
                <a:solidFill>
                  <a:srgbClr val="3A3A3A"/>
                </a:solidFill>
                <a:latin typeface="Calibri"/>
                <a:cs typeface="Calibri"/>
              </a:rPr>
              <a:t>-learn</a:t>
            </a:r>
            <a:endParaRPr sz="4000" dirty="0">
              <a:latin typeface="Calibri"/>
              <a:cs typeface="Calibri"/>
            </a:endParaRPr>
          </a:p>
        </p:txBody>
      </p:sp>
      <p:grpSp>
        <p:nvGrpSpPr>
          <p:cNvPr id="2" name="Group 1">
            <a:extLst>
              <a:ext uri="{FF2B5EF4-FFF2-40B4-BE49-F238E27FC236}">
                <a16:creationId xmlns:a16="http://schemas.microsoft.com/office/drawing/2014/main" id="{618EC314-ED81-4168-9444-910673D5E837}"/>
              </a:ext>
            </a:extLst>
          </p:cNvPr>
          <p:cNvGrpSpPr/>
          <p:nvPr/>
        </p:nvGrpSpPr>
        <p:grpSpPr>
          <a:xfrm>
            <a:off x="1103981" y="1921166"/>
            <a:ext cx="10057064" cy="4095418"/>
            <a:chOff x="2428683" y="1710208"/>
            <a:chExt cx="8719608" cy="3223951"/>
          </a:xfrm>
        </p:grpSpPr>
        <p:sp>
          <p:nvSpPr>
            <p:cNvPr id="4" name="object 4"/>
            <p:cNvSpPr/>
            <p:nvPr/>
          </p:nvSpPr>
          <p:spPr>
            <a:xfrm>
              <a:off x="2428683" y="1756225"/>
              <a:ext cx="8387761" cy="3131918"/>
            </a:xfrm>
            <a:prstGeom prst="rect">
              <a:avLst/>
            </a:prstGeom>
            <a:solidFill>
              <a:srgbClr val="1CADE4"/>
            </a:solidFill>
          </p:spPr>
          <p:txBody>
            <a:bodyPr wrap="square" lIns="0" tIns="0" rIns="0" bIns="0" rtlCol="0"/>
            <a:lstStyle/>
            <a:p>
              <a:endParaRPr sz="1092" dirty="0">
                <a:solidFill>
                  <a:srgbClr val="1CADE4"/>
                </a:solidFill>
              </a:endParaRPr>
            </a:p>
          </p:txBody>
        </p:sp>
        <p:sp>
          <p:nvSpPr>
            <p:cNvPr id="5" name="object 5"/>
            <p:cNvSpPr/>
            <p:nvPr/>
          </p:nvSpPr>
          <p:spPr>
            <a:xfrm>
              <a:off x="2629276" y="1710208"/>
              <a:ext cx="8519015" cy="3223951"/>
            </a:xfrm>
            <a:prstGeom prst="roundRect">
              <a:avLst>
                <a:gd name="adj" fmla="val 5494"/>
              </a:avLst>
            </a:prstGeom>
            <a:solidFill>
              <a:srgbClr val="EBF4F7"/>
            </a:solidFill>
          </p:spPr>
          <p:txBody>
            <a:bodyPr wrap="square" lIns="0" tIns="0" rIns="0" bIns="0" rtlCol="0"/>
            <a:lstStyle/>
            <a:p>
              <a:pPr>
                <a:lnSpc>
                  <a:spcPct val="150000"/>
                </a:lnSpc>
              </a:pPr>
              <a:r>
                <a:rPr lang="en-US" sz="2000" dirty="0">
                  <a:solidFill>
                    <a:schemeClr val="tx1">
                      <a:lumMod val="85000"/>
                      <a:lumOff val="15000"/>
                    </a:schemeClr>
                  </a:solidFill>
                  <a:latin typeface="Courier New" panose="02070309020205020404" pitchFamily="49" charset="0"/>
                  <a:cs typeface="Courier New" panose="02070309020205020404" pitchFamily="49" charset="0"/>
                </a:rPr>
                <a:t>In [1]: from </a:t>
              </a:r>
              <a:r>
                <a:rPr lang="en-US" sz="2000" dirty="0" err="1">
                  <a:solidFill>
                    <a:schemeClr val="tx1">
                      <a:lumMod val="85000"/>
                      <a:lumOff val="15000"/>
                    </a:schemeClr>
                  </a:solidFill>
                  <a:latin typeface="Courier New" panose="02070309020205020404" pitchFamily="49" charset="0"/>
                  <a:cs typeface="Courier New" panose="02070309020205020404" pitchFamily="49" charset="0"/>
                </a:rPr>
                <a:t>sklearn.model_selection</a:t>
              </a:r>
              <a:r>
                <a:rPr lang="en-US" sz="2000" dirty="0">
                  <a:solidFill>
                    <a:schemeClr val="tx1">
                      <a:lumMod val="85000"/>
                      <a:lumOff val="15000"/>
                    </a:schemeClr>
                  </a:solidFill>
                  <a:latin typeface="Courier New" panose="02070309020205020404" pitchFamily="49" charset="0"/>
                  <a:cs typeface="Courier New" panose="02070309020205020404" pitchFamily="49" charset="0"/>
                </a:rPr>
                <a:t> import </a:t>
              </a:r>
              <a:r>
                <a:rPr lang="en-US" sz="2000" dirty="0" err="1">
                  <a:solidFill>
                    <a:schemeClr val="tx1">
                      <a:lumMod val="85000"/>
                      <a:lumOff val="15000"/>
                    </a:schemeClr>
                  </a:solidFill>
                  <a:latin typeface="Courier New" panose="02070309020205020404" pitchFamily="49" charset="0"/>
                  <a:cs typeface="Courier New" panose="02070309020205020404" pitchFamily="49" charset="0"/>
                </a:rPr>
                <a:t>cross_val_score</a:t>
              </a:r>
              <a:r>
                <a:rPr lang="en-US" sz="2000" dirty="0">
                  <a:solidFill>
                    <a:schemeClr val="tx1">
                      <a:lumMod val="85000"/>
                      <a:lumOff val="15000"/>
                    </a:schemeClr>
                  </a:solidFill>
                  <a:latin typeface="Courier New" panose="02070309020205020404" pitchFamily="49" charset="0"/>
                  <a:cs typeface="Courier New" panose="02070309020205020404" pitchFamily="49" charset="0"/>
                </a:rPr>
                <a:t> </a:t>
              </a:r>
            </a:p>
            <a:p>
              <a:pPr>
                <a:lnSpc>
                  <a:spcPct val="150000"/>
                </a:lnSpc>
              </a:pPr>
              <a:r>
                <a:rPr lang="en-US" sz="2000" dirty="0">
                  <a:solidFill>
                    <a:schemeClr val="tx1">
                      <a:lumMod val="85000"/>
                      <a:lumOff val="15000"/>
                    </a:schemeClr>
                  </a:solidFill>
                  <a:latin typeface="Courier New" panose="02070309020205020404" pitchFamily="49" charset="0"/>
                  <a:cs typeface="Courier New" panose="02070309020205020404" pitchFamily="49" charset="0"/>
                </a:rPr>
                <a:t>In [2]: </a:t>
              </a:r>
              <a:r>
                <a:rPr lang="en-US" sz="2000" dirty="0" err="1">
                  <a:solidFill>
                    <a:schemeClr val="tx1">
                      <a:lumMod val="85000"/>
                      <a:lumOff val="15000"/>
                    </a:schemeClr>
                  </a:solidFill>
                  <a:latin typeface="Courier New" panose="02070309020205020404" pitchFamily="49" charset="0"/>
                  <a:cs typeface="Courier New" panose="02070309020205020404" pitchFamily="49" charset="0"/>
                </a:rPr>
                <a:t>alg</a:t>
              </a:r>
              <a:r>
                <a:rPr lang="en-US" sz="2000" dirty="0">
                  <a:solidFill>
                    <a:schemeClr val="tx1">
                      <a:lumMod val="85000"/>
                      <a:lumOff val="15000"/>
                    </a:schemeClr>
                  </a:solidFill>
                  <a:latin typeface="Courier New" panose="02070309020205020404" pitchFamily="49" charset="0"/>
                  <a:cs typeface="Courier New" panose="02070309020205020404" pitchFamily="49" charset="0"/>
                </a:rPr>
                <a:t> = </a:t>
              </a:r>
              <a:r>
                <a:rPr lang="en-US" sz="2000" dirty="0" err="1">
                  <a:solidFill>
                    <a:schemeClr val="tx1">
                      <a:lumMod val="85000"/>
                      <a:lumOff val="15000"/>
                    </a:schemeClr>
                  </a:solidFill>
                  <a:latin typeface="Courier New" panose="02070309020205020404" pitchFamily="49" charset="0"/>
                  <a:cs typeface="Courier New" panose="02070309020205020404" pitchFamily="49" charset="0"/>
                </a:rPr>
                <a:t>linear_model.LinearRegression</a:t>
              </a:r>
              <a:r>
                <a:rPr lang="en-US" sz="2000" dirty="0">
                  <a:solidFill>
                    <a:schemeClr val="tx1">
                      <a:lumMod val="85000"/>
                      <a:lumOff val="15000"/>
                    </a:schemeClr>
                  </a:solidFill>
                  <a:latin typeface="Courier New" panose="02070309020205020404" pitchFamily="49" charset="0"/>
                  <a:cs typeface="Courier New" panose="02070309020205020404" pitchFamily="49" charset="0"/>
                </a:rPr>
                <a:t>() </a:t>
              </a:r>
            </a:p>
            <a:p>
              <a:pPr>
                <a:lnSpc>
                  <a:spcPct val="150000"/>
                </a:lnSpc>
              </a:pPr>
              <a:r>
                <a:rPr lang="en-US" sz="2000" dirty="0">
                  <a:solidFill>
                    <a:schemeClr val="tx1">
                      <a:lumMod val="85000"/>
                      <a:lumOff val="15000"/>
                    </a:schemeClr>
                  </a:solidFill>
                  <a:latin typeface="Courier New" panose="02070309020205020404" pitchFamily="49" charset="0"/>
                  <a:cs typeface="Courier New" panose="02070309020205020404" pitchFamily="49" charset="0"/>
                </a:rPr>
                <a:t>In [3]: </a:t>
              </a:r>
              <a:r>
                <a:rPr lang="en-US" sz="2000" dirty="0" err="1">
                  <a:solidFill>
                    <a:schemeClr val="tx1">
                      <a:lumMod val="85000"/>
                      <a:lumOff val="15000"/>
                    </a:schemeClr>
                  </a:solidFill>
                  <a:latin typeface="Courier New" panose="02070309020205020404" pitchFamily="49" charset="0"/>
                  <a:cs typeface="Courier New" panose="02070309020205020404" pitchFamily="49" charset="0"/>
                </a:rPr>
                <a:t>cv_results</a:t>
              </a:r>
              <a:r>
                <a:rPr lang="en-US" sz="2000" dirty="0">
                  <a:solidFill>
                    <a:schemeClr val="tx1">
                      <a:lumMod val="85000"/>
                      <a:lumOff val="15000"/>
                    </a:schemeClr>
                  </a:solidFill>
                  <a:latin typeface="Courier New" panose="02070309020205020404" pitchFamily="49" charset="0"/>
                  <a:cs typeface="Courier New" panose="02070309020205020404" pitchFamily="49" charset="0"/>
                </a:rPr>
                <a:t> = </a:t>
              </a:r>
              <a:r>
                <a:rPr lang="en-US" sz="2000" dirty="0" err="1">
                  <a:solidFill>
                    <a:schemeClr val="tx1">
                      <a:lumMod val="85000"/>
                      <a:lumOff val="15000"/>
                    </a:schemeClr>
                  </a:solidFill>
                  <a:latin typeface="Courier New" panose="02070309020205020404" pitchFamily="49" charset="0"/>
                  <a:cs typeface="Courier New" panose="02070309020205020404" pitchFamily="49" charset="0"/>
                </a:rPr>
                <a:t>cross_val_score</a:t>
              </a:r>
              <a:r>
                <a:rPr lang="en-US" sz="2000" dirty="0">
                  <a:solidFill>
                    <a:schemeClr val="tx1">
                      <a:lumMod val="85000"/>
                      <a:lumOff val="15000"/>
                    </a:schemeClr>
                  </a:solidFill>
                  <a:latin typeface="Courier New" panose="02070309020205020404" pitchFamily="49" charset="0"/>
                  <a:cs typeface="Courier New" panose="02070309020205020404" pitchFamily="49" charset="0"/>
                </a:rPr>
                <a:t>(</a:t>
              </a:r>
              <a:r>
                <a:rPr lang="en-US" sz="2000" dirty="0" err="1">
                  <a:solidFill>
                    <a:schemeClr val="tx1">
                      <a:lumMod val="85000"/>
                      <a:lumOff val="15000"/>
                    </a:schemeClr>
                  </a:solidFill>
                  <a:latin typeface="Courier New" panose="02070309020205020404" pitchFamily="49" charset="0"/>
                  <a:cs typeface="Courier New" panose="02070309020205020404" pitchFamily="49" charset="0"/>
                </a:rPr>
                <a:t>alg</a:t>
              </a:r>
              <a:r>
                <a:rPr lang="en-US" sz="2000" dirty="0">
                  <a:solidFill>
                    <a:schemeClr val="tx1">
                      <a:lumMod val="85000"/>
                      <a:lumOff val="15000"/>
                    </a:schemeClr>
                  </a:solidFill>
                  <a:latin typeface="Courier New" panose="02070309020205020404" pitchFamily="49" charset="0"/>
                  <a:cs typeface="Courier New" panose="02070309020205020404" pitchFamily="49" charset="0"/>
                </a:rPr>
                <a:t>, X, y, cv=5) </a:t>
              </a:r>
            </a:p>
            <a:p>
              <a:pPr>
                <a:lnSpc>
                  <a:spcPct val="150000"/>
                </a:lnSpc>
              </a:pPr>
              <a:r>
                <a:rPr lang="en-US" sz="2000" dirty="0">
                  <a:solidFill>
                    <a:schemeClr val="tx1">
                      <a:lumMod val="85000"/>
                      <a:lumOff val="15000"/>
                    </a:schemeClr>
                  </a:solidFill>
                  <a:latin typeface="Courier New" panose="02070309020205020404" pitchFamily="49" charset="0"/>
                  <a:cs typeface="Courier New" panose="02070309020205020404" pitchFamily="49" charset="0"/>
                </a:rPr>
                <a:t>In [4]: print(</a:t>
              </a:r>
              <a:r>
                <a:rPr lang="en-US" sz="2000" dirty="0" err="1">
                  <a:solidFill>
                    <a:schemeClr val="tx1">
                      <a:lumMod val="85000"/>
                      <a:lumOff val="15000"/>
                    </a:schemeClr>
                  </a:solidFill>
                  <a:latin typeface="Courier New" panose="02070309020205020404" pitchFamily="49" charset="0"/>
                  <a:cs typeface="Courier New" panose="02070309020205020404" pitchFamily="49" charset="0"/>
                </a:rPr>
                <a:t>cv_results</a:t>
              </a:r>
              <a:r>
                <a:rPr lang="en-US" sz="2000" dirty="0">
                  <a:solidFill>
                    <a:schemeClr val="tx1">
                      <a:lumMod val="85000"/>
                      <a:lumOff val="15000"/>
                    </a:schemeClr>
                  </a:solidFill>
                  <a:latin typeface="Courier New" panose="02070309020205020404" pitchFamily="49" charset="0"/>
                  <a:cs typeface="Courier New" panose="02070309020205020404" pitchFamily="49" charset="0"/>
                </a:rPr>
                <a:t>) </a:t>
              </a:r>
            </a:p>
            <a:p>
              <a:pPr>
                <a:lnSpc>
                  <a:spcPct val="150000"/>
                </a:lnSpc>
              </a:pPr>
              <a:r>
                <a:rPr lang="en-US" sz="2000" dirty="0">
                  <a:solidFill>
                    <a:schemeClr val="tx1">
                      <a:lumMod val="85000"/>
                      <a:lumOff val="15000"/>
                    </a:schemeClr>
                  </a:solidFill>
                  <a:latin typeface="Courier New" panose="02070309020205020404" pitchFamily="49" charset="0"/>
                  <a:cs typeface="Courier New" panose="02070309020205020404" pitchFamily="49" charset="0"/>
                </a:rPr>
                <a:t>[ 0.63919994 0.71386698 0.58702344 0.07923081 -0.25294154] </a:t>
              </a:r>
            </a:p>
            <a:p>
              <a:pPr>
                <a:lnSpc>
                  <a:spcPct val="150000"/>
                </a:lnSpc>
              </a:pPr>
              <a:r>
                <a:rPr lang="en-US" sz="2000" dirty="0">
                  <a:solidFill>
                    <a:schemeClr val="tx1">
                      <a:lumMod val="85000"/>
                      <a:lumOff val="15000"/>
                    </a:schemeClr>
                  </a:solidFill>
                  <a:latin typeface="Courier New" panose="02070309020205020404" pitchFamily="49" charset="0"/>
                  <a:cs typeface="Courier New" panose="02070309020205020404" pitchFamily="49" charset="0"/>
                </a:rPr>
                <a:t>In [5]: </a:t>
              </a:r>
              <a:r>
                <a:rPr lang="en-US" sz="2000" dirty="0" err="1">
                  <a:solidFill>
                    <a:schemeClr val="tx1">
                      <a:lumMod val="85000"/>
                      <a:lumOff val="15000"/>
                    </a:schemeClr>
                  </a:solidFill>
                  <a:latin typeface="Courier New" panose="02070309020205020404" pitchFamily="49" charset="0"/>
                  <a:cs typeface="Courier New" panose="02070309020205020404" pitchFamily="49" charset="0"/>
                </a:rPr>
                <a:t>numpy.mean</a:t>
              </a:r>
              <a:r>
                <a:rPr lang="en-US" sz="2000" dirty="0">
                  <a:solidFill>
                    <a:schemeClr val="tx1">
                      <a:lumMod val="85000"/>
                      <a:lumOff val="15000"/>
                    </a:schemeClr>
                  </a:solidFill>
                  <a:latin typeface="Courier New" panose="02070309020205020404" pitchFamily="49" charset="0"/>
                  <a:cs typeface="Courier New" panose="02070309020205020404" pitchFamily="49" charset="0"/>
                </a:rPr>
                <a:t>(</a:t>
              </a:r>
              <a:r>
                <a:rPr lang="en-US" sz="2000" dirty="0" err="1">
                  <a:solidFill>
                    <a:schemeClr val="tx1">
                      <a:lumMod val="85000"/>
                      <a:lumOff val="15000"/>
                    </a:schemeClr>
                  </a:solidFill>
                  <a:latin typeface="Courier New" panose="02070309020205020404" pitchFamily="49" charset="0"/>
                  <a:cs typeface="Courier New" panose="02070309020205020404" pitchFamily="49" charset="0"/>
                </a:rPr>
                <a:t>cv_results</a:t>
              </a:r>
              <a:r>
                <a:rPr lang="en-US" sz="2000" dirty="0">
                  <a:solidFill>
                    <a:schemeClr val="tx1">
                      <a:lumMod val="85000"/>
                      <a:lumOff val="15000"/>
                    </a:schemeClr>
                  </a:solidFill>
                  <a:latin typeface="Courier New" panose="02070309020205020404" pitchFamily="49" charset="0"/>
                  <a:cs typeface="Courier New" panose="02070309020205020404" pitchFamily="49" charset="0"/>
                </a:rPr>
                <a:t>) </a:t>
              </a:r>
            </a:p>
            <a:p>
              <a:pPr>
                <a:lnSpc>
                  <a:spcPct val="150000"/>
                </a:lnSpc>
              </a:pPr>
              <a:r>
                <a:rPr lang="en-US" sz="2000" dirty="0">
                  <a:solidFill>
                    <a:schemeClr val="tx1">
                      <a:lumMod val="85000"/>
                      <a:lumOff val="15000"/>
                    </a:schemeClr>
                  </a:solidFill>
                  <a:latin typeface="Courier New" panose="02070309020205020404" pitchFamily="49" charset="0"/>
                  <a:cs typeface="Courier New" panose="02070309020205020404" pitchFamily="49" charset="0"/>
                </a:rPr>
                <a:t>Out[5]: 0.35327592439587058</a:t>
              </a:r>
              <a:endParaRPr sz="2000" dirty="0">
                <a:solidFill>
                  <a:schemeClr val="tx1">
                    <a:lumMod val="85000"/>
                    <a:lumOff val="15000"/>
                  </a:schemeClr>
                </a:solidFill>
                <a:latin typeface="Courier New" panose="02070309020205020404" pitchFamily="49" charset="0"/>
                <a:cs typeface="Courier New" panose="02070309020205020404" pitchFamily="49" charset="0"/>
              </a:endParaRPr>
            </a:p>
          </p:txBody>
        </p:sp>
      </p:grpSp>
    </p:spTree>
    <p:extLst>
      <p:ext uri="{BB962C8B-B14F-4D97-AF65-F5344CB8AC3E}">
        <p14:creationId xmlns:p14="http://schemas.microsoft.com/office/powerpoint/2010/main" val="225582919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54469-4602-4E4C-A7B7-21F7457C1C70}"/>
              </a:ext>
            </a:extLst>
          </p:cNvPr>
          <p:cNvSpPr>
            <a:spLocks noGrp="1"/>
          </p:cNvSpPr>
          <p:nvPr>
            <p:ph type="title"/>
          </p:nvPr>
        </p:nvSpPr>
        <p:spPr/>
        <p:txBody>
          <a:bodyPr/>
          <a:lstStyle/>
          <a:p>
            <a:r>
              <a:rPr lang="en-IN" sz="4000" b="1" cap="none" spc="0" dirty="0">
                <a:solidFill>
                  <a:prstClr val="black"/>
                </a:solidFill>
                <a:latin typeface="Calibri" panose="020F0502020204030204" pitchFamily="34" charset="0"/>
                <a:cs typeface="Calibri" panose="020F0502020204030204" pitchFamily="34" charset="0"/>
              </a:rPr>
              <a:t>Overfitting &amp; Generalisation </a:t>
            </a:r>
          </a:p>
        </p:txBody>
      </p:sp>
      <p:sp>
        <p:nvSpPr>
          <p:cNvPr id="3" name="Content Placeholder 2">
            <a:extLst>
              <a:ext uri="{FF2B5EF4-FFF2-40B4-BE49-F238E27FC236}">
                <a16:creationId xmlns:a16="http://schemas.microsoft.com/office/drawing/2014/main" id="{8DD70FD4-4509-440C-8ED4-4ACB7CB67D56}"/>
              </a:ext>
            </a:extLst>
          </p:cNvPr>
          <p:cNvSpPr>
            <a:spLocks noGrp="1"/>
          </p:cNvSpPr>
          <p:nvPr>
            <p:ph sz="quarter" idx="13"/>
          </p:nvPr>
        </p:nvSpPr>
        <p:spPr/>
        <p:txBody>
          <a:bodyPr>
            <a:normAutofit/>
          </a:bodyPr>
          <a:lstStyle/>
          <a:p>
            <a:r>
              <a:rPr lang="en-US" sz="2400" dirty="0"/>
              <a:t> As we train our model with more and more data the it may start to ﬁt the training data more and more accurately, but become worse at handling test data that we feed to it later.</a:t>
            </a:r>
          </a:p>
          <a:p>
            <a:r>
              <a:rPr lang="en-US" sz="2400" dirty="0"/>
              <a:t>This is known as “over-ﬁtting” and results in an increased generalization error.</a:t>
            </a:r>
          </a:p>
          <a:p>
            <a:endParaRPr lang="en-US" sz="2400" dirty="0"/>
          </a:p>
          <a:p>
            <a:r>
              <a:rPr lang="en-US" sz="2400" dirty="0"/>
              <a:t>Large coefficients lead to overfitting </a:t>
            </a:r>
          </a:p>
          <a:p>
            <a:r>
              <a:rPr lang="en-US" sz="2400" dirty="0"/>
              <a:t>Penalizing large coefficients: Regularization</a:t>
            </a:r>
            <a:endParaRPr lang="en-IN" sz="2400" dirty="0"/>
          </a:p>
        </p:txBody>
      </p:sp>
    </p:spTree>
    <p:extLst>
      <p:ext uri="{BB962C8B-B14F-4D97-AF65-F5344CB8AC3E}">
        <p14:creationId xmlns:p14="http://schemas.microsoft.com/office/powerpoint/2010/main" val="188780115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6C0BD-160C-4CAC-8745-5E7A7ACC7009}"/>
              </a:ext>
            </a:extLst>
          </p:cNvPr>
          <p:cNvSpPr>
            <a:spLocks noGrp="1"/>
          </p:cNvSpPr>
          <p:nvPr>
            <p:ph type="title"/>
          </p:nvPr>
        </p:nvSpPr>
        <p:spPr/>
        <p:txBody>
          <a:bodyPr>
            <a:normAutofit/>
          </a:bodyPr>
          <a:lstStyle/>
          <a:p>
            <a:r>
              <a:rPr lang="en-US" sz="4000" b="1" cap="none" spc="0" dirty="0">
                <a:solidFill>
                  <a:prstClr val="black"/>
                </a:solidFill>
                <a:latin typeface="Calibri" panose="020F0502020204030204" pitchFamily="34" charset="0"/>
                <a:ea typeface="+mn-ea"/>
                <a:cs typeface="Calibri" panose="020F0502020204030204" pitchFamily="34" charset="0"/>
              </a:rPr>
              <a:t>How to minimize?</a:t>
            </a:r>
            <a:endParaRPr lang="en-IN" sz="6600"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47D54AA5-1E5B-4BFB-B879-804533B67877}"/>
              </a:ext>
            </a:extLst>
          </p:cNvPr>
          <p:cNvSpPr>
            <a:spLocks noGrp="1"/>
          </p:cNvSpPr>
          <p:nvPr>
            <p:ph sz="quarter" idx="13"/>
          </p:nvPr>
        </p:nvSpPr>
        <p:spPr>
          <a:xfrm>
            <a:off x="1023938" y="1908054"/>
            <a:ext cx="9720262" cy="3962810"/>
          </a:xfrm>
        </p:spPr>
        <p:txBody>
          <a:bodyPr>
            <a:normAutofit/>
          </a:bodyPr>
          <a:lstStyle/>
          <a:p>
            <a:pPr lvl="1">
              <a:lnSpc>
                <a:spcPct val="150000"/>
              </a:lnSpc>
              <a:buFont typeface="Arial" panose="020B0604020202020204" pitchFamily="34" charset="0"/>
              <a:buChar char="•"/>
            </a:pPr>
            <a:r>
              <a:rPr lang="en-US" sz="2400" dirty="0"/>
              <a:t>To minimize the generalization error we should </a:t>
            </a:r>
          </a:p>
          <a:p>
            <a:pPr lvl="1">
              <a:lnSpc>
                <a:spcPct val="150000"/>
              </a:lnSpc>
              <a:buFont typeface="Arial" panose="020B0604020202020204" pitchFamily="34" charset="0"/>
              <a:buChar char="•"/>
            </a:pPr>
            <a:r>
              <a:rPr lang="en-US" sz="2400" dirty="0"/>
              <a:t>Collect as much sample data as possible. </a:t>
            </a:r>
          </a:p>
          <a:p>
            <a:pPr lvl="1">
              <a:lnSpc>
                <a:spcPct val="150000"/>
              </a:lnSpc>
              <a:buFont typeface="Arial" panose="020B0604020202020204" pitchFamily="34" charset="0"/>
              <a:buChar char="•"/>
            </a:pPr>
            <a:r>
              <a:rPr lang="en-US" sz="2400" dirty="0"/>
              <a:t>Use a random subset of our sample data for training.</a:t>
            </a:r>
          </a:p>
          <a:p>
            <a:pPr lvl="1">
              <a:lnSpc>
                <a:spcPct val="150000"/>
              </a:lnSpc>
              <a:buFont typeface="Arial" panose="020B0604020202020204" pitchFamily="34" charset="0"/>
              <a:buChar char="•"/>
            </a:pPr>
            <a:r>
              <a:rPr lang="en-US" sz="2400" dirty="0"/>
              <a:t>Use the remaining sample data to test how well our model copes with data it was not trained with.</a:t>
            </a:r>
            <a:endParaRPr lang="en-IN" sz="2400" dirty="0"/>
          </a:p>
        </p:txBody>
      </p:sp>
    </p:spTree>
    <p:extLst>
      <p:ext uri="{BB962C8B-B14F-4D97-AF65-F5344CB8AC3E}">
        <p14:creationId xmlns:p14="http://schemas.microsoft.com/office/powerpoint/2010/main" val="18708343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319E6BB3-DF2B-4751-97C5-B3DB949AED9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1998"/>
            <a:ext cx="12188952" cy="22855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useBgFill="1">
        <p:nvSpPr>
          <p:cNvPr id="14" name="Rectangle 13">
            <a:extLst>
              <a:ext uri="{FF2B5EF4-FFF2-40B4-BE49-F238E27FC236}">
                <a16:creationId xmlns:a16="http://schemas.microsoft.com/office/drawing/2014/main" id="{CBDDD243-ED5F-4896-B18B-ABCF4B7E12C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cxnSp>
        <p:nvCxnSpPr>
          <p:cNvPr id="16" name="Straight Connector 15">
            <a:extLst>
              <a:ext uri="{FF2B5EF4-FFF2-40B4-BE49-F238E27FC236}">
                <a16:creationId xmlns:a16="http://schemas.microsoft.com/office/drawing/2014/main" id="{A61721DD-D110-44EE-82A7-D56AB687E614}"/>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5204427"/>
            <a:ext cx="0" cy="91440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pic>
        <p:nvPicPr>
          <p:cNvPr id="7" name="Content Placeholder 3" descr="A close up of a map&#10;&#10;Description generated with high confidence">
            <a:extLst>
              <a:ext uri="{FF2B5EF4-FFF2-40B4-BE49-F238E27FC236}">
                <a16:creationId xmlns:a16="http://schemas.microsoft.com/office/drawing/2014/main" id="{80E0B0B0-F701-4C68-8E4F-E74EBB88239A}"/>
              </a:ext>
            </a:extLst>
          </p:cNvPr>
          <p:cNvPicPr>
            <a:picLocks noChangeAspect="1"/>
          </p:cNvPicPr>
          <p:nvPr/>
        </p:nvPicPr>
        <p:blipFill>
          <a:blip r:embed="rId2"/>
          <a:stretch>
            <a:fillRect/>
          </a:stretch>
        </p:blipFill>
        <p:spPr>
          <a:xfrm>
            <a:off x="5147485" y="0"/>
            <a:ext cx="6095998" cy="4571998"/>
          </a:xfrm>
          <a:prstGeom prst="rect">
            <a:avLst/>
          </a:prstGeom>
        </p:spPr>
      </p:pic>
      <p:sp>
        <p:nvSpPr>
          <p:cNvPr id="2" name="Title 1">
            <a:extLst>
              <a:ext uri="{FF2B5EF4-FFF2-40B4-BE49-F238E27FC236}">
                <a16:creationId xmlns:a16="http://schemas.microsoft.com/office/drawing/2014/main" id="{B6EDEAA8-5DC7-4AAC-A1EB-CE07A20A1E85}"/>
              </a:ext>
            </a:extLst>
          </p:cNvPr>
          <p:cNvSpPr>
            <a:spLocks noGrp="1"/>
          </p:cNvSpPr>
          <p:nvPr>
            <p:ph type="title"/>
          </p:nvPr>
        </p:nvSpPr>
        <p:spPr>
          <a:xfrm>
            <a:off x="1024128" y="4911819"/>
            <a:ext cx="9720072" cy="1499616"/>
          </a:xfrm>
        </p:spPr>
        <p:txBody>
          <a:bodyPr>
            <a:normAutofit/>
          </a:bodyPr>
          <a:lstStyle/>
          <a:p>
            <a:r>
              <a:rPr lang="en-IN">
                <a:solidFill>
                  <a:srgbClr val="FFFFFF"/>
                </a:solidFill>
              </a:rPr>
              <a:t>Univariate Linear Regression</a:t>
            </a:r>
          </a:p>
        </p:txBody>
      </p:sp>
      <p:sp>
        <p:nvSpPr>
          <p:cNvPr id="9" name="Content Placeholder 8"/>
          <p:cNvSpPr>
            <a:spLocks noGrp="1"/>
          </p:cNvSpPr>
          <p:nvPr>
            <p:ph idx="1"/>
          </p:nvPr>
        </p:nvSpPr>
        <p:spPr>
          <a:xfrm>
            <a:off x="1024129" y="643467"/>
            <a:ext cx="3741835" cy="3296104"/>
          </a:xfrm>
        </p:spPr>
        <p:txBody>
          <a:bodyPr anchor="ctr">
            <a:normAutofit/>
          </a:bodyPr>
          <a:lstStyle/>
          <a:p>
            <a:r>
              <a:rPr lang="en-US" sz="2400" dirty="0"/>
              <a:t>During the training period the regression line is getting more fit.</a:t>
            </a:r>
          </a:p>
        </p:txBody>
      </p:sp>
    </p:spTree>
    <p:extLst>
      <p:ext uri="{BB962C8B-B14F-4D97-AF65-F5344CB8AC3E}">
        <p14:creationId xmlns:p14="http://schemas.microsoft.com/office/powerpoint/2010/main" val="290629777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4981F-088A-4555-9569-E23244136462}"/>
              </a:ext>
            </a:extLst>
          </p:cNvPr>
          <p:cNvSpPr>
            <a:spLocks noGrp="1"/>
          </p:cNvSpPr>
          <p:nvPr>
            <p:ph type="title"/>
          </p:nvPr>
        </p:nvSpPr>
        <p:spPr/>
        <p:txBody>
          <a:bodyPr>
            <a:normAutofit/>
          </a:bodyPr>
          <a:lstStyle/>
          <a:p>
            <a:r>
              <a:rPr lang="en-IN" sz="4000" b="1" cap="none" spc="0" dirty="0">
                <a:solidFill>
                  <a:prstClr val="black"/>
                </a:solidFill>
                <a:latin typeface="Calibri" panose="020F0502020204030204" pitchFamily="34" charset="0"/>
                <a:cs typeface="Calibri" panose="020F0502020204030204" pitchFamily="34" charset="0"/>
              </a:rPr>
              <a:t>L1 Regularisation (Lasso)</a:t>
            </a:r>
            <a:br>
              <a:rPr lang="en-IN" sz="4000" b="1" cap="none" spc="0" dirty="0">
                <a:solidFill>
                  <a:prstClr val="black"/>
                </a:solidFill>
                <a:latin typeface="Calibri" panose="020F0502020204030204" pitchFamily="34" charset="0"/>
                <a:cs typeface="Calibri" panose="020F0502020204030204" pitchFamily="34" charset="0"/>
              </a:rPr>
            </a:br>
            <a:r>
              <a:rPr lang="en-US" sz="2400" cap="none" spc="0" dirty="0">
                <a:solidFill>
                  <a:prstClr val="black"/>
                </a:solidFill>
                <a:latin typeface="Calibri" panose="020F0502020204030204" pitchFamily="34" charset="0"/>
                <a:cs typeface="Calibri" panose="020F0502020204030204" pitchFamily="34" charset="0"/>
              </a:rPr>
              <a:t>(Least Absolute Shrinkage and Selection Operator)</a:t>
            </a:r>
            <a:endParaRPr lang="en-IN" sz="4000" cap="none" spc="0" dirty="0">
              <a:solidFill>
                <a:prstClr val="black"/>
              </a:solidFill>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E1DB09CB-6FB3-42D9-9A44-E3999B22252F}"/>
              </a:ext>
            </a:extLst>
          </p:cNvPr>
          <p:cNvSpPr>
            <a:spLocks noGrp="1"/>
          </p:cNvSpPr>
          <p:nvPr>
            <p:ph sz="quarter" idx="13"/>
          </p:nvPr>
        </p:nvSpPr>
        <p:spPr>
          <a:xfrm>
            <a:off x="1023938" y="2222090"/>
            <a:ext cx="9720262" cy="3962810"/>
          </a:xfrm>
        </p:spPr>
        <p:txBody>
          <a:bodyPr>
            <a:normAutofit fontScale="92500" lnSpcReduction="20000"/>
          </a:bodyPr>
          <a:lstStyle/>
          <a:p>
            <a:pPr lvl="1">
              <a:lnSpc>
                <a:spcPct val="150000"/>
              </a:lnSpc>
              <a:buFont typeface="Arial" panose="020B0604020202020204" pitchFamily="34" charset="0"/>
              <a:buChar char="•"/>
            </a:pPr>
            <a:r>
              <a:rPr lang="en-US" sz="2400" dirty="0"/>
              <a:t>Having a large number of samples (n) with respect to the number of dimensionality (d) increases the quality of our model.</a:t>
            </a:r>
          </a:p>
          <a:p>
            <a:pPr lvl="1">
              <a:lnSpc>
                <a:spcPct val="150000"/>
              </a:lnSpc>
              <a:buFont typeface="Arial" panose="020B0604020202020204" pitchFamily="34" charset="0"/>
              <a:buChar char="•"/>
            </a:pPr>
            <a:r>
              <a:rPr lang="en-US" sz="2400" dirty="0"/>
              <a:t>One way to reduce the eﬀective number of dimensions is to use those that most contribute to the signal and ignore those that mostly act as noise.</a:t>
            </a:r>
          </a:p>
          <a:p>
            <a:pPr lvl="1">
              <a:lnSpc>
                <a:spcPct val="150000"/>
              </a:lnSpc>
              <a:buFont typeface="Arial" panose="020B0604020202020204" pitchFamily="34" charset="0"/>
              <a:buChar char="•"/>
            </a:pPr>
            <a:r>
              <a:rPr lang="en-US" sz="2400" dirty="0"/>
              <a:t>L1 regularization achieves this by adding a penalty that results in the weight for the dimensions that act as noise becoming 0. </a:t>
            </a:r>
            <a:endParaRPr lang="en-IN" sz="2400" dirty="0"/>
          </a:p>
          <a:p>
            <a:pPr lvl="1">
              <a:lnSpc>
                <a:spcPct val="150000"/>
              </a:lnSpc>
              <a:buFont typeface="Arial" panose="020B0604020202020204" pitchFamily="34" charset="0"/>
              <a:buChar char="•"/>
            </a:pPr>
            <a:r>
              <a:rPr lang="en-US" sz="2400" dirty="0"/>
              <a:t>L1 regularization encourages a sparse vector of weights in which few are non-zero and many are zero. </a:t>
            </a:r>
            <a:endParaRPr lang="en-IN" sz="2400" dirty="0"/>
          </a:p>
        </p:txBody>
      </p:sp>
    </p:spTree>
    <p:extLst>
      <p:ext uri="{BB962C8B-B14F-4D97-AF65-F5344CB8AC3E}">
        <p14:creationId xmlns:p14="http://schemas.microsoft.com/office/powerpoint/2010/main" val="235502107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36A26-8627-42EA-834B-5588A3781852}"/>
              </a:ext>
            </a:extLst>
          </p:cNvPr>
          <p:cNvSpPr>
            <a:spLocks noGrp="1"/>
          </p:cNvSpPr>
          <p:nvPr>
            <p:ph type="title"/>
          </p:nvPr>
        </p:nvSpPr>
        <p:spPr/>
        <p:txBody>
          <a:bodyPr/>
          <a:lstStyle/>
          <a:p>
            <a:r>
              <a:rPr lang="en-IN" sz="4000" b="1" cap="none" spc="0" dirty="0">
                <a:solidFill>
                  <a:prstClr val="black"/>
                </a:solidFill>
                <a:latin typeface="Calibri" panose="020F0502020204030204" pitchFamily="34" charset="0"/>
                <a:cs typeface="Calibri" panose="020F0502020204030204" pitchFamily="34" charset="0"/>
              </a:rPr>
              <a:t>L1 Regularisation (Lasso)</a:t>
            </a:r>
            <a:endParaRPr lang="en-IN" dirty="0"/>
          </a:p>
        </p:txBody>
      </p:sp>
      <p:sp>
        <p:nvSpPr>
          <p:cNvPr id="3" name="Content Placeholder 2">
            <a:extLst>
              <a:ext uri="{FF2B5EF4-FFF2-40B4-BE49-F238E27FC236}">
                <a16:creationId xmlns:a16="http://schemas.microsoft.com/office/drawing/2014/main" id="{D85203A3-BBC5-4942-B5DA-39EE59D6A39A}"/>
              </a:ext>
            </a:extLst>
          </p:cNvPr>
          <p:cNvSpPr>
            <a:spLocks noGrp="1"/>
          </p:cNvSpPr>
          <p:nvPr>
            <p:ph sz="quarter" idx="13"/>
          </p:nvPr>
        </p:nvSpPr>
        <p:spPr/>
        <p:txBody>
          <a:bodyPr/>
          <a:lstStyle/>
          <a:p>
            <a:r>
              <a:rPr lang="en-US" dirty="0"/>
              <a:t>Depending on the regularization strength, certain weights can become zero, which makes the LASSO also useful as a supervised feature selection technique:</a:t>
            </a:r>
          </a:p>
          <a:p>
            <a:endParaRPr lang="en-US" dirty="0"/>
          </a:p>
          <a:p>
            <a:endParaRPr lang="en-US" dirty="0"/>
          </a:p>
          <a:p>
            <a:endParaRPr lang="en-US" dirty="0"/>
          </a:p>
          <a:p>
            <a:endParaRPr lang="en-US" dirty="0"/>
          </a:p>
          <a:p>
            <a:r>
              <a:rPr lang="en-US" dirty="0"/>
              <a:t>A limitation of the LASSO is that it selects at most n variables if m &gt; n.</a:t>
            </a:r>
            <a:endParaRPr lang="en-IN" dirty="0"/>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B03D74DA-4527-455F-ADD6-8D8BD5DEF5B7}"/>
                  </a:ext>
                </a:extLst>
              </p:cNvPr>
              <p:cNvSpPr/>
              <p:nvPr/>
            </p:nvSpPr>
            <p:spPr>
              <a:xfrm>
                <a:off x="2520927" y="2949974"/>
                <a:ext cx="6858994" cy="160217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3600" i="1" smtClean="0">
                          <a:latin typeface="Cambria Math" panose="02040503050406030204" pitchFamily="18" charset="0"/>
                        </a:rPr>
                        <m:t>𝑗</m:t>
                      </m:r>
                      <m:d>
                        <m:dPr>
                          <m:ctrlPr>
                            <a:rPr lang="en-US" sz="3600" i="1">
                              <a:latin typeface="Cambria Math" panose="02040503050406030204" pitchFamily="18" charset="0"/>
                            </a:rPr>
                          </m:ctrlPr>
                        </m:dPr>
                        <m:e>
                          <m:sSub>
                            <m:sSubPr>
                              <m:ctrlPr>
                                <a:rPr lang="en-US" sz="3600" i="1">
                                  <a:latin typeface="Cambria Math" panose="02040503050406030204" pitchFamily="18" charset="0"/>
                                </a:rPr>
                              </m:ctrlPr>
                            </m:sSubPr>
                            <m:e>
                              <m:r>
                                <a:rPr lang="en-IN" sz="3600" b="0" i="1" smtClean="0">
                                  <a:latin typeface="Cambria Math" panose="02040503050406030204" pitchFamily="18" charset="0"/>
                                </a:rPr>
                                <m:t>𝑤</m:t>
                              </m:r>
                            </m:e>
                            <m:sub>
                              <m:r>
                                <a:rPr lang="en-IN" sz="3600" i="1">
                                  <a:latin typeface="Cambria Math" panose="02040503050406030204" pitchFamily="18" charset="0"/>
                                </a:rPr>
                                <m:t>𝑖</m:t>
                              </m:r>
                            </m:sub>
                          </m:sSub>
                          <m:r>
                            <a:rPr lang="en-US" sz="3600" i="1">
                              <a:latin typeface="Cambria Math" panose="02040503050406030204" pitchFamily="18" charset="0"/>
                            </a:rPr>
                            <m:t> </m:t>
                          </m:r>
                        </m:e>
                      </m:d>
                      <m:r>
                        <a:rPr lang="en-US" sz="3600" i="1">
                          <a:latin typeface="Cambria Math" panose="02040503050406030204" pitchFamily="18" charset="0"/>
                        </a:rPr>
                        <m:t>=</m:t>
                      </m:r>
                      <m:f>
                        <m:fPr>
                          <m:ctrlPr>
                            <a:rPr lang="en-US" sz="3600" i="1">
                              <a:latin typeface="Cambria Math" panose="02040503050406030204" pitchFamily="18" charset="0"/>
                            </a:rPr>
                          </m:ctrlPr>
                        </m:fPr>
                        <m:num>
                          <m:r>
                            <a:rPr lang="en-US" sz="3600" i="1">
                              <a:latin typeface="Cambria Math" panose="02040503050406030204" pitchFamily="18" charset="0"/>
                            </a:rPr>
                            <m:t>1</m:t>
                          </m:r>
                        </m:num>
                        <m:den>
                          <m:r>
                            <a:rPr lang="en-US" sz="3600" i="1">
                              <a:latin typeface="Cambria Math" panose="02040503050406030204" pitchFamily="18" charset="0"/>
                            </a:rPr>
                            <m:t>2</m:t>
                          </m:r>
                          <m:r>
                            <a:rPr lang="en-IN" sz="3600" i="1">
                              <a:latin typeface="Cambria Math" panose="02040503050406030204" pitchFamily="18" charset="0"/>
                            </a:rPr>
                            <m:t>𝑛</m:t>
                          </m:r>
                        </m:den>
                      </m:f>
                      <m:nary>
                        <m:naryPr>
                          <m:chr m:val="∑"/>
                          <m:ctrlPr>
                            <a:rPr lang="en-US" sz="3600" b="1" i="1">
                              <a:latin typeface="Cambria Math" panose="02040503050406030204" pitchFamily="18" charset="0"/>
                            </a:rPr>
                          </m:ctrlPr>
                        </m:naryPr>
                        <m:sub>
                          <m:r>
                            <m:rPr>
                              <m:brk m:alnAt="23"/>
                            </m:rPr>
                            <a:rPr lang="en-US" sz="3600" b="1" i="1">
                              <a:latin typeface="Cambria Math" panose="02040503050406030204" pitchFamily="18" charset="0"/>
                            </a:rPr>
                            <m:t>𝒊</m:t>
                          </m:r>
                          <m:r>
                            <a:rPr lang="en-US" sz="3600" b="1" i="1">
                              <a:latin typeface="Cambria Math" panose="02040503050406030204" pitchFamily="18" charset="0"/>
                            </a:rPr>
                            <m:t>=</m:t>
                          </m:r>
                          <m:r>
                            <a:rPr lang="en-US" sz="3600" b="1" i="1">
                              <a:latin typeface="Cambria Math" panose="02040503050406030204" pitchFamily="18" charset="0"/>
                            </a:rPr>
                            <m:t>𝟏</m:t>
                          </m:r>
                        </m:sub>
                        <m:sup>
                          <m:r>
                            <a:rPr lang="en-IN" sz="3600" b="1" i="1">
                              <a:latin typeface="Cambria Math" panose="02040503050406030204" pitchFamily="18" charset="0"/>
                            </a:rPr>
                            <m:t>𝒏</m:t>
                          </m:r>
                        </m:sup>
                        <m:e>
                          <m:sSup>
                            <m:sSupPr>
                              <m:ctrlPr>
                                <a:rPr lang="en-US" sz="3600" b="1" i="1">
                                  <a:latin typeface="Cambria Math" panose="02040503050406030204" pitchFamily="18" charset="0"/>
                                </a:rPr>
                              </m:ctrlPr>
                            </m:sSupPr>
                            <m:e>
                              <m:r>
                                <a:rPr lang="en-US" sz="3600" b="1" i="1">
                                  <a:latin typeface="Cambria Math" panose="02040503050406030204" pitchFamily="18" charset="0"/>
                                </a:rPr>
                                <m:t>(</m:t>
                              </m:r>
                              <m:sSub>
                                <m:sSubPr>
                                  <m:ctrlPr>
                                    <a:rPr lang="en-US" sz="3600" b="1" i="1">
                                      <a:latin typeface="Cambria Math" panose="02040503050406030204" pitchFamily="18" charset="0"/>
                                    </a:rPr>
                                  </m:ctrlPr>
                                </m:sSubPr>
                                <m:e>
                                  <m:r>
                                    <a:rPr lang="en-IN" sz="3600" b="1" i="1">
                                      <a:latin typeface="Cambria Math" panose="02040503050406030204" pitchFamily="18" charset="0"/>
                                    </a:rPr>
                                    <m:t>𝒚</m:t>
                                  </m:r>
                                </m:e>
                                <m:sub>
                                  <m:r>
                                    <a:rPr lang="en-IN" sz="3600" b="1" i="1">
                                      <a:latin typeface="Cambria Math" panose="02040503050406030204" pitchFamily="18" charset="0"/>
                                    </a:rPr>
                                    <m:t>𝒊</m:t>
                                  </m:r>
                                </m:sub>
                              </m:sSub>
                              <m:r>
                                <a:rPr lang="en-US" sz="3600" b="1" i="1">
                                  <a:latin typeface="Cambria Math" panose="02040503050406030204" pitchFamily="18" charset="0"/>
                                </a:rPr>
                                <m:t>−</m:t>
                              </m:r>
                              <m:acc>
                                <m:accPr>
                                  <m:chr m:val="̂"/>
                                  <m:ctrlPr>
                                    <a:rPr lang="en-US" sz="3600" b="1" i="1">
                                      <a:latin typeface="Cambria Math" panose="02040503050406030204" pitchFamily="18" charset="0"/>
                                    </a:rPr>
                                  </m:ctrlPr>
                                </m:accPr>
                                <m:e>
                                  <m:sSub>
                                    <m:sSubPr>
                                      <m:ctrlPr>
                                        <a:rPr lang="en-US" sz="3600" b="1" i="1">
                                          <a:latin typeface="Cambria Math" panose="02040503050406030204" pitchFamily="18" charset="0"/>
                                        </a:rPr>
                                      </m:ctrlPr>
                                    </m:sSubPr>
                                    <m:e>
                                      <m:r>
                                        <a:rPr lang="en-IN" sz="3600" b="1" i="1">
                                          <a:latin typeface="Cambria Math" panose="02040503050406030204" pitchFamily="18" charset="0"/>
                                        </a:rPr>
                                        <m:t>𝒚</m:t>
                                      </m:r>
                                    </m:e>
                                    <m:sub>
                                      <m:r>
                                        <a:rPr lang="en-IN" sz="3600" b="1" i="1">
                                          <a:latin typeface="Cambria Math" panose="02040503050406030204" pitchFamily="18" charset="0"/>
                                        </a:rPr>
                                        <m:t>𝒊</m:t>
                                      </m:r>
                                    </m:sub>
                                  </m:sSub>
                                </m:e>
                              </m:acc>
                              <m:r>
                                <a:rPr lang="en-US" sz="3600" b="1" i="1">
                                  <a:latin typeface="Cambria Math" panose="02040503050406030204" pitchFamily="18" charset="0"/>
                                </a:rPr>
                                <m:t>)</m:t>
                              </m:r>
                            </m:e>
                            <m:sup>
                              <m:r>
                                <a:rPr lang="en-US" sz="3600" b="1" i="1">
                                  <a:latin typeface="Cambria Math" panose="02040503050406030204" pitchFamily="18" charset="0"/>
                                </a:rPr>
                                <m:t>𝟐</m:t>
                              </m:r>
                            </m:sup>
                          </m:sSup>
                          <m:r>
                            <a:rPr lang="en-IN" sz="3600" b="1" i="1" smtClean="0">
                              <a:latin typeface="Cambria Math" panose="02040503050406030204" pitchFamily="18" charset="0"/>
                            </a:rPr>
                            <m:t>+</m:t>
                          </m:r>
                          <m:r>
                            <a:rPr lang="en-IN" sz="3600" b="1" i="1" smtClean="0">
                              <a:latin typeface="Cambria Math" panose="02040503050406030204" pitchFamily="18" charset="0"/>
                              <a:ea typeface="Cambria Math" panose="02040503050406030204" pitchFamily="18" charset="0"/>
                            </a:rPr>
                            <m:t>𝝀</m:t>
                          </m:r>
                          <m:d>
                            <m:dPr>
                              <m:begChr m:val="‖"/>
                              <m:endChr m:val="‖"/>
                              <m:ctrlPr>
                                <a:rPr lang="en-IN" sz="3600" b="1" i="1">
                                  <a:latin typeface="Cambria Math" panose="02040503050406030204" pitchFamily="18" charset="0"/>
                                  <a:ea typeface="Cambria Math" panose="02040503050406030204" pitchFamily="18" charset="0"/>
                                </a:rPr>
                              </m:ctrlPr>
                            </m:dPr>
                            <m:e>
                              <m:sSub>
                                <m:sSubPr>
                                  <m:ctrlPr>
                                    <a:rPr lang="en-IN" sz="3600" b="1" i="1">
                                      <a:latin typeface="Cambria Math" panose="02040503050406030204" pitchFamily="18" charset="0"/>
                                      <a:ea typeface="Cambria Math" panose="02040503050406030204" pitchFamily="18" charset="0"/>
                                    </a:rPr>
                                  </m:ctrlPr>
                                </m:sSubPr>
                                <m:e>
                                  <m:r>
                                    <a:rPr lang="en-IN" sz="3600" b="1" i="1">
                                      <a:latin typeface="Cambria Math" panose="02040503050406030204" pitchFamily="18" charset="0"/>
                                      <a:ea typeface="Cambria Math" panose="02040503050406030204" pitchFamily="18" charset="0"/>
                                    </a:rPr>
                                    <m:t>𝒘</m:t>
                                  </m:r>
                                </m:e>
                                <m:sub>
                                  <m:r>
                                    <a:rPr lang="en-IN" sz="3600" b="1" i="1">
                                      <a:latin typeface="Cambria Math" panose="02040503050406030204" pitchFamily="18" charset="0"/>
                                      <a:ea typeface="Cambria Math" panose="02040503050406030204" pitchFamily="18" charset="0"/>
                                    </a:rPr>
                                    <m:t>𝒊</m:t>
                                  </m:r>
                                </m:sub>
                              </m:sSub>
                            </m:e>
                          </m:d>
                        </m:e>
                      </m:nary>
                    </m:oMath>
                  </m:oMathPara>
                </a14:m>
                <a:endParaRPr lang="en-US" sz="3600" dirty="0"/>
              </a:p>
            </p:txBody>
          </p:sp>
        </mc:Choice>
        <mc:Fallback xmlns="">
          <p:sp>
            <p:nvSpPr>
              <p:cNvPr id="4" name="Rectangle 3">
                <a:extLst>
                  <a:ext uri="{FF2B5EF4-FFF2-40B4-BE49-F238E27FC236}">
                    <a16:creationId xmlns:a16="http://schemas.microsoft.com/office/drawing/2014/main" id="{B03D74DA-4527-455F-ADD6-8D8BD5DEF5B7}"/>
                  </a:ext>
                </a:extLst>
              </p:cNvPr>
              <p:cNvSpPr>
                <a:spLocks noRot="1" noChangeAspect="1" noMove="1" noResize="1" noEditPoints="1" noAdjustHandles="1" noChangeArrowheads="1" noChangeShapeType="1" noTextEdit="1"/>
              </p:cNvSpPr>
              <p:nvPr/>
            </p:nvSpPr>
            <p:spPr>
              <a:xfrm>
                <a:off x="2520927" y="2949974"/>
                <a:ext cx="6858994" cy="1602170"/>
              </a:xfrm>
              <a:prstGeom prst="rect">
                <a:avLst/>
              </a:prstGeom>
              <a:blipFill>
                <a:blip r:embed="rId2"/>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59992893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146645" y="841416"/>
            <a:ext cx="7200322" cy="626440"/>
          </a:xfrm>
          <a:prstGeom prst="rect">
            <a:avLst/>
          </a:prstGeom>
        </p:spPr>
        <p:txBody>
          <a:bodyPr vert="horz" wrap="square" lIns="0" tIns="10782" rIns="0" bIns="0" rtlCol="0">
            <a:spAutoFit/>
          </a:bodyPr>
          <a:lstStyle/>
          <a:p>
            <a:pPr marL="7701" marR="0" lvl="0" indent="0" algn="l" defTabSz="457200" rtl="0" eaLnBrk="1" fontAlgn="auto" latinLnBrk="0" hangingPunct="1">
              <a:lnSpc>
                <a:spcPct val="100000"/>
              </a:lnSpc>
              <a:spcBef>
                <a:spcPts val="85"/>
              </a:spcBef>
              <a:spcAft>
                <a:spcPts val="0"/>
              </a:spcAft>
              <a:buClrTx/>
              <a:buSzTx/>
              <a:buFontTx/>
              <a:buNone/>
              <a:tabLst/>
              <a:defRPr/>
            </a:pPr>
            <a:r>
              <a:rPr kumimoji="0" lang="en-US" sz="4000" b="1" i="0" u="none" strike="noStrike" kern="1200" cap="none" spc="-73" normalizeH="0" baseline="0" noProof="0" dirty="0">
                <a:ln>
                  <a:noFill/>
                </a:ln>
                <a:solidFill>
                  <a:srgbClr val="3A3A3A"/>
                </a:solidFill>
                <a:effectLst/>
                <a:uLnTx/>
                <a:uFillTx/>
                <a:latin typeface="Calibri"/>
                <a:ea typeface="+mn-ea"/>
                <a:cs typeface="Calibri"/>
              </a:rPr>
              <a:t>Lasso regression in </a:t>
            </a:r>
            <a:r>
              <a:rPr kumimoji="0" lang="en-US" sz="4000" b="1" i="0" u="none" strike="noStrike" kern="1200" cap="none" spc="-73" normalizeH="0" baseline="0" noProof="0" dirty="0" err="1">
                <a:ln>
                  <a:noFill/>
                </a:ln>
                <a:solidFill>
                  <a:srgbClr val="3A3A3A"/>
                </a:solidFill>
                <a:effectLst/>
                <a:uLnTx/>
                <a:uFillTx/>
                <a:latin typeface="Calibri"/>
                <a:ea typeface="+mn-ea"/>
                <a:cs typeface="Calibri"/>
              </a:rPr>
              <a:t>scikit</a:t>
            </a:r>
            <a:r>
              <a:rPr kumimoji="0" lang="en-US" sz="4000" b="1" i="0" u="none" strike="noStrike" kern="1200" cap="none" spc="-73" normalizeH="0" baseline="0" noProof="0" dirty="0">
                <a:ln>
                  <a:noFill/>
                </a:ln>
                <a:solidFill>
                  <a:srgbClr val="3A3A3A"/>
                </a:solidFill>
                <a:effectLst/>
                <a:uLnTx/>
                <a:uFillTx/>
                <a:latin typeface="Calibri"/>
                <a:ea typeface="+mn-ea"/>
                <a:cs typeface="Calibri"/>
              </a:rPr>
              <a:t>-learn</a:t>
            </a:r>
            <a:endParaRPr kumimoji="0" sz="4000" b="0" i="0" u="none" strike="noStrike" kern="1200" cap="none" spc="0" normalizeH="0" baseline="0" noProof="0" dirty="0">
              <a:ln>
                <a:noFill/>
              </a:ln>
              <a:solidFill>
                <a:prstClr val="black"/>
              </a:solidFill>
              <a:effectLst/>
              <a:uLnTx/>
              <a:uFillTx/>
              <a:latin typeface="Calibri"/>
              <a:ea typeface="+mn-ea"/>
              <a:cs typeface="Calibri"/>
            </a:endParaRPr>
          </a:p>
        </p:txBody>
      </p:sp>
      <p:grpSp>
        <p:nvGrpSpPr>
          <p:cNvPr id="2" name="Group 1">
            <a:extLst>
              <a:ext uri="{FF2B5EF4-FFF2-40B4-BE49-F238E27FC236}">
                <a16:creationId xmlns:a16="http://schemas.microsoft.com/office/drawing/2014/main" id="{618EC314-ED81-4168-9444-910673D5E837}"/>
              </a:ext>
            </a:extLst>
          </p:cNvPr>
          <p:cNvGrpSpPr/>
          <p:nvPr/>
        </p:nvGrpSpPr>
        <p:grpSpPr>
          <a:xfrm>
            <a:off x="831272" y="1662545"/>
            <a:ext cx="10769601" cy="4424219"/>
            <a:chOff x="2428683" y="1710208"/>
            <a:chExt cx="8719608" cy="3223951"/>
          </a:xfrm>
        </p:grpSpPr>
        <p:sp>
          <p:nvSpPr>
            <p:cNvPr id="4" name="object 4"/>
            <p:cNvSpPr/>
            <p:nvPr/>
          </p:nvSpPr>
          <p:spPr>
            <a:xfrm>
              <a:off x="2428683" y="1756225"/>
              <a:ext cx="8387761" cy="3131918"/>
            </a:xfrm>
            <a:prstGeom prst="rect">
              <a:avLst/>
            </a:prstGeom>
            <a:solidFill>
              <a:srgbClr val="1CADE4"/>
            </a:solidFill>
          </p:spPr>
          <p:txBody>
            <a:bodyPr wrap="square" lIns="0" tIns="0" rIns="0" bIns="0" rtlCol="0"/>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dirty="0">
                <a:ln>
                  <a:noFill/>
                </a:ln>
                <a:solidFill>
                  <a:srgbClr val="1CADE4"/>
                </a:solidFill>
                <a:effectLst/>
                <a:uLnTx/>
                <a:uFillTx/>
                <a:latin typeface="Tw Cen MT" panose="020B0602020104020603"/>
                <a:ea typeface="+mn-ea"/>
                <a:cs typeface="+mn-cs"/>
              </a:endParaRPr>
            </a:p>
          </p:txBody>
        </p:sp>
        <p:sp>
          <p:nvSpPr>
            <p:cNvPr id="5" name="object 5"/>
            <p:cNvSpPr/>
            <p:nvPr/>
          </p:nvSpPr>
          <p:spPr>
            <a:xfrm>
              <a:off x="2629276" y="1710208"/>
              <a:ext cx="8519015" cy="3223951"/>
            </a:xfrm>
            <a:prstGeom prst="roundRect">
              <a:avLst>
                <a:gd name="adj" fmla="val 5494"/>
              </a:avLst>
            </a:prstGeom>
            <a:solidFill>
              <a:srgbClr val="EBF4F7"/>
            </a:solidFill>
          </p:spPr>
          <p:txBody>
            <a:bodyPr wrap="square" lIns="0" tIns="0" rIns="0" bIns="0" rtlCol="0"/>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en-IN" sz="2000" b="0" i="0" u="none" strike="noStrike" kern="1200" cap="none" spc="0" normalizeH="0" baseline="0" noProof="0" dirty="0">
                  <a:ln>
                    <a:noFill/>
                  </a:ln>
                  <a:solidFill>
                    <a:prstClr val="black">
                      <a:lumMod val="85000"/>
                      <a:lumOff val="15000"/>
                    </a:prstClr>
                  </a:solidFill>
                  <a:effectLst/>
                  <a:uLnTx/>
                  <a:uFillTx/>
                  <a:latin typeface="Courier New" panose="02070309020205020404" pitchFamily="49" charset="0"/>
                  <a:ea typeface="+mn-ea"/>
                  <a:cs typeface="Courier New" panose="02070309020205020404" pitchFamily="49" charset="0"/>
                </a:rPr>
                <a:t>In [1]: from </a:t>
              </a:r>
              <a:r>
                <a:rPr kumimoji="0" lang="en-IN" sz="2000" b="0" i="0" u="none" strike="noStrike" kern="1200" cap="none" spc="0" normalizeH="0" baseline="0" noProof="0" dirty="0" err="1">
                  <a:ln>
                    <a:noFill/>
                  </a:ln>
                  <a:solidFill>
                    <a:prstClr val="black">
                      <a:lumMod val="85000"/>
                      <a:lumOff val="15000"/>
                    </a:prstClr>
                  </a:solidFill>
                  <a:effectLst/>
                  <a:uLnTx/>
                  <a:uFillTx/>
                  <a:latin typeface="Courier New" panose="02070309020205020404" pitchFamily="49" charset="0"/>
                  <a:ea typeface="+mn-ea"/>
                  <a:cs typeface="Courier New" panose="02070309020205020404" pitchFamily="49" charset="0"/>
                </a:rPr>
                <a:t>sklearn.linear_model</a:t>
              </a:r>
              <a:r>
                <a:rPr kumimoji="0" lang="en-IN" sz="2000" b="0" i="0" u="none" strike="noStrike" kern="1200" cap="none" spc="0" normalizeH="0" baseline="0" noProof="0" dirty="0">
                  <a:ln>
                    <a:noFill/>
                  </a:ln>
                  <a:solidFill>
                    <a:prstClr val="black">
                      <a:lumMod val="85000"/>
                      <a:lumOff val="15000"/>
                    </a:prstClr>
                  </a:solidFill>
                  <a:effectLst/>
                  <a:uLnTx/>
                  <a:uFillTx/>
                  <a:latin typeface="Courier New" panose="02070309020205020404" pitchFamily="49" charset="0"/>
                  <a:ea typeface="+mn-ea"/>
                  <a:cs typeface="Courier New" panose="02070309020205020404" pitchFamily="49" charset="0"/>
                </a:rPr>
                <a:t> import Lasso </a:t>
              </a:r>
            </a:p>
            <a:p>
              <a:pPr marL="0" marR="0" lvl="0" indent="0" algn="l" defTabSz="457200" rtl="0" eaLnBrk="1" fontAlgn="auto" latinLnBrk="0" hangingPunct="1">
                <a:lnSpc>
                  <a:spcPct val="150000"/>
                </a:lnSpc>
                <a:spcBef>
                  <a:spcPts val="0"/>
                </a:spcBef>
                <a:spcAft>
                  <a:spcPts val="0"/>
                </a:spcAft>
                <a:buClrTx/>
                <a:buSzTx/>
                <a:buFontTx/>
                <a:buNone/>
                <a:tabLst/>
                <a:defRPr/>
              </a:pPr>
              <a:r>
                <a:rPr kumimoji="0" lang="en-IN" sz="2000" b="0" i="0" u="none" strike="noStrike" kern="1200" cap="none" spc="0" normalizeH="0" baseline="0" noProof="0" dirty="0">
                  <a:ln>
                    <a:noFill/>
                  </a:ln>
                  <a:solidFill>
                    <a:prstClr val="black">
                      <a:lumMod val="85000"/>
                      <a:lumOff val="15000"/>
                    </a:prstClr>
                  </a:solidFill>
                  <a:effectLst/>
                  <a:uLnTx/>
                  <a:uFillTx/>
                  <a:latin typeface="Courier New" panose="02070309020205020404" pitchFamily="49" charset="0"/>
                  <a:ea typeface="+mn-ea"/>
                  <a:cs typeface="Courier New" panose="02070309020205020404" pitchFamily="49" charset="0"/>
                </a:rPr>
                <a:t>In [2]: </a:t>
              </a:r>
              <a:r>
                <a:rPr kumimoji="0" lang="en-IN" sz="2000" b="0" i="0" u="none" strike="noStrike" kern="1200" cap="none" spc="0" normalizeH="0" baseline="0" noProof="0" dirty="0" err="1">
                  <a:ln>
                    <a:noFill/>
                  </a:ln>
                  <a:solidFill>
                    <a:prstClr val="black">
                      <a:lumMod val="85000"/>
                      <a:lumOff val="15000"/>
                    </a:prstClr>
                  </a:solidFill>
                  <a:effectLst/>
                  <a:uLnTx/>
                  <a:uFillTx/>
                  <a:latin typeface="Courier New" panose="02070309020205020404" pitchFamily="49" charset="0"/>
                  <a:ea typeface="+mn-ea"/>
                  <a:cs typeface="Courier New" panose="02070309020205020404" pitchFamily="49" charset="0"/>
                </a:rPr>
                <a:t>X_train</a:t>
              </a:r>
              <a:r>
                <a:rPr kumimoji="0" lang="en-IN" sz="2000" b="0" i="0" u="none" strike="noStrike" kern="1200" cap="none" spc="0" normalizeH="0" baseline="0" noProof="0" dirty="0">
                  <a:ln>
                    <a:noFill/>
                  </a:ln>
                  <a:solidFill>
                    <a:prstClr val="black">
                      <a:lumMod val="85000"/>
                      <a:lumOff val="15000"/>
                    </a:prstClr>
                  </a:solidFill>
                  <a:effectLst/>
                  <a:uLnTx/>
                  <a:uFillTx/>
                  <a:latin typeface="Courier New" panose="02070309020205020404" pitchFamily="49" charset="0"/>
                  <a:ea typeface="+mn-ea"/>
                  <a:cs typeface="Courier New" panose="02070309020205020404" pitchFamily="49" charset="0"/>
                </a:rPr>
                <a:t>, </a:t>
              </a:r>
              <a:r>
                <a:rPr kumimoji="0" lang="en-IN" sz="2000" b="0" i="0" u="none" strike="noStrike" kern="1200" cap="none" spc="0" normalizeH="0" baseline="0" noProof="0" dirty="0" err="1">
                  <a:ln>
                    <a:noFill/>
                  </a:ln>
                  <a:solidFill>
                    <a:prstClr val="black">
                      <a:lumMod val="85000"/>
                      <a:lumOff val="15000"/>
                    </a:prstClr>
                  </a:solidFill>
                  <a:effectLst/>
                  <a:uLnTx/>
                  <a:uFillTx/>
                  <a:latin typeface="Courier New" panose="02070309020205020404" pitchFamily="49" charset="0"/>
                  <a:ea typeface="+mn-ea"/>
                  <a:cs typeface="Courier New" panose="02070309020205020404" pitchFamily="49" charset="0"/>
                </a:rPr>
                <a:t>X_test</a:t>
              </a:r>
              <a:r>
                <a:rPr kumimoji="0" lang="en-IN" sz="2000" b="0" i="0" u="none" strike="noStrike" kern="1200" cap="none" spc="0" normalizeH="0" baseline="0" noProof="0" dirty="0">
                  <a:ln>
                    <a:noFill/>
                  </a:ln>
                  <a:solidFill>
                    <a:prstClr val="black">
                      <a:lumMod val="85000"/>
                      <a:lumOff val="15000"/>
                    </a:prstClr>
                  </a:solidFill>
                  <a:effectLst/>
                  <a:uLnTx/>
                  <a:uFillTx/>
                  <a:latin typeface="Courier New" panose="02070309020205020404" pitchFamily="49" charset="0"/>
                  <a:ea typeface="+mn-ea"/>
                  <a:cs typeface="Courier New" panose="02070309020205020404" pitchFamily="49" charset="0"/>
                </a:rPr>
                <a:t>, </a:t>
              </a:r>
              <a:r>
                <a:rPr kumimoji="0" lang="en-IN" sz="2000" b="0" i="0" u="none" strike="noStrike" kern="1200" cap="none" spc="0" normalizeH="0" baseline="0" noProof="0" dirty="0" err="1">
                  <a:ln>
                    <a:noFill/>
                  </a:ln>
                  <a:solidFill>
                    <a:prstClr val="black">
                      <a:lumMod val="85000"/>
                      <a:lumOff val="15000"/>
                    </a:prstClr>
                  </a:solidFill>
                  <a:effectLst/>
                  <a:uLnTx/>
                  <a:uFillTx/>
                  <a:latin typeface="Courier New" panose="02070309020205020404" pitchFamily="49" charset="0"/>
                  <a:ea typeface="+mn-ea"/>
                  <a:cs typeface="Courier New" panose="02070309020205020404" pitchFamily="49" charset="0"/>
                </a:rPr>
                <a:t>y_train</a:t>
              </a:r>
              <a:r>
                <a:rPr kumimoji="0" lang="en-IN" sz="2000" b="0" i="0" u="none" strike="noStrike" kern="1200" cap="none" spc="0" normalizeH="0" baseline="0" noProof="0" dirty="0">
                  <a:ln>
                    <a:noFill/>
                  </a:ln>
                  <a:solidFill>
                    <a:prstClr val="black">
                      <a:lumMod val="85000"/>
                      <a:lumOff val="15000"/>
                    </a:prstClr>
                  </a:solidFill>
                  <a:effectLst/>
                  <a:uLnTx/>
                  <a:uFillTx/>
                  <a:latin typeface="Courier New" panose="02070309020205020404" pitchFamily="49" charset="0"/>
                  <a:ea typeface="+mn-ea"/>
                  <a:cs typeface="Courier New" panose="02070309020205020404" pitchFamily="49" charset="0"/>
                </a:rPr>
                <a:t>, </a:t>
              </a:r>
              <a:r>
                <a:rPr kumimoji="0" lang="en-IN" sz="2000" b="0" i="0" u="none" strike="noStrike" kern="1200" cap="none" spc="0" normalizeH="0" baseline="0" noProof="0" dirty="0" err="1">
                  <a:ln>
                    <a:noFill/>
                  </a:ln>
                  <a:solidFill>
                    <a:prstClr val="black">
                      <a:lumMod val="85000"/>
                      <a:lumOff val="15000"/>
                    </a:prstClr>
                  </a:solidFill>
                  <a:effectLst/>
                  <a:uLnTx/>
                  <a:uFillTx/>
                  <a:latin typeface="Courier New" panose="02070309020205020404" pitchFamily="49" charset="0"/>
                  <a:ea typeface="+mn-ea"/>
                  <a:cs typeface="Courier New" panose="02070309020205020404" pitchFamily="49" charset="0"/>
                </a:rPr>
                <a:t>y_test</a:t>
              </a:r>
              <a:r>
                <a:rPr kumimoji="0" lang="en-IN" sz="2000" b="0" i="0" u="none" strike="noStrike" kern="1200" cap="none" spc="0" normalizeH="0" baseline="0" noProof="0" dirty="0">
                  <a:ln>
                    <a:noFill/>
                  </a:ln>
                  <a:solidFill>
                    <a:prstClr val="black">
                      <a:lumMod val="85000"/>
                      <a:lumOff val="15000"/>
                    </a:prstClr>
                  </a:solidFill>
                  <a:effectLst/>
                  <a:uLnTx/>
                  <a:uFillTx/>
                  <a:latin typeface="Courier New" panose="02070309020205020404" pitchFamily="49" charset="0"/>
                  <a:ea typeface="+mn-ea"/>
                  <a:cs typeface="Courier New" panose="02070309020205020404" pitchFamily="49" charset="0"/>
                </a:rPr>
                <a:t> = </a:t>
              </a:r>
              <a:r>
                <a:rPr kumimoji="0" lang="en-IN" sz="2000" b="0" i="0" u="none" strike="noStrike" kern="1200" cap="none" spc="0" normalizeH="0" baseline="0" noProof="0" dirty="0" err="1">
                  <a:ln>
                    <a:noFill/>
                  </a:ln>
                  <a:solidFill>
                    <a:prstClr val="black">
                      <a:lumMod val="85000"/>
                      <a:lumOff val="15000"/>
                    </a:prstClr>
                  </a:solidFill>
                  <a:effectLst/>
                  <a:uLnTx/>
                  <a:uFillTx/>
                  <a:latin typeface="Courier New" panose="02070309020205020404" pitchFamily="49" charset="0"/>
                  <a:ea typeface="+mn-ea"/>
                  <a:cs typeface="Courier New" panose="02070309020205020404" pitchFamily="49" charset="0"/>
                </a:rPr>
                <a:t>train_test_split</a:t>
              </a:r>
              <a:r>
                <a:rPr kumimoji="0" lang="en-IN" sz="2000" b="0" i="0" u="none" strike="noStrike" kern="1200" cap="none" spc="0" normalizeH="0" baseline="0" noProof="0" dirty="0">
                  <a:ln>
                    <a:noFill/>
                  </a:ln>
                  <a:solidFill>
                    <a:prstClr val="black">
                      <a:lumMod val="85000"/>
                      <a:lumOff val="15000"/>
                    </a:prstClr>
                  </a:solidFill>
                  <a:effectLst/>
                  <a:uLnTx/>
                  <a:uFillTx/>
                  <a:latin typeface="Courier New" panose="02070309020205020404" pitchFamily="49" charset="0"/>
                  <a:ea typeface="+mn-ea"/>
                  <a:cs typeface="Courier New" panose="02070309020205020404" pitchFamily="49" charset="0"/>
                </a:rPr>
                <a:t>(X, </a:t>
              </a:r>
              <a:r>
                <a:rPr kumimoji="0" lang="en-IN" sz="2000" b="0" i="0" u="none" strike="noStrike" kern="1200" cap="none" spc="0" normalizeH="0" baseline="0" noProof="0" dirty="0" err="1">
                  <a:ln>
                    <a:noFill/>
                  </a:ln>
                  <a:solidFill>
                    <a:prstClr val="black">
                      <a:lumMod val="85000"/>
                      <a:lumOff val="15000"/>
                    </a:prstClr>
                  </a:solidFill>
                  <a:effectLst/>
                  <a:uLnTx/>
                  <a:uFillTx/>
                  <a:latin typeface="Courier New" panose="02070309020205020404" pitchFamily="49" charset="0"/>
                  <a:ea typeface="+mn-ea"/>
                  <a:cs typeface="Courier New" panose="02070309020205020404" pitchFamily="49" charset="0"/>
                </a:rPr>
                <a:t>y,test_size</a:t>
              </a:r>
              <a:r>
                <a:rPr kumimoji="0" lang="en-IN" sz="2000" b="0" i="0" u="none" strike="noStrike" kern="1200" cap="none" spc="0" normalizeH="0" baseline="0" noProof="0" dirty="0">
                  <a:ln>
                    <a:noFill/>
                  </a:ln>
                  <a:solidFill>
                    <a:prstClr val="black">
                      <a:lumMod val="85000"/>
                      <a:lumOff val="15000"/>
                    </a:prstClr>
                  </a:solidFill>
                  <a:effectLst/>
                  <a:uLnTx/>
                  <a:uFillTx/>
                  <a:latin typeface="Courier New" panose="02070309020205020404" pitchFamily="49" charset="0"/>
                  <a:ea typeface="+mn-ea"/>
                  <a:cs typeface="Courier New" panose="02070309020205020404" pitchFamily="49" charset="0"/>
                </a:rPr>
                <a:t> = 0.3, </a:t>
              </a:r>
              <a:r>
                <a:rPr kumimoji="0" lang="en-IN" sz="2000" b="0" i="0" u="none" strike="noStrike" kern="1200" cap="none" spc="0" normalizeH="0" baseline="0" noProof="0" dirty="0" err="1">
                  <a:ln>
                    <a:noFill/>
                  </a:ln>
                  <a:solidFill>
                    <a:prstClr val="black">
                      <a:lumMod val="85000"/>
                      <a:lumOff val="15000"/>
                    </a:prstClr>
                  </a:solidFill>
                  <a:effectLst/>
                  <a:uLnTx/>
                  <a:uFillTx/>
                  <a:latin typeface="Courier New" panose="02070309020205020404" pitchFamily="49" charset="0"/>
                  <a:ea typeface="+mn-ea"/>
                  <a:cs typeface="Courier New" panose="02070309020205020404" pitchFamily="49" charset="0"/>
                </a:rPr>
                <a:t>random_state</a:t>
              </a:r>
              <a:r>
                <a:rPr kumimoji="0" lang="en-IN" sz="2000" b="0" i="0" u="none" strike="noStrike" kern="1200" cap="none" spc="0" normalizeH="0" baseline="0" noProof="0" dirty="0">
                  <a:ln>
                    <a:noFill/>
                  </a:ln>
                  <a:solidFill>
                    <a:prstClr val="black">
                      <a:lumMod val="85000"/>
                      <a:lumOff val="15000"/>
                    </a:prstClr>
                  </a:solidFill>
                  <a:effectLst/>
                  <a:uLnTx/>
                  <a:uFillTx/>
                  <a:latin typeface="Courier New" panose="02070309020205020404" pitchFamily="49" charset="0"/>
                  <a:ea typeface="+mn-ea"/>
                  <a:cs typeface="Courier New" panose="02070309020205020404" pitchFamily="49" charset="0"/>
                </a:rPr>
                <a:t>=42) </a:t>
              </a:r>
            </a:p>
            <a:p>
              <a:pPr marL="0" marR="0" lvl="0" indent="0" algn="l" defTabSz="457200" rtl="0" eaLnBrk="1" fontAlgn="auto" latinLnBrk="0" hangingPunct="1">
                <a:lnSpc>
                  <a:spcPct val="150000"/>
                </a:lnSpc>
                <a:spcBef>
                  <a:spcPts val="0"/>
                </a:spcBef>
                <a:spcAft>
                  <a:spcPts val="0"/>
                </a:spcAft>
                <a:buClrTx/>
                <a:buSzTx/>
                <a:buFontTx/>
                <a:buNone/>
                <a:tabLst/>
                <a:defRPr/>
              </a:pPr>
              <a:r>
                <a:rPr kumimoji="0" lang="en-IN" sz="2000" b="0" i="0" u="none" strike="noStrike" kern="1200" cap="none" spc="0" normalizeH="0" baseline="0" noProof="0" dirty="0">
                  <a:ln>
                    <a:noFill/>
                  </a:ln>
                  <a:solidFill>
                    <a:prstClr val="black">
                      <a:lumMod val="85000"/>
                      <a:lumOff val="15000"/>
                    </a:prstClr>
                  </a:solidFill>
                  <a:effectLst/>
                  <a:uLnTx/>
                  <a:uFillTx/>
                  <a:latin typeface="Courier New" panose="02070309020205020404" pitchFamily="49" charset="0"/>
                  <a:ea typeface="+mn-ea"/>
                  <a:cs typeface="Courier New" panose="02070309020205020404" pitchFamily="49" charset="0"/>
                </a:rPr>
                <a:t>In [3]: lasso = Lasso(alpha=0.1, normalize=True) </a:t>
              </a:r>
            </a:p>
            <a:p>
              <a:pPr marL="0" marR="0" lvl="0" indent="0" algn="l" defTabSz="457200" rtl="0" eaLnBrk="1" fontAlgn="auto" latinLnBrk="0" hangingPunct="1">
                <a:lnSpc>
                  <a:spcPct val="150000"/>
                </a:lnSpc>
                <a:spcBef>
                  <a:spcPts val="0"/>
                </a:spcBef>
                <a:spcAft>
                  <a:spcPts val="0"/>
                </a:spcAft>
                <a:buClrTx/>
                <a:buSzTx/>
                <a:buFontTx/>
                <a:buNone/>
                <a:tabLst/>
                <a:defRPr/>
              </a:pPr>
              <a:r>
                <a:rPr kumimoji="0" lang="en-IN" sz="2000" b="0" i="0" u="none" strike="noStrike" kern="1200" cap="none" spc="0" normalizeH="0" baseline="0" noProof="0" dirty="0">
                  <a:ln>
                    <a:noFill/>
                  </a:ln>
                  <a:solidFill>
                    <a:prstClr val="black">
                      <a:lumMod val="85000"/>
                      <a:lumOff val="15000"/>
                    </a:prstClr>
                  </a:solidFill>
                  <a:effectLst/>
                  <a:uLnTx/>
                  <a:uFillTx/>
                  <a:latin typeface="Courier New" panose="02070309020205020404" pitchFamily="49" charset="0"/>
                  <a:ea typeface="+mn-ea"/>
                  <a:cs typeface="Courier New" panose="02070309020205020404" pitchFamily="49" charset="0"/>
                </a:rPr>
                <a:t>In [4]: </a:t>
              </a:r>
              <a:r>
                <a:rPr kumimoji="0" lang="en-IN" sz="2000" b="0" i="0" u="none" strike="noStrike" kern="1200" cap="none" spc="0" normalizeH="0" baseline="0" noProof="0" dirty="0" err="1">
                  <a:ln>
                    <a:noFill/>
                  </a:ln>
                  <a:solidFill>
                    <a:prstClr val="black">
                      <a:lumMod val="85000"/>
                      <a:lumOff val="15000"/>
                    </a:prstClr>
                  </a:solidFill>
                  <a:effectLst/>
                  <a:uLnTx/>
                  <a:uFillTx/>
                  <a:latin typeface="Courier New" panose="02070309020205020404" pitchFamily="49" charset="0"/>
                  <a:ea typeface="+mn-ea"/>
                  <a:cs typeface="Courier New" panose="02070309020205020404" pitchFamily="49" charset="0"/>
                </a:rPr>
                <a:t>lasso.fit</a:t>
              </a:r>
              <a:r>
                <a:rPr kumimoji="0" lang="en-IN" sz="2000" b="0" i="0" u="none" strike="noStrike" kern="1200" cap="none" spc="0" normalizeH="0" baseline="0" noProof="0" dirty="0">
                  <a:ln>
                    <a:noFill/>
                  </a:ln>
                  <a:solidFill>
                    <a:prstClr val="black">
                      <a:lumMod val="85000"/>
                      <a:lumOff val="15000"/>
                    </a:prstClr>
                  </a:solidFill>
                  <a:effectLst/>
                  <a:uLnTx/>
                  <a:uFillTx/>
                  <a:latin typeface="Courier New" panose="02070309020205020404" pitchFamily="49" charset="0"/>
                  <a:ea typeface="+mn-ea"/>
                  <a:cs typeface="Courier New" panose="02070309020205020404" pitchFamily="49" charset="0"/>
                </a:rPr>
                <a:t>(</a:t>
              </a:r>
              <a:r>
                <a:rPr kumimoji="0" lang="en-IN" sz="2000" b="0" i="0" u="none" strike="noStrike" kern="1200" cap="none" spc="0" normalizeH="0" baseline="0" noProof="0" dirty="0" err="1">
                  <a:ln>
                    <a:noFill/>
                  </a:ln>
                  <a:solidFill>
                    <a:prstClr val="black">
                      <a:lumMod val="85000"/>
                      <a:lumOff val="15000"/>
                    </a:prstClr>
                  </a:solidFill>
                  <a:effectLst/>
                  <a:uLnTx/>
                  <a:uFillTx/>
                  <a:latin typeface="Courier New" panose="02070309020205020404" pitchFamily="49" charset="0"/>
                  <a:ea typeface="+mn-ea"/>
                  <a:cs typeface="Courier New" panose="02070309020205020404" pitchFamily="49" charset="0"/>
                </a:rPr>
                <a:t>X_train</a:t>
              </a:r>
              <a:r>
                <a:rPr kumimoji="0" lang="en-IN" sz="2000" b="0" i="0" u="none" strike="noStrike" kern="1200" cap="none" spc="0" normalizeH="0" baseline="0" noProof="0" dirty="0">
                  <a:ln>
                    <a:noFill/>
                  </a:ln>
                  <a:solidFill>
                    <a:prstClr val="black">
                      <a:lumMod val="85000"/>
                      <a:lumOff val="15000"/>
                    </a:prstClr>
                  </a:solidFill>
                  <a:effectLst/>
                  <a:uLnTx/>
                  <a:uFillTx/>
                  <a:latin typeface="Courier New" panose="02070309020205020404" pitchFamily="49" charset="0"/>
                  <a:ea typeface="+mn-ea"/>
                  <a:cs typeface="Courier New" panose="02070309020205020404" pitchFamily="49" charset="0"/>
                </a:rPr>
                <a:t>, </a:t>
              </a:r>
              <a:r>
                <a:rPr kumimoji="0" lang="en-IN" sz="2000" b="0" i="0" u="none" strike="noStrike" kern="1200" cap="none" spc="0" normalizeH="0" baseline="0" noProof="0" dirty="0" err="1">
                  <a:ln>
                    <a:noFill/>
                  </a:ln>
                  <a:solidFill>
                    <a:prstClr val="black">
                      <a:lumMod val="85000"/>
                      <a:lumOff val="15000"/>
                    </a:prstClr>
                  </a:solidFill>
                  <a:effectLst/>
                  <a:uLnTx/>
                  <a:uFillTx/>
                  <a:latin typeface="Courier New" panose="02070309020205020404" pitchFamily="49" charset="0"/>
                  <a:ea typeface="+mn-ea"/>
                  <a:cs typeface="Courier New" panose="02070309020205020404" pitchFamily="49" charset="0"/>
                </a:rPr>
                <a:t>y_train</a:t>
              </a:r>
              <a:r>
                <a:rPr kumimoji="0" lang="en-IN" sz="2000" b="0" i="0" u="none" strike="noStrike" kern="1200" cap="none" spc="0" normalizeH="0" baseline="0" noProof="0" dirty="0">
                  <a:ln>
                    <a:noFill/>
                  </a:ln>
                  <a:solidFill>
                    <a:prstClr val="black">
                      <a:lumMod val="85000"/>
                      <a:lumOff val="15000"/>
                    </a:prstClr>
                  </a:solidFill>
                  <a:effectLst/>
                  <a:uLnTx/>
                  <a:uFillTx/>
                  <a:latin typeface="Courier New" panose="02070309020205020404" pitchFamily="49" charset="0"/>
                  <a:ea typeface="+mn-ea"/>
                  <a:cs typeface="Courier New" panose="02070309020205020404" pitchFamily="49" charset="0"/>
                </a:rPr>
                <a:t>) </a:t>
              </a:r>
            </a:p>
            <a:p>
              <a:pPr marL="0" marR="0" lvl="0" indent="0" algn="l" defTabSz="457200" rtl="0" eaLnBrk="1" fontAlgn="auto" latinLnBrk="0" hangingPunct="1">
                <a:lnSpc>
                  <a:spcPct val="150000"/>
                </a:lnSpc>
                <a:spcBef>
                  <a:spcPts val="0"/>
                </a:spcBef>
                <a:spcAft>
                  <a:spcPts val="0"/>
                </a:spcAft>
                <a:buClrTx/>
                <a:buSzTx/>
                <a:buFontTx/>
                <a:buNone/>
                <a:tabLst/>
                <a:defRPr/>
              </a:pPr>
              <a:r>
                <a:rPr kumimoji="0" lang="en-IN" sz="2000" b="0" i="0" u="none" strike="noStrike" kern="1200" cap="none" spc="0" normalizeH="0" baseline="0" noProof="0" dirty="0">
                  <a:ln>
                    <a:noFill/>
                  </a:ln>
                  <a:solidFill>
                    <a:prstClr val="black">
                      <a:lumMod val="85000"/>
                      <a:lumOff val="15000"/>
                    </a:prstClr>
                  </a:solidFill>
                  <a:effectLst/>
                  <a:uLnTx/>
                  <a:uFillTx/>
                  <a:latin typeface="Courier New" panose="02070309020205020404" pitchFamily="49" charset="0"/>
                  <a:ea typeface="+mn-ea"/>
                  <a:cs typeface="Courier New" panose="02070309020205020404" pitchFamily="49" charset="0"/>
                </a:rPr>
                <a:t>In [5]: </a:t>
              </a:r>
              <a:r>
                <a:rPr kumimoji="0" lang="en-IN" sz="2000" b="0" i="0" u="none" strike="noStrike" kern="1200" cap="none" spc="0" normalizeH="0" baseline="0" noProof="0" dirty="0" err="1">
                  <a:ln>
                    <a:noFill/>
                  </a:ln>
                  <a:solidFill>
                    <a:prstClr val="black">
                      <a:lumMod val="85000"/>
                      <a:lumOff val="15000"/>
                    </a:prstClr>
                  </a:solidFill>
                  <a:effectLst/>
                  <a:uLnTx/>
                  <a:uFillTx/>
                  <a:latin typeface="Courier New" panose="02070309020205020404" pitchFamily="49" charset="0"/>
                  <a:ea typeface="+mn-ea"/>
                  <a:cs typeface="Courier New" panose="02070309020205020404" pitchFamily="49" charset="0"/>
                </a:rPr>
                <a:t>lasso_pred</a:t>
              </a:r>
              <a:r>
                <a:rPr kumimoji="0" lang="en-IN" sz="2000" b="0" i="0" u="none" strike="noStrike" kern="1200" cap="none" spc="0" normalizeH="0" baseline="0" noProof="0" dirty="0">
                  <a:ln>
                    <a:noFill/>
                  </a:ln>
                  <a:solidFill>
                    <a:prstClr val="black">
                      <a:lumMod val="85000"/>
                      <a:lumOff val="15000"/>
                    </a:prstClr>
                  </a:solidFill>
                  <a:effectLst/>
                  <a:uLnTx/>
                  <a:uFillTx/>
                  <a:latin typeface="Courier New" panose="02070309020205020404" pitchFamily="49" charset="0"/>
                  <a:ea typeface="+mn-ea"/>
                  <a:cs typeface="Courier New" panose="02070309020205020404" pitchFamily="49" charset="0"/>
                </a:rPr>
                <a:t> = </a:t>
              </a:r>
              <a:r>
                <a:rPr kumimoji="0" lang="en-IN" sz="2000" b="0" i="0" u="none" strike="noStrike" kern="1200" cap="none" spc="0" normalizeH="0" baseline="0" noProof="0" dirty="0" err="1">
                  <a:ln>
                    <a:noFill/>
                  </a:ln>
                  <a:solidFill>
                    <a:prstClr val="black">
                      <a:lumMod val="85000"/>
                      <a:lumOff val="15000"/>
                    </a:prstClr>
                  </a:solidFill>
                  <a:effectLst/>
                  <a:uLnTx/>
                  <a:uFillTx/>
                  <a:latin typeface="Courier New" panose="02070309020205020404" pitchFamily="49" charset="0"/>
                  <a:ea typeface="+mn-ea"/>
                  <a:cs typeface="Courier New" panose="02070309020205020404" pitchFamily="49" charset="0"/>
                </a:rPr>
                <a:t>lasso.predict</a:t>
              </a:r>
              <a:r>
                <a:rPr kumimoji="0" lang="en-IN" sz="2000" b="0" i="0" u="none" strike="noStrike" kern="1200" cap="none" spc="0" normalizeH="0" baseline="0" noProof="0" dirty="0">
                  <a:ln>
                    <a:noFill/>
                  </a:ln>
                  <a:solidFill>
                    <a:prstClr val="black">
                      <a:lumMod val="85000"/>
                      <a:lumOff val="15000"/>
                    </a:prstClr>
                  </a:solidFill>
                  <a:effectLst/>
                  <a:uLnTx/>
                  <a:uFillTx/>
                  <a:latin typeface="Courier New" panose="02070309020205020404" pitchFamily="49" charset="0"/>
                  <a:ea typeface="+mn-ea"/>
                  <a:cs typeface="Courier New" panose="02070309020205020404" pitchFamily="49" charset="0"/>
                </a:rPr>
                <a:t>(</a:t>
              </a:r>
              <a:r>
                <a:rPr kumimoji="0" lang="en-IN" sz="2000" b="0" i="0" u="none" strike="noStrike" kern="1200" cap="none" spc="0" normalizeH="0" baseline="0" noProof="0" dirty="0" err="1">
                  <a:ln>
                    <a:noFill/>
                  </a:ln>
                  <a:solidFill>
                    <a:prstClr val="black">
                      <a:lumMod val="85000"/>
                      <a:lumOff val="15000"/>
                    </a:prstClr>
                  </a:solidFill>
                  <a:effectLst/>
                  <a:uLnTx/>
                  <a:uFillTx/>
                  <a:latin typeface="Courier New" panose="02070309020205020404" pitchFamily="49" charset="0"/>
                  <a:ea typeface="+mn-ea"/>
                  <a:cs typeface="Courier New" panose="02070309020205020404" pitchFamily="49" charset="0"/>
                </a:rPr>
                <a:t>X_test</a:t>
              </a:r>
              <a:r>
                <a:rPr kumimoji="0" lang="en-IN" sz="2000" b="0" i="0" u="none" strike="noStrike" kern="1200" cap="none" spc="0" normalizeH="0" baseline="0" noProof="0" dirty="0">
                  <a:ln>
                    <a:noFill/>
                  </a:ln>
                  <a:solidFill>
                    <a:prstClr val="black">
                      <a:lumMod val="85000"/>
                      <a:lumOff val="15000"/>
                    </a:prstClr>
                  </a:solidFill>
                  <a:effectLst/>
                  <a:uLnTx/>
                  <a:uFillTx/>
                  <a:latin typeface="Courier New" panose="02070309020205020404" pitchFamily="49" charset="0"/>
                  <a:ea typeface="+mn-ea"/>
                  <a:cs typeface="Courier New" panose="02070309020205020404" pitchFamily="49" charset="0"/>
                </a:rPr>
                <a:t>) </a:t>
              </a:r>
            </a:p>
            <a:p>
              <a:pPr marL="0" marR="0" lvl="0" indent="0" algn="l" defTabSz="457200" rtl="0" eaLnBrk="1" fontAlgn="auto" latinLnBrk="0" hangingPunct="1">
                <a:lnSpc>
                  <a:spcPct val="150000"/>
                </a:lnSpc>
                <a:spcBef>
                  <a:spcPts val="0"/>
                </a:spcBef>
                <a:spcAft>
                  <a:spcPts val="0"/>
                </a:spcAft>
                <a:buClrTx/>
                <a:buSzTx/>
                <a:buFontTx/>
                <a:buNone/>
                <a:tabLst/>
                <a:defRPr/>
              </a:pPr>
              <a:r>
                <a:rPr kumimoji="0" lang="en-IN" sz="2000" b="0" i="0" u="none" strike="noStrike" kern="1200" cap="none" spc="0" normalizeH="0" baseline="0" noProof="0" dirty="0">
                  <a:ln>
                    <a:noFill/>
                  </a:ln>
                  <a:solidFill>
                    <a:prstClr val="black">
                      <a:lumMod val="85000"/>
                      <a:lumOff val="15000"/>
                    </a:prstClr>
                  </a:solidFill>
                  <a:effectLst/>
                  <a:uLnTx/>
                  <a:uFillTx/>
                  <a:latin typeface="Courier New" panose="02070309020205020404" pitchFamily="49" charset="0"/>
                  <a:ea typeface="+mn-ea"/>
                  <a:cs typeface="Courier New" panose="02070309020205020404" pitchFamily="49" charset="0"/>
                </a:rPr>
                <a:t>In [6]: </a:t>
              </a:r>
              <a:r>
                <a:rPr kumimoji="0" lang="en-IN" sz="2000" b="0" i="0" u="none" strike="noStrike" kern="1200" cap="none" spc="0" normalizeH="0" baseline="0" noProof="0" dirty="0" err="1">
                  <a:ln>
                    <a:noFill/>
                  </a:ln>
                  <a:solidFill>
                    <a:prstClr val="black">
                      <a:lumMod val="85000"/>
                      <a:lumOff val="15000"/>
                    </a:prstClr>
                  </a:solidFill>
                  <a:effectLst/>
                  <a:uLnTx/>
                  <a:uFillTx/>
                  <a:latin typeface="Courier New" panose="02070309020205020404" pitchFamily="49" charset="0"/>
                  <a:ea typeface="+mn-ea"/>
                  <a:cs typeface="Courier New" panose="02070309020205020404" pitchFamily="49" charset="0"/>
                </a:rPr>
                <a:t>lasso.score</a:t>
              </a:r>
              <a:r>
                <a:rPr kumimoji="0" lang="en-IN" sz="2000" b="0" i="0" u="none" strike="noStrike" kern="1200" cap="none" spc="0" normalizeH="0" baseline="0" noProof="0" dirty="0">
                  <a:ln>
                    <a:noFill/>
                  </a:ln>
                  <a:solidFill>
                    <a:prstClr val="black">
                      <a:lumMod val="85000"/>
                      <a:lumOff val="15000"/>
                    </a:prstClr>
                  </a:solidFill>
                  <a:effectLst/>
                  <a:uLnTx/>
                  <a:uFillTx/>
                  <a:latin typeface="Courier New" panose="02070309020205020404" pitchFamily="49" charset="0"/>
                  <a:ea typeface="+mn-ea"/>
                  <a:cs typeface="Courier New" panose="02070309020205020404" pitchFamily="49" charset="0"/>
                </a:rPr>
                <a:t>(</a:t>
              </a:r>
              <a:r>
                <a:rPr kumimoji="0" lang="en-IN" sz="2000" b="0" i="0" u="none" strike="noStrike" kern="1200" cap="none" spc="0" normalizeH="0" baseline="0" noProof="0" dirty="0" err="1">
                  <a:ln>
                    <a:noFill/>
                  </a:ln>
                  <a:solidFill>
                    <a:prstClr val="black">
                      <a:lumMod val="85000"/>
                      <a:lumOff val="15000"/>
                    </a:prstClr>
                  </a:solidFill>
                  <a:effectLst/>
                  <a:uLnTx/>
                  <a:uFillTx/>
                  <a:latin typeface="Courier New" panose="02070309020205020404" pitchFamily="49" charset="0"/>
                  <a:ea typeface="+mn-ea"/>
                  <a:cs typeface="Courier New" panose="02070309020205020404" pitchFamily="49" charset="0"/>
                </a:rPr>
                <a:t>X_test</a:t>
              </a:r>
              <a:r>
                <a:rPr kumimoji="0" lang="en-IN" sz="2000" b="0" i="0" u="none" strike="noStrike" kern="1200" cap="none" spc="0" normalizeH="0" baseline="0" noProof="0" dirty="0">
                  <a:ln>
                    <a:noFill/>
                  </a:ln>
                  <a:solidFill>
                    <a:prstClr val="black">
                      <a:lumMod val="85000"/>
                      <a:lumOff val="15000"/>
                    </a:prstClr>
                  </a:solidFill>
                  <a:effectLst/>
                  <a:uLnTx/>
                  <a:uFillTx/>
                  <a:latin typeface="Courier New" panose="02070309020205020404" pitchFamily="49" charset="0"/>
                  <a:ea typeface="+mn-ea"/>
                  <a:cs typeface="Courier New" panose="02070309020205020404" pitchFamily="49" charset="0"/>
                </a:rPr>
                <a:t>, </a:t>
              </a:r>
              <a:r>
                <a:rPr kumimoji="0" lang="en-IN" sz="2000" b="0" i="0" u="none" strike="noStrike" kern="1200" cap="none" spc="0" normalizeH="0" baseline="0" noProof="0" dirty="0" err="1">
                  <a:ln>
                    <a:noFill/>
                  </a:ln>
                  <a:solidFill>
                    <a:prstClr val="black">
                      <a:lumMod val="85000"/>
                      <a:lumOff val="15000"/>
                    </a:prstClr>
                  </a:solidFill>
                  <a:effectLst/>
                  <a:uLnTx/>
                  <a:uFillTx/>
                  <a:latin typeface="Courier New" panose="02070309020205020404" pitchFamily="49" charset="0"/>
                  <a:ea typeface="+mn-ea"/>
                  <a:cs typeface="Courier New" panose="02070309020205020404" pitchFamily="49" charset="0"/>
                </a:rPr>
                <a:t>y_test</a:t>
              </a:r>
              <a:r>
                <a:rPr kumimoji="0" lang="en-IN" sz="2000" b="0" i="0" u="none" strike="noStrike" kern="1200" cap="none" spc="0" normalizeH="0" baseline="0" noProof="0" dirty="0">
                  <a:ln>
                    <a:noFill/>
                  </a:ln>
                  <a:solidFill>
                    <a:prstClr val="black">
                      <a:lumMod val="85000"/>
                      <a:lumOff val="15000"/>
                    </a:prstClr>
                  </a:solidFill>
                  <a:effectLst/>
                  <a:uLnTx/>
                  <a:uFillTx/>
                  <a:latin typeface="Courier New" panose="02070309020205020404" pitchFamily="49" charset="0"/>
                  <a:ea typeface="+mn-ea"/>
                  <a:cs typeface="Courier New" panose="02070309020205020404" pitchFamily="49" charset="0"/>
                </a:rPr>
                <a:t>) </a:t>
              </a:r>
            </a:p>
            <a:p>
              <a:pPr marL="0" marR="0" lvl="0" indent="0" algn="l" defTabSz="457200" rtl="0" eaLnBrk="1" fontAlgn="auto" latinLnBrk="0" hangingPunct="1">
                <a:lnSpc>
                  <a:spcPct val="150000"/>
                </a:lnSpc>
                <a:spcBef>
                  <a:spcPts val="0"/>
                </a:spcBef>
                <a:spcAft>
                  <a:spcPts val="0"/>
                </a:spcAft>
                <a:buClrTx/>
                <a:buSzTx/>
                <a:buFontTx/>
                <a:buNone/>
                <a:tabLst/>
                <a:defRPr/>
              </a:pPr>
              <a:r>
                <a:rPr kumimoji="0" lang="en-IN" sz="2000" b="0" i="0" u="none" strike="noStrike" kern="1200" cap="none" spc="0" normalizeH="0" baseline="0" noProof="0" dirty="0">
                  <a:ln>
                    <a:noFill/>
                  </a:ln>
                  <a:solidFill>
                    <a:prstClr val="black">
                      <a:lumMod val="85000"/>
                      <a:lumOff val="15000"/>
                    </a:prstClr>
                  </a:solidFill>
                  <a:effectLst/>
                  <a:uLnTx/>
                  <a:uFillTx/>
                  <a:latin typeface="Courier New" panose="02070309020205020404" pitchFamily="49" charset="0"/>
                  <a:ea typeface="+mn-ea"/>
                  <a:cs typeface="Courier New" panose="02070309020205020404" pitchFamily="49" charset="0"/>
                </a:rPr>
                <a:t>Out[6]: 0.59502295353285506</a:t>
              </a:r>
              <a:endParaRPr kumimoji="0" sz="2000" b="0" i="0" u="none" strike="noStrike" kern="1200" cap="none" spc="0" normalizeH="0" baseline="0" noProof="0" dirty="0">
                <a:ln>
                  <a:noFill/>
                </a:ln>
                <a:solidFill>
                  <a:prstClr val="black">
                    <a:lumMod val="85000"/>
                    <a:lumOff val="15000"/>
                  </a:prstClr>
                </a:solidFill>
                <a:effectLst/>
                <a:uLnTx/>
                <a:uFillTx/>
                <a:latin typeface="Courier New" panose="02070309020205020404" pitchFamily="49" charset="0"/>
                <a:ea typeface="+mn-ea"/>
                <a:cs typeface="Courier New" panose="02070309020205020404" pitchFamily="49" charset="0"/>
              </a:endParaRPr>
            </a:p>
          </p:txBody>
        </p:sp>
      </p:grpSp>
    </p:spTree>
    <p:extLst>
      <p:ext uri="{BB962C8B-B14F-4D97-AF65-F5344CB8AC3E}">
        <p14:creationId xmlns:p14="http://schemas.microsoft.com/office/powerpoint/2010/main" val="69517956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C6B27-3A71-4A2E-A162-5AEEA7605A4A}"/>
              </a:ext>
            </a:extLst>
          </p:cNvPr>
          <p:cNvSpPr>
            <a:spLocks noGrp="1"/>
          </p:cNvSpPr>
          <p:nvPr>
            <p:ph type="title"/>
          </p:nvPr>
        </p:nvSpPr>
        <p:spPr/>
        <p:txBody>
          <a:bodyPr/>
          <a:lstStyle/>
          <a:p>
            <a:r>
              <a:rPr lang="en-IN" sz="4000" b="1" cap="none" spc="-73" dirty="0">
                <a:solidFill>
                  <a:srgbClr val="3A3A3A"/>
                </a:solidFill>
                <a:latin typeface="Calibri"/>
                <a:ea typeface="+mn-ea"/>
                <a:cs typeface="Calibri"/>
              </a:rPr>
              <a:t>L2 Regularisation (Ridge)</a:t>
            </a:r>
          </a:p>
        </p:txBody>
      </p:sp>
      <p:sp>
        <p:nvSpPr>
          <p:cNvPr id="3" name="Content Placeholder 2">
            <a:extLst>
              <a:ext uri="{FF2B5EF4-FFF2-40B4-BE49-F238E27FC236}">
                <a16:creationId xmlns:a16="http://schemas.microsoft.com/office/drawing/2014/main" id="{662DEB5E-37A6-4761-97EE-5C908C020A83}"/>
              </a:ext>
            </a:extLst>
          </p:cNvPr>
          <p:cNvSpPr>
            <a:spLocks noGrp="1"/>
          </p:cNvSpPr>
          <p:nvPr>
            <p:ph sz="quarter" idx="13"/>
          </p:nvPr>
        </p:nvSpPr>
        <p:spPr/>
        <p:txBody>
          <a:bodyPr>
            <a:normAutofit/>
          </a:bodyPr>
          <a:lstStyle/>
          <a:p>
            <a:pPr>
              <a:lnSpc>
                <a:spcPct val="150000"/>
              </a:lnSpc>
              <a:buFont typeface="Arial" panose="020B0604020202020204" pitchFamily="34" charset="0"/>
              <a:buChar char="•"/>
            </a:pPr>
            <a:r>
              <a:rPr lang="en-US" sz="2400" dirty="0"/>
              <a:t>Another way to reduce the complexity of our model and prevent overﬁtting to outliers is L2 regression, which is also known as ridge regression.</a:t>
            </a:r>
          </a:p>
          <a:p>
            <a:pPr>
              <a:lnSpc>
                <a:spcPct val="150000"/>
              </a:lnSpc>
              <a:buFont typeface="Arial" panose="020B0604020202020204" pitchFamily="34" charset="0"/>
              <a:buChar char="•"/>
            </a:pPr>
            <a:endParaRPr lang="en-US" sz="2400" dirty="0"/>
          </a:p>
          <a:p>
            <a:pPr>
              <a:lnSpc>
                <a:spcPct val="150000"/>
              </a:lnSpc>
              <a:buFont typeface="Arial" panose="020B0604020202020204" pitchFamily="34" charset="0"/>
              <a:buChar char="•"/>
            </a:pPr>
            <a:r>
              <a:rPr lang="en-US" sz="2400" dirty="0"/>
              <a:t> In L2 Regularization we introduce an additional term to the cost function that has the eﬀect of penalizing large weights and thereby minimizing this skew.</a:t>
            </a:r>
            <a:endParaRPr lang="en-IN" sz="2400" dirty="0"/>
          </a:p>
        </p:txBody>
      </p:sp>
    </p:spTree>
    <p:extLst>
      <p:ext uri="{BB962C8B-B14F-4D97-AF65-F5344CB8AC3E}">
        <p14:creationId xmlns:p14="http://schemas.microsoft.com/office/powerpoint/2010/main" val="143910966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36A26-8627-42EA-834B-5588A3781852}"/>
              </a:ext>
            </a:extLst>
          </p:cNvPr>
          <p:cNvSpPr>
            <a:spLocks noGrp="1"/>
          </p:cNvSpPr>
          <p:nvPr>
            <p:ph type="title"/>
          </p:nvPr>
        </p:nvSpPr>
        <p:spPr/>
        <p:txBody>
          <a:bodyPr>
            <a:normAutofit/>
          </a:bodyPr>
          <a:lstStyle/>
          <a:p>
            <a:r>
              <a:rPr lang="en-IN" sz="4000" b="1" cap="none" spc="-73" dirty="0">
                <a:solidFill>
                  <a:srgbClr val="3A3A3A"/>
                </a:solidFill>
                <a:latin typeface="Calibri"/>
                <a:cs typeface="Calibri"/>
              </a:rPr>
              <a:t>L2 Regularisation (Ridge)</a:t>
            </a:r>
            <a:endParaRPr lang="en-IN" sz="4000" dirty="0"/>
          </a:p>
        </p:txBody>
      </p:sp>
      <p:sp>
        <p:nvSpPr>
          <p:cNvPr id="3" name="Content Placeholder 2">
            <a:extLst>
              <a:ext uri="{FF2B5EF4-FFF2-40B4-BE49-F238E27FC236}">
                <a16:creationId xmlns:a16="http://schemas.microsoft.com/office/drawing/2014/main" id="{D85203A3-BBC5-4942-B5DA-39EE59D6A39A}"/>
              </a:ext>
            </a:extLst>
          </p:cNvPr>
          <p:cNvSpPr>
            <a:spLocks noGrp="1"/>
          </p:cNvSpPr>
          <p:nvPr>
            <p:ph sz="quarter" idx="13"/>
          </p:nvPr>
        </p:nvSpPr>
        <p:spPr>
          <a:xfrm>
            <a:off x="1023938" y="2086325"/>
            <a:ext cx="9720262" cy="3962810"/>
          </a:xfrm>
        </p:spPr>
        <p:txBody>
          <a:bodyPr>
            <a:normAutofit fontScale="92500" lnSpcReduction="20000"/>
          </a:bodyPr>
          <a:lstStyle/>
          <a:p>
            <a:pPr>
              <a:lnSpc>
                <a:spcPct val="150000"/>
              </a:lnSpc>
            </a:pPr>
            <a:r>
              <a:rPr lang="en-US" sz="2400" dirty="0"/>
              <a:t>Ridge regression is an L2 penalized model where we simply add the squared sum of the weights to our least-squares cost function:</a:t>
            </a:r>
          </a:p>
          <a:p>
            <a:pPr>
              <a:lnSpc>
                <a:spcPct val="150000"/>
              </a:lnSpc>
            </a:pPr>
            <a:endParaRPr lang="en-US" sz="2400" dirty="0"/>
          </a:p>
          <a:p>
            <a:pPr>
              <a:lnSpc>
                <a:spcPct val="150000"/>
              </a:lnSpc>
            </a:pPr>
            <a:endParaRPr lang="en-US" sz="2400" dirty="0"/>
          </a:p>
          <a:p>
            <a:pPr marL="0" indent="0">
              <a:lnSpc>
                <a:spcPct val="150000"/>
              </a:lnSpc>
              <a:buNone/>
            </a:pPr>
            <a:endParaRPr lang="en-US" sz="2400" dirty="0"/>
          </a:p>
          <a:p>
            <a:pPr>
              <a:lnSpc>
                <a:spcPct val="150000"/>
              </a:lnSpc>
            </a:pPr>
            <a:r>
              <a:rPr lang="en-US" sz="2400" dirty="0"/>
              <a:t>By increasing the value of the hyperparameter λ , we increase the regularization strength and shrink the weights of our model.</a:t>
            </a:r>
          </a:p>
        </p:txBody>
      </p:sp>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C650C285-3069-48B0-8A13-250D8103708B}"/>
                  </a:ext>
                </a:extLst>
              </p:cNvPr>
              <p:cNvSpPr/>
              <p:nvPr/>
            </p:nvSpPr>
            <p:spPr>
              <a:xfrm>
                <a:off x="2613289" y="3162408"/>
                <a:ext cx="7416774" cy="160217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3600" i="1" smtClean="0">
                          <a:latin typeface="Cambria Math" panose="02040503050406030204" pitchFamily="18" charset="0"/>
                        </a:rPr>
                        <m:t>𝑗</m:t>
                      </m:r>
                      <m:d>
                        <m:dPr>
                          <m:ctrlPr>
                            <a:rPr lang="en-US" sz="3600" i="1">
                              <a:latin typeface="Cambria Math" panose="02040503050406030204" pitchFamily="18" charset="0"/>
                            </a:rPr>
                          </m:ctrlPr>
                        </m:dPr>
                        <m:e>
                          <m:sSub>
                            <m:sSubPr>
                              <m:ctrlPr>
                                <a:rPr lang="en-US" sz="3600" i="1">
                                  <a:latin typeface="Cambria Math" panose="02040503050406030204" pitchFamily="18" charset="0"/>
                                </a:rPr>
                              </m:ctrlPr>
                            </m:sSubPr>
                            <m:e>
                              <m:r>
                                <a:rPr lang="en-IN" sz="3600" b="0" i="1" smtClean="0">
                                  <a:latin typeface="Cambria Math" panose="02040503050406030204" pitchFamily="18" charset="0"/>
                                </a:rPr>
                                <m:t>𝑤</m:t>
                              </m:r>
                            </m:e>
                            <m:sub>
                              <m:r>
                                <a:rPr lang="en-IN" sz="3600" i="1">
                                  <a:latin typeface="Cambria Math" panose="02040503050406030204" pitchFamily="18" charset="0"/>
                                </a:rPr>
                                <m:t>𝑖</m:t>
                              </m:r>
                            </m:sub>
                          </m:sSub>
                          <m:r>
                            <a:rPr lang="en-US" sz="3600" i="1">
                              <a:latin typeface="Cambria Math" panose="02040503050406030204" pitchFamily="18" charset="0"/>
                            </a:rPr>
                            <m:t> </m:t>
                          </m:r>
                        </m:e>
                      </m:d>
                      <m:r>
                        <a:rPr lang="en-US" sz="3600" i="1">
                          <a:latin typeface="Cambria Math" panose="02040503050406030204" pitchFamily="18" charset="0"/>
                        </a:rPr>
                        <m:t>=</m:t>
                      </m:r>
                      <m:f>
                        <m:fPr>
                          <m:ctrlPr>
                            <a:rPr lang="en-US" sz="3600" i="1">
                              <a:latin typeface="Cambria Math" panose="02040503050406030204" pitchFamily="18" charset="0"/>
                            </a:rPr>
                          </m:ctrlPr>
                        </m:fPr>
                        <m:num>
                          <m:r>
                            <a:rPr lang="en-US" sz="3600" i="1">
                              <a:latin typeface="Cambria Math" panose="02040503050406030204" pitchFamily="18" charset="0"/>
                            </a:rPr>
                            <m:t>1</m:t>
                          </m:r>
                        </m:num>
                        <m:den>
                          <m:r>
                            <a:rPr lang="en-US" sz="3600" i="1">
                              <a:latin typeface="Cambria Math" panose="02040503050406030204" pitchFamily="18" charset="0"/>
                            </a:rPr>
                            <m:t>2</m:t>
                          </m:r>
                          <m:r>
                            <a:rPr lang="en-IN" sz="3600" i="1">
                              <a:latin typeface="Cambria Math" panose="02040503050406030204" pitchFamily="18" charset="0"/>
                            </a:rPr>
                            <m:t>𝑛</m:t>
                          </m:r>
                        </m:den>
                      </m:f>
                      <m:nary>
                        <m:naryPr>
                          <m:chr m:val="∑"/>
                          <m:ctrlPr>
                            <a:rPr lang="en-US" sz="3600" b="1" i="1">
                              <a:latin typeface="Cambria Math" panose="02040503050406030204" pitchFamily="18" charset="0"/>
                            </a:rPr>
                          </m:ctrlPr>
                        </m:naryPr>
                        <m:sub>
                          <m:r>
                            <m:rPr>
                              <m:brk m:alnAt="23"/>
                            </m:rPr>
                            <a:rPr lang="en-US" sz="3600" b="1" i="1">
                              <a:latin typeface="Cambria Math" panose="02040503050406030204" pitchFamily="18" charset="0"/>
                            </a:rPr>
                            <m:t>𝒊</m:t>
                          </m:r>
                          <m:r>
                            <a:rPr lang="en-US" sz="3600" b="1" i="1">
                              <a:latin typeface="Cambria Math" panose="02040503050406030204" pitchFamily="18" charset="0"/>
                            </a:rPr>
                            <m:t>=</m:t>
                          </m:r>
                          <m:r>
                            <a:rPr lang="en-US" sz="3600" b="1" i="1">
                              <a:latin typeface="Cambria Math" panose="02040503050406030204" pitchFamily="18" charset="0"/>
                            </a:rPr>
                            <m:t>𝟏</m:t>
                          </m:r>
                        </m:sub>
                        <m:sup>
                          <m:r>
                            <a:rPr lang="en-IN" sz="3600" b="1" i="1">
                              <a:latin typeface="Cambria Math" panose="02040503050406030204" pitchFamily="18" charset="0"/>
                            </a:rPr>
                            <m:t>𝒏</m:t>
                          </m:r>
                        </m:sup>
                        <m:e>
                          <m:sSup>
                            <m:sSupPr>
                              <m:ctrlPr>
                                <a:rPr lang="en-US" sz="3600" b="1" i="1">
                                  <a:latin typeface="Cambria Math" panose="02040503050406030204" pitchFamily="18" charset="0"/>
                                </a:rPr>
                              </m:ctrlPr>
                            </m:sSupPr>
                            <m:e>
                              <m:r>
                                <a:rPr lang="en-US" sz="3600" b="1" i="1">
                                  <a:latin typeface="Cambria Math" panose="02040503050406030204" pitchFamily="18" charset="0"/>
                                </a:rPr>
                                <m:t>(</m:t>
                              </m:r>
                              <m:sSub>
                                <m:sSubPr>
                                  <m:ctrlPr>
                                    <a:rPr lang="en-US" sz="3600" b="1" i="1">
                                      <a:latin typeface="Cambria Math" panose="02040503050406030204" pitchFamily="18" charset="0"/>
                                    </a:rPr>
                                  </m:ctrlPr>
                                </m:sSubPr>
                                <m:e>
                                  <m:r>
                                    <a:rPr lang="en-IN" sz="3600" b="1" i="1">
                                      <a:latin typeface="Cambria Math" panose="02040503050406030204" pitchFamily="18" charset="0"/>
                                    </a:rPr>
                                    <m:t>𝒚</m:t>
                                  </m:r>
                                </m:e>
                                <m:sub>
                                  <m:r>
                                    <a:rPr lang="en-IN" sz="3600" b="1" i="1">
                                      <a:latin typeface="Cambria Math" panose="02040503050406030204" pitchFamily="18" charset="0"/>
                                    </a:rPr>
                                    <m:t>𝒊</m:t>
                                  </m:r>
                                </m:sub>
                              </m:sSub>
                              <m:r>
                                <a:rPr lang="en-US" sz="3600" b="1" i="1">
                                  <a:latin typeface="Cambria Math" panose="02040503050406030204" pitchFamily="18" charset="0"/>
                                </a:rPr>
                                <m:t>−</m:t>
                              </m:r>
                              <m:acc>
                                <m:accPr>
                                  <m:chr m:val="̂"/>
                                  <m:ctrlPr>
                                    <a:rPr lang="en-US" sz="3600" b="1" i="1">
                                      <a:latin typeface="Cambria Math" panose="02040503050406030204" pitchFamily="18" charset="0"/>
                                    </a:rPr>
                                  </m:ctrlPr>
                                </m:accPr>
                                <m:e>
                                  <m:sSub>
                                    <m:sSubPr>
                                      <m:ctrlPr>
                                        <a:rPr lang="en-US" sz="3600" b="1" i="1">
                                          <a:latin typeface="Cambria Math" panose="02040503050406030204" pitchFamily="18" charset="0"/>
                                        </a:rPr>
                                      </m:ctrlPr>
                                    </m:sSubPr>
                                    <m:e>
                                      <m:r>
                                        <a:rPr lang="en-IN" sz="3600" b="1" i="1">
                                          <a:latin typeface="Cambria Math" panose="02040503050406030204" pitchFamily="18" charset="0"/>
                                        </a:rPr>
                                        <m:t>𝒚</m:t>
                                      </m:r>
                                    </m:e>
                                    <m:sub>
                                      <m:r>
                                        <a:rPr lang="en-IN" sz="3600" b="1" i="1">
                                          <a:latin typeface="Cambria Math" panose="02040503050406030204" pitchFamily="18" charset="0"/>
                                        </a:rPr>
                                        <m:t>𝒊</m:t>
                                      </m:r>
                                    </m:sub>
                                  </m:sSub>
                                </m:e>
                              </m:acc>
                              <m:r>
                                <a:rPr lang="en-US" sz="3600" b="1" i="1">
                                  <a:latin typeface="Cambria Math" panose="02040503050406030204" pitchFamily="18" charset="0"/>
                                </a:rPr>
                                <m:t>)</m:t>
                              </m:r>
                            </m:e>
                            <m:sup>
                              <m:r>
                                <a:rPr lang="en-US" sz="3600" b="1" i="1">
                                  <a:latin typeface="Cambria Math" panose="02040503050406030204" pitchFamily="18" charset="0"/>
                                </a:rPr>
                                <m:t>𝟐</m:t>
                              </m:r>
                            </m:sup>
                          </m:sSup>
                          <m:r>
                            <a:rPr lang="en-IN" sz="3600" b="1" i="1" smtClean="0">
                              <a:latin typeface="Cambria Math" panose="02040503050406030204" pitchFamily="18" charset="0"/>
                            </a:rPr>
                            <m:t>+</m:t>
                          </m:r>
                        </m:e>
                      </m:nary>
                      <m:r>
                        <a:rPr lang="en-IN" sz="3600" b="1" i="1">
                          <a:latin typeface="Cambria Math" panose="02040503050406030204" pitchFamily="18" charset="0"/>
                          <a:ea typeface="Cambria Math" panose="02040503050406030204" pitchFamily="18" charset="0"/>
                        </a:rPr>
                        <m:t>𝝀</m:t>
                      </m:r>
                      <m:sSup>
                        <m:sSupPr>
                          <m:ctrlPr>
                            <a:rPr lang="en-IN" sz="3600" b="1" i="1">
                              <a:latin typeface="Cambria Math" panose="02040503050406030204" pitchFamily="18" charset="0"/>
                              <a:ea typeface="Cambria Math" panose="02040503050406030204" pitchFamily="18" charset="0"/>
                            </a:rPr>
                          </m:ctrlPr>
                        </m:sSupPr>
                        <m:e>
                          <m:d>
                            <m:dPr>
                              <m:begChr m:val="‖"/>
                              <m:endChr m:val="‖"/>
                              <m:ctrlPr>
                                <a:rPr lang="en-IN" sz="3600" b="1" i="1">
                                  <a:latin typeface="Cambria Math" panose="02040503050406030204" pitchFamily="18" charset="0"/>
                                  <a:ea typeface="Cambria Math" panose="02040503050406030204" pitchFamily="18" charset="0"/>
                                </a:rPr>
                              </m:ctrlPr>
                            </m:dPr>
                            <m:e>
                              <m:sSub>
                                <m:sSubPr>
                                  <m:ctrlPr>
                                    <a:rPr lang="en-IN" sz="3600" b="1" i="1">
                                      <a:latin typeface="Cambria Math" panose="02040503050406030204" pitchFamily="18" charset="0"/>
                                      <a:ea typeface="Cambria Math" panose="02040503050406030204" pitchFamily="18" charset="0"/>
                                    </a:rPr>
                                  </m:ctrlPr>
                                </m:sSubPr>
                                <m:e>
                                  <m:r>
                                    <a:rPr lang="en-IN" sz="3600" b="1" i="1">
                                      <a:latin typeface="Cambria Math" panose="02040503050406030204" pitchFamily="18" charset="0"/>
                                      <a:ea typeface="Cambria Math" panose="02040503050406030204" pitchFamily="18" charset="0"/>
                                    </a:rPr>
                                    <m:t>𝒘</m:t>
                                  </m:r>
                                </m:e>
                                <m:sub>
                                  <m:r>
                                    <a:rPr lang="en-IN" sz="3600" b="1" i="1">
                                      <a:latin typeface="Cambria Math" panose="02040503050406030204" pitchFamily="18" charset="0"/>
                                      <a:ea typeface="Cambria Math" panose="02040503050406030204" pitchFamily="18" charset="0"/>
                                    </a:rPr>
                                    <m:t>𝒊</m:t>
                                  </m:r>
                                </m:sub>
                              </m:sSub>
                            </m:e>
                          </m:d>
                        </m:e>
                        <m:sup>
                          <m:r>
                            <a:rPr lang="en-IN" sz="3600" b="1" i="1">
                              <a:latin typeface="Cambria Math" panose="02040503050406030204" pitchFamily="18" charset="0"/>
                              <a:ea typeface="Cambria Math" panose="02040503050406030204" pitchFamily="18" charset="0"/>
                            </a:rPr>
                            <m:t>𝟐</m:t>
                          </m:r>
                        </m:sup>
                      </m:sSup>
                    </m:oMath>
                  </m:oMathPara>
                </a14:m>
                <a:endParaRPr lang="en-US" sz="3600" dirty="0"/>
              </a:p>
            </p:txBody>
          </p:sp>
        </mc:Choice>
        <mc:Fallback xmlns="">
          <p:sp>
            <p:nvSpPr>
              <p:cNvPr id="5" name="Rectangle 4">
                <a:extLst>
                  <a:ext uri="{FF2B5EF4-FFF2-40B4-BE49-F238E27FC236}">
                    <a16:creationId xmlns:a16="http://schemas.microsoft.com/office/drawing/2014/main" id="{C650C285-3069-48B0-8A13-250D8103708B}"/>
                  </a:ext>
                </a:extLst>
              </p:cNvPr>
              <p:cNvSpPr>
                <a:spLocks noRot="1" noChangeAspect="1" noMove="1" noResize="1" noEditPoints="1" noAdjustHandles="1" noChangeArrowheads="1" noChangeShapeType="1" noTextEdit="1"/>
              </p:cNvSpPr>
              <p:nvPr/>
            </p:nvSpPr>
            <p:spPr>
              <a:xfrm>
                <a:off x="2613289" y="3162408"/>
                <a:ext cx="7416774" cy="1602170"/>
              </a:xfrm>
              <a:prstGeom prst="rect">
                <a:avLst/>
              </a:prstGeom>
              <a:blipFill>
                <a:blip r:embed="rId2"/>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138739658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146645" y="841416"/>
            <a:ext cx="7200322" cy="626440"/>
          </a:xfrm>
          <a:prstGeom prst="rect">
            <a:avLst/>
          </a:prstGeom>
        </p:spPr>
        <p:txBody>
          <a:bodyPr vert="horz" wrap="square" lIns="0" tIns="10782" rIns="0" bIns="0" rtlCol="0">
            <a:spAutoFit/>
          </a:bodyPr>
          <a:lstStyle/>
          <a:p>
            <a:pPr marL="7701" marR="0" lvl="0" indent="0" algn="l" defTabSz="457200" rtl="0" eaLnBrk="1" fontAlgn="auto" latinLnBrk="0" hangingPunct="1">
              <a:lnSpc>
                <a:spcPct val="100000"/>
              </a:lnSpc>
              <a:spcBef>
                <a:spcPts val="85"/>
              </a:spcBef>
              <a:spcAft>
                <a:spcPts val="0"/>
              </a:spcAft>
              <a:buClrTx/>
              <a:buSzTx/>
              <a:buFontTx/>
              <a:buNone/>
              <a:tabLst/>
              <a:defRPr/>
            </a:pPr>
            <a:r>
              <a:rPr kumimoji="0" lang="en-US" sz="4000" b="1" i="0" u="none" strike="noStrike" kern="1200" cap="none" spc="-73" normalizeH="0" baseline="0" noProof="0" dirty="0">
                <a:ln>
                  <a:noFill/>
                </a:ln>
                <a:solidFill>
                  <a:srgbClr val="3A3A3A"/>
                </a:solidFill>
                <a:effectLst/>
                <a:uLnTx/>
                <a:uFillTx/>
                <a:latin typeface="Calibri"/>
                <a:ea typeface="+mn-ea"/>
                <a:cs typeface="Calibri"/>
              </a:rPr>
              <a:t>Ridge regression in </a:t>
            </a:r>
            <a:r>
              <a:rPr kumimoji="0" lang="en-US" sz="4000" b="1" i="0" u="none" strike="noStrike" kern="1200" cap="none" spc="-73" normalizeH="0" baseline="0" noProof="0" dirty="0" err="1">
                <a:ln>
                  <a:noFill/>
                </a:ln>
                <a:solidFill>
                  <a:srgbClr val="3A3A3A"/>
                </a:solidFill>
                <a:effectLst/>
                <a:uLnTx/>
                <a:uFillTx/>
                <a:latin typeface="Calibri"/>
                <a:ea typeface="+mn-ea"/>
                <a:cs typeface="Calibri"/>
              </a:rPr>
              <a:t>scikit</a:t>
            </a:r>
            <a:r>
              <a:rPr kumimoji="0" lang="en-US" sz="4000" b="1" i="0" u="none" strike="noStrike" kern="1200" cap="none" spc="-73" normalizeH="0" baseline="0" noProof="0" dirty="0">
                <a:ln>
                  <a:noFill/>
                </a:ln>
                <a:solidFill>
                  <a:srgbClr val="3A3A3A"/>
                </a:solidFill>
                <a:effectLst/>
                <a:uLnTx/>
                <a:uFillTx/>
                <a:latin typeface="Calibri"/>
                <a:ea typeface="+mn-ea"/>
                <a:cs typeface="Calibri"/>
              </a:rPr>
              <a:t>-learn</a:t>
            </a:r>
            <a:endParaRPr kumimoji="0" sz="4000" b="0" i="0" u="none" strike="noStrike" kern="1200" cap="none" spc="0" normalizeH="0" baseline="0" noProof="0" dirty="0">
              <a:ln>
                <a:noFill/>
              </a:ln>
              <a:solidFill>
                <a:prstClr val="black"/>
              </a:solidFill>
              <a:effectLst/>
              <a:uLnTx/>
              <a:uFillTx/>
              <a:latin typeface="Calibri"/>
              <a:ea typeface="+mn-ea"/>
              <a:cs typeface="Calibri"/>
            </a:endParaRPr>
          </a:p>
        </p:txBody>
      </p:sp>
      <p:grpSp>
        <p:nvGrpSpPr>
          <p:cNvPr id="2" name="Group 1">
            <a:extLst>
              <a:ext uri="{FF2B5EF4-FFF2-40B4-BE49-F238E27FC236}">
                <a16:creationId xmlns:a16="http://schemas.microsoft.com/office/drawing/2014/main" id="{618EC314-ED81-4168-9444-910673D5E837}"/>
              </a:ext>
            </a:extLst>
          </p:cNvPr>
          <p:cNvGrpSpPr/>
          <p:nvPr/>
        </p:nvGrpSpPr>
        <p:grpSpPr>
          <a:xfrm>
            <a:off x="847898" y="1612670"/>
            <a:ext cx="10808393" cy="4566458"/>
            <a:chOff x="2428683" y="1710208"/>
            <a:chExt cx="8719608" cy="3223951"/>
          </a:xfrm>
        </p:grpSpPr>
        <p:sp>
          <p:nvSpPr>
            <p:cNvPr id="4" name="object 4"/>
            <p:cNvSpPr/>
            <p:nvPr/>
          </p:nvSpPr>
          <p:spPr>
            <a:xfrm>
              <a:off x="2428683" y="1756225"/>
              <a:ext cx="8387761" cy="3131918"/>
            </a:xfrm>
            <a:prstGeom prst="rect">
              <a:avLst/>
            </a:prstGeom>
            <a:solidFill>
              <a:srgbClr val="1CADE4"/>
            </a:solidFill>
          </p:spPr>
          <p:txBody>
            <a:bodyPr wrap="square" lIns="0" tIns="0" rIns="0" bIns="0" rtlCol="0"/>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dirty="0">
                <a:ln>
                  <a:noFill/>
                </a:ln>
                <a:solidFill>
                  <a:srgbClr val="1CADE4"/>
                </a:solidFill>
                <a:effectLst/>
                <a:uLnTx/>
                <a:uFillTx/>
                <a:latin typeface="Tw Cen MT" panose="020B0602020104020603"/>
                <a:ea typeface="+mn-ea"/>
                <a:cs typeface="+mn-cs"/>
              </a:endParaRPr>
            </a:p>
          </p:txBody>
        </p:sp>
        <p:sp>
          <p:nvSpPr>
            <p:cNvPr id="5" name="object 5"/>
            <p:cNvSpPr/>
            <p:nvPr/>
          </p:nvSpPr>
          <p:spPr>
            <a:xfrm>
              <a:off x="2629276" y="1710208"/>
              <a:ext cx="8519015" cy="3223951"/>
            </a:xfrm>
            <a:prstGeom prst="roundRect">
              <a:avLst>
                <a:gd name="adj" fmla="val 5494"/>
              </a:avLst>
            </a:prstGeom>
            <a:solidFill>
              <a:srgbClr val="EBF4F7"/>
            </a:solidFill>
          </p:spPr>
          <p:txBody>
            <a:bodyPr wrap="square" lIns="0" tIns="0" rIns="0" bIns="0" rtlCol="0"/>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en-IN" sz="20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In [1]: from </a:t>
              </a:r>
              <a:r>
                <a:rPr kumimoji="0" lang="en-IN" sz="20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sklearn.linear_model</a:t>
              </a:r>
              <a:r>
                <a:rPr kumimoji="0" lang="en-IN" sz="20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import Ridge </a:t>
              </a:r>
            </a:p>
            <a:p>
              <a:pPr marL="0" marR="0" lvl="0" indent="0" algn="l" defTabSz="457200" rtl="0" eaLnBrk="1" fontAlgn="auto" latinLnBrk="0" hangingPunct="1">
                <a:lnSpc>
                  <a:spcPct val="150000"/>
                </a:lnSpc>
                <a:spcBef>
                  <a:spcPts val="0"/>
                </a:spcBef>
                <a:spcAft>
                  <a:spcPts val="0"/>
                </a:spcAft>
                <a:buClrTx/>
                <a:buSzTx/>
                <a:buFontTx/>
                <a:buNone/>
                <a:tabLst/>
                <a:defRPr/>
              </a:pPr>
              <a:r>
                <a:rPr kumimoji="0" lang="en-IN" sz="20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In [2]: </a:t>
              </a:r>
              <a:r>
                <a:rPr kumimoji="0" lang="en-IN" sz="20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X_train</a:t>
              </a:r>
              <a:r>
                <a:rPr kumimoji="0" lang="en-IN" sz="20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a:t>
              </a:r>
              <a:r>
                <a:rPr kumimoji="0" lang="en-IN" sz="20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X_test</a:t>
              </a:r>
              <a:r>
                <a:rPr kumimoji="0" lang="en-IN" sz="20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a:t>
              </a:r>
              <a:r>
                <a:rPr kumimoji="0" lang="en-IN" sz="20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y_train</a:t>
              </a:r>
              <a:r>
                <a:rPr kumimoji="0" lang="en-IN" sz="20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a:t>
              </a:r>
              <a:r>
                <a:rPr kumimoji="0" lang="en-IN" sz="20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y_test</a:t>
              </a:r>
              <a:r>
                <a:rPr kumimoji="0" lang="en-IN" sz="20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 </a:t>
              </a:r>
              <a:r>
                <a:rPr kumimoji="0" lang="en-IN" sz="20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train_test_split</a:t>
              </a:r>
              <a:r>
                <a:rPr kumimoji="0" lang="en-IN" sz="20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(X, </a:t>
              </a:r>
              <a:r>
                <a:rPr kumimoji="0" lang="en-IN" sz="20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y,test_size</a:t>
              </a:r>
              <a:r>
                <a:rPr kumimoji="0" lang="en-IN" sz="20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 0.3, </a:t>
              </a:r>
              <a:r>
                <a:rPr kumimoji="0" lang="en-IN" sz="20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random_state</a:t>
              </a:r>
              <a:r>
                <a:rPr kumimoji="0" lang="en-IN" sz="20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=42) </a:t>
              </a:r>
            </a:p>
            <a:p>
              <a:pPr marL="0" marR="0" lvl="0" indent="0" algn="l" defTabSz="457200" rtl="0" eaLnBrk="1" fontAlgn="auto" latinLnBrk="0" hangingPunct="1">
                <a:lnSpc>
                  <a:spcPct val="150000"/>
                </a:lnSpc>
                <a:spcBef>
                  <a:spcPts val="0"/>
                </a:spcBef>
                <a:spcAft>
                  <a:spcPts val="0"/>
                </a:spcAft>
                <a:buClrTx/>
                <a:buSzTx/>
                <a:buFontTx/>
                <a:buNone/>
                <a:tabLst/>
                <a:defRPr/>
              </a:pPr>
              <a:r>
                <a:rPr kumimoji="0" lang="en-IN" sz="20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In [3]: ridge = Ridge(alpha=0.1, normalize=True) </a:t>
              </a:r>
            </a:p>
            <a:p>
              <a:pPr marL="0" marR="0" lvl="0" indent="0" algn="l" defTabSz="457200" rtl="0" eaLnBrk="1" fontAlgn="auto" latinLnBrk="0" hangingPunct="1">
                <a:lnSpc>
                  <a:spcPct val="150000"/>
                </a:lnSpc>
                <a:spcBef>
                  <a:spcPts val="0"/>
                </a:spcBef>
                <a:spcAft>
                  <a:spcPts val="0"/>
                </a:spcAft>
                <a:buClrTx/>
                <a:buSzTx/>
                <a:buFontTx/>
                <a:buNone/>
                <a:tabLst/>
                <a:defRPr/>
              </a:pPr>
              <a:r>
                <a:rPr kumimoji="0" lang="en-IN" sz="20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In [4]: </a:t>
              </a:r>
              <a:r>
                <a:rPr kumimoji="0" lang="en-IN" sz="20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ridge.fit</a:t>
              </a:r>
              <a:r>
                <a:rPr kumimoji="0" lang="en-IN" sz="20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r>
                <a:rPr kumimoji="0" lang="en-IN" sz="20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X_train</a:t>
              </a:r>
              <a:r>
                <a:rPr kumimoji="0" lang="en-IN" sz="20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a:t>
              </a:r>
              <a:r>
                <a:rPr kumimoji="0" lang="en-IN" sz="20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y_train</a:t>
              </a:r>
              <a:r>
                <a:rPr kumimoji="0" lang="en-IN" sz="20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a:t>
              </a:r>
            </a:p>
            <a:p>
              <a:pPr marL="0" marR="0" lvl="0" indent="0" algn="l" defTabSz="457200" rtl="0" eaLnBrk="1" fontAlgn="auto" latinLnBrk="0" hangingPunct="1">
                <a:lnSpc>
                  <a:spcPct val="150000"/>
                </a:lnSpc>
                <a:spcBef>
                  <a:spcPts val="0"/>
                </a:spcBef>
                <a:spcAft>
                  <a:spcPts val="0"/>
                </a:spcAft>
                <a:buClrTx/>
                <a:buSzTx/>
                <a:buFontTx/>
                <a:buNone/>
                <a:tabLst/>
                <a:defRPr/>
              </a:pPr>
              <a:r>
                <a:rPr kumimoji="0" lang="en-IN" sz="20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In [5]: </a:t>
              </a:r>
              <a:r>
                <a:rPr kumimoji="0" lang="en-IN" sz="20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ridge_pred</a:t>
              </a:r>
              <a:r>
                <a:rPr kumimoji="0" lang="en-IN" sz="20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 </a:t>
              </a:r>
              <a:r>
                <a:rPr kumimoji="0" lang="en-IN" sz="20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ridge.predict</a:t>
              </a:r>
              <a:r>
                <a:rPr kumimoji="0" lang="en-IN" sz="20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r>
                <a:rPr kumimoji="0" lang="en-IN" sz="20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X_test</a:t>
              </a:r>
              <a:r>
                <a:rPr kumimoji="0" lang="en-IN" sz="20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a:t>
              </a:r>
            </a:p>
            <a:p>
              <a:pPr marL="0" marR="0" lvl="0" indent="0" algn="l" defTabSz="457200" rtl="0" eaLnBrk="1" fontAlgn="auto" latinLnBrk="0" hangingPunct="1">
                <a:lnSpc>
                  <a:spcPct val="150000"/>
                </a:lnSpc>
                <a:spcBef>
                  <a:spcPts val="0"/>
                </a:spcBef>
                <a:spcAft>
                  <a:spcPts val="0"/>
                </a:spcAft>
                <a:buClrTx/>
                <a:buSzTx/>
                <a:buFontTx/>
                <a:buNone/>
                <a:tabLst/>
                <a:defRPr/>
              </a:pPr>
              <a:r>
                <a:rPr kumimoji="0" lang="en-IN" sz="20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In [6]: </a:t>
              </a:r>
              <a:r>
                <a:rPr kumimoji="0" lang="en-IN" sz="20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ridge.score</a:t>
              </a:r>
              <a:r>
                <a:rPr kumimoji="0" lang="en-IN" sz="20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r>
                <a:rPr kumimoji="0" lang="en-IN" sz="20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X_test</a:t>
              </a:r>
              <a:r>
                <a:rPr kumimoji="0" lang="en-IN" sz="20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a:t>
              </a:r>
              <a:r>
                <a:rPr kumimoji="0" lang="en-IN" sz="20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y_test</a:t>
              </a:r>
              <a:r>
                <a:rPr kumimoji="0" lang="en-IN" sz="20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a:t>
              </a:r>
            </a:p>
            <a:p>
              <a:pPr marL="0" marR="0" lvl="0" indent="0" algn="l" defTabSz="457200" rtl="0" eaLnBrk="1" fontAlgn="auto" latinLnBrk="0" hangingPunct="1">
                <a:lnSpc>
                  <a:spcPct val="150000"/>
                </a:lnSpc>
                <a:spcBef>
                  <a:spcPts val="0"/>
                </a:spcBef>
                <a:spcAft>
                  <a:spcPts val="0"/>
                </a:spcAft>
                <a:buClrTx/>
                <a:buSzTx/>
                <a:buFontTx/>
                <a:buNone/>
                <a:tabLst/>
                <a:defRPr/>
              </a:pPr>
              <a:r>
                <a:rPr kumimoji="0" lang="en-IN" sz="20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Out[6]: 0.69969382751273179</a:t>
              </a:r>
              <a:endParaRPr kumimoji="0" sz="2000" b="0" i="0" u="none" strike="noStrike" kern="1200" cap="none" spc="0" normalizeH="0" baseline="0" noProof="0" dirty="0">
                <a:ln>
                  <a:noFill/>
                </a:ln>
                <a:solidFill>
                  <a:prstClr val="black">
                    <a:lumMod val="85000"/>
                    <a:lumOff val="15000"/>
                  </a:prstClr>
                </a:solidFill>
                <a:effectLst/>
                <a:uLnTx/>
                <a:uFillTx/>
                <a:latin typeface="Courier New" panose="02070309020205020404" pitchFamily="49" charset="0"/>
                <a:ea typeface="+mn-ea"/>
                <a:cs typeface="Courier New" panose="02070309020205020404" pitchFamily="49" charset="0"/>
              </a:endParaRPr>
            </a:p>
          </p:txBody>
        </p:sp>
      </p:grpSp>
    </p:spTree>
    <p:extLst>
      <p:ext uri="{BB962C8B-B14F-4D97-AF65-F5344CB8AC3E}">
        <p14:creationId xmlns:p14="http://schemas.microsoft.com/office/powerpoint/2010/main" val="292765758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A4AA6-88BA-41AA-A9B2-087A82FB4ED5}"/>
              </a:ext>
            </a:extLst>
          </p:cNvPr>
          <p:cNvSpPr>
            <a:spLocks noGrp="1"/>
          </p:cNvSpPr>
          <p:nvPr>
            <p:ph type="title"/>
          </p:nvPr>
        </p:nvSpPr>
        <p:spPr/>
        <p:txBody>
          <a:bodyPr/>
          <a:lstStyle/>
          <a:p>
            <a:r>
              <a:rPr lang="en-IN" sz="4000" b="1" cap="none" spc="-73" dirty="0">
                <a:solidFill>
                  <a:srgbClr val="3A3A3A"/>
                </a:solidFill>
                <a:latin typeface="Calibri"/>
                <a:ea typeface="+mn-ea"/>
                <a:cs typeface="Calibri"/>
              </a:rPr>
              <a:t>L1 &amp; L2 Regularisation (Elastic Net)</a:t>
            </a:r>
          </a:p>
        </p:txBody>
      </p:sp>
      <p:sp>
        <p:nvSpPr>
          <p:cNvPr id="3" name="Content Placeholder 2">
            <a:extLst>
              <a:ext uri="{FF2B5EF4-FFF2-40B4-BE49-F238E27FC236}">
                <a16:creationId xmlns:a16="http://schemas.microsoft.com/office/drawing/2014/main" id="{0854249D-F8C4-4A47-8DCE-AB1F8AE0F062}"/>
              </a:ext>
            </a:extLst>
          </p:cNvPr>
          <p:cNvSpPr>
            <a:spLocks noGrp="1"/>
          </p:cNvSpPr>
          <p:nvPr>
            <p:ph sz="quarter" idx="13"/>
          </p:nvPr>
        </p:nvSpPr>
        <p:spPr/>
        <p:txBody>
          <a:bodyPr>
            <a:normAutofit fontScale="92500" lnSpcReduction="10000"/>
          </a:bodyPr>
          <a:lstStyle/>
          <a:p>
            <a:pPr>
              <a:lnSpc>
                <a:spcPct val="150000"/>
              </a:lnSpc>
            </a:pPr>
            <a:r>
              <a:rPr lang="en-US" sz="2400" dirty="0"/>
              <a:t>• L1 </a:t>
            </a:r>
            <a:r>
              <a:rPr lang="en-US" sz="2400" dirty="0" err="1"/>
              <a:t>Regularisation</a:t>
            </a:r>
            <a:r>
              <a:rPr lang="en-US" sz="2400" dirty="0"/>
              <a:t> </a:t>
            </a:r>
            <a:r>
              <a:rPr lang="en-US" sz="2400" dirty="0" err="1"/>
              <a:t>minimises</a:t>
            </a:r>
            <a:r>
              <a:rPr lang="en-US" sz="2400" dirty="0"/>
              <a:t> the impact of dimensions that have low weights and are thus largely “noise”.</a:t>
            </a:r>
          </a:p>
          <a:p>
            <a:pPr>
              <a:lnSpc>
                <a:spcPct val="150000"/>
              </a:lnSpc>
            </a:pPr>
            <a:r>
              <a:rPr lang="en-US" sz="2400" dirty="0"/>
              <a:t>• L2 </a:t>
            </a:r>
            <a:r>
              <a:rPr lang="en-US" sz="2400" dirty="0" err="1"/>
              <a:t>Regularisation</a:t>
            </a:r>
            <a:r>
              <a:rPr lang="en-US" sz="2400" dirty="0"/>
              <a:t> </a:t>
            </a:r>
            <a:r>
              <a:rPr lang="en-US" sz="2400" dirty="0" err="1"/>
              <a:t>minimise</a:t>
            </a:r>
            <a:r>
              <a:rPr lang="en-US" sz="2400" dirty="0"/>
              <a:t> the impacts of outliers in our training data.</a:t>
            </a:r>
          </a:p>
          <a:p>
            <a:pPr>
              <a:lnSpc>
                <a:spcPct val="150000"/>
              </a:lnSpc>
            </a:pPr>
            <a:r>
              <a:rPr lang="en-US" sz="2400" dirty="0"/>
              <a:t>• L1 &amp; L2 </a:t>
            </a:r>
            <a:r>
              <a:rPr lang="en-US" sz="2400" dirty="0" err="1"/>
              <a:t>Regularisation</a:t>
            </a:r>
            <a:r>
              <a:rPr lang="en-US" sz="2400" dirty="0"/>
              <a:t> can be used together and the combination is referred to as Elastic Net </a:t>
            </a:r>
            <a:r>
              <a:rPr lang="en-US" sz="2400" dirty="0" err="1"/>
              <a:t>regularisation</a:t>
            </a:r>
            <a:r>
              <a:rPr lang="en-US" sz="2400" dirty="0"/>
              <a:t>.</a:t>
            </a:r>
          </a:p>
          <a:p>
            <a:pPr>
              <a:lnSpc>
                <a:spcPct val="150000"/>
              </a:lnSpc>
            </a:pPr>
            <a:r>
              <a:rPr lang="en-US" sz="2400" dirty="0"/>
              <a:t>• Because the diﬀerential of the error function contains the sigmoid which has no inverse, we cannot solve for w and must use gradient descent.</a:t>
            </a:r>
            <a:endParaRPr lang="en-IN" sz="2400" dirty="0"/>
          </a:p>
        </p:txBody>
      </p:sp>
    </p:spTree>
    <p:extLst>
      <p:ext uri="{BB962C8B-B14F-4D97-AF65-F5344CB8AC3E}">
        <p14:creationId xmlns:p14="http://schemas.microsoft.com/office/powerpoint/2010/main" val="395003320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DDC12-067E-4822-AC0C-478B4FAC25B7}"/>
              </a:ext>
            </a:extLst>
          </p:cNvPr>
          <p:cNvSpPr>
            <a:spLocks noGrp="1"/>
          </p:cNvSpPr>
          <p:nvPr>
            <p:ph type="title"/>
          </p:nvPr>
        </p:nvSpPr>
        <p:spPr/>
        <p:txBody>
          <a:bodyPr/>
          <a:lstStyle/>
          <a:p>
            <a:r>
              <a:rPr lang="en-US" sz="4000" b="1" cap="none" spc="-73" dirty="0">
                <a:solidFill>
                  <a:srgbClr val="3A3A3A"/>
                </a:solidFill>
                <a:latin typeface="Calibri"/>
                <a:ea typeface="+mn-ea"/>
                <a:cs typeface="Calibri"/>
              </a:rPr>
              <a:t>Lasso regression for feature selection</a:t>
            </a:r>
            <a:endParaRPr lang="en-IN" dirty="0"/>
          </a:p>
        </p:txBody>
      </p:sp>
      <p:sp>
        <p:nvSpPr>
          <p:cNvPr id="3" name="Content Placeholder 2">
            <a:extLst>
              <a:ext uri="{FF2B5EF4-FFF2-40B4-BE49-F238E27FC236}">
                <a16:creationId xmlns:a16="http://schemas.microsoft.com/office/drawing/2014/main" id="{96401191-9D6D-46E4-847F-EF86841E8785}"/>
              </a:ext>
            </a:extLst>
          </p:cNvPr>
          <p:cNvSpPr>
            <a:spLocks noGrp="1"/>
          </p:cNvSpPr>
          <p:nvPr>
            <p:ph sz="quarter" idx="13"/>
          </p:nvPr>
        </p:nvSpPr>
        <p:spPr/>
        <p:txBody>
          <a:bodyPr>
            <a:normAutofit/>
          </a:bodyPr>
          <a:lstStyle/>
          <a:p>
            <a:pPr>
              <a:lnSpc>
                <a:spcPct val="150000"/>
              </a:lnSpc>
            </a:pPr>
            <a:r>
              <a:rPr lang="en-US" sz="2400" dirty="0"/>
              <a:t>● Can be used to select important features of a dataset </a:t>
            </a:r>
          </a:p>
          <a:p>
            <a:pPr>
              <a:lnSpc>
                <a:spcPct val="150000"/>
              </a:lnSpc>
            </a:pPr>
            <a:r>
              <a:rPr lang="en-US" sz="2400" dirty="0"/>
              <a:t>● Shrinks the coefficients of less important features to exactly 0.</a:t>
            </a:r>
            <a:endParaRPr lang="en-IN" sz="2400" dirty="0"/>
          </a:p>
        </p:txBody>
      </p:sp>
    </p:spTree>
    <p:extLst>
      <p:ext uri="{BB962C8B-B14F-4D97-AF65-F5344CB8AC3E}">
        <p14:creationId xmlns:p14="http://schemas.microsoft.com/office/powerpoint/2010/main" val="27955060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DDC12-067E-4822-AC0C-478B4FAC25B7}"/>
              </a:ext>
            </a:extLst>
          </p:cNvPr>
          <p:cNvSpPr>
            <a:spLocks noGrp="1"/>
          </p:cNvSpPr>
          <p:nvPr>
            <p:ph type="title"/>
          </p:nvPr>
        </p:nvSpPr>
        <p:spPr/>
        <p:txBody>
          <a:bodyPr/>
          <a:lstStyle/>
          <a:p>
            <a:r>
              <a:rPr lang="en-US" sz="4000" b="1" cap="none" spc="-73" dirty="0">
                <a:solidFill>
                  <a:srgbClr val="3A3A3A"/>
                </a:solidFill>
                <a:latin typeface="Calibri"/>
                <a:ea typeface="+mn-ea"/>
                <a:cs typeface="Calibri"/>
              </a:rPr>
              <a:t>Lasso regression for feature selection</a:t>
            </a:r>
            <a:endParaRPr lang="en-IN" dirty="0"/>
          </a:p>
        </p:txBody>
      </p:sp>
      <p:sp>
        <p:nvSpPr>
          <p:cNvPr id="3" name="Content Placeholder 2">
            <a:extLst>
              <a:ext uri="{FF2B5EF4-FFF2-40B4-BE49-F238E27FC236}">
                <a16:creationId xmlns:a16="http://schemas.microsoft.com/office/drawing/2014/main" id="{96401191-9D6D-46E4-847F-EF86841E8785}"/>
              </a:ext>
            </a:extLst>
          </p:cNvPr>
          <p:cNvSpPr>
            <a:spLocks noGrp="1"/>
          </p:cNvSpPr>
          <p:nvPr>
            <p:ph sz="quarter" idx="13"/>
          </p:nvPr>
        </p:nvSpPr>
        <p:spPr/>
        <p:txBody>
          <a:bodyPr/>
          <a:lstStyle/>
          <a:p>
            <a:endParaRPr lang="en-IN" dirty="0"/>
          </a:p>
        </p:txBody>
      </p:sp>
      <p:grpSp>
        <p:nvGrpSpPr>
          <p:cNvPr id="4" name="Group 3">
            <a:extLst>
              <a:ext uri="{FF2B5EF4-FFF2-40B4-BE49-F238E27FC236}">
                <a16:creationId xmlns:a16="http://schemas.microsoft.com/office/drawing/2014/main" id="{C0EF21C8-B53D-43AF-B2CE-22895236EF66}"/>
              </a:ext>
            </a:extLst>
          </p:cNvPr>
          <p:cNvGrpSpPr/>
          <p:nvPr/>
        </p:nvGrpSpPr>
        <p:grpSpPr>
          <a:xfrm>
            <a:off x="847898" y="1677322"/>
            <a:ext cx="10697557" cy="4501804"/>
            <a:chOff x="2428683" y="1710208"/>
            <a:chExt cx="8719608" cy="3223951"/>
          </a:xfrm>
        </p:grpSpPr>
        <p:sp>
          <p:nvSpPr>
            <p:cNvPr id="5" name="object 4">
              <a:extLst>
                <a:ext uri="{FF2B5EF4-FFF2-40B4-BE49-F238E27FC236}">
                  <a16:creationId xmlns:a16="http://schemas.microsoft.com/office/drawing/2014/main" id="{63325ADE-FC6A-4D57-891C-0BC5CA7974FE}"/>
                </a:ext>
              </a:extLst>
            </p:cNvPr>
            <p:cNvSpPr/>
            <p:nvPr/>
          </p:nvSpPr>
          <p:spPr>
            <a:xfrm>
              <a:off x="2428683" y="1756225"/>
              <a:ext cx="8387761" cy="3131918"/>
            </a:xfrm>
            <a:prstGeom prst="rect">
              <a:avLst/>
            </a:prstGeom>
            <a:solidFill>
              <a:srgbClr val="1CADE4"/>
            </a:solidFill>
          </p:spPr>
          <p:txBody>
            <a:bodyPr wrap="square" lIns="0" tIns="0" rIns="0" bIns="0" rtlCol="0"/>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dirty="0">
                <a:ln>
                  <a:noFill/>
                </a:ln>
                <a:solidFill>
                  <a:srgbClr val="1CADE4"/>
                </a:solidFill>
                <a:effectLst/>
                <a:uLnTx/>
                <a:uFillTx/>
                <a:latin typeface="Tw Cen MT" panose="020B0602020104020603"/>
                <a:ea typeface="+mn-ea"/>
                <a:cs typeface="+mn-cs"/>
              </a:endParaRPr>
            </a:p>
          </p:txBody>
        </p:sp>
        <p:sp>
          <p:nvSpPr>
            <p:cNvPr id="6" name="object 5">
              <a:extLst>
                <a:ext uri="{FF2B5EF4-FFF2-40B4-BE49-F238E27FC236}">
                  <a16:creationId xmlns:a16="http://schemas.microsoft.com/office/drawing/2014/main" id="{5A31B4E7-49BA-4927-BEF3-BE157B805386}"/>
                </a:ext>
              </a:extLst>
            </p:cNvPr>
            <p:cNvSpPr/>
            <p:nvPr/>
          </p:nvSpPr>
          <p:spPr>
            <a:xfrm>
              <a:off x="2629276" y="1710208"/>
              <a:ext cx="8519015" cy="3223951"/>
            </a:xfrm>
            <a:prstGeom prst="roundRect">
              <a:avLst>
                <a:gd name="adj" fmla="val 5494"/>
              </a:avLst>
            </a:prstGeom>
            <a:solidFill>
              <a:srgbClr val="EBF4F7"/>
            </a:solidFill>
          </p:spPr>
          <p:txBody>
            <a:bodyPr wrap="square" lIns="0" tIns="0" rIns="0" bIns="0" rtlCol="0"/>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en-IN" sz="20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In [1]: from </a:t>
              </a:r>
              <a:r>
                <a:rPr kumimoji="0" lang="en-IN" sz="20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sklearn.linear_model</a:t>
              </a:r>
              <a:r>
                <a:rPr kumimoji="0" lang="en-IN" sz="20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import Lasso</a:t>
              </a:r>
            </a:p>
            <a:p>
              <a:pPr marL="0" marR="0" lvl="0" indent="0" algn="l" defTabSz="457200" rtl="0" eaLnBrk="1" fontAlgn="auto" latinLnBrk="0" hangingPunct="1">
                <a:lnSpc>
                  <a:spcPct val="150000"/>
                </a:lnSpc>
                <a:spcBef>
                  <a:spcPts val="0"/>
                </a:spcBef>
                <a:spcAft>
                  <a:spcPts val="0"/>
                </a:spcAft>
                <a:buClrTx/>
                <a:buSzTx/>
                <a:buFontTx/>
                <a:buNone/>
                <a:tabLst/>
                <a:defRPr/>
              </a:pPr>
              <a:r>
                <a:rPr kumimoji="0" lang="en-IN" sz="20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In [2]: names = </a:t>
              </a:r>
              <a:r>
                <a:rPr kumimoji="0" lang="en-IN" sz="20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boston.drop</a:t>
              </a:r>
              <a:r>
                <a:rPr kumimoji="0" lang="en-IN" sz="20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('MEDV', axis=1).columns</a:t>
              </a:r>
            </a:p>
            <a:p>
              <a:pPr marL="0" marR="0" lvl="0" indent="0" algn="l" defTabSz="457200" rtl="0" eaLnBrk="1" fontAlgn="auto" latinLnBrk="0" hangingPunct="1">
                <a:lnSpc>
                  <a:spcPct val="150000"/>
                </a:lnSpc>
                <a:spcBef>
                  <a:spcPts val="0"/>
                </a:spcBef>
                <a:spcAft>
                  <a:spcPts val="0"/>
                </a:spcAft>
                <a:buClrTx/>
                <a:buSzTx/>
                <a:buFontTx/>
                <a:buNone/>
                <a:tabLst/>
                <a:defRPr/>
              </a:pPr>
              <a:r>
                <a:rPr kumimoji="0" lang="en-IN" sz="20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In [3]: lasso = Lasso(alpha=0.1)</a:t>
              </a:r>
            </a:p>
            <a:p>
              <a:pPr marL="0" marR="0" lvl="0" indent="0" algn="l" defTabSz="457200" rtl="0" eaLnBrk="1" fontAlgn="auto" latinLnBrk="0" hangingPunct="1">
                <a:lnSpc>
                  <a:spcPct val="150000"/>
                </a:lnSpc>
                <a:spcBef>
                  <a:spcPts val="0"/>
                </a:spcBef>
                <a:spcAft>
                  <a:spcPts val="0"/>
                </a:spcAft>
                <a:buClrTx/>
                <a:buSzTx/>
                <a:buFontTx/>
                <a:buNone/>
                <a:tabLst/>
                <a:defRPr/>
              </a:pPr>
              <a:r>
                <a:rPr kumimoji="0" lang="en-IN" sz="20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In [4]: </a:t>
              </a:r>
              <a:r>
                <a:rPr kumimoji="0" lang="en-IN" sz="20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lasso_coef</a:t>
              </a:r>
              <a:r>
                <a:rPr kumimoji="0" lang="en-IN" sz="20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 </a:t>
              </a:r>
              <a:r>
                <a:rPr kumimoji="0" lang="en-IN" sz="20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lasso.fit</a:t>
              </a:r>
              <a:r>
                <a:rPr kumimoji="0" lang="en-IN" sz="20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(X, y).</a:t>
              </a:r>
              <a:r>
                <a:rPr kumimoji="0" lang="en-IN" sz="20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coef</a:t>
              </a:r>
              <a:r>
                <a:rPr kumimoji="0" lang="en-IN" sz="20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_</a:t>
              </a:r>
            </a:p>
            <a:p>
              <a:pPr marL="0" marR="0" lvl="0" indent="0" algn="l" defTabSz="457200" rtl="0" eaLnBrk="1" fontAlgn="auto" latinLnBrk="0" hangingPunct="1">
                <a:lnSpc>
                  <a:spcPct val="150000"/>
                </a:lnSpc>
                <a:spcBef>
                  <a:spcPts val="0"/>
                </a:spcBef>
                <a:spcAft>
                  <a:spcPts val="0"/>
                </a:spcAft>
                <a:buClrTx/>
                <a:buSzTx/>
                <a:buFontTx/>
                <a:buNone/>
                <a:tabLst/>
                <a:defRPr/>
              </a:pPr>
              <a:r>
                <a:rPr kumimoji="0" lang="en-IN" sz="20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In [5]: </a:t>
              </a:r>
              <a:r>
                <a:rPr kumimoji="0" lang="en-IN" sz="20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plt.plot</a:t>
              </a:r>
              <a:r>
                <a:rPr kumimoji="0" lang="en-IN" sz="20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(range(</a:t>
              </a:r>
              <a:r>
                <a:rPr kumimoji="0" lang="en-IN" sz="20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len</a:t>
              </a:r>
              <a:r>
                <a:rPr kumimoji="0" lang="en-IN" sz="20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(names)), </a:t>
              </a:r>
              <a:r>
                <a:rPr kumimoji="0" lang="en-IN" sz="20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lasso_coef</a:t>
              </a:r>
              <a:r>
                <a:rPr kumimoji="0" lang="en-IN" sz="20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a:p>
              <a:pPr marL="0" marR="0" lvl="0" indent="0" algn="l" defTabSz="457200" rtl="0" eaLnBrk="1" fontAlgn="auto" latinLnBrk="0" hangingPunct="1">
                <a:lnSpc>
                  <a:spcPct val="150000"/>
                </a:lnSpc>
                <a:spcBef>
                  <a:spcPts val="0"/>
                </a:spcBef>
                <a:spcAft>
                  <a:spcPts val="0"/>
                </a:spcAft>
                <a:buClrTx/>
                <a:buSzTx/>
                <a:buFontTx/>
                <a:buNone/>
                <a:tabLst/>
                <a:defRPr/>
              </a:pPr>
              <a:r>
                <a:rPr kumimoji="0" lang="en-IN" sz="20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In [6]: </a:t>
              </a:r>
              <a:r>
                <a:rPr kumimoji="0" lang="en-IN" sz="20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plt.xticks</a:t>
              </a:r>
              <a:r>
                <a:rPr kumimoji="0" lang="en-IN" sz="20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(range(</a:t>
              </a:r>
              <a:r>
                <a:rPr kumimoji="0" lang="en-IN" sz="20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len</a:t>
              </a:r>
              <a:r>
                <a:rPr kumimoji="0" lang="en-IN" sz="20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(names)), names, rotation=60)</a:t>
              </a:r>
            </a:p>
            <a:p>
              <a:pPr marL="0" marR="0" lvl="0" indent="0" algn="l" defTabSz="457200" rtl="0" eaLnBrk="1" fontAlgn="auto" latinLnBrk="0" hangingPunct="1">
                <a:lnSpc>
                  <a:spcPct val="150000"/>
                </a:lnSpc>
                <a:spcBef>
                  <a:spcPts val="0"/>
                </a:spcBef>
                <a:spcAft>
                  <a:spcPts val="0"/>
                </a:spcAft>
                <a:buClrTx/>
                <a:buSzTx/>
                <a:buFontTx/>
                <a:buNone/>
                <a:tabLst/>
                <a:defRPr/>
              </a:pPr>
              <a:r>
                <a:rPr kumimoji="0" lang="en-IN" sz="20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In [7]: </a:t>
              </a:r>
              <a:r>
                <a:rPr kumimoji="0" lang="en-IN" sz="20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plt.ylabel</a:t>
              </a:r>
              <a:r>
                <a:rPr kumimoji="0" lang="en-IN" sz="20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('Coefficients')</a:t>
              </a:r>
            </a:p>
            <a:p>
              <a:pPr marL="0" marR="0" lvl="0" indent="0" algn="l" defTabSz="457200" rtl="0" eaLnBrk="1" fontAlgn="auto" latinLnBrk="0" hangingPunct="1">
                <a:lnSpc>
                  <a:spcPct val="150000"/>
                </a:lnSpc>
                <a:spcBef>
                  <a:spcPts val="0"/>
                </a:spcBef>
                <a:spcAft>
                  <a:spcPts val="0"/>
                </a:spcAft>
                <a:buClrTx/>
                <a:buSzTx/>
                <a:buFontTx/>
                <a:buNone/>
                <a:tabLst/>
                <a:defRPr/>
              </a:pPr>
              <a:r>
                <a:rPr kumimoji="0" lang="en-IN" sz="20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In [8]: </a:t>
              </a:r>
              <a:r>
                <a:rPr kumimoji="0" lang="en-IN" sz="20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plt.show</a:t>
              </a:r>
              <a:r>
                <a:rPr kumimoji="0" lang="en-IN" sz="20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endParaRPr kumimoji="0" sz="2000" b="0" i="0" u="none" strike="noStrike" kern="1200" cap="none" spc="0" normalizeH="0" baseline="0" noProof="0" dirty="0">
                <a:ln>
                  <a:noFill/>
                </a:ln>
                <a:solidFill>
                  <a:prstClr val="black">
                    <a:lumMod val="85000"/>
                    <a:lumOff val="15000"/>
                  </a:prstClr>
                </a:solidFill>
                <a:effectLst/>
                <a:uLnTx/>
                <a:uFillTx/>
                <a:latin typeface="Courier New" panose="02070309020205020404" pitchFamily="49" charset="0"/>
                <a:ea typeface="+mn-ea"/>
                <a:cs typeface="Courier New" panose="02070309020205020404" pitchFamily="49" charset="0"/>
              </a:endParaRPr>
            </a:p>
          </p:txBody>
        </p:sp>
      </p:grpSp>
    </p:spTree>
    <p:extLst>
      <p:ext uri="{BB962C8B-B14F-4D97-AF65-F5344CB8AC3E}">
        <p14:creationId xmlns:p14="http://schemas.microsoft.com/office/powerpoint/2010/main" val="317184407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DDC12-067E-4822-AC0C-478B4FAC25B7}"/>
              </a:ext>
            </a:extLst>
          </p:cNvPr>
          <p:cNvSpPr>
            <a:spLocks noGrp="1"/>
          </p:cNvSpPr>
          <p:nvPr>
            <p:ph type="title"/>
          </p:nvPr>
        </p:nvSpPr>
        <p:spPr/>
        <p:txBody>
          <a:bodyPr/>
          <a:lstStyle/>
          <a:p>
            <a:r>
              <a:rPr lang="en-US" sz="4000" b="1" cap="none" spc="-73" dirty="0">
                <a:solidFill>
                  <a:srgbClr val="3A3A3A"/>
                </a:solidFill>
                <a:latin typeface="Calibri"/>
                <a:ea typeface="+mn-ea"/>
                <a:cs typeface="Calibri"/>
              </a:rPr>
              <a:t>Lasso regression for feature selection</a:t>
            </a:r>
            <a:endParaRPr lang="en-IN" dirty="0"/>
          </a:p>
        </p:txBody>
      </p:sp>
      <p:pic>
        <p:nvPicPr>
          <p:cNvPr id="4" name="Content Placeholder 3">
            <a:extLst>
              <a:ext uri="{FF2B5EF4-FFF2-40B4-BE49-F238E27FC236}">
                <a16:creationId xmlns:a16="http://schemas.microsoft.com/office/drawing/2014/main" id="{593528F5-BA25-4B8A-AC45-78CE4424DCC8}"/>
              </a:ext>
            </a:extLst>
          </p:cNvPr>
          <p:cNvPicPr>
            <a:picLocks noGrp="1" noChangeAspect="1"/>
          </p:cNvPicPr>
          <p:nvPr>
            <p:ph sz="quarter" idx="13"/>
          </p:nvPr>
        </p:nvPicPr>
        <p:blipFill>
          <a:blip r:embed="rId2"/>
          <a:stretch>
            <a:fillRect/>
          </a:stretch>
        </p:blipFill>
        <p:spPr>
          <a:xfrm>
            <a:off x="3159328" y="1994503"/>
            <a:ext cx="5873344" cy="3962400"/>
          </a:xfrm>
          <a:prstGeom prst="rect">
            <a:avLst/>
          </a:prstGeom>
        </p:spPr>
      </p:pic>
    </p:spTree>
    <p:extLst>
      <p:ext uri="{BB962C8B-B14F-4D97-AF65-F5344CB8AC3E}">
        <p14:creationId xmlns:p14="http://schemas.microsoft.com/office/powerpoint/2010/main" val="11353431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8" name="Straight Connector 10">
            <a:extLst>
              <a:ext uri="{FF2B5EF4-FFF2-40B4-BE49-F238E27FC236}">
                <a16:creationId xmlns:a16="http://schemas.microsoft.com/office/drawing/2014/main" id="{9200C8B5-FB5A-4F8B-A9BD-693C051418A3}"/>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Rectangle 12">
            <a:extLst>
              <a:ext uri="{FF2B5EF4-FFF2-40B4-BE49-F238E27FC236}">
                <a16:creationId xmlns:a16="http://schemas.microsoft.com/office/drawing/2014/main" id="{4FAE1107-CEC3-4041-8BAA-CDB6F6759B3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32745" r="16823" b="42429"/>
          <a:stretch/>
        </p:blipFill>
        <p:spPr>
          <a:xfrm>
            <a:off x="6096000" y="1692879"/>
            <a:ext cx="5455921" cy="3472242"/>
          </a:xfrm>
          <a:prstGeom prst="rect">
            <a:avLst/>
          </a:prstGeom>
        </p:spPr>
      </p:pic>
      <p:cxnSp>
        <p:nvCxnSpPr>
          <p:cNvPr id="15" name="Straight Connector 14">
            <a:extLst>
              <a:ext uri="{FF2B5EF4-FFF2-40B4-BE49-F238E27FC236}">
                <a16:creationId xmlns:a16="http://schemas.microsoft.com/office/drawing/2014/main" id="{1AEA88FB-F5DD-45CE-AAE1-7B33D0ABDD25}"/>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4" name="Title 3">
            <a:extLst>
              <a:ext uri="{FF2B5EF4-FFF2-40B4-BE49-F238E27FC236}">
                <a16:creationId xmlns:a16="http://schemas.microsoft.com/office/drawing/2014/main" id="{EB55C4E7-1089-4FAE-A15B-EC2FCBD21F8C}"/>
              </a:ext>
            </a:extLst>
          </p:cNvPr>
          <p:cNvSpPr>
            <a:spLocks noGrp="1"/>
          </p:cNvSpPr>
          <p:nvPr>
            <p:ph type="title"/>
          </p:nvPr>
        </p:nvSpPr>
        <p:spPr>
          <a:xfrm>
            <a:off x="1024129" y="585216"/>
            <a:ext cx="3779085" cy="1499616"/>
          </a:xfrm>
        </p:spPr>
        <p:txBody>
          <a:bodyPr vert="horz" lIns="91440" tIns="45720" rIns="91440" bIns="45720" rtlCol="0" anchor="ctr">
            <a:normAutofit/>
          </a:bodyPr>
          <a:lstStyle/>
          <a:p>
            <a:pPr lvl="0" defTabSz="457200">
              <a:lnSpc>
                <a:spcPct val="100000"/>
              </a:lnSpc>
              <a:spcBef>
                <a:spcPts val="0"/>
              </a:spcBef>
            </a:pPr>
            <a:r>
              <a:rPr lang="en-US" sz="3600" b="1" cap="none" spc="0" dirty="0">
                <a:solidFill>
                  <a:schemeClr val="bg1"/>
                </a:solidFill>
                <a:latin typeface="Tw Cen MT" panose="020B0602020104020603"/>
                <a:ea typeface="+mn-ea"/>
                <a:cs typeface="+mn-cs"/>
              </a:rPr>
              <a:t>Housing Prices Prediction</a:t>
            </a:r>
            <a:endParaRPr lang="en-US" sz="6000" b="1" cap="all" dirty="0">
              <a:solidFill>
                <a:schemeClr val="bg1"/>
              </a:solidFill>
            </a:endParaRPr>
          </a:p>
        </p:txBody>
      </p:sp>
      <p:sp>
        <p:nvSpPr>
          <p:cNvPr id="16" name="TextBox 15">
            <a:extLst>
              <a:ext uri="{FF2B5EF4-FFF2-40B4-BE49-F238E27FC236}">
                <a16:creationId xmlns:a16="http://schemas.microsoft.com/office/drawing/2014/main" id="{160BFB1C-743A-49C8-8B2A-A97418A37221}"/>
              </a:ext>
            </a:extLst>
          </p:cNvPr>
          <p:cNvSpPr txBox="1"/>
          <p:nvPr/>
        </p:nvSpPr>
        <p:spPr>
          <a:xfrm>
            <a:off x="7264101" y="5088414"/>
            <a:ext cx="3119718" cy="369332"/>
          </a:xfrm>
          <a:prstGeom prst="rect">
            <a:avLst/>
          </a:prstGeom>
          <a:noFill/>
        </p:spPr>
        <p:txBody>
          <a:bodyPr wrap="square" rtlCol="0">
            <a:spAutoFit/>
          </a:bodyPr>
          <a:lstStyle/>
          <a:p>
            <a:r>
              <a:rPr lang="en-US" dirty="0"/>
              <a:t>Area in 1000 sq. feet</a:t>
            </a:r>
          </a:p>
        </p:txBody>
      </p:sp>
      <p:sp>
        <p:nvSpPr>
          <p:cNvPr id="17" name="TextBox 16">
            <a:extLst>
              <a:ext uri="{FF2B5EF4-FFF2-40B4-BE49-F238E27FC236}">
                <a16:creationId xmlns:a16="http://schemas.microsoft.com/office/drawing/2014/main" id="{DF85D615-C21D-4C80-920B-4EC8EC6584CD}"/>
              </a:ext>
            </a:extLst>
          </p:cNvPr>
          <p:cNvSpPr txBox="1"/>
          <p:nvPr/>
        </p:nvSpPr>
        <p:spPr>
          <a:xfrm rot="16200000">
            <a:off x="5096835" y="2982646"/>
            <a:ext cx="2164961" cy="369332"/>
          </a:xfrm>
          <a:prstGeom prst="rect">
            <a:avLst/>
          </a:prstGeom>
          <a:noFill/>
        </p:spPr>
        <p:txBody>
          <a:bodyPr wrap="square" rtlCol="0">
            <a:spAutoFit/>
          </a:bodyPr>
          <a:lstStyle/>
          <a:p>
            <a:r>
              <a:rPr lang="en-US" dirty="0"/>
              <a:t>Price in Lakh (INR)</a:t>
            </a:r>
          </a:p>
        </p:txBody>
      </p:sp>
      <p:graphicFrame>
        <p:nvGraphicFramePr>
          <p:cNvPr id="19" name="Table 18">
            <a:extLst>
              <a:ext uri="{FF2B5EF4-FFF2-40B4-BE49-F238E27FC236}">
                <a16:creationId xmlns:a16="http://schemas.microsoft.com/office/drawing/2014/main" id="{67CB62A7-840A-40D3-96F6-E940FB13F782}"/>
              </a:ext>
            </a:extLst>
          </p:cNvPr>
          <p:cNvGraphicFramePr>
            <a:graphicFrameLocks noGrp="1"/>
          </p:cNvGraphicFramePr>
          <p:nvPr>
            <p:extLst>
              <p:ext uri="{D42A27DB-BD31-4B8C-83A1-F6EECF244321}">
                <p14:modId xmlns:p14="http://schemas.microsoft.com/office/powerpoint/2010/main" val="1210844849"/>
              </p:ext>
            </p:extLst>
          </p:nvPr>
        </p:nvGraphicFramePr>
        <p:xfrm>
          <a:off x="1024129" y="2413952"/>
          <a:ext cx="3002748" cy="3645394"/>
        </p:xfrm>
        <a:graphic>
          <a:graphicData uri="http://schemas.openxmlformats.org/drawingml/2006/table">
            <a:tbl>
              <a:tblPr firstRow="1" bandRow="1">
                <a:tableStyleId>{5C22544A-7EE6-4342-B048-85BDC9FD1C3A}</a:tableStyleId>
              </a:tblPr>
              <a:tblGrid>
                <a:gridCol w="1501374">
                  <a:extLst>
                    <a:ext uri="{9D8B030D-6E8A-4147-A177-3AD203B41FA5}">
                      <a16:colId xmlns:a16="http://schemas.microsoft.com/office/drawing/2014/main" val="533434816"/>
                    </a:ext>
                  </a:extLst>
                </a:gridCol>
                <a:gridCol w="1501374">
                  <a:extLst>
                    <a:ext uri="{9D8B030D-6E8A-4147-A177-3AD203B41FA5}">
                      <a16:colId xmlns:a16="http://schemas.microsoft.com/office/drawing/2014/main" val="1896605699"/>
                    </a:ext>
                  </a:extLst>
                </a:gridCol>
              </a:tblGrid>
              <a:tr h="909554">
                <a:tc>
                  <a:txBody>
                    <a:bodyPr/>
                    <a:lstStyle/>
                    <a:p>
                      <a:pPr algn="ctr"/>
                      <a:r>
                        <a:rPr lang="en-US" sz="1800" dirty="0"/>
                        <a:t>Area</a:t>
                      </a:r>
                    </a:p>
                    <a:p>
                      <a:pPr algn="ctr"/>
                      <a:r>
                        <a:rPr lang="en-US" sz="1800" dirty="0"/>
                        <a:t>( </a:t>
                      </a:r>
                      <a:r>
                        <a:rPr lang="en-US" sz="1800" dirty="0" err="1"/>
                        <a:t>sq</a:t>
                      </a:r>
                      <a:r>
                        <a:rPr lang="en-US" sz="1800" dirty="0"/>
                        <a:t> </a:t>
                      </a:r>
                      <a:r>
                        <a:rPr lang="en-US" sz="1800" dirty="0" err="1"/>
                        <a:t>ft</a:t>
                      </a:r>
                      <a:r>
                        <a:rPr lang="en-US" sz="1800" dirty="0"/>
                        <a:t>)</a:t>
                      </a:r>
                    </a:p>
                  </a:txBody>
                  <a:tcPr/>
                </a:tc>
                <a:tc>
                  <a:txBody>
                    <a:bodyPr/>
                    <a:lstStyle/>
                    <a:p>
                      <a:pPr algn="ctr"/>
                      <a:r>
                        <a:rPr lang="en-US" sz="1800" dirty="0"/>
                        <a:t>Price</a:t>
                      </a:r>
                    </a:p>
                    <a:p>
                      <a:pPr algn="ctr"/>
                      <a:r>
                        <a:rPr lang="en-US" sz="1800" dirty="0"/>
                        <a:t>In INR </a:t>
                      </a:r>
                    </a:p>
                  </a:txBody>
                  <a:tcPr/>
                </a:tc>
                <a:extLst>
                  <a:ext uri="{0D108BD9-81ED-4DB2-BD59-A6C34878D82A}">
                    <a16:rowId xmlns:a16="http://schemas.microsoft.com/office/drawing/2014/main" val="3662222238"/>
                  </a:ext>
                </a:extLst>
              </a:tr>
              <a:tr h="547168">
                <a:tc>
                  <a:txBody>
                    <a:bodyPr/>
                    <a:lstStyle/>
                    <a:p>
                      <a:pPr algn="ctr"/>
                      <a:r>
                        <a:rPr lang="en-US" sz="2000" dirty="0"/>
                        <a:t>1200</a:t>
                      </a: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2000" dirty="0"/>
                        <a:t>1,800,000</a:t>
                      </a:r>
                    </a:p>
                  </a:txBody>
                  <a:tcPr/>
                </a:tc>
                <a:extLst>
                  <a:ext uri="{0D108BD9-81ED-4DB2-BD59-A6C34878D82A}">
                    <a16:rowId xmlns:a16="http://schemas.microsoft.com/office/drawing/2014/main" val="4246033482"/>
                  </a:ext>
                </a:extLst>
              </a:tr>
              <a:tr h="547168">
                <a:tc>
                  <a:txBody>
                    <a:bodyPr/>
                    <a:lstStyle/>
                    <a:p>
                      <a:pPr algn="ctr"/>
                      <a:r>
                        <a:rPr lang="en-US" sz="2000" dirty="0"/>
                        <a:t>1800</a:t>
                      </a: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2000" dirty="0"/>
                        <a:t>4,200,000</a:t>
                      </a:r>
                    </a:p>
                  </a:txBody>
                  <a:tcPr/>
                </a:tc>
                <a:extLst>
                  <a:ext uri="{0D108BD9-81ED-4DB2-BD59-A6C34878D82A}">
                    <a16:rowId xmlns:a16="http://schemas.microsoft.com/office/drawing/2014/main" val="2960980772"/>
                  </a:ext>
                </a:extLst>
              </a:tr>
              <a:tr h="547168">
                <a:tc>
                  <a:txBody>
                    <a:bodyPr/>
                    <a:lstStyle/>
                    <a:p>
                      <a:pPr algn="ctr"/>
                      <a:r>
                        <a:rPr lang="en-US" sz="2000" dirty="0"/>
                        <a:t>3200</a:t>
                      </a: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2000" dirty="0"/>
                        <a:t>4,400,000</a:t>
                      </a:r>
                    </a:p>
                  </a:txBody>
                  <a:tcPr/>
                </a:tc>
                <a:extLst>
                  <a:ext uri="{0D108BD9-81ED-4DB2-BD59-A6C34878D82A}">
                    <a16:rowId xmlns:a16="http://schemas.microsoft.com/office/drawing/2014/main" val="2321280542"/>
                  </a:ext>
                </a:extLst>
              </a:tr>
              <a:tr h="547168">
                <a:tc>
                  <a:txBody>
                    <a:bodyPr/>
                    <a:lstStyle/>
                    <a:p>
                      <a:pPr algn="ctr"/>
                      <a:r>
                        <a:rPr lang="en-US" sz="2000" dirty="0"/>
                        <a:t>3800</a:t>
                      </a: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2000" dirty="0"/>
                        <a:t>62,00,000</a:t>
                      </a:r>
                    </a:p>
                  </a:txBody>
                  <a:tcPr/>
                </a:tc>
                <a:extLst>
                  <a:ext uri="{0D108BD9-81ED-4DB2-BD59-A6C34878D82A}">
                    <a16:rowId xmlns:a16="http://schemas.microsoft.com/office/drawing/2014/main" val="283563012"/>
                  </a:ext>
                </a:extLst>
              </a:tr>
              <a:tr h="547168">
                <a:tc>
                  <a:txBody>
                    <a:bodyPr/>
                    <a:lstStyle/>
                    <a:p>
                      <a:pPr algn="ctr"/>
                      <a:r>
                        <a:rPr lang="en-US" sz="2000" dirty="0"/>
                        <a:t>4200</a:t>
                      </a:r>
                    </a:p>
                  </a:txBody>
                  <a:tcPr/>
                </a:tc>
                <a:tc>
                  <a:txBody>
                    <a:bodyPr/>
                    <a:lstStyle/>
                    <a:p>
                      <a:pPr algn="ctr"/>
                      <a:r>
                        <a:rPr lang="en-US" sz="2000"/>
                        <a:t>5,050,000</a:t>
                      </a:r>
                      <a:endParaRPr lang="en-US" sz="2000" dirty="0"/>
                    </a:p>
                  </a:txBody>
                  <a:tcPr/>
                </a:tc>
                <a:extLst>
                  <a:ext uri="{0D108BD9-81ED-4DB2-BD59-A6C34878D82A}">
                    <a16:rowId xmlns:a16="http://schemas.microsoft.com/office/drawing/2014/main" val="105756245"/>
                  </a:ext>
                </a:extLst>
              </a:tr>
            </a:tbl>
          </a:graphicData>
        </a:graphic>
      </p:graphicFrame>
    </p:spTree>
    <p:extLst>
      <p:ext uri="{BB962C8B-B14F-4D97-AF65-F5344CB8AC3E}">
        <p14:creationId xmlns:p14="http://schemas.microsoft.com/office/powerpoint/2010/main" val="397316314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cap="none" spc="-73" dirty="0">
                <a:solidFill>
                  <a:srgbClr val="3A3A3A"/>
                </a:solidFill>
                <a:latin typeface="Calibri"/>
                <a:cs typeface="Calibri"/>
              </a:rPr>
              <a:t>Practice Datasets</a:t>
            </a:r>
          </a:p>
        </p:txBody>
      </p:sp>
      <p:sp>
        <p:nvSpPr>
          <p:cNvPr id="4" name="Rectangle 3"/>
          <p:cNvSpPr/>
          <p:nvPr/>
        </p:nvSpPr>
        <p:spPr>
          <a:xfrm>
            <a:off x="785090" y="2011019"/>
            <a:ext cx="5488426" cy="461665"/>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Tw Cen MT" panose="020B0602020104020603"/>
                <a:ea typeface="+mn-ea"/>
                <a:cs typeface="+mn-cs"/>
              </a:rPr>
              <a:t>https://openmv.net/info/unlimited-time-test</a:t>
            </a:r>
          </a:p>
        </p:txBody>
      </p:sp>
      <p:sp>
        <p:nvSpPr>
          <p:cNvPr id="5" name="Rectangle 4"/>
          <p:cNvSpPr/>
          <p:nvPr/>
        </p:nvSpPr>
        <p:spPr>
          <a:xfrm>
            <a:off x="785090" y="4906862"/>
            <a:ext cx="5930791" cy="461665"/>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Tw Cen MT" panose="020B0602020104020603"/>
                <a:ea typeface="+mn-ea"/>
                <a:cs typeface="+mn-cs"/>
              </a:rPr>
              <a:t>http://www.stat.ufl.edu/~winner/datasets.html</a:t>
            </a:r>
          </a:p>
        </p:txBody>
      </p:sp>
      <p:sp>
        <p:nvSpPr>
          <p:cNvPr id="6" name="Rectangle 5"/>
          <p:cNvSpPr/>
          <p:nvPr/>
        </p:nvSpPr>
        <p:spPr>
          <a:xfrm>
            <a:off x="785090" y="2976300"/>
            <a:ext cx="5287153" cy="461665"/>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Tw Cen MT" panose="020B0602020104020603"/>
                <a:ea typeface="+mn-ea"/>
                <a:cs typeface="+mn-cs"/>
              </a:rPr>
              <a:t>https://openmv.net/info/distillation-tower</a:t>
            </a:r>
          </a:p>
        </p:txBody>
      </p:sp>
      <p:sp>
        <p:nvSpPr>
          <p:cNvPr id="7" name="Rectangle 6"/>
          <p:cNvSpPr/>
          <p:nvPr/>
        </p:nvSpPr>
        <p:spPr>
          <a:xfrm>
            <a:off x="798671" y="3941581"/>
            <a:ext cx="5333842" cy="461665"/>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Tw Cen MT" panose="020B0602020104020603"/>
                <a:ea typeface="+mn-ea"/>
                <a:cs typeface="+mn-cs"/>
              </a:rPr>
              <a:t>https://openmv.net/info/oil-company-doe</a:t>
            </a:r>
          </a:p>
        </p:txBody>
      </p:sp>
    </p:spTree>
    <p:extLst>
      <p:ext uri="{BB962C8B-B14F-4D97-AF65-F5344CB8AC3E}">
        <p14:creationId xmlns:p14="http://schemas.microsoft.com/office/powerpoint/2010/main" val="159669289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B821C225-5C4D-4168-90AF-3D263D72CBA2}"/>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useBgFill="1">
        <p:nvSpPr>
          <p:cNvPr id="10" name="Freeform 16">
            <a:extLst>
              <a:ext uri="{FF2B5EF4-FFF2-40B4-BE49-F238E27FC236}">
                <a16:creationId xmlns:a16="http://schemas.microsoft.com/office/drawing/2014/main" id="{A10C41F2-1746-4431-9B52-B9F147A896B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custGeom>
            <a:avLst/>
            <a:gdLst>
              <a:gd name="connsiteX0" fmla="*/ 0 w 3096136"/>
              <a:gd name="connsiteY0" fmla="*/ 0 h 5856137"/>
              <a:gd name="connsiteX1" fmla="*/ 3096136 w 3096136"/>
              <a:gd name="connsiteY1" fmla="*/ 0 h 5856137"/>
              <a:gd name="connsiteX2" fmla="*/ 3096136 w 3096136"/>
              <a:gd name="connsiteY2" fmla="*/ 5856137 h 5856137"/>
              <a:gd name="connsiteX3" fmla="*/ 0 w 3096136"/>
              <a:gd name="connsiteY3" fmla="*/ 5856137 h 5856137"/>
            </a:gdLst>
            <a:ahLst/>
            <a:cxnLst>
              <a:cxn ang="0">
                <a:pos x="connsiteX0" y="connsiteY0"/>
              </a:cxn>
              <a:cxn ang="0">
                <a:pos x="connsiteX1" y="connsiteY1"/>
              </a:cxn>
              <a:cxn ang="0">
                <a:pos x="connsiteX2" y="connsiteY2"/>
              </a:cxn>
              <a:cxn ang="0">
                <a:pos x="connsiteX3" y="connsiteY3"/>
              </a:cxn>
            </a:cxnLst>
            <a:rect l="l" t="t" r="r" b="b"/>
            <a:pathLst>
              <a:path w="3096136" h="5856137">
                <a:moveTo>
                  <a:pt x="0" y="0"/>
                </a:moveTo>
                <a:lnTo>
                  <a:pt x="3096136" y="0"/>
                </a:lnTo>
                <a:lnTo>
                  <a:pt x="3096136" y="5856137"/>
                </a:lnTo>
                <a:lnTo>
                  <a:pt x="0" y="585613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prstClr val="white"/>
              </a:solidFill>
            </a:endParaRPr>
          </a:p>
        </p:txBody>
      </p:sp>
      <p:sp>
        <p:nvSpPr>
          <p:cNvPr id="12" name="Rectangle 11">
            <a:extLst>
              <a:ext uri="{FF2B5EF4-FFF2-40B4-BE49-F238E27FC236}">
                <a16:creationId xmlns:a16="http://schemas.microsoft.com/office/drawing/2014/main" id="{7984928E-D694-4849-BBAD-D7C7DC40547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94020" y="643461"/>
            <a:ext cx="7654513" cy="557106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18">
            <a:extLst>
              <a:ext uri="{FF2B5EF4-FFF2-40B4-BE49-F238E27FC236}">
                <a16:creationId xmlns:a16="http://schemas.microsoft.com/office/drawing/2014/main" id="{A24A153C-9BEC-46E7-9AA4-DFC65A2B1A8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69400" y="1910808"/>
            <a:ext cx="5571069" cy="3036377"/>
          </a:xfrm>
          <a:custGeom>
            <a:avLst/>
            <a:gdLst>
              <a:gd name="connsiteX0" fmla="*/ 5215514 w 5851096"/>
              <a:gd name="connsiteY0" fmla="*/ 659222 h 3089525"/>
              <a:gd name="connsiteX1" fmla="*/ 5783878 w 5851096"/>
              <a:gd name="connsiteY1" fmla="*/ 1223782 h 3089525"/>
              <a:gd name="connsiteX2" fmla="*/ 5215514 w 5851096"/>
              <a:gd name="connsiteY2" fmla="*/ 659222 h 3089525"/>
              <a:gd name="connsiteX3" fmla="*/ 5215514 w 5851096"/>
              <a:gd name="connsiteY3" fmla="*/ 2417442 h 3089525"/>
              <a:gd name="connsiteX4" fmla="*/ 5783878 w 5851096"/>
              <a:gd name="connsiteY4" fmla="*/ 2982001 h 3089525"/>
              <a:gd name="connsiteX5" fmla="*/ 5215514 w 5851096"/>
              <a:gd name="connsiteY5" fmla="*/ 2417442 h 3089525"/>
              <a:gd name="connsiteX6" fmla="*/ 5215512 w 5851096"/>
              <a:gd name="connsiteY6" fmla="*/ 2107862 h 3089525"/>
              <a:gd name="connsiteX7" fmla="*/ 5783876 w 5851096"/>
              <a:gd name="connsiteY7" fmla="*/ 1547735 h 3089525"/>
              <a:gd name="connsiteX8" fmla="*/ 5215512 w 5851096"/>
              <a:gd name="connsiteY8" fmla="*/ 2107862 h 3089525"/>
              <a:gd name="connsiteX9" fmla="*/ 5065535 w 5851096"/>
              <a:gd name="connsiteY9" fmla="*/ 521483 h 3089525"/>
              <a:gd name="connsiteX10" fmla="*/ 5066157 w 5851096"/>
              <a:gd name="connsiteY10" fmla="*/ 509629 h 3089525"/>
              <a:gd name="connsiteX11" fmla="*/ 5066678 w 5851096"/>
              <a:gd name="connsiteY11" fmla="*/ 509663 h 3089525"/>
              <a:gd name="connsiteX12" fmla="*/ 5066705 w 5851096"/>
              <a:gd name="connsiteY12" fmla="*/ 509151 h 3089525"/>
              <a:gd name="connsiteX13" fmla="*/ 5084580 w 5851096"/>
              <a:gd name="connsiteY13" fmla="*/ 510833 h 3089525"/>
              <a:gd name="connsiteX14" fmla="*/ 5184444 w 5851096"/>
              <a:gd name="connsiteY14" fmla="*/ 520226 h 3089525"/>
              <a:gd name="connsiteX15" fmla="*/ 5201405 w 5851096"/>
              <a:gd name="connsiteY15" fmla="*/ 521820 h 3089525"/>
              <a:gd name="connsiteX16" fmla="*/ 5201527 w 5851096"/>
              <a:gd name="connsiteY16" fmla="*/ 523010 h 3089525"/>
              <a:gd name="connsiteX17" fmla="*/ 5841311 w 5851096"/>
              <a:gd name="connsiteY17" fmla="*/ 983324 h 3089525"/>
              <a:gd name="connsiteX18" fmla="*/ 5851096 w 5851096"/>
              <a:gd name="connsiteY18" fmla="*/ 1006985 h 3089525"/>
              <a:gd name="connsiteX19" fmla="*/ 5851096 w 5851096"/>
              <a:gd name="connsiteY19" fmla="*/ 1366179 h 3089525"/>
              <a:gd name="connsiteX20" fmla="*/ 5814952 w 5851096"/>
              <a:gd name="connsiteY20" fmla="*/ 1362779 h 3089525"/>
              <a:gd name="connsiteX21" fmla="*/ 5797987 w 5851096"/>
              <a:gd name="connsiteY21" fmla="*/ 1361184 h 3089525"/>
              <a:gd name="connsiteX22" fmla="*/ 5797866 w 5851096"/>
              <a:gd name="connsiteY22" fmla="*/ 1359994 h 3089525"/>
              <a:gd name="connsiteX23" fmla="*/ 5075873 w 5851096"/>
              <a:gd name="connsiteY23" fmla="*/ 641878 h 3089525"/>
              <a:gd name="connsiteX24" fmla="*/ 5075344 w 5851096"/>
              <a:gd name="connsiteY24" fmla="*/ 641812 h 3089525"/>
              <a:gd name="connsiteX25" fmla="*/ 5074781 w 5851096"/>
              <a:gd name="connsiteY25" fmla="*/ 634895 h 3089525"/>
              <a:gd name="connsiteX26" fmla="*/ 5066970 w 5851096"/>
              <a:gd name="connsiteY26" fmla="*/ 539073 h 3089525"/>
              <a:gd name="connsiteX27" fmla="*/ 5065535 w 5851096"/>
              <a:gd name="connsiteY27" fmla="*/ 521483 h 3089525"/>
              <a:gd name="connsiteX28" fmla="*/ 5065535 w 5851096"/>
              <a:gd name="connsiteY28" fmla="*/ 2279702 h 3089525"/>
              <a:gd name="connsiteX29" fmla="*/ 5066157 w 5851096"/>
              <a:gd name="connsiteY29" fmla="*/ 2267848 h 3089525"/>
              <a:gd name="connsiteX30" fmla="*/ 5066678 w 5851096"/>
              <a:gd name="connsiteY30" fmla="*/ 2267882 h 3089525"/>
              <a:gd name="connsiteX31" fmla="*/ 5066705 w 5851096"/>
              <a:gd name="connsiteY31" fmla="*/ 2267371 h 3089525"/>
              <a:gd name="connsiteX32" fmla="*/ 5084580 w 5851096"/>
              <a:gd name="connsiteY32" fmla="*/ 2269052 h 3089525"/>
              <a:gd name="connsiteX33" fmla="*/ 5184444 w 5851096"/>
              <a:gd name="connsiteY33" fmla="*/ 2278445 h 3089525"/>
              <a:gd name="connsiteX34" fmla="*/ 5201405 w 5851096"/>
              <a:gd name="connsiteY34" fmla="*/ 2280040 h 3089525"/>
              <a:gd name="connsiteX35" fmla="*/ 5201527 w 5851096"/>
              <a:gd name="connsiteY35" fmla="*/ 2281230 h 3089525"/>
              <a:gd name="connsiteX36" fmla="*/ 5841311 w 5851096"/>
              <a:gd name="connsiteY36" fmla="*/ 2741544 h 3089525"/>
              <a:gd name="connsiteX37" fmla="*/ 5851096 w 5851096"/>
              <a:gd name="connsiteY37" fmla="*/ 2765204 h 3089525"/>
              <a:gd name="connsiteX38" fmla="*/ 5851096 w 5851096"/>
              <a:gd name="connsiteY38" fmla="*/ 3089525 h 3089525"/>
              <a:gd name="connsiteX39" fmla="*/ 5680952 w 5851096"/>
              <a:gd name="connsiteY39" fmla="*/ 3089525 h 3089525"/>
              <a:gd name="connsiteX40" fmla="*/ 5661219 w 5851096"/>
              <a:gd name="connsiteY40" fmla="*/ 3084683 h 3089525"/>
              <a:gd name="connsiteX41" fmla="*/ 5075873 w 5851096"/>
              <a:gd name="connsiteY41" fmla="*/ 2400097 h 3089525"/>
              <a:gd name="connsiteX42" fmla="*/ 5075344 w 5851096"/>
              <a:gd name="connsiteY42" fmla="*/ 2400032 h 3089525"/>
              <a:gd name="connsiteX43" fmla="*/ 5074781 w 5851096"/>
              <a:gd name="connsiteY43" fmla="*/ 2393114 h 3089525"/>
              <a:gd name="connsiteX44" fmla="*/ 5066970 w 5851096"/>
              <a:gd name="connsiteY44" fmla="*/ 2297292 h 3089525"/>
              <a:gd name="connsiteX45" fmla="*/ 5065535 w 5851096"/>
              <a:gd name="connsiteY45" fmla="*/ 2279702 h 3089525"/>
              <a:gd name="connsiteX46" fmla="*/ 5065533 w 5851096"/>
              <a:gd name="connsiteY46" fmla="*/ 486299 h 3089525"/>
              <a:gd name="connsiteX47" fmla="*/ 5066968 w 5851096"/>
              <a:gd name="connsiteY47" fmla="*/ 468842 h 3089525"/>
              <a:gd name="connsiteX48" fmla="*/ 5074776 w 5851096"/>
              <a:gd name="connsiteY48" fmla="*/ 373792 h 3089525"/>
              <a:gd name="connsiteX49" fmla="*/ 5075341 w 5851096"/>
              <a:gd name="connsiteY49" fmla="*/ 366915 h 3089525"/>
              <a:gd name="connsiteX50" fmla="*/ 5075869 w 5851096"/>
              <a:gd name="connsiteY50" fmla="*/ 366850 h 3089525"/>
              <a:gd name="connsiteX51" fmla="*/ 5163966 w 5851096"/>
              <a:gd name="connsiteY51" fmla="*/ 100280 h 3089525"/>
              <a:gd name="connsiteX52" fmla="*/ 5229488 w 5851096"/>
              <a:gd name="connsiteY52" fmla="*/ 0 h 3089525"/>
              <a:gd name="connsiteX53" fmla="*/ 5405629 w 5851096"/>
              <a:gd name="connsiteY53" fmla="*/ 0 h 3089525"/>
              <a:gd name="connsiteX54" fmla="*/ 5334254 w 5851096"/>
              <a:gd name="connsiteY54" fmla="*/ 79433 h 3089525"/>
              <a:gd name="connsiteX55" fmla="*/ 5215512 w 5851096"/>
              <a:gd name="connsiteY55" fmla="*/ 349642 h 3089525"/>
              <a:gd name="connsiteX56" fmla="*/ 5674730 w 5851096"/>
              <a:gd name="connsiteY56" fmla="*/ 45955 h 3089525"/>
              <a:gd name="connsiteX57" fmla="*/ 5697983 w 5851096"/>
              <a:gd name="connsiteY57" fmla="*/ 0 h 3089525"/>
              <a:gd name="connsiteX58" fmla="*/ 5851096 w 5851096"/>
              <a:gd name="connsiteY58" fmla="*/ 0 h 3089525"/>
              <a:gd name="connsiteX59" fmla="*/ 5851096 w 5851096"/>
              <a:gd name="connsiteY59" fmla="*/ 4349 h 3089525"/>
              <a:gd name="connsiteX60" fmla="*/ 5799246 w 5851096"/>
              <a:gd name="connsiteY60" fmla="*/ 99096 h 3089525"/>
              <a:gd name="connsiteX61" fmla="*/ 5201524 w 5851096"/>
              <a:gd name="connsiteY61" fmla="*/ 484784 h 3089525"/>
              <a:gd name="connsiteX62" fmla="*/ 5201403 w 5851096"/>
              <a:gd name="connsiteY62" fmla="*/ 485964 h 3089525"/>
              <a:gd name="connsiteX63" fmla="*/ 5184438 w 5851096"/>
              <a:gd name="connsiteY63" fmla="*/ 487548 h 3089525"/>
              <a:gd name="connsiteX64" fmla="*/ 5084610 w 5851096"/>
              <a:gd name="connsiteY64" fmla="*/ 496864 h 3089525"/>
              <a:gd name="connsiteX65" fmla="*/ 5066703 w 5851096"/>
              <a:gd name="connsiteY65" fmla="*/ 498535 h 3089525"/>
              <a:gd name="connsiteX66" fmla="*/ 5066676 w 5851096"/>
              <a:gd name="connsiteY66" fmla="*/ 498027 h 3089525"/>
              <a:gd name="connsiteX67" fmla="*/ 5066154 w 5851096"/>
              <a:gd name="connsiteY67" fmla="*/ 498061 h 3089525"/>
              <a:gd name="connsiteX68" fmla="*/ 5065533 w 5851096"/>
              <a:gd name="connsiteY68" fmla="*/ 486299 h 3089525"/>
              <a:gd name="connsiteX69" fmla="*/ 5065533 w 5851096"/>
              <a:gd name="connsiteY69" fmla="*/ 2244520 h 3089525"/>
              <a:gd name="connsiteX70" fmla="*/ 5066968 w 5851096"/>
              <a:gd name="connsiteY70" fmla="*/ 2227062 h 3089525"/>
              <a:gd name="connsiteX71" fmla="*/ 5074776 w 5851096"/>
              <a:gd name="connsiteY71" fmla="*/ 2132012 h 3089525"/>
              <a:gd name="connsiteX72" fmla="*/ 5075341 w 5851096"/>
              <a:gd name="connsiteY72" fmla="*/ 2125135 h 3089525"/>
              <a:gd name="connsiteX73" fmla="*/ 5075869 w 5851096"/>
              <a:gd name="connsiteY73" fmla="*/ 2125070 h 3089525"/>
              <a:gd name="connsiteX74" fmla="*/ 5797863 w 5851096"/>
              <a:gd name="connsiteY74" fmla="*/ 1412593 h 3089525"/>
              <a:gd name="connsiteX75" fmla="*/ 5797985 w 5851096"/>
              <a:gd name="connsiteY75" fmla="*/ 1411413 h 3089525"/>
              <a:gd name="connsiteX76" fmla="*/ 5814946 w 5851096"/>
              <a:gd name="connsiteY76" fmla="*/ 1409830 h 3089525"/>
              <a:gd name="connsiteX77" fmla="*/ 5851096 w 5851096"/>
              <a:gd name="connsiteY77" fmla="*/ 1406457 h 3089525"/>
              <a:gd name="connsiteX78" fmla="*/ 5851096 w 5851096"/>
              <a:gd name="connsiteY78" fmla="*/ 1762823 h 3089525"/>
              <a:gd name="connsiteX79" fmla="*/ 5841309 w 5851096"/>
              <a:gd name="connsiteY79" fmla="*/ 1786304 h 3089525"/>
              <a:gd name="connsiteX80" fmla="*/ 5201524 w 5851096"/>
              <a:gd name="connsiteY80" fmla="*/ 2243004 h 3089525"/>
              <a:gd name="connsiteX81" fmla="*/ 5201403 w 5851096"/>
              <a:gd name="connsiteY81" fmla="*/ 2244184 h 3089525"/>
              <a:gd name="connsiteX82" fmla="*/ 5184438 w 5851096"/>
              <a:gd name="connsiteY82" fmla="*/ 2245767 h 3089525"/>
              <a:gd name="connsiteX83" fmla="*/ 5084610 w 5851096"/>
              <a:gd name="connsiteY83" fmla="*/ 2255084 h 3089525"/>
              <a:gd name="connsiteX84" fmla="*/ 5066703 w 5851096"/>
              <a:gd name="connsiteY84" fmla="*/ 2256755 h 3089525"/>
              <a:gd name="connsiteX85" fmla="*/ 5066676 w 5851096"/>
              <a:gd name="connsiteY85" fmla="*/ 2256246 h 3089525"/>
              <a:gd name="connsiteX86" fmla="*/ 5066154 w 5851096"/>
              <a:gd name="connsiteY86" fmla="*/ 2256280 h 3089525"/>
              <a:gd name="connsiteX87" fmla="*/ 5065533 w 5851096"/>
              <a:gd name="connsiteY87" fmla="*/ 2244520 h 3089525"/>
              <a:gd name="connsiteX88" fmla="*/ 4325732 w 5851096"/>
              <a:gd name="connsiteY88" fmla="*/ 1223782 h 3089525"/>
              <a:gd name="connsiteX89" fmla="*/ 4894096 w 5851096"/>
              <a:gd name="connsiteY89" fmla="*/ 659222 h 3089525"/>
              <a:gd name="connsiteX90" fmla="*/ 4325732 w 5851096"/>
              <a:gd name="connsiteY90" fmla="*/ 1223782 h 3089525"/>
              <a:gd name="connsiteX91" fmla="*/ 4325732 w 5851096"/>
              <a:gd name="connsiteY91" fmla="*/ 1547735 h 3089525"/>
              <a:gd name="connsiteX92" fmla="*/ 4894096 w 5851096"/>
              <a:gd name="connsiteY92" fmla="*/ 2107862 h 3089525"/>
              <a:gd name="connsiteX93" fmla="*/ 4325732 w 5851096"/>
              <a:gd name="connsiteY93" fmla="*/ 1547735 h 3089525"/>
              <a:gd name="connsiteX94" fmla="*/ 4325732 w 5851096"/>
              <a:gd name="connsiteY94" fmla="*/ 2982001 h 3089525"/>
              <a:gd name="connsiteX95" fmla="*/ 4894096 w 5851096"/>
              <a:gd name="connsiteY95" fmla="*/ 2417442 h 3089525"/>
              <a:gd name="connsiteX96" fmla="*/ 4325732 w 5851096"/>
              <a:gd name="connsiteY96" fmla="*/ 2982001 h 3089525"/>
              <a:gd name="connsiteX97" fmla="*/ 4256134 w 5851096"/>
              <a:gd name="connsiteY97" fmla="*/ 0 h 3089525"/>
              <a:gd name="connsiteX98" fmla="*/ 4411625 w 5851096"/>
              <a:gd name="connsiteY98" fmla="*/ 0 h 3089525"/>
              <a:gd name="connsiteX99" fmla="*/ 4434878 w 5851096"/>
              <a:gd name="connsiteY99" fmla="*/ 45955 h 3089525"/>
              <a:gd name="connsiteX100" fmla="*/ 4894096 w 5851096"/>
              <a:gd name="connsiteY100" fmla="*/ 349642 h 3089525"/>
              <a:gd name="connsiteX101" fmla="*/ 4775353 w 5851096"/>
              <a:gd name="connsiteY101" fmla="*/ 79433 h 3089525"/>
              <a:gd name="connsiteX102" fmla="*/ 4703980 w 5851096"/>
              <a:gd name="connsiteY102" fmla="*/ 0 h 3089525"/>
              <a:gd name="connsiteX103" fmla="*/ 4880119 w 5851096"/>
              <a:gd name="connsiteY103" fmla="*/ 0 h 3089525"/>
              <a:gd name="connsiteX104" fmla="*/ 4945641 w 5851096"/>
              <a:gd name="connsiteY104" fmla="*/ 100280 h 3089525"/>
              <a:gd name="connsiteX105" fmla="*/ 5033738 w 5851096"/>
              <a:gd name="connsiteY105" fmla="*/ 366850 h 3089525"/>
              <a:gd name="connsiteX106" fmla="*/ 5034267 w 5851096"/>
              <a:gd name="connsiteY106" fmla="*/ 366915 h 3089525"/>
              <a:gd name="connsiteX107" fmla="*/ 5034832 w 5851096"/>
              <a:gd name="connsiteY107" fmla="*/ 373792 h 3089525"/>
              <a:gd name="connsiteX108" fmla="*/ 5042640 w 5851096"/>
              <a:gd name="connsiteY108" fmla="*/ 468842 h 3089525"/>
              <a:gd name="connsiteX109" fmla="*/ 5044074 w 5851096"/>
              <a:gd name="connsiteY109" fmla="*/ 486299 h 3089525"/>
              <a:gd name="connsiteX110" fmla="*/ 5043454 w 5851096"/>
              <a:gd name="connsiteY110" fmla="*/ 498061 h 3089525"/>
              <a:gd name="connsiteX111" fmla="*/ 5042932 w 5851096"/>
              <a:gd name="connsiteY111" fmla="*/ 498027 h 3089525"/>
              <a:gd name="connsiteX112" fmla="*/ 5042905 w 5851096"/>
              <a:gd name="connsiteY112" fmla="*/ 498535 h 3089525"/>
              <a:gd name="connsiteX113" fmla="*/ 5024997 w 5851096"/>
              <a:gd name="connsiteY113" fmla="*/ 496864 h 3089525"/>
              <a:gd name="connsiteX114" fmla="*/ 4925170 w 5851096"/>
              <a:gd name="connsiteY114" fmla="*/ 487548 h 3089525"/>
              <a:gd name="connsiteX115" fmla="*/ 4908205 w 5851096"/>
              <a:gd name="connsiteY115" fmla="*/ 485964 h 3089525"/>
              <a:gd name="connsiteX116" fmla="*/ 4908084 w 5851096"/>
              <a:gd name="connsiteY116" fmla="*/ 484784 h 3089525"/>
              <a:gd name="connsiteX117" fmla="*/ 4310363 w 5851096"/>
              <a:gd name="connsiteY117" fmla="*/ 99096 h 3089525"/>
              <a:gd name="connsiteX118" fmla="*/ 4178216 w 5851096"/>
              <a:gd name="connsiteY118" fmla="*/ 3089525 h 3089525"/>
              <a:gd name="connsiteX119" fmla="*/ 4184996 w 5851096"/>
              <a:gd name="connsiteY119" fmla="*/ 3006343 h 3089525"/>
              <a:gd name="connsiteX120" fmla="*/ 4185561 w 5851096"/>
              <a:gd name="connsiteY120" fmla="*/ 2999411 h 3089525"/>
              <a:gd name="connsiteX121" fmla="*/ 4186090 w 5851096"/>
              <a:gd name="connsiteY121" fmla="*/ 2999346 h 3089525"/>
              <a:gd name="connsiteX122" fmla="*/ 4908083 w 5851096"/>
              <a:gd name="connsiteY122" fmla="*/ 2281230 h 3089525"/>
              <a:gd name="connsiteX123" fmla="*/ 4908205 w 5851096"/>
              <a:gd name="connsiteY123" fmla="*/ 2280040 h 3089525"/>
              <a:gd name="connsiteX124" fmla="*/ 4925166 w 5851096"/>
              <a:gd name="connsiteY124" fmla="*/ 2278445 h 3089525"/>
              <a:gd name="connsiteX125" fmla="*/ 5025030 w 5851096"/>
              <a:gd name="connsiteY125" fmla="*/ 2269052 h 3089525"/>
              <a:gd name="connsiteX126" fmla="*/ 5042905 w 5851096"/>
              <a:gd name="connsiteY126" fmla="*/ 2267371 h 3089525"/>
              <a:gd name="connsiteX127" fmla="*/ 5042932 w 5851096"/>
              <a:gd name="connsiteY127" fmla="*/ 2267882 h 3089525"/>
              <a:gd name="connsiteX128" fmla="*/ 5043453 w 5851096"/>
              <a:gd name="connsiteY128" fmla="*/ 2267848 h 3089525"/>
              <a:gd name="connsiteX129" fmla="*/ 5044074 w 5851096"/>
              <a:gd name="connsiteY129" fmla="*/ 2279702 h 3089525"/>
              <a:gd name="connsiteX130" fmla="*/ 5042640 w 5851096"/>
              <a:gd name="connsiteY130" fmla="*/ 2297292 h 3089525"/>
              <a:gd name="connsiteX131" fmla="*/ 5034829 w 5851096"/>
              <a:gd name="connsiteY131" fmla="*/ 2393114 h 3089525"/>
              <a:gd name="connsiteX132" fmla="*/ 5034266 w 5851096"/>
              <a:gd name="connsiteY132" fmla="*/ 2400032 h 3089525"/>
              <a:gd name="connsiteX133" fmla="*/ 5033737 w 5851096"/>
              <a:gd name="connsiteY133" fmla="*/ 2400097 h 3089525"/>
              <a:gd name="connsiteX134" fmla="*/ 4448391 w 5851096"/>
              <a:gd name="connsiteY134" fmla="*/ 3084683 h 3089525"/>
              <a:gd name="connsiteX135" fmla="*/ 4428658 w 5851096"/>
              <a:gd name="connsiteY135" fmla="*/ 3089525 h 3089525"/>
              <a:gd name="connsiteX136" fmla="*/ 4175753 w 5851096"/>
              <a:gd name="connsiteY136" fmla="*/ 1361522 h 3089525"/>
              <a:gd name="connsiteX137" fmla="*/ 4177187 w 5851096"/>
              <a:gd name="connsiteY137" fmla="*/ 1343926 h 3089525"/>
              <a:gd name="connsiteX138" fmla="*/ 4184996 w 5851096"/>
              <a:gd name="connsiteY138" fmla="*/ 1248124 h 3089525"/>
              <a:gd name="connsiteX139" fmla="*/ 4185561 w 5851096"/>
              <a:gd name="connsiteY139" fmla="*/ 1241192 h 3089525"/>
              <a:gd name="connsiteX140" fmla="*/ 4186090 w 5851096"/>
              <a:gd name="connsiteY140" fmla="*/ 1241127 h 3089525"/>
              <a:gd name="connsiteX141" fmla="*/ 4908083 w 5851096"/>
              <a:gd name="connsiteY141" fmla="*/ 523010 h 3089525"/>
              <a:gd name="connsiteX142" fmla="*/ 4908205 w 5851096"/>
              <a:gd name="connsiteY142" fmla="*/ 521820 h 3089525"/>
              <a:gd name="connsiteX143" fmla="*/ 4925166 w 5851096"/>
              <a:gd name="connsiteY143" fmla="*/ 520226 h 3089525"/>
              <a:gd name="connsiteX144" fmla="*/ 5025030 w 5851096"/>
              <a:gd name="connsiteY144" fmla="*/ 510833 h 3089525"/>
              <a:gd name="connsiteX145" fmla="*/ 5042905 w 5851096"/>
              <a:gd name="connsiteY145" fmla="*/ 509151 h 3089525"/>
              <a:gd name="connsiteX146" fmla="*/ 5042932 w 5851096"/>
              <a:gd name="connsiteY146" fmla="*/ 509663 h 3089525"/>
              <a:gd name="connsiteX147" fmla="*/ 5043453 w 5851096"/>
              <a:gd name="connsiteY147" fmla="*/ 509629 h 3089525"/>
              <a:gd name="connsiteX148" fmla="*/ 5044074 w 5851096"/>
              <a:gd name="connsiteY148" fmla="*/ 521483 h 3089525"/>
              <a:gd name="connsiteX149" fmla="*/ 5042640 w 5851096"/>
              <a:gd name="connsiteY149" fmla="*/ 539073 h 3089525"/>
              <a:gd name="connsiteX150" fmla="*/ 5034829 w 5851096"/>
              <a:gd name="connsiteY150" fmla="*/ 634895 h 3089525"/>
              <a:gd name="connsiteX151" fmla="*/ 5034266 w 5851096"/>
              <a:gd name="connsiteY151" fmla="*/ 641812 h 3089525"/>
              <a:gd name="connsiteX152" fmla="*/ 5033737 w 5851096"/>
              <a:gd name="connsiteY152" fmla="*/ 641878 h 3089525"/>
              <a:gd name="connsiteX153" fmla="*/ 4311744 w 5851096"/>
              <a:gd name="connsiteY153" fmla="*/ 1359994 h 3089525"/>
              <a:gd name="connsiteX154" fmla="*/ 4311623 w 5851096"/>
              <a:gd name="connsiteY154" fmla="*/ 1361184 h 3089525"/>
              <a:gd name="connsiteX155" fmla="*/ 4294658 w 5851096"/>
              <a:gd name="connsiteY155" fmla="*/ 1362780 h 3089525"/>
              <a:gd name="connsiteX156" fmla="*/ 4194831 w 5851096"/>
              <a:gd name="connsiteY156" fmla="*/ 1372169 h 3089525"/>
              <a:gd name="connsiteX157" fmla="*/ 4176923 w 5851096"/>
              <a:gd name="connsiteY157" fmla="*/ 1373854 h 3089525"/>
              <a:gd name="connsiteX158" fmla="*/ 4176896 w 5851096"/>
              <a:gd name="connsiteY158" fmla="*/ 1373341 h 3089525"/>
              <a:gd name="connsiteX159" fmla="*/ 4176374 w 5851096"/>
              <a:gd name="connsiteY159" fmla="*/ 1373376 h 3089525"/>
              <a:gd name="connsiteX160" fmla="*/ 4175753 w 5851096"/>
              <a:gd name="connsiteY160" fmla="*/ 1361522 h 3089525"/>
              <a:gd name="connsiteX161" fmla="*/ 4175753 w 5851096"/>
              <a:gd name="connsiteY161" fmla="*/ 1411078 h 3089525"/>
              <a:gd name="connsiteX162" fmla="*/ 4176375 w 5851096"/>
              <a:gd name="connsiteY162" fmla="*/ 1399317 h 3089525"/>
              <a:gd name="connsiteX163" fmla="*/ 4176896 w 5851096"/>
              <a:gd name="connsiteY163" fmla="*/ 1399351 h 3089525"/>
              <a:gd name="connsiteX164" fmla="*/ 4176923 w 5851096"/>
              <a:gd name="connsiteY164" fmla="*/ 1398843 h 3089525"/>
              <a:gd name="connsiteX165" fmla="*/ 4194799 w 5851096"/>
              <a:gd name="connsiteY165" fmla="*/ 1400511 h 3089525"/>
              <a:gd name="connsiteX166" fmla="*/ 4294662 w 5851096"/>
              <a:gd name="connsiteY166" fmla="*/ 1409831 h 3089525"/>
              <a:gd name="connsiteX167" fmla="*/ 4311623 w 5851096"/>
              <a:gd name="connsiteY167" fmla="*/ 1411413 h 3089525"/>
              <a:gd name="connsiteX168" fmla="*/ 4311745 w 5851096"/>
              <a:gd name="connsiteY168" fmla="*/ 1412593 h 3089525"/>
              <a:gd name="connsiteX169" fmla="*/ 5033738 w 5851096"/>
              <a:gd name="connsiteY169" fmla="*/ 2125070 h 3089525"/>
              <a:gd name="connsiteX170" fmla="*/ 5034267 w 5851096"/>
              <a:gd name="connsiteY170" fmla="*/ 2125135 h 3089525"/>
              <a:gd name="connsiteX171" fmla="*/ 5034832 w 5851096"/>
              <a:gd name="connsiteY171" fmla="*/ 2132012 h 3089525"/>
              <a:gd name="connsiteX172" fmla="*/ 5042640 w 5851096"/>
              <a:gd name="connsiteY172" fmla="*/ 2227062 h 3089525"/>
              <a:gd name="connsiteX173" fmla="*/ 5044074 w 5851096"/>
              <a:gd name="connsiteY173" fmla="*/ 2244520 h 3089525"/>
              <a:gd name="connsiteX174" fmla="*/ 5043454 w 5851096"/>
              <a:gd name="connsiteY174" fmla="*/ 2256280 h 3089525"/>
              <a:gd name="connsiteX175" fmla="*/ 5042932 w 5851096"/>
              <a:gd name="connsiteY175" fmla="*/ 2256246 h 3089525"/>
              <a:gd name="connsiteX176" fmla="*/ 5042905 w 5851096"/>
              <a:gd name="connsiteY176" fmla="*/ 2256755 h 3089525"/>
              <a:gd name="connsiteX177" fmla="*/ 5024997 w 5851096"/>
              <a:gd name="connsiteY177" fmla="*/ 2255084 h 3089525"/>
              <a:gd name="connsiteX178" fmla="*/ 4925170 w 5851096"/>
              <a:gd name="connsiteY178" fmla="*/ 2245767 h 3089525"/>
              <a:gd name="connsiteX179" fmla="*/ 4908205 w 5851096"/>
              <a:gd name="connsiteY179" fmla="*/ 2244184 h 3089525"/>
              <a:gd name="connsiteX180" fmla="*/ 4908084 w 5851096"/>
              <a:gd name="connsiteY180" fmla="*/ 2243004 h 3089525"/>
              <a:gd name="connsiteX181" fmla="*/ 4186091 w 5851096"/>
              <a:gd name="connsiteY181" fmla="*/ 1530527 h 3089525"/>
              <a:gd name="connsiteX182" fmla="*/ 4185562 w 5851096"/>
              <a:gd name="connsiteY182" fmla="*/ 1530463 h 3089525"/>
              <a:gd name="connsiteX183" fmla="*/ 4184999 w 5851096"/>
              <a:gd name="connsiteY183" fmla="*/ 1523599 h 3089525"/>
              <a:gd name="connsiteX184" fmla="*/ 4177187 w 5851096"/>
              <a:gd name="connsiteY184" fmla="*/ 1428529 h 3089525"/>
              <a:gd name="connsiteX185" fmla="*/ 4175753 w 5851096"/>
              <a:gd name="connsiteY185" fmla="*/ 1411078 h 3089525"/>
              <a:gd name="connsiteX186" fmla="*/ 3445328 w 5851096"/>
              <a:gd name="connsiteY186" fmla="*/ 659222 h 3089525"/>
              <a:gd name="connsiteX187" fmla="*/ 4013692 w 5851096"/>
              <a:gd name="connsiteY187" fmla="*/ 1223782 h 3089525"/>
              <a:gd name="connsiteX188" fmla="*/ 3445328 w 5851096"/>
              <a:gd name="connsiteY188" fmla="*/ 659222 h 3089525"/>
              <a:gd name="connsiteX189" fmla="*/ 3445328 w 5851096"/>
              <a:gd name="connsiteY189" fmla="*/ 2417442 h 3089525"/>
              <a:gd name="connsiteX190" fmla="*/ 4013692 w 5851096"/>
              <a:gd name="connsiteY190" fmla="*/ 2982001 h 3089525"/>
              <a:gd name="connsiteX191" fmla="*/ 3445328 w 5851096"/>
              <a:gd name="connsiteY191" fmla="*/ 2417442 h 3089525"/>
              <a:gd name="connsiteX192" fmla="*/ 3445326 w 5851096"/>
              <a:gd name="connsiteY192" fmla="*/ 2107862 h 3089525"/>
              <a:gd name="connsiteX193" fmla="*/ 4013690 w 5851096"/>
              <a:gd name="connsiteY193" fmla="*/ 1547735 h 3089525"/>
              <a:gd name="connsiteX194" fmla="*/ 3445326 w 5851096"/>
              <a:gd name="connsiteY194" fmla="*/ 2107862 h 3089525"/>
              <a:gd name="connsiteX195" fmla="*/ 3295350 w 5851096"/>
              <a:gd name="connsiteY195" fmla="*/ 521483 h 3089525"/>
              <a:gd name="connsiteX196" fmla="*/ 3295971 w 5851096"/>
              <a:gd name="connsiteY196" fmla="*/ 509629 h 3089525"/>
              <a:gd name="connsiteX197" fmla="*/ 3296492 w 5851096"/>
              <a:gd name="connsiteY197" fmla="*/ 509663 h 3089525"/>
              <a:gd name="connsiteX198" fmla="*/ 3296519 w 5851096"/>
              <a:gd name="connsiteY198" fmla="*/ 509151 h 3089525"/>
              <a:gd name="connsiteX199" fmla="*/ 3314395 w 5851096"/>
              <a:gd name="connsiteY199" fmla="*/ 510833 h 3089525"/>
              <a:gd name="connsiteX200" fmla="*/ 3414258 w 5851096"/>
              <a:gd name="connsiteY200" fmla="*/ 520226 h 3089525"/>
              <a:gd name="connsiteX201" fmla="*/ 3431219 w 5851096"/>
              <a:gd name="connsiteY201" fmla="*/ 521820 h 3089525"/>
              <a:gd name="connsiteX202" fmla="*/ 3431341 w 5851096"/>
              <a:gd name="connsiteY202" fmla="*/ 523010 h 3089525"/>
              <a:gd name="connsiteX203" fmla="*/ 4153335 w 5851096"/>
              <a:gd name="connsiteY203" fmla="*/ 1241127 h 3089525"/>
              <a:gd name="connsiteX204" fmla="*/ 4153863 w 5851096"/>
              <a:gd name="connsiteY204" fmla="*/ 1241192 h 3089525"/>
              <a:gd name="connsiteX205" fmla="*/ 4154429 w 5851096"/>
              <a:gd name="connsiteY205" fmla="*/ 1248124 h 3089525"/>
              <a:gd name="connsiteX206" fmla="*/ 4162237 w 5851096"/>
              <a:gd name="connsiteY206" fmla="*/ 1343926 h 3089525"/>
              <a:gd name="connsiteX207" fmla="*/ 4163671 w 5851096"/>
              <a:gd name="connsiteY207" fmla="*/ 1361522 h 3089525"/>
              <a:gd name="connsiteX208" fmla="*/ 4163050 w 5851096"/>
              <a:gd name="connsiteY208" fmla="*/ 1373376 h 3089525"/>
              <a:gd name="connsiteX209" fmla="*/ 4162528 w 5851096"/>
              <a:gd name="connsiteY209" fmla="*/ 1373341 h 3089525"/>
              <a:gd name="connsiteX210" fmla="*/ 4162501 w 5851096"/>
              <a:gd name="connsiteY210" fmla="*/ 1373854 h 3089525"/>
              <a:gd name="connsiteX211" fmla="*/ 4144594 w 5851096"/>
              <a:gd name="connsiteY211" fmla="*/ 1372169 h 3089525"/>
              <a:gd name="connsiteX212" fmla="*/ 4044766 w 5851096"/>
              <a:gd name="connsiteY212" fmla="*/ 1362780 h 3089525"/>
              <a:gd name="connsiteX213" fmla="*/ 4027802 w 5851096"/>
              <a:gd name="connsiteY213" fmla="*/ 1361184 h 3089525"/>
              <a:gd name="connsiteX214" fmla="*/ 4027681 w 5851096"/>
              <a:gd name="connsiteY214" fmla="*/ 1359994 h 3089525"/>
              <a:gd name="connsiteX215" fmla="*/ 3305687 w 5851096"/>
              <a:gd name="connsiteY215" fmla="*/ 641878 h 3089525"/>
              <a:gd name="connsiteX216" fmla="*/ 3305158 w 5851096"/>
              <a:gd name="connsiteY216" fmla="*/ 641812 h 3089525"/>
              <a:gd name="connsiteX217" fmla="*/ 3304595 w 5851096"/>
              <a:gd name="connsiteY217" fmla="*/ 634895 h 3089525"/>
              <a:gd name="connsiteX218" fmla="*/ 3296784 w 5851096"/>
              <a:gd name="connsiteY218" fmla="*/ 539073 h 3089525"/>
              <a:gd name="connsiteX219" fmla="*/ 3295350 w 5851096"/>
              <a:gd name="connsiteY219" fmla="*/ 521483 h 3089525"/>
              <a:gd name="connsiteX220" fmla="*/ 3295350 w 5851096"/>
              <a:gd name="connsiteY220" fmla="*/ 2279702 h 3089525"/>
              <a:gd name="connsiteX221" fmla="*/ 3295971 w 5851096"/>
              <a:gd name="connsiteY221" fmla="*/ 2267848 h 3089525"/>
              <a:gd name="connsiteX222" fmla="*/ 3296492 w 5851096"/>
              <a:gd name="connsiteY222" fmla="*/ 2267882 h 3089525"/>
              <a:gd name="connsiteX223" fmla="*/ 3296519 w 5851096"/>
              <a:gd name="connsiteY223" fmla="*/ 2267371 h 3089525"/>
              <a:gd name="connsiteX224" fmla="*/ 3314395 w 5851096"/>
              <a:gd name="connsiteY224" fmla="*/ 2269052 h 3089525"/>
              <a:gd name="connsiteX225" fmla="*/ 3414258 w 5851096"/>
              <a:gd name="connsiteY225" fmla="*/ 2278445 h 3089525"/>
              <a:gd name="connsiteX226" fmla="*/ 3431219 w 5851096"/>
              <a:gd name="connsiteY226" fmla="*/ 2280040 h 3089525"/>
              <a:gd name="connsiteX227" fmla="*/ 3431341 w 5851096"/>
              <a:gd name="connsiteY227" fmla="*/ 2281230 h 3089525"/>
              <a:gd name="connsiteX228" fmla="*/ 4153335 w 5851096"/>
              <a:gd name="connsiteY228" fmla="*/ 2999346 h 3089525"/>
              <a:gd name="connsiteX229" fmla="*/ 4153863 w 5851096"/>
              <a:gd name="connsiteY229" fmla="*/ 2999411 h 3089525"/>
              <a:gd name="connsiteX230" fmla="*/ 4154429 w 5851096"/>
              <a:gd name="connsiteY230" fmla="*/ 3006343 h 3089525"/>
              <a:gd name="connsiteX231" fmla="*/ 4161209 w 5851096"/>
              <a:gd name="connsiteY231" fmla="*/ 3089525 h 3089525"/>
              <a:gd name="connsiteX232" fmla="*/ 3910768 w 5851096"/>
              <a:gd name="connsiteY232" fmla="*/ 3089525 h 3089525"/>
              <a:gd name="connsiteX233" fmla="*/ 3891034 w 5851096"/>
              <a:gd name="connsiteY233" fmla="*/ 3084683 h 3089525"/>
              <a:gd name="connsiteX234" fmla="*/ 3305687 w 5851096"/>
              <a:gd name="connsiteY234" fmla="*/ 2400097 h 3089525"/>
              <a:gd name="connsiteX235" fmla="*/ 3305158 w 5851096"/>
              <a:gd name="connsiteY235" fmla="*/ 2400032 h 3089525"/>
              <a:gd name="connsiteX236" fmla="*/ 3304595 w 5851096"/>
              <a:gd name="connsiteY236" fmla="*/ 2393114 h 3089525"/>
              <a:gd name="connsiteX237" fmla="*/ 3296784 w 5851096"/>
              <a:gd name="connsiteY237" fmla="*/ 2297292 h 3089525"/>
              <a:gd name="connsiteX238" fmla="*/ 3295350 w 5851096"/>
              <a:gd name="connsiteY238" fmla="*/ 2279702 h 3089525"/>
              <a:gd name="connsiteX239" fmla="*/ 3295347 w 5851096"/>
              <a:gd name="connsiteY239" fmla="*/ 486299 h 3089525"/>
              <a:gd name="connsiteX240" fmla="*/ 3296782 w 5851096"/>
              <a:gd name="connsiteY240" fmla="*/ 468842 h 3089525"/>
              <a:gd name="connsiteX241" fmla="*/ 3304590 w 5851096"/>
              <a:gd name="connsiteY241" fmla="*/ 373792 h 3089525"/>
              <a:gd name="connsiteX242" fmla="*/ 3305155 w 5851096"/>
              <a:gd name="connsiteY242" fmla="*/ 366915 h 3089525"/>
              <a:gd name="connsiteX243" fmla="*/ 3305684 w 5851096"/>
              <a:gd name="connsiteY243" fmla="*/ 366850 h 3089525"/>
              <a:gd name="connsiteX244" fmla="*/ 3393781 w 5851096"/>
              <a:gd name="connsiteY244" fmla="*/ 100280 h 3089525"/>
              <a:gd name="connsiteX245" fmla="*/ 3459303 w 5851096"/>
              <a:gd name="connsiteY245" fmla="*/ 0 h 3089525"/>
              <a:gd name="connsiteX246" fmla="*/ 3635443 w 5851096"/>
              <a:gd name="connsiteY246" fmla="*/ 0 h 3089525"/>
              <a:gd name="connsiteX247" fmla="*/ 3564068 w 5851096"/>
              <a:gd name="connsiteY247" fmla="*/ 79433 h 3089525"/>
              <a:gd name="connsiteX248" fmla="*/ 3445326 w 5851096"/>
              <a:gd name="connsiteY248" fmla="*/ 349642 h 3089525"/>
              <a:gd name="connsiteX249" fmla="*/ 3904544 w 5851096"/>
              <a:gd name="connsiteY249" fmla="*/ 45955 h 3089525"/>
              <a:gd name="connsiteX250" fmla="*/ 3927798 w 5851096"/>
              <a:gd name="connsiteY250" fmla="*/ 0 h 3089525"/>
              <a:gd name="connsiteX251" fmla="*/ 4083290 w 5851096"/>
              <a:gd name="connsiteY251" fmla="*/ 0 h 3089525"/>
              <a:gd name="connsiteX252" fmla="*/ 4029061 w 5851096"/>
              <a:gd name="connsiteY252" fmla="*/ 99096 h 3089525"/>
              <a:gd name="connsiteX253" fmla="*/ 3431338 w 5851096"/>
              <a:gd name="connsiteY253" fmla="*/ 484784 h 3089525"/>
              <a:gd name="connsiteX254" fmla="*/ 3431217 w 5851096"/>
              <a:gd name="connsiteY254" fmla="*/ 485964 h 3089525"/>
              <a:gd name="connsiteX255" fmla="*/ 3414252 w 5851096"/>
              <a:gd name="connsiteY255" fmla="*/ 487548 h 3089525"/>
              <a:gd name="connsiteX256" fmla="*/ 3314425 w 5851096"/>
              <a:gd name="connsiteY256" fmla="*/ 496864 h 3089525"/>
              <a:gd name="connsiteX257" fmla="*/ 3296517 w 5851096"/>
              <a:gd name="connsiteY257" fmla="*/ 498535 h 3089525"/>
              <a:gd name="connsiteX258" fmla="*/ 3296490 w 5851096"/>
              <a:gd name="connsiteY258" fmla="*/ 498027 h 3089525"/>
              <a:gd name="connsiteX259" fmla="*/ 3295968 w 5851096"/>
              <a:gd name="connsiteY259" fmla="*/ 498061 h 3089525"/>
              <a:gd name="connsiteX260" fmla="*/ 3295347 w 5851096"/>
              <a:gd name="connsiteY260" fmla="*/ 486299 h 3089525"/>
              <a:gd name="connsiteX261" fmla="*/ 3295347 w 5851096"/>
              <a:gd name="connsiteY261" fmla="*/ 2244520 h 3089525"/>
              <a:gd name="connsiteX262" fmla="*/ 3296782 w 5851096"/>
              <a:gd name="connsiteY262" fmla="*/ 2227062 h 3089525"/>
              <a:gd name="connsiteX263" fmla="*/ 3304590 w 5851096"/>
              <a:gd name="connsiteY263" fmla="*/ 2132012 h 3089525"/>
              <a:gd name="connsiteX264" fmla="*/ 3305155 w 5851096"/>
              <a:gd name="connsiteY264" fmla="*/ 2125135 h 3089525"/>
              <a:gd name="connsiteX265" fmla="*/ 3305684 w 5851096"/>
              <a:gd name="connsiteY265" fmla="*/ 2125070 h 3089525"/>
              <a:gd name="connsiteX266" fmla="*/ 4027678 w 5851096"/>
              <a:gd name="connsiteY266" fmla="*/ 1412593 h 3089525"/>
              <a:gd name="connsiteX267" fmla="*/ 4027800 w 5851096"/>
              <a:gd name="connsiteY267" fmla="*/ 1411413 h 3089525"/>
              <a:gd name="connsiteX268" fmla="*/ 4044760 w 5851096"/>
              <a:gd name="connsiteY268" fmla="*/ 1409831 h 3089525"/>
              <a:gd name="connsiteX269" fmla="*/ 4144624 w 5851096"/>
              <a:gd name="connsiteY269" fmla="*/ 1400511 h 3089525"/>
              <a:gd name="connsiteX270" fmla="*/ 4162499 w 5851096"/>
              <a:gd name="connsiteY270" fmla="*/ 1398843 h 3089525"/>
              <a:gd name="connsiteX271" fmla="*/ 4162526 w 5851096"/>
              <a:gd name="connsiteY271" fmla="*/ 1399351 h 3089525"/>
              <a:gd name="connsiteX272" fmla="*/ 4163047 w 5851096"/>
              <a:gd name="connsiteY272" fmla="*/ 1399317 h 3089525"/>
              <a:gd name="connsiteX273" fmla="*/ 4163669 w 5851096"/>
              <a:gd name="connsiteY273" fmla="*/ 1411078 h 3089525"/>
              <a:gd name="connsiteX274" fmla="*/ 4162235 w 5851096"/>
              <a:gd name="connsiteY274" fmla="*/ 1428529 h 3089525"/>
              <a:gd name="connsiteX275" fmla="*/ 4154424 w 5851096"/>
              <a:gd name="connsiteY275" fmla="*/ 1523599 h 3089525"/>
              <a:gd name="connsiteX276" fmla="*/ 4153860 w 5851096"/>
              <a:gd name="connsiteY276" fmla="*/ 1530463 h 3089525"/>
              <a:gd name="connsiteX277" fmla="*/ 4153332 w 5851096"/>
              <a:gd name="connsiteY277" fmla="*/ 1530527 h 3089525"/>
              <a:gd name="connsiteX278" fmla="*/ 3431338 w 5851096"/>
              <a:gd name="connsiteY278" fmla="*/ 2243004 h 3089525"/>
              <a:gd name="connsiteX279" fmla="*/ 3431217 w 5851096"/>
              <a:gd name="connsiteY279" fmla="*/ 2244184 h 3089525"/>
              <a:gd name="connsiteX280" fmla="*/ 3414252 w 5851096"/>
              <a:gd name="connsiteY280" fmla="*/ 2245767 h 3089525"/>
              <a:gd name="connsiteX281" fmla="*/ 3314425 w 5851096"/>
              <a:gd name="connsiteY281" fmla="*/ 2255084 h 3089525"/>
              <a:gd name="connsiteX282" fmla="*/ 3296517 w 5851096"/>
              <a:gd name="connsiteY282" fmla="*/ 2256755 h 3089525"/>
              <a:gd name="connsiteX283" fmla="*/ 3296490 w 5851096"/>
              <a:gd name="connsiteY283" fmla="*/ 2256246 h 3089525"/>
              <a:gd name="connsiteX284" fmla="*/ 3295968 w 5851096"/>
              <a:gd name="connsiteY284" fmla="*/ 2256280 h 3089525"/>
              <a:gd name="connsiteX285" fmla="*/ 3295347 w 5851096"/>
              <a:gd name="connsiteY285" fmla="*/ 2244520 h 3089525"/>
              <a:gd name="connsiteX286" fmla="*/ 2555546 w 5851096"/>
              <a:gd name="connsiteY286" fmla="*/ 1223782 h 3089525"/>
              <a:gd name="connsiteX287" fmla="*/ 3123910 w 5851096"/>
              <a:gd name="connsiteY287" fmla="*/ 659222 h 3089525"/>
              <a:gd name="connsiteX288" fmla="*/ 2555546 w 5851096"/>
              <a:gd name="connsiteY288" fmla="*/ 1223782 h 3089525"/>
              <a:gd name="connsiteX289" fmla="*/ 2555546 w 5851096"/>
              <a:gd name="connsiteY289" fmla="*/ 1547735 h 3089525"/>
              <a:gd name="connsiteX290" fmla="*/ 3123910 w 5851096"/>
              <a:gd name="connsiteY290" fmla="*/ 2107862 h 3089525"/>
              <a:gd name="connsiteX291" fmla="*/ 2555546 w 5851096"/>
              <a:gd name="connsiteY291" fmla="*/ 1547735 h 3089525"/>
              <a:gd name="connsiteX292" fmla="*/ 2555546 w 5851096"/>
              <a:gd name="connsiteY292" fmla="*/ 2982001 h 3089525"/>
              <a:gd name="connsiteX293" fmla="*/ 3123910 w 5851096"/>
              <a:gd name="connsiteY293" fmla="*/ 2417442 h 3089525"/>
              <a:gd name="connsiteX294" fmla="*/ 2555546 w 5851096"/>
              <a:gd name="connsiteY294" fmla="*/ 2982001 h 3089525"/>
              <a:gd name="connsiteX295" fmla="*/ 2485948 w 5851096"/>
              <a:gd name="connsiteY295" fmla="*/ 0 h 3089525"/>
              <a:gd name="connsiteX296" fmla="*/ 2641440 w 5851096"/>
              <a:gd name="connsiteY296" fmla="*/ 0 h 3089525"/>
              <a:gd name="connsiteX297" fmla="*/ 2664693 w 5851096"/>
              <a:gd name="connsiteY297" fmla="*/ 45955 h 3089525"/>
              <a:gd name="connsiteX298" fmla="*/ 3123910 w 5851096"/>
              <a:gd name="connsiteY298" fmla="*/ 349642 h 3089525"/>
              <a:gd name="connsiteX299" fmla="*/ 3005167 w 5851096"/>
              <a:gd name="connsiteY299" fmla="*/ 79433 h 3089525"/>
              <a:gd name="connsiteX300" fmla="*/ 2933794 w 5851096"/>
              <a:gd name="connsiteY300" fmla="*/ 0 h 3089525"/>
              <a:gd name="connsiteX301" fmla="*/ 3109934 w 5851096"/>
              <a:gd name="connsiteY301" fmla="*/ 0 h 3089525"/>
              <a:gd name="connsiteX302" fmla="*/ 3175456 w 5851096"/>
              <a:gd name="connsiteY302" fmla="*/ 100280 h 3089525"/>
              <a:gd name="connsiteX303" fmla="*/ 3263553 w 5851096"/>
              <a:gd name="connsiteY303" fmla="*/ 366850 h 3089525"/>
              <a:gd name="connsiteX304" fmla="*/ 3264081 w 5851096"/>
              <a:gd name="connsiteY304" fmla="*/ 366915 h 3089525"/>
              <a:gd name="connsiteX305" fmla="*/ 3264647 w 5851096"/>
              <a:gd name="connsiteY305" fmla="*/ 373792 h 3089525"/>
              <a:gd name="connsiteX306" fmla="*/ 3272455 w 5851096"/>
              <a:gd name="connsiteY306" fmla="*/ 468842 h 3089525"/>
              <a:gd name="connsiteX307" fmla="*/ 3273888 w 5851096"/>
              <a:gd name="connsiteY307" fmla="*/ 486299 h 3089525"/>
              <a:gd name="connsiteX308" fmla="*/ 3273268 w 5851096"/>
              <a:gd name="connsiteY308" fmla="*/ 498061 h 3089525"/>
              <a:gd name="connsiteX309" fmla="*/ 3272746 w 5851096"/>
              <a:gd name="connsiteY309" fmla="*/ 498027 h 3089525"/>
              <a:gd name="connsiteX310" fmla="*/ 3272719 w 5851096"/>
              <a:gd name="connsiteY310" fmla="*/ 498535 h 3089525"/>
              <a:gd name="connsiteX311" fmla="*/ 3254811 w 5851096"/>
              <a:gd name="connsiteY311" fmla="*/ 496864 h 3089525"/>
              <a:gd name="connsiteX312" fmla="*/ 3154984 w 5851096"/>
              <a:gd name="connsiteY312" fmla="*/ 487548 h 3089525"/>
              <a:gd name="connsiteX313" fmla="*/ 3138020 w 5851096"/>
              <a:gd name="connsiteY313" fmla="*/ 485964 h 3089525"/>
              <a:gd name="connsiteX314" fmla="*/ 3137899 w 5851096"/>
              <a:gd name="connsiteY314" fmla="*/ 484784 h 3089525"/>
              <a:gd name="connsiteX315" fmla="*/ 2540177 w 5851096"/>
              <a:gd name="connsiteY315" fmla="*/ 99096 h 3089525"/>
              <a:gd name="connsiteX316" fmla="*/ 2408030 w 5851096"/>
              <a:gd name="connsiteY316" fmla="*/ 3089525 h 3089525"/>
              <a:gd name="connsiteX317" fmla="*/ 2414810 w 5851096"/>
              <a:gd name="connsiteY317" fmla="*/ 3006343 h 3089525"/>
              <a:gd name="connsiteX318" fmla="*/ 2415375 w 5851096"/>
              <a:gd name="connsiteY318" fmla="*/ 2999411 h 3089525"/>
              <a:gd name="connsiteX319" fmla="*/ 2415904 w 5851096"/>
              <a:gd name="connsiteY319" fmla="*/ 2999346 h 3089525"/>
              <a:gd name="connsiteX320" fmla="*/ 3137898 w 5851096"/>
              <a:gd name="connsiteY320" fmla="*/ 2281230 h 3089525"/>
              <a:gd name="connsiteX321" fmla="*/ 3138020 w 5851096"/>
              <a:gd name="connsiteY321" fmla="*/ 2280040 h 3089525"/>
              <a:gd name="connsiteX322" fmla="*/ 3154980 w 5851096"/>
              <a:gd name="connsiteY322" fmla="*/ 2278445 h 3089525"/>
              <a:gd name="connsiteX323" fmla="*/ 3254844 w 5851096"/>
              <a:gd name="connsiteY323" fmla="*/ 2269052 h 3089525"/>
              <a:gd name="connsiteX324" fmla="*/ 3272719 w 5851096"/>
              <a:gd name="connsiteY324" fmla="*/ 2267371 h 3089525"/>
              <a:gd name="connsiteX325" fmla="*/ 3272746 w 5851096"/>
              <a:gd name="connsiteY325" fmla="*/ 2267882 h 3089525"/>
              <a:gd name="connsiteX326" fmla="*/ 3273267 w 5851096"/>
              <a:gd name="connsiteY326" fmla="*/ 2267848 h 3089525"/>
              <a:gd name="connsiteX327" fmla="*/ 3273888 w 5851096"/>
              <a:gd name="connsiteY327" fmla="*/ 2279702 h 3089525"/>
              <a:gd name="connsiteX328" fmla="*/ 3272455 w 5851096"/>
              <a:gd name="connsiteY328" fmla="*/ 2297292 h 3089525"/>
              <a:gd name="connsiteX329" fmla="*/ 3264644 w 5851096"/>
              <a:gd name="connsiteY329" fmla="*/ 2393114 h 3089525"/>
              <a:gd name="connsiteX330" fmla="*/ 3264080 w 5851096"/>
              <a:gd name="connsiteY330" fmla="*/ 2400032 h 3089525"/>
              <a:gd name="connsiteX331" fmla="*/ 3263552 w 5851096"/>
              <a:gd name="connsiteY331" fmla="*/ 2400097 h 3089525"/>
              <a:gd name="connsiteX332" fmla="*/ 2678205 w 5851096"/>
              <a:gd name="connsiteY332" fmla="*/ 3084683 h 3089525"/>
              <a:gd name="connsiteX333" fmla="*/ 2658472 w 5851096"/>
              <a:gd name="connsiteY333" fmla="*/ 3089525 h 3089525"/>
              <a:gd name="connsiteX334" fmla="*/ 2405567 w 5851096"/>
              <a:gd name="connsiteY334" fmla="*/ 1361522 h 3089525"/>
              <a:gd name="connsiteX335" fmla="*/ 2407002 w 5851096"/>
              <a:gd name="connsiteY335" fmla="*/ 1343926 h 3089525"/>
              <a:gd name="connsiteX336" fmla="*/ 2414810 w 5851096"/>
              <a:gd name="connsiteY336" fmla="*/ 1248124 h 3089525"/>
              <a:gd name="connsiteX337" fmla="*/ 2415375 w 5851096"/>
              <a:gd name="connsiteY337" fmla="*/ 1241192 h 3089525"/>
              <a:gd name="connsiteX338" fmla="*/ 2415904 w 5851096"/>
              <a:gd name="connsiteY338" fmla="*/ 1241127 h 3089525"/>
              <a:gd name="connsiteX339" fmla="*/ 3137898 w 5851096"/>
              <a:gd name="connsiteY339" fmla="*/ 523010 h 3089525"/>
              <a:gd name="connsiteX340" fmla="*/ 3138020 w 5851096"/>
              <a:gd name="connsiteY340" fmla="*/ 521820 h 3089525"/>
              <a:gd name="connsiteX341" fmla="*/ 3154980 w 5851096"/>
              <a:gd name="connsiteY341" fmla="*/ 520226 h 3089525"/>
              <a:gd name="connsiteX342" fmla="*/ 3254844 w 5851096"/>
              <a:gd name="connsiteY342" fmla="*/ 510833 h 3089525"/>
              <a:gd name="connsiteX343" fmla="*/ 3272719 w 5851096"/>
              <a:gd name="connsiteY343" fmla="*/ 509151 h 3089525"/>
              <a:gd name="connsiteX344" fmla="*/ 3272746 w 5851096"/>
              <a:gd name="connsiteY344" fmla="*/ 509663 h 3089525"/>
              <a:gd name="connsiteX345" fmla="*/ 3273267 w 5851096"/>
              <a:gd name="connsiteY345" fmla="*/ 509629 h 3089525"/>
              <a:gd name="connsiteX346" fmla="*/ 3273888 w 5851096"/>
              <a:gd name="connsiteY346" fmla="*/ 521483 h 3089525"/>
              <a:gd name="connsiteX347" fmla="*/ 3272455 w 5851096"/>
              <a:gd name="connsiteY347" fmla="*/ 539073 h 3089525"/>
              <a:gd name="connsiteX348" fmla="*/ 3264644 w 5851096"/>
              <a:gd name="connsiteY348" fmla="*/ 634895 h 3089525"/>
              <a:gd name="connsiteX349" fmla="*/ 3264080 w 5851096"/>
              <a:gd name="connsiteY349" fmla="*/ 641812 h 3089525"/>
              <a:gd name="connsiteX350" fmla="*/ 3263552 w 5851096"/>
              <a:gd name="connsiteY350" fmla="*/ 641878 h 3089525"/>
              <a:gd name="connsiteX351" fmla="*/ 2541558 w 5851096"/>
              <a:gd name="connsiteY351" fmla="*/ 1359994 h 3089525"/>
              <a:gd name="connsiteX352" fmla="*/ 2541437 w 5851096"/>
              <a:gd name="connsiteY352" fmla="*/ 1361184 h 3089525"/>
              <a:gd name="connsiteX353" fmla="*/ 2524472 w 5851096"/>
              <a:gd name="connsiteY353" fmla="*/ 1362780 h 3089525"/>
              <a:gd name="connsiteX354" fmla="*/ 2424645 w 5851096"/>
              <a:gd name="connsiteY354" fmla="*/ 1372169 h 3089525"/>
              <a:gd name="connsiteX355" fmla="*/ 2406737 w 5851096"/>
              <a:gd name="connsiteY355" fmla="*/ 1373854 h 3089525"/>
              <a:gd name="connsiteX356" fmla="*/ 2406710 w 5851096"/>
              <a:gd name="connsiteY356" fmla="*/ 1373341 h 3089525"/>
              <a:gd name="connsiteX357" fmla="*/ 2406188 w 5851096"/>
              <a:gd name="connsiteY357" fmla="*/ 1373376 h 3089525"/>
              <a:gd name="connsiteX358" fmla="*/ 2405567 w 5851096"/>
              <a:gd name="connsiteY358" fmla="*/ 1361522 h 3089525"/>
              <a:gd name="connsiteX359" fmla="*/ 2405567 w 5851096"/>
              <a:gd name="connsiteY359" fmla="*/ 1411078 h 3089525"/>
              <a:gd name="connsiteX360" fmla="*/ 2406189 w 5851096"/>
              <a:gd name="connsiteY360" fmla="*/ 1399317 h 3089525"/>
              <a:gd name="connsiteX361" fmla="*/ 2406710 w 5851096"/>
              <a:gd name="connsiteY361" fmla="*/ 1399351 h 3089525"/>
              <a:gd name="connsiteX362" fmla="*/ 2406737 w 5851096"/>
              <a:gd name="connsiteY362" fmla="*/ 1398843 h 3089525"/>
              <a:gd name="connsiteX363" fmla="*/ 2424613 w 5851096"/>
              <a:gd name="connsiteY363" fmla="*/ 1400511 h 3089525"/>
              <a:gd name="connsiteX364" fmla="*/ 2524476 w 5851096"/>
              <a:gd name="connsiteY364" fmla="*/ 1409831 h 3089525"/>
              <a:gd name="connsiteX365" fmla="*/ 2541437 w 5851096"/>
              <a:gd name="connsiteY365" fmla="*/ 1411413 h 3089525"/>
              <a:gd name="connsiteX366" fmla="*/ 2541559 w 5851096"/>
              <a:gd name="connsiteY366" fmla="*/ 1412593 h 3089525"/>
              <a:gd name="connsiteX367" fmla="*/ 3263553 w 5851096"/>
              <a:gd name="connsiteY367" fmla="*/ 2125070 h 3089525"/>
              <a:gd name="connsiteX368" fmla="*/ 3264081 w 5851096"/>
              <a:gd name="connsiteY368" fmla="*/ 2125135 h 3089525"/>
              <a:gd name="connsiteX369" fmla="*/ 3264647 w 5851096"/>
              <a:gd name="connsiteY369" fmla="*/ 2132012 h 3089525"/>
              <a:gd name="connsiteX370" fmla="*/ 3272455 w 5851096"/>
              <a:gd name="connsiteY370" fmla="*/ 2227062 h 3089525"/>
              <a:gd name="connsiteX371" fmla="*/ 3273888 w 5851096"/>
              <a:gd name="connsiteY371" fmla="*/ 2244520 h 3089525"/>
              <a:gd name="connsiteX372" fmla="*/ 3273268 w 5851096"/>
              <a:gd name="connsiteY372" fmla="*/ 2256280 h 3089525"/>
              <a:gd name="connsiteX373" fmla="*/ 3272746 w 5851096"/>
              <a:gd name="connsiteY373" fmla="*/ 2256246 h 3089525"/>
              <a:gd name="connsiteX374" fmla="*/ 3272719 w 5851096"/>
              <a:gd name="connsiteY374" fmla="*/ 2256755 h 3089525"/>
              <a:gd name="connsiteX375" fmla="*/ 3254811 w 5851096"/>
              <a:gd name="connsiteY375" fmla="*/ 2255084 h 3089525"/>
              <a:gd name="connsiteX376" fmla="*/ 3154984 w 5851096"/>
              <a:gd name="connsiteY376" fmla="*/ 2245767 h 3089525"/>
              <a:gd name="connsiteX377" fmla="*/ 3138020 w 5851096"/>
              <a:gd name="connsiteY377" fmla="*/ 2244184 h 3089525"/>
              <a:gd name="connsiteX378" fmla="*/ 3137899 w 5851096"/>
              <a:gd name="connsiteY378" fmla="*/ 2243004 h 3089525"/>
              <a:gd name="connsiteX379" fmla="*/ 2415905 w 5851096"/>
              <a:gd name="connsiteY379" fmla="*/ 1530527 h 3089525"/>
              <a:gd name="connsiteX380" fmla="*/ 2415376 w 5851096"/>
              <a:gd name="connsiteY380" fmla="*/ 1530463 h 3089525"/>
              <a:gd name="connsiteX381" fmla="*/ 2414813 w 5851096"/>
              <a:gd name="connsiteY381" fmla="*/ 1523599 h 3089525"/>
              <a:gd name="connsiteX382" fmla="*/ 2407002 w 5851096"/>
              <a:gd name="connsiteY382" fmla="*/ 1428529 h 3089525"/>
              <a:gd name="connsiteX383" fmla="*/ 2405567 w 5851096"/>
              <a:gd name="connsiteY383" fmla="*/ 1411078 h 3089525"/>
              <a:gd name="connsiteX384" fmla="*/ 1675142 w 5851096"/>
              <a:gd name="connsiteY384" fmla="*/ 659222 h 3089525"/>
              <a:gd name="connsiteX385" fmla="*/ 2243506 w 5851096"/>
              <a:gd name="connsiteY385" fmla="*/ 1223782 h 3089525"/>
              <a:gd name="connsiteX386" fmla="*/ 1675142 w 5851096"/>
              <a:gd name="connsiteY386" fmla="*/ 659222 h 3089525"/>
              <a:gd name="connsiteX387" fmla="*/ 1675142 w 5851096"/>
              <a:gd name="connsiteY387" fmla="*/ 2417442 h 3089525"/>
              <a:gd name="connsiteX388" fmla="*/ 2243506 w 5851096"/>
              <a:gd name="connsiteY388" fmla="*/ 2982001 h 3089525"/>
              <a:gd name="connsiteX389" fmla="*/ 1675142 w 5851096"/>
              <a:gd name="connsiteY389" fmla="*/ 2417442 h 3089525"/>
              <a:gd name="connsiteX390" fmla="*/ 1675140 w 5851096"/>
              <a:gd name="connsiteY390" fmla="*/ 2107862 h 3089525"/>
              <a:gd name="connsiteX391" fmla="*/ 2243504 w 5851096"/>
              <a:gd name="connsiteY391" fmla="*/ 1547735 h 3089525"/>
              <a:gd name="connsiteX392" fmla="*/ 1675140 w 5851096"/>
              <a:gd name="connsiteY392" fmla="*/ 2107862 h 3089525"/>
              <a:gd name="connsiteX393" fmla="*/ 1525164 w 5851096"/>
              <a:gd name="connsiteY393" fmla="*/ 521483 h 3089525"/>
              <a:gd name="connsiteX394" fmla="*/ 1525785 w 5851096"/>
              <a:gd name="connsiteY394" fmla="*/ 509629 h 3089525"/>
              <a:gd name="connsiteX395" fmla="*/ 1526306 w 5851096"/>
              <a:gd name="connsiteY395" fmla="*/ 509663 h 3089525"/>
              <a:gd name="connsiteX396" fmla="*/ 1526333 w 5851096"/>
              <a:gd name="connsiteY396" fmla="*/ 509151 h 3089525"/>
              <a:gd name="connsiteX397" fmla="*/ 1544208 w 5851096"/>
              <a:gd name="connsiteY397" fmla="*/ 510833 h 3089525"/>
              <a:gd name="connsiteX398" fmla="*/ 1644072 w 5851096"/>
              <a:gd name="connsiteY398" fmla="*/ 520226 h 3089525"/>
              <a:gd name="connsiteX399" fmla="*/ 1661032 w 5851096"/>
              <a:gd name="connsiteY399" fmla="*/ 521820 h 3089525"/>
              <a:gd name="connsiteX400" fmla="*/ 1661154 w 5851096"/>
              <a:gd name="connsiteY400" fmla="*/ 523010 h 3089525"/>
              <a:gd name="connsiteX401" fmla="*/ 2383148 w 5851096"/>
              <a:gd name="connsiteY401" fmla="*/ 1241127 h 3089525"/>
              <a:gd name="connsiteX402" fmla="*/ 2383678 w 5851096"/>
              <a:gd name="connsiteY402" fmla="*/ 1241192 h 3089525"/>
              <a:gd name="connsiteX403" fmla="*/ 2384242 w 5851096"/>
              <a:gd name="connsiteY403" fmla="*/ 1248124 h 3089525"/>
              <a:gd name="connsiteX404" fmla="*/ 2392051 w 5851096"/>
              <a:gd name="connsiteY404" fmla="*/ 1343926 h 3089525"/>
              <a:gd name="connsiteX405" fmla="*/ 2393485 w 5851096"/>
              <a:gd name="connsiteY405" fmla="*/ 1361522 h 3089525"/>
              <a:gd name="connsiteX406" fmla="*/ 2392864 w 5851096"/>
              <a:gd name="connsiteY406" fmla="*/ 1373376 h 3089525"/>
              <a:gd name="connsiteX407" fmla="*/ 2392342 w 5851096"/>
              <a:gd name="connsiteY407" fmla="*/ 1373341 h 3089525"/>
              <a:gd name="connsiteX408" fmla="*/ 2392315 w 5851096"/>
              <a:gd name="connsiteY408" fmla="*/ 1373854 h 3089525"/>
              <a:gd name="connsiteX409" fmla="*/ 2374407 w 5851096"/>
              <a:gd name="connsiteY409" fmla="*/ 1372169 h 3089525"/>
              <a:gd name="connsiteX410" fmla="*/ 2274580 w 5851096"/>
              <a:gd name="connsiteY410" fmla="*/ 1362780 h 3089525"/>
              <a:gd name="connsiteX411" fmla="*/ 2257615 w 5851096"/>
              <a:gd name="connsiteY411" fmla="*/ 1361184 h 3089525"/>
              <a:gd name="connsiteX412" fmla="*/ 2257494 w 5851096"/>
              <a:gd name="connsiteY412" fmla="*/ 1359994 h 3089525"/>
              <a:gd name="connsiteX413" fmla="*/ 1535500 w 5851096"/>
              <a:gd name="connsiteY413" fmla="*/ 641878 h 3089525"/>
              <a:gd name="connsiteX414" fmla="*/ 1534972 w 5851096"/>
              <a:gd name="connsiteY414" fmla="*/ 641812 h 3089525"/>
              <a:gd name="connsiteX415" fmla="*/ 1534408 w 5851096"/>
              <a:gd name="connsiteY415" fmla="*/ 634895 h 3089525"/>
              <a:gd name="connsiteX416" fmla="*/ 1526597 w 5851096"/>
              <a:gd name="connsiteY416" fmla="*/ 539073 h 3089525"/>
              <a:gd name="connsiteX417" fmla="*/ 1525164 w 5851096"/>
              <a:gd name="connsiteY417" fmla="*/ 521483 h 3089525"/>
              <a:gd name="connsiteX418" fmla="*/ 1525164 w 5851096"/>
              <a:gd name="connsiteY418" fmla="*/ 2279702 h 3089525"/>
              <a:gd name="connsiteX419" fmla="*/ 1525785 w 5851096"/>
              <a:gd name="connsiteY419" fmla="*/ 2267848 h 3089525"/>
              <a:gd name="connsiteX420" fmla="*/ 1526306 w 5851096"/>
              <a:gd name="connsiteY420" fmla="*/ 2267882 h 3089525"/>
              <a:gd name="connsiteX421" fmla="*/ 1526333 w 5851096"/>
              <a:gd name="connsiteY421" fmla="*/ 2267371 h 3089525"/>
              <a:gd name="connsiteX422" fmla="*/ 1544208 w 5851096"/>
              <a:gd name="connsiteY422" fmla="*/ 2269052 h 3089525"/>
              <a:gd name="connsiteX423" fmla="*/ 1644072 w 5851096"/>
              <a:gd name="connsiteY423" fmla="*/ 2278445 h 3089525"/>
              <a:gd name="connsiteX424" fmla="*/ 1661032 w 5851096"/>
              <a:gd name="connsiteY424" fmla="*/ 2280040 h 3089525"/>
              <a:gd name="connsiteX425" fmla="*/ 1661154 w 5851096"/>
              <a:gd name="connsiteY425" fmla="*/ 2281230 h 3089525"/>
              <a:gd name="connsiteX426" fmla="*/ 2383148 w 5851096"/>
              <a:gd name="connsiteY426" fmla="*/ 2999346 h 3089525"/>
              <a:gd name="connsiteX427" fmla="*/ 2383678 w 5851096"/>
              <a:gd name="connsiteY427" fmla="*/ 2999411 h 3089525"/>
              <a:gd name="connsiteX428" fmla="*/ 2384242 w 5851096"/>
              <a:gd name="connsiteY428" fmla="*/ 3006343 h 3089525"/>
              <a:gd name="connsiteX429" fmla="*/ 2391022 w 5851096"/>
              <a:gd name="connsiteY429" fmla="*/ 3089525 h 3089525"/>
              <a:gd name="connsiteX430" fmla="*/ 2140581 w 5851096"/>
              <a:gd name="connsiteY430" fmla="*/ 3089525 h 3089525"/>
              <a:gd name="connsiteX431" fmla="*/ 2120847 w 5851096"/>
              <a:gd name="connsiteY431" fmla="*/ 3084683 h 3089525"/>
              <a:gd name="connsiteX432" fmla="*/ 1535500 w 5851096"/>
              <a:gd name="connsiteY432" fmla="*/ 2400097 h 3089525"/>
              <a:gd name="connsiteX433" fmla="*/ 1534972 w 5851096"/>
              <a:gd name="connsiteY433" fmla="*/ 2400032 h 3089525"/>
              <a:gd name="connsiteX434" fmla="*/ 1534408 w 5851096"/>
              <a:gd name="connsiteY434" fmla="*/ 2393114 h 3089525"/>
              <a:gd name="connsiteX435" fmla="*/ 1526597 w 5851096"/>
              <a:gd name="connsiteY435" fmla="*/ 2297292 h 3089525"/>
              <a:gd name="connsiteX436" fmla="*/ 1525164 w 5851096"/>
              <a:gd name="connsiteY436" fmla="*/ 2279702 h 3089525"/>
              <a:gd name="connsiteX437" fmla="*/ 1525162 w 5851096"/>
              <a:gd name="connsiteY437" fmla="*/ 486299 h 3089525"/>
              <a:gd name="connsiteX438" fmla="*/ 1526595 w 5851096"/>
              <a:gd name="connsiteY438" fmla="*/ 468842 h 3089525"/>
              <a:gd name="connsiteX439" fmla="*/ 1534403 w 5851096"/>
              <a:gd name="connsiteY439" fmla="*/ 373792 h 3089525"/>
              <a:gd name="connsiteX440" fmla="*/ 1534969 w 5851096"/>
              <a:gd name="connsiteY440" fmla="*/ 366915 h 3089525"/>
              <a:gd name="connsiteX441" fmla="*/ 1535497 w 5851096"/>
              <a:gd name="connsiteY441" fmla="*/ 366850 h 3089525"/>
              <a:gd name="connsiteX442" fmla="*/ 1623594 w 5851096"/>
              <a:gd name="connsiteY442" fmla="*/ 100280 h 3089525"/>
              <a:gd name="connsiteX443" fmla="*/ 1689117 w 5851096"/>
              <a:gd name="connsiteY443" fmla="*/ 0 h 3089525"/>
              <a:gd name="connsiteX444" fmla="*/ 1865257 w 5851096"/>
              <a:gd name="connsiteY444" fmla="*/ 0 h 3089525"/>
              <a:gd name="connsiteX445" fmla="*/ 1793882 w 5851096"/>
              <a:gd name="connsiteY445" fmla="*/ 79433 h 3089525"/>
              <a:gd name="connsiteX446" fmla="*/ 1675140 w 5851096"/>
              <a:gd name="connsiteY446" fmla="*/ 349642 h 3089525"/>
              <a:gd name="connsiteX447" fmla="*/ 2134358 w 5851096"/>
              <a:gd name="connsiteY447" fmla="*/ 45955 h 3089525"/>
              <a:gd name="connsiteX448" fmla="*/ 2157611 w 5851096"/>
              <a:gd name="connsiteY448" fmla="*/ 0 h 3089525"/>
              <a:gd name="connsiteX449" fmla="*/ 2313103 w 5851096"/>
              <a:gd name="connsiteY449" fmla="*/ 0 h 3089525"/>
              <a:gd name="connsiteX450" fmla="*/ 2258874 w 5851096"/>
              <a:gd name="connsiteY450" fmla="*/ 99096 h 3089525"/>
              <a:gd name="connsiteX451" fmla="*/ 1661151 w 5851096"/>
              <a:gd name="connsiteY451" fmla="*/ 484784 h 3089525"/>
              <a:gd name="connsiteX452" fmla="*/ 1661030 w 5851096"/>
              <a:gd name="connsiteY452" fmla="*/ 485964 h 3089525"/>
              <a:gd name="connsiteX453" fmla="*/ 1644066 w 5851096"/>
              <a:gd name="connsiteY453" fmla="*/ 487548 h 3089525"/>
              <a:gd name="connsiteX454" fmla="*/ 1544239 w 5851096"/>
              <a:gd name="connsiteY454" fmla="*/ 496864 h 3089525"/>
              <a:gd name="connsiteX455" fmla="*/ 1526331 w 5851096"/>
              <a:gd name="connsiteY455" fmla="*/ 498535 h 3089525"/>
              <a:gd name="connsiteX456" fmla="*/ 1526304 w 5851096"/>
              <a:gd name="connsiteY456" fmla="*/ 498027 h 3089525"/>
              <a:gd name="connsiteX457" fmla="*/ 1525782 w 5851096"/>
              <a:gd name="connsiteY457" fmla="*/ 498061 h 3089525"/>
              <a:gd name="connsiteX458" fmla="*/ 1525162 w 5851096"/>
              <a:gd name="connsiteY458" fmla="*/ 486299 h 3089525"/>
              <a:gd name="connsiteX459" fmla="*/ 1525161 w 5851096"/>
              <a:gd name="connsiteY459" fmla="*/ 2244520 h 3089525"/>
              <a:gd name="connsiteX460" fmla="*/ 1526595 w 5851096"/>
              <a:gd name="connsiteY460" fmla="*/ 2227062 h 3089525"/>
              <a:gd name="connsiteX461" fmla="*/ 1534403 w 5851096"/>
              <a:gd name="connsiteY461" fmla="*/ 2132012 h 3089525"/>
              <a:gd name="connsiteX462" fmla="*/ 1534969 w 5851096"/>
              <a:gd name="connsiteY462" fmla="*/ 2125135 h 3089525"/>
              <a:gd name="connsiteX463" fmla="*/ 1535497 w 5851096"/>
              <a:gd name="connsiteY463" fmla="*/ 2125070 h 3089525"/>
              <a:gd name="connsiteX464" fmla="*/ 2257491 w 5851096"/>
              <a:gd name="connsiteY464" fmla="*/ 1412593 h 3089525"/>
              <a:gd name="connsiteX465" fmla="*/ 2257613 w 5851096"/>
              <a:gd name="connsiteY465" fmla="*/ 1411413 h 3089525"/>
              <a:gd name="connsiteX466" fmla="*/ 2274574 w 5851096"/>
              <a:gd name="connsiteY466" fmla="*/ 1409831 h 3089525"/>
              <a:gd name="connsiteX467" fmla="*/ 2374437 w 5851096"/>
              <a:gd name="connsiteY467" fmla="*/ 1400511 h 3089525"/>
              <a:gd name="connsiteX468" fmla="*/ 2392313 w 5851096"/>
              <a:gd name="connsiteY468" fmla="*/ 1398843 h 3089525"/>
              <a:gd name="connsiteX469" fmla="*/ 2392341 w 5851096"/>
              <a:gd name="connsiteY469" fmla="*/ 1399351 h 3089525"/>
              <a:gd name="connsiteX470" fmla="*/ 2392861 w 5851096"/>
              <a:gd name="connsiteY470" fmla="*/ 1399317 h 3089525"/>
              <a:gd name="connsiteX471" fmla="*/ 2393483 w 5851096"/>
              <a:gd name="connsiteY471" fmla="*/ 1411078 h 3089525"/>
              <a:gd name="connsiteX472" fmla="*/ 2392048 w 5851096"/>
              <a:gd name="connsiteY472" fmla="*/ 1428529 h 3089525"/>
              <a:gd name="connsiteX473" fmla="*/ 2384237 w 5851096"/>
              <a:gd name="connsiteY473" fmla="*/ 1523599 h 3089525"/>
              <a:gd name="connsiteX474" fmla="*/ 2383674 w 5851096"/>
              <a:gd name="connsiteY474" fmla="*/ 1530463 h 3089525"/>
              <a:gd name="connsiteX475" fmla="*/ 2383145 w 5851096"/>
              <a:gd name="connsiteY475" fmla="*/ 1530527 h 3089525"/>
              <a:gd name="connsiteX476" fmla="*/ 1661151 w 5851096"/>
              <a:gd name="connsiteY476" fmla="*/ 2243004 h 3089525"/>
              <a:gd name="connsiteX477" fmla="*/ 1661030 w 5851096"/>
              <a:gd name="connsiteY477" fmla="*/ 2244184 h 3089525"/>
              <a:gd name="connsiteX478" fmla="*/ 1644066 w 5851096"/>
              <a:gd name="connsiteY478" fmla="*/ 2245767 h 3089525"/>
              <a:gd name="connsiteX479" fmla="*/ 1544238 w 5851096"/>
              <a:gd name="connsiteY479" fmla="*/ 2255084 h 3089525"/>
              <a:gd name="connsiteX480" fmla="*/ 1526331 w 5851096"/>
              <a:gd name="connsiteY480" fmla="*/ 2256755 h 3089525"/>
              <a:gd name="connsiteX481" fmla="*/ 1526304 w 5851096"/>
              <a:gd name="connsiteY481" fmla="*/ 2256246 h 3089525"/>
              <a:gd name="connsiteX482" fmla="*/ 1525782 w 5851096"/>
              <a:gd name="connsiteY482" fmla="*/ 2256280 h 3089525"/>
              <a:gd name="connsiteX483" fmla="*/ 1525161 w 5851096"/>
              <a:gd name="connsiteY483" fmla="*/ 2244520 h 3089525"/>
              <a:gd name="connsiteX484" fmla="*/ 785360 w 5851096"/>
              <a:gd name="connsiteY484" fmla="*/ 1223782 h 3089525"/>
              <a:gd name="connsiteX485" fmla="*/ 1353724 w 5851096"/>
              <a:gd name="connsiteY485" fmla="*/ 659222 h 3089525"/>
              <a:gd name="connsiteX486" fmla="*/ 785360 w 5851096"/>
              <a:gd name="connsiteY486" fmla="*/ 1223782 h 3089525"/>
              <a:gd name="connsiteX487" fmla="*/ 785360 w 5851096"/>
              <a:gd name="connsiteY487" fmla="*/ 1547735 h 3089525"/>
              <a:gd name="connsiteX488" fmla="*/ 1353724 w 5851096"/>
              <a:gd name="connsiteY488" fmla="*/ 2107862 h 3089525"/>
              <a:gd name="connsiteX489" fmla="*/ 785360 w 5851096"/>
              <a:gd name="connsiteY489" fmla="*/ 1547735 h 3089525"/>
              <a:gd name="connsiteX490" fmla="*/ 785360 w 5851096"/>
              <a:gd name="connsiteY490" fmla="*/ 2982001 h 3089525"/>
              <a:gd name="connsiteX491" fmla="*/ 1353724 w 5851096"/>
              <a:gd name="connsiteY491" fmla="*/ 2417442 h 3089525"/>
              <a:gd name="connsiteX492" fmla="*/ 785360 w 5851096"/>
              <a:gd name="connsiteY492" fmla="*/ 2982001 h 3089525"/>
              <a:gd name="connsiteX493" fmla="*/ 715762 w 5851096"/>
              <a:gd name="connsiteY493" fmla="*/ 0 h 3089525"/>
              <a:gd name="connsiteX494" fmla="*/ 871255 w 5851096"/>
              <a:gd name="connsiteY494" fmla="*/ 0 h 3089525"/>
              <a:gd name="connsiteX495" fmla="*/ 894508 w 5851096"/>
              <a:gd name="connsiteY495" fmla="*/ 45955 h 3089525"/>
              <a:gd name="connsiteX496" fmla="*/ 1353724 w 5851096"/>
              <a:gd name="connsiteY496" fmla="*/ 349642 h 3089525"/>
              <a:gd name="connsiteX497" fmla="*/ 1234983 w 5851096"/>
              <a:gd name="connsiteY497" fmla="*/ 79433 h 3089525"/>
              <a:gd name="connsiteX498" fmla="*/ 1163608 w 5851096"/>
              <a:gd name="connsiteY498" fmla="*/ 0 h 3089525"/>
              <a:gd name="connsiteX499" fmla="*/ 1339748 w 5851096"/>
              <a:gd name="connsiteY499" fmla="*/ 0 h 3089525"/>
              <a:gd name="connsiteX500" fmla="*/ 1405271 w 5851096"/>
              <a:gd name="connsiteY500" fmla="*/ 100280 h 3089525"/>
              <a:gd name="connsiteX501" fmla="*/ 1493366 w 5851096"/>
              <a:gd name="connsiteY501" fmla="*/ 366850 h 3089525"/>
              <a:gd name="connsiteX502" fmla="*/ 1493895 w 5851096"/>
              <a:gd name="connsiteY502" fmla="*/ 366914 h 3089525"/>
              <a:gd name="connsiteX503" fmla="*/ 1494460 w 5851096"/>
              <a:gd name="connsiteY503" fmla="*/ 373792 h 3089525"/>
              <a:gd name="connsiteX504" fmla="*/ 1502268 w 5851096"/>
              <a:gd name="connsiteY504" fmla="*/ 468842 h 3089525"/>
              <a:gd name="connsiteX505" fmla="*/ 1503703 w 5851096"/>
              <a:gd name="connsiteY505" fmla="*/ 486299 h 3089525"/>
              <a:gd name="connsiteX506" fmla="*/ 1503082 w 5851096"/>
              <a:gd name="connsiteY506" fmla="*/ 498061 h 3089525"/>
              <a:gd name="connsiteX507" fmla="*/ 1502560 w 5851096"/>
              <a:gd name="connsiteY507" fmla="*/ 498027 h 3089525"/>
              <a:gd name="connsiteX508" fmla="*/ 1502533 w 5851096"/>
              <a:gd name="connsiteY508" fmla="*/ 498535 h 3089525"/>
              <a:gd name="connsiteX509" fmla="*/ 1484625 w 5851096"/>
              <a:gd name="connsiteY509" fmla="*/ 496864 h 3089525"/>
              <a:gd name="connsiteX510" fmla="*/ 1384798 w 5851096"/>
              <a:gd name="connsiteY510" fmla="*/ 487548 h 3089525"/>
              <a:gd name="connsiteX511" fmla="*/ 1367833 w 5851096"/>
              <a:gd name="connsiteY511" fmla="*/ 485964 h 3089525"/>
              <a:gd name="connsiteX512" fmla="*/ 1367712 w 5851096"/>
              <a:gd name="connsiteY512" fmla="*/ 484784 h 3089525"/>
              <a:gd name="connsiteX513" fmla="*/ 769992 w 5851096"/>
              <a:gd name="connsiteY513" fmla="*/ 99096 h 3089525"/>
              <a:gd name="connsiteX514" fmla="*/ 637843 w 5851096"/>
              <a:gd name="connsiteY514" fmla="*/ 3089525 h 3089525"/>
              <a:gd name="connsiteX515" fmla="*/ 644623 w 5851096"/>
              <a:gd name="connsiteY515" fmla="*/ 3006343 h 3089525"/>
              <a:gd name="connsiteX516" fmla="*/ 645189 w 5851096"/>
              <a:gd name="connsiteY516" fmla="*/ 2999411 h 3089525"/>
              <a:gd name="connsiteX517" fmla="*/ 645717 w 5851096"/>
              <a:gd name="connsiteY517" fmla="*/ 2999346 h 3089525"/>
              <a:gd name="connsiteX518" fmla="*/ 1367711 w 5851096"/>
              <a:gd name="connsiteY518" fmla="*/ 2281230 h 3089525"/>
              <a:gd name="connsiteX519" fmla="*/ 1367833 w 5851096"/>
              <a:gd name="connsiteY519" fmla="*/ 2280040 h 3089525"/>
              <a:gd name="connsiteX520" fmla="*/ 1384794 w 5851096"/>
              <a:gd name="connsiteY520" fmla="*/ 2278445 h 3089525"/>
              <a:gd name="connsiteX521" fmla="*/ 1484657 w 5851096"/>
              <a:gd name="connsiteY521" fmla="*/ 2269052 h 3089525"/>
              <a:gd name="connsiteX522" fmla="*/ 1502533 w 5851096"/>
              <a:gd name="connsiteY522" fmla="*/ 2267371 h 3089525"/>
              <a:gd name="connsiteX523" fmla="*/ 1502560 w 5851096"/>
              <a:gd name="connsiteY523" fmla="*/ 2267882 h 3089525"/>
              <a:gd name="connsiteX524" fmla="*/ 1503081 w 5851096"/>
              <a:gd name="connsiteY524" fmla="*/ 2267848 h 3089525"/>
              <a:gd name="connsiteX525" fmla="*/ 1503703 w 5851096"/>
              <a:gd name="connsiteY525" fmla="*/ 2279702 h 3089525"/>
              <a:gd name="connsiteX526" fmla="*/ 1502268 w 5851096"/>
              <a:gd name="connsiteY526" fmla="*/ 2297292 h 3089525"/>
              <a:gd name="connsiteX527" fmla="*/ 1494457 w 5851096"/>
              <a:gd name="connsiteY527" fmla="*/ 2393114 h 3089525"/>
              <a:gd name="connsiteX528" fmla="*/ 1493894 w 5851096"/>
              <a:gd name="connsiteY528" fmla="*/ 2400032 h 3089525"/>
              <a:gd name="connsiteX529" fmla="*/ 1493365 w 5851096"/>
              <a:gd name="connsiteY529" fmla="*/ 2400097 h 3089525"/>
              <a:gd name="connsiteX530" fmla="*/ 908018 w 5851096"/>
              <a:gd name="connsiteY530" fmla="*/ 3084683 h 3089525"/>
              <a:gd name="connsiteX531" fmla="*/ 888285 w 5851096"/>
              <a:gd name="connsiteY531" fmla="*/ 3089525 h 3089525"/>
              <a:gd name="connsiteX532" fmla="*/ 635382 w 5851096"/>
              <a:gd name="connsiteY532" fmla="*/ 1361522 h 3089525"/>
              <a:gd name="connsiteX533" fmla="*/ 636815 w 5851096"/>
              <a:gd name="connsiteY533" fmla="*/ 1343926 h 3089525"/>
              <a:gd name="connsiteX534" fmla="*/ 644623 w 5851096"/>
              <a:gd name="connsiteY534" fmla="*/ 1248124 h 3089525"/>
              <a:gd name="connsiteX535" fmla="*/ 645189 w 5851096"/>
              <a:gd name="connsiteY535" fmla="*/ 1241192 h 3089525"/>
              <a:gd name="connsiteX536" fmla="*/ 645717 w 5851096"/>
              <a:gd name="connsiteY536" fmla="*/ 1241127 h 3089525"/>
              <a:gd name="connsiteX537" fmla="*/ 1367711 w 5851096"/>
              <a:gd name="connsiteY537" fmla="*/ 523010 h 3089525"/>
              <a:gd name="connsiteX538" fmla="*/ 1367833 w 5851096"/>
              <a:gd name="connsiteY538" fmla="*/ 521820 h 3089525"/>
              <a:gd name="connsiteX539" fmla="*/ 1384794 w 5851096"/>
              <a:gd name="connsiteY539" fmla="*/ 520226 h 3089525"/>
              <a:gd name="connsiteX540" fmla="*/ 1484657 w 5851096"/>
              <a:gd name="connsiteY540" fmla="*/ 510833 h 3089525"/>
              <a:gd name="connsiteX541" fmla="*/ 1502533 w 5851096"/>
              <a:gd name="connsiteY541" fmla="*/ 509151 h 3089525"/>
              <a:gd name="connsiteX542" fmla="*/ 1502560 w 5851096"/>
              <a:gd name="connsiteY542" fmla="*/ 509663 h 3089525"/>
              <a:gd name="connsiteX543" fmla="*/ 1503081 w 5851096"/>
              <a:gd name="connsiteY543" fmla="*/ 509629 h 3089525"/>
              <a:gd name="connsiteX544" fmla="*/ 1503703 w 5851096"/>
              <a:gd name="connsiteY544" fmla="*/ 521483 h 3089525"/>
              <a:gd name="connsiteX545" fmla="*/ 1502268 w 5851096"/>
              <a:gd name="connsiteY545" fmla="*/ 539073 h 3089525"/>
              <a:gd name="connsiteX546" fmla="*/ 1494457 w 5851096"/>
              <a:gd name="connsiteY546" fmla="*/ 634895 h 3089525"/>
              <a:gd name="connsiteX547" fmla="*/ 1493894 w 5851096"/>
              <a:gd name="connsiteY547" fmla="*/ 641812 h 3089525"/>
              <a:gd name="connsiteX548" fmla="*/ 1493365 w 5851096"/>
              <a:gd name="connsiteY548" fmla="*/ 641878 h 3089525"/>
              <a:gd name="connsiteX549" fmla="*/ 771371 w 5851096"/>
              <a:gd name="connsiteY549" fmla="*/ 1359994 h 3089525"/>
              <a:gd name="connsiteX550" fmla="*/ 771250 w 5851096"/>
              <a:gd name="connsiteY550" fmla="*/ 1361184 h 3089525"/>
              <a:gd name="connsiteX551" fmla="*/ 754286 w 5851096"/>
              <a:gd name="connsiteY551" fmla="*/ 1362780 h 3089525"/>
              <a:gd name="connsiteX552" fmla="*/ 654458 w 5851096"/>
              <a:gd name="connsiteY552" fmla="*/ 1372169 h 3089525"/>
              <a:gd name="connsiteX553" fmla="*/ 636551 w 5851096"/>
              <a:gd name="connsiteY553" fmla="*/ 1373854 h 3089525"/>
              <a:gd name="connsiteX554" fmla="*/ 636524 w 5851096"/>
              <a:gd name="connsiteY554" fmla="*/ 1373341 h 3089525"/>
              <a:gd name="connsiteX555" fmla="*/ 636002 w 5851096"/>
              <a:gd name="connsiteY555" fmla="*/ 1373376 h 3089525"/>
              <a:gd name="connsiteX556" fmla="*/ 635382 w 5851096"/>
              <a:gd name="connsiteY556" fmla="*/ 1361522 h 3089525"/>
              <a:gd name="connsiteX557" fmla="*/ 635382 w 5851096"/>
              <a:gd name="connsiteY557" fmla="*/ 1411078 h 3089525"/>
              <a:gd name="connsiteX558" fmla="*/ 636003 w 5851096"/>
              <a:gd name="connsiteY558" fmla="*/ 1399317 h 3089525"/>
              <a:gd name="connsiteX559" fmla="*/ 636524 w 5851096"/>
              <a:gd name="connsiteY559" fmla="*/ 1399351 h 3089525"/>
              <a:gd name="connsiteX560" fmla="*/ 636551 w 5851096"/>
              <a:gd name="connsiteY560" fmla="*/ 1398843 h 3089525"/>
              <a:gd name="connsiteX561" fmla="*/ 654426 w 5851096"/>
              <a:gd name="connsiteY561" fmla="*/ 1400511 h 3089525"/>
              <a:gd name="connsiteX562" fmla="*/ 754290 w 5851096"/>
              <a:gd name="connsiteY562" fmla="*/ 1409831 h 3089525"/>
              <a:gd name="connsiteX563" fmla="*/ 771250 w 5851096"/>
              <a:gd name="connsiteY563" fmla="*/ 1411413 h 3089525"/>
              <a:gd name="connsiteX564" fmla="*/ 771372 w 5851096"/>
              <a:gd name="connsiteY564" fmla="*/ 1412593 h 3089525"/>
              <a:gd name="connsiteX565" fmla="*/ 1493366 w 5851096"/>
              <a:gd name="connsiteY565" fmla="*/ 2125070 h 3089525"/>
              <a:gd name="connsiteX566" fmla="*/ 1493895 w 5851096"/>
              <a:gd name="connsiteY566" fmla="*/ 2125135 h 3089525"/>
              <a:gd name="connsiteX567" fmla="*/ 1494460 w 5851096"/>
              <a:gd name="connsiteY567" fmla="*/ 2132012 h 3089525"/>
              <a:gd name="connsiteX568" fmla="*/ 1502268 w 5851096"/>
              <a:gd name="connsiteY568" fmla="*/ 2227062 h 3089525"/>
              <a:gd name="connsiteX569" fmla="*/ 1503703 w 5851096"/>
              <a:gd name="connsiteY569" fmla="*/ 2244520 h 3089525"/>
              <a:gd name="connsiteX570" fmla="*/ 1503082 w 5851096"/>
              <a:gd name="connsiteY570" fmla="*/ 2256280 h 3089525"/>
              <a:gd name="connsiteX571" fmla="*/ 1502560 w 5851096"/>
              <a:gd name="connsiteY571" fmla="*/ 2256246 h 3089525"/>
              <a:gd name="connsiteX572" fmla="*/ 1502533 w 5851096"/>
              <a:gd name="connsiteY572" fmla="*/ 2256755 h 3089525"/>
              <a:gd name="connsiteX573" fmla="*/ 1484625 w 5851096"/>
              <a:gd name="connsiteY573" fmla="*/ 2255084 h 3089525"/>
              <a:gd name="connsiteX574" fmla="*/ 1384798 w 5851096"/>
              <a:gd name="connsiteY574" fmla="*/ 2245767 h 3089525"/>
              <a:gd name="connsiteX575" fmla="*/ 1367833 w 5851096"/>
              <a:gd name="connsiteY575" fmla="*/ 2244184 h 3089525"/>
              <a:gd name="connsiteX576" fmla="*/ 1367712 w 5851096"/>
              <a:gd name="connsiteY576" fmla="*/ 2243004 h 3089525"/>
              <a:gd name="connsiteX577" fmla="*/ 645718 w 5851096"/>
              <a:gd name="connsiteY577" fmla="*/ 1530527 h 3089525"/>
              <a:gd name="connsiteX578" fmla="*/ 645190 w 5851096"/>
              <a:gd name="connsiteY578" fmla="*/ 1530463 h 3089525"/>
              <a:gd name="connsiteX579" fmla="*/ 644626 w 5851096"/>
              <a:gd name="connsiteY579" fmla="*/ 1523599 h 3089525"/>
              <a:gd name="connsiteX580" fmla="*/ 636815 w 5851096"/>
              <a:gd name="connsiteY580" fmla="*/ 1428529 h 3089525"/>
              <a:gd name="connsiteX581" fmla="*/ 635382 w 5851096"/>
              <a:gd name="connsiteY581" fmla="*/ 1411078 h 3089525"/>
              <a:gd name="connsiteX582" fmla="*/ 0 w 5851096"/>
              <a:gd name="connsiteY582" fmla="*/ 120584 h 3089525"/>
              <a:gd name="connsiteX583" fmla="*/ 0 w 5851096"/>
              <a:gd name="connsiteY583" fmla="*/ 0 h 3089525"/>
              <a:gd name="connsiteX584" fmla="*/ 95071 w 5851096"/>
              <a:gd name="connsiteY584" fmla="*/ 0 h 3089525"/>
              <a:gd name="connsiteX585" fmla="*/ 23697 w 5851096"/>
              <a:gd name="connsiteY585" fmla="*/ 79433 h 3089525"/>
              <a:gd name="connsiteX586" fmla="*/ 0 w 5851096"/>
              <a:gd name="connsiteY586" fmla="*/ 459154 h 3089525"/>
              <a:gd name="connsiteX587" fmla="*/ 0 w 5851096"/>
              <a:gd name="connsiteY587" fmla="*/ 322913 h 3089525"/>
              <a:gd name="connsiteX588" fmla="*/ 85961 w 5851096"/>
              <a:gd name="connsiteY588" fmla="*/ 286715 h 3089525"/>
              <a:gd name="connsiteX589" fmla="*/ 364172 w 5851096"/>
              <a:gd name="connsiteY589" fmla="*/ 45955 h 3089525"/>
              <a:gd name="connsiteX590" fmla="*/ 387426 w 5851096"/>
              <a:gd name="connsiteY590" fmla="*/ 0 h 3089525"/>
              <a:gd name="connsiteX591" fmla="*/ 542918 w 5851096"/>
              <a:gd name="connsiteY591" fmla="*/ 0 h 3089525"/>
              <a:gd name="connsiteX592" fmla="*/ 488688 w 5851096"/>
              <a:gd name="connsiteY592" fmla="*/ 99096 h 3089525"/>
              <a:gd name="connsiteX593" fmla="*/ 13938 w 5851096"/>
              <a:gd name="connsiteY593" fmla="*/ 455878 h 3089525"/>
              <a:gd name="connsiteX594" fmla="*/ 0 w 5851096"/>
              <a:gd name="connsiteY594" fmla="*/ 1108862 h 3089525"/>
              <a:gd name="connsiteX595" fmla="*/ 0 w 5851096"/>
              <a:gd name="connsiteY595" fmla="*/ 893255 h 3089525"/>
              <a:gd name="connsiteX596" fmla="*/ 33376 w 5851096"/>
              <a:gd name="connsiteY596" fmla="*/ 945052 h 3089525"/>
              <a:gd name="connsiteX597" fmla="*/ 473320 w 5851096"/>
              <a:gd name="connsiteY597" fmla="*/ 1223782 h 3089525"/>
              <a:gd name="connsiteX598" fmla="*/ 9746 w 5851096"/>
              <a:gd name="connsiteY598" fmla="*/ 689563 h 3089525"/>
              <a:gd name="connsiteX599" fmla="*/ 0 w 5851096"/>
              <a:gd name="connsiteY599" fmla="*/ 686740 h 3089525"/>
              <a:gd name="connsiteX600" fmla="*/ 0 w 5851096"/>
              <a:gd name="connsiteY600" fmla="*/ 549764 h 3089525"/>
              <a:gd name="connsiteX601" fmla="*/ 27617 w 5851096"/>
              <a:gd name="connsiteY601" fmla="*/ 556541 h 3089525"/>
              <a:gd name="connsiteX602" fmla="*/ 612962 w 5851096"/>
              <a:gd name="connsiteY602" fmla="*/ 1241127 h 3089525"/>
              <a:gd name="connsiteX603" fmla="*/ 613492 w 5851096"/>
              <a:gd name="connsiteY603" fmla="*/ 1241192 h 3089525"/>
              <a:gd name="connsiteX604" fmla="*/ 614057 w 5851096"/>
              <a:gd name="connsiteY604" fmla="*/ 1248124 h 3089525"/>
              <a:gd name="connsiteX605" fmla="*/ 621865 w 5851096"/>
              <a:gd name="connsiteY605" fmla="*/ 1343926 h 3089525"/>
              <a:gd name="connsiteX606" fmla="*/ 623299 w 5851096"/>
              <a:gd name="connsiteY606" fmla="*/ 1361522 h 3089525"/>
              <a:gd name="connsiteX607" fmla="*/ 622679 w 5851096"/>
              <a:gd name="connsiteY607" fmla="*/ 1373376 h 3089525"/>
              <a:gd name="connsiteX608" fmla="*/ 622157 w 5851096"/>
              <a:gd name="connsiteY608" fmla="*/ 1373341 h 3089525"/>
              <a:gd name="connsiteX609" fmla="*/ 622129 w 5851096"/>
              <a:gd name="connsiteY609" fmla="*/ 1373854 h 3089525"/>
              <a:gd name="connsiteX610" fmla="*/ 604221 w 5851096"/>
              <a:gd name="connsiteY610" fmla="*/ 1372169 h 3089525"/>
              <a:gd name="connsiteX611" fmla="*/ 504394 w 5851096"/>
              <a:gd name="connsiteY611" fmla="*/ 1362780 h 3089525"/>
              <a:gd name="connsiteX612" fmla="*/ 487429 w 5851096"/>
              <a:gd name="connsiteY612" fmla="*/ 1361184 h 3089525"/>
              <a:gd name="connsiteX613" fmla="*/ 487308 w 5851096"/>
              <a:gd name="connsiteY613" fmla="*/ 1359994 h 3089525"/>
              <a:gd name="connsiteX614" fmla="*/ 5260 w 5851096"/>
              <a:gd name="connsiteY614" fmla="*/ 1114967 h 3089525"/>
              <a:gd name="connsiteX615" fmla="*/ 0 w 5851096"/>
              <a:gd name="connsiteY615" fmla="*/ 2216459 h 3089525"/>
              <a:gd name="connsiteX616" fmla="*/ 0 w 5851096"/>
              <a:gd name="connsiteY616" fmla="*/ 2080559 h 3089525"/>
              <a:gd name="connsiteX617" fmla="*/ 9744 w 5851096"/>
              <a:gd name="connsiteY617" fmla="*/ 2077760 h 3089525"/>
              <a:gd name="connsiteX618" fmla="*/ 473318 w 5851096"/>
              <a:gd name="connsiteY618" fmla="*/ 1547735 h 3089525"/>
              <a:gd name="connsiteX619" fmla="*/ 33374 w 5851096"/>
              <a:gd name="connsiteY619" fmla="*/ 1824276 h 3089525"/>
              <a:gd name="connsiteX620" fmla="*/ 0 w 5851096"/>
              <a:gd name="connsiteY620" fmla="*/ 1875663 h 3089525"/>
              <a:gd name="connsiteX621" fmla="*/ 0 w 5851096"/>
              <a:gd name="connsiteY621" fmla="*/ 1661750 h 3089525"/>
              <a:gd name="connsiteX622" fmla="*/ 5257 w 5851096"/>
              <a:gd name="connsiteY622" fmla="*/ 1655695 h 3089525"/>
              <a:gd name="connsiteX623" fmla="*/ 487305 w 5851096"/>
              <a:gd name="connsiteY623" fmla="*/ 1412593 h 3089525"/>
              <a:gd name="connsiteX624" fmla="*/ 487427 w 5851096"/>
              <a:gd name="connsiteY624" fmla="*/ 1411413 h 3089525"/>
              <a:gd name="connsiteX625" fmla="*/ 504388 w 5851096"/>
              <a:gd name="connsiteY625" fmla="*/ 1409831 h 3089525"/>
              <a:gd name="connsiteX626" fmla="*/ 604251 w 5851096"/>
              <a:gd name="connsiteY626" fmla="*/ 1400511 h 3089525"/>
              <a:gd name="connsiteX627" fmla="*/ 622127 w 5851096"/>
              <a:gd name="connsiteY627" fmla="*/ 1398843 h 3089525"/>
              <a:gd name="connsiteX628" fmla="*/ 622154 w 5851096"/>
              <a:gd name="connsiteY628" fmla="*/ 1399351 h 3089525"/>
              <a:gd name="connsiteX629" fmla="*/ 622675 w 5851096"/>
              <a:gd name="connsiteY629" fmla="*/ 1399317 h 3089525"/>
              <a:gd name="connsiteX630" fmla="*/ 623297 w 5851096"/>
              <a:gd name="connsiteY630" fmla="*/ 1411078 h 3089525"/>
              <a:gd name="connsiteX631" fmla="*/ 621863 w 5851096"/>
              <a:gd name="connsiteY631" fmla="*/ 1428529 h 3089525"/>
              <a:gd name="connsiteX632" fmla="*/ 614051 w 5851096"/>
              <a:gd name="connsiteY632" fmla="*/ 1523599 h 3089525"/>
              <a:gd name="connsiteX633" fmla="*/ 613488 w 5851096"/>
              <a:gd name="connsiteY633" fmla="*/ 1530463 h 3089525"/>
              <a:gd name="connsiteX634" fmla="*/ 612959 w 5851096"/>
              <a:gd name="connsiteY634" fmla="*/ 1530527 h 3089525"/>
              <a:gd name="connsiteX635" fmla="*/ 27613 w 5851096"/>
              <a:gd name="connsiteY635" fmla="*/ 2209736 h 3089525"/>
              <a:gd name="connsiteX636" fmla="*/ 0 w 5851096"/>
              <a:gd name="connsiteY636" fmla="*/ 2867081 h 3089525"/>
              <a:gd name="connsiteX637" fmla="*/ 0 w 5851096"/>
              <a:gd name="connsiteY637" fmla="*/ 2651475 h 3089525"/>
              <a:gd name="connsiteX638" fmla="*/ 33376 w 5851096"/>
              <a:gd name="connsiteY638" fmla="*/ 2703272 h 3089525"/>
              <a:gd name="connsiteX639" fmla="*/ 473320 w 5851096"/>
              <a:gd name="connsiteY639" fmla="*/ 2982001 h 3089525"/>
              <a:gd name="connsiteX640" fmla="*/ 9746 w 5851096"/>
              <a:gd name="connsiteY640" fmla="*/ 2447782 h 3089525"/>
              <a:gd name="connsiteX641" fmla="*/ 0 w 5851096"/>
              <a:gd name="connsiteY641" fmla="*/ 2444960 h 3089525"/>
              <a:gd name="connsiteX642" fmla="*/ 0 w 5851096"/>
              <a:gd name="connsiteY642" fmla="*/ 2307984 h 3089525"/>
              <a:gd name="connsiteX643" fmla="*/ 27617 w 5851096"/>
              <a:gd name="connsiteY643" fmla="*/ 2314760 h 3089525"/>
              <a:gd name="connsiteX644" fmla="*/ 612962 w 5851096"/>
              <a:gd name="connsiteY644" fmla="*/ 2999346 h 3089525"/>
              <a:gd name="connsiteX645" fmla="*/ 613492 w 5851096"/>
              <a:gd name="connsiteY645" fmla="*/ 2999411 h 3089525"/>
              <a:gd name="connsiteX646" fmla="*/ 614056 w 5851096"/>
              <a:gd name="connsiteY646" fmla="*/ 3006343 h 3089525"/>
              <a:gd name="connsiteX647" fmla="*/ 620836 w 5851096"/>
              <a:gd name="connsiteY647" fmla="*/ 3089525 h 3089525"/>
              <a:gd name="connsiteX648" fmla="*/ 370396 w 5851096"/>
              <a:gd name="connsiteY648" fmla="*/ 3089525 h 3089525"/>
              <a:gd name="connsiteX649" fmla="*/ 350661 w 5851096"/>
              <a:gd name="connsiteY649" fmla="*/ 3084682 h 3089525"/>
              <a:gd name="connsiteX650" fmla="*/ 5260 w 5851096"/>
              <a:gd name="connsiteY650" fmla="*/ 2873187 h 3089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Lst>
            <a:rect l="l" t="t" r="r" b="b"/>
            <a:pathLst>
              <a:path w="5851096" h="3089525">
                <a:moveTo>
                  <a:pt x="5215514" y="659222"/>
                </a:moveTo>
                <a:cubicBezTo>
                  <a:pt x="5271247" y="939930"/>
                  <a:pt x="5495997" y="1162499"/>
                  <a:pt x="5783878" y="1223782"/>
                </a:cubicBezTo>
                <a:cubicBezTo>
                  <a:pt x="5728146" y="943074"/>
                  <a:pt x="5503395" y="720505"/>
                  <a:pt x="5215514" y="659222"/>
                </a:cubicBezTo>
                <a:close/>
                <a:moveTo>
                  <a:pt x="5215514" y="2417442"/>
                </a:moveTo>
                <a:cubicBezTo>
                  <a:pt x="5271247" y="2698150"/>
                  <a:pt x="5495997" y="2920718"/>
                  <a:pt x="5783878" y="2982001"/>
                </a:cubicBezTo>
                <a:cubicBezTo>
                  <a:pt x="5728146" y="2701294"/>
                  <a:pt x="5503395" y="2478725"/>
                  <a:pt x="5215514" y="2417442"/>
                </a:cubicBezTo>
                <a:close/>
                <a:moveTo>
                  <a:pt x="5215512" y="2107862"/>
                </a:moveTo>
                <a:cubicBezTo>
                  <a:pt x="5503392" y="2047060"/>
                  <a:pt x="5728143" y="1826239"/>
                  <a:pt x="5783876" y="1547735"/>
                </a:cubicBezTo>
                <a:cubicBezTo>
                  <a:pt x="5495995" y="1608537"/>
                  <a:pt x="5271244" y="1829358"/>
                  <a:pt x="5215512" y="2107862"/>
                </a:cubicBezTo>
                <a:close/>
                <a:moveTo>
                  <a:pt x="5065535" y="521483"/>
                </a:moveTo>
                <a:lnTo>
                  <a:pt x="5066157" y="509629"/>
                </a:lnTo>
                <a:lnTo>
                  <a:pt x="5066678" y="509663"/>
                </a:lnTo>
                <a:lnTo>
                  <a:pt x="5066705" y="509151"/>
                </a:lnTo>
                <a:lnTo>
                  <a:pt x="5084580" y="510833"/>
                </a:lnTo>
                <a:cubicBezTo>
                  <a:pt x="5118460" y="511379"/>
                  <a:pt x="5151823" y="514468"/>
                  <a:pt x="5184444" y="520226"/>
                </a:cubicBezTo>
                <a:cubicBezTo>
                  <a:pt x="5190277" y="519792"/>
                  <a:pt x="5195851" y="520774"/>
                  <a:pt x="5201405" y="521820"/>
                </a:cubicBezTo>
                <a:lnTo>
                  <a:pt x="5201527" y="523010"/>
                </a:lnTo>
                <a:cubicBezTo>
                  <a:pt x="5483077" y="569171"/>
                  <a:pt x="5718838" y="744362"/>
                  <a:pt x="5841311" y="983324"/>
                </a:cubicBezTo>
                <a:lnTo>
                  <a:pt x="5851096" y="1006985"/>
                </a:lnTo>
                <a:lnTo>
                  <a:pt x="5851096" y="1366179"/>
                </a:lnTo>
                <a:lnTo>
                  <a:pt x="5814952" y="1362779"/>
                </a:lnTo>
                <a:cubicBezTo>
                  <a:pt x="5809118" y="1363214"/>
                  <a:pt x="5803543" y="1362231"/>
                  <a:pt x="5797987" y="1361184"/>
                </a:cubicBezTo>
                <a:lnTo>
                  <a:pt x="5797866" y="1359994"/>
                </a:lnTo>
                <a:cubicBezTo>
                  <a:pt x="5422466" y="1298446"/>
                  <a:pt x="5128467" y="1007510"/>
                  <a:pt x="5075873" y="641878"/>
                </a:cubicBezTo>
                <a:cubicBezTo>
                  <a:pt x="5075697" y="641823"/>
                  <a:pt x="5075522" y="641817"/>
                  <a:pt x="5075344" y="641812"/>
                </a:cubicBezTo>
                <a:lnTo>
                  <a:pt x="5074781" y="634895"/>
                </a:lnTo>
                <a:cubicBezTo>
                  <a:pt x="5069489" y="603550"/>
                  <a:pt x="5066925" y="571542"/>
                  <a:pt x="5066970" y="539073"/>
                </a:cubicBezTo>
                <a:cubicBezTo>
                  <a:pt x="5065597" y="533241"/>
                  <a:pt x="5065535" y="527369"/>
                  <a:pt x="5065535" y="521483"/>
                </a:cubicBezTo>
                <a:close/>
                <a:moveTo>
                  <a:pt x="5065535" y="2279702"/>
                </a:moveTo>
                <a:lnTo>
                  <a:pt x="5066157" y="2267848"/>
                </a:lnTo>
                <a:lnTo>
                  <a:pt x="5066678" y="2267882"/>
                </a:lnTo>
                <a:lnTo>
                  <a:pt x="5066705" y="2267371"/>
                </a:lnTo>
                <a:lnTo>
                  <a:pt x="5084580" y="2269052"/>
                </a:lnTo>
                <a:cubicBezTo>
                  <a:pt x="5118460" y="2269598"/>
                  <a:pt x="5151823" y="2272687"/>
                  <a:pt x="5184444" y="2278445"/>
                </a:cubicBezTo>
                <a:cubicBezTo>
                  <a:pt x="5190277" y="2278011"/>
                  <a:pt x="5195851" y="2278993"/>
                  <a:pt x="5201405" y="2280040"/>
                </a:cubicBezTo>
                <a:lnTo>
                  <a:pt x="5201527" y="2281230"/>
                </a:lnTo>
                <a:cubicBezTo>
                  <a:pt x="5483077" y="2327390"/>
                  <a:pt x="5718838" y="2502582"/>
                  <a:pt x="5841311" y="2741544"/>
                </a:cubicBezTo>
                <a:lnTo>
                  <a:pt x="5851096" y="2765204"/>
                </a:lnTo>
                <a:lnTo>
                  <a:pt x="5851096" y="3089525"/>
                </a:lnTo>
                <a:lnTo>
                  <a:pt x="5680952" y="3089525"/>
                </a:lnTo>
                <a:lnTo>
                  <a:pt x="5661219" y="3084683"/>
                </a:lnTo>
                <a:cubicBezTo>
                  <a:pt x="5352738" y="2982764"/>
                  <a:pt x="5121893" y="2720025"/>
                  <a:pt x="5075873" y="2400097"/>
                </a:cubicBezTo>
                <a:cubicBezTo>
                  <a:pt x="5075697" y="2400042"/>
                  <a:pt x="5075522" y="2400037"/>
                  <a:pt x="5075344" y="2400032"/>
                </a:cubicBezTo>
                <a:lnTo>
                  <a:pt x="5074781" y="2393114"/>
                </a:lnTo>
                <a:cubicBezTo>
                  <a:pt x="5069489" y="2361770"/>
                  <a:pt x="5066925" y="2329761"/>
                  <a:pt x="5066970" y="2297292"/>
                </a:cubicBezTo>
                <a:cubicBezTo>
                  <a:pt x="5065597" y="2291461"/>
                  <a:pt x="5065535" y="2285589"/>
                  <a:pt x="5065535" y="2279702"/>
                </a:cubicBezTo>
                <a:close/>
                <a:moveTo>
                  <a:pt x="5065533" y="486299"/>
                </a:moveTo>
                <a:cubicBezTo>
                  <a:pt x="5065533" y="480458"/>
                  <a:pt x="5065595" y="474631"/>
                  <a:pt x="5066968" y="468842"/>
                </a:cubicBezTo>
                <a:cubicBezTo>
                  <a:pt x="5066923" y="436636"/>
                  <a:pt x="5069486" y="404884"/>
                  <a:pt x="5074776" y="373792"/>
                </a:cubicBezTo>
                <a:lnTo>
                  <a:pt x="5075341" y="366915"/>
                </a:lnTo>
                <a:cubicBezTo>
                  <a:pt x="5075518" y="366910"/>
                  <a:pt x="5075694" y="366905"/>
                  <a:pt x="5075869" y="366850"/>
                </a:cubicBezTo>
                <a:cubicBezTo>
                  <a:pt x="5089628" y="271960"/>
                  <a:pt x="5119903" y="182140"/>
                  <a:pt x="5163966" y="100280"/>
                </a:cubicBezTo>
                <a:lnTo>
                  <a:pt x="5229488" y="0"/>
                </a:lnTo>
                <a:lnTo>
                  <a:pt x="5405629" y="0"/>
                </a:lnTo>
                <a:lnTo>
                  <a:pt x="5334254" y="79433"/>
                </a:lnTo>
                <a:cubicBezTo>
                  <a:pt x="5276439" y="159050"/>
                  <a:pt x="5235311" y="250706"/>
                  <a:pt x="5215512" y="349642"/>
                </a:cubicBezTo>
                <a:cubicBezTo>
                  <a:pt x="5406992" y="309201"/>
                  <a:pt x="5570544" y="197965"/>
                  <a:pt x="5674730" y="45955"/>
                </a:cubicBezTo>
                <a:lnTo>
                  <a:pt x="5697983" y="0"/>
                </a:lnTo>
                <a:lnTo>
                  <a:pt x="5851096" y="0"/>
                </a:lnTo>
                <a:lnTo>
                  <a:pt x="5851096" y="4349"/>
                </a:lnTo>
                <a:lnTo>
                  <a:pt x="5799246" y="99096"/>
                </a:lnTo>
                <a:cubicBezTo>
                  <a:pt x="5669765" y="299632"/>
                  <a:pt x="5454064" y="443705"/>
                  <a:pt x="5201524" y="484784"/>
                </a:cubicBezTo>
                <a:lnTo>
                  <a:pt x="5201403" y="485964"/>
                </a:lnTo>
                <a:cubicBezTo>
                  <a:pt x="5195847" y="487004"/>
                  <a:pt x="5190272" y="487979"/>
                  <a:pt x="5184438" y="487548"/>
                </a:cubicBezTo>
                <a:cubicBezTo>
                  <a:pt x="5151829" y="493257"/>
                  <a:pt x="5118478" y="496322"/>
                  <a:pt x="5084610" y="496864"/>
                </a:cubicBezTo>
                <a:lnTo>
                  <a:pt x="5066703" y="498535"/>
                </a:lnTo>
                <a:lnTo>
                  <a:pt x="5066676" y="498027"/>
                </a:lnTo>
                <a:lnTo>
                  <a:pt x="5066154" y="498061"/>
                </a:lnTo>
                <a:cubicBezTo>
                  <a:pt x="5065562" y="494151"/>
                  <a:pt x="5065533" y="490228"/>
                  <a:pt x="5065533" y="486299"/>
                </a:cubicBezTo>
                <a:close/>
                <a:moveTo>
                  <a:pt x="5065533" y="2244520"/>
                </a:moveTo>
                <a:cubicBezTo>
                  <a:pt x="5065533" y="2238678"/>
                  <a:pt x="5065595" y="2232850"/>
                  <a:pt x="5066968" y="2227062"/>
                </a:cubicBezTo>
                <a:cubicBezTo>
                  <a:pt x="5066923" y="2194855"/>
                  <a:pt x="5069486" y="2163105"/>
                  <a:pt x="5074776" y="2132012"/>
                </a:cubicBezTo>
                <a:lnTo>
                  <a:pt x="5075341" y="2125135"/>
                </a:lnTo>
                <a:cubicBezTo>
                  <a:pt x="5075518" y="2125130"/>
                  <a:pt x="5075694" y="2125125"/>
                  <a:pt x="5075869" y="2125070"/>
                </a:cubicBezTo>
                <a:cubicBezTo>
                  <a:pt x="5128465" y="1762307"/>
                  <a:pt x="5422464" y="1473657"/>
                  <a:pt x="5797863" y="1412593"/>
                </a:cubicBezTo>
                <a:lnTo>
                  <a:pt x="5797985" y="1411413"/>
                </a:lnTo>
                <a:cubicBezTo>
                  <a:pt x="5803539" y="1410374"/>
                  <a:pt x="5809112" y="1409399"/>
                  <a:pt x="5814946" y="1409830"/>
                </a:cubicBezTo>
                <a:lnTo>
                  <a:pt x="5851096" y="1406457"/>
                </a:lnTo>
                <a:lnTo>
                  <a:pt x="5851096" y="1762823"/>
                </a:lnTo>
                <a:lnTo>
                  <a:pt x="5841309" y="1786304"/>
                </a:lnTo>
                <a:cubicBezTo>
                  <a:pt x="5718836" y="2023390"/>
                  <a:pt x="5483074" y="2197206"/>
                  <a:pt x="5201524" y="2243004"/>
                </a:cubicBezTo>
                <a:lnTo>
                  <a:pt x="5201403" y="2244184"/>
                </a:lnTo>
                <a:cubicBezTo>
                  <a:pt x="5195847" y="2245223"/>
                  <a:pt x="5190272" y="2246198"/>
                  <a:pt x="5184438" y="2245767"/>
                </a:cubicBezTo>
                <a:cubicBezTo>
                  <a:pt x="5151829" y="2251477"/>
                  <a:pt x="5118478" y="2254542"/>
                  <a:pt x="5084610" y="2255084"/>
                </a:cubicBezTo>
                <a:lnTo>
                  <a:pt x="5066703" y="2256755"/>
                </a:lnTo>
                <a:lnTo>
                  <a:pt x="5066676" y="2256246"/>
                </a:lnTo>
                <a:lnTo>
                  <a:pt x="5066154" y="2256280"/>
                </a:lnTo>
                <a:cubicBezTo>
                  <a:pt x="5065562" y="2252372"/>
                  <a:pt x="5065533" y="2248449"/>
                  <a:pt x="5065533" y="2244520"/>
                </a:cubicBezTo>
                <a:close/>
                <a:moveTo>
                  <a:pt x="4325732" y="1223782"/>
                </a:moveTo>
                <a:cubicBezTo>
                  <a:pt x="4613612" y="1162499"/>
                  <a:pt x="4838363" y="939930"/>
                  <a:pt x="4894096" y="659222"/>
                </a:cubicBezTo>
                <a:cubicBezTo>
                  <a:pt x="4606215" y="720505"/>
                  <a:pt x="4381464" y="943074"/>
                  <a:pt x="4325732" y="1223782"/>
                </a:cubicBezTo>
                <a:close/>
                <a:moveTo>
                  <a:pt x="4325732" y="1547735"/>
                </a:moveTo>
                <a:cubicBezTo>
                  <a:pt x="4381465" y="1826239"/>
                  <a:pt x="4606215" y="2047060"/>
                  <a:pt x="4894096" y="2107862"/>
                </a:cubicBezTo>
                <a:cubicBezTo>
                  <a:pt x="4838364" y="1829358"/>
                  <a:pt x="4613612" y="1608537"/>
                  <a:pt x="4325732" y="1547735"/>
                </a:cubicBezTo>
                <a:close/>
                <a:moveTo>
                  <a:pt x="4325732" y="2982001"/>
                </a:moveTo>
                <a:cubicBezTo>
                  <a:pt x="4613612" y="2920718"/>
                  <a:pt x="4838363" y="2698150"/>
                  <a:pt x="4894096" y="2417442"/>
                </a:cubicBezTo>
                <a:cubicBezTo>
                  <a:pt x="4606215" y="2478725"/>
                  <a:pt x="4381464" y="2701294"/>
                  <a:pt x="4325732" y="2982001"/>
                </a:cubicBezTo>
                <a:close/>
                <a:moveTo>
                  <a:pt x="4256134" y="0"/>
                </a:moveTo>
                <a:lnTo>
                  <a:pt x="4411625" y="0"/>
                </a:lnTo>
                <a:lnTo>
                  <a:pt x="4434878" y="45955"/>
                </a:lnTo>
                <a:cubicBezTo>
                  <a:pt x="4539065" y="197965"/>
                  <a:pt x="4702616" y="309201"/>
                  <a:pt x="4894096" y="349642"/>
                </a:cubicBezTo>
                <a:cubicBezTo>
                  <a:pt x="4874298" y="250706"/>
                  <a:pt x="4833170" y="159050"/>
                  <a:pt x="4775353" y="79433"/>
                </a:cubicBezTo>
                <a:lnTo>
                  <a:pt x="4703980" y="0"/>
                </a:lnTo>
                <a:lnTo>
                  <a:pt x="4880119" y="0"/>
                </a:lnTo>
                <a:lnTo>
                  <a:pt x="4945641" y="100280"/>
                </a:lnTo>
                <a:cubicBezTo>
                  <a:pt x="4989705" y="182140"/>
                  <a:pt x="5019980" y="271960"/>
                  <a:pt x="5033738" y="366850"/>
                </a:cubicBezTo>
                <a:cubicBezTo>
                  <a:pt x="5033914" y="366905"/>
                  <a:pt x="5034090" y="366910"/>
                  <a:pt x="5034267" y="366915"/>
                </a:cubicBezTo>
                <a:lnTo>
                  <a:pt x="5034832" y="373792"/>
                </a:lnTo>
                <a:cubicBezTo>
                  <a:pt x="5040122" y="404884"/>
                  <a:pt x="5042685" y="436636"/>
                  <a:pt x="5042640" y="468842"/>
                </a:cubicBezTo>
                <a:cubicBezTo>
                  <a:pt x="5044013" y="474631"/>
                  <a:pt x="5044074" y="480458"/>
                  <a:pt x="5044074" y="486299"/>
                </a:cubicBezTo>
                <a:cubicBezTo>
                  <a:pt x="5044074" y="490228"/>
                  <a:pt x="5044046" y="494151"/>
                  <a:pt x="5043454" y="498061"/>
                </a:cubicBezTo>
                <a:lnTo>
                  <a:pt x="5042932" y="498027"/>
                </a:lnTo>
                <a:lnTo>
                  <a:pt x="5042905" y="498535"/>
                </a:lnTo>
                <a:lnTo>
                  <a:pt x="5024997" y="496864"/>
                </a:lnTo>
                <a:cubicBezTo>
                  <a:pt x="4991129" y="496322"/>
                  <a:pt x="4957779" y="493257"/>
                  <a:pt x="4925170" y="487548"/>
                </a:cubicBezTo>
                <a:cubicBezTo>
                  <a:pt x="4919336" y="487979"/>
                  <a:pt x="4913761" y="487004"/>
                  <a:pt x="4908205" y="485964"/>
                </a:cubicBezTo>
                <a:lnTo>
                  <a:pt x="4908084" y="484784"/>
                </a:lnTo>
                <a:cubicBezTo>
                  <a:pt x="4655545" y="443705"/>
                  <a:pt x="4439844" y="299632"/>
                  <a:pt x="4310363" y="99096"/>
                </a:cubicBezTo>
                <a:close/>
                <a:moveTo>
                  <a:pt x="4178216" y="3089525"/>
                </a:moveTo>
                <a:lnTo>
                  <a:pt x="4184996" y="3006343"/>
                </a:lnTo>
                <a:lnTo>
                  <a:pt x="4185561" y="2999411"/>
                </a:lnTo>
                <a:cubicBezTo>
                  <a:pt x="4185737" y="2999406"/>
                  <a:pt x="4185914" y="2999401"/>
                  <a:pt x="4186090" y="2999346"/>
                </a:cubicBezTo>
                <a:cubicBezTo>
                  <a:pt x="4238685" y="2633713"/>
                  <a:pt x="4532684" y="2342777"/>
                  <a:pt x="4908083" y="2281230"/>
                </a:cubicBezTo>
                <a:lnTo>
                  <a:pt x="4908205" y="2280040"/>
                </a:lnTo>
                <a:cubicBezTo>
                  <a:pt x="4913759" y="2278993"/>
                  <a:pt x="4919332" y="2278011"/>
                  <a:pt x="4925166" y="2278445"/>
                </a:cubicBezTo>
                <a:cubicBezTo>
                  <a:pt x="4957787" y="2272687"/>
                  <a:pt x="4991150" y="2269598"/>
                  <a:pt x="5025030" y="2269052"/>
                </a:cubicBezTo>
                <a:lnTo>
                  <a:pt x="5042905" y="2267371"/>
                </a:lnTo>
                <a:lnTo>
                  <a:pt x="5042932" y="2267882"/>
                </a:lnTo>
                <a:lnTo>
                  <a:pt x="5043453" y="2267848"/>
                </a:lnTo>
                <a:lnTo>
                  <a:pt x="5044074" y="2279702"/>
                </a:lnTo>
                <a:cubicBezTo>
                  <a:pt x="5044074" y="2285589"/>
                  <a:pt x="5044013" y="2291461"/>
                  <a:pt x="5042640" y="2297292"/>
                </a:cubicBezTo>
                <a:cubicBezTo>
                  <a:pt x="5042685" y="2329761"/>
                  <a:pt x="5040121" y="2361770"/>
                  <a:pt x="5034829" y="2393114"/>
                </a:cubicBezTo>
                <a:lnTo>
                  <a:pt x="5034266" y="2400032"/>
                </a:lnTo>
                <a:cubicBezTo>
                  <a:pt x="5034088" y="2400037"/>
                  <a:pt x="5033912" y="2400042"/>
                  <a:pt x="5033737" y="2400097"/>
                </a:cubicBezTo>
                <a:cubicBezTo>
                  <a:pt x="4987717" y="2720025"/>
                  <a:pt x="4756872" y="2982764"/>
                  <a:pt x="4448391" y="3084683"/>
                </a:cubicBezTo>
                <a:lnTo>
                  <a:pt x="4428658" y="3089525"/>
                </a:lnTo>
                <a:close/>
                <a:moveTo>
                  <a:pt x="4175753" y="1361522"/>
                </a:moveTo>
                <a:cubicBezTo>
                  <a:pt x="4175753" y="1355634"/>
                  <a:pt x="4175815" y="1349760"/>
                  <a:pt x="4177187" y="1343926"/>
                </a:cubicBezTo>
                <a:cubicBezTo>
                  <a:pt x="4177144" y="1311465"/>
                  <a:pt x="4179705" y="1279462"/>
                  <a:pt x="4184996" y="1248124"/>
                </a:cubicBezTo>
                <a:lnTo>
                  <a:pt x="4185561" y="1241192"/>
                </a:lnTo>
                <a:cubicBezTo>
                  <a:pt x="4185737" y="1241187"/>
                  <a:pt x="4185914" y="1241182"/>
                  <a:pt x="4186090" y="1241127"/>
                </a:cubicBezTo>
                <a:cubicBezTo>
                  <a:pt x="4238685" y="875493"/>
                  <a:pt x="4532684" y="584557"/>
                  <a:pt x="4908083" y="523010"/>
                </a:cubicBezTo>
                <a:lnTo>
                  <a:pt x="4908205" y="521820"/>
                </a:lnTo>
                <a:cubicBezTo>
                  <a:pt x="4913759" y="520774"/>
                  <a:pt x="4919332" y="519792"/>
                  <a:pt x="4925166" y="520226"/>
                </a:cubicBezTo>
                <a:cubicBezTo>
                  <a:pt x="4957787" y="514468"/>
                  <a:pt x="4991150" y="511379"/>
                  <a:pt x="5025030" y="510833"/>
                </a:cubicBezTo>
                <a:lnTo>
                  <a:pt x="5042905" y="509151"/>
                </a:lnTo>
                <a:lnTo>
                  <a:pt x="5042932" y="509663"/>
                </a:lnTo>
                <a:lnTo>
                  <a:pt x="5043453" y="509629"/>
                </a:lnTo>
                <a:lnTo>
                  <a:pt x="5044074" y="521483"/>
                </a:lnTo>
                <a:cubicBezTo>
                  <a:pt x="5044074" y="527369"/>
                  <a:pt x="5044013" y="533241"/>
                  <a:pt x="5042640" y="539073"/>
                </a:cubicBezTo>
                <a:cubicBezTo>
                  <a:pt x="5042685" y="571542"/>
                  <a:pt x="5040121" y="603550"/>
                  <a:pt x="5034829" y="634895"/>
                </a:cubicBezTo>
                <a:lnTo>
                  <a:pt x="5034266" y="641812"/>
                </a:lnTo>
                <a:cubicBezTo>
                  <a:pt x="5034088" y="641817"/>
                  <a:pt x="5033912" y="641823"/>
                  <a:pt x="5033737" y="641878"/>
                </a:cubicBezTo>
                <a:cubicBezTo>
                  <a:pt x="4981143" y="1007510"/>
                  <a:pt x="4687144" y="1298446"/>
                  <a:pt x="4311744" y="1359994"/>
                </a:cubicBezTo>
                <a:lnTo>
                  <a:pt x="4311623" y="1361184"/>
                </a:lnTo>
                <a:cubicBezTo>
                  <a:pt x="4306067" y="1362231"/>
                  <a:pt x="4300492" y="1363214"/>
                  <a:pt x="4294658" y="1362780"/>
                </a:cubicBezTo>
                <a:cubicBezTo>
                  <a:pt x="4262048" y="1368535"/>
                  <a:pt x="4228698" y="1371623"/>
                  <a:pt x="4194831" y="1372169"/>
                </a:cubicBezTo>
                <a:lnTo>
                  <a:pt x="4176923" y="1373854"/>
                </a:lnTo>
                <a:lnTo>
                  <a:pt x="4176896" y="1373341"/>
                </a:lnTo>
                <a:lnTo>
                  <a:pt x="4176374" y="1373376"/>
                </a:lnTo>
                <a:cubicBezTo>
                  <a:pt x="4175781" y="1369436"/>
                  <a:pt x="4175753" y="1365482"/>
                  <a:pt x="4175753" y="1361522"/>
                </a:cubicBezTo>
                <a:close/>
                <a:moveTo>
                  <a:pt x="4175753" y="1411078"/>
                </a:moveTo>
                <a:lnTo>
                  <a:pt x="4176375" y="1399317"/>
                </a:lnTo>
                <a:lnTo>
                  <a:pt x="4176896" y="1399351"/>
                </a:lnTo>
                <a:lnTo>
                  <a:pt x="4176923" y="1398843"/>
                </a:lnTo>
                <a:lnTo>
                  <a:pt x="4194799" y="1400511"/>
                </a:lnTo>
                <a:cubicBezTo>
                  <a:pt x="4228677" y="1401053"/>
                  <a:pt x="4262041" y="1404118"/>
                  <a:pt x="4294662" y="1409831"/>
                </a:cubicBezTo>
                <a:cubicBezTo>
                  <a:pt x="4300495" y="1409399"/>
                  <a:pt x="4306069" y="1410375"/>
                  <a:pt x="4311623" y="1411413"/>
                </a:cubicBezTo>
                <a:lnTo>
                  <a:pt x="4311745" y="1412593"/>
                </a:lnTo>
                <a:cubicBezTo>
                  <a:pt x="4687144" y="1473657"/>
                  <a:pt x="4981143" y="1762307"/>
                  <a:pt x="5033738" y="2125070"/>
                </a:cubicBezTo>
                <a:cubicBezTo>
                  <a:pt x="5033914" y="2125125"/>
                  <a:pt x="5034090" y="2125130"/>
                  <a:pt x="5034267" y="2125135"/>
                </a:cubicBezTo>
                <a:lnTo>
                  <a:pt x="5034832" y="2132012"/>
                </a:lnTo>
                <a:cubicBezTo>
                  <a:pt x="5040122" y="2163105"/>
                  <a:pt x="5042685" y="2194855"/>
                  <a:pt x="5042640" y="2227062"/>
                </a:cubicBezTo>
                <a:cubicBezTo>
                  <a:pt x="5044013" y="2232850"/>
                  <a:pt x="5044074" y="2238678"/>
                  <a:pt x="5044074" y="2244520"/>
                </a:cubicBezTo>
                <a:cubicBezTo>
                  <a:pt x="5044074" y="2248449"/>
                  <a:pt x="5044046" y="2252372"/>
                  <a:pt x="5043454" y="2256280"/>
                </a:cubicBezTo>
                <a:lnTo>
                  <a:pt x="5042932" y="2256246"/>
                </a:lnTo>
                <a:lnTo>
                  <a:pt x="5042905" y="2256755"/>
                </a:lnTo>
                <a:lnTo>
                  <a:pt x="5024997" y="2255084"/>
                </a:lnTo>
                <a:cubicBezTo>
                  <a:pt x="4991129" y="2254542"/>
                  <a:pt x="4957779" y="2251477"/>
                  <a:pt x="4925170" y="2245767"/>
                </a:cubicBezTo>
                <a:cubicBezTo>
                  <a:pt x="4919336" y="2246198"/>
                  <a:pt x="4913761" y="2245223"/>
                  <a:pt x="4908205" y="2244184"/>
                </a:cubicBezTo>
                <a:lnTo>
                  <a:pt x="4908084" y="2243004"/>
                </a:lnTo>
                <a:cubicBezTo>
                  <a:pt x="4532684" y="2181939"/>
                  <a:pt x="4238685" y="1893288"/>
                  <a:pt x="4186091" y="1530527"/>
                </a:cubicBezTo>
                <a:cubicBezTo>
                  <a:pt x="4185915" y="1530472"/>
                  <a:pt x="4185739" y="1530468"/>
                  <a:pt x="4185562" y="1530463"/>
                </a:cubicBezTo>
                <a:lnTo>
                  <a:pt x="4184999" y="1523599"/>
                </a:lnTo>
                <a:cubicBezTo>
                  <a:pt x="4179707" y="1492501"/>
                  <a:pt x="4177144" y="1460743"/>
                  <a:pt x="4177187" y="1428529"/>
                </a:cubicBezTo>
                <a:cubicBezTo>
                  <a:pt x="4175815" y="1422743"/>
                  <a:pt x="4175753" y="1416918"/>
                  <a:pt x="4175753" y="1411078"/>
                </a:cubicBezTo>
                <a:close/>
                <a:moveTo>
                  <a:pt x="3445328" y="659222"/>
                </a:moveTo>
                <a:cubicBezTo>
                  <a:pt x="3501061" y="939930"/>
                  <a:pt x="3725812" y="1162499"/>
                  <a:pt x="4013692" y="1223782"/>
                </a:cubicBezTo>
                <a:cubicBezTo>
                  <a:pt x="3957960" y="943074"/>
                  <a:pt x="3733209" y="720505"/>
                  <a:pt x="3445328" y="659222"/>
                </a:cubicBezTo>
                <a:close/>
                <a:moveTo>
                  <a:pt x="3445328" y="2417442"/>
                </a:moveTo>
                <a:cubicBezTo>
                  <a:pt x="3501061" y="2698150"/>
                  <a:pt x="3725812" y="2920718"/>
                  <a:pt x="4013692" y="2982001"/>
                </a:cubicBezTo>
                <a:cubicBezTo>
                  <a:pt x="3957960" y="2701294"/>
                  <a:pt x="3733209" y="2478725"/>
                  <a:pt x="3445328" y="2417442"/>
                </a:cubicBezTo>
                <a:close/>
                <a:moveTo>
                  <a:pt x="3445326" y="2107862"/>
                </a:moveTo>
                <a:cubicBezTo>
                  <a:pt x="3733207" y="2047060"/>
                  <a:pt x="3957957" y="1826239"/>
                  <a:pt x="4013690" y="1547735"/>
                </a:cubicBezTo>
                <a:cubicBezTo>
                  <a:pt x="3725809" y="1608537"/>
                  <a:pt x="3501058" y="1829358"/>
                  <a:pt x="3445326" y="2107862"/>
                </a:cubicBezTo>
                <a:close/>
                <a:moveTo>
                  <a:pt x="3295350" y="521483"/>
                </a:moveTo>
                <a:lnTo>
                  <a:pt x="3295971" y="509629"/>
                </a:lnTo>
                <a:lnTo>
                  <a:pt x="3296492" y="509663"/>
                </a:lnTo>
                <a:lnTo>
                  <a:pt x="3296519" y="509151"/>
                </a:lnTo>
                <a:lnTo>
                  <a:pt x="3314395" y="510833"/>
                </a:lnTo>
                <a:cubicBezTo>
                  <a:pt x="3348274" y="511379"/>
                  <a:pt x="3381637" y="514468"/>
                  <a:pt x="3414258" y="520226"/>
                </a:cubicBezTo>
                <a:cubicBezTo>
                  <a:pt x="3420092" y="519792"/>
                  <a:pt x="3425665" y="520774"/>
                  <a:pt x="3431219" y="521820"/>
                </a:cubicBezTo>
                <a:lnTo>
                  <a:pt x="3431341" y="523010"/>
                </a:lnTo>
                <a:cubicBezTo>
                  <a:pt x="3806740" y="584557"/>
                  <a:pt x="4100739" y="875493"/>
                  <a:pt x="4153335" y="1241127"/>
                </a:cubicBezTo>
                <a:cubicBezTo>
                  <a:pt x="4153510" y="1241182"/>
                  <a:pt x="4153688" y="1241187"/>
                  <a:pt x="4153863" y="1241192"/>
                </a:cubicBezTo>
                <a:lnTo>
                  <a:pt x="4154429" y="1248124"/>
                </a:lnTo>
                <a:cubicBezTo>
                  <a:pt x="4159718" y="1279462"/>
                  <a:pt x="4162281" y="1311465"/>
                  <a:pt x="4162237" y="1343926"/>
                </a:cubicBezTo>
                <a:cubicBezTo>
                  <a:pt x="4163610" y="1349760"/>
                  <a:pt x="4163671" y="1355634"/>
                  <a:pt x="4163671" y="1361522"/>
                </a:cubicBezTo>
                <a:cubicBezTo>
                  <a:pt x="4163671" y="1365482"/>
                  <a:pt x="4163642" y="1369436"/>
                  <a:pt x="4163050" y="1373376"/>
                </a:cubicBezTo>
                <a:lnTo>
                  <a:pt x="4162528" y="1373341"/>
                </a:lnTo>
                <a:lnTo>
                  <a:pt x="4162501" y="1373854"/>
                </a:lnTo>
                <a:lnTo>
                  <a:pt x="4144594" y="1372169"/>
                </a:lnTo>
                <a:cubicBezTo>
                  <a:pt x="4110727" y="1371623"/>
                  <a:pt x="4077375" y="1368535"/>
                  <a:pt x="4044766" y="1362780"/>
                </a:cubicBezTo>
                <a:cubicBezTo>
                  <a:pt x="4038932" y="1363214"/>
                  <a:pt x="4033357" y="1362231"/>
                  <a:pt x="4027802" y="1361184"/>
                </a:cubicBezTo>
                <a:lnTo>
                  <a:pt x="4027681" y="1359994"/>
                </a:lnTo>
                <a:cubicBezTo>
                  <a:pt x="3652280" y="1298446"/>
                  <a:pt x="3358281" y="1007510"/>
                  <a:pt x="3305687" y="641878"/>
                </a:cubicBezTo>
                <a:cubicBezTo>
                  <a:pt x="3305511" y="641823"/>
                  <a:pt x="3305336" y="641818"/>
                  <a:pt x="3305158" y="641812"/>
                </a:cubicBezTo>
                <a:lnTo>
                  <a:pt x="3304595" y="634895"/>
                </a:lnTo>
                <a:cubicBezTo>
                  <a:pt x="3299303" y="603550"/>
                  <a:pt x="3296740" y="571542"/>
                  <a:pt x="3296784" y="539073"/>
                </a:cubicBezTo>
                <a:cubicBezTo>
                  <a:pt x="3295411" y="533241"/>
                  <a:pt x="3295350" y="527369"/>
                  <a:pt x="3295350" y="521483"/>
                </a:cubicBezTo>
                <a:close/>
                <a:moveTo>
                  <a:pt x="3295350" y="2279702"/>
                </a:moveTo>
                <a:lnTo>
                  <a:pt x="3295971" y="2267848"/>
                </a:lnTo>
                <a:lnTo>
                  <a:pt x="3296492" y="2267882"/>
                </a:lnTo>
                <a:lnTo>
                  <a:pt x="3296519" y="2267371"/>
                </a:lnTo>
                <a:lnTo>
                  <a:pt x="3314395" y="2269052"/>
                </a:lnTo>
                <a:cubicBezTo>
                  <a:pt x="3348274" y="2269598"/>
                  <a:pt x="3381637" y="2272687"/>
                  <a:pt x="3414258" y="2278445"/>
                </a:cubicBezTo>
                <a:cubicBezTo>
                  <a:pt x="3420092" y="2278011"/>
                  <a:pt x="3425665" y="2278993"/>
                  <a:pt x="3431219" y="2280040"/>
                </a:cubicBezTo>
                <a:lnTo>
                  <a:pt x="3431341" y="2281230"/>
                </a:lnTo>
                <a:cubicBezTo>
                  <a:pt x="3806740" y="2342777"/>
                  <a:pt x="4100739" y="2633713"/>
                  <a:pt x="4153335" y="2999346"/>
                </a:cubicBezTo>
                <a:cubicBezTo>
                  <a:pt x="4153510" y="2999401"/>
                  <a:pt x="4153688" y="2999406"/>
                  <a:pt x="4153863" y="2999411"/>
                </a:cubicBezTo>
                <a:lnTo>
                  <a:pt x="4154429" y="3006343"/>
                </a:lnTo>
                <a:lnTo>
                  <a:pt x="4161209" y="3089525"/>
                </a:lnTo>
                <a:lnTo>
                  <a:pt x="3910768" y="3089525"/>
                </a:lnTo>
                <a:lnTo>
                  <a:pt x="3891034" y="3084683"/>
                </a:lnTo>
                <a:cubicBezTo>
                  <a:pt x="3582552" y="2982764"/>
                  <a:pt x="3351706" y="2720025"/>
                  <a:pt x="3305687" y="2400097"/>
                </a:cubicBezTo>
                <a:cubicBezTo>
                  <a:pt x="3305511" y="2400042"/>
                  <a:pt x="3305336" y="2400037"/>
                  <a:pt x="3305158" y="2400032"/>
                </a:cubicBezTo>
                <a:lnTo>
                  <a:pt x="3304595" y="2393114"/>
                </a:lnTo>
                <a:cubicBezTo>
                  <a:pt x="3299303" y="2361770"/>
                  <a:pt x="3296740" y="2329761"/>
                  <a:pt x="3296784" y="2297292"/>
                </a:cubicBezTo>
                <a:cubicBezTo>
                  <a:pt x="3295411" y="2291461"/>
                  <a:pt x="3295350" y="2285589"/>
                  <a:pt x="3295350" y="2279702"/>
                </a:cubicBezTo>
                <a:close/>
                <a:moveTo>
                  <a:pt x="3295347" y="486299"/>
                </a:moveTo>
                <a:cubicBezTo>
                  <a:pt x="3295347" y="480458"/>
                  <a:pt x="3295409" y="474631"/>
                  <a:pt x="3296782" y="468842"/>
                </a:cubicBezTo>
                <a:cubicBezTo>
                  <a:pt x="3296738" y="436636"/>
                  <a:pt x="3299300" y="404884"/>
                  <a:pt x="3304590" y="373792"/>
                </a:cubicBezTo>
                <a:lnTo>
                  <a:pt x="3305155" y="366915"/>
                </a:lnTo>
                <a:cubicBezTo>
                  <a:pt x="3305332" y="366910"/>
                  <a:pt x="3305508" y="366905"/>
                  <a:pt x="3305684" y="366850"/>
                </a:cubicBezTo>
                <a:cubicBezTo>
                  <a:pt x="3319442" y="271960"/>
                  <a:pt x="3349717" y="182140"/>
                  <a:pt x="3393781" y="100280"/>
                </a:cubicBezTo>
                <a:lnTo>
                  <a:pt x="3459303" y="0"/>
                </a:lnTo>
                <a:lnTo>
                  <a:pt x="3635443" y="0"/>
                </a:lnTo>
                <a:lnTo>
                  <a:pt x="3564068" y="79433"/>
                </a:lnTo>
                <a:cubicBezTo>
                  <a:pt x="3506253" y="159050"/>
                  <a:pt x="3465125" y="250706"/>
                  <a:pt x="3445326" y="349642"/>
                </a:cubicBezTo>
                <a:cubicBezTo>
                  <a:pt x="3636807" y="309201"/>
                  <a:pt x="3800358" y="197965"/>
                  <a:pt x="3904544" y="45955"/>
                </a:cubicBezTo>
                <a:lnTo>
                  <a:pt x="3927798" y="0"/>
                </a:lnTo>
                <a:lnTo>
                  <a:pt x="4083290" y="0"/>
                </a:lnTo>
                <a:lnTo>
                  <a:pt x="4029061" y="99096"/>
                </a:lnTo>
                <a:cubicBezTo>
                  <a:pt x="3899579" y="299632"/>
                  <a:pt x="3683877" y="443705"/>
                  <a:pt x="3431338" y="484784"/>
                </a:cubicBezTo>
                <a:lnTo>
                  <a:pt x="3431217" y="485964"/>
                </a:lnTo>
                <a:cubicBezTo>
                  <a:pt x="3425661" y="487004"/>
                  <a:pt x="3420086" y="487979"/>
                  <a:pt x="3414252" y="487548"/>
                </a:cubicBezTo>
                <a:cubicBezTo>
                  <a:pt x="3381643" y="493257"/>
                  <a:pt x="3348292" y="496322"/>
                  <a:pt x="3314425" y="496864"/>
                </a:cubicBezTo>
                <a:lnTo>
                  <a:pt x="3296517" y="498535"/>
                </a:lnTo>
                <a:lnTo>
                  <a:pt x="3296490" y="498027"/>
                </a:lnTo>
                <a:lnTo>
                  <a:pt x="3295968" y="498061"/>
                </a:lnTo>
                <a:cubicBezTo>
                  <a:pt x="3295376" y="494151"/>
                  <a:pt x="3295347" y="490228"/>
                  <a:pt x="3295347" y="486299"/>
                </a:cubicBezTo>
                <a:close/>
                <a:moveTo>
                  <a:pt x="3295347" y="2244520"/>
                </a:moveTo>
                <a:cubicBezTo>
                  <a:pt x="3295347" y="2238678"/>
                  <a:pt x="3295409" y="2232850"/>
                  <a:pt x="3296782" y="2227062"/>
                </a:cubicBezTo>
                <a:cubicBezTo>
                  <a:pt x="3296738" y="2194855"/>
                  <a:pt x="3299300" y="2163105"/>
                  <a:pt x="3304590" y="2132012"/>
                </a:cubicBezTo>
                <a:lnTo>
                  <a:pt x="3305155" y="2125135"/>
                </a:lnTo>
                <a:cubicBezTo>
                  <a:pt x="3305332" y="2125130"/>
                  <a:pt x="3305508" y="2125125"/>
                  <a:pt x="3305684" y="2125070"/>
                </a:cubicBezTo>
                <a:cubicBezTo>
                  <a:pt x="3358279" y="1762307"/>
                  <a:pt x="3652278" y="1473657"/>
                  <a:pt x="4027678" y="1412593"/>
                </a:cubicBezTo>
                <a:lnTo>
                  <a:pt x="4027800" y="1411413"/>
                </a:lnTo>
                <a:cubicBezTo>
                  <a:pt x="4033353" y="1410375"/>
                  <a:pt x="4038927" y="1409399"/>
                  <a:pt x="4044760" y="1409831"/>
                </a:cubicBezTo>
                <a:cubicBezTo>
                  <a:pt x="4077382" y="1404118"/>
                  <a:pt x="4110744" y="1401053"/>
                  <a:pt x="4144624" y="1400511"/>
                </a:cubicBezTo>
                <a:lnTo>
                  <a:pt x="4162499" y="1398843"/>
                </a:lnTo>
                <a:lnTo>
                  <a:pt x="4162526" y="1399351"/>
                </a:lnTo>
                <a:lnTo>
                  <a:pt x="4163047" y="1399317"/>
                </a:lnTo>
                <a:lnTo>
                  <a:pt x="4163669" y="1411078"/>
                </a:lnTo>
                <a:cubicBezTo>
                  <a:pt x="4163669" y="1416918"/>
                  <a:pt x="4163608" y="1422743"/>
                  <a:pt x="4162235" y="1428529"/>
                </a:cubicBezTo>
                <a:cubicBezTo>
                  <a:pt x="4162279" y="1460743"/>
                  <a:pt x="4159715" y="1492501"/>
                  <a:pt x="4154424" y="1523599"/>
                </a:cubicBezTo>
                <a:lnTo>
                  <a:pt x="4153860" y="1530463"/>
                </a:lnTo>
                <a:cubicBezTo>
                  <a:pt x="4153683" y="1530468"/>
                  <a:pt x="4153507" y="1530472"/>
                  <a:pt x="4153332" y="1530527"/>
                </a:cubicBezTo>
                <a:cubicBezTo>
                  <a:pt x="4100737" y="1893288"/>
                  <a:pt x="3806738" y="2181939"/>
                  <a:pt x="3431338" y="2243004"/>
                </a:cubicBezTo>
                <a:lnTo>
                  <a:pt x="3431217" y="2244184"/>
                </a:lnTo>
                <a:cubicBezTo>
                  <a:pt x="3425661" y="2245223"/>
                  <a:pt x="3420086" y="2246198"/>
                  <a:pt x="3414252" y="2245767"/>
                </a:cubicBezTo>
                <a:cubicBezTo>
                  <a:pt x="3381643" y="2251477"/>
                  <a:pt x="3348292" y="2254542"/>
                  <a:pt x="3314425" y="2255084"/>
                </a:cubicBezTo>
                <a:lnTo>
                  <a:pt x="3296517" y="2256755"/>
                </a:lnTo>
                <a:lnTo>
                  <a:pt x="3296490" y="2256246"/>
                </a:lnTo>
                <a:lnTo>
                  <a:pt x="3295968" y="2256280"/>
                </a:lnTo>
                <a:cubicBezTo>
                  <a:pt x="3295376" y="2252372"/>
                  <a:pt x="3295347" y="2248449"/>
                  <a:pt x="3295347" y="2244520"/>
                </a:cubicBezTo>
                <a:close/>
                <a:moveTo>
                  <a:pt x="2555546" y="1223782"/>
                </a:moveTo>
                <a:cubicBezTo>
                  <a:pt x="2843426" y="1162499"/>
                  <a:pt x="3068177" y="939930"/>
                  <a:pt x="3123910" y="659222"/>
                </a:cubicBezTo>
                <a:cubicBezTo>
                  <a:pt x="2836029" y="720505"/>
                  <a:pt x="2611278" y="943074"/>
                  <a:pt x="2555546" y="1223782"/>
                </a:cubicBezTo>
                <a:close/>
                <a:moveTo>
                  <a:pt x="2555546" y="1547735"/>
                </a:moveTo>
                <a:cubicBezTo>
                  <a:pt x="2611279" y="1826239"/>
                  <a:pt x="2836029" y="2047060"/>
                  <a:pt x="3123910" y="2107862"/>
                </a:cubicBezTo>
                <a:cubicBezTo>
                  <a:pt x="3068178" y="1829358"/>
                  <a:pt x="2843426" y="1608537"/>
                  <a:pt x="2555546" y="1547735"/>
                </a:cubicBezTo>
                <a:close/>
                <a:moveTo>
                  <a:pt x="2555546" y="2982001"/>
                </a:moveTo>
                <a:cubicBezTo>
                  <a:pt x="2843426" y="2920718"/>
                  <a:pt x="3068177" y="2698150"/>
                  <a:pt x="3123910" y="2417442"/>
                </a:cubicBezTo>
                <a:cubicBezTo>
                  <a:pt x="2836029" y="2478725"/>
                  <a:pt x="2611278" y="2701294"/>
                  <a:pt x="2555546" y="2982001"/>
                </a:cubicBezTo>
                <a:close/>
                <a:moveTo>
                  <a:pt x="2485948" y="0"/>
                </a:moveTo>
                <a:lnTo>
                  <a:pt x="2641440" y="0"/>
                </a:lnTo>
                <a:lnTo>
                  <a:pt x="2664693" y="45955"/>
                </a:lnTo>
                <a:cubicBezTo>
                  <a:pt x="2768879" y="197965"/>
                  <a:pt x="2932430" y="309201"/>
                  <a:pt x="3123910" y="349642"/>
                </a:cubicBezTo>
                <a:cubicBezTo>
                  <a:pt x="3104112" y="250706"/>
                  <a:pt x="3062984" y="159050"/>
                  <a:pt x="3005167" y="79433"/>
                </a:cubicBezTo>
                <a:lnTo>
                  <a:pt x="2933794" y="0"/>
                </a:lnTo>
                <a:lnTo>
                  <a:pt x="3109934" y="0"/>
                </a:lnTo>
                <a:lnTo>
                  <a:pt x="3175456" y="100280"/>
                </a:lnTo>
                <a:cubicBezTo>
                  <a:pt x="3219520" y="182140"/>
                  <a:pt x="3249795" y="271960"/>
                  <a:pt x="3263553" y="366850"/>
                </a:cubicBezTo>
                <a:cubicBezTo>
                  <a:pt x="3263728" y="366905"/>
                  <a:pt x="3263905" y="366910"/>
                  <a:pt x="3264081" y="366915"/>
                </a:cubicBezTo>
                <a:lnTo>
                  <a:pt x="3264647" y="373792"/>
                </a:lnTo>
                <a:cubicBezTo>
                  <a:pt x="3269936" y="404884"/>
                  <a:pt x="3272499" y="436636"/>
                  <a:pt x="3272455" y="468842"/>
                </a:cubicBezTo>
                <a:cubicBezTo>
                  <a:pt x="3273828" y="474631"/>
                  <a:pt x="3273888" y="480458"/>
                  <a:pt x="3273888" y="486299"/>
                </a:cubicBezTo>
                <a:cubicBezTo>
                  <a:pt x="3273888" y="490228"/>
                  <a:pt x="3273860" y="494151"/>
                  <a:pt x="3273268" y="498061"/>
                </a:cubicBezTo>
                <a:lnTo>
                  <a:pt x="3272746" y="498027"/>
                </a:lnTo>
                <a:lnTo>
                  <a:pt x="3272719" y="498535"/>
                </a:lnTo>
                <a:lnTo>
                  <a:pt x="3254811" y="496864"/>
                </a:lnTo>
                <a:cubicBezTo>
                  <a:pt x="3220945" y="496322"/>
                  <a:pt x="3187593" y="493257"/>
                  <a:pt x="3154984" y="487548"/>
                </a:cubicBezTo>
                <a:cubicBezTo>
                  <a:pt x="3149150" y="487979"/>
                  <a:pt x="3143575" y="487004"/>
                  <a:pt x="3138020" y="485964"/>
                </a:cubicBezTo>
                <a:lnTo>
                  <a:pt x="3137899" y="484784"/>
                </a:lnTo>
                <a:cubicBezTo>
                  <a:pt x="2885360" y="443705"/>
                  <a:pt x="2669659" y="299632"/>
                  <a:pt x="2540177" y="99096"/>
                </a:cubicBezTo>
                <a:close/>
                <a:moveTo>
                  <a:pt x="2408030" y="3089525"/>
                </a:moveTo>
                <a:lnTo>
                  <a:pt x="2414810" y="3006343"/>
                </a:lnTo>
                <a:lnTo>
                  <a:pt x="2415375" y="2999411"/>
                </a:lnTo>
                <a:cubicBezTo>
                  <a:pt x="2415552" y="2999406"/>
                  <a:pt x="2415728" y="2999401"/>
                  <a:pt x="2415904" y="2999346"/>
                </a:cubicBezTo>
                <a:cubicBezTo>
                  <a:pt x="2468499" y="2633713"/>
                  <a:pt x="2762498" y="2342777"/>
                  <a:pt x="3137898" y="2281230"/>
                </a:cubicBezTo>
                <a:lnTo>
                  <a:pt x="3138020" y="2280040"/>
                </a:lnTo>
                <a:cubicBezTo>
                  <a:pt x="3143573" y="2278993"/>
                  <a:pt x="3149146" y="2278011"/>
                  <a:pt x="3154980" y="2278445"/>
                </a:cubicBezTo>
                <a:cubicBezTo>
                  <a:pt x="3187602" y="2272687"/>
                  <a:pt x="3220964" y="2269598"/>
                  <a:pt x="3254844" y="2269052"/>
                </a:cubicBezTo>
                <a:lnTo>
                  <a:pt x="3272719" y="2267371"/>
                </a:lnTo>
                <a:lnTo>
                  <a:pt x="3272746" y="2267882"/>
                </a:lnTo>
                <a:lnTo>
                  <a:pt x="3273267" y="2267848"/>
                </a:lnTo>
                <a:lnTo>
                  <a:pt x="3273888" y="2279702"/>
                </a:lnTo>
                <a:cubicBezTo>
                  <a:pt x="3273888" y="2285589"/>
                  <a:pt x="3273828" y="2291461"/>
                  <a:pt x="3272455" y="2297292"/>
                </a:cubicBezTo>
                <a:cubicBezTo>
                  <a:pt x="3272499" y="2329761"/>
                  <a:pt x="3269935" y="2361770"/>
                  <a:pt x="3264644" y="2393114"/>
                </a:cubicBezTo>
                <a:lnTo>
                  <a:pt x="3264080" y="2400032"/>
                </a:lnTo>
                <a:cubicBezTo>
                  <a:pt x="3263903" y="2400037"/>
                  <a:pt x="3263726" y="2400042"/>
                  <a:pt x="3263552" y="2400097"/>
                </a:cubicBezTo>
                <a:cubicBezTo>
                  <a:pt x="3217532" y="2720025"/>
                  <a:pt x="2986686" y="2982764"/>
                  <a:pt x="2678205" y="3084683"/>
                </a:cubicBezTo>
                <a:lnTo>
                  <a:pt x="2658472" y="3089525"/>
                </a:lnTo>
                <a:close/>
                <a:moveTo>
                  <a:pt x="2405567" y="1361522"/>
                </a:moveTo>
                <a:cubicBezTo>
                  <a:pt x="2405567" y="1355634"/>
                  <a:pt x="2405629" y="1349760"/>
                  <a:pt x="2407002" y="1343926"/>
                </a:cubicBezTo>
                <a:cubicBezTo>
                  <a:pt x="2406958" y="1311465"/>
                  <a:pt x="2409520" y="1279462"/>
                  <a:pt x="2414810" y="1248124"/>
                </a:cubicBezTo>
                <a:lnTo>
                  <a:pt x="2415375" y="1241192"/>
                </a:lnTo>
                <a:cubicBezTo>
                  <a:pt x="2415552" y="1241187"/>
                  <a:pt x="2415728" y="1241182"/>
                  <a:pt x="2415904" y="1241127"/>
                </a:cubicBezTo>
                <a:cubicBezTo>
                  <a:pt x="2468499" y="875493"/>
                  <a:pt x="2762498" y="584557"/>
                  <a:pt x="3137898" y="523010"/>
                </a:cubicBezTo>
                <a:lnTo>
                  <a:pt x="3138020" y="521820"/>
                </a:lnTo>
                <a:cubicBezTo>
                  <a:pt x="3143573" y="520774"/>
                  <a:pt x="3149146" y="519792"/>
                  <a:pt x="3154980" y="520226"/>
                </a:cubicBezTo>
                <a:cubicBezTo>
                  <a:pt x="3187602" y="514468"/>
                  <a:pt x="3220964" y="511379"/>
                  <a:pt x="3254844" y="510833"/>
                </a:cubicBezTo>
                <a:lnTo>
                  <a:pt x="3272719" y="509151"/>
                </a:lnTo>
                <a:lnTo>
                  <a:pt x="3272746" y="509663"/>
                </a:lnTo>
                <a:lnTo>
                  <a:pt x="3273267" y="509629"/>
                </a:lnTo>
                <a:lnTo>
                  <a:pt x="3273888" y="521483"/>
                </a:lnTo>
                <a:cubicBezTo>
                  <a:pt x="3273888" y="527369"/>
                  <a:pt x="3273828" y="533241"/>
                  <a:pt x="3272455" y="539073"/>
                </a:cubicBezTo>
                <a:cubicBezTo>
                  <a:pt x="3272499" y="571542"/>
                  <a:pt x="3269935" y="603550"/>
                  <a:pt x="3264644" y="634895"/>
                </a:cubicBezTo>
                <a:lnTo>
                  <a:pt x="3264080" y="641812"/>
                </a:lnTo>
                <a:cubicBezTo>
                  <a:pt x="3263903" y="641818"/>
                  <a:pt x="3263726" y="641823"/>
                  <a:pt x="3263552" y="641878"/>
                </a:cubicBezTo>
                <a:cubicBezTo>
                  <a:pt x="3210957" y="1007510"/>
                  <a:pt x="2916958" y="1298446"/>
                  <a:pt x="2541558" y="1359994"/>
                </a:cubicBezTo>
                <a:lnTo>
                  <a:pt x="2541437" y="1361184"/>
                </a:lnTo>
                <a:cubicBezTo>
                  <a:pt x="2535881" y="1362231"/>
                  <a:pt x="2530306" y="1363214"/>
                  <a:pt x="2524472" y="1362780"/>
                </a:cubicBezTo>
                <a:cubicBezTo>
                  <a:pt x="2491863" y="1368535"/>
                  <a:pt x="2458513" y="1371623"/>
                  <a:pt x="2424645" y="1372169"/>
                </a:cubicBezTo>
                <a:lnTo>
                  <a:pt x="2406737" y="1373854"/>
                </a:lnTo>
                <a:lnTo>
                  <a:pt x="2406710" y="1373341"/>
                </a:lnTo>
                <a:lnTo>
                  <a:pt x="2406188" y="1373376"/>
                </a:lnTo>
                <a:cubicBezTo>
                  <a:pt x="2405596" y="1369436"/>
                  <a:pt x="2405567" y="1365482"/>
                  <a:pt x="2405567" y="1361522"/>
                </a:cubicBezTo>
                <a:close/>
                <a:moveTo>
                  <a:pt x="2405567" y="1411078"/>
                </a:moveTo>
                <a:lnTo>
                  <a:pt x="2406189" y="1399317"/>
                </a:lnTo>
                <a:lnTo>
                  <a:pt x="2406710" y="1399351"/>
                </a:lnTo>
                <a:lnTo>
                  <a:pt x="2406737" y="1398843"/>
                </a:lnTo>
                <a:lnTo>
                  <a:pt x="2424613" y="1400511"/>
                </a:lnTo>
                <a:cubicBezTo>
                  <a:pt x="2458492" y="1401053"/>
                  <a:pt x="2491855" y="1404118"/>
                  <a:pt x="2524476" y="1409831"/>
                </a:cubicBezTo>
                <a:cubicBezTo>
                  <a:pt x="2530309" y="1409399"/>
                  <a:pt x="2535883" y="1410375"/>
                  <a:pt x="2541437" y="1411413"/>
                </a:cubicBezTo>
                <a:lnTo>
                  <a:pt x="2541559" y="1412593"/>
                </a:lnTo>
                <a:cubicBezTo>
                  <a:pt x="2916958" y="1473657"/>
                  <a:pt x="3210957" y="1762307"/>
                  <a:pt x="3263553" y="2125070"/>
                </a:cubicBezTo>
                <a:cubicBezTo>
                  <a:pt x="3263728" y="2125125"/>
                  <a:pt x="3263905" y="2125130"/>
                  <a:pt x="3264081" y="2125135"/>
                </a:cubicBezTo>
                <a:lnTo>
                  <a:pt x="3264647" y="2132012"/>
                </a:lnTo>
                <a:cubicBezTo>
                  <a:pt x="3269936" y="2163105"/>
                  <a:pt x="3272499" y="2194855"/>
                  <a:pt x="3272455" y="2227062"/>
                </a:cubicBezTo>
                <a:cubicBezTo>
                  <a:pt x="3273828" y="2232850"/>
                  <a:pt x="3273888" y="2238678"/>
                  <a:pt x="3273888" y="2244520"/>
                </a:cubicBezTo>
                <a:cubicBezTo>
                  <a:pt x="3273888" y="2248449"/>
                  <a:pt x="3273860" y="2252372"/>
                  <a:pt x="3273268" y="2256280"/>
                </a:cubicBezTo>
                <a:lnTo>
                  <a:pt x="3272746" y="2256246"/>
                </a:lnTo>
                <a:lnTo>
                  <a:pt x="3272719" y="2256755"/>
                </a:lnTo>
                <a:lnTo>
                  <a:pt x="3254811" y="2255084"/>
                </a:lnTo>
                <a:cubicBezTo>
                  <a:pt x="3220945" y="2254542"/>
                  <a:pt x="3187593" y="2251477"/>
                  <a:pt x="3154984" y="2245767"/>
                </a:cubicBezTo>
                <a:cubicBezTo>
                  <a:pt x="3149150" y="2246198"/>
                  <a:pt x="3143575" y="2245223"/>
                  <a:pt x="3138020" y="2244184"/>
                </a:cubicBezTo>
                <a:lnTo>
                  <a:pt x="3137899" y="2243004"/>
                </a:lnTo>
                <a:cubicBezTo>
                  <a:pt x="2762498" y="2181939"/>
                  <a:pt x="2468499" y="1893288"/>
                  <a:pt x="2415905" y="1530527"/>
                </a:cubicBezTo>
                <a:cubicBezTo>
                  <a:pt x="2415730" y="1530472"/>
                  <a:pt x="2415554" y="1530468"/>
                  <a:pt x="2415376" y="1530463"/>
                </a:cubicBezTo>
                <a:lnTo>
                  <a:pt x="2414813" y="1523599"/>
                </a:lnTo>
                <a:cubicBezTo>
                  <a:pt x="2409521" y="1492501"/>
                  <a:pt x="2406958" y="1460743"/>
                  <a:pt x="2407002" y="1428529"/>
                </a:cubicBezTo>
                <a:cubicBezTo>
                  <a:pt x="2405629" y="1422743"/>
                  <a:pt x="2405567" y="1416918"/>
                  <a:pt x="2405567" y="1411078"/>
                </a:cubicBezTo>
                <a:close/>
                <a:moveTo>
                  <a:pt x="1675142" y="659222"/>
                </a:moveTo>
                <a:cubicBezTo>
                  <a:pt x="1730875" y="939930"/>
                  <a:pt x="1955626" y="1162499"/>
                  <a:pt x="2243506" y="1223782"/>
                </a:cubicBezTo>
                <a:cubicBezTo>
                  <a:pt x="2187774" y="943074"/>
                  <a:pt x="1963023" y="720505"/>
                  <a:pt x="1675142" y="659222"/>
                </a:cubicBezTo>
                <a:close/>
                <a:moveTo>
                  <a:pt x="1675142" y="2417442"/>
                </a:moveTo>
                <a:cubicBezTo>
                  <a:pt x="1730875" y="2698150"/>
                  <a:pt x="1955626" y="2920718"/>
                  <a:pt x="2243506" y="2982001"/>
                </a:cubicBezTo>
                <a:cubicBezTo>
                  <a:pt x="2187774" y="2701294"/>
                  <a:pt x="1963023" y="2478725"/>
                  <a:pt x="1675142" y="2417442"/>
                </a:cubicBezTo>
                <a:close/>
                <a:moveTo>
                  <a:pt x="1675140" y="2107862"/>
                </a:moveTo>
                <a:cubicBezTo>
                  <a:pt x="1963020" y="2047060"/>
                  <a:pt x="2187772" y="1826239"/>
                  <a:pt x="2243504" y="1547735"/>
                </a:cubicBezTo>
                <a:cubicBezTo>
                  <a:pt x="1955623" y="1608537"/>
                  <a:pt x="1730872" y="1829358"/>
                  <a:pt x="1675140" y="2107862"/>
                </a:cubicBezTo>
                <a:close/>
                <a:moveTo>
                  <a:pt x="1525164" y="521483"/>
                </a:moveTo>
                <a:lnTo>
                  <a:pt x="1525785" y="509629"/>
                </a:lnTo>
                <a:lnTo>
                  <a:pt x="1526306" y="509663"/>
                </a:lnTo>
                <a:lnTo>
                  <a:pt x="1526333" y="509151"/>
                </a:lnTo>
                <a:lnTo>
                  <a:pt x="1544208" y="510833"/>
                </a:lnTo>
                <a:cubicBezTo>
                  <a:pt x="1578088" y="511379"/>
                  <a:pt x="1611450" y="514468"/>
                  <a:pt x="1644072" y="520226"/>
                </a:cubicBezTo>
                <a:cubicBezTo>
                  <a:pt x="1649905" y="519792"/>
                  <a:pt x="1655479" y="520774"/>
                  <a:pt x="1661032" y="521820"/>
                </a:cubicBezTo>
                <a:lnTo>
                  <a:pt x="1661154" y="523010"/>
                </a:lnTo>
                <a:cubicBezTo>
                  <a:pt x="2036554" y="584557"/>
                  <a:pt x="2330554" y="875493"/>
                  <a:pt x="2383148" y="1241127"/>
                </a:cubicBezTo>
                <a:cubicBezTo>
                  <a:pt x="2383324" y="1241182"/>
                  <a:pt x="2383501" y="1241187"/>
                  <a:pt x="2383678" y="1241192"/>
                </a:cubicBezTo>
                <a:lnTo>
                  <a:pt x="2384242" y="1248124"/>
                </a:lnTo>
                <a:cubicBezTo>
                  <a:pt x="2389533" y="1279462"/>
                  <a:pt x="2392095" y="1311465"/>
                  <a:pt x="2392051" y="1343926"/>
                </a:cubicBezTo>
                <a:cubicBezTo>
                  <a:pt x="2393423" y="1349760"/>
                  <a:pt x="2393485" y="1355634"/>
                  <a:pt x="2393485" y="1361522"/>
                </a:cubicBezTo>
                <a:cubicBezTo>
                  <a:pt x="2393485" y="1365482"/>
                  <a:pt x="2393457" y="1369436"/>
                  <a:pt x="2392864" y="1373376"/>
                </a:cubicBezTo>
                <a:lnTo>
                  <a:pt x="2392342" y="1373341"/>
                </a:lnTo>
                <a:lnTo>
                  <a:pt x="2392315" y="1373854"/>
                </a:lnTo>
                <a:lnTo>
                  <a:pt x="2374407" y="1372169"/>
                </a:lnTo>
                <a:cubicBezTo>
                  <a:pt x="2340540" y="1371623"/>
                  <a:pt x="2307190" y="1368535"/>
                  <a:pt x="2274580" y="1362780"/>
                </a:cubicBezTo>
                <a:cubicBezTo>
                  <a:pt x="2268746" y="1363214"/>
                  <a:pt x="2263171" y="1362231"/>
                  <a:pt x="2257615" y="1361184"/>
                </a:cubicBezTo>
                <a:lnTo>
                  <a:pt x="2257494" y="1359994"/>
                </a:lnTo>
                <a:cubicBezTo>
                  <a:pt x="1882094" y="1298446"/>
                  <a:pt x="1588095" y="1007510"/>
                  <a:pt x="1535500" y="641878"/>
                </a:cubicBezTo>
                <a:cubicBezTo>
                  <a:pt x="1535326" y="641823"/>
                  <a:pt x="1535149" y="641818"/>
                  <a:pt x="1534972" y="641812"/>
                </a:cubicBezTo>
                <a:lnTo>
                  <a:pt x="1534408" y="634895"/>
                </a:lnTo>
                <a:cubicBezTo>
                  <a:pt x="1529117" y="603550"/>
                  <a:pt x="1526553" y="571542"/>
                  <a:pt x="1526597" y="539073"/>
                </a:cubicBezTo>
                <a:cubicBezTo>
                  <a:pt x="1525224" y="533241"/>
                  <a:pt x="1525164" y="527369"/>
                  <a:pt x="1525164" y="521483"/>
                </a:cubicBezTo>
                <a:close/>
                <a:moveTo>
                  <a:pt x="1525164" y="2279702"/>
                </a:moveTo>
                <a:lnTo>
                  <a:pt x="1525785" y="2267848"/>
                </a:lnTo>
                <a:lnTo>
                  <a:pt x="1526306" y="2267882"/>
                </a:lnTo>
                <a:lnTo>
                  <a:pt x="1526333" y="2267371"/>
                </a:lnTo>
                <a:lnTo>
                  <a:pt x="1544208" y="2269052"/>
                </a:lnTo>
                <a:cubicBezTo>
                  <a:pt x="1578088" y="2269598"/>
                  <a:pt x="1611450" y="2272687"/>
                  <a:pt x="1644072" y="2278445"/>
                </a:cubicBezTo>
                <a:cubicBezTo>
                  <a:pt x="1649905" y="2278011"/>
                  <a:pt x="1655479" y="2278993"/>
                  <a:pt x="1661032" y="2280040"/>
                </a:cubicBezTo>
                <a:lnTo>
                  <a:pt x="1661154" y="2281230"/>
                </a:lnTo>
                <a:cubicBezTo>
                  <a:pt x="2036554" y="2342777"/>
                  <a:pt x="2330554" y="2633713"/>
                  <a:pt x="2383148" y="2999346"/>
                </a:cubicBezTo>
                <a:cubicBezTo>
                  <a:pt x="2383324" y="2999401"/>
                  <a:pt x="2383501" y="2999406"/>
                  <a:pt x="2383678" y="2999411"/>
                </a:cubicBezTo>
                <a:lnTo>
                  <a:pt x="2384242" y="3006343"/>
                </a:lnTo>
                <a:lnTo>
                  <a:pt x="2391022" y="3089525"/>
                </a:lnTo>
                <a:lnTo>
                  <a:pt x="2140581" y="3089525"/>
                </a:lnTo>
                <a:lnTo>
                  <a:pt x="2120847" y="3084683"/>
                </a:lnTo>
                <a:cubicBezTo>
                  <a:pt x="1812366" y="2982764"/>
                  <a:pt x="1581520" y="2720025"/>
                  <a:pt x="1535500" y="2400097"/>
                </a:cubicBezTo>
                <a:cubicBezTo>
                  <a:pt x="1535326" y="2400042"/>
                  <a:pt x="1535149" y="2400037"/>
                  <a:pt x="1534972" y="2400032"/>
                </a:cubicBezTo>
                <a:lnTo>
                  <a:pt x="1534408" y="2393114"/>
                </a:lnTo>
                <a:cubicBezTo>
                  <a:pt x="1529117" y="2361770"/>
                  <a:pt x="1526553" y="2329761"/>
                  <a:pt x="1526597" y="2297292"/>
                </a:cubicBezTo>
                <a:cubicBezTo>
                  <a:pt x="1525224" y="2291461"/>
                  <a:pt x="1525164" y="2285589"/>
                  <a:pt x="1525164" y="2279702"/>
                </a:cubicBezTo>
                <a:close/>
                <a:moveTo>
                  <a:pt x="1525162" y="486299"/>
                </a:moveTo>
                <a:cubicBezTo>
                  <a:pt x="1525162" y="480458"/>
                  <a:pt x="1525222" y="474631"/>
                  <a:pt x="1526595" y="468842"/>
                </a:cubicBezTo>
                <a:cubicBezTo>
                  <a:pt x="1526551" y="436636"/>
                  <a:pt x="1529114" y="404884"/>
                  <a:pt x="1534403" y="373792"/>
                </a:cubicBezTo>
                <a:lnTo>
                  <a:pt x="1534969" y="366915"/>
                </a:lnTo>
                <a:cubicBezTo>
                  <a:pt x="1535145" y="366910"/>
                  <a:pt x="1535323" y="366905"/>
                  <a:pt x="1535497" y="366850"/>
                </a:cubicBezTo>
                <a:cubicBezTo>
                  <a:pt x="1549256" y="271960"/>
                  <a:pt x="1579531" y="182140"/>
                  <a:pt x="1623594" y="100280"/>
                </a:cubicBezTo>
                <a:lnTo>
                  <a:pt x="1689117" y="0"/>
                </a:lnTo>
                <a:lnTo>
                  <a:pt x="1865257" y="0"/>
                </a:lnTo>
                <a:lnTo>
                  <a:pt x="1793882" y="79433"/>
                </a:lnTo>
                <a:cubicBezTo>
                  <a:pt x="1736067" y="159050"/>
                  <a:pt x="1694939" y="250706"/>
                  <a:pt x="1675140" y="349642"/>
                </a:cubicBezTo>
                <a:cubicBezTo>
                  <a:pt x="1866621" y="309201"/>
                  <a:pt x="2030172" y="197965"/>
                  <a:pt x="2134358" y="45955"/>
                </a:cubicBezTo>
                <a:lnTo>
                  <a:pt x="2157611" y="0"/>
                </a:lnTo>
                <a:lnTo>
                  <a:pt x="2313103" y="0"/>
                </a:lnTo>
                <a:lnTo>
                  <a:pt x="2258874" y="99096"/>
                </a:lnTo>
                <a:cubicBezTo>
                  <a:pt x="2129392" y="299632"/>
                  <a:pt x="1913691" y="443705"/>
                  <a:pt x="1661151" y="484784"/>
                </a:cubicBezTo>
                <a:lnTo>
                  <a:pt x="1661030" y="485964"/>
                </a:lnTo>
                <a:cubicBezTo>
                  <a:pt x="1655475" y="487004"/>
                  <a:pt x="1649900" y="487979"/>
                  <a:pt x="1644066" y="487548"/>
                </a:cubicBezTo>
                <a:cubicBezTo>
                  <a:pt x="1611457" y="493257"/>
                  <a:pt x="1578105" y="496322"/>
                  <a:pt x="1544239" y="496864"/>
                </a:cubicBezTo>
                <a:lnTo>
                  <a:pt x="1526331" y="498535"/>
                </a:lnTo>
                <a:lnTo>
                  <a:pt x="1526304" y="498027"/>
                </a:lnTo>
                <a:lnTo>
                  <a:pt x="1525782" y="498061"/>
                </a:lnTo>
                <a:cubicBezTo>
                  <a:pt x="1525190" y="494151"/>
                  <a:pt x="1525162" y="490228"/>
                  <a:pt x="1525162" y="486299"/>
                </a:cubicBezTo>
                <a:close/>
                <a:moveTo>
                  <a:pt x="1525161" y="2244520"/>
                </a:moveTo>
                <a:cubicBezTo>
                  <a:pt x="1525161" y="2238678"/>
                  <a:pt x="1525222" y="2232850"/>
                  <a:pt x="1526595" y="2227062"/>
                </a:cubicBezTo>
                <a:cubicBezTo>
                  <a:pt x="1526551" y="2194855"/>
                  <a:pt x="1529114" y="2163105"/>
                  <a:pt x="1534403" y="2132012"/>
                </a:cubicBezTo>
                <a:lnTo>
                  <a:pt x="1534969" y="2125135"/>
                </a:lnTo>
                <a:cubicBezTo>
                  <a:pt x="1535145" y="2125130"/>
                  <a:pt x="1535322" y="2125125"/>
                  <a:pt x="1535497" y="2125070"/>
                </a:cubicBezTo>
                <a:cubicBezTo>
                  <a:pt x="1588092" y="1762307"/>
                  <a:pt x="1882092" y="1473657"/>
                  <a:pt x="2257491" y="1412593"/>
                </a:cubicBezTo>
                <a:lnTo>
                  <a:pt x="2257613" y="1411413"/>
                </a:lnTo>
                <a:cubicBezTo>
                  <a:pt x="2263167" y="1410375"/>
                  <a:pt x="2268741" y="1409399"/>
                  <a:pt x="2274574" y="1409831"/>
                </a:cubicBezTo>
                <a:cubicBezTo>
                  <a:pt x="2307195" y="1404118"/>
                  <a:pt x="2340559" y="1401053"/>
                  <a:pt x="2374437" y="1400511"/>
                </a:cubicBezTo>
                <a:lnTo>
                  <a:pt x="2392313" y="1398843"/>
                </a:lnTo>
                <a:lnTo>
                  <a:pt x="2392341" y="1399351"/>
                </a:lnTo>
                <a:lnTo>
                  <a:pt x="2392861" y="1399317"/>
                </a:lnTo>
                <a:lnTo>
                  <a:pt x="2393483" y="1411078"/>
                </a:lnTo>
                <a:cubicBezTo>
                  <a:pt x="2393483" y="1416918"/>
                  <a:pt x="2393421" y="1422743"/>
                  <a:pt x="2392048" y="1428529"/>
                </a:cubicBezTo>
                <a:cubicBezTo>
                  <a:pt x="2392092" y="1460743"/>
                  <a:pt x="2389530" y="1492501"/>
                  <a:pt x="2384237" y="1523599"/>
                </a:cubicBezTo>
                <a:lnTo>
                  <a:pt x="2383674" y="1530463"/>
                </a:lnTo>
                <a:cubicBezTo>
                  <a:pt x="2383497" y="1530468"/>
                  <a:pt x="2383321" y="1530472"/>
                  <a:pt x="2383145" y="1530527"/>
                </a:cubicBezTo>
                <a:cubicBezTo>
                  <a:pt x="2330551" y="1893288"/>
                  <a:pt x="2036552" y="2181939"/>
                  <a:pt x="1661151" y="2243004"/>
                </a:cubicBezTo>
                <a:lnTo>
                  <a:pt x="1661030" y="2244184"/>
                </a:lnTo>
                <a:cubicBezTo>
                  <a:pt x="1655475" y="2245223"/>
                  <a:pt x="1649900" y="2246198"/>
                  <a:pt x="1644066" y="2245767"/>
                </a:cubicBezTo>
                <a:cubicBezTo>
                  <a:pt x="1611457" y="2251477"/>
                  <a:pt x="1578105" y="2254542"/>
                  <a:pt x="1544238" y="2255084"/>
                </a:cubicBezTo>
                <a:lnTo>
                  <a:pt x="1526331" y="2256755"/>
                </a:lnTo>
                <a:lnTo>
                  <a:pt x="1526304" y="2256246"/>
                </a:lnTo>
                <a:lnTo>
                  <a:pt x="1525782" y="2256280"/>
                </a:lnTo>
                <a:cubicBezTo>
                  <a:pt x="1525190" y="2252372"/>
                  <a:pt x="1525161" y="2248449"/>
                  <a:pt x="1525161" y="2244520"/>
                </a:cubicBezTo>
                <a:close/>
                <a:moveTo>
                  <a:pt x="785360" y="1223782"/>
                </a:moveTo>
                <a:cubicBezTo>
                  <a:pt x="1073241" y="1162499"/>
                  <a:pt x="1297991" y="939930"/>
                  <a:pt x="1353724" y="659222"/>
                </a:cubicBezTo>
                <a:cubicBezTo>
                  <a:pt x="1065844" y="720505"/>
                  <a:pt x="841092" y="943074"/>
                  <a:pt x="785360" y="1223782"/>
                </a:cubicBezTo>
                <a:close/>
                <a:moveTo>
                  <a:pt x="785360" y="1547735"/>
                </a:moveTo>
                <a:cubicBezTo>
                  <a:pt x="841093" y="1826239"/>
                  <a:pt x="1065843" y="2047060"/>
                  <a:pt x="1353724" y="2107862"/>
                </a:cubicBezTo>
                <a:cubicBezTo>
                  <a:pt x="1297992" y="1829358"/>
                  <a:pt x="1073241" y="1608537"/>
                  <a:pt x="785360" y="1547735"/>
                </a:cubicBezTo>
                <a:close/>
                <a:moveTo>
                  <a:pt x="785360" y="2982001"/>
                </a:moveTo>
                <a:cubicBezTo>
                  <a:pt x="1073241" y="2920718"/>
                  <a:pt x="1297991" y="2698150"/>
                  <a:pt x="1353724" y="2417442"/>
                </a:cubicBezTo>
                <a:cubicBezTo>
                  <a:pt x="1065843" y="2478725"/>
                  <a:pt x="841092" y="2701294"/>
                  <a:pt x="785360" y="2982001"/>
                </a:cubicBezTo>
                <a:close/>
                <a:moveTo>
                  <a:pt x="715762" y="0"/>
                </a:moveTo>
                <a:lnTo>
                  <a:pt x="871255" y="0"/>
                </a:lnTo>
                <a:lnTo>
                  <a:pt x="894508" y="45955"/>
                </a:lnTo>
                <a:cubicBezTo>
                  <a:pt x="998693" y="197966"/>
                  <a:pt x="1162244" y="309201"/>
                  <a:pt x="1353724" y="349642"/>
                </a:cubicBezTo>
                <a:cubicBezTo>
                  <a:pt x="1333926" y="250706"/>
                  <a:pt x="1292798" y="159050"/>
                  <a:pt x="1234983" y="79433"/>
                </a:cubicBezTo>
                <a:lnTo>
                  <a:pt x="1163608" y="0"/>
                </a:lnTo>
                <a:lnTo>
                  <a:pt x="1339748" y="0"/>
                </a:lnTo>
                <a:lnTo>
                  <a:pt x="1405271" y="100280"/>
                </a:lnTo>
                <a:cubicBezTo>
                  <a:pt x="1449334" y="182140"/>
                  <a:pt x="1479609" y="271960"/>
                  <a:pt x="1493366" y="366850"/>
                </a:cubicBezTo>
                <a:cubicBezTo>
                  <a:pt x="1493542" y="366905"/>
                  <a:pt x="1493719" y="366910"/>
                  <a:pt x="1493895" y="366914"/>
                </a:cubicBezTo>
                <a:lnTo>
                  <a:pt x="1494460" y="373792"/>
                </a:lnTo>
                <a:cubicBezTo>
                  <a:pt x="1499750" y="404884"/>
                  <a:pt x="1502312" y="436636"/>
                  <a:pt x="1502268" y="468842"/>
                </a:cubicBezTo>
                <a:cubicBezTo>
                  <a:pt x="1503641" y="474631"/>
                  <a:pt x="1503703" y="480458"/>
                  <a:pt x="1503703" y="486299"/>
                </a:cubicBezTo>
                <a:cubicBezTo>
                  <a:pt x="1503703" y="490229"/>
                  <a:pt x="1503674" y="494151"/>
                  <a:pt x="1503082" y="498061"/>
                </a:cubicBezTo>
                <a:lnTo>
                  <a:pt x="1502560" y="498027"/>
                </a:lnTo>
                <a:lnTo>
                  <a:pt x="1502533" y="498535"/>
                </a:lnTo>
                <a:lnTo>
                  <a:pt x="1484625" y="496864"/>
                </a:lnTo>
                <a:cubicBezTo>
                  <a:pt x="1450758" y="496322"/>
                  <a:pt x="1417408" y="493257"/>
                  <a:pt x="1384798" y="487548"/>
                </a:cubicBezTo>
                <a:cubicBezTo>
                  <a:pt x="1378964" y="487979"/>
                  <a:pt x="1373389" y="487004"/>
                  <a:pt x="1367833" y="485964"/>
                </a:cubicBezTo>
                <a:lnTo>
                  <a:pt x="1367712" y="484784"/>
                </a:lnTo>
                <a:cubicBezTo>
                  <a:pt x="1115174" y="443705"/>
                  <a:pt x="899474" y="299632"/>
                  <a:pt x="769992" y="99096"/>
                </a:cubicBezTo>
                <a:close/>
                <a:moveTo>
                  <a:pt x="637843" y="3089525"/>
                </a:moveTo>
                <a:lnTo>
                  <a:pt x="644623" y="3006343"/>
                </a:lnTo>
                <a:lnTo>
                  <a:pt x="645189" y="2999411"/>
                </a:lnTo>
                <a:cubicBezTo>
                  <a:pt x="645364" y="2999406"/>
                  <a:pt x="645542" y="2999401"/>
                  <a:pt x="645717" y="2999346"/>
                </a:cubicBezTo>
                <a:cubicBezTo>
                  <a:pt x="698313" y="2633713"/>
                  <a:pt x="992312" y="2342777"/>
                  <a:pt x="1367711" y="2281230"/>
                </a:cubicBezTo>
                <a:lnTo>
                  <a:pt x="1367833" y="2280040"/>
                </a:lnTo>
                <a:cubicBezTo>
                  <a:pt x="1373387" y="2278993"/>
                  <a:pt x="1378961" y="2278011"/>
                  <a:pt x="1384794" y="2278445"/>
                </a:cubicBezTo>
                <a:cubicBezTo>
                  <a:pt x="1417415" y="2272687"/>
                  <a:pt x="1450779" y="2269598"/>
                  <a:pt x="1484657" y="2269052"/>
                </a:cubicBezTo>
                <a:lnTo>
                  <a:pt x="1502533" y="2267371"/>
                </a:lnTo>
                <a:lnTo>
                  <a:pt x="1502560" y="2267882"/>
                </a:lnTo>
                <a:lnTo>
                  <a:pt x="1503081" y="2267848"/>
                </a:lnTo>
                <a:lnTo>
                  <a:pt x="1503703" y="2279702"/>
                </a:lnTo>
                <a:cubicBezTo>
                  <a:pt x="1503703" y="2285589"/>
                  <a:pt x="1503641" y="2291461"/>
                  <a:pt x="1502268" y="2297292"/>
                </a:cubicBezTo>
                <a:cubicBezTo>
                  <a:pt x="1502312" y="2329761"/>
                  <a:pt x="1499749" y="2361770"/>
                  <a:pt x="1494457" y="2393114"/>
                </a:cubicBezTo>
                <a:lnTo>
                  <a:pt x="1493894" y="2400032"/>
                </a:lnTo>
                <a:cubicBezTo>
                  <a:pt x="1493716" y="2400037"/>
                  <a:pt x="1493541" y="2400042"/>
                  <a:pt x="1493365" y="2400097"/>
                </a:cubicBezTo>
                <a:cubicBezTo>
                  <a:pt x="1447346" y="2720025"/>
                  <a:pt x="1216500" y="2982764"/>
                  <a:pt x="908018" y="3084683"/>
                </a:cubicBezTo>
                <a:lnTo>
                  <a:pt x="888285" y="3089525"/>
                </a:lnTo>
                <a:close/>
                <a:moveTo>
                  <a:pt x="635382" y="1361522"/>
                </a:moveTo>
                <a:cubicBezTo>
                  <a:pt x="635382" y="1355634"/>
                  <a:pt x="635442" y="1349760"/>
                  <a:pt x="636815" y="1343926"/>
                </a:cubicBezTo>
                <a:cubicBezTo>
                  <a:pt x="636771" y="1311465"/>
                  <a:pt x="639334" y="1279462"/>
                  <a:pt x="644623" y="1248124"/>
                </a:cubicBezTo>
                <a:lnTo>
                  <a:pt x="645189" y="1241192"/>
                </a:lnTo>
                <a:cubicBezTo>
                  <a:pt x="645365" y="1241187"/>
                  <a:pt x="645543" y="1241182"/>
                  <a:pt x="645717" y="1241127"/>
                </a:cubicBezTo>
                <a:cubicBezTo>
                  <a:pt x="698313" y="875493"/>
                  <a:pt x="992312" y="584557"/>
                  <a:pt x="1367711" y="523010"/>
                </a:cubicBezTo>
                <a:lnTo>
                  <a:pt x="1367833" y="521820"/>
                </a:lnTo>
                <a:cubicBezTo>
                  <a:pt x="1373387" y="520774"/>
                  <a:pt x="1378961" y="519792"/>
                  <a:pt x="1384794" y="520226"/>
                </a:cubicBezTo>
                <a:cubicBezTo>
                  <a:pt x="1417415" y="514468"/>
                  <a:pt x="1450779" y="511379"/>
                  <a:pt x="1484657" y="510833"/>
                </a:cubicBezTo>
                <a:lnTo>
                  <a:pt x="1502533" y="509151"/>
                </a:lnTo>
                <a:lnTo>
                  <a:pt x="1502560" y="509663"/>
                </a:lnTo>
                <a:lnTo>
                  <a:pt x="1503081" y="509629"/>
                </a:lnTo>
                <a:lnTo>
                  <a:pt x="1503703" y="521483"/>
                </a:lnTo>
                <a:cubicBezTo>
                  <a:pt x="1503703" y="527369"/>
                  <a:pt x="1503641" y="533241"/>
                  <a:pt x="1502268" y="539073"/>
                </a:cubicBezTo>
                <a:cubicBezTo>
                  <a:pt x="1502312" y="571542"/>
                  <a:pt x="1499749" y="603550"/>
                  <a:pt x="1494457" y="634895"/>
                </a:cubicBezTo>
                <a:lnTo>
                  <a:pt x="1493894" y="641812"/>
                </a:lnTo>
                <a:cubicBezTo>
                  <a:pt x="1493716" y="641818"/>
                  <a:pt x="1493541" y="641823"/>
                  <a:pt x="1493365" y="641878"/>
                </a:cubicBezTo>
                <a:cubicBezTo>
                  <a:pt x="1440771" y="1007510"/>
                  <a:pt x="1146772" y="1298446"/>
                  <a:pt x="771371" y="1359994"/>
                </a:cubicBezTo>
                <a:lnTo>
                  <a:pt x="771250" y="1361184"/>
                </a:lnTo>
                <a:cubicBezTo>
                  <a:pt x="765695" y="1362231"/>
                  <a:pt x="760120" y="1363214"/>
                  <a:pt x="754286" y="1362780"/>
                </a:cubicBezTo>
                <a:cubicBezTo>
                  <a:pt x="721677" y="1368535"/>
                  <a:pt x="688326" y="1371623"/>
                  <a:pt x="654458" y="1372169"/>
                </a:cubicBezTo>
                <a:lnTo>
                  <a:pt x="636551" y="1373854"/>
                </a:lnTo>
                <a:lnTo>
                  <a:pt x="636524" y="1373341"/>
                </a:lnTo>
                <a:lnTo>
                  <a:pt x="636002" y="1373376"/>
                </a:lnTo>
                <a:cubicBezTo>
                  <a:pt x="635410" y="1369436"/>
                  <a:pt x="635382" y="1365482"/>
                  <a:pt x="635382" y="1361522"/>
                </a:cubicBezTo>
                <a:close/>
                <a:moveTo>
                  <a:pt x="635382" y="1411078"/>
                </a:moveTo>
                <a:lnTo>
                  <a:pt x="636003" y="1399317"/>
                </a:lnTo>
                <a:lnTo>
                  <a:pt x="636524" y="1399351"/>
                </a:lnTo>
                <a:lnTo>
                  <a:pt x="636551" y="1398843"/>
                </a:lnTo>
                <a:lnTo>
                  <a:pt x="654426" y="1400511"/>
                </a:lnTo>
                <a:cubicBezTo>
                  <a:pt x="688306" y="1401053"/>
                  <a:pt x="721668" y="1404118"/>
                  <a:pt x="754290" y="1409831"/>
                </a:cubicBezTo>
                <a:cubicBezTo>
                  <a:pt x="760124" y="1409399"/>
                  <a:pt x="765697" y="1410375"/>
                  <a:pt x="771250" y="1411413"/>
                </a:cubicBezTo>
                <a:lnTo>
                  <a:pt x="771372" y="1412593"/>
                </a:lnTo>
                <a:cubicBezTo>
                  <a:pt x="1146772" y="1473657"/>
                  <a:pt x="1440771" y="1762307"/>
                  <a:pt x="1493366" y="2125070"/>
                </a:cubicBezTo>
                <a:cubicBezTo>
                  <a:pt x="1493542" y="2125125"/>
                  <a:pt x="1493718" y="2125130"/>
                  <a:pt x="1493895" y="2125135"/>
                </a:cubicBezTo>
                <a:lnTo>
                  <a:pt x="1494460" y="2132012"/>
                </a:lnTo>
                <a:cubicBezTo>
                  <a:pt x="1499750" y="2163105"/>
                  <a:pt x="1502312" y="2194855"/>
                  <a:pt x="1502268" y="2227062"/>
                </a:cubicBezTo>
                <a:cubicBezTo>
                  <a:pt x="1503641" y="2232850"/>
                  <a:pt x="1503703" y="2238678"/>
                  <a:pt x="1503703" y="2244520"/>
                </a:cubicBezTo>
                <a:cubicBezTo>
                  <a:pt x="1503703" y="2248449"/>
                  <a:pt x="1503674" y="2252372"/>
                  <a:pt x="1503082" y="2256280"/>
                </a:cubicBezTo>
                <a:lnTo>
                  <a:pt x="1502560" y="2256246"/>
                </a:lnTo>
                <a:lnTo>
                  <a:pt x="1502533" y="2256755"/>
                </a:lnTo>
                <a:lnTo>
                  <a:pt x="1484625" y="2255084"/>
                </a:lnTo>
                <a:cubicBezTo>
                  <a:pt x="1450758" y="2254542"/>
                  <a:pt x="1417407" y="2251477"/>
                  <a:pt x="1384798" y="2245767"/>
                </a:cubicBezTo>
                <a:cubicBezTo>
                  <a:pt x="1378964" y="2246198"/>
                  <a:pt x="1373389" y="2245223"/>
                  <a:pt x="1367833" y="2244184"/>
                </a:cubicBezTo>
                <a:lnTo>
                  <a:pt x="1367712" y="2243004"/>
                </a:lnTo>
                <a:cubicBezTo>
                  <a:pt x="992312" y="2181939"/>
                  <a:pt x="698313" y="1893288"/>
                  <a:pt x="645718" y="1530527"/>
                </a:cubicBezTo>
                <a:cubicBezTo>
                  <a:pt x="645544" y="1530472"/>
                  <a:pt x="645367" y="1530468"/>
                  <a:pt x="645190" y="1530463"/>
                </a:cubicBezTo>
                <a:lnTo>
                  <a:pt x="644626" y="1523599"/>
                </a:lnTo>
                <a:cubicBezTo>
                  <a:pt x="639335" y="1492501"/>
                  <a:pt x="636771" y="1460743"/>
                  <a:pt x="636815" y="1428529"/>
                </a:cubicBezTo>
                <a:cubicBezTo>
                  <a:pt x="635442" y="1422743"/>
                  <a:pt x="635382" y="1416918"/>
                  <a:pt x="635382" y="1411078"/>
                </a:cubicBezTo>
                <a:close/>
                <a:moveTo>
                  <a:pt x="0" y="120584"/>
                </a:moveTo>
                <a:lnTo>
                  <a:pt x="0" y="0"/>
                </a:lnTo>
                <a:lnTo>
                  <a:pt x="95071" y="0"/>
                </a:lnTo>
                <a:lnTo>
                  <a:pt x="23697" y="79433"/>
                </a:lnTo>
                <a:close/>
                <a:moveTo>
                  <a:pt x="0" y="459154"/>
                </a:moveTo>
                <a:lnTo>
                  <a:pt x="0" y="322913"/>
                </a:lnTo>
                <a:lnTo>
                  <a:pt x="85961" y="286715"/>
                </a:lnTo>
                <a:cubicBezTo>
                  <a:pt x="198873" y="230513"/>
                  <a:pt x="294715" y="147295"/>
                  <a:pt x="364172" y="45955"/>
                </a:cubicBezTo>
                <a:lnTo>
                  <a:pt x="387426" y="0"/>
                </a:lnTo>
                <a:lnTo>
                  <a:pt x="542918" y="0"/>
                </a:lnTo>
                <a:lnTo>
                  <a:pt x="488688" y="99096"/>
                </a:lnTo>
                <a:cubicBezTo>
                  <a:pt x="380786" y="266209"/>
                  <a:pt x="213011" y="394112"/>
                  <a:pt x="13938" y="455878"/>
                </a:cubicBezTo>
                <a:close/>
                <a:moveTo>
                  <a:pt x="0" y="1108862"/>
                </a:moveTo>
                <a:lnTo>
                  <a:pt x="0" y="893255"/>
                </a:lnTo>
                <a:lnTo>
                  <a:pt x="33376" y="945052"/>
                </a:lnTo>
                <a:cubicBezTo>
                  <a:pt x="138130" y="1084176"/>
                  <a:pt x="293395" y="1185481"/>
                  <a:pt x="473320" y="1223782"/>
                </a:cubicBezTo>
                <a:cubicBezTo>
                  <a:pt x="424556" y="978162"/>
                  <a:pt x="246384" y="777056"/>
                  <a:pt x="9746" y="689563"/>
                </a:cubicBezTo>
                <a:lnTo>
                  <a:pt x="0" y="686740"/>
                </a:lnTo>
                <a:lnTo>
                  <a:pt x="0" y="549764"/>
                </a:lnTo>
                <a:lnTo>
                  <a:pt x="27617" y="556541"/>
                </a:lnTo>
                <a:cubicBezTo>
                  <a:pt x="336096" y="658459"/>
                  <a:pt x="566943" y="921197"/>
                  <a:pt x="612962" y="1241127"/>
                </a:cubicBezTo>
                <a:cubicBezTo>
                  <a:pt x="613138" y="1241182"/>
                  <a:pt x="613315" y="1241187"/>
                  <a:pt x="613492" y="1241192"/>
                </a:cubicBezTo>
                <a:lnTo>
                  <a:pt x="614057" y="1248124"/>
                </a:lnTo>
                <a:cubicBezTo>
                  <a:pt x="619347" y="1279462"/>
                  <a:pt x="621909" y="1311465"/>
                  <a:pt x="621865" y="1343926"/>
                </a:cubicBezTo>
                <a:cubicBezTo>
                  <a:pt x="623237" y="1349760"/>
                  <a:pt x="623299" y="1355634"/>
                  <a:pt x="623299" y="1361522"/>
                </a:cubicBezTo>
                <a:cubicBezTo>
                  <a:pt x="623299" y="1365482"/>
                  <a:pt x="623271" y="1369436"/>
                  <a:pt x="622679" y="1373376"/>
                </a:cubicBezTo>
                <a:lnTo>
                  <a:pt x="622157" y="1373341"/>
                </a:lnTo>
                <a:lnTo>
                  <a:pt x="622129" y="1373854"/>
                </a:lnTo>
                <a:lnTo>
                  <a:pt x="604221" y="1372169"/>
                </a:lnTo>
                <a:cubicBezTo>
                  <a:pt x="570354" y="1371623"/>
                  <a:pt x="537004" y="1368535"/>
                  <a:pt x="504394" y="1362780"/>
                </a:cubicBezTo>
                <a:cubicBezTo>
                  <a:pt x="498560" y="1363214"/>
                  <a:pt x="492985" y="1362231"/>
                  <a:pt x="487429" y="1361184"/>
                </a:cubicBezTo>
                <a:lnTo>
                  <a:pt x="487308" y="1359994"/>
                </a:lnTo>
                <a:cubicBezTo>
                  <a:pt x="299609" y="1329221"/>
                  <a:pt x="132258" y="1241100"/>
                  <a:pt x="5260" y="1114967"/>
                </a:cubicBezTo>
                <a:close/>
                <a:moveTo>
                  <a:pt x="0" y="2216459"/>
                </a:moveTo>
                <a:lnTo>
                  <a:pt x="0" y="2080559"/>
                </a:lnTo>
                <a:lnTo>
                  <a:pt x="9744" y="2077760"/>
                </a:lnTo>
                <a:cubicBezTo>
                  <a:pt x="246382" y="1990953"/>
                  <a:pt x="424553" y="1791426"/>
                  <a:pt x="473318" y="1547735"/>
                </a:cubicBezTo>
                <a:cubicBezTo>
                  <a:pt x="293393" y="1585736"/>
                  <a:pt x="138127" y="1686244"/>
                  <a:pt x="33374" y="1824276"/>
                </a:cubicBezTo>
                <a:lnTo>
                  <a:pt x="0" y="1875663"/>
                </a:lnTo>
                <a:lnTo>
                  <a:pt x="0" y="1661750"/>
                </a:lnTo>
                <a:lnTo>
                  <a:pt x="5257" y="1655695"/>
                </a:lnTo>
                <a:cubicBezTo>
                  <a:pt x="132256" y="1530554"/>
                  <a:pt x="299606" y="1443125"/>
                  <a:pt x="487305" y="1412593"/>
                </a:cubicBezTo>
                <a:lnTo>
                  <a:pt x="487427" y="1411413"/>
                </a:lnTo>
                <a:cubicBezTo>
                  <a:pt x="492981" y="1410375"/>
                  <a:pt x="498555" y="1409399"/>
                  <a:pt x="504388" y="1409831"/>
                </a:cubicBezTo>
                <a:cubicBezTo>
                  <a:pt x="537009" y="1404118"/>
                  <a:pt x="570373" y="1401053"/>
                  <a:pt x="604251" y="1400511"/>
                </a:cubicBezTo>
                <a:lnTo>
                  <a:pt x="622127" y="1398843"/>
                </a:lnTo>
                <a:lnTo>
                  <a:pt x="622154" y="1399351"/>
                </a:lnTo>
                <a:lnTo>
                  <a:pt x="622675" y="1399317"/>
                </a:lnTo>
                <a:lnTo>
                  <a:pt x="623297" y="1411078"/>
                </a:lnTo>
                <a:cubicBezTo>
                  <a:pt x="623297" y="1416918"/>
                  <a:pt x="623235" y="1422743"/>
                  <a:pt x="621863" y="1428529"/>
                </a:cubicBezTo>
                <a:cubicBezTo>
                  <a:pt x="621907" y="1460743"/>
                  <a:pt x="619344" y="1492501"/>
                  <a:pt x="614051" y="1523599"/>
                </a:cubicBezTo>
                <a:lnTo>
                  <a:pt x="613488" y="1530463"/>
                </a:lnTo>
                <a:cubicBezTo>
                  <a:pt x="613311" y="1530468"/>
                  <a:pt x="613135" y="1530472"/>
                  <a:pt x="612959" y="1530527"/>
                </a:cubicBezTo>
                <a:cubicBezTo>
                  <a:pt x="566940" y="1847943"/>
                  <a:pt x="336094" y="2108619"/>
                  <a:pt x="27613" y="2209736"/>
                </a:cubicBezTo>
                <a:close/>
                <a:moveTo>
                  <a:pt x="0" y="2867081"/>
                </a:moveTo>
                <a:lnTo>
                  <a:pt x="0" y="2651475"/>
                </a:lnTo>
                <a:lnTo>
                  <a:pt x="33376" y="2703272"/>
                </a:lnTo>
                <a:cubicBezTo>
                  <a:pt x="138130" y="2842396"/>
                  <a:pt x="293395" y="2943700"/>
                  <a:pt x="473320" y="2982001"/>
                </a:cubicBezTo>
                <a:cubicBezTo>
                  <a:pt x="424556" y="2736382"/>
                  <a:pt x="246384" y="2535275"/>
                  <a:pt x="9746" y="2447782"/>
                </a:cubicBezTo>
                <a:lnTo>
                  <a:pt x="0" y="2444960"/>
                </a:lnTo>
                <a:lnTo>
                  <a:pt x="0" y="2307984"/>
                </a:lnTo>
                <a:lnTo>
                  <a:pt x="27617" y="2314760"/>
                </a:lnTo>
                <a:cubicBezTo>
                  <a:pt x="336096" y="2416678"/>
                  <a:pt x="566943" y="2679417"/>
                  <a:pt x="612962" y="2999346"/>
                </a:cubicBezTo>
                <a:cubicBezTo>
                  <a:pt x="613138" y="2999401"/>
                  <a:pt x="613315" y="2999406"/>
                  <a:pt x="613492" y="2999411"/>
                </a:cubicBezTo>
                <a:lnTo>
                  <a:pt x="614056" y="3006343"/>
                </a:lnTo>
                <a:lnTo>
                  <a:pt x="620836" y="3089525"/>
                </a:lnTo>
                <a:lnTo>
                  <a:pt x="370396" y="3089525"/>
                </a:lnTo>
                <a:lnTo>
                  <a:pt x="350661" y="3084682"/>
                </a:lnTo>
                <a:cubicBezTo>
                  <a:pt x="218455" y="3041003"/>
                  <a:pt x="100509" y="2967785"/>
                  <a:pt x="5260" y="2873187"/>
                </a:cubicBezTo>
                <a:close/>
              </a:path>
            </a:pathLst>
          </a:cu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sp>
      <p:cxnSp>
        <p:nvCxnSpPr>
          <p:cNvPr id="16" name="Straight Connector 15">
            <a:extLst>
              <a:ext uri="{FF2B5EF4-FFF2-40B4-BE49-F238E27FC236}">
                <a16:creationId xmlns:a16="http://schemas.microsoft.com/office/drawing/2014/main" id="{99237721-19CF-41B1-AA0A-E1E1A8282D52}"/>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24317" y="4576004"/>
            <a:ext cx="4572000"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257E73A6-12C9-4E53-8C65-6BC11CB0AEAD}"/>
              </a:ext>
            </a:extLst>
          </p:cNvPr>
          <p:cNvSpPr>
            <a:spLocks noGrp="1"/>
          </p:cNvSpPr>
          <p:nvPr>
            <p:ph type="title"/>
          </p:nvPr>
        </p:nvSpPr>
        <p:spPr>
          <a:xfrm>
            <a:off x="4219803" y="4735775"/>
            <a:ext cx="7006998" cy="1245732"/>
          </a:xfrm>
        </p:spPr>
        <p:txBody>
          <a:bodyPr vert="horz" lIns="91440" tIns="45720" rIns="91440" bIns="45720" rtlCol="0" anchor="t">
            <a:normAutofit/>
          </a:bodyPr>
          <a:lstStyle/>
          <a:p>
            <a:r>
              <a:rPr lang="en-US" cap="all" dirty="0">
                <a:solidFill>
                  <a:schemeClr val="bg1"/>
                </a:solidFill>
              </a:rPr>
              <a:t>Thank you</a:t>
            </a:r>
          </a:p>
        </p:txBody>
      </p:sp>
      <p:sp>
        <p:nvSpPr>
          <p:cNvPr id="3" name="Content Placeholder 2">
            <a:extLst>
              <a:ext uri="{FF2B5EF4-FFF2-40B4-BE49-F238E27FC236}">
                <a16:creationId xmlns:a16="http://schemas.microsoft.com/office/drawing/2014/main" id="{185C4244-795E-47AD-ACCC-EA7C214C8BF0}"/>
              </a:ext>
            </a:extLst>
          </p:cNvPr>
          <p:cNvSpPr>
            <a:spLocks noGrp="1"/>
          </p:cNvSpPr>
          <p:nvPr>
            <p:ph sz="quarter" idx="13"/>
          </p:nvPr>
        </p:nvSpPr>
        <p:spPr>
          <a:xfrm>
            <a:off x="4219802" y="965864"/>
            <a:ext cx="7006998" cy="3450370"/>
          </a:xfrm>
        </p:spPr>
        <p:txBody>
          <a:bodyPr vert="horz" lIns="45720" tIns="45720" rIns="45720" bIns="45720" rtlCol="0" anchor="b">
            <a:normAutofit/>
          </a:bodyPr>
          <a:lstStyle/>
          <a:p>
            <a:r>
              <a:rPr lang="en-US" sz="2000" dirty="0">
                <a:solidFill>
                  <a:srgbClr val="FFFFFF"/>
                </a:solidFill>
              </a:rPr>
              <a:t>Stay tuned for practicing Linear Regression with datasets</a:t>
            </a:r>
          </a:p>
        </p:txBody>
      </p:sp>
    </p:spTree>
    <p:extLst>
      <p:ext uri="{BB962C8B-B14F-4D97-AF65-F5344CB8AC3E}">
        <p14:creationId xmlns:p14="http://schemas.microsoft.com/office/powerpoint/2010/main" val="28418176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8" name="Straight Connector 10">
            <a:extLst>
              <a:ext uri="{FF2B5EF4-FFF2-40B4-BE49-F238E27FC236}">
                <a16:creationId xmlns:a16="http://schemas.microsoft.com/office/drawing/2014/main" id="{9200C8B5-FB5A-4F8B-A9BD-693C051418A3}"/>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Rectangle 12">
            <a:extLst>
              <a:ext uri="{FF2B5EF4-FFF2-40B4-BE49-F238E27FC236}">
                <a16:creationId xmlns:a16="http://schemas.microsoft.com/office/drawing/2014/main" id="{4FAE1107-CEC3-4041-8BAA-CDB6F6759B3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cxnSp>
        <p:nvCxnSpPr>
          <p:cNvPr id="15" name="Straight Connector 14">
            <a:extLst>
              <a:ext uri="{FF2B5EF4-FFF2-40B4-BE49-F238E27FC236}">
                <a16:creationId xmlns:a16="http://schemas.microsoft.com/office/drawing/2014/main" id="{1AEA88FB-F5DD-45CE-AAE1-7B33D0ABDD25}"/>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4" name="Title 3">
            <a:extLst>
              <a:ext uri="{FF2B5EF4-FFF2-40B4-BE49-F238E27FC236}">
                <a16:creationId xmlns:a16="http://schemas.microsoft.com/office/drawing/2014/main" id="{EB55C4E7-1089-4FAE-A15B-EC2FCBD21F8C}"/>
              </a:ext>
            </a:extLst>
          </p:cNvPr>
          <p:cNvSpPr>
            <a:spLocks noGrp="1"/>
          </p:cNvSpPr>
          <p:nvPr>
            <p:ph type="title"/>
          </p:nvPr>
        </p:nvSpPr>
        <p:spPr>
          <a:xfrm>
            <a:off x="1024129" y="585216"/>
            <a:ext cx="3779085" cy="1499616"/>
          </a:xfrm>
        </p:spPr>
        <p:txBody>
          <a:bodyPr vert="horz" lIns="91440" tIns="45720" rIns="91440" bIns="45720" rtlCol="0" anchor="ctr">
            <a:normAutofit/>
          </a:bodyPr>
          <a:lstStyle/>
          <a:p>
            <a:pPr lvl="0" defTabSz="457200">
              <a:lnSpc>
                <a:spcPct val="100000"/>
              </a:lnSpc>
              <a:spcBef>
                <a:spcPts val="0"/>
              </a:spcBef>
            </a:pPr>
            <a:r>
              <a:rPr lang="en-US" sz="3600" b="1" cap="none" spc="0" dirty="0">
                <a:solidFill>
                  <a:schemeClr val="bg1"/>
                </a:solidFill>
                <a:latin typeface="Tw Cen MT" panose="020B0602020104020603"/>
                <a:ea typeface="+mn-ea"/>
                <a:cs typeface="+mn-cs"/>
              </a:rPr>
              <a:t>Housing Prices Prediction</a:t>
            </a:r>
            <a:endParaRPr lang="en-US" sz="6000" b="1" cap="all" dirty="0">
              <a:solidFill>
                <a:schemeClr val="bg1"/>
              </a:solidFill>
            </a:endParaRPr>
          </a:p>
        </p:txBody>
      </p:sp>
      <p:sp>
        <p:nvSpPr>
          <p:cNvPr id="16" name="TextBox 15">
            <a:extLst>
              <a:ext uri="{FF2B5EF4-FFF2-40B4-BE49-F238E27FC236}">
                <a16:creationId xmlns:a16="http://schemas.microsoft.com/office/drawing/2014/main" id="{160BFB1C-743A-49C8-8B2A-A97418A37221}"/>
              </a:ext>
            </a:extLst>
          </p:cNvPr>
          <p:cNvSpPr txBox="1"/>
          <p:nvPr/>
        </p:nvSpPr>
        <p:spPr>
          <a:xfrm>
            <a:off x="7374938" y="4949868"/>
            <a:ext cx="3119718"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Area in 1000 sq. feet</a:t>
            </a:r>
          </a:p>
        </p:txBody>
      </p:sp>
      <p:sp>
        <p:nvSpPr>
          <p:cNvPr id="17" name="TextBox 16">
            <a:extLst>
              <a:ext uri="{FF2B5EF4-FFF2-40B4-BE49-F238E27FC236}">
                <a16:creationId xmlns:a16="http://schemas.microsoft.com/office/drawing/2014/main" id="{DF85D615-C21D-4C80-920B-4EC8EC6584CD}"/>
              </a:ext>
            </a:extLst>
          </p:cNvPr>
          <p:cNvSpPr txBox="1"/>
          <p:nvPr/>
        </p:nvSpPr>
        <p:spPr>
          <a:xfrm rot="16200000">
            <a:off x="5096835" y="2982646"/>
            <a:ext cx="2164961"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Price in Lakh (INR)</a:t>
            </a:r>
          </a:p>
        </p:txBody>
      </p:sp>
      <p:graphicFrame>
        <p:nvGraphicFramePr>
          <p:cNvPr id="19" name="Table 18">
            <a:extLst>
              <a:ext uri="{FF2B5EF4-FFF2-40B4-BE49-F238E27FC236}">
                <a16:creationId xmlns:a16="http://schemas.microsoft.com/office/drawing/2014/main" id="{67CB62A7-840A-40D3-96F6-E940FB13F782}"/>
              </a:ext>
            </a:extLst>
          </p:cNvPr>
          <p:cNvGraphicFramePr>
            <a:graphicFrameLocks noGrp="1"/>
          </p:cNvGraphicFramePr>
          <p:nvPr>
            <p:extLst>
              <p:ext uri="{D42A27DB-BD31-4B8C-83A1-F6EECF244321}">
                <p14:modId xmlns:p14="http://schemas.microsoft.com/office/powerpoint/2010/main" val="365112377"/>
              </p:ext>
            </p:extLst>
          </p:nvPr>
        </p:nvGraphicFramePr>
        <p:xfrm>
          <a:off x="1024129" y="2413952"/>
          <a:ext cx="2653552" cy="3645394"/>
        </p:xfrm>
        <a:graphic>
          <a:graphicData uri="http://schemas.openxmlformats.org/drawingml/2006/table">
            <a:tbl>
              <a:tblPr firstRow="1" bandRow="1">
                <a:tableStyleId>{5C22544A-7EE6-4342-B048-85BDC9FD1C3A}</a:tableStyleId>
              </a:tblPr>
              <a:tblGrid>
                <a:gridCol w="1326776">
                  <a:extLst>
                    <a:ext uri="{9D8B030D-6E8A-4147-A177-3AD203B41FA5}">
                      <a16:colId xmlns:a16="http://schemas.microsoft.com/office/drawing/2014/main" val="533434816"/>
                    </a:ext>
                  </a:extLst>
                </a:gridCol>
                <a:gridCol w="1326776">
                  <a:extLst>
                    <a:ext uri="{9D8B030D-6E8A-4147-A177-3AD203B41FA5}">
                      <a16:colId xmlns:a16="http://schemas.microsoft.com/office/drawing/2014/main" val="1896605699"/>
                    </a:ext>
                  </a:extLst>
                </a:gridCol>
              </a:tblGrid>
              <a:tr h="909554">
                <a:tc>
                  <a:txBody>
                    <a:bodyPr/>
                    <a:lstStyle/>
                    <a:p>
                      <a:pPr algn="ctr"/>
                      <a:r>
                        <a:rPr lang="en-US" sz="1800" dirty="0"/>
                        <a:t>Area</a:t>
                      </a:r>
                    </a:p>
                    <a:p>
                      <a:pPr algn="ctr"/>
                      <a:r>
                        <a:rPr lang="en-US" sz="1800" dirty="0"/>
                        <a:t>( </a:t>
                      </a:r>
                      <a:r>
                        <a:rPr lang="en-US" sz="1800" dirty="0" err="1"/>
                        <a:t>sq</a:t>
                      </a:r>
                      <a:r>
                        <a:rPr lang="en-US" sz="1800" dirty="0"/>
                        <a:t> </a:t>
                      </a:r>
                      <a:r>
                        <a:rPr lang="en-US" sz="1800" dirty="0" err="1"/>
                        <a:t>ft</a:t>
                      </a:r>
                      <a:r>
                        <a:rPr lang="en-US" sz="1800" dirty="0"/>
                        <a:t>) (x)</a:t>
                      </a:r>
                    </a:p>
                  </a:txBody>
                  <a:tcPr/>
                </a:tc>
                <a:tc>
                  <a:txBody>
                    <a:bodyPr/>
                    <a:lstStyle/>
                    <a:p>
                      <a:pPr algn="ctr"/>
                      <a:r>
                        <a:rPr lang="en-US" sz="1800" dirty="0"/>
                        <a:t>Price</a:t>
                      </a:r>
                    </a:p>
                    <a:p>
                      <a:pPr algn="ctr"/>
                      <a:r>
                        <a:rPr lang="en-US" sz="1800" dirty="0"/>
                        <a:t>In INR (y)</a:t>
                      </a:r>
                    </a:p>
                  </a:txBody>
                  <a:tcPr/>
                </a:tc>
                <a:extLst>
                  <a:ext uri="{0D108BD9-81ED-4DB2-BD59-A6C34878D82A}">
                    <a16:rowId xmlns:a16="http://schemas.microsoft.com/office/drawing/2014/main" val="3662222238"/>
                  </a:ext>
                </a:extLst>
              </a:tr>
              <a:tr h="547168">
                <a:tc>
                  <a:txBody>
                    <a:bodyPr/>
                    <a:lstStyle/>
                    <a:p>
                      <a:pPr algn="ctr"/>
                      <a:r>
                        <a:rPr lang="en-US" sz="2000" dirty="0"/>
                        <a:t>1200</a:t>
                      </a: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2000" dirty="0"/>
                        <a:t>20,00,000</a:t>
                      </a:r>
                    </a:p>
                  </a:txBody>
                  <a:tcPr/>
                </a:tc>
                <a:extLst>
                  <a:ext uri="{0D108BD9-81ED-4DB2-BD59-A6C34878D82A}">
                    <a16:rowId xmlns:a16="http://schemas.microsoft.com/office/drawing/2014/main" val="4246033482"/>
                  </a:ext>
                </a:extLst>
              </a:tr>
              <a:tr h="547168">
                <a:tc>
                  <a:txBody>
                    <a:bodyPr/>
                    <a:lstStyle/>
                    <a:p>
                      <a:pPr algn="ctr"/>
                      <a:r>
                        <a:rPr lang="en-US" sz="2000" dirty="0"/>
                        <a:t>1800</a:t>
                      </a: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2000" dirty="0"/>
                        <a:t>42,00,000</a:t>
                      </a:r>
                    </a:p>
                  </a:txBody>
                  <a:tcPr/>
                </a:tc>
                <a:extLst>
                  <a:ext uri="{0D108BD9-81ED-4DB2-BD59-A6C34878D82A}">
                    <a16:rowId xmlns:a16="http://schemas.microsoft.com/office/drawing/2014/main" val="2960980772"/>
                  </a:ext>
                </a:extLst>
              </a:tr>
              <a:tr h="547168">
                <a:tc>
                  <a:txBody>
                    <a:bodyPr/>
                    <a:lstStyle/>
                    <a:p>
                      <a:pPr algn="ctr"/>
                      <a:r>
                        <a:rPr lang="en-US" sz="2000" dirty="0"/>
                        <a:t>3200</a:t>
                      </a: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2000" dirty="0"/>
                        <a:t>44,00,000</a:t>
                      </a:r>
                    </a:p>
                  </a:txBody>
                  <a:tcPr/>
                </a:tc>
                <a:extLst>
                  <a:ext uri="{0D108BD9-81ED-4DB2-BD59-A6C34878D82A}">
                    <a16:rowId xmlns:a16="http://schemas.microsoft.com/office/drawing/2014/main" val="2321280542"/>
                  </a:ext>
                </a:extLst>
              </a:tr>
              <a:tr h="547168">
                <a:tc>
                  <a:txBody>
                    <a:bodyPr/>
                    <a:lstStyle/>
                    <a:p>
                      <a:pPr algn="ctr"/>
                      <a:r>
                        <a:rPr lang="en-US" sz="2000" dirty="0"/>
                        <a:t>3800</a:t>
                      </a: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2000" dirty="0"/>
                        <a:t>25,00,000</a:t>
                      </a:r>
                    </a:p>
                  </a:txBody>
                  <a:tcPr/>
                </a:tc>
                <a:extLst>
                  <a:ext uri="{0D108BD9-81ED-4DB2-BD59-A6C34878D82A}">
                    <a16:rowId xmlns:a16="http://schemas.microsoft.com/office/drawing/2014/main" val="283563012"/>
                  </a:ext>
                </a:extLst>
              </a:tr>
              <a:tr h="547168">
                <a:tc>
                  <a:txBody>
                    <a:bodyPr/>
                    <a:lstStyle/>
                    <a:p>
                      <a:pPr algn="ctr"/>
                      <a:r>
                        <a:rPr lang="en-US" sz="2000" dirty="0"/>
                        <a:t>4200</a:t>
                      </a:r>
                    </a:p>
                  </a:txBody>
                  <a:tcPr/>
                </a:tc>
                <a:tc>
                  <a:txBody>
                    <a:bodyPr/>
                    <a:lstStyle/>
                    <a:p>
                      <a:pPr algn="ctr"/>
                      <a:r>
                        <a:rPr lang="en-US" sz="2000" dirty="0"/>
                        <a:t>62,00,000</a:t>
                      </a:r>
                    </a:p>
                  </a:txBody>
                  <a:tcPr/>
                </a:tc>
                <a:extLst>
                  <a:ext uri="{0D108BD9-81ED-4DB2-BD59-A6C34878D82A}">
                    <a16:rowId xmlns:a16="http://schemas.microsoft.com/office/drawing/2014/main" val="105756245"/>
                  </a:ext>
                </a:extLst>
              </a:tr>
            </a:tbl>
          </a:graphicData>
        </a:graphic>
      </p:graphicFrame>
      <p:pic>
        <p:nvPicPr>
          <p:cNvPr id="10" name="Picture 9">
            <a:extLst>
              <a:ext uri="{FF2B5EF4-FFF2-40B4-BE49-F238E27FC236}">
                <a16:creationId xmlns:a16="http://schemas.microsoft.com/office/drawing/2014/main" id="{AE68A734-B52D-4093-92FF-866E05713FF4}"/>
              </a:ext>
            </a:extLst>
          </p:cNvPr>
          <p:cNvPicPr>
            <a:picLocks noChangeAspect="1"/>
          </p:cNvPicPr>
          <p:nvPr/>
        </p:nvPicPr>
        <p:blipFill rotWithShape="1">
          <a:blip r:embed="rId2">
            <a:extLst>
              <a:ext uri="{28A0092B-C50C-407E-A947-70E740481C1C}">
                <a14:useLocalDpi xmlns:a14="http://schemas.microsoft.com/office/drawing/2010/main" val="0"/>
              </a:ext>
            </a:extLst>
          </a:blip>
          <a:srcRect l="32745" r="16592" b="44986"/>
          <a:stretch/>
        </p:blipFill>
        <p:spPr>
          <a:xfrm>
            <a:off x="6275806" y="2057123"/>
            <a:ext cx="4632628" cy="2803248"/>
          </a:xfrm>
          <a:prstGeom prst="rect">
            <a:avLst/>
          </a:prstGeom>
        </p:spPr>
      </p:pic>
      <p:sp>
        <p:nvSpPr>
          <p:cNvPr id="11" name="TextBox 10">
            <a:extLst>
              <a:ext uri="{FF2B5EF4-FFF2-40B4-BE49-F238E27FC236}">
                <a16:creationId xmlns:a16="http://schemas.microsoft.com/office/drawing/2014/main" id="{4F6537FE-E84C-487B-8102-CAA962C8134B}"/>
              </a:ext>
            </a:extLst>
          </p:cNvPr>
          <p:cNvSpPr txBox="1"/>
          <p:nvPr/>
        </p:nvSpPr>
        <p:spPr>
          <a:xfrm>
            <a:off x="5767743" y="738659"/>
            <a:ext cx="6154135" cy="707886"/>
          </a:xfrm>
          <a:prstGeom prst="rect">
            <a:avLst/>
          </a:prstGeom>
          <a:noFill/>
        </p:spPr>
        <p:txBody>
          <a:bodyPr wrap="square" rtlCol="0">
            <a:spAutoFit/>
          </a:bodyPr>
          <a:lstStyle/>
          <a:p>
            <a:pPr lvl="0"/>
            <a:r>
              <a:rPr lang="en-US" sz="2000" b="1" dirty="0"/>
              <a:t>y: </a:t>
            </a:r>
            <a:r>
              <a:rPr lang="en-US" sz="2000" dirty="0"/>
              <a:t>Dependent Variable, criterion variable, or </a:t>
            </a:r>
            <a:r>
              <a:rPr lang="en-US" sz="2000" dirty="0" err="1"/>
              <a:t>regressand</a:t>
            </a:r>
            <a:r>
              <a:rPr lang="en-US" sz="2000" dirty="0"/>
              <a:t>.  </a:t>
            </a:r>
          </a:p>
          <a:p>
            <a:pPr lvl="0"/>
            <a:r>
              <a:rPr lang="en-US" sz="2000" b="1" dirty="0"/>
              <a:t>x:</a:t>
            </a:r>
            <a:r>
              <a:rPr lang="en-US" sz="2000" dirty="0"/>
              <a:t> Independent variable, predictor variables or </a:t>
            </a:r>
            <a:r>
              <a:rPr lang="en-US" sz="2000" dirty="0" err="1"/>
              <a:t>regressors</a:t>
            </a:r>
            <a:r>
              <a:rPr lang="en-US" sz="2000" dirty="0"/>
              <a:t>.</a:t>
            </a:r>
            <a:endParaRPr lang="en-US" altLang="en-US" sz="4400" dirty="0">
              <a:latin typeface="Arial" panose="020B0604020202020204" pitchFamily="34" charset="0"/>
            </a:endParaRPr>
          </a:p>
        </p:txBody>
      </p:sp>
    </p:spTree>
    <p:extLst>
      <p:ext uri="{BB962C8B-B14F-4D97-AF65-F5344CB8AC3E}">
        <p14:creationId xmlns:p14="http://schemas.microsoft.com/office/powerpoint/2010/main" val="9007786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8" name="Straight Connector 10">
            <a:extLst>
              <a:ext uri="{FF2B5EF4-FFF2-40B4-BE49-F238E27FC236}">
                <a16:creationId xmlns:a16="http://schemas.microsoft.com/office/drawing/2014/main" id="{9200C8B5-FB5A-4F8B-A9BD-693C051418A3}"/>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Rectangle 12">
            <a:extLst>
              <a:ext uri="{FF2B5EF4-FFF2-40B4-BE49-F238E27FC236}">
                <a16:creationId xmlns:a16="http://schemas.microsoft.com/office/drawing/2014/main" id="{4FAE1107-CEC3-4041-8BAA-CDB6F6759B3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cxnSp>
        <p:nvCxnSpPr>
          <p:cNvPr id="15" name="Straight Connector 14">
            <a:extLst>
              <a:ext uri="{FF2B5EF4-FFF2-40B4-BE49-F238E27FC236}">
                <a16:creationId xmlns:a16="http://schemas.microsoft.com/office/drawing/2014/main" id="{1AEA88FB-F5DD-45CE-AAE1-7B33D0ABDD25}"/>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4" name="Title 3">
            <a:extLst>
              <a:ext uri="{FF2B5EF4-FFF2-40B4-BE49-F238E27FC236}">
                <a16:creationId xmlns:a16="http://schemas.microsoft.com/office/drawing/2014/main" id="{EB55C4E7-1089-4FAE-A15B-EC2FCBD21F8C}"/>
              </a:ext>
            </a:extLst>
          </p:cNvPr>
          <p:cNvSpPr>
            <a:spLocks noGrp="1"/>
          </p:cNvSpPr>
          <p:nvPr>
            <p:ph type="title"/>
          </p:nvPr>
        </p:nvSpPr>
        <p:spPr>
          <a:xfrm>
            <a:off x="1024129" y="585216"/>
            <a:ext cx="3779085" cy="1499616"/>
          </a:xfrm>
        </p:spPr>
        <p:txBody>
          <a:bodyPr vert="horz" lIns="91440" tIns="45720" rIns="91440" bIns="45720" rtlCol="0" anchor="ctr">
            <a:normAutofit/>
          </a:bodyPr>
          <a:lstStyle/>
          <a:p>
            <a:pPr lvl="0" defTabSz="457200">
              <a:lnSpc>
                <a:spcPct val="100000"/>
              </a:lnSpc>
              <a:spcBef>
                <a:spcPts val="0"/>
              </a:spcBef>
            </a:pPr>
            <a:r>
              <a:rPr lang="en-US" sz="3600" b="1" cap="none" spc="0" dirty="0">
                <a:solidFill>
                  <a:schemeClr val="bg1"/>
                </a:solidFill>
                <a:latin typeface="Tw Cen MT" panose="020B0602020104020603"/>
                <a:ea typeface="+mn-ea"/>
                <a:cs typeface="+mn-cs"/>
              </a:rPr>
              <a:t>Housing Prices Prediction</a:t>
            </a:r>
            <a:endParaRPr lang="en-US" sz="6000" b="1" cap="all" dirty="0">
              <a:solidFill>
                <a:schemeClr val="bg1"/>
              </a:solidFill>
            </a:endParaRPr>
          </a:p>
        </p:txBody>
      </p:sp>
      <p:sp>
        <p:nvSpPr>
          <p:cNvPr id="16" name="TextBox 15">
            <a:extLst>
              <a:ext uri="{FF2B5EF4-FFF2-40B4-BE49-F238E27FC236}">
                <a16:creationId xmlns:a16="http://schemas.microsoft.com/office/drawing/2014/main" id="{160BFB1C-743A-49C8-8B2A-A97418A37221}"/>
              </a:ext>
            </a:extLst>
          </p:cNvPr>
          <p:cNvSpPr txBox="1"/>
          <p:nvPr/>
        </p:nvSpPr>
        <p:spPr>
          <a:xfrm>
            <a:off x="7264101" y="5494813"/>
            <a:ext cx="3119718"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Area in 1000 sq. feet</a:t>
            </a:r>
          </a:p>
        </p:txBody>
      </p:sp>
      <p:sp>
        <p:nvSpPr>
          <p:cNvPr id="17" name="TextBox 16">
            <a:extLst>
              <a:ext uri="{FF2B5EF4-FFF2-40B4-BE49-F238E27FC236}">
                <a16:creationId xmlns:a16="http://schemas.microsoft.com/office/drawing/2014/main" id="{DF85D615-C21D-4C80-920B-4EC8EC6584CD}"/>
              </a:ext>
            </a:extLst>
          </p:cNvPr>
          <p:cNvSpPr txBox="1"/>
          <p:nvPr/>
        </p:nvSpPr>
        <p:spPr>
          <a:xfrm rot="16200000">
            <a:off x="5096835" y="3389045"/>
            <a:ext cx="2164961"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Price in Lakh (INR)</a:t>
            </a:r>
          </a:p>
        </p:txBody>
      </p:sp>
      <p:graphicFrame>
        <p:nvGraphicFramePr>
          <p:cNvPr id="19" name="Table 18">
            <a:extLst>
              <a:ext uri="{FF2B5EF4-FFF2-40B4-BE49-F238E27FC236}">
                <a16:creationId xmlns:a16="http://schemas.microsoft.com/office/drawing/2014/main" id="{67CB62A7-840A-40D3-96F6-E940FB13F782}"/>
              </a:ext>
            </a:extLst>
          </p:cNvPr>
          <p:cNvGraphicFramePr>
            <a:graphicFrameLocks noGrp="1"/>
          </p:cNvGraphicFramePr>
          <p:nvPr/>
        </p:nvGraphicFramePr>
        <p:xfrm>
          <a:off x="1024129" y="2413952"/>
          <a:ext cx="2653552" cy="3645394"/>
        </p:xfrm>
        <a:graphic>
          <a:graphicData uri="http://schemas.openxmlformats.org/drawingml/2006/table">
            <a:tbl>
              <a:tblPr firstRow="1" bandRow="1">
                <a:tableStyleId>{5C22544A-7EE6-4342-B048-85BDC9FD1C3A}</a:tableStyleId>
              </a:tblPr>
              <a:tblGrid>
                <a:gridCol w="1326776">
                  <a:extLst>
                    <a:ext uri="{9D8B030D-6E8A-4147-A177-3AD203B41FA5}">
                      <a16:colId xmlns:a16="http://schemas.microsoft.com/office/drawing/2014/main" val="533434816"/>
                    </a:ext>
                  </a:extLst>
                </a:gridCol>
                <a:gridCol w="1326776">
                  <a:extLst>
                    <a:ext uri="{9D8B030D-6E8A-4147-A177-3AD203B41FA5}">
                      <a16:colId xmlns:a16="http://schemas.microsoft.com/office/drawing/2014/main" val="1896605699"/>
                    </a:ext>
                  </a:extLst>
                </a:gridCol>
              </a:tblGrid>
              <a:tr h="909554">
                <a:tc>
                  <a:txBody>
                    <a:bodyPr/>
                    <a:lstStyle/>
                    <a:p>
                      <a:pPr algn="ctr"/>
                      <a:r>
                        <a:rPr lang="en-US" sz="1800" dirty="0"/>
                        <a:t>Area</a:t>
                      </a:r>
                    </a:p>
                    <a:p>
                      <a:pPr algn="ctr"/>
                      <a:r>
                        <a:rPr lang="en-US" sz="1800" dirty="0"/>
                        <a:t>( </a:t>
                      </a:r>
                      <a:r>
                        <a:rPr lang="en-US" sz="1800" dirty="0" err="1"/>
                        <a:t>sq</a:t>
                      </a:r>
                      <a:r>
                        <a:rPr lang="en-US" sz="1800" dirty="0"/>
                        <a:t> </a:t>
                      </a:r>
                      <a:r>
                        <a:rPr lang="en-US" sz="1800" dirty="0" err="1"/>
                        <a:t>ft</a:t>
                      </a:r>
                      <a:r>
                        <a:rPr lang="en-US" sz="1800" dirty="0"/>
                        <a:t>)</a:t>
                      </a:r>
                    </a:p>
                  </a:txBody>
                  <a:tcPr/>
                </a:tc>
                <a:tc>
                  <a:txBody>
                    <a:bodyPr/>
                    <a:lstStyle/>
                    <a:p>
                      <a:pPr algn="ctr"/>
                      <a:r>
                        <a:rPr lang="en-US" sz="1800" dirty="0"/>
                        <a:t>Price</a:t>
                      </a:r>
                    </a:p>
                    <a:p>
                      <a:pPr algn="ctr"/>
                      <a:r>
                        <a:rPr lang="en-US" sz="1800" dirty="0"/>
                        <a:t>In INR </a:t>
                      </a:r>
                    </a:p>
                  </a:txBody>
                  <a:tcPr/>
                </a:tc>
                <a:extLst>
                  <a:ext uri="{0D108BD9-81ED-4DB2-BD59-A6C34878D82A}">
                    <a16:rowId xmlns:a16="http://schemas.microsoft.com/office/drawing/2014/main" val="3662222238"/>
                  </a:ext>
                </a:extLst>
              </a:tr>
              <a:tr h="547168">
                <a:tc>
                  <a:txBody>
                    <a:bodyPr/>
                    <a:lstStyle/>
                    <a:p>
                      <a:pPr algn="ctr"/>
                      <a:r>
                        <a:rPr lang="en-US" sz="2000" dirty="0"/>
                        <a:t>1200</a:t>
                      </a: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2000" dirty="0"/>
                        <a:t>20,00,000</a:t>
                      </a:r>
                    </a:p>
                  </a:txBody>
                  <a:tcPr/>
                </a:tc>
                <a:extLst>
                  <a:ext uri="{0D108BD9-81ED-4DB2-BD59-A6C34878D82A}">
                    <a16:rowId xmlns:a16="http://schemas.microsoft.com/office/drawing/2014/main" val="4246033482"/>
                  </a:ext>
                </a:extLst>
              </a:tr>
              <a:tr h="547168">
                <a:tc>
                  <a:txBody>
                    <a:bodyPr/>
                    <a:lstStyle/>
                    <a:p>
                      <a:pPr algn="ctr"/>
                      <a:r>
                        <a:rPr lang="en-US" sz="2000" dirty="0"/>
                        <a:t>1800</a:t>
                      </a: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2000" dirty="0"/>
                        <a:t>42,00,000</a:t>
                      </a:r>
                    </a:p>
                  </a:txBody>
                  <a:tcPr/>
                </a:tc>
                <a:extLst>
                  <a:ext uri="{0D108BD9-81ED-4DB2-BD59-A6C34878D82A}">
                    <a16:rowId xmlns:a16="http://schemas.microsoft.com/office/drawing/2014/main" val="2960980772"/>
                  </a:ext>
                </a:extLst>
              </a:tr>
              <a:tr h="547168">
                <a:tc>
                  <a:txBody>
                    <a:bodyPr/>
                    <a:lstStyle/>
                    <a:p>
                      <a:pPr algn="ctr"/>
                      <a:r>
                        <a:rPr lang="en-US" sz="2000" dirty="0"/>
                        <a:t>3200</a:t>
                      </a: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2000" dirty="0"/>
                        <a:t>44,00,000</a:t>
                      </a:r>
                    </a:p>
                  </a:txBody>
                  <a:tcPr/>
                </a:tc>
                <a:extLst>
                  <a:ext uri="{0D108BD9-81ED-4DB2-BD59-A6C34878D82A}">
                    <a16:rowId xmlns:a16="http://schemas.microsoft.com/office/drawing/2014/main" val="2321280542"/>
                  </a:ext>
                </a:extLst>
              </a:tr>
              <a:tr h="547168">
                <a:tc>
                  <a:txBody>
                    <a:bodyPr/>
                    <a:lstStyle/>
                    <a:p>
                      <a:pPr algn="ctr"/>
                      <a:r>
                        <a:rPr lang="en-US" sz="2000" dirty="0"/>
                        <a:t>3800</a:t>
                      </a: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2000" dirty="0"/>
                        <a:t>25,00,000</a:t>
                      </a:r>
                    </a:p>
                  </a:txBody>
                  <a:tcPr/>
                </a:tc>
                <a:extLst>
                  <a:ext uri="{0D108BD9-81ED-4DB2-BD59-A6C34878D82A}">
                    <a16:rowId xmlns:a16="http://schemas.microsoft.com/office/drawing/2014/main" val="283563012"/>
                  </a:ext>
                </a:extLst>
              </a:tr>
              <a:tr h="547168">
                <a:tc>
                  <a:txBody>
                    <a:bodyPr/>
                    <a:lstStyle/>
                    <a:p>
                      <a:pPr algn="ctr"/>
                      <a:r>
                        <a:rPr lang="en-US" sz="2000" dirty="0"/>
                        <a:t>4200</a:t>
                      </a:r>
                    </a:p>
                  </a:txBody>
                  <a:tcPr/>
                </a:tc>
                <a:tc>
                  <a:txBody>
                    <a:bodyPr/>
                    <a:lstStyle/>
                    <a:p>
                      <a:pPr algn="ctr"/>
                      <a:r>
                        <a:rPr lang="en-US" sz="2000" dirty="0"/>
                        <a:t>62,00,000</a:t>
                      </a:r>
                    </a:p>
                  </a:txBody>
                  <a:tcPr/>
                </a:tc>
                <a:extLst>
                  <a:ext uri="{0D108BD9-81ED-4DB2-BD59-A6C34878D82A}">
                    <a16:rowId xmlns:a16="http://schemas.microsoft.com/office/drawing/2014/main" val="105756245"/>
                  </a:ext>
                </a:extLst>
              </a:tr>
            </a:tbl>
          </a:graphicData>
        </a:graphic>
      </p:graphicFrame>
      <p:pic>
        <p:nvPicPr>
          <p:cNvPr id="11" name="Picture 10">
            <a:extLst>
              <a:ext uri="{FF2B5EF4-FFF2-40B4-BE49-F238E27FC236}">
                <a16:creationId xmlns:a16="http://schemas.microsoft.com/office/drawing/2014/main" id="{7919B945-75D9-44BE-9CFF-F5FBDDE7A516}"/>
              </a:ext>
            </a:extLst>
          </p:cNvPr>
          <p:cNvPicPr>
            <a:picLocks noChangeAspect="1"/>
          </p:cNvPicPr>
          <p:nvPr/>
        </p:nvPicPr>
        <p:blipFill rotWithShape="1">
          <a:blip r:embed="rId2">
            <a:extLst>
              <a:ext uri="{28A0092B-C50C-407E-A947-70E740481C1C}">
                <a14:useLocalDpi xmlns:a14="http://schemas.microsoft.com/office/drawing/2010/main" val="0"/>
              </a:ext>
            </a:extLst>
          </a:blip>
          <a:srcRect l="33333" r="15501" b="44986"/>
          <a:stretch/>
        </p:blipFill>
        <p:spPr>
          <a:xfrm>
            <a:off x="6363982" y="2376242"/>
            <a:ext cx="4932092" cy="2955180"/>
          </a:xfrm>
          <a:prstGeom prst="rect">
            <a:avLst/>
          </a:prstGeom>
        </p:spPr>
      </p:pic>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8ECFC1D6-2981-4FE5-83C8-C2EFF8C93A22}"/>
                  </a:ext>
                </a:extLst>
              </p:cNvPr>
              <p:cNvSpPr txBox="1"/>
              <p:nvPr/>
            </p:nvSpPr>
            <p:spPr>
              <a:xfrm>
                <a:off x="6248157" y="573483"/>
                <a:ext cx="2687146" cy="6155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box>
                        <m:boxPr>
                          <m:ctrlPr>
                            <a:rPr lang="en-US" sz="4000" i="1">
                              <a:latin typeface="Cambria Math" panose="02040503050406030204" pitchFamily="18" charset="0"/>
                            </a:rPr>
                          </m:ctrlPr>
                        </m:boxPr>
                        <m:e>
                          <m:acc>
                            <m:accPr>
                              <m:chr m:val="̂"/>
                              <m:ctrlPr>
                                <a:rPr lang="en-US" sz="4000" i="1">
                                  <a:latin typeface="Cambria Math" panose="02040503050406030204" pitchFamily="18" charset="0"/>
                                </a:rPr>
                              </m:ctrlPr>
                            </m:accPr>
                            <m:e>
                              <m:r>
                                <a:rPr lang="en-US" sz="4000" i="1">
                                  <a:latin typeface="Cambria Math" panose="02040503050406030204" pitchFamily="18" charset="0"/>
                                </a:rPr>
                                <m:t>𝑦</m:t>
                              </m:r>
                            </m:e>
                          </m:acc>
                          <m:r>
                            <a:rPr lang="en-US" sz="4000" i="1">
                              <a:latin typeface="Cambria Math" panose="02040503050406030204" pitchFamily="18" charset="0"/>
                            </a:rPr>
                            <m:t>=</m:t>
                          </m:r>
                          <m:r>
                            <a:rPr lang="en-US" sz="4000" i="1">
                              <a:latin typeface="Cambria Math" panose="02040503050406030204" pitchFamily="18" charset="0"/>
                            </a:rPr>
                            <m:t>𝑚𝑥</m:t>
                          </m:r>
                          <m:r>
                            <a:rPr lang="en-US" sz="4000" i="1">
                              <a:latin typeface="Cambria Math" panose="02040503050406030204" pitchFamily="18" charset="0"/>
                            </a:rPr>
                            <m:t>+</m:t>
                          </m:r>
                          <m:r>
                            <a:rPr lang="en-US" sz="4000" i="1">
                              <a:latin typeface="Cambria Math" panose="02040503050406030204" pitchFamily="18" charset="0"/>
                            </a:rPr>
                            <m:t>𝑐</m:t>
                          </m:r>
                        </m:e>
                      </m:box>
                    </m:oMath>
                  </m:oMathPara>
                </a14:m>
                <a:endParaRPr lang="en-US" sz="4000" dirty="0"/>
              </a:p>
            </p:txBody>
          </p:sp>
        </mc:Choice>
        <mc:Fallback xmlns="">
          <p:sp>
            <p:nvSpPr>
              <p:cNvPr id="12" name="TextBox 11">
                <a:extLst>
                  <a:ext uri="{FF2B5EF4-FFF2-40B4-BE49-F238E27FC236}">
                    <a16:creationId xmlns:a16="http://schemas.microsoft.com/office/drawing/2014/main" id="{8ECFC1D6-2981-4FE5-83C8-C2EFF8C93A22}"/>
                  </a:ext>
                </a:extLst>
              </p:cNvPr>
              <p:cNvSpPr txBox="1">
                <a:spLocks noRot="1" noChangeAspect="1" noMove="1" noResize="1" noEditPoints="1" noAdjustHandles="1" noChangeArrowheads="1" noChangeShapeType="1" noTextEdit="1"/>
              </p:cNvSpPr>
              <p:nvPr/>
            </p:nvSpPr>
            <p:spPr>
              <a:xfrm>
                <a:off x="6248157" y="573483"/>
                <a:ext cx="2687146" cy="615553"/>
              </a:xfrm>
              <a:prstGeom prst="rect">
                <a:avLst/>
              </a:prstGeom>
              <a:blipFill>
                <a:blip r:embed="rId3"/>
                <a:stretch>
                  <a:fillRect/>
                </a:stretch>
              </a:blipFill>
            </p:spPr>
            <p:txBody>
              <a:bodyPr/>
              <a:lstStyle/>
              <a:p>
                <a:r>
                  <a:rPr lang="en-IN">
                    <a:noFill/>
                  </a:rPr>
                  <a:t> </a:t>
                </a:r>
              </a:p>
            </p:txBody>
          </p:sp>
        </mc:Fallback>
      </mc:AlternateContent>
      <p:sp>
        <p:nvSpPr>
          <p:cNvPr id="13" name="TextBox 12">
            <a:extLst>
              <a:ext uri="{FF2B5EF4-FFF2-40B4-BE49-F238E27FC236}">
                <a16:creationId xmlns:a16="http://schemas.microsoft.com/office/drawing/2014/main" id="{C5CDB288-0C5A-48D8-A159-B2A9F117C5F6}"/>
              </a:ext>
            </a:extLst>
          </p:cNvPr>
          <p:cNvSpPr txBox="1"/>
          <p:nvPr/>
        </p:nvSpPr>
        <p:spPr>
          <a:xfrm>
            <a:off x="6248157" y="1571587"/>
            <a:ext cx="5081574" cy="369332"/>
          </a:xfrm>
          <a:prstGeom prst="rect">
            <a:avLst/>
          </a:prstGeom>
          <a:noFill/>
        </p:spPr>
        <p:txBody>
          <a:bodyPr wrap="square" rtlCol="0">
            <a:spAutoFit/>
          </a:bodyPr>
          <a:lstStyle/>
          <a:p>
            <a:r>
              <a:rPr lang="en-US" dirty="0"/>
              <a:t>Linear Regression in one Variable</a:t>
            </a:r>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92E13C80-EFA8-49C9-BCA7-F4578938CE4A}"/>
                  </a:ext>
                </a:extLst>
              </p:cNvPr>
              <p:cNvSpPr txBox="1"/>
              <p:nvPr/>
            </p:nvSpPr>
            <p:spPr>
              <a:xfrm>
                <a:off x="6248157" y="1201340"/>
                <a:ext cx="450392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box>
                        <m:boxPr>
                          <m:ctrlPr>
                            <a:rPr lang="en-US" i="1" smtClean="0">
                              <a:latin typeface="Cambria Math" panose="02040503050406030204" pitchFamily="18" charset="0"/>
                            </a:rPr>
                          </m:ctrlPr>
                        </m:boxPr>
                        <m:e>
                          <m:acc>
                            <m:accPr>
                              <m:chr m:val="̂"/>
                              <m:ctrlPr>
                                <a:rPr lang="en-US" i="1">
                                  <a:latin typeface="Cambria Math" panose="02040503050406030204" pitchFamily="18" charset="0"/>
                                </a:rPr>
                              </m:ctrlPr>
                            </m:accPr>
                            <m:e>
                              <m:r>
                                <a:rPr lang="en-IN" b="0" i="1" smtClean="0">
                                  <a:latin typeface="Cambria Math" panose="02040503050406030204" pitchFamily="18" charset="0"/>
                                </a:rPr>
                                <m:t> </m:t>
                              </m:r>
                              <m:r>
                                <a:rPr lang="en-US" i="1">
                                  <a:latin typeface="Cambria Math" panose="02040503050406030204" pitchFamily="18" charset="0"/>
                                </a:rPr>
                                <m:t>𝑦</m:t>
                              </m:r>
                            </m:e>
                          </m:acc>
                          <m:r>
                            <a:rPr lang="en-US" i="1">
                              <a:latin typeface="Cambria Math" panose="02040503050406030204" pitchFamily="18" charset="0"/>
                            </a:rPr>
                            <m:t>=</m:t>
                          </m:r>
                          <m:r>
                            <a:rPr lang="en-US" i="1">
                              <a:latin typeface="Cambria Math" panose="02040503050406030204" pitchFamily="18" charset="0"/>
                            </a:rPr>
                            <m:t>𝑉𝑎𝑙𝑢𝑒</m:t>
                          </m:r>
                          <m:r>
                            <a:rPr lang="en-US" i="1">
                              <a:latin typeface="Cambria Math" panose="02040503050406030204" pitchFamily="18" charset="0"/>
                            </a:rPr>
                            <m:t> </m:t>
                          </m:r>
                          <m:r>
                            <a:rPr lang="en-US" i="1">
                              <a:latin typeface="Cambria Math" panose="02040503050406030204" pitchFamily="18" charset="0"/>
                            </a:rPr>
                            <m:t>𝑝𝑟𝑒𝑑𝑖𝑐𝑡𝑒𝑑</m:t>
                          </m:r>
                          <m:r>
                            <a:rPr lang="en-US" i="1">
                              <a:latin typeface="Cambria Math" panose="02040503050406030204" pitchFamily="18" charset="0"/>
                            </a:rPr>
                            <m:t> </m:t>
                          </m:r>
                          <m:r>
                            <a:rPr lang="en-US" i="1">
                              <a:latin typeface="Cambria Math" panose="02040503050406030204" pitchFamily="18" charset="0"/>
                            </a:rPr>
                            <m:t>𝑏𝑦</m:t>
                          </m:r>
                          <m:r>
                            <a:rPr lang="en-US" i="1">
                              <a:latin typeface="Cambria Math" panose="02040503050406030204" pitchFamily="18" charset="0"/>
                            </a:rPr>
                            <m:t> </m:t>
                          </m:r>
                          <m:r>
                            <a:rPr lang="en-US" i="1">
                              <a:latin typeface="Cambria Math" panose="02040503050406030204" pitchFamily="18" charset="0"/>
                            </a:rPr>
                            <m:t>𝑐𝑢𝑟𝑟𝑒𝑛𝑡</m:t>
                          </m:r>
                          <m:r>
                            <a:rPr lang="en-US" i="1">
                              <a:latin typeface="Cambria Math" panose="02040503050406030204" pitchFamily="18" charset="0"/>
                            </a:rPr>
                            <m:t> </m:t>
                          </m:r>
                          <m:r>
                            <a:rPr lang="en-US" i="1">
                              <a:latin typeface="Cambria Math" panose="02040503050406030204" pitchFamily="18" charset="0"/>
                            </a:rPr>
                            <m:t>𝐴𝑙𝑔𝑜𝑟𝑖𝑡h𝑚</m:t>
                          </m:r>
                        </m:e>
                      </m:box>
                    </m:oMath>
                  </m:oMathPara>
                </a14:m>
                <a:endParaRPr lang="en-US" dirty="0"/>
              </a:p>
            </p:txBody>
          </p:sp>
        </mc:Choice>
        <mc:Fallback xmlns="">
          <p:sp>
            <p:nvSpPr>
              <p:cNvPr id="14" name="TextBox 13">
                <a:extLst>
                  <a:ext uri="{FF2B5EF4-FFF2-40B4-BE49-F238E27FC236}">
                    <a16:creationId xmlns:a16="http://schemas.microsoft.com/office/drawing/2014/main" id="{92E13C80-EFA8-49C9-BCA7-F4578938CE4A}"/>
                  </a:ext>
                </a:extLst>
              </p:cNvPr>
              <p:cNvSpPr txBox="1">
                <a:spLocks noRot="1" noChangeAspect="1" noMove="1" noResize="1" noEditPoints="1" noAdjustHandles="1" noChangeArrowheads="1" noChangeShapeType="1" noTextEdit="1"/>
              </p:cNvSpPr>
              <p:nvPr/>
            </p:nvSpPr>
            <p:spPr>
              <a:xfrm>
                <a:off x="6248157" y="1201340"/>
                <a:ext cx="4503925" cy="276999"/>
              </a:xfrm>
              <a:prstGeom prst="rect">
                <a:avLst/>
              </a:prstGeom>
              <a:blipFill>
                <a:blip r:embed="rId4"/>
                <a:stretch>
                  <a:fillRect l="-406" t="-23913" r="-1218" b="-32609"/>
                </a:stretch>
              </a:blipFill>
            </p:spPr>
            <p:txBody>
              <a:bodyPr/>
              <a:lstStyle/>
              <a:p>
                <a:r>
                  <a:rPr lang="en-IN">
                    <a:noFill/>
                  </a:rPr>
                  <a:t> </a:t>
                </a:r>
              </a:p>
            </p:txBody>
          </p:sp>
        </mc:Fallback>
      </mc:AlternateContent>
    </p:spTree>
    <p:extLst>
      <p:ext uri="{BB962C8B-B14F-4D97-AF65-F5344CB8AC3E}">
        <p14:creationId xmlns:p14="http://schemas.microsoft.com/office/powerpoint/2010/main" val="910059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668E070D-D69D-4AD2-A0E4-9D44C504C839}"/>
              </a:ext>
            </a:extLst>
          </p:cNvPr>
          <p:cNvPicPr>
            <a:picLocks noChangeAspect="1"/>
          </p:cNvPicPr>
          <p:nvPr/>
        </p:nvPicPr>
        <p:blipFill rotWithShape="1">
          <a:blip r:embed="rId2">
            <a:extLst>
              <a:ext uri="{28A0092B-C50C-407E-A947-70E740481C1C}">
                <a14:useLocalDpi xmlns:a14="http://schemas.microsoft.com/office/drawing/2010/main" val="0"/>
              </a:ext>
            </a:extLst>
          </a:blip>
          <a:srcRect l="34271" t="3113" r="15424" b="37738"/>
          <a:stretch/>
        </p:blipFill>
        <p:spPr>
          <a:xfrm>
            <a:off x="6401739" y="2358359"/>
            <a:ext cx="4610938" cy="3013919"/>
          </a:xfrm>
          <a:prstGeom prst="rect">
            <a:avLst/>
          </a:prstGeom>
        </p:spPr>
      </p:pic>
      <p:cxnSp>
        <p:nvCxnSpPr>
          <p:cNvPr id="8" name="Straight Connector 10">
            <a:extLst>
              <a:ext uri="{FF2B5EF4-FFF2-40B4-BE49-F238E27FC236}">
                <a16:creationId xmlns:a16="http://schemas.microsoft.com/office/drawing/2014/main" id="{9200C8B5-FB5A-4F8B-A9BD-693C051418A3}"/>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Rectangle 12">
            <a:extLst>
              <a:ext uri="{FF2B5EF4-FFF2-40B4-BE49-F238E27FC236}">
                <a16:creationId xmlns:a16="http://schemas.microsoft.com/office/drawing/2014/main" id="{4FAE1107-CEC3-4041-8BAA-CDB6F6759B3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cxnSp>
        <p:nvCxnSpPr>
          <p:cNvPr id="15" name="Straight Connector 14">
            <a:extLst>
              <a:ext uri="{FF2B5EF4-FFF2-40B4-BE49-F238E27FC236}">
                <a16:creationId xmlns:a16="http://schemas.microsoft.com/office/drawing/2014/main" id="{1AEA88FB-F5DD-45CE-AAE1-7B33D0ABDD25}"/>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4" name="Title 3">
            <a:extLst>
              <a:ext uri="{FF2B5EF4-FFF2-40B4-BE49-F238E27FC236}">
                <a16:creationId xmlns:a16="http://schemas.microsoft.com/office/drawing/2014/main" id="{EB55C4E7-1089-4FAE-A15B-EC2FCBD21F8C}"/>
              </a:ext>
            </a:extLst>
          </p:cNvPr>
          <p:cNvSpPr>
            <a:spLocks noGrp="1"/>
          </p:cNvSpPr>
          <p:nvPr>
            <p:ph type="title"/>
          </p:nvPr>
        </p:nvSpPr>
        <p:spPr>
          <a:xfrm>
            <a:off x="1024129" y="585216"/>
            <a:ext cx="3779085" cy="1499616"/>
          </a:xfrm>
        </p:spPr>
        <p:txBody>
          <a:bodyPr vert="horz" lIns="91440" tIns="45720" rIns="91440" bIns="45720" rtlCol="0" anchor="ctr">
            <a:normAutofit/>
          </a:bodyPr>
          <a:lstStyle/>
          <a:p>
            <a:pPr lvl="0" defTabSz="457200">
              <a:lnSpc>
                <a:spcPct val="100000"/>
              </a:lnSpc>
              <a:spcBef>
                <a:spcPts val="0"/>
              </a:spcBef>
            </a:pPr>
            <a:r>
              <a:rPr lang="en-US" sz="3600" b="1" cap="none" spc="0" dirty="0">
                <a:solidFill>
                  <a:schemeClr val="bg1"/>
                </a:solidFill>
                <a:latin typeface="Tw Cen MT" panose="020B0602020104020603"/>
                <a:ea typeface="+mn-ea"/>
                <a:cs typeface="+mn-cs"/>
              </a:rPr>
              <a:t>Housing Prices Prediction</a:t>
            </a:r>
            <a:endParaRPr lang="en-US" sz="6000" b="1" cap="all" dirty="0">
              <a:solidFill>
                <a:schemeClr val="bg1"/>
              </a:solidFill>
            </a:endParaRPr>
          </a:p>
        </p:txBody>
      </p:sp>
      <p:sp>
        <p:nvSpPr>
          <p:cNvPr id="16" name="TextBox 15">
            <a:extLst>
              <a:ext uri="{FF2B5EF4-FFF2-40B4-BE49-F238E27FC236}">
                <a16:creationId xmlns:a16="http://schemas.microsoft.com/office/drawing/2014/main" id="{160BFB1C-743A-49C8-8B2A-A97418A37221}"/>
              </a:ext>
            </a:extLst>
          </p:cNvPr>
          <p:cNvSpPr txBox="1"/>
          <p:nvPr/>
        </p:nvSpPr>
        <p:spPr>
          <a:xfrm>
            <a:off x="7264101" y="5088414"/>
            <a:ext cx="3119718"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Area in 1000 sq. feet</a:t>
            </a:r>
          </a:p>
        </p:txBody>
      </p:sp>
      <p:sp>
        <p:nvSpPr>
          <p:cNvPr id="17" name="TextBox 16">
            <a:extLst>
              <a:ext uri="{FF2B5EF4-FFF2-40B4-BE49-F238E27FC236}">
                <a16:creationId xmlns:a16="http://schemas.microsoft.com/office/drawing/2014/main" id="{DF85D615-C21D-4C80-920B-4EC8EC6584CD}"/>
              </a:ext>
            </a:extLst>
          </p:cNvPr>
          <p:cNvSpPr txBox="1"/>
          <p:nvPr/>
        </p:nvSpPr>
        <p:spPr>
          <a:xfrm rot="16200000">
            <a:off x="5225531" y="3203115"/>
            <a:ext cx="2164961"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Price in Lakh (INR)</a:t>
            </a:r>
          </a:p>
        </p:txBody>
      </p:sp>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7FE3EDA3-949B-4B2E-A41E-BAA3ACAFD92D}"/>
                  </a:ext>
                </a:extLst>
              </p:cNvPr>
              <p:cNvSpPr/>
              <p:nvPr/>
            </p:nvSpPr>
            <p:spPr>
              <a:xfrm>
                <a:off x="10463865" y="2120635"/>
                <a:ext cx="1078183"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𝑦</m:t>
                      </m:r>
                    </m:oMath>
                  </m:oMathPara>
                </a14:m>
                <a:endParaRPr lang="en-US" dirty="0"/>
              </a:p>
            </p:txBody>
          </p:sp>
        </mc:Choice>
        <mc:Fallback xmlns="">
          <p:sp>
            <p:nvSpPr>
              <p:cNvPr id="11" name="Rectangle 10">
                <a:extLst>
                  <a:ext uri="{FF2B5EF4-FFF2-40B4-BE49-F238E27FC236}">
                    <a16:creationId xmlns:a16="http://schemas.microsoft.com/office/drawing/2014/main" id="{7FE3EDA3-949B-4B2E-A41E-BAA3ACAFD92D}"/>
                  </a:ext>
                </a:extLst>
              </p:cNvPr>
              <p:cNvSpPr>
                <a:spLocks noRot="1" noChangeAspect="1" noMove="1" noResize="1" noEditPoints="1" noAdjustHandles="1" noChangeArrowheads="1" noChangeShapeType="1" noTextEdit="1"/>
              </p:cNvSpPr>
              <p:nvPr/>
            </p:nvSpPr>
            <p:spPr>
              <a:xfrm>
                <a:off x="10463865" y="2120635"/>
                <a:ext cx="1078183" cy="369332"/>
              </a:xfrm>
              <a:prstGeom prst="rect">
                <a:avLst/>
              </a:prstGeom>
              <a:blipFill>
                <a:blip r:embed="rId3"/>
                <a:stretch>
                  <a:fillRect b="-6667"/>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CE1928BB-C413-41F9-8251-B749DD08692A}"/>
                  </a:ext>
                </a:extLst>
              </p:cNvPr>
              <p:cNvSpPr/>
              <p:nvPr/>
            </p:nvSpPr>
            <p:spPr>
              <a:xfrm>
                <a:off x="11041198" y="2968425"/>
                <a:ext cx="1078183"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𝑦</m:t>
                          </m:r>
                        </m:e>
                      </m:acc>
                    </m:oMath>
                  </m:oMathPara>
                </a14:m>
                <a:endParaRPr lang="en-US" dirty="0"/>
              </a:p>
            </p:txBody>
          </p:sp>
        </mc:Choice>
        <mc:Fallback xmlns="">
          <p:sp>
            <p:nvSpPr>
              <p:cNvPr id="12" name="Rectangle 11">
                <a:extLst>
                  <a:ext uri="{FF2B5EF4-FFF2-40B4-BE49-F238E27FC236}">
                    <a16:creationId xmlns:a16="http://schemas.microsoft.com/office/drawing/2014/main" id="{CE1928BB-C413-41F9-8251-B749DD08692A}"/>
                  </a:ext>
                </a:extLst>
              </p:cNvPr>
              <p:cNvSpPr>
                <a:spLocks noRot="1" noChangeAspect="1" noMove="1" noResize="1" noEditPoints="1" noAdjustHandles="1" noChangeArrowheads="1" noChangeShapeType="1" noTextEdit="1"/>
              </p:cNvSpPr>
              <p:nvPr/>
            </p:nvSpPr>
            <p:spPr>
              <a:xfrm>
                <a:off x="11041198" y="2968425"/>
                <a:ext cx="1078183" cy="369332"/>
              </a:xfrm>
              <a:prstGeom prst="rect">
                <a:avLst/>
              </a:prstGeom>
              <a:blipFill>
                <a:blip r:embed="rId4"/>
                <a:stretch>
                  <a:fillRect t="-6557" b="-4918"/>
                </a:stretch>
              </a:blipFill>
            </p:spPr>
            <p:txBody>
              <a:bodyPr/>
              <a:lstStyle/>
              <a:p>
                <a:r>
                  <a:rPr lang="en-IN">
                    <a:noFill/>
                  </a:rPr>
                  <a:t> </a:t>
                </a:r>
              </a:p>
            </p:txBody>
          </p:sp>
        </mc:Fallback>
      </mc:AlternateContent>
      <p:cxnSp>
        <p:nvCxnSpPr>
          <p:cNvPr id="13" name="Straight Arrow Connector 12">
            <a:extLst>
              <a:ext uri="{FF2B5EF4-FFF2-40B4-BE49-F238E27FC236}">
                <a16:creationId xmlns:a16="http://schemas.microsoft.com/office/drawing/2014/main" id="{920B0434-3F4F-4F95-9C5A-FD0C15F6CA2B}"/>
              </a:ext>
            </a:extLst>
          </p:cNvPr>
          <p:cNvCxnSpPr>
            <a:cxnSpLocks/>
          </p:cNvCxnSpPr>
          <p:nvPr/>
        </p:nvCxnSpPr>
        <p:spPr>
          <a:xfrm flipH="1">
            <a:off x="10319362" y="2395334"/>
            <a:ext cx="526942" cy="655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1F55DF02-FA67-4265-8AF2-160E0CBB9B4E}"/>
              </a:ext>
            </a:extLst>
          </p:cNvPr>
          <p:cNvCxnSpPr>
            <a:cxnSpLocks/>
          </p:cNvCxnSpPr>
          <p:nvPr/>
        </p:nvCxnSpPr>
        <p:spPr>
          <a:xfrm flipH="1">
            <a:off x="10319365" y="3153091"/>
            <a:ext cx="1100379" cy="957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7F4C640D-935F-4B78-887F-9C3550377B48}"/>
                  </a:ext>
                </a:extLst>
              </p:cNvPr>
              <p:cNvSpPr txBox="1"/>
              <p:nvPr/>
            </p:nvSpPr>
            <p:spPr>
              <a:xfrm>
                <a:off x="1179323" y="2589411"/>
                <a:ext cx="2297167" cy="1127360"/>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box>
                        <m:boxPr>
                          <m:ctrlPr>
                            <a:rPr lang="en-US" sz="4000" i="1" smtClean="0">
                              <a:solidFill>
                                <a:schemeClr val="bg1"/>
                              </a:solidFill>
                              <a:latin typeface="Cambria Math" panose="02040503050406030204" pitchFamily="18" charset="0"/>
                            </a:rPr>
                          </m:ctrlPr>
                        </m:boxPr>
                        <m:e>
                          <m:eqArr>
                            <m:eqArrPr>
                              <m:ctrlPr>
                                <a:rPr lang="en-US" sz="4000" i="1">
                                  <a:solidFill>
                                    <a:schemeClr val="bg1"/>
                                  </a:solidFill>
                                  <a:latin typeface="Cambria Math" panose="02040503050406030204" pitchFamily="18" charset="0"/>
                                </a:rPr>
                              </m:ctrlPr>
                            </m:eqArrPr>
                            <m:e>
                              <m:r>
                                <a:rPr lang="en-US" sz="4000" i="1">
                                  <a:solidFill>
                                    <a:schemeClr val="bg1"/>
                                  </a:solidFill>
                                  <a:latin typeface="Cambria Math" panose="02040503050406030204" pitchFamily="18" charset="0"/>
                                </a:rPr>
                                <m:t>𝑚𝑖𝑛𝑖𝑚𝑖𝑧𝑒</m:t>
                              </m:r>
                            </m:e>
                            <m:e>
                              <m:r>
                                <a:rPr lang="en-US" sz="4000" i="1">
                                  <a:solidFill>
                                    <a:schemeClr val="bg1"/>
                                  </a:solidFill>
                                  <a:latin typeface="Cambria Math" panose="02040503050406030204" pitchFamily="18" charset="0"/>
                                </a:rPr>
                                <m:t>(</m:t>
                              </m:r>
                              <m:r>
                                <a:rPr lang="en-US" sz="4000" i="1">
                                  <a:solidFill>
                                    <a:schemeClr val="bg1"/>
                                  </a:solidFill>
                                  <a:latin typeface="Cambria Math" panose="02040503050406030204" pitchFamily="18" charset="0"/>
                                </a:rPr>
                                <m:t>𝑦</m:t>
                              </m:r>
                              <m:r>
                                <a:rPr lang="en-US" sz="4000" i="1">
                                  <a:solidFill>
                                    <a:schemeClr val="bg1"/>
                                  </a:solidFill>
                                  <a:latin typeface="Cambria Math" panose="02040503050406030204" pitchFamily="18" charset="0"/>
                                </a:rPr>
                                <m:t>−</m:t>
                              </m:r>
                              <m:acc>
                                <m:accPr>
                                  <m:chr m:val="̂"/>
                                  <m:ctrlPr>
                                    <a:rPr lang="en-US" sz="4000" i="1">
                                      <a:solidFill>
                                        <a:schemeClr val="bg1"/>
                                      </a:solidFill>
                                      <a:latin typeface="Cambria Math" panose="02040503050406030204" pitchFamily="18" charset="0"/>
                                    </a:rPr>
                                  </m:ctrlPr>
                                </m:accPr>
                                <m:e>
                                  <m:r>
                                    <a:rPr lang="en-US" sz="4000" i="1">
                                      <a:solidFill>
                                        <a:schemeClr val="bg1"/>
                                      </a:solidFill>
                                      <a:latin typeface="Cambria Math" panose="02040503050406030204" pitchFamily="18" charset="0"/>
                                    </a:rPr>
                                    <m:t>𝑦</m:t>
                                  </m:r>
                                </m:e>
                              </m:acc>
                              <m:r>
                                <a:rPr lang="en-US" sz="4000" i="1">
                                  <a:solidFill>
                                    <a:schemeClr val="bg1"/>
                                  </a:solidFill>
                                  <a:latin typeface="Cambria Math" panose="02040503050406030204" pitchFamily="18" charset="0"/>
                                </a:rPr>
                                <m:t>)</m:t>
                              </m:r>
                            </m:e>
                          </m:eqArr>
                        </m:e>
                      </m:box>
                    </m:oMath>
                  </m:oMathPara>
                </a14:m>
                <a:endParaRPr lang="en-US" sz="4000" dirty="0">
                  <a:solidFill>
                    <a:schemeClr val="bg1"/>
                  </a:solidFill>
                </a:endParaRPr>
              </a:p>
            </p:txBody>
          </p:sp>
        </mc:Choice>
        <mc:Fallback xmlns="">
          <p:sp>
            <p:nvSpPr>
              <p:cNvPr id="18" name="TextBox 17">
                <a:extLst>
                  <a:ext uri="{FF2B5EF4-FFF2-40B4-BE49-F238E27FC236}">
                    <a16:creationId xmlns:a16="http://schemas.microsoft.com/office/drawing/2014/main" id="{7F4C640D-935F-4B78-887F-9C3550377B48}"/>
                  </a:ext>
                </a:extLst>
              </p:cNvPr>
              <p:cNvSpPr txBox="1">
                <a:spLocks noRot="1" noChangeAspect="1" noMove="1" noResize="1" noEditPoints="1" noAdjustHandles="1" noChangeArrowheads="1" noChangeShapeType="1" noTextEdit="1"/>
              </p:cNvSpPr>
              <p:nvPr/>
            </p:nvSpPr>
            <p:spPr>
              <a:xfrm>
                <a:off x="1179323" y="2589411"/>
                <a:ext cx="2297167" cy="1127360"/>
              </a:xfrm>
              <a:prstGeom prst="rect">
                <a:avLst/>
              </a:prstGeom>
              <a:blipFill>
                <a:blip r:embed="rId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54F97B9C-3BEB-4537-845A-5DED5DB747BD}"/>
                  </a:ext>
                </a:extLst>
              </p:cNvPr>
              <p:cNvSpPr txBox="1"/>
              <p:nvPr/>
            </p:nvSpPr>
            <p:spPr>
              <a:xfrm>
                <a:off x="7364437" y="667971"/>
                <a:ext cx="2685542" cy="123110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IN" sz="4000" b="0" i="1" smtClean="0">
                          <a:solidFill>
                            <a:schemeClr val="tx1">
                              <a:lumMod val="75000"/>
                              <a:lumOff val="25000"/>
                            </a:schemeClr>
                          </a:solidFill>
                          <a:latin typeface="Cambria Math" panose="02040503050406030204" pitchFamily="18" charset="0"/>
                        </a:rPr>
                        <m:t>𝑃𝑟𝑒𝑑𝑖𝑐𝑡𝑜𝑟</m:t>
                      </m:r>
                    </m:oMath>
                  </m:oMathPara>
                </a14:m>
                <a:endParaRPr lang="en-IN" sz="4000" b="0" i="1" dirty="0">
                  <a:solidFill>
                    <a:schemeClr val="tx1">
                      <a:lumMod val="75000"/>
                      <a:lumOff val="25000"/>
                    </a:schemeClr>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box>
                        <m:boxPr>
                          <m:ctrlPr>
                            <a:rPr lang="en-US" sz="4000" i="1">
                              <a:solidFill>
                                <a:schemeClr val="tx1">
                                  <a:lumMod val="75000"/>
                                  <a:lumOff val="25000"/>
                                </a:schemeClr>
                              </a:solidFill>
                              <a:latin typeface="Cambria Math" panose="02040503050406030204" pitchFamily="18" charset="0"/>
                            </a:rPr>
                          </m:ctrlPr>
                        </m:boxPr>
                        <m:e>
                          <m:acc>
                            <m:accPr>
                              <m:chr m:val="̂"/>
                              <m:ctrlPr>
                                <a:rPr lang="en-US" sz="4000" i="1">
                                  <a:solidFill>
                                    <a:schemeClr val="tx1">
                                      <a:lumMod val="75000"/>
                                      <a:lumOff val="25000"/>
                                    </a:schemeClr>
                                  </a:solidFill>
                                  <a:latin typeface="Cambria Math" panose="02040503050406030204" pitchFamily="18" charset="0"/>
                                </a:rPr>
                              </m:ctrlPr>
                            </m:accPr>
                            <m:e>
                              <m:r>
                                <a:rPr lang="en-US" sz="4000" i="1">
                                  <a:solidFill>
                                    <a:schemeClr val="tx1">
                                      <a:lumMod val="75000"/>
                                      <a:lumOff val="25000"/>
                                    </a:schemeClr>
                                  </a:solidFill>
                                  <a:latin typeface="Cambria Math" panose="02040503050406030204" pitchFamily="18" charset="0"/>
                                </a:rPr>
                                <m:t>𝑦</m:t>
                              </m:r>
                            </m:e>
                          </m:acc>
                          <m:r>
                            <a:rPr lang="en-US" sz="4000" i="1">
                              <a:solidFill>
                                <a:schemeClr val="tx1">
                                  <a:lumMod val="75000"/>
                                  <a:lumOff val="25000"/>
                                </a:schemeClr>
                              </a:solidFill>
                              <a:latin typeface="Cambria Math" panose="02040503050406030204" pitchFamily="18" charset="0"/>
                            </a:rPr>
                            <m:t>=</m:t>
                          </m:r>
                          <m:r>
                            <a:rPr lang="en-US" sz="4000" i="1">
                              <a:solidFill>
                                <a:schemeClr val="tx1">
                                  <a:lumMod val="75000"/>
                                  <a:lumOff val="25000"/>
                                </a:schemeClr>
                              </a:solidFill>
                              <a:latin typeface="Cambria Math" panose="02040503050406030204" pitchFamily="18" charset="0"/>
                            </a:rPr>
                            <m:t>𝑚𝑥</m:t>
                          </m:r>
                          <m:r>
                            <a:rPr lang="en-US" sz="4000" i="1">
                              <a:solidFill>
                                <a:schemeClr val="tx1">
                                  <a:lumMod val="75000"/>
                                  <a:lumOff val="25000"/>
                                </a:schemeClr>
                              </a:solidFill>
                              <a:latin typeface="Cambria Math" panose="02040503050406030204" pitchFamily="18" charset="0"/>
                            </a:rPr>
                            <m:t>+</m:t>
                          </m:r>
                          <m:r>
                            <a:rPr lang="en-US" sz="4000" i="1">
                              <a:solidFill>
                                <a:schemeClr val="tx1">
                                  <a:lumMod val="75000"/>
                                  <a:lumOff val="25000"/>
                                </a:schemeClr>
                              </a:solidFill>
                              <a:latin typeface="Cambria Math" panose="02040503050406030204" pitchFamily="18" charset="0"/>
                            </a:rPr>
                            <m:t>𝑐</m:t>
                          </m:r>
                        </m:e>
                      </m:box>
                    </m:oMath>
                  </m:oMathPara>
                </a14:m>
                <a:endParaRPr lang="en-US" sz="4000" dirty="0">
                  <a:solidFill>
                    <a:schemeClr val="tx1">
                      <a:lumMod val="75000"/>
                      <a:lumOff val="25000"/>
                    </a:schemeClr>
                  </a:solidFill>
                </a:endParaRPr>
              </a:p>
            </p:txBody>
          </p:sp>
        </mc:Choice>
        <mc:Fallback xmlns="">
          <p:sp>
            <p:nvSpPr>
              <p:cNvPr id="20" name="TextBox 19">
                <a:extLst>
                  <a:ext uri="{FF2B5EF4-FFF2-40B4-BE49-F238E27FC236}">
                    <a16:creationId xmlns:a16="http://schemas.microsoft.com/office/drawing/2014/main" id="{54F97B9C-3BEB-4537-845A-5DED5DB747BD}"/>
                  </a:ext>
                </a:extLst>
              </p:cNvPr>
              <p:cNvSpPr txBox="1">
                <a:spLocks noRot="1" noChangeAspect="1" noMove="1" noResize="1" noEditPoints="1" noAdjustHandles="1" noChangeArrowheads="1" noChangeShapeType="1" noTextEdit="1"/>
              </p:cNvSpPr>
              <p:nvPr/>
            </p:nvSpPr>
            <p:spPr>
              <a:xfrm>
                <a:off x="7364437" y="667971"/>
                <a:ext cx="2685542" cy="1231106"/>
              </a:xfrm>
              <a:prstGeom prst="rect">
                <a:avLst/>
              </a:prstGeom>
              <a:blipFill>
                <a:blip r:embed="rId6"/>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1427494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8" grpId="0"/>
      <p:bldP spid="20"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3227</TotalTime>
  <Words>3053</Words>
  <Application>Microsoft Office PowerPoint</Application>
  <PresentationFormat>Widescreen</PresentationFormat>
  <Paragraphs>446</Paragraphs>
  <Slides>61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61</vt:i4>
      </vt:variant>
    </vt:vector>
  </HeadingPairs>
  <TitlesOfParts>
    <vt:vector size="69" baseType="lpstr">
      <vt:lpstr>Arial</vt:lpstr>
      <vt:lpstr>Calibri</vt:lpstr>
      <vt:lpstr>Cambria Math</vt:lpstr>
      <vt:lpstr>Courier New</vt:lpstr>
      <vt:lpstr>Tw Cen MT</vt:lpstr>
      <vt:lpstr>Tw Cen MT Condensed</vt:lpstr>
      <vt:lpstr>Wingdings 3</vt:lpstr>
      <vt:lpstr>Integral</vt:lpstr>
      <vt:lpstr>Linear Regression</vt:lpstr>
      <vt:lpstr>What is Linear Regression?</vt:lpstr>
      <vt:lpstr>Linear Regression</vt:lpstr>
      <vt:lpstr>PowerPoint Presentation</vt:lpstr>
      <vt:lpstr>Univariate Linear Regression</vt:lpstr>
      <vt:lpstr>Housing Prices Prediction</vt:lpstr>
      <vt:lpstr>Housing Prices Prediction</vt:lpstr>
      <vt:lpstr>Housing Prices Prediction</vt:lpstr>
      <vt:lpstr>Housing Prices Prediction</vt:lpstr>
      <vt:lpstr>Variables affecting Regression Equation</vt:lpstr>
      <vt:lpstr>Housing Prices Prediction</vt:lpstr>
      <vt:lpstr>PowerPoint Presentation</vt:lpstr>
      <vt:lpstr>Gradient Descent Algorithm</vt:lpstr>
      <vt:lpstr>PowerPoint Presentation</vt:lpstr>
      <vt:lpstr>PowerPoint Presentation</vt:lpstr>
      <vt:lpstr>Univariate Linear Regression</vt:lpstr>
      <vt:lpstr>Objective of Linear Regression</vt:lpstr>
      <vt:lpstr>Linear Regression Use cases</vt:lpstr>
      <vt:lpstr>Simple Linear Regression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Multivariate Linear Regression</vt:lpstr>
      <vt:lpstr>One Hot Encoding</vt:lpstr>
      <vt:lpstr>Dummy Variables</vt:lpstr>
      <vt:lpstr>PowerPoint Presentation</vt:lpstr>
      <vt:lpstr>Avoiding the Dummy variable trap</vt:lpstr>
      <vt:lpstr>Feature Scaling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K fold Cross Validation</vt:lpstr>
      <vt:lpstr>PowerPoint Presentation</vt:lpstr>
      <vt:lpstr>PowerPoint Presentation</vt:lpstr>
      <vt:lpstr>Overfitting &amp; Generalisation </vt:lpstr>
      <vt:lpstr>How to minimize?</vt:lpstr>
      <vt:lpstr>L1 Regularisation (Lasso) (Least Absolute Shrinkage and Selection Operator)</vt:lpstr>
      <vt:lpstr>L1 Regularisation (Lasso)</vt:lpstr>
      <vt:lpstr>PowerPoint Presentation</vt:lpstr>
      <vt:lpstr>L2 Regularisation (Ridge)</vt:lpstr>
      <vt:lpstr>L2 Regularisation (Ridge)</vt:lpstr>
      <vt:lpstr>PowerPoint Presentation</vt:lpstr>
      <vt:lpstr>L1 &amp; L2 Regularisation (Elastic Net)</vt:lpstr>
      <vt:lpstr>Lasso regression for feature selection</vt:lpstr>
      <vt:lpstr>Lasso regression for feature selection</vt:lpstr>
      <vt:lpstr>Lasso regression for feature selection</vt:lpstr>
      <vt:lpstr>Practice Datasets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Linear Regression</dc:title>
  <dc:creator>Anshu Pandey</dc:creator>
  <cp:lastModifiedBy>Anshu Pandey</cp:lastModifiedBy>
  <cp:revision>76</cp:revision>
  <dcterms:created xsi:type="dcterms:W3CDTF">2018-01-12T17:37:50Z</dcterms:created>
  <dcterms:modified xsi:type="dcterms:W3CDTF">2019-11-09T01:32:30Z</dcterms:modified>
</cp:coreProperties>
</file>