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309" r:id="rId3"/>
    <p:sldId id="380" r:id="rId4"/>
    <p:sldId id="381" r:id="rId5"/>
    <p:sldId id="258" r:id="rId6"/>
    <p:sldId id="332" r:id="rId7"/>
    <p:sldId id="414" r:id="rId8"/>
    <p:sldId id="415" r:id="rId9"/>
    <p:sldId id="416" r:id="rId10"/>
    <p:sldId id="364" r:id="rId11"/>
    <p:sldId id="271" r:id="rId12"/>
    <p:sldId id="405" r:id="rId13"/>
    <p:sldId id="406" r:id="rId14"/>
    <p:sldId id="352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274" r:id="rId23"/>
    <p:sldId id="382" r:id="rId24"/>
    <p:sldId id="383" r:id="rId25"/>
    <p:sldId id="384" r:id="rId26"/>
    <p:sldId id="385" r:id="rId27"/>
    <p:sldId id="278" r:id="rId28"/>
    <p:sldId id="279" r:id="rId29"/>
    <p:sldId id="281" r:id="rId30"/>
    <p:sldId id="280" r:id="rId31"/>
    <p:sldId id="282" r:id="rId32"/>
    <p:sldId id="386" r:id="rId33"/>
    <p:sldId id="283" r:id="rId34"/>
    <p:sldId id="285" r:id="rId35"/>
    <p:sldId id="286" r:id="rId36"/>
    <p:sldId id="387" r:id="rId37"/>
    <p:sldId id="287" r:id="rId38"/>
    <p:sldId id="388" r:id="rId39"/>
    <p:sldId id="288" r:id="rId40"/>
    <p:sldId id="389" r:id="rId41"/>
    <p:sldId id="390" r:id="rId42"/>
    <p:sldId id="392" r:id="rId43"/>
    <p:sldId id="391" r:id="rId44"/>
    <p:sldId id="399" r:id="rId45"/>
    <p:sldId id="289" r:id="rId46"/>
    <p:sldId id="393" r:id="rId47"/>
    <p:sldId id="400" r:id="rId48"/>
    <p:sldId id="394" r:id="rId49"/>
    <p:sldId id="395" r:id="rId50"/>
    <p:sldId id="396" r:id="rId51"/>
    <p:sldId id="397" r:id="rId52"/>
    <p:sldId id="398" r:id="rId53"/>
    <p:sldId id="401" r:id="rId54"/>
    <p:sldId id="402" r:id="rId55"/>
    <p:sldId id="403" r:id="rId56"/>
    <p:sldId id="404" r:id="rId57"/>
    <p:sldId id="337" r:id="rId58"/>
    <p:sldId id="342" r:id="rId59"/>
    <p:sldId id="27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93A8E-7F50-4D75-A78F-4F0A8435821B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B298-5D7B-4462-83A7-2FEA0E325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5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E0E6-0194-4584-90CB-D8CE95A0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DB572-DA85-4323-AE78-67C845C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6D0A0-221B-4CDD-884F-F1DEFECC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6CCB-1E6E-4BFF-BA2E-4B3B135B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2F524A-73C7-4CED-AC60-8A22229DB0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2222090"/>
            <a:ext cx="9720262" cy="3962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A21B-83A1-4B2B-8678-2277B2D759A7}"/>
              </a:ext>
            </a:extLst>
          </p:cNvPr>
          <p:cNvSpPr/>
          <p:nvPr userDrawn="1"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9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DAD-B081-42A6-8877-5FEFFC44B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4D593-443A-4500-9079-34AC82B2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74645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888267-71EC-4384-B762-F9619B2C1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" t="15121" r="4046" b="5375"/>
          <a:stretch/>
        </p:blipFill>
        <p:spPr>
          <a:xfrm>
            <a:off x="2596445" y="1557050"/>
            <a:ext cx="6999108" cy="4657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C11E5D-0B2E-459F-B9F7-8CC560EC0FEB}"/>
              </a:ext>
            </a:extLst>
          </p:cNvPr>
          <p:cNvSpPr txBox="1"/>
          <p:nvPr/>
        </p:nvSpPr>
        <p:spPr>
          <a:xfrm>
            <a:off x="2900515" y="1187718"/>
            <a:ext cx="63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Comparing Linear Probability Model and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51913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941017" y="1379349"/>
            <a:ext cx="15498" cy="4541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8713" y="1249195"/>
            <a:ext cx="4595329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en-US" sz="3200" spc="-73" dirty="0">
                <a:solidFill>
                  <a:srgbClr val="3A3A3A"/>
                </a:solidFill>
                <a:latin typeface="Calibri"/>
                <a:cs typeface="Calibri"/>
              </a:rPr>
              <a:t>Binary Classification using Logistic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3492" y="1239864"/>
            <a:ext cx="4913608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en-US" sz="3200" spc="-73" dirty="0">
                <a:solidFill>
                  <a:srgbClr val="3A3A3A"/>
                </a:solidFill>
                <a:latin typeface="Calibri"/>
                <a:cs typeface="Calibri"/>
              </a:rPr>
              <a:t>Multinomial Classification using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9B489-9E4C-498A-9C09-97BD501BA372}"/>
                  </a:ext>
                </a:extLst>
              </p:cNvPr>
              <p:cNvSpPr txBox="1"/>
              <p:nvPr/>
            </p:nvSpPr>
            <p:spPr>
              <a:xfrm>
                <a:off x="6149838" y="2947888"/>
                <a:ext cx="5647508" cy="2088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=1,2,…..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sz="28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9B489-9E4C-498A-9C09-97BD501BA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38" y="2947888"/>
                <a:ext cx="5647508" cy="2088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D26EE-CA3F-473E-9484-9079C3E7A662}"/>
                  </a:ext>
                </a:extLst>
              </p:cNvPr>
              <p:cNvSpPr txBox="1"/>
              <p:nvPr/>
            </p:nvSpPr>
            <p:spPr>
              <a:xfrm>
                <a:off x="1421187" y="2947888"/>
                <a:ext cx="3332579" cy="1678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𝑆𝑖𝑔𝑚𝑜𝑖𝑑𝑎𝑙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D26EE-CA3F-473E-9484-9079C3E7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187" y="2947888"/>
                <a:ext cx="3332579" cy="1678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03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C5B4E-52E3-42AB-B3BF-F464E3F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Maximum Likelihood Estimation (MLE)</a:t>
            </a:r>
            <a:endParaRPr lang="en-IN" sz="4000" b="1" cap="none" spc="-73" dirty="0">
              <a:solidFill>
                <a:srgbClr val="3A3A3A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FF4E56-E89C-45A0-9A8D-D4CFCC032D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MLE is a statistical method for estimating the coefficients of a model.</a:t>
            </a:r>
          </a:p>
          <a:p>
            <a:r>
              <a:rPr lang="en-US" dirty="0"/>
              <a:t>The likelihood function (L) measures the probability of observing the particular set of dependent variable values (p1, p2, ..., </a:t>
            </a:r>
            <a:r>
              <a:rPr lang="en-US" dirty="0" err="1"/>
              <a:t>pn</a:t>
            </a:r>
            <a:r>
              <a:rPr lang="en-US" dirty="0"/>
              <a:t>) that occur in the sample: </a:t>
            </a:r>
            <a:br>
              <a:rPr lang="en-US" dirty="0"/>
            </a:br>
            <a:r>
              <a:rPr lang="en-US" dirty="0"/>
              <a:t>	L = </a:t>
            </a:r>
            <a:r>
              <a:rPr lang="en-US" dirty="0" err="1"/>
              <a:t>Prob</a:t>
            </a:r>
            <a:r>
              <a:rPr lang="en-US" dirty="0"/>
              <a:t> (p1* p2* * *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The higher the L, the higher the probability of observing the </a:t>
            </a:r>
            <a:r>
              <a:rPr lang="en-US" dirty="0" err="1"/>
              <a:t>ps</a:t>
            </a:r>
            <a:r>
              <a:rPr lang="en-US" dirty="0"/>
              <a:t> in the sample.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12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5A81-981B-4C23-ADC6-DF06106F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spc="-73" dirty="0">
                <a:solidFill>
                  <a:srgbClr val="3A3A3A"/>
                </a:solidFill>
                <a:latin typeface="Calibri"/>
                <a:cs typeface="Calibri"/>
              </a:rPr>
              <a:t>Maximum Likelihood Estimation (MLE)</a:t>
            </a:r>
            <a:endParaRPr lang="en-IN" sz="4000" b="1" cap="none" spc="-73" dirty="0">
              <a:solidFill>
                <a:srgbClr val="3A3A3A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ADD2-73B4-43AE-AFBE-AD07B6683D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MLE involves finding the coefficients (, ) that makes the log of the likelihood function (LL &lt; 0) as large as possible </a:t>
            </a:r>
          </a:p>
          <a:p>
            <a:r>
              <a:rPr lang="en-US" dirty="0"/>
              <a:t>Or, finds the coefficients that make -2 times the log of the likelihood function (-2LL) as small as possible</a:t>
            </a:r>
          </a:p>
          <a:p>
            <a:r>
              <a:rPr lang="en-US" dirty="0"/>
              <a:t>The maximum likelihood estimates solve the following condition: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{Y - p(Y=1)}Xi = 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summed over all observations, </a:t>
            </a:r>
            <a:r>
              <a:rPr lang="en-US" dirty="0" err="1"/>
              <a:t>i</a:t>
            </a:r>
            <a:r>
              <a:rPr lang="en-US" dirty="0"/>
              <a:t> = 1,…,n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25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90400-BB8B-4A44-AB63-65C7CA223E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39B797-CDC6-4529-8A36-9CBFC98163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45826DB-FE7B-4742-997F-EACAA7D8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sz="44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/>
                <a:ea typeface="+mn-ea"/>
                <a:cs typeface="+mn-cs"/>
              </a:rPr>
              <a:t>Objective of Logistic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4514" y="804333"/>
            <a:ext cx="6932809" cy="524933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defRPr/>
            </a:pPr>
            <a:r>
              <a:rPr lang="en-US" altLang="en-US" sz="2300" b="1" dirty="0">
                <a:solidFill>
                  <a:prstClr val="black"/>
                </a:solidFill>
              </a:rPr>
              <a:t>Binary Classification: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Given the subject and the email text predicting, Email Spam or not.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Sunny or rainy day prediction, using the weather information.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Based on the bank customer history, Predicting whether to give the loan or not.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defRPr/>
            </a:pPr>
            <a:endParaRPr lang="en-US" altLang="en-US" sz="2300" b="1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defRPr/>
            </a:pPr>
            <a:r>
              <a:rPr lang="en-US" altLang="en-US" sz="2300" b="1" dirty="0">
                <a:solidFill>
                  <a:prstClr val="black"/>
                </a:solidFill>
              </a:rPr>
              <a:t>Multi-Classification: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Given the dimensional information of the object, Identifying the shape of the object.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Identifying the different kinds of vehicles.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Based on the color intensities, Predicting the color type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4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5B512-930A-40F0-82A6-4895B71A9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CA735-62CB-4665-AA7D-4A259E3F7CE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45948D-E2F9-4D39-8CA4-6958BA3F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IN" sz="4400" b="1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325DB-DDE9-4804-878F-E731178C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IN" sz="1600" b="1">
                <a:solidFill>
                  <a:srgbClr val="FFFFFF"/>
                </a:solidFill>
              </a:rPr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68989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4848-72A2-41B6-B8D3-88F91414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Confusion Matrix</a:t>
            </a:r>
          </a:p>
        </p:txBody>
      </p:sp>
      <p:pic>
        <p:nvPicPr>
          <p:cNvPr id="5122" name="Picture 2" descr="Truth Table Confusion Matrix">
            <a:extLst>
              <a:ext uri="{FF2B5EF4-FFF2-40B4-BE49-F238E27FC236}">
                <a16:creationId xmlns:a16="http://schemas.microsoft.com/office/drawing/2014/main" id="{82B469AF-2A60-4160-AF31-5219DFF0677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816" y="2302121"/>
            <a:ext cx="8914384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00DA8B-3304-412C-A30F-C85718D7A297}"/>
              </a:ext>
            </a:extLst>
          </p:cNvPr>
          <p:cNvSpPr/>
          <p:nvPr/>
        </p:nvSpPr>
        <p:spPr>
          <a:xfrm>
            <a:off x="5410721" y="4417379"/>
            <a:ext cx="65974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Example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positive: Sick people correctly identified as sick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 positive: Healthy people incorrectly identified as sick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negative: Healthy people correctly identified as healthy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 negative: Sick people incorrectly identified as healthy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62E13-4FB8-411F-99A6-7B7384C68815}"/>
              </a:ext>
            </a:extLst>
          </p:cNvPr>
          <p:cNvSpPr/>
          <p:nvPr/>
        </p:nvSpPr>
        <p:spPr>
          <a:xfrm>
            <a:off x="442452" y="46943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positive = correctly identified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 positive = incorrectly identified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negative = correctly rejected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 negative = incorrectly rejected</a:t>
            </a:r>
          </a:p>
        </p:txBody>
      </p:sp>
    </p:spTree>
    <p:extLst>
      <p:ext uri="{BB962C8B-B14F-4D97-AF65-F5344CB8AC3E}">
        <p14:creationId xmlns:p14="http://schemas.microsoft.com/office/powerpoint/2010/main" val="175347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AE87-087E-4F64-9D25-E61558F9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Accuracy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A0C786-AED5-4ECE-AFC8-74CB050582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662" y="2318766"/>
            <a:ext cx="8350891" cy="22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8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32D2-549C-4222-9F1D-3227E3E1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29763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IN" sz="44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Relevancy Score</a:t>
            </a: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3200" dirty="0"/>
            </a:br>
            <a:r>
              <a:rPr lang="en-IN" sz="3200" dirty="0"/>
              <a:t>1. Precision</a:t>
            </a:r>
            <a:br>
              <a:rPr lang="en-IN" sz="3200" dirty="0"/>
            </a:br>
            <a:r>
              <a:rPr lang="en-IN" sz="3200" dirty="0"/>
              <a:t>2. Recall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endParaRPr lang="en-IN" dirty="0"/>
          </a:p>
        </p:txBody>
      </p:sp>
      <p:pic>
        <p:nvPicPr>
          <p:cNvPr id="3074" name="Pictur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D23AEB59-7568-46BE-AAF8-11D23ADBD3F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8611" y="103632"/>
            <a:ext cx="3399880" cy="61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6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C891-AE39-48B5-BAB2-ED408110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Recall</a:t>
            </a:r>
          </a:p>
        </p:txBody>
      </p:sp>
      <p:sp>
        <p:nvSpPr>
          <p:cNvPr id="5" name="AutoShap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454502D3-BDB0-4345-8688-41B504EE3625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The fraction of relevant instances that have been retrieved over the total amount of relevant instances.</a:t>
            </a:r>
          </a:p>
          <a:p>
            <a:pPr marL="0" indent="0">
              <a:buNone/>
            </a:pPr>
            <a:r>
              <a:rPr lang="en-US" dirty="0"/>
              <a:t>The recall is intuitively the ability of the classifier to find all the positive samples.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B078C-DDE8-419D-AC13-BCA7563E1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93"/>
          <a:stretch/>
        </p:blipFill>
        <p:spPr>
          <a:xfrm>
            <a:off x="2722170" y="3611880"/>
            <a:ext cx="6009102" cy="2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9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DD243-ED5F-4896-B18B-ABCF4B7E1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721DD-D110-44EE-82A7-D56AB687E6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71CE02-93B9-404A-B946-791AD5FA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all" dirty="0">
                <a:solidFill>
                  <a:srgbClr val="FFFFFF"/>
                </a:solidFill>
              </a:rPr>
              <a:t>What is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5193-5916-4034-9D9F-43AA4DBDB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129" y="643467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Logistic Regression is a classification algorithm that models the probability of the output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estimates relationship between a dependent variable (target/label) and one or more independent variable (predictors) where dependent variable is categorical.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4700489-7DFD-4880-83CE-A18DFD9A8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977156"/>
              </p:ext>
            </p:extLst>
          </p:nvPr>
        </p:nvGraphicFramePr>
        <p:xfrm>
          <a:off x="6334416" y="750385"/>
          <a:ext cx="5774458" cy="371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Chart" r:id="rId3" imgW="8953677" imgH="5548087" progId="MSGraph.Chart.8">
                  <p:embed followColorScheme="full"/>
                </p:oleObj>
              </mc:Choice>
              <mc:Fallback>
                <p:oleObj name="Chart" r:id="rId3" imgW="8953677" imgH="5548087" progId="MSGraph.Chart.8">
                  <p:embed followColorScheme="full"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E3D0B771-4B36-498F-A004-64FF81E668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416" y="750385"/>
                        <a:ext cx="5774458" cy="3715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B9A37D95-B703-4ACE-8100-29B8BC30F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386757"/>
              </p:ext>
            </p:extLst>
          </p:nvPr>
        </p:nvGraphicFramePr>
        <p:xfrm>
          <a:off x="6893359" y="453261"/>
          <a:ext cx="28463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5" imgW="1579320" imgH="423720" progId="Equation.3">
                  <p:embed/>
                </p:oleObj>
              </mc:Choice>
              <mc:Fallback>
                <p:oleObj name="Equation" r:id="rId5" imgW="1579320" imgH="42372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CD5ED966-F6F6-4DBD-991A-665C0B73860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038"/>
                      <a:stretch>
                        <a:fillRect/>
                      </a:stretch>
                    </p:blipFill>
                    <p:spPr bwMode="auto">
                      <a:xfrm>
                        <a:off x="6893359" y="453261"/>
                        <a:ext cx="284638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66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C891-AE39-48B5-BAB2-ED408110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Precision</a:t>
            </a:r>
          </a:p>
        </p:txBody>
      </p:sp>
      <p:sp>
        <p:nvSpPr>
          <p:cNvPr id="5" name="AutoShap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454502D3-BDB0-4345-8688-41B504EE3625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 The fraction of relevant instances among the retrieved instances.</a:t>
            </a:r>
          </a:p>
          <a:p>
            <a:pPr marL="0" indent="0">
              <a:buNone/>
            </a:pPr>
            <a:r>
              <a:rPr lang="en-US" dirty="0"/>
              <a:t>The precision is intuitively the ability of the classifier to not label a sample as positive if it is negative.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BBA63-C895-4166-B45D-944690B36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t="1055" r="-1094" b="47631"/>
          <a:stretch/>
        </p:blipFill>
        <p:spPr>
          <a:xfrm>
            <a:off x="2167518" y="3746668"/>
            <a:ext cx="5701327" cy="18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8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E780-9D28-4491-9155-ECA8EF47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F1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4A34-DBD3-4D99-B1FE-783E7B04BD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measure that combines precision and recall is the harmonic mean of precision and recall.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574FA-A331-4DE5-89E3-7EA1E966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47" y="3737793"/>
            <a:ext cx="5805488" cy="201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61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B269FE-4116-4956-ACD7-1458D2DF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Logistic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B328B-6A41-4CF3-9605-F8B33AB78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Python code using </a:t>
            </a:r>
            <a:r>
              <a:rPr lang="en-IN" dirty="0" err="1"/>
              <a:t>sklearn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67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C739A-F4F9-4E8B-9C10-4ED196B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Bank Marketing Dataset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5FD62-1C9A-4BBA-A801-F1D264446B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dataset is taken from </a:t>
            </a:r>
          </a:p>
          <a:p>
            <a:r>
              <a:rPr lang="en-IN" dirty="0">
                <a:hlinkClick r:id="rId2"/>
              </a:rPr>
              <a:t>http://archive.ics.uci.edu/ml/datasets/Bank+Marketing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US" dirty="0"/>
              <a:t>it is related to direct marketing campaigns (phone calls) of a Portuguese banking institution. The classification goal is to predict whether the client will subscribe (1/0) to a term deposit (variable y). </a:t>
            </a:r>
          </a:p>
          <a:p>
            <a:endParaRPr lang="en-US" dirty="0"/>
          </a:p>
          <a:p>
            <a:r>
              <a:rPr lang="en-US" dirty="0"/>
              <a:t>The dataset provides the bank customers’ information. It includes 41,188 records and 21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2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D489-B369-4FA7-986B-107D87C11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535709"/>
            <a:ext cx="9720262" cy="574501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Input variables: # bank client data:</a:t>
            </a:r>
            <a:br>
              <a:rPr lang="en-US" sz="1600" dirty="0"/>
            </a:br>
            <a:r>
              <a:rPr lang="en-US" sz="1600" dirty="0"/>
              <a:t>1 - age (numeric)</a:t>
            </a:r>
            <a:br>
              <a:rPr lang="en-US" sz="1600" dirty="0"/>
            </a:br>
            <a:r>
              <a:rPr lang="en-US" sz="1600" dirty="0"/>
              <a:t>2 - job : type of job (categorical: 'admin.','blue-collar','entrepreneur','housemaid','management','retired','self-employed','services','student','technician','unemployed','unknown')</a:t>
            </a:r>
            <a:br>
              <a:rPr lang="en-US" sz="1600" dirty="0"/>
            </a:br>
            <a:r>
              <a:rPr lang="en-US" sz="1600" dirty="0"/>
              <a:t>3 - marital : marital status (categorical: '</a:t>
            </a:r>
            <a:r>
              <a:rPr lang="en-US" sz="1600" dirty="0" err="1"/>
              <a:t>divorced','married','single','unknown</a:t>
            </a:r>
            <a:r>
              <a:rPr lang="en-US" sz="1600" dirty="0"/>
              <a:t>'; note: 'divorced' means divorced or widowed)</a:t>
            </a:r>
            <a:br>
              <a:rPr lang="en-US" sz="1600" dirty="0"/>
            </a:br>
            <a:r>
              <a:rPr lang="en-US" sz="1600" dirty="0"/>
              <a:t>4 - education (categorical: 'basic.4y','basic.6y','basic.9y','high.school','illiterate','professional.course','university.degree','unknown')</a:t>
            </a:r>
            <a:br>
              <a:rPr lang="en-US" sz="1600" dirty="0"/>
            </a:br>
            <a:r>
              <a:rPr lang="en-US" sz="1600" dirty="0"/>
              <a:t>5 - default: has credit in default? (categorical: '</a:t>
            </a:r>
            <a:r>
              <a:rPr lang="en-US" sz="1600" dirty="0" err="1"/>
              <a:t>no','yes','unknown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6 - housing: has housing loan? (categorical: '</a:t>
            </a:r>
            <a:r>
              <a:rPr lang="en-US" sz="1600" dirty="0" err="1"/>
              <a:t>no','yes','unknown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7 - loan: has personal loan? (categorical: '</a:t>
            </a:r>
            <a:r>
              <a:rPr lang="en-US" sz="1600" dirty="0" err="1"/>
              <a:t>no','yes','unknown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# related with the last contact of the current campaign:</a:t>
            </a:r>
            <a:br>
              <a:rPr lang="en-US" sz="1600" dirty="0"/>
            </a:br>
            <a:r>
              <a:rPr lang="en-US" sz="1600" dirty="0"/>
              <a:t>8 - contact: contact communication type (categorical: '</a:t>
            </a:r>
            <a:r>
              <a:rPr lang="en-US" sz="1600" dirty="0" err="1"/>
              <a:t>cellular','telephone</a:t>
            </a:r>
            <a:r>
              <a:rPr lang="en-US" sz="1600" dirty="0"/>
              <a:t>') </a:t>
            </a:r>
            <a:br>
              <a:rPr lang="en-US" sz="1600" dirty="0"/>
            </a:br>
            <a:r>
              <a:rPr lang="en-US" sz="1600" dirty="0"/>
              <a:t>9 - month: last contact month of year (categorical: '</a:t>
            </a:r>
            <a:r>
              <a:rPr lang="en-US" sz="1600" dirty="0" err="1"/>
              <a:t>jan</a:t>
            </a:r>
            <a:r>
              <a:rPr lang="en-US" sz="1600" dirty="0"/>
              <a:t>', '</a:t>
            </a:r>
            <a:r>
              <a:rPr lang="en-US" sz="1600" dirty="0" err="1"/>
              <a:t>feb</a:t>
            </a:r>
            <a:r>
              <a:rPr lang="en-US" sz="1600" dirty="0"/>
              <a:t>', 'mar', ..., '</a:t>
            </a:r>
            <a:r>
              <a:rPr lang="en-US" sz="1600" dirty="0" err="1"/>
              <a:t>nov</a:t>
            </a:r>
            <a:r>
              <a:rPr lang="en-US" sz="1600" dirty="0"/>
              <a:t>', '</a:t>
            </a:r>
            <a:r>
              <a:rPr lang="en-US" sz="1600" dirty="0" err="1"/>
              <a:t>dec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10 - </a:t>
            </a:r>
            <a:r>
              <a:rPr lang="en-US" sz="1600" dirty="0" err="1"/>
              <a:t>day_of_week</a:t>
            </a:r>
            <a:r>
              <a:rPr lang="en-US" sz="1600" dirty="0"/>
              <a:t>: last contact day of the week (categorical: 'mon','</a:t>
            </a:r>
            <a:r>
              <a:rPr lang="en-US" sz="1600" dirty="0" err="1"/>
              <a:t>tue</a:t>
            </a:r>
            <a:r>
              <a:rPr lang="en-US" sz="1600" dirty="0"/>
              <a:t>','wed','</a:t>
            </a:r>
            <a:r>
              <a:rPr lang="en-US" sz="1600" dirty="0" err="1"/>
              <a:t>thu</a:t>
            </a:r>
            <a:r>
              <a:rPr lang="en-US" sz="1600" dirty="0"/>
              <a:t>','</a:t>
            </a:r>
            <a:r>
              <a:rPr lang="en-US" sz="1600" dirty="0" err="1"/>
              <a:t>fri</a:t>
            </a:r>
            <a:r>
              <a:rPr lang="en-US" sz="1600" dirty="0"/>
              <a:t>')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205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A48D-82C6-4DD7-B015-7415C97AAC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517236"/>
            <a:ext cx="9720262" cy="57357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1600" dirty="0"/>
              <a:t>11 - duration: last contact duration, in seconds (numeric). 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  <a:br>
              <a:rPr lang="en-US" sz="1600" dirty="0"/>
            </a:br>
            <a:r>
              <a:rPr lang="en-US" sz="1600" dirty="0"/>
              <a:t>12 - campaign: number of contacts performed during this campaign and for this client (numeric, includes last contact)</a:t>
            </a:r>
            <a:br>
              <a:rPr lang="en-US" sz="1600" dirty="0"/>
            </a:br>
            <a:r>
              <a:rPr lang="en-US" sz="1600" dirty="0"/>
              <a:t>13 - </a:t>
            </a:r>
            <a:r>
              <a:rPr lang="en-US" sz="1600" dirty="0" err="1"/>
              <a:t>pdays</a:t>
            </a:r>
            <a:r>
              <a:rPr lang="en-US" sz="1600" dirty="0"/>
              <a:t>: number of days that passed by after the client was last contacted from a previous campaign (numeric; 999 means client was not previously contacted)</a:t>
            </a:r>
            <a:br>
              <a:rPr lang="en-US" sz="1600" dirty="0"/>
            </a:br>
            <a:r>
              <a:rPr lang="en-US" sz="1600" dirty="0"/>
              <a:t>14 - previous: number of contacts performed before this campaign and for this client (numeric)</a:t>
            </a:r>
            <a:br>
              <a:rPr lang="en-US" sz="1600" dirty="0"/>
            </a:br>
            <a:r>
              <a:rPr lang="en-US" sz="1600" dirty="0"/>
              <a:t>15 - </a:t>
            </a:r>
            <a:r>
              <a:rPr lang="en-US" sz="1600" dirty="0" err="1"/>
              <a:t>poutcome</a:t>
            </a:r>
            <a:r>
              <a:rPr lang="en-US" sz="1600" dirty="0"/>
              <a:t>: outcome of the previous marketing campaign (categorical: '</a:t>
            </a:r>
            <a:r>
              <a:rPr lang="en-US" sz="1600" dirty="0" err="1"/>
              <a:t>failure','nonexistent','success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# social and economic context attributes</a:t>
            </a:r>
            <a:br>
              <a:rPr lang="en-US" sz="1600" dirty="0"/>
            </a:br>
            <a:r>
              <a:rPr lang="en-US" sz="1600" dirty="0"/>
              <a:t>16 - </a:t>
            </a:r>
            <a:r>
              <a:rPr lang="en-US" sz="1600" dirty="0" err="1"/>
              <a:t>emp.var.rate</a:t>
            </a:r>
            <a:r>
              <a:rPr lang="en-US" sz="1600" dirty="0"/>
              <a:t>: employment variation rate - quarterly indicator (numeric)</a:t>
            </a:r>
            <a:br>
              <a:rPr lang="en-US" sz="1600" dirty="0"/>
            </a:br>
            <a:r>
              <a:rPr lang="en-US" sz="1600" dirty="0"/>
              <a:t>17 - </a:t>
            </a:r>
            <a:r>
              <a:rPr lang="en-US" sz="1600" dirty="0" err="1"/>
              <a:t>cons.price.idx</a:t>
            </a:r>
            <a:r>
              <a:rPr lang="en-US" sz="1600" dirty="0"/>
              <a:t>: consumer price index - monthly indicator (numeric) </a:t>
            </a:r>
            <a:br>
              <a:rPr lang="en-US" sz="1600" dirty="0"/>
            </a:br>
            <a:r>
              <a:rPr lang="en-US" sz="1600" dirty="0"/>
              <a:t>18 - </a:t>
            </a:r>
            <a:r>
              <a:rPr lang="en-US" sz="1600" dirty="0" err="1"/>
              <a:t>cons.conf.idx</a:t>
            </a:r>
            <a:r>
              <a:rPr lang="en-US" sz="1600" dirty="0"/>
              <a:t>: consumer confidence index - monthly indicator (numeric) </a:t>
            </a:r>
            <a:br>
              <a:rPr lang="en-US" sz="1600" dirty="0"/>
            </a:br>
            <a:r>
              <a:rPr lang="en-US" sz="1600" dirty="0"/>
              <a:t>19 - euribor3m: </a:t>
            </a:r>
            <a:r>
              <a:rPr lang="en-US" sz="1600" dirty="0" err="1"/>
              <a:t>euribor</a:t>
            </a:r>
            <a:r>
              <a:rPr lang="en-US" sz="1600" dirty="0"/>
              <a:t> 3 month rate - daily indicator (numeric)</a:t>
            </a:r>
            <a:br>
              <a:rPr lang="en-US" sz="1600" dirty="0"/>
            </a:br>
            <a:r>
              <a:rPr lang="en-US" sz="1600" dirty="0"/>
              <a:t>20 - </a:t>
            </a:r>
            <a:r>
              <a:rPr lang="en-US" sz="1600" dirty="0" err="1"/>
              <a:t>nr.employed</a:t>
            </a:r>
            <a:r>
              <a:rPr lang="en-US" sz="1600" dirty="0"/>
              <a:t>: number of employees - quarterly indicator (numeric)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1281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0E49-92E7-47A8-8644-1B195FF4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8FF-553C-48D1-8D31-B445D9331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Output variable (desired target):</a:t>
            </a:r>
            <a:br>
              <a:rPr lang="en-US" dirty="0"/>
            </a:br>
            <a:r>
              <a:rPr lang="en-US" dirty="0"/>
              <a:t>21 - y - has the client subscribed a term deposit? (binary: '</a:t>
            </a:r>
            <a:r>
              <a:rPr lang="en-US" dirty="0" err="1"/>
              <a:t>yes','no</a:t>
            </a:r>
            <a:r>
              <a:rPr lang="en-US" dirty="0"/>
              <a:t>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14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Import the libraries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00464" y="1625600"/>
            <a:ext cx="10058911" cy="462741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preprocessing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matplotlib.pyplot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plt.rc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("font", size=14)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sklearn.linear_model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LogisticRegression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sklearn.cross_validation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train_test_split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seaborn as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sns.set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(style="white")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sns.set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(style="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whitegrid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color_codes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00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Import dataset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6"/>
            <a:ext cx="10042286" cy="3914737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pd.read_csv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('bank.csv', header=0)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data.dropna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data.shape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print(list(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data.columns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51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dependent variable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6"/>
            <a:ext cx="10042286" cy="3914737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(x='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y',data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=data, palette='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hls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382-CFD2-4FCB-95AB-7D300E77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Logistic Regression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CC22-7CD0-4ED3-AAD1-F7C8BD87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Expects a "smooth" linear relationship with predictors.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Logistic Regression is concerned with probability of a discrete outcome.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Slightly less prone to over-fitting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fits a shape, might work better when less data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616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dependent Variable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931DC-45B2-4097-AAB5-3BF7D775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1" y="1771272"/>
            <a:ext cx="6473695" cy="42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8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Customer job distribution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6"/>
            <a:ext cx="10042286" cy="3914737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(y="job",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454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73784B-AC76-4BAD-93AF-C72D0EDFD7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B6AF34-86B4-42D3-B56F-E41F837D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346039"/>
            <a:ext cx="6896936" cy="41668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1DCF04-0C7C-44FC-8246-FC8D736B1A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701"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Customer job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9493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841031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Customer Marital Status Distribution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6"/>
            <a:ext cx="10042286" cy="3914737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(x="marital",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163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265716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Customer Marital Status Distribution</a:t>
            </a:r>
            <a:endParaRPr lang="en-IN"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A601F-656A-4C1B-A73D-884C2F47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2" y="1547820"/>
            <a:ext cx="6814436" cy="44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5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Credit in default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828800"/>
            <a:ext cx="10042286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(x="default", data=data)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894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Credit in default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94899-507D-42C1-AE21-ECF555DC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1" y="1771272"/>
            <a:ext cx="6529605" cy="42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housing loan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828800"/>
            <a:ext cx="10042286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(x="housing",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4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housing loan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49C5A-E039-4E54-B70A-D1FA9137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1" y="1771272"/>
            <a:ext cx="6473695" cy="42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40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personal loan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828800"/>
            <a:ext cx="10042286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(x="loan",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0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63A3-5EF6-4400-97BD-E222CE63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B96C-FE46-4CEF-8027-A66119F5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* Binary logistic regression requires the dependent variable to be binary.</a:t>
            </a:r>
            <a:br>
              <a:rPr lang="en-US" dirty="0"/>
            </a:br>
            <a:r>
              <a:rPr lang="en-US" dirty="0"/>
              <a:t>* For a binary regression, the factor level 1 of the dependent variable should represent the desired outcome.</a:t>
            </a:r>
            <a:br>
              <a:rPr lang="en-US" dirty="0"/>
            </a:br>
            <a:r>
              <a:rPr lang="en-US" dirty="0"/>
              <a:t>* Only the meaningful variables should be included.</a:t>
            </a:r>
            <a:br>
              <a:rPr lang="en-US" dirty="0"/>
            </a:br>
            <a:r>
              <a:rPr lang="en-US" dirty="0"/>
              <a:t>* The independent variables should be independent of each other. That is, the model should have little or no multicollinearity.</a:t>
            </a:r>
            <a:br>
              <a:rPr lang="en-US" dirty="0"/>
            </a:br>
            <a:r>
              <a:rPr lang="en-US" dirty="0"/>
              <a:t>* The independent variables are linearly related to the log odds.</a:t>
            </a:r>
            <a:br>
              <a:rPr lang="en-US" dirty="0"/>
            </a:br>
            <a:r>
              <a:rPr lang="en-US" dirty="0"/>
              <a:t>* Logistic regression requires quite large sample sizes.</a:t>
            </a:r>
          </a:p>
        </p:txBody>
      </p:sp>
    </p:spTree>
    <p:extLst>
      <p:ext uri="{BB962C8B-B14F-4D97-AF65-F5344CB8AC3E}">
        <p14:creationId xmlns:p14="http://schemas.microsoft.com/office/powerpoint/2010/main" val="793364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personal loan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E8A3A-F0E4-4A75-B26F-BBCFE73F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1771272"/>
            <a:ext cx="6711949" cy="44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63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4" y="841416"/>
            <a:ext cx="10258417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US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previous marketing campaign outcome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828800"/>
            <a:ext cx="10042286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poutcome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56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4" y="841416"/>
            <a:ext cx="10258417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US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previous marketing campaign outcome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32592-E5B2-4892-BBFE-3C4C4E7D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43" y="1704770"/>
            <a:ext cx="6780713" cy="44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45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Feature Selection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3429000"/>
            <a:ext cx="10042286" cy="25875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data.drop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data.columns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[[0, 3, 7, 8, 9, 10, 11, 12, 13, 15, 16, 17, 18, 19]], axis=1,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inplace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68216-B3D3-4F67-962F-596BDBAC9C53}"/>
              </a:ext>
            </a:extLst>
          </p:cNvPr>
          <p:cNvSpPr txBox="1"/>
          <p:nvPr/>
        </p:nvSpPr>
        <p:spPr>
          <a:xfrm>
            <a:off x="1146645" y="1948163"/>
            <a:ext cx="9595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prediction will be based on the customer’s job, marital status, whether he(she) has credit in default, whether he(she) has a housing loan, whether he(she) has a personal loan, and the outcome of the previous marketing campaigns. So, we will drop the variables that we do not need.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331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89871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Data </a:t>
            </a: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Preprocessing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– Create dummy variables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3429000"/>
            <a:ext cx="10042286" cy="25875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data2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pd.get_dummies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(data, columns =['job', 'marital', 'default', 'housing', 'loan', '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poutcome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68216-B3D3-4F67-962F-596BDBAC9C53}"/>
              </a:ext>
            </a:extLst>
          </p:cNvPr>
          <p:cNvSpPr txBox="1"/>
          <p:nvPr/>
        </p:nvSpPr>
        <p:spPr>
          <a:xfrm>
            <a:off x="1146645" y="1948163"/>
            <a:ext cx="959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logistic regression models, encoding all of the independent variables as dummy variables allows easy interpretation and calculation of the odds ratios, and increases the stability and significance of the coefficients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9143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4" y="841416"/>
            <a:ext cx="10087395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Data </a:t>
            </a: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Preprocessing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– drop unknown columns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data2.drop(data2.columns[[12, 16, 18, 21, 24]], axis=1,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inplace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data2.columns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393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10324918" cy="1241994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Data </a:t>
            </a: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Preprocessing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– Check independence between independent variables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2083410"/>
            <a:ext cx="10324919" cy="393317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sns.heatmap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(data2.corr())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169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atascienceplus.com/wp-content/uploads/2017/10/2017-09-28-11-490x367.png">
            <a:extLst>
              <a:ext uri="{FF2B5EF4-FFF2-40B4-BE49-F238E27FC236}">
                <a16:creationId xmlns:a16="http://schemas.microsoft.com/office/drawing/2014/main" id="{5D95660D-0A01-44DB-9570-EFEE4204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24" y="789701"/>
            <a:ext cx="7289427" cy="54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146645" y="841415"/>
            <a:ext cx="4240002" cy="2103768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Data </a:t>
            </a: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Preprocessing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– </a:t>
            </a:r>
            <a:r>
              <a:rPr lang="en-IN" sz="3200" spc="-73" dirty="0">
                <a:solidFill>
                  <a:srgbClr val="3A3A3A"/>
                </a:solidFill>
                <a:latin typeface="Calibri"/>
                <a:cs typeface="Calibri"/>
              </a:rPr>
              <a:t>Check independence between independent variables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899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Train test Split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data2.iloc[:,1:]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data2.iloc[:,0]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train_test_split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(X, y,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941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Fit Logistic Regression Model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classifier =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LogisticRegression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=0)</a:t>
              </a:r>
            </a:p>
            <a:p>
              <a:pPr>
                <a:lnSpc>
                  <a:spcPct val="150000"/>
                </a:lnSpc>
              </a:pP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classifier.fit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48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  <a:ea typeface="+mn-ea"/>
                <a:cs typeface="+mn-cs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8057475-A966-4AB4-8937-119C78E2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87" y="1196108"/>
            <a:ext cx="5217593" cy="4022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814341-C368-4449-A048-9AB948C1DDC7}"/>
              </a:ext>
            </a:extLst>
          </p:cNvPr>
          <p:cNvSpPr txBox="1"/>
          <p:nvPr/>
        </p:nvSpPr>
        <p:spPr>
          <a:xfrm>
            <a:off x="762000" y="2567048"/>
            <a:ext cx="3708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Y axis</a:t>
            </a:r>
          </a:p>
          <a:p>
            <a:r>
              <a:rPr lang="en-IN" dirty="0">
                <a:solidFill>
                  <a:schemeClr val="bg1"/>
                </a:solidFill>
              </a:rPr>
              <a:t>True: </a:t>
            </a:r>
            <a:r>
              <a:rPr lang="en-IN" dirty="0" err="1">
                <a:solidFill>
                  <a:schemeClr val="bg1"/>
                </a:solidFill>
              </a:rPr>
              <a:t>Perosn</a:t>
            </a:r>
            <a:r>
              <a:rPr lang="en-IN" dirty="0">
                <a:solidFill>
                  <a:schemeClr val="bg1"/>
                </a:solidFill>
              </a:rPr>
              <a:t> has diabetes</a:t>
            </a:r>
          </a:p>
          <a:p>
            <a:r>
              <a:rPr lang="en-IN" dirty="0" err="1">
                <a:solidFill>
                  <a:schemeClr val="bg1"/>
                </a:solidFill>
              </a:rPr>
              <a:t>Flase</a:t>
            </a:r>
            <a:r>
              <a:rPr lang="en-IN" dirty="0">
                <a:solidFill>
                  <a:schemeClr val="bg1"/>
                </a:solidFill>
              </a:rPr>
              <a:t>: No diabetes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X Axis</a:t>
            </a:r>
          </a:p>
          <a:p>
            <a:r>
              <a:rPr lang="en-IN" dirty="0">
                <a:solidFill>
                  <a:schemeClr val="bg1"/>
                </a:solidFill>
              </a:rPr>
              <a:t>Feature – plasma glucose</a:t>
            </a:r>
          </a:p>
        </p:txBody>
      </p:sp>
    </p:spTree>
    <p:extLst>
      <p:ext uri="{BB962C8B-B14F-4D97-AF65-F5344CB8AC3E}">
        <p14:creationId xmlns:p14="http://schemas.microsoft.com/office/powerpoint/2010/main" val="3973163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10324918" cy="1241994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Predicting the test set results and creating confusion matrix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2443942"/>
            <a:ext cx="10324919" cy="3572642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classifier.predict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sklearn.metrics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330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Accuracy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print('Accuracy of logistic regression classifier on test set: {:.2f}'.format(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classifier.score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48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Classification Report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sklearn.metrics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classification_report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classification_report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85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Interpretation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BE2B9-B3EB-4FBF-8D96-13FACBF740EB}"/>
              </a:ext>
            </a:extLst>
          </p:cNvPr>
          <p:cNvSpPr/>
          <p:nvPr/>
        </p:nvSpPr>
        <p:spPr>
          <a:xfrm>
            <a:off x="1146644" y="2014189"/>
            <a:ext cx="9942533" cy="1692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11111"/>
                </a:solidFill>
                <a:latin typeface="Helvetica Neue"/>
              </a:rPr>
              <a:t>Of the entire test set, 88% of the promoted term deposit were the term deposit that the customers liked. Of the entire test set, 90% of the customer’s preferred term deposits that were promoted.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1609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Classifier visualization playground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3073879"/>
            <a:ext cx="10324919" cy="2942705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sklearn.decomposition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PCA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data2.iloc[:,1:]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data2.iloc[:,0]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PCA(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n_components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=2).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fit_transform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train_test_split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y,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B3740D0-CFEB-4FC4-B5DC-B0999474B14E}"/>
              </a:ext>
            </a:extLst>
          </p:cNvPr>
          <p:cNvSpPr/>
          <p:nvPr/>
        </p:nvSpPr>
        <p:spPr>
          <a:xfrm>
            <a:off x="1146645" y="1578757"/>
            <a:ext cx="9898710" cy="1426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11111"/>
                </a:solidFill>
                <a:latin typeface="Helvetica Neue"/>
              </a:rPr>
              <a:t>The purpose of this section is to visualize logistic regression </a:t>
            </a:r>
            <a:r>
              <a:rPr lang="en-US" sz="2000" dirty="0" err="1">
                <a:solidFill>
                  <a:srgbClr val="111111"/>
                </a:solidFill>
                <a:latin typeface="Helvetica Neue"/>
              </a:rPr>
              <a:t>classsifiers</a:t>
            </a:r>
            <a:r>
              <a:rPr lang="en-US" sz="2000" dirty="0">
                <a:solidFill>
                  <a:srgbClr val="111111"/>
                </a:solidFill>
                <a:latin typeface="Helvetica Neue"/>
              </a:rPr>
              <a:t>’ decision boundaries. In order to better </a:t>
            </a:r>
            <a:r>
              <a:rPr lang="en-US" sz="2000" dirty="0" err="1">
                <a:solidFill>
                  <a:srgbClr val="111111"/>
                </a:solidFill>
                <a:latin typeface="Helvetica Neue"/>
              </a:rPr>
              <a:t>vizualize</a:t>
            </a:r>
            <a:r>
              <a:rPr lang="en-US" sz="2000" dirty="0">
                <a:solidFill>
                  <a:srgbClr val="111111"/>
                </a:solidFill>
                <a:latin typeface="Helvetica Neue"/>
              </a:rPr>
              <a:t> the decision boundaries, we’ll perform Principal Component Analysis (PCA) on the data to reduce the dimensionality to 2 dimensions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5664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Classifier visualization playground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764772" y="1629295"/>
            <a:ext cx="11072552" cy="468837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plt.figure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(dpi=120)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plt.scatter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y.values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==0,0],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y.values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==0,1], alpha=0.5, label='YES', s=2, color='navy')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plt.scatter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y.values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==1,0],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y.values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==1,1], alpha=0.5, label='NO', s=2, color='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darkorange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plt.legend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plt.title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('Bank Marketing Data Set\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nFirst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Two Principal Components')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plt.xlabel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('PC1')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plt.ylabel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('PC2')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plt.gca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set_aspect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('equal')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831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A85F7B3-F4E6-4FBF-B74E-43CAB468F5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datascienceplus.com/wp-content/uploads/2017/10/2017-09-28-16-478x490.png">
            <a:extLst>
              <a:ext uri="{FF2B5EF4-FFF2-40B4-BE49-F238E27FC236}">
                <a16:creationId xmlns:a16="http://schemas.microsoft.com/office/drawing/2014/main" id="{9587A8A0-DB6E-4680-8402-E53DD9A1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64" y="640080"/>
            <a:ext cx="5439344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3741D5B-1709-4CDB-963A-CC3C749412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636805" y="640080"/>
            <a:ext cx="480940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701"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Classifier visualization playground</a:t>
            </a:r>
          </a:p>
        </p:txBody>
      </p:sp>
    </p:spTree>
    <p:extLst>
      <p:ext uri="{BB962C8B-B14F-4D97-AF65-F5344CB8AC3E}">
        <p14:creationId xmlns:p14="http://schemas.microsoft.com/office/powerpoint/2010/main" val="626139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4469-4602-4E4C-A7B7-21F7457C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none" spc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 &amp; Generalisation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78D5A-CE54-4A00-93C0-1F2A62BBB0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4B48B-C608-4D75-8136-E3E34A26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2222090"/>
            <a:ext cx="9201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1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4" y="841416"/>
            <a:ext cx="8538129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Regularization for logistic Regression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847898" y="1612670"/>
            <a:ext cx="10808393" cy="45664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  <a:defRPr/>
              </a:pP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sklearn.linear_model.LogisticRegression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IN" sz="20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penalty=’l2’, 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dual=False,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tol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=0.0001, C=1.0,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fit_intercept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intercept_scaling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class_weight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=None,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=None, solver=’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liblinear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max_iter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=100,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multi_class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=’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ovr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’, verbose=0,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warm_start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n_jobs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</a:p>
            <a:p>
              <a:pPr lvl="0">
                <a:lnSpc>
                  <a:spcPct val="150000"/>
                </a:lnSpc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  <a:defRPr/>
              </a:pP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657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237721-19CF-41B1-AA0A-E1E1A8282D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7E73A6-12C9-4E53-8C65-6BC11CB0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4244-795E-47AD-ACCC-EA7C214C8B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9802" y="965864"/>
            <a:ext cx="7006998" cy="3450370"/>
          </a:xfrm>
        </p:spPr>
        <p:txBody>
          <a:bodyPr vert="horz" lIns="45720" tIns="45720" rIns="45720" bIns="45720" rtlCol="0"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Stay tuned for practicing Logistic Regression with datasets</a:t>
            </a:r>
          </a:p>
        </p:txBody>
      </p:sp>
    </p:spTree>
    <p:extLst>
      <p:ext uri="{BB962C8B-B14F-4D97-AF65-F5344CB8AC3E}">
        <p14:creationId xmlns:p14="http://schemas.microsoft.com/office/powerpoint/2010/main" val="284181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723488-7B33-4EE3-B276-7C4AB254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16" y="1052946"/>
            <a:ext cx="5650263" cy="4372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AB9978-B149-4D66-8EF1-EC198F1CC44F}"/>
                  </a:ext>
                </a:extLst>
              </p:cNvPr>
              <p:cNvSpPr txBox="1"/>
              <p:nvPr/>
            </p:nvSpPr>
            <p:spPr>
              <a:xfrm>
                <a:off x="844885" y="2957492"/>
                <a:ext cx="26871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box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AB9978-B149-4D66-8EF1-EC198F1CC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5" y="2957492"/>
                <a:ext cx="268714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733BD9B-1198-4FC9-89A1-C94865E1B4C6}"/>
              </a:ext>
            </a:extLst>
          </p:cNvPr>
          <p:cNvSpPr txBox="1"/>
          <p:nvPr/>
        </p:nvSpPr>
        <p:spPr>
          <a:xfrm>
            <a:off x="844885" y="3955596"/>
            <a:ext cx="508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 in one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6EB055-3F03-4ED6-963B-1D9927386176}"/>
                  </a:ext>
                </a:extLst>
              </p:cNvPr>
              <p:cNvSpPr txBox="1"/>
              <p:nvPr/>
            </p:nvSpPr>
            <p:spPr>
              <a:xfrm>
                <a:off x="844885" y="3585349"/>
                <a:ext cx="4503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𝐴𝑙𝑔𝑜𝑟𝑖𝑡h𝑚</m:t>
                          </m:r>
                        </m:e>
                      </m:box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6EB055-3F03-4ED6-963B-1D992738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5" y="3585349"/>
                <a:ext cx="4503925" cy="276999"/>
              </a:xfrm>
              <a:prstGeom prst="rect">
                <a:avLst/>
              </a:prstGeom>
              <a:blipFill>
                <a:blip r:embed="rId4"/>
                <a:stretch>
                  <a:fillRect l="-407" t="-23913" r="-135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7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723488-7B33-4EE3-B276-7C4AB254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08" y="166255"/>
            <a:ext cx="3404405" cy="2634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AB9978-B149-4D66-8EF1-EC198F1CC44F}"/>
                  </a:ext>
                </a:extLst>
              </p:cNvPr>
              <p:cNvSpPr txBox="1"/>
              <p:nvPr/>
            </p:nvSpPr>
            <p:spPr>
              <a:xfrm>
                <a:off x="844885" y="2505208"/>
                <a:ext cx="26871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acc>
                            <m:accPr>
                              <m:chr m:val="̂"/>
                              <m:ctrlPr>
                                <a:rPr kumimoji="0" lang="en-US" sz="4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4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  <m:r>
                            <a:rPr kumimoji="0" 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𝑚𝑥</m:t>
                          </m:r>
                          <m:r>
                            <a:rPr kumimoji="0" 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AB9978-B149-4D66-8EF1-EC198F1CC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5" y="2505208"/>
                <a:ext cx="268714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2BC276A-80AB-4461-97B1-D901F2860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715" y="3573045"/>
            <a:ext cx="3388391" cy="2634515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577160C-9B43-47F2-B68F-401BA8BBA6DA}"/>
              </a:ext>
            </a:extLst>
          </p:cNvPr>
          <p:cNvSpPr/>
          <p:nvPr/>
        </p:nvSpPr>
        <p:spPr>
          <a:xfrm>
            <a:off x="8681884" y="2869596"/>
            <a:ext cx="471948" cy="628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941CC97-309F-4040-932E-1F314D10976B}"/>
              </a:ext>
            </a:extLst>
          </p:cNvPr>
          <p:cNvSpPr/>
          <p:nvPr/>
        </p:nvSpPr>
        <p:spPr>
          <a:xfrm>
            <a:off x="1952484" y="3325221"/>
            <a:ext cx="471948" cy="62823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7F902-0268-4D0D-8E7C-7922DA6F4489}"/>
                  </a:ext>
                </a:extLst>
              </p:cNvPr>
              <p:cNvSpPr txBox="1"/>
              <p:nvPr/>
            </p:nvSpPr>
            <p:spPr>
              <a:xfrm>
                <a:off x="844885" y="4282263"/>
                <a:ext cx="2818271" cy="1184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4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7F902-0268-4D0D-8E7C-7922DA6F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5" y="4282263"/>
                <a:ext cx="2818271" cy="11848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5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941CC97-309F-4040-932E-1F314D10976B}"/>
              </a:ext>
            </a:extLst>
          </p:cNvPr>
          <p:cNvSpPr/>
          <p:nvPr/>
        </p:nvSpPr>
        <p:spPr>
          <a:xfrm>
            <a:off x="1952484" y="3429000"/>
            <a:ext cx="471948" cy="62823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7F902-0268-4D0D-8E7C-7922DA6F4489}"/>
                  </a:ext>
                </a:extLst>
              </p:cNvPr>
              <p:cNvSpPr txBox="1"/>
              <p:nvPr/>
            </p:nvSpPr>
            <p:spPr>
              <a:xfrm>
                <a:off x="779322" y="2016917"/>
                <a:ext cx="2818272" cy="1184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4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7F902-0268-4D0D-8E7C-7922DA6F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22" y="2016917"/>
                <a:ext cx="2818272" cy="1184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42B1F-5ECC-49FA-9C10-9A6A0F7C6966}"/>
                  </a:ext>
                </a:extLst>
              </p:cNvPr>
              <p:cNvSpPr txBox="1"/>
              <p:nvPr/>
            </p:nvSpPr>
            <p:spPr>
              <a:xfrm>
                <a:off x="459774" y="4306905"/>
                <a:ext cx="3937103" cy="1177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−(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𝑚𝑥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42B1F-5ECC-49FA-9C10-9A6A0F7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4" y="4306905"/>
                <a:ext cx="3937103" cy="1177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56720F5-A166-49CB-905B-85F053DD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7572"/>
            <a:ext cx="5255739" cy="40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941CC97-309F-4040-932E-1F314D10976B}"/>
              </a:ext>
            </a:extLst>
          </p:cNvPr>
          <p:cNvSpPr/>
          <p:nvPr/>
        </p:nvSpPr>
        <p:spPr>
          <a:xfrm>
            <a:off x="2084196" y="3418251"/>
            <a:ext cx="471948" cy="62823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42B1F-5ECC-49FA-9C10-9A6A0F7C6966}"/>
                  </a:ext>
                </a:extLst>
              </p:cNvPr>
              <p:cNvSpPr txBox="1"/>
              <p:nvPr/>
            </p:nvSpPr>
            <p:spPr>
              <a:xfrm>
                <a:off x="587593" y="2006529"/>
                <a:ext cx="3937103" cy="1177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−(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𝑚𝑥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42B1F-5ECC-49FA-9C10-9A6A0F7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3" y="2006529"/>
                <a:ext cx="3937103" cy="1177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5A27E-94C8-4278-B276-6F261CB8CF21}"/>
                  </a:ext>
                </a:extLst>
              </p:cNvPr>
              <p:cNvSpPr txBox="1"/>
              <p:nvPr/>
            </p:nvSpPr>
            <p:spPr>
              <a:xfrm>
                <a:off x="376256" y="4281021"/>
                <a:ext cx="4716035" cy="1383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IN" sz="4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4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4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sz="4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IN" sz="4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5A27E-94C8-4278-B276-6F261CB8C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56" y="4281021"/>
                <a:ext cx="4716035" cy="1383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2615B421-F27E-4B74-A162-A0A3BCF9D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7572"/>
            <a:ext cx="5255739" cy="40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1256</TotalTime>
  <Words>1778</Words>
  <Application>Microsoft Office PowerPoint</Application>
  <PresentationFormat>Widescreen</PresentationFormat>
  <Paragraphs>196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Cambria Math</vt:lpstr>
      <vt:lpstr>Courier New</vt:lpstr>
      <vt:lpstr>Helvetica Neue</vt:lpstr>
      <vt:lpstr>Tw Cen MT</vt:lpstr>
      <vt:lpstr>Tw Cen MT Condensed</vt:lpstr>
      <vt:lpstr>Wingdings 3</vt:lpstr>
      <vt:lpstr>Integral</vt:lpstr>
      <vt:lpstr>Chart</vt:lpstr>
      <vt:lpstr>Equation</vt:lpstr>
      <vt:lpstr>Logistic Regression</vt:lpstr>
      <vt:lpstr>What is Logistic Regression?</vt:lpstr>
      <vt:lpstr>Logistic Regression Features</vt:lpstr>
      <vt:lpstr>Assumptions</vt:lpstr>
      <vt:lpstr>Logistic Regression – Diabetes Dataset</vt:lpstr>
      <vt:lpstr>Logistic Regression – Diabetes Dataset</vt:lpstr>
      <vt:lpstr>Logistic Regression – Diabetes Dataset</vt:lpstr>
      <vt:lpstr>Logistic Regression – Diabetes Dataset</vt:lpstr>
      <vt:lpstr>Logistic Regression – Diabetes Dataset</vt:lpstr>
      <vt:lpstr>PowerPoint Presentation</vt:lpstr>
      <vt:lpstr>PowerPoint Presentation</vt:lpstr>
      <vt:lpstr>Maximum Likelihood Estimation (MLE)</vt:lpstr>
      <vt:lpstr>Maximum Likelihood Estimation (MLE)</vt:lpstr>
      <vt:lpstr>Objective of Logistic Regression</vt:lpstr>
      <vt:lpstr>Model Evaluation</vt:lpstr>
      <vt:lpstr>Confusion Matrix</vt:lpstr>
      <vt:lpstr>Accuracy</vt:lpstr>
      <vt:lpstr>Relevancy Score    1. Precision 2. Recall   </vt:lpstr>
      <vt:lpstr>Recall</vt:lpstr>
      <vt:lpstr>Precision</vt:lpstr>
      <vt:lpstr>F1 Score</vt:lpstr>
      <vt:lpstr>Logistic Regression</vt:lpstr>
      <vt:lpstr>Bank Marketing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&amp; Generalisation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Anshu Pandey</dc:creator>
  <cp:lastModifiedBy>Anshu Pandey</cp:lastModifiedBy>
  <cp:revision>105</cp:revision>
  <dcterms:created xsi:type="dcterms:W3CDTF">2018-01-12T17:37:50Z</dcterms:created>
  <dcterms:modified xsi:type="dcterms:W3CDTF">2018-01-15T11:07:01Z</dcterms:modified>
</cp:coreProperties>
</file>