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99" r:id="rId1"/>
  </p:sldMasterIdLst>
  <p:notesMasterIdLst>
    <p:notesMasterId r:id="rId41"/>
  </p:notesMasterIdLst>
  <p:handoutMasterIdLst>
    <p:handoutMasterId r:id="rId42"/>
  </p:handoutMasterIdLst>
  <p:sldIdLst>
    <p:sldId id="753" r:id="rId2"/>
    <p:sldId id="759" r:id="rId3"/>
    <p:sldId id="683" r:id="rId4"/>
    <p:sldId id="697" r:id="rId5"/>
    <p:sldId id="698" r:id="rId6"/>
    <p:sldId id="701" r:id="rId7"/>
    <p:sldId id="756" r:id="rId8"/>
    <p:sldId id="712" r:id="rId9"/>
    <p:sldId id="713" r:id="rId10"/>
    <p:sldId id="714" r:id="rId11"/>
    <p:sldId id="715" r:id="rId12"/>
    <p:sldId id="716" r:id="rId13"/>
    <p:sldId id="717" r:id="rId14"/>
    <p:sldId id="718" r:id="rId15"/>
    <p:sldId id="719" r:id="rId16"/>
    <p:sldId id="720" r:id="rId17"/>
    <p:sldId id="721" r:id="rId18"/>
    <p:sldId id="730" r:id="rId19"/>
    <p:sldId id="728" r:id="rId20"/>
    <p:sldId id="757" r:id="rId21"/>
    <p:sldId id="758" r:id="rId22"/>
    <p:sldId id="739" r:id="rId23"/>
    <p:sldId id="708" r:id="rId24"/>
    <p:sldId id="709" r:id="rId25"/>
    <p:sldId id="710" r:id="rId26"/>
    <p:sldId id="729" r:id="rId27"/>
    <p:sldId id="740" r:id="rId28"/>
    <p:sldId id="741" r:id="rId29"/>
    <p:sldId id="742" r:id="rId30"/>
    <p:sldId id="743" r:id="rId31"/>
    <p:sldId id="744" r:id="rId32"/>
    <p:sldId id="745" r:id="rId33"/>
    <p:sldId id="746" r:id="rId34"/>
    <p:sldId id="747" r:id="rId35"/>
    <p:sldId id="748" r:id="rId36"/>
    <p:sldId id="754" r:id="rId37"/>
    <p:sldId id="749" r:id="rId38"/>
    <p:sldId id="750" r:id="rId39"/>
    <p:sldId id="755" r:id="rId40"/>
  </p:sldIdLst>
  <p:sldSz cx="12192000" cy="6858000"/>
  <p:notesSz cx="6854825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 userDrawn="1">
          <p15:clr>
            <a:srgbClr val="A4A3A4"/>
          </p15:clr>
        </p15:guide>
        <p15:guide id="2" orient="horz" pos="864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22C"/>
    <a:srgbClr val="DB4F29"/>
    <a:srgbClr val="00D2B4"/>
    <a:srgbClr val="35297D"/>
    <a:srgbClr val="00252E"/>
    <a:srgbClr val="FFFF9B"/>
    <a:srgbClr val="FFCC68"/>
    <a:srgbClr val="FFE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2" autoAdjust="0"/>
    <p:restoredTop sz="94434" autoAdjust="0"/>
  </p:normalViewPr>
  <p:slideViewPr>
    <p:cSldViewPr snapToGrid="0">
      <p:cViewPr varScale="1">
        <p:scale>
          <a:sx n="111" d="100"/>
          <a:sy n="111" d="100"/>
        </p:scale>
        <p:origin x="294" y="108"/>
      </p:cViewPr>
      <p:guideLst>
        <p:guide orient="horz" pos="2736"/>
        <p:guide orient="horz" pos="86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766" y="66"/>
      </p:cViewPr>
      <p:guideLst>
        <p:guide orient="horz" pos="286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427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123" name="Rectangle 9"/>
          <p:cNvSpPr>
            <a:spLocks noChangeArrowheads="1"/>
          </p:cNvSpPr>
          <p:nvPr/>
        </p:nvSpPr>
        <p:spPr bwMode="auto">
          <a:xfrm>
            <a:off x="55563" y="8585200"/>
            <a:ext cx="2562225" cy="342900"/>
          </a:xfrm>
          <a:prstGeom prst="rect">
            <a:avLst/>
          </a:prstGeom>
          <a:noFill/>
          <a:ln>
            <a:noFill/>
          </a:ln>
        </p:spPr>
        <p:txBody>
          <a:bodyPr lIns="93435" tIns="49014" rIns="93435" bIns="49014">
            <a:spAutoFit/>
          </a:bodyPr>
          <a:lstStyle>
            <a:lvl1pPr algn="ctr" defTabSz="596900">
              <a:lnSpc>
                <a:spcPct val="90000"/>
              </a:lnSpc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596900">
              <a:lnSpc>
                <a:spcPct val="90000"/>
              </a:lnSpc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596900">
              <a:lnSpc>
                <a:spcPct val="90000"/>
              </a:lnSpc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596900">
              <a:lnSpc>
                <a:spcPct val="90000"/>
              </a:lnSpc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596900">
              <a:lnSpc>
                <a:spcPct val="90000"/>
              </a:lnSpc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altLang="en-US" sz="800" b="1" dirty="0"/>
              <a:t>© 2001, Cisco Systems, Inc. All rights reserved.</a:t>
            </a:r>
          </a:p>
          <a:p>
            <a:pPr algn="l">
              <a:lnSpc>
                <a:spcPct val="100000"/>
              </a:lnSpc>
              <a:defRPr/>
            </a:pPr>
            <a:r>
              <a:rPr lang="en-US" altLang="en-US" sz="800" b="1" dirty="0"/>
              <a:t>&lt;Title of Course (ACRO) vX.X&gt;</a:t>
            </a:r>
          </a:p>
        </p:txBody>
      </p:sp>
      <p:sp>
        <p:nvSpPr>
          <p:cNvPr id="41988" name="Line 10"/>
          <p:cNvSpPr>
            <a:spLocks noChangeShapeType="1"/>
          </p:cNvSpPr>
          <p:nvPr/>
        </p:nvSpPr>
        <p:spPr bwMode="auto">
          <a:xfrm>
            <a:off x="149225" y="8599488"/>
            <a:ext cx="650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380" tIns="0" rIns="18380" bIns="0" numCol="1" anchor="b" anchorCtr="0" compatLnSpc="1">
            <a:prstTxWarp prst="textNoShape">
              <a:avLst/>
            </a:prstTxWarp>
          </a:bodyPr>
          <a:lstStyle>
            <a:lvl1pPr algn="r" defTabSz="881063">
              <a:defRPr sz="800"/>
            </a:lvl1pPr>
          </a:lstStyle>
          <a:p>
            <a:pPr>
              <a:defRPr/>
            </a:pPr>
            <a:fld id="{8F2F4E57-8579-4838-B84C-35BF7B205A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451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1113" y="239713"/>
            <a:ext cx="6934201" cy="3900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35" tIns="49014" rIns="93435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113" y="239713"/>
            <a:ext cx="6934201" cy="390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F4E57-8579-4838-B84C-35BF7B205AF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2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113" y="239713"/>
            <a:ext cx="6934201" cy="390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113" y="239713"/>
            <a:ext cx="6934201" cy="390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F4E57-8579-4838-B84C-35BF7B205AF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2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13A136-AA03-47C9-90D3-730D5458DCAA}" type="slidenum">
              <a:rPr lang="en-US" altLang="en-US"/>
              <a:pPr/>
              <a:t>23</a:t>
            </a:fld>
            <a:endParaRPr lang="en-US" alt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1113" y="239713"/>
            <a:ext cx="6934201" cy="39004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Compare degrees of memberships in k-means and fuzzy c-means</a:t>
            </a:r>
          </a:p>
        </p:txBody>
      </p:sp>
    </p:spTree>
    <p:extLst>
      <p:ext uri="{BB962C8B-B14F-4D97-AF65-F5344CB8AC3E}">
        <p14:creationId xmlns:p14="http://schemas.microsoft.com/office/powerpoint/2010/main" val="886076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D3215-8D77-474E-818A-65614E493068}" type="slidenum">
              <a:rPr lang="en-US" altLang="en-US"/>
              <a:pPr/>
              <a:t>24</a:t>
            </a:fld>
            <a:endParaRPr lang="en-US" alt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1113" y="239713"/>
            <a:ext cx="6934201" cy="39004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1583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1A0BA-548C-48F9-9E5A-1E21D22D1B77}" type="slidenum">
              <a:rPr lang="en-US" altLang="en-US"/>
              <a:pPr/>
              <a:t>25</a:t>
            </a:fld>
            <a:endParaRPr lang="en-US" altLang="en-US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1113" y="239713"/>
            <a:ext cx="6934201" cy="39004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3406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F4E57-8579-4838-B84C-35BF7B205AF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E70B891-8C8C-4E17-8058-2146FEF56AF8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16A-5E77-48AE-9FB6-C2F046A6180F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1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C163-6B2F-4712-97D3-4F61F74FDAD8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84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649-3CE7-4395-8767-707861E84D9A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7AD2-6C88-4EF8-8AA0-33C1206A26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3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E76D-A6D1-4433-BF46-FC754D22DFB2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4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9797-5D38-492D-AB2E-FD793A284222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7AD2-6C88-4EF8-8AA0-33C1206A26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2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8B89-0F12-4247-AB82-23A75AEAEF5D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6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5A4A-A31A-471A-BB61-8C38A3440CAC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5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2BF-F0D4-4EEC-BB8D-78C4DDBFF27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7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3D83-08F6-43EE-9A79-5D54C922571D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0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3E48-F027-4AA5-B438-594AE1141F8C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2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96B8D35-3E10-46AF-87D9-431DCA29653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Anshu Pandey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9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9961418" cy="1463040"/>
          </a:xfrm>
        </p:spPr>
        <p:txBody>
          <a:bodyPr/>
          <a:lstStyle/>
          <a:p>
            <a:r>
              <a:rPr lang="en-US" dirty="0"/>
              <a:t>Clustering K MEANS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4ECDA-1B55-4627-A240-C608DA64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4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3924837" y="2743200"/>
            <a:ext cx="6096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92" y="1565564"/>
            <a:ext cx="9720073" cy="402336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Agglomerative (Bottom up)</a:t>
            </a:r>
          </a:p>
          <a:p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iteration</a:t>
            </a:r>
          </a:p>
        </p:txBody>
      </p:sp>
      <p:sp>
        <p:nvSpPr>
          <p:cNvPr id="4" name="Oval 3"/>
          <p:cNvSpPr/>
          <p:nvPr/>
        </p:nvSpPr>
        <p:spPr>
          <a:xfrm>
            <a:off x="40386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2672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148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581400" y="3733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6294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8580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818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914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530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9916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9436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102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0" y="251460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CADD1-3046-46EB-BB1E-B6FC58DB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1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6603642" y="2629437"/>
            <a:ext cx="4572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24837" y="2743200"/>
            <a:ext cx="6096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47091"/>
            <a:ext cx="9720073" cy="40233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Agglomerative (Bottom up)</a:t>
            </a:r>
          </a:p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iteration</a:t>
            </a:r>
          </a:p>
        </p:txBody>
      </p:sp>
      <p:sp>
        <p:nvSpPr>
          <p:cNvPr id="4" name="Oval 3"/>
          <p:cNvSpPr/>
          <p:nvPr/>
        </p:nvSpPr>
        <p:spPr>
          <a:xfrm>
            <a:off x="40386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2672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148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581400" y="3733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6294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8580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818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914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530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9916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9436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102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1805" y="251460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0" y="251460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CF9E-DA15-4F2C-A567-7E5CF62C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0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3733800" y="2438400"/>
            <a:ext cx="9144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03642" y="2629437"/>
            <a:ext cx="4572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24837" y="2743200"/>
            <a:ext cx="6096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96275"/>
            <a:ext cx="9720073" cy="40233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Agglomerative (Bottom up)</a:t>
            </a:r>
          </a:p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iteration</a:t>
            </a:r>
          </a:p>
        </p:txBody>
      </p:sp>
      <p:sp>
        <p:nvSpPr>
          <p:cNvPr id="4" name="Oval 3"/>
          <p:cNvSpPr/>
          <p:nvPr/>
        </p:nvSpPr>
        <p:spPr>
          <a:xfrm>
            <a:off x="40386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2672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148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581400" y="3733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6294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8580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818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914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530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9916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9436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102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1805" y="251460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0" y="251460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236220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5B87F-09BE-4D21-A8DD-E4F64B76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7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6731358" y="3429000"/>
            <a:ext cx="8382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733800" y="2438400"/>
            <a:ext cx="9144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03642" y="2629437"/>
            <a:ext cx="4572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24837" y="2743200"/>
            <a:ext cx="6096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33220"/>
            <a:ext cx="9720073" cy="402336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Agglomerative (Bottom up)</a:t>
            </a:r>
          </a:p>
          <a:p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32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iteration</a:t>
            </a:r>
          </a:p>
        </p:txBody>
      </p:sp>
      <p:sp>
        <p:nvSpPr>
          <p:cNvPr id="4" name="Oval 3"/>
          <p:cNvSpPr/>
          <p:nvPr/>
        </p:nvSpPr>
        <p:spPr>
          <a:xfrm>
            <a:off x="40386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2672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148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581400" y="3733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6294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8580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818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914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530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9916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9436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102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1805" y="251460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0" y="251460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236220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77000" y="351686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71020-922F-48D8-9F73-44AAB164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2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6172200" y="2438400"/>
            <a:ext cx="1905000" cy="1600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31358" y="3429000"/>
            <a:ext cx="8382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733800" y="2438400"/>
            <a:ext cx="9144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03642" y="2629437"/>
            <a:ext cx="4572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24837" y="2743200"/>
            <a:ext cx="6096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59636"/>
            <a:ext cx="9720073" cy="40233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Agglomerative (Bottom up)</a:t>
            </a:r>
          </a:p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4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iteration</a:t>
            </a:r>
          </a:p>
        </p:txBody>
      </p:sp>
      <p:sp>
        <p:nvSpPr>
          <p:cNvPr id="4" name="Oval 3"/>
          <p:cNvSpPr/>
          <p:nvPr/>
        </p:nvSpPr>
        <p:spPr>
          <a:xfrm>
            <a:off x="40386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2672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148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581400" y="3733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6294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8580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818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914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530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9916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9436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102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1805" y="251460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0" y="251460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236220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77000" y="351686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77200" y="274320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F095C-D9CF-43DE-9D70-FF1A7B30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3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4724400" y="3352800"/>
            <a:ext cx="1752600" cy="2438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800600" y="3886200"/>
            <a:ext cx="16002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19800" y="2209800"/>
            <a:ext cx="3505200" cy="1981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172200" y="2438400"/>
            <a:ext cx="1905000" cy="1600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00400" y="2286000"/>
            <a:ext cx="1600200" cy="17335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31358" y="3429000"/>
            <a:ext cx="8382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733800" y="2438400"/>
            <a:ext cx="9144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03642" y="2629437"/>
            <a:ext cx="4572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24837" y="2743200"/>
            <a:ext cx="6096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54850"/>
            <a:ext cx="9720072" cy="14996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47800"/>
            <a:ext cx="9720073" cy="40233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Agglomerative (Bottom up)</a:t>
            </a:r>
          </a:p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Finally k clusters left</a:t>
            </a:r>
          </a:p>
        </p:txBody>
      </p:sp>
      <p:sp>
        <p:nvSpPr>
          <p:cNvPr id="4" name="Oval 3"/>
          <p:cNvSpPr/>
          <p:nvPr/>
        </p:nvSpPr>
        <p:spPr>
          <a:xfrm>
            <a:off x="40386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2672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148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581400" y="3733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6294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8580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818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914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530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9916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9436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102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1805" y="251460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0" y="251460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236220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77000" y="351686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71800" y="251460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372600" y="243840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0" y="274320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0" y="366926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05400" y="3124201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D70BE-F52F-4D3B-A0D6-68609E3A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5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Divisive (Top-down)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at the top with all patterns in one cluster</a:t>
            </a:r>
          </a:p>
          <a:p>
            <a:pPr lvl="1"/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cluster is split using a flat clustering algorithm</a:t>
            </a:r>
          </a:p>
          <a:p>
            <a:pPr marL="324000" lvl="1" indent="0">
              <a:buNone/>
            </a:pP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procedure is applied recursively until each pattern is in its own singleton cluster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7525D-4BB3-4BDC-B66D-B341960C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25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11745"/>
            <a:ext cx="9720073" cy="40233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Divisive (Top-down)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0476" y="2286000"/>
            <a:ext cx="883512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057AC-281B-4218-9EE3-4AD3F4D1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7180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132" y="959652"/>
            <a:ext cx="5988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 Means Clustering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1077CE-49F8-4E30-8D2E-85BF3BD5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Clr>
                <a:srgbClr val="DB4F29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Choose k initial centroids (center points). </a:t>
            </a:r>
          </a:p>
          <a:p>
            <a:pPr marL="342900" indent="-342900">
              <a:buClr>
                <a:srgbClr val="DB4F29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DB4F29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Each cluster is associated with a centroid. </a:t>
            </a:r>
          </a:p>
          <a:p>
            <a:pPr marL="342900" indent="-342900">
              <a:buClr>
                <a:srgbClr val="DB4F29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DB4F29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Each data object is assigned to closet centroid. </a:t>
            </a:r>
          </a:p>
          <a:p>
            <a:pPr marL="342900" indent="-342900">
              <a:buClr>
                <a:srgbClr val="DB4F29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DB4F29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centroid of each cluster is then updated based on the data objects assignment to the cluster. </a:t>
            </a:r>
          </a:p>
          <a:p>
            <a:pPr marL="342900" indent="-342900">
              <a:buClr>
                <a:srgbClr val="DB4F29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DB4F29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Repeat the assignment and update steps until convergence.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67735D-6120-49F0-A6EF-CA99D3DD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2534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73065" y="204749"/>
            <a:ext cx="9720072" cy="1499616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K-means: Example, k = 3</a:t>
            </a:r>
          </a:p>
        </p:txBody>
      </p:sp>
      <p:sp>
        <p:nvSpPr>
          <p:cNvPr id="23559" name="Rectangle 1031"/>
          <p:cNvSpPr>
            <a:spLocks noChangeArrowheads="1"/>
          </p:cNvSpPr>
          <p:nvPr/>
        </p:nvSpPr>
        <p:spPr bwMode="auto">
          <a:xfrm>
            <a:off x="804621" y="1304548"/>
            <a:ext cx="25908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60" name="Oval 1032"/>
          <p:cNvSpPr>
            <a:spLocks noChangeArrowheads="1"/>
          </p:cNvSpPr>
          <p:nvPr/>
        </p:nvSpPr>
        <p:spPr bwMode="auto">
          <a:xfrm>
            <a:off x="1176580" y="144263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61" name="Oval 1033"/>
          <p:cNvSpPr>
            <a:spLocks noChangeArrowheads="1"/>
          </p:cNvSpPr>
          <p:nvPr/>
        </p:nvSpPr>
        <p:spPr bwMode="auto">
          <a:xfrm>
            <a:off x="1405180" y="197603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62" name="Oval 1034"/>
          <p:cNvSpPr>
            <a:spLocks noChangeArrowheads="1"/>
          </p:cNvSpPr>
          <p:nvPr/>
        </p:nvSpPr>
        <p:spPr bwMode="auto">
          <a:xfrm>
            <a:off x="1557580" y="159503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63" name="Oval 1035"/>
          <p:cNvSpPr>
            <a:spLocks noChangeArrowheads="1"/>
          </p:cNvSpPr>
          <p:nvPr/>
        </p:nvSpPr>
        <p:spPr bwMode="auto">
          <a:xfrm>
            <a:off x="1633780" y="189983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64" name="Oval 1036"/>
          <p:cNvSpPr>
            <a:spLocks noChangeArrowheads="1"/>
          </p:cNvSpPr>
          <p:nvPr/>
        </p:nvSpPr>
        <p:spPr bwMode="auto">
          <a:xfrm>
            <a:off x="1024180" y="1747434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65" name="Oval 1037"/>
          <p:cNvSpPr>
            <a:spLocks noChangeArrowheads="1"/>
          </p:cNvSpPr>
          <p:nvPr/>
        </p:nvSpPr>
        <p:spPr bwMode="auto">
          <a:xfrm>
            <a:off x="2852980" y="182363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66" name="Oval 1038"/>
          <p:cNvSpPr>
            <a:spLocks noChangeArrowheads="1"/>
          </p:cNvSpPr>
          <p:nvPr/>
        </p:nvSpPr>
        <p:spPr bwMode="auto">
          <a:xfrm>
            <a:off x="3157780" y="212843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67" name="Oval 1039"/>
          <p:cNvSpPr>
            <a:spLocks noChangeArrowheads="1"/>
          </p:cNvSpPr>
          <p:nvPr/>
        </p:nvSpPr>
        <p:spPr bwMode="auto">
          <a:xfrm>
            <a:off x="2700580" y="205223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68" name="Oval 1040"/>
          <p:cNvSpPr>
            <a:spLocks noChangeArrowheads="1"/>
          </p:cNvSpPr>
          <p:nvPr/>
        </p:nvSpPr>
        <p:spPr bwMode="auto">
          <a:xfrm>
            <a:off x="2929180" y="228083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69" name="Oval 1041"/>
          <p:cNvSpPr>
            <a:spLocks noChangeArrowheads="1"/>
          </p:cNvSpPr>
          <p:nvPr/>
        </p:nvSpPr>
        <p:spPr bwMode="auto">
          <a:xfrm>
            <a:off x="1633780" y="144263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70" name="Oval 1042"/>
          <p:cNvSpPr>
            <a:spLocks noChangeArrowheads="1"/>
          </p:cNvSpPr>
          <p:nvPr/>
        </p:nvSpPr>
        <p:spPr bwMode="auto">
          <a:xfrm>
            <a:off x="3233980" y="258563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71" name="Oval 1043"/>
          <p:cNvSpPr>
            <a:spLocks noChangeArrowheads="1"/>
          </p:cNvSpPr>
          <p:nvPr/>
        </p:nvSpPr>
        <p:spPr bwMode="auto">
          <a:xfrm>
            <a:off x="1176580" y="2433234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72" name="Oval 1044"/>
          <p:cNvSpPr>
            <a:spLocks noChangeArrowheads="1"/>
          </p:cNvSpPr>
          <p:nvPr/>
        </p:nvSpPr>
        <p:spPr bwMode="auto">
          <a:xfrm>
            <a:off x="1328980" y="273803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73" name="Oval 1045"/>
          <p:cNvSpPr>
            <a:spLocks noChangeArrowheads="1"/>
          </p:cNvSpPr>
          <p:nvPr/>
        </p:nvSpPr>
        <p:spPr bwMode="auto">
          <a:xfrm>
            <a:off x="1557580" y="273803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74" name="Oval 1046"/>
          <p:cNvSpPr>
            <a:spLocks noChangeArrowheads="1"/>
          </p:cNvSpPr>
          <p:nvPr/>
        </p:nvSpPr>
        <p:spPr bwMode="auto">
          <a:xfrm>
            <a:off x="1481380" y="250943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75" name="Oval 1047"/>
          <p:cNvSpPr>
            <a:spLocks noChangeArrowheads="1"/>
          </p:cNvSpPr>
          <p:nvPr/>
        </p:nvSpPr>
        <p:spPr bwMode="auto">
          <a:xfrm>
            <a:off x="1786180" y="235703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76" name="Oval 1048"/>
          <p:cNvSpPr>
            <a:spLocks noChangeArrowheads="1"/>
          </p:cNvSpPr>
          <p:nvPr/>
        </p:nvSpPr>
        <p:spPr bwMode="auto">
          <a:xfrm>
            <a:off x="1328980" y="1671234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77" name="Oval 1049"/>
          <p:cNvSpPr>
            <a:spLocks noChangeArrowheads="1"/>
          </p:cNvSpPr>
          <p:nvPr/>
        </p:nvSpPr>
        <p:spPr bwMode="auto">
          <a:xfrm>
            <a:off x="2167180" y="2052234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78" name="Text Box 1050"/>
          <p:cNvSpPr txBox="1">
            <a:spLocks noChangeArrowheads="1"/>
          </p:cNvSpPr>
          <p:nvPr/>
        </p:nvSpPr>
        <p:spPr bwMode="auto">
          <a:xfrm>
            <a:off x="3520692" y="1515498"/>
            <a:ext cx="419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u="sng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Step 1:</a:t>
            </a: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Make random assignments and compute centroids (big dots)</a:t>
            </a:r>
            <a:endParaRPr lang="en-US" sz="1800" b="1" u="sng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79" name="Rectangle 1051"/>
          <p:cNvSpPr>
            <a:spLocks noChangeArrowheads="1"/>
          </p:cNvSpPr>
          <p:nvPr/>
        </p:nvSpPr>
        <p:spPr bwMode="auto">
          <a:xfrm>
            <a:off x="9056178" y="3048000"/>
            <a:ext cx="25908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80" name="Oval 1052"/>
          <p:cNvSpPr>
            <a:spLocks noChangeArrowheads="1"/>
          </p:cNvSpPr>
          <p:nvPr/>
        </p:nvSpPr>
        <p:spPr bwMode="auto">
          <a:xfrm>
            <a:off x="9360978" y="3276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81" name="Oval 1053"/>
          <p:cNvSpPr>
            <a:spLocks noChangeArrowheads="1"/>
          </p:cNvSpPr>
          <p:nvPr/>
        </p:nvSpPr>
        <p:spPr bwMode="auto">
          <a:xfrm>
            <a:off x="9589578" y="38100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82" name="Oval 1054"/>
          <p:cNvSpPr>
            <a:spLocks noChangeArrowheads="1"/>
          </p:cNvSpPr>
          <p:nvPr/>
        </p:nvSpPr>
        <p:spPr bwMode="auto">
          <a:xfrm>
            <a:off x="9741978" y="34290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83" name="Oval 1055"/>
          <p:cNvSpPr>
            <a:spLocks noChangeArrowheads="1"/>
          </p:cNvSpPr>
          <p:nvPr/>
        </p:nvSpPr>
        <p:spPr bwMode="auto">
          <a:xfrm>
            <a:off x="9818178" y="3733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84" name="Oval 1056"/>
          <p:cNvSpPr>
            <a:spLocks noChangeArrowheads="1"/>
          </p:cNvSpPr>
          <p:nvPr/>
        </p:nvSpPr>
        <p:spPr bwMode="auto">
          <a:xfrm>
            <a:off x="9208578" y="3581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85" name="Oval 1057"/>
          <p:cNvSpPr>
            <a:spLocks noChangeArrowheads="1"/>
          </p:cNvSpPr>
          <p:nvPr/>
        </p:nvSpPr>
        <p:spPr bwMode="auto">
          <a:xfrm>
            <a:off x="11037378" y="3657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86" name="Oval 1058"/>
          <p:cNvSpPr>
            <a:spLocks noChangeArrowheads="1"/>
          </p:cNvSpPr>
          <p:nvPr/>
        </p:nvSpPr>
        <p:spPr bwMode="auto">
          <a:xfrm>
            <a:off x="11342178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87" name="Oval 1059"/>
          <p:cNvSpPr>
            <a:spLocks noChangeArrowheads="1"/>
          </p:cNvSpPr>
          <p:nvPr/>
        </p:nvSpPr>
        <p:spPr bwMode="auto">
          <a:xfrm>
            <a:off x="10884978" y="3886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88" name="Oval 1060"/>
          <p:cNvSpPr>
            <a:spLocks noChangeArrowheads="1"/>
          </p:cNvSpPr>
          <p:nvPr/>
        </p:nvSpPr>
        <p:spPr bwMode="auto">
          <a:xfrm>
            <a:off x="11113578" y="4114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89" name="Oval 1061"/>
          <p:cNvSpPr>
            <a:spLocks noChangeArrowheads="1"/>
          </p:cNvSpPr>
          <p:nvPr/>
        </p:nvSpPr>
        <p:spPr bwMode="auto">
          <a:xfrm>
            <a:off x="9818178" y="3276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90" name="Oval 1062"/>
          <p:cNvSpPr>
            <a:spLocks noChangeArrowheads="1"/>
          </p:cNvSpPr>
          <p:nvPr/>
        </p:nvSpPr>
        <p:spPr bwMode="auto">
          <a:xfrm>
            <a:off x="11418378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91" name="Oval 1063"/>
          <p:cNvSpPr>
            <a:spLocks noChangeArrowheads="1"/>
          </p:cNvSpPr>
          <p:nvPr/>
        </p:nvSpPr>
        <p:spPr bwMode="auto">
          <a:xfrm>
            <a:off x="9360978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92" name="Oval 1064"/>
          <p:cNvSpPr>
            <a:spLocks noChangeArrowheads="1"/>
          </p:cNvSpPr>
          <p:nvPr/>
        </p:nvSpPr>
        <p:spPr bwMode="auto">
          <a:xfrm>
            <a:off x="9513378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93" name="Oval 1065"/>
          <p:cNvSpPr>
            <a:spLocks noChangeArrowheads="1"/>
          </p:cNvSpPr>
          <p:nvPr/>
        </p:nvSpPr>
        <p:spPr bwMode="auto">
          <a:xfrm>
            <a:off x="9741978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94" name="Oval 1066"/>
          <p:cNvSpPr>
            <a:spLocks noChangeArrowheads="1"/>
          </p:cNvSpPr>
          <p:nvPr/>
        </p:nvSpPr>
        <p:spPr bwMode="auto">
          <a:xfrm>
            <a:off x="9665778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95" name="Oval 1067"/>
          <p:cNvSpPr>
            <a:spLocks noChangeArrowheads="1"/>
          </p:cNvSpPr>
          <p:nvPr/>
        </p:nvSpPr>
        <p:spPr bwMode="auto">
          <a:xfrm>
            <a:off x="9970578" y="4191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96" name="Oval 1068"/>
          <p:cNvSpPr>
            <a:spLocks noChangeArrowheads="1"/>
          </p:cNvSpPr>
          <p:nvPr/>
        </p:nvSpPr>
        <p:spPr bwMode="auto">
          <a:xfrm>
            <a:off x="9513378" y="35052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97" name="Oval 1069"/>
          <p:cNvSpPr>
            <a:spLocks noChangeArrowheads="1"/>
          </p:cNvSpPr>
          <p:nvPr/>
        </p:nvSpPr>
        <p:spPr bwMode="auto">
          <a:xfrm>
            <a:off x="10351578" y="3886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98" name="Line 1070"/>
          <p:cNvSpPr>
            <a:spLocks noChangeShapeType="1"/>
          </p:cNvSpPr>
          <p:nvPr/>
        </p:nvSpPr>
        <p:spPr bwMode="auto">
          <a:xfrm flipH="1" flipV="1">
            <a:off x="10580178" y="4038600"/>
            <a:ext cx="533400" cy="762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99" name="Text Box 1071"/>
          <p:cNvSpPr txBox="1">
            <a:spLocks noChangeArrowheads="1"/>
          </p:cNvSpPr>
          <p:nvPr/>
        </p:nvSpPr>
        <p:spPr bwMode="auto">
          <a:xfrm>
            <a:off x="5765369" y="3480376"/>
            <a:ext cx="3202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u="sng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Step 2:</a:t>
            </a: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Assign points to nearest centroids</a:t>
            </a:r>
            <a:endParaRPr lang="en-US" sz="1800" b="1" u="sng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00" name="Rectangle 1072"/>
          <p:cNvSpPr>
            <a:spLocks noChangeArrowheads="1"/>
          </p:cNvSpPr>
          <p:nvPr/>
        </p:nvSpPr>
        <p:spPr bwMode="auto">
          <a:xfrm>
            <a:off x="873065" y="4415727"/>
            <a:ext cx="25908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01" name="Oval 1073"/>
          <p:cNvSpPr>
            <a:spLocks noChangeArrowheads="1"/>
          </p:cNvSpPr>
          <p:nvPr/>
        </p:nvSpPr>
        <p:spPr bwMode="auto">
          <a:xfrm>
            <a:off x="1177865" y="4644327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02" name="Oval 1074"/>
          <p:cNvSpPr>
            <a:spLocks noChangeArrowheads="1"/>
          </p:cNvSpPr>
          <p:nvPr/>
        </p:nvSpPr>
        <p:spPr bwMode="auto">
          <a:xfrm>
            <a:off x="1406465" y="5177727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03" name="Oval 1075"/>
          <p:cNvSpPr>
            <a:spLocks noChangeArrowheads="1"/>
          </p:cNvSpPr>
          <p:nvPr/>
        </p:nvSpPr>
        <p:spPr bwMode="auto">
          <a:xfrm>
            <a:off x="1558865" y="4796727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04" name="Oval 1076"/>
          <p:cNvSpPr>
            <a:spLocks noChangeArrowheads="1"/>
          </p:cNvSpPr>
          <p:nvPr/>
        </p:nvSpPr>
        <p:spPr bwMode="auto">
          <a:xfrm>
            <a:off x="1635065" y="5101527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05" name="Oval 1077"/>
          <p:cNvSpPr>
            <a:spLocks noChangeArrowheads="1"/>
          </p:cNvSpPr>
          <p:nvPr/>
        </p:nvSpPr>
        <p:spPr bwMode="auto">
          <a:xfrm>
            <a:off x="1025465" y="4949127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06" name="Oval 1078"/>
          <p:cNvSpPr>
            <a:spLocks noChangeArrowheads="1"/>
          </p:cNvSpPr>
          <p:nvPr/>
        </p:nvSpPr>
        <p:spPr bwMode="auto">
          <a:xfrm>
            <a:off x="2854265" y="5025327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07" name="Oval 1079"/>
          <p:cNvSpPr>
            <a:spLocks noChangeArrowheads="1"/>
          </p:cNvSpPr>
          <p:nvPr/>
        </p:nvSpPr>
        <p:spPr bwMode="auto">
          <a:xfrm>
            <a:off x="3159065" y="5330127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08" name="Oval 1080"/>
          <p:cNvSpPr>
            <a:spLocks noChangeArrowheads="1"/>
          </p:cNvSpPr>
          <p:nvPr/>
        </p:nvSpPr>
        <p:spPr bwMode="auto">
          <a:xfrm>
            <a:off x="2701865" y="5253927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09" name="Oval 1081"/>
          <p:cNvSpPr>
            <a:spLocks noChangeArrowheads="1"/>
          </p:cNvSpPr>
          <p:nvPr/>
        </p:nvSpPr>
        <p:spPr bwMode="auto">
          <a:xfrm>
            <a:off x="2930465" y="5482527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10" name="Oval 1082"/>
          <p:cNvSpPr>
            <a:spLocks noChangeArrowheads="1"/>
          </p:cNvSpPr>
          <p:nvPr/>
        </p:nvSpPr>
        <p:spPr bwMode="auto">
          <a:xfrm>
            <a:off x="1635065" y="4644327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11" name="Oval 1083"/>
          <p:cNvSpPr>
            <a:spLocks noChangeArrowheads="1"/>
          </p:cNvSpPr>
          <p:nvPr/>
        </p:nvSpPr>
        <p:spPr bwMode="auto">
          <a:xfrm>
            <a:off x="3235265" y="5787327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12" name="Oval 1084"/>
          <p:cNvSpPr>
            <a:spLocks noChangeArrowheads="1"/>
          </p:cNvSpPr>
          <p:nvPr/>
        </p:nvSpPr>
        <p:spPr bwMode="auto">
          <a:xfrm>
            <a:off x="1177865" y="563492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13" name="Oval 1085"/>
          <p:cNvSpPr>
            <a:spLocks noChangeArrowheads="1"/>
          </p:cNvSpPr>
          <p:nvPr/>
        </p:nvSpPr>
        <p:spPr bwMode="auto">
          <a:xfrm>
            <a:off x="1330265" y="593972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14" name="Oval 1086"/>
          <p:cNvSpPr>
            <a:spLocks noChangeArrowheads="1"/>
          </p:cNvSpPr>
          <p:nvPr/>
        </p:nvSpPr>
        <p:spPr bwMode="auto">
          <a:xfrm>
            <a:off x="1558865" y="593972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15" name="Oval 1087"/>
          <p:cNvSpPr>
            <a:spLocks noChangeArrowheads="1"/>
          </p:cNvSpPr>
          <p:nvPr/>
        </p:nvSpPr>
        <p:spPr bwMode="auto">
          <a:xfrm>
            <a:off x="1482665" y="571112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16" name="Oval 1088"/>
          <p:cNvSpPr>
            <a:spLocks noChangeArrowheads="1"/>
          </p:cNvSpPr>
          <p:nvPr/>
        </p:nvSpPr>
        <p:spPr bwMode="auto">
          <a:xfrm>
            <a:off x="1254065" y="5711127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17" name="Oval 1089"/>
          <p:cNvSpPr>
            <a:spLocks noChangeArrowheads="1"/>
          </p:cNvSpPr>
          <p:nvPr/>
        </p:nvSpPr>
        <p:spPr bwMode="auto">
          <a:xfrm>
            <a:off x="1330265" y="4872927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18" name="Oval 1090"/>
          <p:cNvSpPr>
            <a:spLocks noChangeArrowheads="1"/>
          </p:cNvSpPr>
          <p:nvPr/>
        </p:nvSpPr>
        <p:spPr bwMode="auto">
          <a:xfrm>
            <a:off x="2930465" y="5330127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20" name="Text Box 1092"/>
          <p:cNvSpPr txBox="1">
            <a:spLocks noChangeArrowheads="1"/>
          </p:cNvSpPr>
          <p:nvPr/>
        </p:nvSpPr>
        <p:spPr bwMode="auto">
          <a:xfrm>
            <a:off x="3616265" y="5031677"/>
            <a:ext cx="419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u="sng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Step 3:</a:t>
            </a: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Re-compute centroids (in this example, solution is now stable)</a:t>
            </a:r>
            <a:endParaRPr lang="en-US" sz="1800" b="1" u="sng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C6780C-D7D4-4794-8CEC-5CE9E889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62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  <p:bldP spid="23560" grpId="0" animBg="1"/>
      <p:bldP spid="23561" grpId="0" animBg="1"/>
      <p:bldP spid="23562" grpId="0" animBg="1"/>
      <p:bldP spid="23563" grpId="0" animBg="1"/>
      <p:bldP spid="23564" grpId="0" animBg="1"/>
      <p:bldP spid="23565" grpId="0" animBg="1"/>
      <p:bldP spid="23566" grpId="0" animBg="1"/>
      <p:bldP spid="23567" grpId="0" animBg="1"/>
      <p:bldP spid="23568" grpId="0" animBg="1"/>
      <p:bldP spid="23569" grpId="0" animBg="1"/>
      <p:bldP spid="23570" grpId="0" animBg="1"/>
      <p:bldP spid="23571" grpId="0" animBg="1"/>
      <p:bldP spid="23572" grpId="0" animBg="1"/>
      <p:bldP spid="23573" grpId="0" animBg="1"/>
      <p:bldP spid="23574" grpId="0" animBg="1"/>
      <p:bldP spid="23575" grpId="0" animBg="1"/>
      <p:bldP spid="23576" grpId="0" animBg="1"/>
      <p:bldP spid="23577" grpId="0" animBg="1"/>
      <p:bldP spid="23578" grpId="0"/>
      <p:bldP spid="23579" grpId="0" animBg="1"/>
      <p:bldP spid="23580" grpId="0" animBg="1"/>
      <p:bldP spid="23581" grpId="0" animBg="1"/>
      <p:bldP spid="23582" grpId="0" animBg="1"/>
      <p:bldP spid="23583" grpId="0" animBg="1"/>
      <p:bldP spid="23584" grpId="0" animBg="1"/>
      <p:bldP spid="23585" grpId="0" animBg="1"/>
      <p:bldP spid="23586" grpId="0" animBg="1"/>
      <p:bldP spid="23587" grpId="0" animBg="1"/>
      <p:bldP spid="23588" grpId="0" animBg="1"/>
      <p:bldP spid="23589" grpId="0" animBg="1"/>
      <p:bldP spid="23590" grpId="0" animBg="1"/>
      <p:bldP spid="23591" grpId="0" animBg="1"/>
      <p:bldP spid="23592" grpId="0" animBg="1"/>
      <p:bldP spid="23593" grpId="0" animBg="1"/>
      <p:bldP spid="23594" grpId="0" animBg="1"/>
      <p:bldP spid="23595" grpId="0" animBg="1"/>
      <p:bldP spid="23596" grpId="0" animBg="1"/>
      <p:bldP spid="23597" grpId="0" animBg="1"/>
      <p:bldP spid="23598" grpId="0" animBg="1"/>
      <p:bldP spid="23599" grpId="0"/>
      <p:bldP spid="23600" grpId="0" animBg="1"/>
      <p:bldP spid="23601" grpId="0" animBg="1"/>
      <p:bldP spid="23602" grpId="0" animBg="1"/>
      <p:bldP spid="23603" grpId="0" animBg="1"/>
      <p:bldP spid="23604" grpId="0" animBg="1"/>
      <p:bldP spid="23605" grpId="0" animBg="1"/>
      <p:bldP spid="23606" grpId="0" animBg="1"/>
      <p:bldP spid="23607" grpId="0" animBg="1"/>
      <p:bldP spid="23608" grpId="0" animBg="1"/>
      <p:bldP spid="23609" grpId="0" animBg="1"/>
      <p:bldP spid="23610" grpId="0" animBg="1"/>
      <p:bldP spid="23611" grpId="0" animBg="1"/>
      <p:bldP spid="23612" grpId="0" animBg="1"/>
      <p:bldP spid="23613" grpId="0" animBg="1"/>
      <p:bldP spid="23614" grpId="0" animBg="1"/>
      <p:bldP spid="23615" grpId="0" animBg="1"/>
      <p:bldP spid="23616" grpId="0" animBg="1"/>
      <p:bldP spid="23617" grpId="0" animBg="1"/>
      <p:bldP spid="23618" grpId="0" animBg="1"/>
      <p:bldP spid="236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2DDC4C-D43C-4F17-A450-5A4D697FD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Pattern Recognition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05A8A83-ED30-430E-8E90-A56548A64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C8824-052A-4EA2-A48B-F09D9251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5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FAE1107-CEC3-4041-8BAA-CDB6F6759B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2" descr="K-Means Animation">
            <a:extLst>
              <a:ext uri="{FF2B5EF4-FFF2-40B4-BE49-F238E27FC236}">
                <a16:creationId xmlns:a16="http://schemas.microsoft.com/office/drawing/2014/main" id="{14B14CA9-8D42-4AE6-BB55-31A11F1E193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32" y="585216"/>
            <a:ext cx="6250478" cy="62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AEA88FB-F5DD-45CE-AAE1-7B33D0ABD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06C517-AF34-4699-9960-960C4A1A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K Means Clustering</a:t>
            </a:r>
          </a:p>
        </p:txBody>
      </p:sp>
      <p:sp>
        <p:nvSpPr>
          <p:cNvPr id="6151" name="Content Placeholder 6150"/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ABC28-9674-4054-8573-167B4710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95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FAE1107-CEC3-4041-8BAA-CDB6F6759B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s://uploads.toptal.io/blog/image/92528/toptal-blog-image-1463672901961-c86610183bb2ba67f979c421f6748893.gif">
            <a:extLst>
              <a:ext uri="{FF2B5EF4-FFF2-40B4-BE49-F238E27FC236}">
                <a16:creationId xmlns:a16="http://schemas.microsoft.com/office/drawing/2014/main" id="{56338BE8-C7C2-400F-B139-9E4116D7C29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01039"/>
            <a:ext cx="5455921" cy="545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AEA88FB-F5DD-45CE-AAE1-7B33D0ABD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0D79B1-352E-4C48-8BB9-37D4FF21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96EA-4F25-48DE-AF47-720F2C7C0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6063B-BFA1-4F04-84F9-4EFE10D6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147891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0408" y="1530545"/>
            <a:ext cx="11201400" cy="54324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For a given cluster assignment </a:t>
            </a:r>
            <a:r>
              <a:rPr lang="en-US" altLang="en-US" sz="2400" i="1" dirty="0"/>
              <a:t>C </a:t>
            </a:r>
            <a:r>
              <a:rPr lang="en-US" altLang="en-US" sz="2400" dirty="0"/>
              <a:t>of the data points, compute the cluster means </a:t>
            </a:r>
            <a:r>
              <a:rPr lang="en-US" altLang="en-US" sz="2400" i="1" dirty="0" err="1"/>
              <a:t>m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For a current set of cluster means, assign each observation as: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Iterate above two steps until convergence</a:t>
            </a:r>
            <a:endParaRPr lang="en-US" altLang="en-US" sz="2400" i="1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dirty="0">
                <a:solidFill>
                  <a:schemeClr val="accent3">
                    <a:lumMod val="50000"/>
                  </a:schemeClr>
                </a:solidFill>
              </a:rPr>
              <a:t>K</a:t>
            </a: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</a:rPr>
              <a:t>-means Algorithm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060306" y="2159158"/>
          <a:ext cx="3085898" cy="112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040" imgH="571320" progId="Equation.3">
                  <p:embed/>
                </p:oleObj>
              </mc:Choice>
              <mc:Fallback>
                <p:oleObj name="Equation" r:id="rId2" imgW="1562040" imgH="571320" progId="Equation.3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306" y="2159158"/>
                        <a:ext cx="3085898" cy="112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573487" y="4356450"/>
          <a:ext cx="497363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7080" imgH="368280" progId="Equation.3">
                  <p:embed/>
                </p:oleObj>
              </mc:Choice>
              <mc:Fallback>
                <p:oleObj name="Equation" r:id="rId4" imgW="2197080" imgH="368280" progId="Equation.3">
                  <p:embed/>
                  <p:pic>
                    <p:nvPicPr>
                      <p:cNvPr id="61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487" y="4356450"/>
                        <a:ext cx="4973638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137F16-38D2-41B4-98F2-6F205E57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18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Fuzzy c-means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 extension of k-means</a:t>
            </a:r>
          </a:p>
          <a:p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Hierarchical, k-means generates partitions</a:t>
            </a:r>
          </a:p>
          <a:p>
            <a:pPr lvl="1"/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each data point can only be assigned in one cluster</a:t>
            </a:r>
          </a:p>
          <a:p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Fuzzy c-means allows data points to be assigned into more than one cluster</a:t>
            </a:r>
          </a:p>
          <a:p>
            <a:pPr lvl="1"/>
            <a:r>
              <a:rPr lang="en-US" alt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each data point has a degree of membership (or probability) of belonging to each cluster</a:t>
            </a:r>
          </a:p>
          <a:p>
            <a:pPr lvl="1"/>
            <a:endParaRPr lang="en-US" alt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frequently used in pattern recognition. </a:t>
            </a:r>
            <a:endParaRPr lang="en-US" alt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64C054-3D2A-4B70-9F53-4C8CB7E5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36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Fuzzy c-means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fontScale="92500" lnSpcReduction="10000"/>
          </a:bodyPr>
          <a:lstStyle/>
          <a:p>
            <a:pPr marL="339725" indent="-339725"/>
            <a:r>
              <a:rPr lang="en-US" altLang="zh-CN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US" altLang="zh-CN" sz="26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zh-CN" sz="2600" i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zh-CN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be a vector of values for data point </a:t>
            </a:r>
            <a:r>
              <a:rPr lang="en-US" altLang="zh-CN" sz="26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altLang="zh-CN" sz="2600" i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zh-CN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39725" indent="-339725">
              <a:buFont typeface="Wingdings" panose="05000000000000000000" pitchFamily="2" charset="2"/>
              <a:buAutoNum type="arabicPeriod"/>
            </a:pPr>
            <a:r>
              <a:rPr lang="en-US" altLang="zh-CN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Initialize membership </a:t>
            </a:r>
            <a:r>
              <a:rPr lang="en-US" altLang="zh-CN" sz="26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US" altLang="zh-CN" sz="26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(0)</a:t>
            </a:r>
            <a:r>
              <a:rPr lang="en-US" altLang="zh-CN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[ </a:t>
            </a:r>
            <a:r>
              <a:rPr lang="en-US" altLang="zh-CN" sz="26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US" altLang="zh-CN" sz="2600" i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ij</a:t>
            </a:r>
            <a:r>
              <a:rPr lang="en-US" altLang="zh-CN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] for data point </a:t>
            </a:r>
            <a:r>
              <a:rPr lang="en-US" altLang="zh-CN" sz="26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altLang="zh-CN" sz="2600" i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zh-CN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of cluster </a:t>
            </a:r>
            <a:r>
              <a:rPr lang="en-US" altLang="zh-CN" sz="26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</a:t>
            </a:r>
            <a:r>
              <a:rPr lang="en-US" altLang="zh-CN" sz="2600" i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 </a:t>
            </a:r>
            <a:r>
              <a:rPr lang="en-US" altLang="zh-CN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by random</a:t>
            </a:r>
          </a:p>
          <a:p>
            <a:pPr marL="339725" indent="-339725">
              <a:buFont typeface="Wingdings" panose="05000000000000000000" pitchFamily="2" charset="2"/>
              <a:buAutoNum type="arabicPeriod"/>
            </a:pPr>
            <a:r>
              <a:rPr lang="en-US" altLang="zh-CN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 the </a:t>
            </a:r>
            <a:r>
              <a:rPr lang="en-US" altLang="zh-CN" sz="26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altLang="zh-CN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-th step, compute the fuzzy centroid </a:t>
            </a:r>
            <a:r>
              <a:rPr lang="en-US" altLang="zh-CN" sz="26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altLang="zh-CN" sz="2600" i="1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(k)</a:t>
            </a:r>
            <a:r>
              <a:rPr lang="en-US" altLang="zh-CN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[ </a:t>
            </a:r>
            <a:r>
              <a:rPr lang="en-US" altLang="zh-CN" sz="26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altLang="zh-CN" sz="2600" i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altLang="zh-CN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] for </a:t>
            </a:r>
            <a:r>
              <a:rPr lang="en-US" altLang="zh-CN" sz="26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altLang="zh-CN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1, .., </a:t>
            </a:r>
            <a:r>
              <a:rPr lang="en-US" altLang="zh-CN" sz="26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nc</a:t>
            </a:r>
            <a:r>
              <a:rPr lang="en-US" altLang="zh-CN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where </a:t>
            </a:r>
            <a:r>
              <a:rPr lang="en-US" altLang="zh-CN" sz="26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nc</a:t>
            </a:r>
            <a:r>
              <a:rPr lang="en-US" altLang="zh-CN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the number of clusters, using</a:t>
            </a:r>
          </a:p>
          <a:p>
            <a:pPr marL="631825" lvl="1" indent="-174625">
              <a:buNone/>
            </a:pPr>
            <a:endParaRPr lang="en-US" altLang="zh-CN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31825" lvl="1" indent="-174625">
              <a:buNone/>
            </a:pPr>
            <a:endParaRPr lang="en-US" altLang="zh-CN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31825" lvl="1" indent="-174625">
              <a:buNone/>
            </a:pPr>
            <a:endParaRPr lang="en-US" altLang="zh-CN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31825" lvl="1" indent="-174625">
              <a:buNone/>
            </a:pPr>
            <a:endParaRPr lang="en-US" altLang="zh-CN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31825" lvl="1" indent="-174625">
              <a:buNone/>
            </a:pPr>
            <a:endParaRPr lang="en-US" altLang="zh-CN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31825" lvl="1" indent="-174625">
              <a:buNone/>
            </a:pPr>
            <a:endParaRPr lang="en-US" altLang="zh-CN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31825" lvl="1" indent="-174625">
              <a:buNone/>
            </a:pPr>
            <a:r>
              <a:rPr lang="en-US" altLang="zh-CN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altLang="zh-CN" sz="22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altLang="zh-CN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the fuzzy parameter and </a:t>
            </a:r>
            <a:r>
              <a:rPr lang="en-US" altLang="zh-CN" sz="22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altLang="zh-CN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the number of data points.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524001" y="2607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1524001" y="28124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530521"/>
              </p:ext>
            </p:extLst>
          </p:nvPr>
        </p:nvGraphicFramePr>
        <p:xfrm>
          <a:off x="3690105" y="4040690"/>
          <a:ext cx="190500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309" imgH="774364" progId="Equation.3">
                  <p:embed/>
                </p:oleObj>
              </mc:Choice>
              <mc:Fallback>
                <p:oleObj name="Equation" r:id="rId3" imgW="901309" imgH="774364" progId="Equation.3">
                  <p:embed/>
                  <p:pic>
                    <p:nvPicPr>
                      <p:cNvPr id="67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105" y="4040690"/>
                        <a:ext cx="1905000" cy="164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82" y="3841483"/>
            <a:ext cx="1269841" cy="1269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81" y="2146600"/>
            <a:ext cx="1269841" cy="126984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552C68-F1D9-42B4-B5B0-9620786B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04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24128" y="2017079"/>
            <a:ext cx="9309100" cy="4339129"/>
          </a:xfrm>
        </p:spPr>
        <p:txBody>
          <a:bodyPr>
            <a:normAutofit/>
          </a:bodyPr>
          <a:lstStyle/>
          <a:p>
            <a:pPr marL="339725" indent="-339725">
              <a:buFont typeface="Wingdings" panose="05000000000000000000" pitchFamily="2" charset="2"/>
              <a:buAutoNum type="arabicPeriod" startAt="3"/>
            </a:pPr>
            <a:r>
              <a:rPr lang="en-US" altLang="zh-CN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Update the fuzzy membership </a:t>
            </a:r>
            <a:r>
              <a:rPr lang="en-US" altLang="zh-CN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US" altLang="zh-CN" sz="2400" i="1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(k)</a:t>
            </a:r>
            <a:r>
              <a:rPr lang="en-US" altLang="zh-CN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[ </a:t>
            </a:r>
            <a:r>
              <a:rPr lang="en-US" altLang="zh-CN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US" altLang="zh-CN" sz="2400" i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ij</a:t>
            </a:r>
            <a:r>
              <a:rPr lang="en-US" altLang="zh-CN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], using</a:t>
            </a:r>
          </a:p>
          <a:p>
            <a:pPr marL="339725" indent="-339725">
              <a:buFont typeface="Wingdings" panose="05000000000000000000" pitchFamily="2" charset="2"/>
              <a:buAutoNum type="arabicPeriod" startAt="3"/>
            </a:pPr>
            <a:endParaRPr lang="en-US" altLang="zh-CN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39725" indent="-339725">
              <a:buFont typeface="Wingdings" panose="05000000000000000000" pitchFamily="2" charset="2"/>
              <a:buAutoNum type="arabicPeriod" startAt="3"/>
            </a:pPr>
            <a:endParaRPr lang="en-US" altLang="zh-CN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339725" indent="-339725">
              <a:buFont typeface="Wingdings" panose="05000000000000000000" pitchFamily="2" charset="2"/>
              <a:buAutoNum type="arabicPeriod" startAt="3"/>
            </a:pPr>
            <a:r>
              <a:rPr lang="en-US" altLang="zh-CN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||</a:t>
            </a:r>
            <a:r>
              <a:rPr lang="en-US" altLang="zh-CN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US" altLang="zh-CN" sz="24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zh-CN" sz="2400" i="1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altLang="zh-CN" sz="24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zh-CN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altLang="zh-CN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US" altLang="zh-CN" sz="24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zh-CN" sz="2400" i="1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k-1</a:t>
            </a:r>
            <a:r>
              <a:rPr lang="en-US" altLang="zh-CN" sz="24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zh-CN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|| &lt; </a:t>
            </a:r>
            <a:r>
              <a:rPr lang="en-US" altLang="zh-CN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, then STOP, else return to step 2.</a:t>
            </a:r>
          </a:p>
          <a:p>
            <a:pPr marL="339725" indent="-339725">
              <a:buFont typeface="Wingdings" panose="05000000000000000000" pitchFamily="2" charset="2"/>
              <a:buAutoNum type="arabicPeriod" startAt="3"/>
            </a:pPr>
            <a:r>
              <a:rPr lang="en-US" altLang="zh-CN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Determine membership cutoff</a:t>
            </a:r>
          </a:p>
          <a:p>
            <a:pPr marL="796925" lvl="1" indent="-280988"/>
            <a:r>
              <a:rPr lang="en-US" altLang="zh-CN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For each data point </a:t>
            </a:r>
            <a:r>
              <a:rPr lang="en-US" altLang="zh-CN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g</a:t>
            </a:r>
            <a:r>
              <a:rPr lang="en-US" altLang="zh-CN" sz="2400" i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, assign </a:t>
            </a:r>
            <a:r>
              <a:rPr lang="en-US" altLang="zh-CN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g</a:t>
            </a:r>
            <a:r>
              <a:rPr lang="en-US" altLang="zh-CN" sz="2400" i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 to cluster </a:t>
            </a:r>
            <a:r>
              <a:rPr lang="en-US" altLang="zh-CN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cl</a:t>
            </a:r>
            <a:r>
              <a:rPr lang="en-US" altLang="zh-CN" sz="2400" i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 if </a:t>
            </a:r>
            <a:r>
              <a:rPr lang="en-US" altLang="zh-CN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u</a:t>
            </a:r>
            <a:r>
              <a:rPr lang="en-US" altLang="zh-CN" sz="2400" i="1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 of </a:t>
            </a:r>
            <a:r>
              <a:rPr lang="en-US" altLang="zh-CN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U</a:t>
            </a:r>
            <a:r>
              <a:rPr lang="en-US" altLang="zh-CN" sz="24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(</a:t>
            </a:r>
            <a:r>
              <a:rPr lang="en-US" altLang="zh-CN" sz="2400" i="1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k</a:t>
            </a:r>
            <a:r>
              <a:rPr lang="en-US" altLang="zh-CN" sz="24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 &gt; </a:t>
            </a:r>
            <a:endParaRPr lang="en-US" alt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Symbol" panose="05050102010706020507" pitchFamily="18" charset="2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Fuzzy c-means algorithm</a:t>
            </a:r>
          </a:p>
        </p:txBody>
      </p:sp>
      <p:graphicFrame>
        <p:nvGraphicFramePr>
          <p:cNvPr id="6861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771072"/>
              </p:ext>
            </p:extLst>
          </p:nvPr>
        </p:nvGraphicFramePr>
        <p:xfrm>
          <a:off x="4804350" y="2671613"/>
          <a:ext cx="1894468" cy="169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95280" imgH="1155600" progId="Equation.3">
                  <p:embed/>
                </p:oleObj>
              </mc:Choice>
              <mc:Fallback>
                <p:oleObj name="Equation" r:id="rId3" imgW="1295280" imgH="1155600" progId="Equation.3">
                  <p:embed/>
                  <p:pic>
                    <p:nvPicPr>
                      <p:cNvPr id="68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4350" y="2671613"/>
                        <a:ext cx="1894468" cy="169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82" y="3841483"/>
            <a:ext cx="1269841" cy="1269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81" y="2146600"/>
            <a:ext cx="1269841" cy="126984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E5421D-BA12-44B6-9985-67E86B19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83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82" y="3841483"/>
            <a:ext cx="1269841" cy="1269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81" y="2146600"/>
            <a:ext cx="1269841" cy="1269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BF5823-31F6-4F3C-BD07-6723DA80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4000" cap="none" spc="0" dirty="0">
                <a:solidFill>
                  <a:srgbClr val="27CED7">
                    <a:lumMod val="5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Applications of Clustering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2D31-E70E-4BE0-9F2D-15DDC517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lnSpc>
                <a:spcPct val="150000"/>
              </a:lnSpc>
              <a:buClr>
                <a:srgbClr val="DB4F29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Mining </a:t>
            </a:r>
          </a:p>
          <a:p>
            <a:pPr marL="342900" indent="-342900">
              <a:lnSpc>
                <a:spcPct val="150000"/>
              </a:lnSpc>
              <a:buClr>
                <a:srgbClr val="DB4F29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Pattern recognition</a:t>
            </a:r>
          </a:p>
          <a:p>
            <a:pPr marL="342900" indent="-342900">
              <a:lnSpc>
                <a:spcPct val="150000"/>
              </a:lnSpc>
              <a:buClr>
                <a:srgbClr val="DB4F29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analysis</a:t>
            </a:r>
          </a:p>
          <a:p>
            <a:pPr marL="342900" indent="-342900">
              <a:lnSpc>
                <a:spcPct val="150000"/>
              </a:lnSpc>
              <a:buClr>
                <a:srgbClr val="DB4F29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Bioinformatics</a:t>
            </a:r>
          </a:p>
          <a:p>
            <a:pPr marL="342900" indent="-342900">
              <a:lnSpc>
                <a:spcPct val="150000"/>
              </a:lnSpc>
              <a:buClr>
                <a:srgbClr val="DB4F29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Voice mining</a:t>
            </a:r>
          </a:p>
          <a:p>
            <a:pPr marL="342900" indent="-342900">
              <a:lnSpc>
                <a:spcPct val="150000"/>
              </a:lnSpc>
              <a:buClr>
                <a:srgbClr val="DB4F29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processing</a:t>
            </a:r>
          </a:p>
          <a:p>
            <a:pPr marL="342900" indent="-342900">
              <a:lnSpc>
                <a:spcPct val="150000"/>
              </a:lnSpc>
              <a:buClr>
                <a:srgbClr val="DB4F29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Text mining</a:t>
            </a:r>
          </a:p>
          <a:p>
            <a:pPr marL="342900" indent="-342900">
              <a:lnSpc>
                <a:spcPct val="150000"/>
              </a:lnSpc>
              <a:buClr>
                <a:srgbClr val="DB4F29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cluster engines</a:t>
            </a:r>
          </a:p>
          <a:p>
            <a:pPr marL="342900" indent="-342900">
              <a:lnSpc>
                <a:spcPct val="150000"/>
              </a:lnSpc>
              <a:buClr>
                <a:srgbClr val="DB4F29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Weather report analysis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53739-AAC6-4D48-A703-C887DEB7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756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Implementation of K-means algorithm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(k=2)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08722"/>
              </p:ext>
            </p:extLst>
          </p:nvPr>
        </p:nvGraphicFramePr>
        <p:xfrm>
          <a:off x="1023938" y="2286000"/>
          <a:ext cx="9720981" cy="438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27">
                  <a:extLst>
                    <a:ext uri="{9D8B030D-6E8A-4147-A177-3AD203B41FA5}">
                      <a16:colId xmlns:a16="http://schemas.microsoft.com/office/drawing/2014/main" val="4159311673"/>
                    </a:ext>
                  </a:extLst>
                </a:gridCol>
                <a:gridCol w="3240327">
                  <a:extLst>
                    <a:ext uri="{9D8B030D-6E8A-4147-A177-3AD203B41FA5}">
                      <a16:colId xmlns:a16="http://schemas.microsoft.com/office/drawing/2014/main" val="4208274154"/>
                    </a:ext>
                  </a:extLst>
                </a:gridCol>
                <a:gridCol w="3240327">
                  <a:extLst>
                    <a:ext uri="{9D8B030D-6E8A-4147-A177-3AD203B41FA5}">
                      <a16:colId xmlns:a16="http://schemas.microsoft.com/office/drawing/2014/main" val="239700792"/>
                    </a:ext>
                  </a:extLst>
                </a:gridCol>
              </a:tblGrid>
              <a:tr h="5478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Individual</a:t>
                      </a:r>
                    </a:p>
                  </a:txBody>
                  <a:tcPr marL="86791" marR="86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Variable 1</a:t>
                      </a:r>
                    </a:p>
                  </a:txBody>
                  <a:tcPr marL="86791" marR="86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Variable 2</a:t>
                      </a:r>
                    </a:p>
                  </a:txBody>
                  <a:tcPr marL="86791" marR="86791"/>
                </a:tc>
                <a:extLst>
                  <a:ext uri="{0D108BD9-81ED-4DB2-BD59-A6C34878D82A}">
                    <a16:rowId xmlns:a16="http://schemas.microsoft.com/office/drawing/2014/main" val="2823348108"/>
                  </a:ext>
                </a:extLst>
              </a:tr>
              <a:tr h="5478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6791" marR="86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</a:t>
                      </a:r>
                    </a:p>
                  </a:txBody>
                  <a:tcPr marL="86791" marR="86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</a:t>
                      </a:r>
                    </a:p>
                  </a:txBody>
                  <a:tcPr marL="86791" marR="86791"/>
                </a:tc>
                <a:extLst>
                  <a:ext uri="{0D108BD9-81ED-4DB2-BD59-A6C34878D82A}">
                    <a16:rowId xmlns:a16="http://schemas.microsoft.com/office/drawing/2014/main" val="2818757807"/>
                  </a:ext>
                </a:extLst>
              </a:tr>
              <a:tr h="5478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86791" marR="86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1.5</a:t>
                      </a:r>
                    </a:p>
                  </a:txBody>
                  <a:tcPr marL="86791" marR="86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2.0</a:t>
                      </a:r>
                    </a:p>
                  </a:txBody>
                  <a:tcPr marL="86791" marR="86791"/>
                </a:tc>
                <a:extLst>
                  <a:ext uri="{0D108BD9-81ED-4DB2-BD59-A6C34878D82A}">
                    <a16:rowId xmlns:a16="http://schemas.microsoft.com/office/drawing/2014/main" val="1897872464"/>
                  </a:ext>
                </a:extLst>
              </a:tr>
              <a:tr h="5478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86791" marR="86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3.0</a:t>
                      </a:r>
                    </a:p>
                  </a:txBody>
                  <a:tcPr marL="86791" marR="86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4.0</a:t>
                      </a:r>
                    </a:p>
                  </a:txBody>
                  <a:tcPr marL="86791" marR="86791"/>
                </a:tc>
                <a:extLst>
                  <a:ext uri="{0D108BD9-81ED-4DB2-BD59-A6C34878D82A}">
                    <a16:rowId xmlns:a16="http://schemas.microsoft.com/office/drawing/2014/main" val="2176516000"/>
                  </a:ext>
                </a:extLst>
              </a:tr>
              <a:tr h="5478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86791" marR="86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5.0</a:t>
                      </a:r>
                    </a:p>
                  </a:txBody>
                  <a:tcPr marL="86791" marR="86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7.0</a:t>
                      </a:r>
                    </a:p>
                  </a:txBody>
                  <a:tcPr marL="86791" marR="86791"/>
                </a:tc>
                <a:extLst>
                  <a:ext uri="{0D108BD9-81ED-4DB2-BD59-A6C34878D82A}">
                    <a16:rowId xmlns:a16="http://schemas.microsoft.com/office/drawing/2014/main" val="1493547282"/>
                  </a:ext>
                </a:extLst>
              </a:tr>
              <a:tr h="5478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86791" marR="86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3.5</a:t>
                      </a:r>
                    </a:p>
                  </a:txBody>
                  <a:tcPr marL="86791" marR="86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5.0</a:t>
                      </a:r>
                    </a:p>
                  </a:txBody>
                  <a:tcPr marL="86791" marR="86791"/>
                </a:tc>
                <a:extLst>
                  <a:ext uri="{0D108BD9-81ED-4DB2-BD59-A6C34878D82A}">
                    <a16:rowId xmlns:a16="http://schemas.microsoft.com/office/drawing/2014/main" val="2555075012"/>
                  </a:ext>
                </a:extLst>
              </a:tr>
              <a:tr h="5478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86791" marR="86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4.5</a:t>
                      </a:r>
                    </a:p>
                  </a:txBody>
                  <a:tcPr marL="86791" marR="86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5.0</a:t>
                      </a:r>
                    </a:p>
                  </a:txBody>
                  <a:tcPr marL="86791" marR="86791"/>
                </a:tc>
                <a:extLst>
                  <a:ext uri="{0D108BD9-81ED-4DB2-BD59-A6C34878D82A}">
                    <a16:rowId xmlns:a16="http://schemas.microsoft.com/office/drawing/2014/main" val="2358306236"/>
                  </a:ext>
                </a:extLst>
              </a:tr>
              <a:tr h="5478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86791" marR="86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3.5</a:t>
                      </a:r>
                    </a:p>
                  </a:txBody>
                  <a:tcPr marL="86791" marR="867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4.5</a:t>
                      </a:r>
                    </a:p>
                  </a:txBody>
                  <a:tcPr marL="86791" marR="86791"/>
                </a:tc>
                <a:extLst>
                  <a:ext uri="{0D108BD9-81ED-4DB2-BD59-A6C34878D82A}">
                    <a16:rowId xmlns:a16="http://schemas.microsoft.com/office/drawing/2014/main" val="88846462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DDB57-5C50-4DA0-BD2C-83DF60E9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38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Step 1 Initialization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284308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Randomly we choose 2 centroids (k=2) for two clusters.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In this case the two centroids are m1=(1.0,1.0) and m2=(5.0,7.0)</a:t>
            </a:r>
          </a:p>
        </p:txBody>
      </p: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6396383" y="1723124"/>
          <a:ext cx="5486400" cy="44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931167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20827415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9700792"/>
                    </a:ext>
                  </a:extLst>
                </a:gridCol>
              </a:tblGrid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Variable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Variable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48108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757807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72464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16000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54728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7501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06236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6462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F00FE-C805-4A5C-ABC1-7A5093E8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33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Step 2/1 Finding the nearest centroid for every element </a:t>
            </a:r>
          </a:p>
        </p:txBody>
      </p:sp>
      <p:pic>
        <p:nvPicPr>
          <p:cNvPr id="8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656" y="4035425"/>
            <a:ext cx="2028825" cy="523875"/>
          </a:xfrm>
          <a:noFill/>
        </p:spPr>
      </p:pic>
      <p:sp>
        <p:nvSpPr>
          <p:cNvPr id="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692726" y="2364509"/>
            <a:ext cx="3760211" cy="4052166"/>
          </a:xfrm>
        </p:spPr>
        <p:txBody>
          <a:bodyPr/>
          <a:lstStyle/>
          <a:p>
            <a:r>
              <a:rPr lang="en-US" sz="3600" dirty="0"/>
              <a:t>For every element calculating its distance from center (Euclidian Distance)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4909931" y="1530628"/>
          <a:ext cx="3637724" cy="44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782">
                  <a:extLst>
                    <a:ext uri="{9D8B030D-6E8A-4147-A177-3AD203B41FA5}">
                      <a16:colId xmlns:a16="http://schemas.microsoft.com/office/drawing/2014/main" val="4159311673"/>
                    </a:ext>
                  </a:extLst>
                </a:gridCol>
                <a:gridCol w="2031942">
                  <a:extLst>
                    <a:ext uri="{9D8B030D-6E8A-4147-A177-3AD203B41FA5}">
                      <a16:colId xmlns:a16="http://schemas.microsoft.com/office/drawing/2014/main" val="4208274154"/>
                    </a:ext>
                  </a:extLst>
                </a:gridCol>
              </a:tblGrid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(v1,v2)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48108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(1.0,1.0)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757807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(1.5,2.0)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72464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(3.0,4.0)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16000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(5.0,7.0)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54728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(3.5,5.0)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7501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(4.5,5.0)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06236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(3.5,4.5)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64622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8547653" y="1525372"/>
          <a:ext cx="3324087" cy="44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335">
                  <a:extLst>
                    <a:ext uri="{9D8B030D-6E8A-4147-A177-3AD203B41FA5}">
                      <a16:colId xmlns:a16="http://schemas.microsoft.com/office/drawing/2014/main" val="4159311673"/>
                    </a:ext>
                  </a:extLst>
                </a:gridCol>
                <a:gridCol w="1856752">
                  <a:extLst>
                    <a:ext uri="{9D8B030D-6E8A-4147-A177-3AD203B41FA5}">
                      <a16:colId xmlns:a16="http://schemas.microsoft.com/office/drawing/2014/main" val="4208274154"/>
                    </a:ext>
                  </a:extLst>
                </a:gridCol>
              </a:tblGrid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48108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7.12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757807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72464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16000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7.21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54728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7501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06236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6462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F2BA8-F329-46BC-88B9-BE3B6152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1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z="3600" b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Clustering Analysis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05026" y="3831432"/>
            <a:ext cx="8258175" cy="260746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l" rtl="0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570" y="1721271"/>
            <a:ext cx="8393545" cy="48637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5C0AD-6087-46C7-833D-63D5BD41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3748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142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Step 2/2 Assigning elements to any of the clusters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04055" y="1715212"/>
            <a:ext cx="4748599" cy="4023360"/>
          </a:xfrm>
        </p:spPr>
        <p:txBody>
          <a:bodyPr>
            <a:normAutofit/>
          </a:bodyPr>
          <a:lstStyle/>
          <a:p>
            <a:r>
              <a:rPr lang="en-US" sz="3200" dirty="0"/>
              <a:t>Thus we obtain 2 clusters containing {1,2,3} and {4,5,6,7}</a:t>
            </a:r>
          </a:p>
          <a:p>
            <a:r>
              <a:rPr lang="en-US" sz="3200" dirty="0"/>
              <a:t>New centroids are</a:t>
            </a:r>
          </a:p>
        </p:txBody>
      </p: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5367128" y="1515434"/>
          <a:ext cx="3637724" cy="44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782">
                  <a:extLst>
                    <a:ext uri="{9D8B030D-6E8A-4147-A177-3AD203B41FA5}">
                      <a16:colId xmlns:a16="http://schemas.microsoft.com/office/drawing/2014/main" val="4159311673"/>
                    </a:ext>
                  </a:extLst>
                </a:gridCol>
                <a:gridCol w="2031942">
                  <a:extLst>
                    <a:ext uri="{9D8B030D-6E8A-4147-A177-3AD203B41FA5}">
                      <a16:colId xmlns:a16="http://schemas.microsoft.com/office/drawing/2014/main" val="4208274154"/>
                    </a:ext>
                  </a:extLst>
                </a:gridCol>
              </a:tblGrid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(v1,v2)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48108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(1.0,1.0)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757807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(1.5,2.0)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72464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(3.0,4.0)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16000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(5.0,7.0)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54728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(3.5,5.0)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7501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(4.5,5.0)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06236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(3.5,4.5)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64622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9004852" y="1525372"/>
          <a:ext cx="2866888" cy="44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831">
                  <a:extLst>
                    <a:ext uri="{9D8B030D-6E8A-4147-A177-3AD203B41FA5}">
                      <a16:colId xmlns:a16="http://schemas.microsoft.com/office/drawing/2014/main" val="4159311673"/>
                    </a:ext>
                  </a:extLst>
                </a:gridCol>
                <a:gridCol w="1341057">
                  <a:extLst>
                    <a:ext uri="{9D8B030D-6E8A-4147-A177-3AD203B41FA5}">
                      <a16:colId xmlns:a16="http://schemas.microsoft.com/office/drawing/2014/main" val="4208274154"/>
                    </a:ext>
                  </a:extLst>
                </a:gridCol>
              </a:tblGrid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48108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7.12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757807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72464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3.61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16000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7.21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54728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7501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2.06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306236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2.92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64622"/>
                  </a:ext>
                </a:extLst>
              </a:tr>
            </a:tbl>
          </a:graphicData>
        </a:graphic>
      </p:graphicFrame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0" y="4054190"/>
            <a:ext cx="502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0" y="4787615"/>
            <a:ext cx="50292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" y="5530565"/>
            <a:ext cx="1371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0DCD9-98C6-48AE-A0E0-E360F37E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67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Step 3 Assigning elements to new clusters according to distance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791508" y="2084832"/>
            <a:ext cx="4591581" cy="402336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4000" dirty="0"/>
              <a:t>Now using these centroids m1=(1.83,2.33) &amp; m2=(4.12,5.38) we compute the Euclidean distance of each object, as shown in table.</a:t>
            </a:r>
          </a:p>
          <a:p>
            <a:pPr marL="0" indent="0" eaLnBrk="1" hangingPunct="1">
              <a:buNone/>
            </a:pPr>
            <a:endParaRPr lang="en-US" altLang="en-US" sz="4000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5367128" y="1515434"/>
          <a:ext cx="3637724" cy="44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782">
                  <a:extLst>
                    <a:ext uri="{9D8B030D-6E8A-4147-A177-3AD203B41FA5}">
                      <a16:colId xmlns:a16="http://schemas.microsoft.com/office/drawing/2014/main" val="4159311673"/>
                    </a:ext>
                  </a:extLst>
                </a:gridCol>
                <a:gridCol w="2031942">
                  <a:extLst>
                    <a:ext uri="{9D8B030D-6E8A-4147-A177-3AD203B41FA5}">
                      <a16:colId xmlns:a16="http://schemas.microsoft.com/office/drawing/2014/main" val="4208274154"/>
                    </a:ext>
                  </a:extLst>
                </a:gridCol>
              </a:tblGrid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(v1,v2)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48108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(1.0,1.0)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757807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(1.5,2.0)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72464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(3.0,4.0)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16000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(5.0,7.0)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54728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(3.5,5.0)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7501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(4.5,5.0)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06236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(3.5,4.5)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64622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9004852" y="1525372"/>
          <a:ext cx="2866888" cy="44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831">
                  <a:extLst>
                    <a:ext uri="{9D8B030D-6E8A-4147-A177-3AD203B41FA5}">
                      <a16:colId xmlns:a16="http://schemas.microsoft.com/office/drawing/2014/main" val="4159311673"/>
                    </a:ext>
                  </a:extLst>
                </a:gridCol>
                <a:gridCol w="1341057">
                  <a:extLst>
                    <a:ext uri="{9D8B030D-6E8A-4147-A177-3AD203B41FA5}">
                      <a16:colId xmlns:a16="http://schemas.microsoft.com/office/drawing/2014/main" val="4208274154"/>
                    </a:ext>
                  </a:extLst>
                </a:gridCol>
              </a:tblGrid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48108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1.57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5.38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757807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72464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2.04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1.78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516000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5.64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1.84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54728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7501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306236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6462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3596D-B398-4833-A219-79B2F433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65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738381" cy="149961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Step 3 Assigning elements to new clusters according to distance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14974" y="1895114"/>
            <a:ext cx="4701263" cy="402336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4000" dirty="0"/>
              <a:t>Therefore, new clusters are:</a:t>
            </a:r>
          </a:p>
          <a:p>
            <a:pPr eaLnBrk="1" hangingPunct="1">
              <a:buNone/>
            </a:pPr>
            <a:r>
              <a:rPr lang="en-US" altLang="en-US" sz="4000" dirty="0"/>
              <a:t>	{1,2} and {</a:t>
            </a:r>
            <a:r>
              <a:rPr lang="en-US" altLang="en-US" sz="4000" b="1" dirty="0"/>
              <a:t>3</a:t>
            </a:r>
            <a:r>
              <a:rPr lang="en-US" altLang="en-US" sz="4000" dirty="0"/>
              <a:t>,4,5,6,7} </a:t>
            </a:r>
          </a:p>
          <a:p>
            <a:pPr eaLnBrk="1" hangingPunct="1"/>
            <a:endParaRPr lang="en-US" altLang="en-US" sz="4000" dirty="0"/>
          </a:p>
          <a:p>
            <a:pPr eaLnBrk="1" hangingPunct="1"/>
            <a:r>
              <a:rPr lang="en-US" altLang="en-US" sz="4000" dirty="0"/>
              <a:t>Next centroids are: m1=(1.25,1.5) and m2 = (3.9,5.1)</a:t>
            </a:r>
          </a:p>
        </p:txBody>
      </p: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5367128" y="1515434"/>
          <a:ext cx="3637724" cy="44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782">
                  <a:extLst>
                    <a:ext uri="{9D8B030D-6E8A-4147-A177-3AD203B41FA5}">
                      <a16:colId xmlns:a16="http://schemas.microsoft.com/office/drawing/2014/main" val="4159311673"/>
                    </a:ext>
                  </a:extLst>
                </a:gridCol>
                <a:gridCol w="2031942">
                  <a:extLst>
                    <a:ext uri="{9D8B030D-6E8A-4147-A177-3AD203B41FA5}">
                      <a16:colId xmlns:a16="http://schemas.microsoft.com/office/drawing/2014/main" val="4208274154"/>
                    </a:ext>
                  </a:extLst>
                </a:gridCol>
              </a:tblGrid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(v1,v2)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48108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(1.0,1.0)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757807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(1.5,2.0)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72464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(3.0,4.0)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16000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(5.0,7.0)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54728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(3.5,5.0)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7501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(4.5,5.0)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06236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(3.5,4.5)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64622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9004852" y="1525372"/>
          <a:ext cx="2866888" cy="44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831">
                  <a:extLst>
                    <a:ext uri="{9D8B030D-6E8A-4147-A177-3AD203B41FA5}">
                      <a16:colId xmlns:a16="http://schemas.microsoft.com/office/drawing/2014/main" val="4159311673"/>
                    </a:ext>
                  </a:extLst>
                </a:gridCol>
                <a:gridCol w="1341057">
                  <a:extLst>
                    <a:ext uri="{9D8B030D-6E8A-4147-A177-3AD203B41FA5}">
                      <a16:colId xmlns:a16="http://schemas.microsoft.com/office/drawing/2014/main" val="4208274154"/>
                    </a:ext>
                  </a:extLst>
                </a:gridCol>
              </a:tblGrid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48108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1.57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5.38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757807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72464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1.78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516000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5.64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1.84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54728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7501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306236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6462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62227-7636-422C-9CE6-94BF6F58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88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Step 4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702010" y="1707885"/>
            <a:ext cx="4659699" cy="402336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Now using these centroids m1=(1.25,1.5) &amp; m2 = (3.9,5.1) we compute the Euclidean distance of each object, as shown in table.</a:t>
            </a:r>
          </a:p>
          <a:p>
            <a:pPr eaLnBrk="1" hangingPunct="1"/>
            <a:r>
              <a:rPr lang="en-US" altLang="en-US" sz="2800" dirty="0"/>
              <a:t>Therefore, new clusters are:</a:t>
            </a:r>
          </a:p>
          <a:p>
            <a:pPr eaLnBrk="1" hangingPunct="1">
              <a:buNone/>
            </a:pPr>
            <a:r>
              <a:rPr lang="en-US" altLang="en-US" sz="2800" dirty="0"/>
              <a:t>	{1,2} and {</a:t>
            </a:r>
            <a:r>
              <a:rPr lang="en-US" altLang="en-US" sz="2800" b="1" dirty="0"/>
              <a:t>3</a:t>
            </a:r>
            <a:r>
              <a:rPr lang="en-US" altLang="en-US" sz="2800" dirty="0"/>
              <a:t>,4,5,6,7} </a:t>
            </a:r>
          </a:p>
          <a:p>
            <a:pPr eaLnBrk="1" hangingPunct="1"/>
            <a:r>
              <a:rPr lang="en-US" altLang="en-US" sz="2800" dirty="0"/>
              <a:t>Therefore, there is no change in the cluster.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627" y="5686179"/>
            <a:ext cx="11533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Thus, algorithm comes to a halt here and final result consist of 2 clusters {1,2} and {3,4,5,6,7}. 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5446640" y="956817"/>
          <a:ext cx="3637724" cy="44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782">
                  <a:extLst>
                    <a:ext uri="{9D8B030D-6E8A-4147-A177-3AD203B41FA5}">
                      <a16:colId xmlns:a16="http://schemas.microsoft.com/office/drawing/2014/main" val="4159311673"/>
                    </a:ext>
                  </a:extLst>
                </a:gridCol>
                <a:gridCol w="2031942">
                  <a:extLst>
                    <a:ext uri="{9D8B030D-6E8A-4147-A177-3AD203B41FA5}">
                      <a16:colId xmlns:a16="http://schemas.microsoft.com/office/drawing/2014/main" val="4208274154"/>
                    </a:ext>
                  </a:extLst>
                </a:gridCol>
              </a:tblGrid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(v1,v2)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48108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(1.0,1.0)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757807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(1.5,2.0)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72464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(3.0,4.0)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16000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(5.0,7.0)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54728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(3.5,5.0)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7501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(4.5,5.0)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06236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(3.5,4.5)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64622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9084364" y="951257"/>
          <a:ext cx="2866888" cy="44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831">
                  <a:extLst>
                    <a:ext uri="{9D8B030D-6E8A-4147-A177-3AD203B41FA5}">
                      <a16:colId xmlns:a16="http://schemas.microsoft.com/office/drawing/2014/main" val="4159311673"/>
                    </a:ext>
                  </a:extLst>
                </a:gridCol>
                <a:gridCol w="1341057">
                  <a:extLst>
                    <a:ext uri="{9D8B030D-6E8A-4147-A177-3AD203B41FA5}">
                      <a16:colId xmlns:a16="http://schemas.microsoft.com/office/drawing/2014/main" val="4208274154"/>
                    </a:ext>
                  </a:extLst>
                </a:gridCol>
              </a:tblGrid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48108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5.02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757807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72464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1.42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516000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6.66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54728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75012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0.61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306236"/>
                  </a:ext>
                </a:extLst>
              </a:tr>
              <a:tr h="550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6462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3A27D-F7BD-44FA-ADCC-EF9D8523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82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" t="1755" r="20561" b="5263"/>
          <a:stretch>
            <a:fillRect/>
          </a:stretch>
        </p:blipFill>
        <p:spPr bwMode="auto">
          <a:xfrm>
            <a:off x="2356948" y="1093303"/>
            <a:ext cx="7201182" cy="477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B5A66B-AD9C-4AFC-B20B-B5CD1117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08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How to choose 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Use another clustering method, like EM.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Run algorithm on data with several different values of K. 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Use the prior knowledge about the characteristics of the problem.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090" y="3658603"/>
            <a:ext cx="1269841" cy="1269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089" y="1996057"/>
            <a:ext cx="1269841" cy="126984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ABC1A-8AB2-4D11-9F95-78124071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81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25400F-AECD-4AEE-9B53-DED3DECE2D1C}"/>
              </a:ext>
            </a:extLst>
          </p:cNvPr>
          <p:cNvSpPr/>
          <p:nvPr/>
        </p:nvSpPr>
        <p:spPr>
          <a:xfrm>
            <a:off x="563417" y="678235"/>
            <a:ext cx="967970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ourier New" panose="02070309020205020404" pitchFamily="49" charset="0"/>
              </a:rPr>
              <a:t>from </a:t>
            </a:r>
            <a:r>
              <a:rPr lang="en-IN" dirty="0" err="1">
                <a:latin typeface="Courier New" panose="02070309020205020404" pitchFamily="49" charset="0"/>
              </a:rPr>
              <a:t>sklearn</a:t>
            </a:r>
            <a:r>
              <a:rPr lang="en-IN" dirty="0">
                <a:latin typeface="Courier New" panose="02070309020205020404" pitchFamily="49" charset="0"/>
              </a:rPr>
              <a:t> import</a:t>
            </a:r>
          </a:p>
          <a:p>
            <a:r>
              <a:rPr lang="en-IN" dirty="0">
                <a:latin typeface="Courier New" panose="02070309020205020404" pitchFamily="49" charset="0"/>
              </a:rPr>
              <a:t>cluster, datasets</a:t>
            </a:r>
          </a:p>
          <a:p>
            <a:r>
              <a:rPr lang="en-IN" dirty="0">
                <a:latin typeface="Courier New" panose="02070309020205020404" pitchFamily="49" charset="0"/>
              </a:rPr>
              <a:t>import </a:t>
            </a:r>
            <a:r>
              <a:rPr lang="en-IN" dirty="0" err="1">
                <a:latin typeface="Courier New" panose="02070309020205020404" pitchFamily="49" charset="0"/>
              </a:rPr>
              <a:t>matplotlib.pyplot</a:t>
            </a:r>
            <a:r>
              <a:rPr lang="en-IN" dirty="0">
                <a:latin typeface="Courier New" panose="02070309020205020404" pitchFamily="49" charset="0"/>
              </a:rPr>
              <a:t> as </a:t>
            </a:r>
            <a:r>
              <a:rPr lang="en-IN" dirty="0" err="1">
                <a:latin typeface="Courier New" panose="02070309020205020404" pitchFamily="49" charset="0"/>
              </a:rPr>
              <a:t>plt</a:t>
            </a:r>
            <a:endParaRPr lang="en-IN" dirty="0">
              <a:latin typeface="Courier New" panose="02070309020205020404" pitchFamily="49" charset="0"/>
            </a:endParaRPr>
          </a:p>
          <a:p>
            <a:r>
              <a:rPr lang="en-IN" dirty="0">
                <a:latin typeface="Courier New" panose="02070309020205020404" pitchFamily="49" charset="0"/>
              </a:rPr>
              <a:t>import seaborn as </a:t>
            </a:r>
            <a:r>
              <a:rPr lang="en-IN" dirty="0" err="1">
                <a:latin typeface="Courier New" panose="02070309020205020404" pitchFamily="49" charset="0"/>
              </a:rPr>
              <a:t>sns</a:t>
            </a:r>
            <a:endParaRPr lang="en-IN" dirty="0">
              <a:latin typeface="Courier New" panose="02070309020205020404" pitchFamily="49" charset="0"/>
            </a:endParaRPr>
          </a:p>
          <a:p>
            <a:r>
              <a:rPr lang="en-IN" dirty="0">
                <a:latin typeface="Courier New" panose="02070309020205020404" pitchFamily="49" charset="0"/>
              </a:rPr>
              <a:t># nice </a:t>
            </a:r>
            <a:r>
              <a:rPr lang="en-IN" dirty="0" err="1">
                <a:latin typeface="Courier New" panose="02070309020205020404" pitchFamily="49" charset="0"/>
              </a:rPr>
              <a:t>color</a:t>
            </a:r>
            <a:endParaRPr lang="en-IN" dirty="0">
              <a:latin typeface="Courier New" panose="02070309020205020404" pitchFamily="49" charset="0"/>
            </a:endParaRPr>
          </a:p>
          <a:p>
            <a:r>
              <a:rPr lang="en-IN" dirty="0">
                <a:latin typeface="Courier New" panose="02070309020205020404" pitchFamily="49" charset="0"/>
              </a:rPr>
              <a:t>%</a:t>
            </a:r>
            <a:r>
              <a:rPr lang="en-IN" dirty="0" err="1">
                <a:latin typeface="Courier New" panose="02070309020205020404" pitchFamily="49" charset="0"/>
              </a:rPr>
              <a:t>matplotlib</a:t>
            </a:r>
            <a:r>
              <a:rPr lang="en-IN" dirty="0">
                <a:latin typeface="Courier New" panose="02070309020205020404" pitchFamily="49" charset="0"/>
              </a:rPr>
              <a:t> inline</a:t>
            </a:r>
          </a:p>
          <a:p>
            <a:r>
              <a:rPr lang="en-IN" dirty="0">
                <a:latin typeface="Courier New" panose="02070309020205020404" pitchFamily="49" charset="0"/>
              </a:rPr>
              <a:t>iris = </a:t>
            </a:r>
            <a:r>
              <a:rPr lang="en-IN" dirty="0" err="1">
                <a:latin typeface="Courier New" panose="02070309020205020404" pitchFamily="49" charset="0"/>
              </a:rPr>
              <a:t>datasets.load_iris</a:t>
            </a:r>
            <a:r>
              <a:rPr lang="en-IN" dirty="0">
                <a:latin typeface="Courier New" panose="02070309020205020404" pitchFamily="49" charset="0"/>
              </a:rPr>
              <a:t>()</a:t>
            </a:r>
          </a:p>
          <a:p>
            <a:r>
              <a:rPr lang="en-IN" dirty="0">
                <a:latin typeface="Courier New" panose="02070309020205020404" pitchFamily="49" charset="0"/>
              </a:rPr>
              <a:t>X = </a:t>
            </a:r>
            <a:r>
              <a:rPr lang="en-IN" dirty="0" err="1">
                <a:latin typeface="Courier New" panose="02070309020205020404" pitchFamily="49" charset="0"/>
              </a:rPr>
              <a:t>iris.data</a:t>
            </a:r>
            <a:r>
              <a:rPr lang="en-IN" dirty="0">
                <a:latin typeface="Courier New" panose="02070309020205020404" pitchFamily="49" charset="0"/>
              </a:rPr>
              <a:t>[:, :2]</a:t>
            </a:r>
          </a:p>
          <a:p>
            <a:r>
              <a:rPr lang="en-IN" dirty="0">
                <a:latin typeface="Courier New" panose="02070309020205020404" pitchFamily="49" charset="0"/>
              </a:rPr>
              <a:t># use only 'sepal length and sepal width'</a:t>
            </a:r>
          </a:p>
          <a:p>
            <a:r>
              <a:rPr lang="en-IN" dirty="0" err="1">
                <a:latin typeface="Courier New" panose="02070309020205020404" pitchFamily="49" charset="0"/>
              </a:rPr>
              <a:t>y_iris</a:t>
            </a:r>
            <a:r>
              <a:rPr lang="en-IN" dirty="0">
                <a:latin typeface="Courier New" panose="02070309020205020404" pitchFamily="49" charset="0"/>
              </a:rPr>
              <a:t> = </a:t>
            </a:r>
            <a:r>
              <a:rPr lang="en-IN" dirty="0" err="1">
                <a:latin typeface="Courier New" panose="02070309020205020404" pitchFamily="49" charset="0"/>
              </a:rPr>
              <a:t>iris.target</a:t>
            </a:r>
            <a:endParaRPr lang="en-IN" dirty="0">
              <a:latin typeface="Courier New" panose="02070309020205020404" pitchFamily="49" charset="0"/>
            </a:endParaRPr>
          </a:p>
          <a:p>
            <a:r>
              <a:rPr lang="en-IN" dirty="0">
                <a:latin typeface="Courier New" panose="02070309020205020404" pitchFamily="49" charset="0"/>
              </a:rPr>
              <a:t>km2 = </a:t>
            </a:r>
            <a:r>
              <a:rPr lang="en-IN" dirty="0" err="1">
                <a:latin typeface="Courier New" panose="02070309020205020404" pitchFamily="49" charset="0"/>
              </a:rPr>
              <a:t>cluster.KMeans</a:t>
            </a:r>
            <a:r>
              <a:rPr lang="en-IN" dirty="0">
                <a:latin typeface="Courier New" panose="02070309020205020404" pitchFamily="49" charset="0"/>
              </a:rPr>
              <a:t>(</a:t>
            </a:r>
            <a:r>
              <a:rPr lang="en-IN" dirty="0" err="1">
                <a:latin typeface="Courier New" panose="02070309020205020404" pitchFamily="49" charset="0"/>
              </a:rPr>
              <a:t>n_clusters</a:t>
            </a:r>
            <a:r>
              <a:rPr lang="en-IN" dirty="0">
                <a:latin typeface="Courier New" panose="02070309020205020404" pitchFamily="49" charset="0"/>
              </a:rPr>
              <a:t>=2).fit(X)</a:t>
            </a:r>
          </a:p>
          <a:p>
            <a:r>
              <a:rPr lang="en-IN" dirty="0" err="1">
                <a:latin typeface="Courier New" panose="02070309020205020404" pitchFamily="49" charset="0"/>
              </a:rPr>
              <a:t>plt.figure</a:t>
            </a:r>
            <a:r>
              <a:rPr lang="en-IN" dirty="0">
                <a:latin typeface="Courier New" panose="02070309020205020404" pitchFamily="49" charset="0"/>
              </a:rPr>
              <a:t>(</a:t>
            </a:r>
            <a:r>
              <a:rPr lang="en-IN" dirty="0" err="1">
                <a:latin typeface="Courier New" panose="02070309020205020404" pitchFamily="49" charset="0"/>
              </a:rPr>
              <a:t>figsize</a:t>
            </a:r>
            <a:r>
              <a:rPr lang="en-IN" dirty="0">
                <a:latin typeface="Courier New" panose="02070309020205020404" pitchFamily="49" charset="0"/>
              </a:rPr>
              <a:t>=(9, 3))</a:t>
            </a:r>
          </a:p>
          <a:p>
            <a:r>
              <a:rPr lang="en-IN" dirty="0" err="1">
                <a:latin typeface="Courier New" panose="02070309020205020404" pitchFamily="49" charset="0"/>
              </a:rPr>
              <a:t>plt.subplot</a:t>
            </a:r>
            <a:r>
              <a:rPr lang="en-IN" dirty="0">
                <a:latin typeface="Courier New" panose="02070309020205020404" pitchFamily="49" charset="0"/>
              </a:rPr>
              <a:t>(131)</a:t>
            </a:r>
          </a:p>
          <a:p>
            <a:r>
              <a:rPr lang="en-IN" dirty="0" err="1">
                <a:latin typeface="Courier New" panose="02070309020205020404" pitchFamily="49" charset="0"/>
              </a:rPr>
              <a:t>plt.scatter</a:t>
            </a:r>
            <a:r>
              <a:rPr lang="en-IN" dirty="0">
                <a:latin typeface="Courier New" panose="02070309020205020404" pitchFamily="49" charset="0"/>
              </a:rPr>
              <a:t>(X[:, 0], X[:, 1], c=km2.labels_)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0C63E-64CC-4564-94AC-32582EA3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38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3">
                    <a:lumMod val="50000"/>
                  </a:schemeClr>
                </a:solidFill>
              </a:rPr>
              <a:t>Applications of K-Mean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 dirty="0"/>
              <a:t>It is relatively efficient and fast. It computes result at </a:t>
            </a:r>
            <a:r>
              <a:rPr lang="en-US" altLang="en-US" sz="2400" b="1" dirty="0"/>
              <a:t>O(</a:t>
            </a:r>
            <a:r>
              <a:rPr lang="en-US" altLang="en-US" sz="2400" b="1" dirty="0" err="1"/>
              <a:t>tkn</a:t>
            </a:r>
            <a:r>
              <a:rPr lang="en-US" altLang="en-US" sz="2400" b="1" dirty="0"/>
              <a:t>), </a:t>
            </a:r>
            <a:r>
              <a:rPr lang="en-US" altLang="en-US" sz="2400" dirty="0"/>
              <a:t>where n is number of objects or points, k is number of clusters and t is number of iterations.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k-means clustering can be applied to machine learning or data mining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Used on acoustic data in speech understanding to convert waveforms into one of k categories (known as Vector Quantization or Image Segmentation).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Also used for choosing color palettes on old fashioned graphical display devices and Image Quantization.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835" y="381329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447" y="2159159"/>
            <a:ext cx="1269841" cy="126984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3CDB3E-E9CE-4C22-B829-8CB1591B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86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accent3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3600" dirty="0"/>
              <a:t>K-means algorithm is useful for undirected knowledge discovery and is relatively simple. </a:t>
            </a:r>
          </a:p>
          <a:p>
            <a:pPr eaLnBrk="1" hangingPunct="1"/>
            <a:endParaRPr lang="en-US" altLang="en-US" sz="3600" dirty="0"/>
          </a:p>
          <a:p>
            <a:pPr eaLnBrk="1" hangingPunct="1"/>
            <a:r>
              <a:rPr lang="en-US" altLang="en-US" sz="3600" dirty="0"/>
              <a:t>K-means has found wide spread usage in lot of fields, ranging from unsupervised learning of neural network, Pattern recognitions, Classification analysis, Artificial intelligence, image processing, machine vision, and many others.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9D6C66-BA5D-4132-A551-3DEDB337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78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B102-BCBF-47AE-BBC7-1989B7E4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Happy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CBEC-28EE-42AA-A0DD-40BF9C72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Stay Tuned for examples on K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Clustering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6C367-ACE2-4B5F-A9F2-052C0770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9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6" y="1328669"/>
            <a:ext cx="9144000" cy="539769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E6B1F-6B11-4ACE-9566-D5BC4098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139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64" y="1081710"/>
            <a:ext cx="4375958" cy="544213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CCDD3-8AB0-4222-88B9-CC5CDFC6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520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82" y="3841483"/>
            <a:ext cx="1269841" cy="1269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81" y="2146600"/>
            <a:ext cx="1269841" cy="1269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7BC25F-AED7-4838-9549-0CACDE23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Clustering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AEFD1-5897-42FA-A9B6-645C2782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246709" cy="4023360"/>
          </a:xfrm>
        </p:spPr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Clustering is the </a:t>
            </a:r>
            <a:r>
              <a:rPr lang="en-US" sz="3200" dirty="0" err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categorisation</a:t>
            </a:r>
            <a:r>
              <a:rPr lang="en-US" sz="32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of objects into different groups, or more precisely, the partitioning of a data set into subsets (clusters), so that the data in each subset (ideally) share some common trait - often according to some defined distance measure.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7D14B-3692-4764-81B2-3BA53560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040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2" descr="K-Means Clustering">
            <a:extLst>
              <a:ext uri="{FF2B5EF4-FFF2-40B4-BE49-F238E27FC236}">
                <a16:creationId xmlns:a16="http://schemas.microsoft.com/office/drawing/2014/main" id="{F83D26D1-83B8-4079-9B80-D30A9293B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27" y="633956"/>
            <a:ext cx="11492345" cy="583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B96DC1-29B6-4D65-803C-88D97F07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7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Agglomerative (Bottom-up)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Compute all pair-wise pattern-pattern similarity coefficients</a:t>
            </a:r>
          </a:p>
          <a:p>
            <a:pPr lvl="1"/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each of </a:t>
            </a:r>
            <a:r>
              <a:rPr lang="en-US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patterns into a class of its own</a:t>
            </a:r>
          </a:p>
          <a:p>
            <a:pPr lvl="1"/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Merge the two most similar clusters into one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Replace the two clusters into the new cluster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Re-compute inter-cluster similarity scores w.r.t. the new cluster</a:t>
            </a:r>
          </a:p>
          <a:p>
            <a:pPr lvl="2"/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Repeat the above step until there are </a:t>
            </a:r>
            <a:r>
              <a:rPr lang="en-US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clusters left (</a:t>
            </a:r>
            <a:r>
              <a:rPr lang="en-US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can be 1)</a:t>
            </a:r>
          </a:p>
          <a:p>
            <a:pPr marL="342900" lvl="1" indent="0">
              <a:buNone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91294-B1F2-44BD-8BE4-3EC1C24B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21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63" y="442976"/>
            <a:ext cx="9720072" cy="14996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563" y="1447292"/>
            <a:ext cx="9720073" cy="14478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Agglomerative (Bottom up)</a:t>
            </a:r>
          </a:p>
        </p:txBody>
      </p:sp>
      <p:sp>
        <p:nvSpPr>
          <p:cNvPr id="4" name="Oval 3"/>
          <p:cNvSpPr/>
          <p:nvPr/>
        </p:nvSpPr>
        <p:spPr>
          <a:xfrm>
            <a:off x="40386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2672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148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581400" y="3733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6294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8580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818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914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530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9916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9436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102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ADF2E-ABC7-40A1-A676-1F75A654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Anshu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3090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9197</TotalTime>
  <Pages>28</Pages>
  <Words>1549</Words>
  <Application>Microsoft Office PowerPoint</Application>
  <PresentationFormat>Widescreen</PresentationFormat>
  <Paragraphs>443</Paragraphs>
  <Slides>39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Courier New</vt:lpstr>
      <vt:lpstr>Segoe UI</vt:lpstr>
      <vt:lpstr>Tw Cen MT</vt:lpstr>
      <vt:lpstr>Tw Cen MT Condensed</vt:lpstr>
      <vt:lpstr>Wingdings</vt:lpstr>
      <vt:lpstr>Wingdings 3</vt:lpstr>
      <vt:lpstr>Integral</vt:lpstr>
      <vt:lpstr>Equation</vt:lpstr>
      <vt:lpstr>Clustering K MEANS</vt:lpstr>
      <vt:lpstr>Pattern Recognition</vt:lpstr>
      <vt:lpstr>Clustering Analysis</vt:lpstr>
      <vt:lpstr>PowerPoint Presentation</vt:lpstr>
      <vt:lpstr>PowerPoint Presentation</vt:lpstr>
      <vt:lpstr>Clustering </vt:lpstr>
      <vt:lpstr>PowerPoint Presentation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PowerPoint Presentation</vt:lpstr>
      <vt:lpstr>K-means: Example, k = 3</vt:lpstr>
      <vt:lpstr>K Means Clustering</vt:lpstr>
      <vt:lpstr>PowerPoint Presentation</vt:lpstr>
      <vt:lpstr>K-means Algorithm</vt:lpstr>
      <vt:lpstr>Fuzzy c-means</vt:lpstr>
      <vt:lpstr>Fuzzy c-means algorithm</vt:lpstr>
      <vt:lpstr>Fuzzy c-means algorithm</vt:lpstr>
      <vt:lpstr>Applications of Clustering</vt:lpstr>
      <vt:lpstr>Implementation of K-means algorithm (k=2)</vt:lpstr>
      <vt:lpstr>Step 1 Initialization </vt:lpstr>
      <vt:lpstr>Step 2/1 Finding the nearest centroid for every element </vt:lpstr>
      <vt:lpstr>Step 2/2 Assigning elements to any of the clusters </vt:lpstr>
      <vt:lpstr>Step 3 Assigning elements to new clusters according to distance </vt:lpstr>
      <vt:lpstr>Step 3 Assigning elements to new clusters according to distance </vt:lpstr>
      <vt:lpstr>Step 4 </vt:lpstr>
      <vt:lpstr>PowerPoint Presentation</vt:lpstr>
      <vt:lpstr>How to choose K?</vt:lpstr>
      <vt:lpstr>PowerPoint Presentation</vt:lpstr>
      <vt:lpstr>Applications of K-Mean Clustering</vt:lpstr>
      <vt:lpstr>CONCLUSION</vt:lpstr>
      <vt:lpstr>Happy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Robot</dc:creator>
  <cp:lastModifiedBy>Anshu Pandey</cp:lastModifiedBy>
  <cp:revision>30</cp:revision>
  <cp:lastPrinted>1999-01-27T00:54:54Z</cp:lastPrinted>
  <dcterms:created xsi:type="dcterms:W3CDTF">2002-08-27T12:04:17Z</dcterms:created>
  <dcterms:modified xsi:type="dcterms:W3CDTF">2021-05-11T07:14:45Z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