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66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661" r:id="rId17"/>
    <p:sldId id="5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18D6AF4A-3F36-4102-BFFD-626856AA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7" t="6340" r="59914" b="85589"/>
          <a:stretch/>
        </p:blipFill>
        <p:spPr>
          <a:xfrm>
            <a:off x="8544087" y="5444572"/>
            <a:ext cx="2041237" cy="5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9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7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942952-0AC5-416E-8913-6F6038200ED1}"/>
              </a:ext>
            </a:extLst>
          </p:cNvPr>
          <p:cNvSpPr/>
          <p:nvPr/>
        </p:nvSpPr>
        <p:spPr>
          <a:xfrm>
            <a:off x="-117987" y="-9832"/>
            <a:ext cx="12309987" cy="738205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5804-E98C-49E4-B6F5-CDCC7C55C47C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2BCCF6B4-390F-4D01-8924-9A256E603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185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data science dark">
            <a:extLst>
              <a:ext uri="{FF2B5EF4-FFF2-40B4-BE49-F238E27FC236}">
                <a16:creationId xmlns:a16="http://schemas.microsoft.com/office/drawing/2014/main" id="{567B7BF8-9F0A-4EA1-97A7-FBD874AD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13602" r="24" b="21616"/>
          <a:stretch/>
        </p:blipFill>
        <p:spPr bwMode="auto">
          <a:xfrm>
            <a:off x="1" y="-34331"/>
            <a:ext cx="12192000" cy="45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E17ED1-0802-4646-928E-0D3E91FF565B}"/>
              </a:ext>
            </a:extLst>
          </p:cNvPr>
          <p:cNvSpPr/>
          <p:nvPr/>
        </p:nvSpPr>
        <p:spPr>
          <a:xfrm>
            <a:off x="0" y="-35624"/>
            <a:ext cx="12192001" cy="480290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43BDDAC1-9E5B-4149-B775-36BA9C7AE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9" t="7346" r="65887" b="86220"/>
          <a:stretch/>
        </p:blipFill>
        <p:spPr>
          <a:xfrm>
            <a:off x="8749915" y="5309208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5804-E98C-49E4-B6F5-CDCC7C55C4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F9386-2D19-4EC4-9CE0-70CE1F8A479A}"/>
              </a:ext>
            </a:extLst>
          </p:cNvPr>
          <p:cNvSpPr/>
          <p:nvPr/>
        </p:nvSpPr>
        <p:spPr>
          <a:xfrm>
            <a:off x="-98323" y="-117986"/>
            <a:ext cx="12290323" cy="846360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067FFA64-C44D-4242-B2A5-4C04A5746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5804-E98C-49E4-B6F5-CDCC7C55C4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DAD00-797B-4685-AFD2-D139BFCCD87E}"/>
              </a:ext>
            </a:extLst>
          </p:cNvPr>
          <p:cNvSpPr/>
          <p:nvPr/>
        </p:nvSpPr>
        <p:spPr>
          <a:xfrm>
            <a:off x="-78658" y="-94586"/>
            <a:ext cx="12270658" cy="822959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2822BF58-F19A-45AE-BFFC-C1F29A41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5804-E98C-49E4-B6F5-CDCC7C55C47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28F4A-C28E-49B0-A522-12EAE0BF083F}"/>
              </a:ext>
            </a:extLst>
          </p:cNvPr>
          <p:cNvSpPr/>
          <p:nvPr/>
        </p:nvSpPr>
        <p:spPr>
          <a:xfrm>
            <a:off x="-108155" y="-176980"/>
            <a:ext cx="12300155" cy="905354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CB4A643-D400-48F4-B3B8-D803975A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5804-E98C-49E4-B6F5-CDCC7C55C47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FCCB0-2A54-4265-A062-964FF6B776EC}"/>
              </a:ext>
            </a:extLst>
          </p:cNvPr>
          <p:cNvSpPr/>
          <p:nvPr/>
        </p:nvSpPr>
        <p:spPr>
          <a:xfrm>
            <a:off x="-98323" y="-88490"/>
            <a:ext cx="12290323" cy="816863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6AC75-06A5-4B53-9E90-38D651C54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1480D-F7D0-42C4-AB2E-64C46EEBD717}"/>
              </a:ext>
            </a:extLst>
          </p:cNvPr>
          <p:cNvSpPr/>
          <p:nvPr/>
        </p:nvSpPr>
        <p:spPr>
          <a:xfrm>
            <a:off x="-88490" y="-157316"/>
            <a:ext cx="12280490" cy="885689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8666B0E1-4355-478C-9EDA-5B1F91760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F5EFBB-B702-462C-ABEB-A7ABE0EE68AF}"/>
              </a:ext>
            </a:extLst>
          </p:cNvPr>
          <p:cNvSpPr/>
          <p:nvPr/>
        </p:nvSpPr>
        <p:spPr>
          <a:xfrm>
            <a:off x="-68826" y="-137652"/>
            <a:ext cx="12260826" cy="866025"/>
          </a:xfrm>
          <a:prstGeom prst="rect">
            <a:avLst/>
          </a:prstGeom>
          <a:solidFill>
            <a:srgbClr val="0C46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EE1F2D25-ECF8-42C6-A63D-C5E43A6A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9" t="7346" r="65887" b="86220"/>
          <a:stretch/>
        </p:blipFill>
        <p:spPr>
          <a:xfrm>
            <a:off x="10013327" y="6272784"/>
            <a:ext cx="2087418" cy="7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322E87-93FD-4DD1-A3BF-C434CA8C02A2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4B4033-B4F6-4928-B83C-21AD027BED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7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95" userDrawn="1">
          <p15:clr>
            <a:srgbClr val="F26B43"/>
          </p15:clr>
        </p15:guide>
        <p15:guide id="3" pos="5319" userDrawn="1">
          <p15:clr>
            <a:srgbClr val="F26B43"/>
          </p15:clr>
        </p15:guide>
        <p15:guide id="4" pos="447" userDrawn="1">
          <p15:clr>
            <a:srgbClr val="F26B43"/>
          </p15:clr>
        </p15:guide>
        <p15:guide id="5" orient="horz" pos="540" userDrawn="1">
          <p15:clr>
            <a:srgbClr val="F26B43"/>
          </p15:clr>
        </p15:guide>
        <p15:guide id="6" orient="horz" pos="96" userDrawn="1">
          <p15:clr>
            <a:srgbClr val="F26B43"/>
          </p15:clr>
        </p15:guide>
        <p15:guide id="7" orient="horz" pos="4224" userDrawn="1">
          <p15:clr>
            <a:srgbClr val="F26B43"/>
          </p15:clr>
        </p15:guide>
        <p15:guide id="8" orient="horz" pos="1146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5C0A-8F91-49F8-9A29-BF316ADF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 Nearest Neighbour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27001-BF58-4174-92EB-5A4C08FDB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8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8341" y="2661217"/>
            <a:ext cx="397453" cy="614528"/>
          </a:xfrm>
          <a:prstGeom prst="rect">
            <a:avLst/>
          </a:prstGeom>
          <a:solidFill>
            <a:schemeClr val="accent2"/>
          </a:solidFill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TextBox 2"/>
          <p:cNvSpPr txBox="1"/>
          <p:nvPr/>
        </p:nvSpPr>
        <p:spPr>
          <a:xfrm>
            <a:off x="8221225" y="2165722"/>
            <a:ext cx="1104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Here there is some ambiguity.  We are equal distance from both classes.</a:t>
            </a:r>
          </a:p>
          <a:p>
            <a:endParaRPr lang="en-GB" sz="1350" dirty="0"/>
          </a:p>
          <a:p>
            <a:r>
              <a:rPr lang="en-GB" sz="1350" dirty="0"/>
              <a:t>In this case, for 1-NN we would just flip a coin to choose a class at random</a:t>
            </a:r>
          </a:p>
        </p:txBody>
      </p:sp>
    </p:spTree>
    <p:extLst>
      <p:ext uri="{BB962C8B-B14F-4D97-AF65-F5344CB8AC3E}">
        <p14:creationId xmlns:p14="http://schemas.microsoft.com/office/powerpoint/2010/main" val="17060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Rectangle 12"/>
          <p:cNvSpPr/>
          <p:nvPr/>
        </p:nvSpPr>
        <p:spPr>
          <a:xfrm>
            <a:off x="6705768" y="3644031"/>
            <a:ext cx="397453" cy="614528"/>
          </a:xfrm>
          <a:prstGeom prst="rect">
            <a:avLst/>
          </a:prstGeom>
          <a:solidFill>
            <a:schemeClr val="accent2"/>
          </a:solidFill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42423" y="294371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05540" y="4448873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4356" y="4381752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7850" y="3336736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84356" y="281204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2423" y="4104090"/>
            <a:ext cx="105880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1.5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7443" y="281204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2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Rectangle 24"/>
          <p:cNvSpPr/>
          <p:nvPr/>
        </p:nvSpPr>
        <p:spPr>
          <a:xfrm>
            <a:off x="3442423" y="294371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05540" y="4448873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4356" y="4381752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7850" y="3336736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84356" y="281204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2423" y="4104090"/>
            <a:ext cx="105880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1.5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7443" y="2812045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768" y="3644031"/>
            <a:ext cx="397453" cy="61452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077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674F3-D0D9-42F6-84A9-C57316DC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complexity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EE8-00A7-423B-B785-DA36CC96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Larger k = smoother decision boundary = less complex model</a:t>
            </a:r>
          </a:p>
          <a:p>
            <a:endParaRPr lang="en-US" sz="2200" dirty="0"/>
          </a:p>
          <a:p>
            <a:r>
              <a:rPr lang="en-US" sz="2200" dirty="0"/>
              <a:t>Smaller k = more complex model = can lead to overfitting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41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F9A2-A814-4D4E-99DE-E98686C2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complexity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65333-1D3C-4683-8496-9D8DA838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69009"/>
            <a:ext cx="9720262" cy="34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CBC-03CA-49B1-B036-919B3E92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complexity and Overfitting/Underfitting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D9FBF-2175-4C33-835F-0A9D0297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588" y="2286000"/>
            <a:ext cx="59049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58F-26A6-4D55-8F98-C39BB573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9642-B23C-4985-83AF-D838CF9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module covered the following topics:</a:t>
            </a:r>
          </a:p>
          <a:p>
            <a:pPr lvl="0"/>
            <a:r>
              <a:rPr lang="en-US" dirty="0"/>
              <a:t>K Nearest </a:t>
            </a:r>
            <a:r>
              <a:rPr lang="en-US" dirty="0" err="1"/>
              <a:t>Neighbour</a:t>
            </a:r>
            <a:endParaRPr lang="en-US" dirty="0"/>
          </a:p>
          <a:p>
            <a:pPr lvl="0"/>
            <a:r>
              <a:rPr lang="en-US" dirty="0"/>
              <a:t>1 Nearest </a:t>
            </a:r>
            <a:r>
              <a:rPr lang="en-US" dirty="0" err="1"/>
              <a:t>Neighbour</a:t>
            </a:r>
            <a:r>
              <a:rPr lang="en-US" dirty="0"/>
              <a:t> for Classification</a:t>
            </a:r>
          </a:p>
          <a:p>
            <a:pPr lvl="0"/>
            <a:r>
              <a:rPr lang="en-US" dirty="0"/>
              <a:t>1 nearest </a:t>
            </a:r>
            <a:r>
              <a:rPr lang="en-US" dirty="0" err="1"/>
              <a:t>Neighbour</a:t>
            </a:r>
            <a:r>
              <a:rPr lang="en-US" dirty="0"/>
              <a:t> for Regression</a:t>
            </a:r>
          </a:p>
          <a:p>
            <a:pPr lvl="0"/>
            <a:r>
              <a:rPr lang="en-US" dirty="0"/>
              <a:t>Model Complexity</a:t>
            </a:r>
          </a:p>
          <a:p>
            <a:pPr lvl="0"/>
            <a:r>
              <a:rPr lang="en-US" dirty="0"/>
              <a:t>Overfitting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65239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AB88C-4DAD-40EC-8985-437CB340EC09}"/>
              </a:ext>
            </a:extLst>
          </p:cNvPr>
          <p:cNvSpPr/>
          <p:nvPr/>
        </p:nvSpPr>
        <p:spPr>
          <a:xfrm>
            <a:off x="829902" y="2177184"/>
            <a:ext cx="104942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completing this module, you should be able to understand: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Nearest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Nearest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nearest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K Nearest 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7788" y="1943100"/>
            <a:ext cx="10844212" cy="357505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Conceptually one of the simplest Machine Learning algorithms.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Uses the proximity or similarity of observations to make predictions about them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1-Nearest Neighbour algorithm, find the closest labelled observation to the unlabelled observation and apply the same label.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k Nearest Neighbour, find k closest labelled data points, take majority vote.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it may seem very simple, it is often very effective!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can be used for classification or regression</a:t>
            </a:r>
          </a:p>
        </p:txBody>
      </p:sp>
    </p:spTree>
    <p:extLst>
      <p:ext uri="{BB962C8B-B14F-4D97-AF65-F5344CB8AC3E}">
        <p14:creationId xmlns:p14="http://schemas.microsoft.com/office/powerpoint/2010/main" val="18834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079222"/>
            <a:ext cx="5567450" cy="28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2" y="2588490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89" y="2676623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3" y="3145638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2" y="3862421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8" y="3563590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7" y="2605475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387384" y="2741560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281644"/>
            <a:ext cx="370484" cy="384149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2" y="4474482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5" y="3683749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89" y="4355911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4" y="4355911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59" y="3279202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1" y="4170689"/>
            <a:ext cx="523436" cy="534705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787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544" y="3472582"/>
            <a:ext cx="397453" cy="614528"/>
          </a:xfrm>
          <a:prstGeom prst="rect">
            <a:avLst/>
          </a:prstGeom>
          <a:solidFill>
            <a:schemeClr val="accent2"/>
          </a:solidFill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5864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Multiply 21"/>
          <p:cNvSpPr/>
          <p:nvPr/>
        </p:nvSpPr>
        <p:spPr>
          <a:xfrm>
            <a:off x="6878241" y="357191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650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6214" y="3600986"/>
            <a:ext cx="397453" cy="614528"/>
          </a:xfrm>
          <a:prstGeom prst="rect">
            <a:avLst/>
          </a:prstGeom>
          <a:solidFill>
            <a:schemeClr val="accent2"/>
          </a:solidFill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930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Donut 21"/>
          <p:cNvSpPr/>
          <p:nvPr/>
        </p:nvSpPr>
        <p:spPr>
          <a:xfrm>
            <a:off x="4389782" y="3770206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Nearest Neighbour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627" y="2661218"/>
            <a:ext cx="4786962" cy="240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Multiply 4"/>
          <p:cNvSpPr/>
          <p:nvPr/>
        </p:nvSpPr>
        <p:spPr>
          <a:xfrm>
            <a:off x="6751603" y="2767084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Donut 5"/>
          <p:cNvSpPr/>
          <p:nvPr/>
        </p:nvSpPr>
        <p:spPr>
          <a:xfrm>
            <a:off x="4310390" y="2829504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830584" y="3282438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800873" y="4015302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583189" y="371647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4989858" y="2758357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8341" y="2661217"/>
            <a:ext cx="397453" cy="614528"/>
          </a:xfrm>
          <a:prstGeom prst="rect">
            <a:avLst/>
          </a:prstGeom>
          <a:solidFill>
            <a:schemeClr val="accent2"/>
          </a:solidFill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sz="3656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Donut 13"/>
          <p:cNvSpPr/>
          <p:nvPr/>
        </p:nvSpPr>
        <p:spPr>
          <a:xfrm>
            <a:off x="3387385" y="2894441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80290" y="3434525"/>
            <a:ext cx="318547" cy="318548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305893" y="465307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Multiply 16"/>
          <p:cNvSpPr/>
          <p:nvPr/>
        </p:nvSpPr>
        <p:spPr>
          <a:xfrm>
            <a:off x="6045346" y="3862343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Multiply 17"/>
          <p:cNvSpPr/>
          <p:nvPr/>
        </p:nvSpPr>
        <p:spPr>
          <a:xfrm>
            <a:off x="5595290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Multiply 18"/>
          <p:cNvSpPr/>
          <p:nvPr/>
        </p:nvSpPr>
        <p:spPr>
          <a:xfrm>
            <a:off x="4190326" y="4534505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Multiply 19"/>
          <p:cNvSpPr/>
          <p:nvPr/>
        </p:nvSpPr>
        <p:spPr>
          <a:xfrm>
            <a:off x="7639660" y="3457796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Multiply 20"/>
          <p:cNvSpPr/>
          <p:nvPr/>
        </p:nvSpPr>
        <p:spPr>
          <a:xfrm>
            <a:off x="6626912" y="4349282"/>
            <a:ext cx="450056" cy="443393"/>
          </a:xfrm>
          <a:prstGeom prst="mathMultiply">
            <a:avLst/>
          </a:prstGeom>
          <a:solidFill>
            <a:srgbClr val="FF4F4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8128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shupandey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hupandey" id="{605F9101-0CD7-43F8-BBD5-10805925C238}" vid="{D1054BBF-1240-407A-95F3-90514EEF0A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anshupandey</Template>
  <TotalTime>60</TotalTime>
  <Words>256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Tw Cen MT</vt:lpstr>
      <vt:lpstr>Tw Cen MT Condensed</vt:lpstr>
      <vt:lpstr>Wingdings 3</vt:lpstr>
      <vt:lpstr>anshupandey</vt:lpstr>
      <vt:lpstr>K Nearest Neighbour</vt:lpstr>
      <vt:lpstr>Objectives</vt:lpstr>
      <vt:lpstr>K Nearest Neighbours</vt:lpstr>
      <vt:lpstr>1 Nearest Neighbour predictions</vt:lpstr>
      <vt:lpstr>1 Nearest Neighbour predictions</vt:lpstr>
      <vt:lpstr>1 Nearest Neighbour predictions</vt:lpstr>
      <vt:lpstr>1 Nearest Neighbour predictions</vt:lpstr>
      <vt:lpstr>1 Nearest Neighbour predictions</vt:lpstr>
      <vt:lpstr>1 Nearest Neighbour predictions</vt:lpstr>
      <vt:lpstr>1 Nearest Neighbour predictions</vt:lpstr>
      <vt:lpstr>Regression 1 Nearest Neighbour predictions</vt:lpstr>
      <vt:lpstr>Regression 1 Nearest Neighbour predictions</vt:lpstr>
      <vt:lpstr>Model complexity</vt:lpstr>
      <vt:lpstr>Model complexity</vt:lpstr>
      <vt:lpstr>Model complexity and Overfitting/Underfitting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19</cp:revision>
  <dcterms:created xsi:type="dcterms:W3CDTF">2018-05-02T22:45:07Z</dcterms:created>
  <dcterms:modified xsi:type="dcterms:W3CDTF">2019-05-29T11:34:39Z</dcterms:modified>
</cp:coreProperties>
</file>