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notesSlides/notesSlide5.xml" ContentType="application/vnd.openxmlformats-officedocument.presentationml.notesSlide+xml"/>
  <Override PartName="/ppt/ink/ink2.xml" ContentType="application/inkml+xml"/>
  <Override PartName="/ppt/notesSlides/notesSlide6.xml" ContentType="application/vnd.openxmlformats-officedocument.presentationml.notesSlide+xml"/>
  <Override PartName="/ppt/ink/ink3.xml" ContentType="application/inkml+xml"/>
  <Override PartName="/ppt/ink/ink4.xml" ContentType="application/inkml+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6" r:id="rId1"/>
  </p:sldMasterIdLst>
  <p:notesMasterIdLst>
    <p:notesMasterId r:id="rId63"/>
  </p:notesMasterIdLst>
  <p:handoutMasterIdLst>
    <p:handoutMasterId r:id="rId64"/>
  </p:handoutMasterIdLst>
  <p:sldIdLst>
    <p:sldId id="430" r:id="rId2"/>
    <p:sldId id="660" r:id="rId3"/>
    <p:sldId id="776" r:id="rId4"/>
    <p:sldId id="777" r:id="rId5"/>
    <p:sldId id="778" r:id="rId6"/>
    <p:sldId id="259" r:id="rId7"/>
    <p:sldId id="794" r:id="rId8"/>
    <p:sldId id="260" r:id="rId9"/>
    <p:sldId id="775" r:id="rId10"/>
    <p:sldId id="263" r:id="rId11"/>
    <p:sldId id="774" r:id="rId12"/>
    <p:sldId id="779" r:id="rId13"/>
    <p:sldId id="288" r:id="rId14"/>
    <p:sldId id="664" r:id="rId15"/>
    <p:sldId id="725" r:id="rId16"/>
    <p:sldId id="726" r:id="rId17"/>
    <p:sldId id="765" r:id="rId18"/>
    <p:sldId id="730" r:id="rId19"/>
    <p:sldId id="767" r:id="rId20"/>
    <p:sldId id="768" r:id="rId21"/>
    <p:sldId id="728" r:id="rId22"/>
    <p:sldId id="731" r:id="rId23"/>
    <p:sldId id="287" r:id="rId24"/>
    <p:sldId id="785" r:id="rId25"/>
    <p:sldId id="788" r:id="rId26"/>
    <p:sldId id="792" r:id="rId27"/>
    <p:sldId id="793" r:id="rId28"/>
    <p:sldId id="789" r:id="rId29"/>
    <p:sldId id="780" r:id="rId30"/>
    <p:sldId id="760" r:id="rId31"/>
    <p:sldId id="732" r:id="rId32"/>
    <p:sldId id="733" r:id="rId33"/>
    <p:sldId id="762" r:id="rId34"/>
    <p:sldId id="301" r:id="rId35"/>
    <p:sldId id="741" r:id="rId36"/>
    <p:sldId id="739" r:id="rId37"/>
    <p:sldId id="740" r:id="rId38"/>
    <p:sldId id="764" r:id="rId39"/>
    <p:sldId id="759" r:id="rId40"/>
    <p:sldId id="744" r:id="rId41"/>
    <p:sldId id="745" r:id="rId42"/>
    <p:sldId id="746" r:id="rId43"/>
    <p:sldId id="747" r:id="rId44"/>
    <p:sldId id="758" r:id="rId45"/>
    <p:sldId id="743" r:id="rId46"/>
    <p:sldId id="770" r:id="rId47"/>
    <p:sldId id="773" r:id="rId48"/>
    <p:sldId id="771" r:id="rId49"/>
    <p:sldId id="772" r:id="rId50"/>
    <p:sldId id="755" r:id="rId51"/>
    <p:sldId id="754" r:id="rId52"/>
    <p:sldId id="795" r:id="rId53"/>
    <p:sldId id="781" r:id="rId54"/>
    <p:sldId id="782" r:id="rId55"/>
    <p:sldId id="783" r:id="rId56"/>
    <p:sldId id="784" r:id="rId57"/>
    <p:sldId id="735" r:id="rId58"/>
    <p:sldId id="769" r:id="rId59"/>
    <p:sldId id="738" r:id="rId60"/>
    <p:sldId id="661" r:id="rId61"/>
    <p:sldId id="516" r:id="rId62"/>
  </p:sldIdLst>
  <p:sldSz cx="12192000" cy="6858000"/>
  <p:notesSz cx="6858000" cy="9144000"/>
  <p:custDataLst>
    <p:tags r:id="rId65"/>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4" orient="horz" pos="3840" userDrawn="1">
          <p15:clr>
            <a:srgbClr val="A4A3A4"/>
          </p15:clr>
        </p15:guide>
        <p15:guide id="7" pos="9728" userDrawn="1">
          <p15:clr>
            <a:srgbClr val="A4A3A4"/>
          </p15:clr>
        </p15:guide>
        <p15:guide id="8" orient="horz" pos="960" userDrawn="1">
          <p15:clr>
            <a:srgbClr val="A4A3A4"/>
          </p15:clr>
        </p15:guide>
        <p15:guide id="9" pos="3840" userDrawn="1">
          <p15:clr>
            <a:srgbClr val="A4A3A4"/>
          </p15:clr>
        </p15:guide>
        <p15:guide id="10" pos="384" userDrawn="1">
          <p15:clr>
            <a:srgbClr val="A4A3A4"/>
          </p15:clr>
        </p15:guide>
        <p15:guide id="11" pos="7296"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onda, Srivalli" initials="KS" lastIdx="20" clrIdx="0"/>
  <p:cmAuthor id="2" name="Kannanpuza, Melissa" initials="KM"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EF"/>
    <a:srgbClr val="4255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0844" autoAdjust="0"/>
  </p:normalViewPr>
  <p:slideViewPr>
    <p:cSldViewPr>
      <p:cViewPr varScale="1">
        <p:scale>
          <a:sx n="110" d="100"/>
          <a:sy n="110" d="100"/>
        </p:scale>
        <p:origin x="552" y="108"/>
      </p:cViewPr>
      <p:guideLst>
        <p:guide orient="horz" pos="2160"/>
        <p:guide orient="horz" pos="3840"/>
        <p:guide pos="9728"/>
        <p:guide orient="horz" pos="960"/>
        <p:guide pos="3840"/>
        <p:guide pos="384"/>
        <p:guide pos="7296"/>
      </p:guideLst>
    </p:cSldViewPr>
  </p:slideViewPr>
  <p:notesTextViewPr>
    <p:cViewPr>
      <p:scale>
        <a:sx n="100" d="100"/>
        <a:sy n="100" d="100"/>
      </p:scale>
      <p:origin x="0" y="0"/>
    </p:cViewPr>
  </p:notesTextViewPr>
  <p:sorterViewPr>
    <p:cViewPr>
      <p:scale>
        <a:sx n="70" d="100"/>
        <a:sy n="70" d="100"/>
      </p:scale>
      <p:origin x="0" y="0"/>
    </p:cViewPr>
  </p:sorterViewPr>
  <p:notesViewPr>
    <p:cSldViewPr>
      <p:cViewPr varScale="1">
        <p:scale>
          <a:sx n="70" d="100"/>
          <a:sy n="70" d="100"/>
        </p:scale>
        <p:origin x="3240"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0452B5C-2F4F-416E-AD0D-9B3AC36C16E2}" type="doc">
      <dgm:prSet loTypeId="urn:microsoft.com/office/officeart/2008/layout/LinedList" loCatId="list" qsTypeId="urn:microsoft.com/office/officeart/2005/8/quickstyle/simple5" qsCatId="simple" csTypeId="urn:microsoft.com/office/officeart/2005/8/colors/accent6_2" csCatId="accent6"/>
      <dgm:spPr/>
      <dgm:t>
        <a:bodyPr/>
        <a:lstStyle/>
        <a:p>
          <a:endParaRPr lang="en-US"/>
        </a:p>
      </dgm:t>
    </dgm:pt>
    <dgm:pt modelId="{C1E58B65-36BF-4B1A-8E87-1DB676146028}">
      <dgm:prSet/>
      <dgm:spPr/>
      <dgm:t>
        <a:bodyPr/>
        <a:lstStyle/>
        <a:p>
          <a:r>
            <a:rPr lang="en-US"/>
            <a:t>Descriptive statistics answer the following questions:</a:t>
          </a:r>
        </a:p>
      </dgm:t>
    </dgm:pt>
    <dgm:pt modelId="{4986ED28-E9CE-4183-BD44-B92D59462372}" type="parTrans" cxnId="{BDC13D70-613E-456F-97D7-6F11FD0B0641}">
      <dgm:prSet/>
      <dgm:spPr/>
      <dgm:t>
        <a:bodyPr/>
        <a:lstStyle/>
        <a:p>
          <a:endParaRPr lang="en-US"/>
        </a:p>
      </dgm:t>
    </dgm:pt>
    <dgm:pt modelId="{2DB9E98E-CA8A-4FEB-9EB7-92A66C827276}" type="sibTrans" cxnId="{BDC13D70-613E-456F-97D7-6F11FD0B0641}">
      <dgm:prSet/>
      <dgm:spPr/>
      <dgm:t>
        <a:bodyPr/>
        <a:lstStyle/>
        <a:p>
          <a:endParaRPr lang="en-US"/>
        </a:p>
      </dgm:t>
    </dgm:pt>
    <dgm:pt modelId="{776962BC-AF46-45B0-A227-C3DC35D8069C}">
      <dgm:prSet/>
      <dgm:spPr/>
      <dgm:t>
        <a:bodyPr/>
        <a:lstStyle/>
        <a:p>
          <a:r>
            <a:rPr lang="en-US"/>
            <a:t>What is the value that best describes the data set?</a:t>
          </a:r>
        </a:p>
      </dgm:t>
    </dgm:pt>
    <dgm:pt modelId="{C7C85EAD-8B8C-442E-BF4B-01FD95AF0199}" type="parTrans" cxnId="{191A6B73-B8A2-4498-BBB3-E15ADB5A54DE}">
      <dgm:prSet/>
      <dgm:spPr/>
      <dgm:t>
        <a:bodyPr/>
        <a:lstStyle/>
        <a:p>
          <a:endParaRPr lang="en-US"/>
        </a:p>
      </dgm:t>
    </dgm:pt>
    <dgm:pt modelId="{2D99FF82-BD46-4458-AA75-3DC4B13794B5}" type="sibTrans" cxnId="{191A6B73-B8A2-4498-BBB3-E15ADB5A54DE}">
      <dgm:prSet/>
      <dgm:spPr/>
      <dgm:t>
        <a:bodyPr/>
        <a:lstStyle/>
        <a:p>
          <a:endParaRPr lang="en-US"/>
        </a:p>
      </dgm:t>
    </dgm:pt>
    <dgm:pt modelId="{B4D2B89B-80B9-40CB-836C-849430861199}">
      <dgm:prSet/>
      <dgm:spPr/>
      <dgm:t>
        <a:bodyPr/>
        <a:lstStyle/>
        <a:p>
          <a:r>
            <a:rPr lang="en-US"/>
            <a:t>How much a data set speads from its average value?</a:t>
          </a:r>
        </a:p>
      </dgm:t>
    </dgm:pt>
    <dgm:pt modelId="{A2274E63-FE69-48E1-BAC8-EDE8B6256F7D}" type="parTrans" cxnId="{85F48123-F4B2-4413-8D36-B0841C8187F0}">
      <dgm:prSet/>
      <dgm:spPr/>
      <dgm:t>
        <a:bodyPr/>
        <a:lstStyle/>
        <a:p>
          <a:endParaRPr lang="en-US"/>
        </a:p>
      </dgm:t>
    </dgm:pt>
    <dgm:pt modelId="{4BE459DD-1BDE-4D93-9020-C2B2DD5A8726}" type="sibTrans" cxnId="{85F48123-F4B2-4413-8D36-B0841C8187F0}">
      <dgm:prSet/>
      <dgm:spPr/>
      <dgm:t>
        <a:bodyPr/>
        <a:lstStyle/>
        <a:p>
          <a:endParaRPr lang="en-US"/>
        </a:p>
      </dgm:t>
    </dgm:pt>
    <dgm:pt modelId="{91118750-75D5-4E76-BCC6-35C67E0216E4}">
      <dgm:prSet/>
      <dgm:spPr/>
      <dgm:t>
        <a:bodyPr/>
        <a:lstStyle/>
        <a:p>
          <a:r>
            <a:rPr lang="en-US"/>
            <a:t>What is the smallest and largest number in a data set?</a:t>
          </a:r>
        </a:p>
      </dgm:t>
    </dgm:pt>
    <dgm:pt modelId="{09887596-6590-48C2-9A33-B27A071CF20B}" type="parTrans" cxnId="{8704A4D9-2FC1-4E0A-83CD-26EACAB4C25F}">
      <dgm:prSet/>
      <dgm:spPr/>
      <dgm:t>
        <a:bodyPr/>
        <a:lstStyle/>
        <a:p>
          <a:endParaRPr lang="en-US"/>
        </a:p>
      </dgm:t>
    </dgm:pt>
    <dgm:pt modelId="{A9BC6DE8-CCEB-499E-87D7-FB0FCA0FAACB}" type="sibTrans" cxnId="{8704A4D9-2FC1-4E0A-83CD-26EACAB4C25F}">
      <dgm:prSet/>
      <dgm:spPr/>
      <dgm:t>
        <a:bodyPr/>
        <a:lstStyle/>
        <a:p>
          <a:endParaRPr lang="en-US"/>
        </a:p>
      </dgm:t>
    </dgm:pt>
    <dgm:pt modelId="{5C5A7806-65C4-44CB-80E6-672458B7AA33}" type="pres">
      <dgm:prSet presAssocID="{70452B5C-2F4F-416E-AD0D-9B3AC36C16E2}" presName="vert0" presStyleCnt="0">
        <dgm:presLayoutVars>
          <dgm:dir/>
          <dgm:animOne val="branch"/>
          <dgm:animLvl val="lvl"/>
        </dgm:presLayoutVars>
      </dgm:prSet>
      <dgm:spPr/>
    </dgm:pt>
    <dgm:pt modelId="{2FC9AF88-E147-4479-954C-5526A4FC939D}" type="pres">
      <dgm:prSet presAssocID="{C1E58B65-36BF-4B1A-8E87-1DB676146028}" presName="thickLine" presStyleLbl="alignNode1" presStyleIdx="0" presStyleCnt="1"/>
      <dgm:spPr/>
    </dgm:pt>
    <dgm:pt modelId="{3AD927CE-0705-4DC4-9A01-44F7EACD812F}" type="pres">
      <dgm:prSet presAssocID="{C1E58B65-36BF-4B1A-8E87-1DB676146028}" presName="horz1" presStyleCnt="0"/>
      <dgm:spPr/>
    </dgm:pt>
    <dgm:pt modelId="{F415D82D-197F-4A45-B328-098666AE200D}" type="pres">
      <dgm:prSet presAssocID="{C1E58B65-36BF-4B1A-8E87-1DB676146028}" presName="tx1" presStyleLbl="revTx" presStyleIdx="0" presStyleCnt="4"/>
      <dgm:spPr/>
    </dgm:pt>
    <dgm:pt modelId="{3A1EB31C-D775-418E-ACE1-2A2E40704F0A}" type="pres">
      <dgm:prSet presAssocID="{C1E58B65-36BF-4B1A-8E87-1DB676146028}" presName="vert1" presStyleCnt="0"/>
      <dgm:spPr/>
    </dgm:pt>
    <dgm:pt modelId="{89641631-DCE3-43E6-A12C-CE208F601166}" type="pres">
      <dgm:prSet presAssocID="{776962BC-AF46-45B0-A227-C3DC35D8069C}" presName="vertSpace2a" presStyleCnt="0"/>
      <dgm:spPr/>
    </dgm:pt>
    <dgm:pt modelId="{60A0B871-71FB-4872-8C97-3D41B26EAE95}" type="pres">
      <dgm:prSet presAssocID="{776962BC-AF46-45B0-A227-C3DC35D8069C}" presName="horz2" presStyleCnt="0"/>
      <dgm:spPr/>
    </dgm:pt>
    <dgm:pt modelId="{A5A55FD6-B69B-4A80-BA48-0D834774EF8D}" type="pres">
      <dgm:prSet presAssocID="{776962BC-AF46-45B0-A227-C3DC35D8069C}" presName="horzSpace2" presStyleCnt="0"/>
      <dgm:spPr/>
    </dgm:pt>
    <dgm:pt modelId="{C25C5956-B653-48C6-A9EC-A2C05E1AEDC0}" type="pres">
      <dgm:prSet presAssocID="{776962BC-AF46-45B0-A227-C3DC35D8069C}" presName="tx2" presStyleLbl="revTx" presStyleIdx="1" presStyleCnt="4"/>
      <dgm:spPr/>
    </dgm:pt>
    <dgm:pt modelId="{397AD28A-C84D-4404-9462-391A7304A28A}" type="pres">
      <dgm:prSet presAssocID="{776962BC-AF46-45B0-A227-C3DC35D8069C}" presName="vert2" presStyleCnt="0"/>
      <dgm:spPr/>
    </dgm:pt>
    <dgm:pt modelId="{28457B88-3ADD-4FD7-8AC0-683D8B6A2C4F}" type="pres">
      <dgm:prSet presAssocID="{776962BC-AF46-45B0-A227-C3DC35D8069C}" presName="thinLine2b" presStyleLbl="callout" presStyleIdx="0" presStyleCnt="3"/>
      <dgm:spPr/>
    </dgm:pt>
    <dgm:pt modelId="{0EAE05A7-247C-43B7-BBE7-7871B4CAB197}" type="pres">
      <dgm:prSet presAssocID="{776962BC-AF46-45B0-A227-C3DC35D8069C}" presName="vertSpace2b" presStyleCnt="0"/>
      <dgm:spPr/>
    </dgm:pt>
    <dgm:pt modelId="{32A9B827-00A6-4CB5-84F9-7D3A96BED081}" type="pres">
      <dgm:prSet presAssocID="{B4D2B89B-80B9-40CB-836C-849430861199}" presName="horz2" presStyleCnt="0"/>
      <dgm:spPr/>
    </dgm:pt>
    <dgm:pt modelId="{5682F624-8FE3-4A88-AE1E-9F36076B74F4}" type="pres">
      <dgm:prSet presAssocID="{B4D2B89B-80B9-40CB-836C-849430861199}" presName="horzSpace2" presStyleCnt="0"/>
      <dgm:spPr/>
    </dgm:pt>
    <dgm:pt modelId="{E652CD5F-14F5-48BE-8E62-77B969BB10B6}" type="pres">
      <dgm:prSet presAssocID="{B4D2B89B-80B9-40CB-836C-849430861199}" presName="tx2" presStyleLbl="revTx" presStyleIdx="2" presStyleCnt="4"/>
      <dgm:spPr/>
    </dgm:pt>
    <dgm:pt modelId="{E914CE0D-2C63-4083-8FCC-7C34E2A18D9D}" type="pres">
      <dgm:prSet presAssocID="{B4D2B89B-80B9-40CB-836C-849430861199}" presName="vert2" presStyleCnt="0"/>
      <dgm:spPr/>
    </dgm:pt>
    <dgm:pt modelId="{1EB4410E-E45F-4E94-A876-89046295282B}" type="pres">
      <dgm:prSet presAssocID="{B4D2B89B-80B9-40CB-836C-849430861199}" presName="thinLine2b" presStyleLbl="callout" presStyleIdx="1" presStyleCnt="3"/>
      <dgm:spPr/>
    </dgm:pt>
    <dgm:pt modelId="{795A45E8-EDE1-497E-92A7-84D8581EE2E3}" type="pres">
      <dgm:prSet presAssocID="{B4D2B89B-80B9-40CB-836C-849430861199}" presName="vertSpace2b" presStyleCnt="0"/>
      <dgm:spPr/>
    </dgm:pt>
    <dgm:pt modelId="{DE1B6D28-063D-4DA7-951E-8FBFD38C86F3}" type="pres">
      <dgm:prSet presAssocID="{91118750-75D5-4E76-BCC6-35C67E0216E4}" presName="horz2" presStyleCnt="0"/>
      <dgm:spPr/>
    </dgm:pt>
    <dgm:pt modelId="{0246E561-1EDE-4C81-84D3-C6129A1D5BA8}" type="pres">
      <dgm:prSet presAssocID="{91118750-75D5-4E76-BCC6-35C67E0216E4}" presName="horzSpace2" presStyleCnt="0"/>
      <dgm:spPr/>
    </dgm:pt>
    <dgm:pt modelId="{5F03F193-CCE0-47E6-B65B-0DC6EF9F8381}" type="pres">
      <dgm:prSet presAssocID="{91118750-75D5-4E76-BCC6-35C67E0216E4}" presName="tx2" presStyleLbl="revTx" presStyleIdx="3" presStyleCnt="4"/>
      <dgm:spPr/>
    </dgm:pt>
    <dgm:pt modelId="{8C3ACFA9-389B-4682-AAB9-9FB442F28682}" type="pres">
      <dgm:prSet presAssocID="{91118750-75D5-4E76-BCC6-35C67E0216E4}" presName="vert2" presStyleCnt="0"/>
      <dgm:spPr/>
    </dgm:pt>
    <dgm:pt modelId="{745D3F3E-21CF-4C81-9903-875C63A71E5B}" type="pres">
      <dgm:prSet presAssocID="{91118750-75D5-4E76-BCC6-35C67E0216E4}" presName="thinLine2b" presStyleLbl="callout" presStyleIdx="2" presStyleCnt="3"/>
      <dgm:spPr/>
    </dgm:pt>
    <dgm:pt modelId="{8330C6D8-8840-4805-B7FF-1CB671220BA5}" type="pres">
      <dgm:prSet presAssocID="{91118750-75D5-4E76-BCC6-35C67E0216E4}" presName="vertSpace2b" presStyleCnt="0"/>
      <dgm:spPr/>
    </dgm:pt>
  </dgm:ptLst>
  <dgm:cxnLst>
    <dgm:cxn modelId="{79515800-7202-485E-9ABA-FE70ED946344}" type="presOf" srcId="{70452B5C-2F4F-416E-AD0D-9B3AC36C16E2}" destId="{5C5A7806-65C4-44CB-80E6-672458B7AA33}" srcOrd="0" destOrd="0" presId="urn:microsoft.com/office/officeart/2008/layout/LinedList"/>
    <dgm:cxn modelId="{85F48123-F4B2-4413-8D36-B0841C8187F0}" srcId="{C1E58B65-36BF-4B1A-8E87-1DB676146028}" destId="{B4D2B89B-80B9-40CB-836C-849430861199}" srcOrd="1" destOrd="0" parTransId="{A2274E63-FE69-48E1-BAC8-EDE8B6256F7D}" sibTransId="{4BE459DD-1BDE-4D93-9020-C2B2DD5A8726}"/>
    <dgm:cxn modelId="{D4B04645-227B-406A-ACD6-3D34F2EA473F}" type="presOf" srcId="{C1E58B65-36BF-4B1A-8E87-1DB676146028}" destId="{F415D82D-197F-4A45-B328-098666AE200D}" srcOrd="0" destOrd="0" presId="urn:microsoft.com/office/officeart/2008/layout/LinedList"/>
    <dgm:cxn modelId="{D0BDD24D-05D3-4527-A7EB-12BB542414D9}" type="presOf" srcId="{91118750-75D5-4E76-BCC6-35C67E0216E4}" destId="{5F03F193-CCE0-47E6-B65B-0DC6EF9F8381}" srcOrd="0" destOrd="0" presId="urn:microsoft.com/office/officeart/2008/layout/LinedList"/>
    <dgm:cxn modelId="{BDC13D70-613E-456F-97D7-6F11FD0B0641}" srcId="{70452B5C-2F4F-416E-AD0D-9B3AC36C16E2}" destId="{C1E58B65-36BF-4B1A-8E87-1DB676146028}" srcOrd="0" destOrd="0" parTransId="{4986ED28-E9CE-4183-BD44-B92D59462372}" sibTransId="{2DB9E98E-CA8A-4FEB-9EB7-92A66C827276}"/>
    <dgm:cxn modelId="{191A6B73-B8A2-4498-BBB3-E15ADB5A54DE}" srcId="{C1E58B65-36BF-4B1A-8E87-1DB676146028}" destId="{776962BC-AF46-45B0-A227-C3DC35D8069C}" srcOrd="0" destOrd="0" parTransId="{C7C85EAD-8B8C-442E-BF4B-01FD95AF0199}" sibTransId="{2D99FF82-BD46-4458-AA75-3DC4B13794B5}"/>
    <dgm:cxn modelId="{8704A4D9-2FC1-4E0A-83CD-26EACAB4C25F}" srcId="{C1E58B65-36BF-4B1A-8E87-1DB676146028}" destId="{91118750-75D5-4E76-BCC6-35C67E0216E4}" srcOrd="2" destOrd="0" parTransId="{09887596-6590-48C2-9A33-B27A071CF20B}" sibTransId="{A9BC6DE8-CCEB-499E-87D7-FB0FCA0FAACB}"/>
    <dgm:cxn modelId="{1E00B1F0-C294-410F-BCC1-7619C88BA0B0}" type="presOf" srcId="{776962BC-AF46-45B0-A227-C3DC35D8069C}" destId="{C25C5956-B653-48C6-A9EC-A2C05E1AEDC0}" srcOrd="0" destOrd="0" presId="urn:microsoft.com/office/officeart/2008/layout/LinedList"/>
    <dgm:cxn modelId="{55816DFC-4694-4FA1-B5C2-733CF95873F5}" type="presOf" srcId="{B4D2B89B-80B9-40CB-836C-849430861199}" destId="{E652CD5F-14F5-48BE-8E62-77B969BB10B6}" srcOrd="0" destOrd="0" presId="urn:microsoft.com/office/officeart/2008/layout/LinedList"/>
    <dgm:cxn modelId="{F626E257-DB0D-44F9-B49F-CA7005713E47}" type="presParOf" srcId="{5C5A7806-65C4-44CB-80E6-672458B7AA33}" destId="{2FC9AF88-E147-4479-954C-5526A4FC939D}" srcOrd="0" destOrd="0" presId="urn:microsoft.com/office/officeart/2008/layout/LinedList"/>
    <dgm:cxn modelId="{6559B645-4EBC-45A6-8F0B-29364BA35328}" type="presParOf" srcId="{5C5A7806-65C4-44CB-80E6-672458B7AA33}" destId="{3AD927CE-0705-4DC4-9A01-44F7EACD812F}" srcOrd="1" destOrd="0" presId="urn:microsoft.com/office/officeart/2008/layout/LinedList"/>
    <dgm:cxn modelId="{034D30AB-3AB0-4DAC-A08B-731C03BBE11C}" type="presParOf" srcId="{3AD927CE-0705-4DC4-9A01-44F7EACD812F}" destId="{F415D82D-197F-4A45-B328-098666AE200D}" srcOrd="0" destOrd="0" presId="urn:microsoft.com/office/officeart/2008/layout/LinedList"/>
    <dgm:cxn modelId="{CEBA10C1-59F0-46F1-8350-D74F338E831F}" type="presParOf" srcId="{3AD927CE-0705-4DC4-9A01-44F7EACD812F}" destId="{3A1EB31C-D775-418E-ACE1-2A2E40704F0A}" srcOrd="1" destOrd="0" presId="urn:microsoft.com/office/officeart/2008/layout/LinedList"/>
    <dgm:cxn modelId="{5E9CDD98-F419-4BDC-A168-7C9B63EE0BD0}" type="presParOf" srcId="{3A1EB31C-D775-418E-ACE1-2A2E40704F0A}" destId="{89641631-DCE3-43E6-A12C-CE208F601166}" srcOrd="0" destOrd="0" presId="urn:microsoft.com/office/officeart/2008/layout/LinedList"/>
    <dgm:cxn modelId="{4DE761A4-4789-43A6-B201-ECF39BA62243}" type="presParOf" srcId="{3A1EB31C-D775-418E-ACE1-2A2E40704F0A}" destId="{60A0B871-71FB-4872-8C97-3D41B26EAE95}" srcOrd="1" destOrd="0" presId="urn:microsoft.com/office/officeart/2008/layout/LinedList"/>
    <dgm:cxn modelId="{063240E5-8B2E-49F6-9F0D-7B65C40FD4AC}" type="presParOf" srcId="{60A0B871-71FB-4872-8C97-3D41B26EAE95}" destId="{A5A55FD6-B69B-4A80-BA48-0D834774EF8D}" srcOrd="0" destOrd="0" presId="urn:microsoft.com/office/officeart/2008/layout/LinedList"/>
    <dgm:cxn modelId="{2D1C642B-1293-4BB2-BAF8-4F3DDCCD0D8E}" type="presParOf" srcId="{60A0B871-71FB-4872-8C97-3D41B26EAE95}" destId="{C25C5956-B653-48C6-A9EC-A2C05E1AEDC0}" srcOrd="1" destOrd="0" presId="urn:microsoft.com/office/officeart/2008/layout/LinedList"/>
    <dgm:cxn modelId="{58039C33-9492-4D93-92FD-D2893F70497A}" type="presParOf" srcId="{60A0B871-71FB-4872-8C97-3D41B26EAE95}" destId="{397AD28A-C84D-4404-9462-391A7304A28A}" srcOrd="2" destOrd="0" presId="urn:microsoft.com/office/officeart/2008/layout/LinedList"/>
    <dgm:cxn modelId="{DE5F47D5-67BB-4F8C-AAD5-1E64CD53786E}" type="presParOf" srcId="{3A1EB31C-D775-418E-ACE1-2A2E40704F0A}" destId="{28457B88-3ADD-4FD7-8AC0-683D8B6A2C4F}" srcOrd="2" destOrd="0" presId="urn:microsoft.com/office/officeart/2008/layout/LinedList"/>
    <dgm:cxn modelId="{DC421427-71D3-4CE9-BFC7-815FD53EED41}" type="presParOf" srcId="{3A1EB31C-D775-418E-ACE1-2A2E40704F0A}" destId="{0EAE05A7-247C-43B7-BBE7-7871B4CAB197}" srcOrd="3" destOrd="0" presId="urn:microsoft.com/office/officeart/2008/layout/LinedList"/>
    <dgm:cxn modelId="{F853738C-C39F-4C3E-9681-F62233054AC2}" type="presParOf" srcId="{3A1EB31C-D775-418E-ACE1-2A2E40704F0A}" destId="{32A9B827-00A6-4CB5-84F9-7D3A96BED081}" srcOrd="4" destOrd="0" presId="urn:microsoft.com/office/officeart/2008/layout/LinedList"/>
    <dgm:cxn modelId="{46021416-D7FB-4147-AADB-307D3B8C84D3}" type="presParOf" srcId="{32A9B827-00A6-4CB5-84F9-7D3A96BED081}" destId="{5682F624-8FE3-4A88-AE1E-9F36076B74F4}" srcOrd="0" destOrd="0" presId="urn:microsoft.com/office/officeart/2008/layout/LinedList"/>
    <dgm:cxn modelId="{A4E70036-B3FB-465A-B861-56ECF83F330B}" type="presParOf" srcId="{32A9B827-00A6-4CB5-84F9-7D3A96BED081}" destId="{E652CD5F-14F5-48BE-8E62-77B969BB10B6}" srcOrd="1" destOrd="0" presId="urn:microsoft.com/office/officeart/2008/layout/LinedList"/>
    <dgm:cxn modelId="{B7A2E54F-64A4-4E70-A746-73D79B10CCB1}" type="presParOf" srcId="{32A9B827-00A6-4CB5-84F9-7D3A96BED081}" destId="{E914CE0D-2C63-4083-8FCC-7C34E2A18D9D}" srcOrd="2" destOrd="0" presId="urn:microsoft.com/office/officeart/2008/layout/LinedList"/>
    <dgm:cxn modelId="{1BC5DA33-1846-4D85-929C-747D1B83DE92}" type="presParOf" srcId="{3A1EB31C-D775-418E-ACE1-2A2E40704F0A}" destId="{1EB4410E-E45F-4E94-A876-89046295282B}" srcOrd="5" destOrd="0" presId="urn:microsoft.com/office/officeart/2008/layout/LinedList"/>
    <dgm:cxn modelId="{694B828F-EB2B-46FF-96A0-B9B2CC92842A}" type="presParOf" srcId="{3A1EB31C-D775-418E-ACE1-2A2E40704F0A}" destId="{795A45E8-EDE1-497E-92A7-84D8581EE2E3}" srcOrd="6" destOrd="0" presId="urn:microsoft.com/office/officeart/2008/layout/LinedList"/>
    <dgm:cxn modelId="{87BC17F1-52F6-4CA2-947E-5BE923CABBF8}" type="presParOf" srcId="{3A1EB31C-D775-418E-ACE1-2A2E40704F0A}" destId="{DE1B6D28-063D-4DA7-951E-8FBFD38C86F3}" srcOrd="7" destOrd="0" presId="urn:microsoft.com/office/officeart/2008/layout/LinedList"/>
    <dgm:cxn modelId="{58FDFE0C-AFD7-4D96-AF72-DA2D506E6BF4}" type="presParOf" srcId="{DE1B6D28-063D-4DA7-951E-8FBFD38C86F3}" destId="{0246E561-1EDE-4C81-84D3-C6129A1D5BA8}" srcOrd="0" destOrd="0" presId="urn:microsoft.com/office/officeart/2008/layout/LinedList"/>
    <dgm:cxn modelId="{A119BAF1-A091-4E5B-9767-7D93460AF9B7}" type="presParOf" srcId="{DE1B6D28-063D-4DA7-951E-8FBFD38C86F3}" destId="{5F03F193-CCE0-47E6-B65B-0DC6EF9F8381}" srcOrd="1" destOrd="0" presId="urn:microsoft.com/office/officeart/2008/layout/LinedList"/>
    <dgm:cxn modelId="{6BD732DD-A9A8-47EE-9284-5A5F48390558}" type="presParOf" srcId="{DE1B6D28-063D-4DA7-951E-8FBFD38C86F3}" destId="{8C3ACFA9-389B-4682-AAB9-9FB442F28682}" srcOrd="2" destOrd="0" presId="urn:microsoft.com/office/officeart/2008/layout/LinedList"/>
    <dgm:cxn modelId="{63919614-DF89-47C8-82A9-41FDDD13D37C}" type="presParOf" srcId="{3A1EB31C-D775-418E-ACE1-2A2E40704F0A}" destId="{745D3F3E-21CF-4C81-9903-875C63A71E5B}" srcOrd="8" destOrd="0" presId="urn:microsoft.com/office/officeart/2008/layout/LinedList"/>
    <dgm:cxn modelId="{1A982FFD-9B13-4DF8-9368-50C9B35DB8E2}" type="presParOf" srcId="{3A1EB31C-D775-418E-ACE1-2A2E40704F0A}" destId="{8330C6D8-8840-4805-B7FF-1CB671220BA5}" srcOrd="9"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51FFF50-0663-4857-8939-2E68DDE77D89}" type="doc">
      <dgm:prSet loTypeId="urn:microsoft.com/office/officeart/2016/7/layout/LinearBlockProcessNumbered" loCatId="process" qsTypeId="urn:microsoft.com/office/officeart/2005/8/quickstyle/simple4" qsCatId="simple" csTypeId="urn:microsoft.com/office/officeart/2005/8/colors/accent1_2" csCatId="accent1" phldr="1"/>
      <dgm:spPr/>
      <dgm:t>
        <a:bodyPr/>
        <a:lstStyle/>
        <a:p>
          <a:endParaRPr lang="en-US"/>
        </a:p>
      </dgm:t>
    </dgm:pt>
    <dgm:pt modelId="{3780104B-B763-44CA-B388-AB0056CE2D6D}">
      <dgm:prSet custT="1"/>
      <dgm:spPr/>
      <dgm:t>
        <a:bodyPr/>
        <a:lstStyle/>
        <a:p>
          <a:r>
            <a:rPr lang="en-US" sz="1800" b="1" dirty="0"/>
            <a:t>Mean</a:t>
          </a:r>
          <a:r>
            <a:rPr lang="en-US" sz="1800" dirty="0"/>
            <a:t> – When your data is not skewed </a:t>
          </a:r>
          <a:r>
            <a:rPr lang="en-US" sz="1800" dirty="0" err="1"/>
            <a:t>i.e</a:t>
          </a:r>
          <a:r>
            <a:rPr lang="en-US" sz="1800" dirty="0"/>
            <a:t> normally distributed. In other words, there are no extreme values present in the data set (Outliers).</a:t>
          </a:r>
          <a:br>
            <a:rPr lang="en-US" sz="1800" dirty="0"/>
          </a:br>
          <a:endParaRPr lang="en-US" sz="1800" dirty="0"/>
        </a:p>
      </dgm:t>
    </dgm:pt>
    <dgm:pt modelId="{7F3DB328-E541-49B6-8B4B-C709FC0B697C}" type="parTrans" cxnId="{EFC0F0B5-866F-4C5D-A967-7CF61D287C33}">
      <dgm:prSet/>
      <dgm:spPr/>
      <dgm:t>
        <a:bodyPr/>
        <a:lstStyle/>
        <a:p>
          <a:endParaRPr lang="en-US"/>
        </a:p>
      </dgm:t>
    </dgm:pt>
    <dgm:pt modelId="{31E2161A-9F56-4C3D-B363-0EF8585AA3BA}" type="sibTrans" cxnId="{EFC0F0B5-866F-4C5D-A967-7CF61D287C33}">
      <dgm:prSet phldrT="01" phldr="0"/>
      <dgm:spPr/>
      <dgm:t>
        <a:bodyPr/>
        <a:lstStyle/>
        <a:p>
          <a:r>
            <a:rPr lang="en-US"/>
            <a:t>01</a:t>
          </a:r>
        </a:p>
      </dgm:t>
    </dgm:pt>
    <dgm:pt modelId="{389ADDAD-DFED-4EC5-B59F-D5303D630CAB}">
      <dgm:prSet custT="1"/>
      <dgm:spPr/>
      <dgm:t>
        <a:bodyPr/>
        <a:lstStyle/>
        <a:p>
          <a:r>
            <a:rPr lang="en-US" sz="1800" b="1" dirty="0"/>
            <a:t>Median</a:t>
          </a:r>
          <a:r>
            <a:rPr lang="en-US" sz="1800" dirty="0"/>
            <a:t> – When your data is skewed or you are dealing with ordinal (ordered categories) data (e.g. like 1. Strongly dislike 2. Dislike 3.Neutral   4. Like 5. Strongly like)</a:t>
          </a:r>
          <a:br>
            <a:rPr lang="en-US" sz="1800" dirty="0"/>
          </a:br>
          <a:endParaRPr lang="en-US" sz="1800" dirty="0"/>
        </a:p>
      </dgm:t>
    </dgm:pt>
    <dgm:pt modelId="{9780303C-7CA6-4D42-A7C5-CE980AC53444}" type="parTrans" cxnId="{435F7D35-BDFB-47FD-B211-87FA835B26A5}">
      <dgm:prSet/>
      <dgm:spPr/>
      <dgm:t>
        <a:bodyPr/>
        <a:lstStyle/>
        <a:p>
          <a:endParaRPr lang="en-US"/>
        </a:p>
      </dgm:t>
    </dgm:pt>
    <dgm:pt modelId="{A19254AF-DB55-42D5-93E7-3144F8A9C7FF}" type="sibTrans" cxnId="{435F7D35-BDFB-47FD-B211-87FA835B26A5}">
      <dgm:prSet phldrT="02" phldr="0"/>
      <dgm:spPr/>
      <dgm:t>
        <a:bodyPr/>
        <a:lstStyle/>
        <a:p>
          <a:r>
            <a:rPr lang="en-US"/>
            <a:t>02</a:t>
          </a:r>
        </a:p>
      </dgm:t>
    </dgm:pt>
    <dgm:pt modelId="{E67B90A8-F60B-4316-B8CA-8104061C8D60}">
      <dgm:prSet/>
      <dgm:spPr/>
      <dgm:t>
        <a:bodyPr/>
        <a:lstStyle/>
        <a:p>
          <a:r>
            <a:rPr lang="en-US" b="1" dirty="0"/>
            <a:t>Mode</a:t>
          </a:r>
          <a:r>
            <a:rPr lang="en-US" dirty="0"/>
            <a:t> - When dealing with nominal (unordered categories) data.</a:t>
          </a:r>
          <a:br>
            <a:rPr lang="en-US" dirty="0"/>
          </a:br>
          <a:br>
            <a:rPr lang="en-US" dirty="0"/>
          </a:br>
          <a:endParaRPr lang="en-US" dirty="0"/>
        </a:p>
      </dgm:t>
    </dgm:pt>
    <dgm:pt modelId="{D4C1B56C-2328-48E7-9C61-D99DAD6880BD}" type="parTrans" cxnId="{EA86AFC2-E344-4075-935A-0C55E296CF09}">
      <dgm:prSet/>
      <dgm:spPr/>
      <dgm:t>
        <a:bodyPr/>
        <a:lstStyle/>
        <a:p>
          <a:endParaRPr lang="en-US"/>
        </a:p>
      </dgm:t>
    </dgm:pt>
    <dgm:pt modelId="{CE18296E-B7DF-445B-A68E-8ECBC723E718}" type="sibTrans" cxnId="{EA86AFC2-E344-4075-935A-0C55E296CF09}">
      <dgm:prSet phldrT="03" phldr="0"/>
      <dgm:spPr/>
      <dgm:t>
        <a:bodyPr/>
        <a:lstStyle/>
        <a:p>
          <a:r>
            <a:rPr lang="en-US"/>
            <a:t>03</a:t>
          </a:r>
        </a:p>
      </dgm:t>
    </dgm:pt>
    <dgm:pt modelId="{B6083602-0023-46CB-B6ED-4DAADDE8CD74}" type="pres">
      <dgm:prSet presAssocID="{151FFF50-0663-4857-8939-2E68DDE77D89}" presName="Name0" presStyleCnt="0">
        <dgm:presLayoutVars>
          <dgm:animLvl val="lvl"/>
          <dgm:resizeHandles val="exact"/>
        </dgm:presLayoutVars>
      </dgm:prSet>
      <dgm:spPr/>
    </dgm:pt>
    <dgm:pt modelId="{417039D3-39EC-4C54-A179-64A126382FFA}" type="pres">
      <dgm:prSet presAssocID="{3780104B-B763-44CA-B388-AB0056CE2D6D}" presName="compositeNode" presStyleCnt="0">
        <dgm:presLayoutVars>
          <dgm:bulletEnabled val="1"/>
        </dgm:presLayoutVars>
      </dgm:prSet>
      <dgm:spPr/>
    </dgm:pt>
    <dgm:pt modelId="{48BC3DEC-EA17-4029-8179-23881764A6AA}" type="pres">
      <dgm:prSet presAssocID="{3780104B-B763-44CA-B388-AB0056CE2D6D}" presName="bgRect" presStyleLbl="alignNode1" presStyleIdx="0" presStyleCnt="3"/>
      <dgm:spPr/>
    </dgm:pt>
    <dgm:pt modelId="{66AAA928-51C5-42E9-860A-17E740B53667}" type="pres">
      <dgm:prSet presAssocID="{31E2161A-9F56-4C3D-B363-0EF8585AA3BA}" presName="sibTransNodeRect" presStyleLbl="alignNode1" presStyleIdx="0" presStyleCnt="3">
        <dgm:presLayoutVars>
          <dgm:chMax val="0"/>
          <dgm:bulletEnabled val="1"/>
        </dgm:presLayoutVars>
      </dgm:prSet>
      <dgm:spPr/>
    </dgm:pt>
    <dgm:pt modelId="{6506001E-1491-4426-AE7A-7050AE68597A}" type="pres">
      <dgm:prSet presAssocID="{3780104B-B763-44CA-B388-AB0056CE2D6D}" presName="nodeRect" presStyleLbl="alignNode1" presStyleIdx="0" presStyleCnt="3">
        <dgm:presLayoutVars>
          <dgm:bulletEnabled val="1"/>
        </dgm:presLayoutVars>
      </dgm:prSet>
      <dgm:spPr/>
    </dgm:pt>
    <dgm:pt modelId="{30E3FE62-CF1F-46C0-9DCB-04CD97FEB6B5}" type="pres">
      <dgm:prSet presAssocID="{31E2161A-9F56-4C3D-B363-0EF8585AA3BA}" presName="sibTrans" presStyleCnt="0"/>
      <dgm:spPr/>
    </dgm:pt>
    <dgm:pt modelId="{56AA5A68-29A6-419E-8D4E-883F718A6500}" type="pres">
      <dgm:prSet presAssocID="{389ADDAD-DFED-4EC5-B59F-D5303D630CAB}" presName="compositeNode" presStyleCnt="0">
        <dgm:presLayoutVars>
          <dgm:bulletEnabled val="1"/>
        </dgm:presLayoutVars>
      </dgm:prSet>
      <dgm:spPr/>
    </dgm:pt>
    <dgm:pt modelId="{B0ED0657-F000-4198-B14E-74404B0F3C95}" type="pres">
      <dgm:prSet presAssocID="{389ADDAD-DFED-4EC5-B59F-D5303D630CAB}" presName="bgRect" presStyleLbl="alignNode1" presStyleIdx="1" presStyleCnt="3"/>
      <dgm:spPr/>
    </dgm:pt>
    <dgm:pt modelId="{0AC0E56A-F60C-4B91-8E74-81E1F0074D2F}" type="pres">
      <dgm:prSet presAssocID="{A19254AF-DB55-42D5-93E7-3144F8A9C7FF}" presName="sibTransNodeRect" presStyleLbl="alignNode1" presStyleIdx="1" presStyleCnt="3">
        <dgm:presLayoutVars>
          <dgm:chMax val="0"/>
          <dgm:bulletEnabled val="1"/>
        </dgm:presLayoutVars>
      </dgm:prSet>
      <dgm:spPr/>
    </dgm:pt>
    <dgm:pt modelId="{FC1A6DAF-479E-46AA-AB20-C74A67FEC1D7}" type="pres">
      <dgm:prSet presAssocID="{389ADDAD-DFED-4EC5-B59F-D5303D630CAB}" presName="nodeRect" presStyleLbl="alignNode1" presStyleIdx="1" presStyleCnt="3">
        <dgm:presLayoutVars>
          <dgm:bulletEnabled val="1"/>
        </dgm:presLayoutVars>
      </dgm:prSet>
      <dgm:spPr/>
    </dgm:pt>
    <dgm:pt modelId="{23CAD4A2-F9E1-48FF-B6D6-DB7EAA5A1612}" type="pres">
      <dgm:prSet presAssocID="{A19254AF-DB55-42D5-93E7-3144F8A9C7FF}" presName="sibTrans" presStyleCnt="0"/>
      <dgm:spPr/>
    </dgm:pt>
    <dgm:pt modelId="{DD78296D-68CA-43DB-8E73-588981AE0A48}" type="pres">
      <dgm:prSet presAssocID="{E67B90A8-F60B-4316-B8CA-8104061C8D60}" presName="compositeNode" presStyleCnt="0">
        <dgm:presLayoutVars>
          <dgm:bulletEnabled val="1"/>
        </dgm:presLayoutVars>
      </dgm:prSet>
      <dgm:spPr/>
    </dgm:pt>
    <dgm:pt modelId="{50731CD0-73D2-4B5E-8915-770FD03B7024}" type="pres">
      <dgm:prSet presAssocID="{E67B90A8-F60B-4316-B8CA-8104061C8D60}" presName="bgRect" presStyleLbl="alignNode1" presStyleIdx="2" presStyleCnt="3" custLinFactNeighborX="96" custLinFactNeighborY="-4401"/>
      <dgm:spPr/>
    </dgm:pt>
    <dgm:pt modelId="{A4A5E833-F31C-4F4E-96E2-3E034155692A}" type="pres">
      <dgm:prSet presAssocID="{CE18296E-B7DF-445B-A68E-8ECBC723E718}" presName="sibTransNodeRect" presStyleLbl="alignNode1" presStyleIdx="2" presStyleCnt="3">
        <dgm:presLayoutVars>
          <dgm:chMax val="0"/>
          <dgm:bulletEnabled val="1"/>
        </dgm:presLayoutVars>
      </dgm:prSet>
      <dgm:spPr/>
    </dgm:pt>
    <dgm:pt modelId="{5B302564-93D0-448E-AF07-CCDB3BA7B097}" type="pres">
      <dgm:prSet presAssocID="{E67B90A8-F60B-4316-B8CA-8104061C8D60}" presName="nodeRect" presStyleLbl="alignNode1" presStyleIdx="2" presStyleCnt="3">
        <dgm:presLayoutVars>
          <dgm:bulletEnabled val="1"/>
        </dgm:presLayoutVars>
      </dgm:prSet>
      <dgm:spPr/>
    </dgm:pt>
  </dgm:ptLst>
  <dgm:cxnLst>
    <dgm:cxn modelId="{A04F8103-57D5-4056-9D56-9E8457F8E061}" type="presOf" srcId="{389ADDAD-DFED-4EC5-B59F-D5303D630CAB}" destId="{FC1A6DAF-479E-46AA-AB20-C74A67FEC1D7}" srcOrd="1" destOrd="0" presId="urn:microsoft.com/office/officeart/2016/7/layout/LinearBlockProcessNumbered"/>
    <dgm:cxn modelId="{EBDCC01D-8012-4287-BF8C-A6AB5A1D5341}" type="presOf" srcId="{3780104B-B763-44CA-B388-AB0056CE2D6D}" destId="{6506001E-1491-4426-AE7A-7050AE68597A}" srcOrd="1" destOrd="0" presId="urn:microsoft.com/office/officeart/2016/7/layout/LinearBlockProcessNumbered"/>
    <dgm:cxn modelId="{435F7D35-BDFB-47FD-B211-87FA835B26A5}" srcId="{151FFF50-0663-4857-8939-2E68DDE77D89}" destId="{389ADDAD-DFED-4EC5-B59F-D5303D630CAB}" srcOrd="1" destOrd="0" parTransId="{9780303C-7CA6-4D42-A7C5-CE980AC53444}" sibTransId="{A19254AF-DB55-42D5-93E7-3144F8A9C7FF}"/>
    <dgm:cxn modelId="{48A3283E-6D98-423D-88B7-255EC4715B73}" type="presOf" srcId="{151FFF50-0663-4857-8939-2E68DDE77D89}" destId="{B6083602-0023-46CB-B6ED-4DAADDE8CD74}" srcOrd="0" destOrd="0" presId="urn:microsoft.com/office/officeart/2016/7/layout/LinearBlockProcessNumbered"/>
    <dgm:cxn modelId="{92088E4C-118E-4087-808C-513713D9E9B0}" type="presOf" srcId="{3780104B-B763-44CA-B388-AB0056CE2D6D}" destId="{48BC3DEC-EA17-4029-8179-23881764A6AA}" srcOrd="0" destOrd="0" presId="urn:microsoft.com/office/officeart/2016/7/layout/LinearBlockProcessNumbered"/>
    <dgm:cxn modelId="{B936DD57-F34D-4615-B101-0D3A084066B1}" type="presOf" srcId="{389ADDAD-DFED-4EC5-B59F-D5303D630CAB}" destId="{B0ED0657-F000-4198-B14E-74404B0F3C95}" srcOrd="0" destOrd="0" presId="urn:microsoft.com/office/officeart/2016/7/layout/LinearBlockProcessNumbered"/>
    <dgm:cxn modelId="{ED2A498C-F788-4B86-BEF3-6FEB0537546F}" type="presOf" srcId="{CE18296E-B7DF-445B-A68E-8ECBC723E718}" destId="{A4A5E833-F31C-4F4E-96E2-3E034155692A}" srcOrd="0" destOrd="0" presId="urn:microsoft.com/office/officeart/2016/7/layout/LinearBlockProcessNumbered"/>
    <dgm:cxn modelId="{2199E29F-C7D5-421B-9966-FA703D3563D3}" type="presOf" srcId="{A19254AF-DB55-42D5-93E7-3144F8A9C7FF}" destId="{0AC0E56A-F60C-4B91-8E74-81E1F0074D2F}" srcOrd="0" destOrd="0" presId="urn:microsoft.com/office/officeart/2016/7/layout/LinearBlockProcessNumbered"/>
    <dgm:cxn modelId="{EFC0F0B5-866F-4C5D-A967-7CF61D287C33}" srcId="{151FFF50-0663-4857-8939-2E68DDE77D89}" destId="{3780104B-B763-44CA-B388-AB0056CE2D6D}" srcOrd="0" destOrd="0" parTransId="{7F3DB328-E541-49B6-8B4B-C709FC0B697C}" sibTransId="{31E2161A-9F56-4C3D-B363-0EF8585AA3BA}"/>
    <dgm:cxn modelId="{EA86AFC2-E344-4075-935A-0C55E296CF09}" srcId="{151FFF50-0663-4857-8939-2E68DDE77D89}" destId="{E67B90A8-F60B-4316-B8CA-8104061C8D60}" srcOrd="2" destOrd="0" parTransId="{D4C1B56C-2328-48E7-9C61-D99DAD6880BD}" sibTransId="{CE18296E-B7DF-445B-A68E-8ECBC723E718}"/>
    <dgm:cxn modelId="{4421D1C3-30A7-4032-B33D-4C7240DFE1DE}" type="presOf" srcId="{E67B90A8-F60B-4316-B8CA-8104061C8D60}" destId="{5B302564-93D0-448E-AF07-CCDB3BA7B097}" srcOrd="1" destOrd="0" presId="urn:microsoft.com/office/officeart/2016/7/layout/LinearBlockProcessNumbered"/>
    <dgm:cxn modelId="{01C9D3D5-B3A4-4675-BF92-1BCB1C86A151}" type="presOf" srcId="{E67B90A8-F60B-4316-B8CA-8104061C8D60}" destId="{50731CD0-73D2-4B5E-8915-770FD03B7024}" srcOrd="0" destOrd="0" presId="urn:microsoft.com/office/officeart/2016/7/layout/LinearBlockProcessNumbered"/>
    <dgm:cxn modelId="{4B179EFA-97B6-472A-9F2A-08988542DBA2}" type="presOf" srcId="{31E2161A-9F56-4C3D-B363-0EF8585AA3BA}" destId="{66AAA928-51C5-42E9-860A-17E740B53667}" srcOrd="0" destOrd="0" presId="urn:microsoft.com/office/officeart/2016/7/layout/LinearBlockProcessNumbered"/>
    <dgm:cxn modelId="{E1587E50-0C2D-4371-A8D6-5E6028453106}" type="presParOf" srcId="{B6083602-0023-46CB-B6ED-4DAADDE8CD74}" destId="{417039D3-39EC-4C54-A179-64A126382FFA}" srcOrd="0" destOrd="0" presId="urn:microsoft.com/office/officeart/2016/7/layout/LinearBlockProcessNumbered"/>
    <dgm:cxn modelId="{8839B3A4-81A5-4C15-8D3A-AE26AB6BF0B7}" type="presParOf" srcId="{417039D3-39EC-4C54-A179-64A126382FFA}" destId="{48BC3DEC-EA17-4029-8179-23881764A6AA}" srcOrd="0" destOrd="0" presId="urn:microsoft.com/office/officeart/2016/7/layout/LinearBlockProcessNumbered"/>
    <dgm:cxn modelId="{912502B3-B8E9-4B47-A5E2-800D5650D7F7}" type="presParOf" srcId="{417039D3-39EC-4C54-A179-64A126382FFA}" destId="{66AAA928-51C5-42E9-860A-17E740B53667}" srcOrd="1" destOrd="0" presId="urn:microsoft.com/office/officeart/2016/7/layout/LinearBlockProcessNumbered"/>
    <dgm:cxn modelId="{211619F7-7F31-40F1-A762-81BB01D5C60A}" type="presParOf" srcId="{417039D3-39EC-4C54-A179-64A126382FFA}" destId="{6506001E-1491-4426-AE7A-7050AE68597A}" srcOrd="2" destOrd="0" presId="urn:microsoft.com/office/officeart/2016/7/layout/LinearBlockProcessNumbered"/>
    <dgm:cxn modelId="{6F311117-950C-43CB-8DF8-B2FBA9C73D4E}" type="presParOf" srcId="{B6083602-0023-46CB-B6ED-4DAADDE8CD74}" destId="{30E3FE62-CF1F-46C0-9DCB-04CD97FEB6B5}" srcOrd="1" destOrd="0" presId="urn:microsoft.com/office/officeart/2016/7/layout/LinearBlockProcessNumbered"/>
    <dgm:cxn modelId="{F516E122-2E0D-46ED-9E0B-4DCF58E8BED8}" type="presParOf" srcId="{B6083602-0023-46CB-B6ED-4DAADDE8CD74}" destId="{56AA5A68-29A6-419E-8D4E-883F718A6500}" srcOrd="2" destOrd="0" presId="urn:microsoft.com/office/officeart/2016/7/layout/LinearBlockProcessNumbered"/>
    <dgm:cxn modelId="{6BD53061-7226-41C8-A3BE-107D6DA66723}" type="presParOf" srcId="{56AA5A68-29A6-419E-8D4E-883F718A6500}" destId="{B0ED0657-F000-4198-B14E-74404B0F3C95}" srcOrd="0" destOrd="0" presId="urn:microsoft.com/office/officeart/2016/7/layout/LinearBlockProcessNumbered"/>
    <dgm:cxn modelId="{A418DCCC-A299-4F70-8AFE-AD88EDB350A8}" type="presParOf" srcId="{56AA5A68-29A6-419E-8D4E-883F718A6500}" destId="{0AC0E56A-F60C-4B91-8E74-81E1F0074D2F}" srcOrd="1" destOrd="0" presId="urn:microsoft.com/office/officeart/2016/7/layout/LinearBlockProcessNumbered"/>
    <dgm:cxn modelId="{D67D986E-02D7-447D-90D5-71F3FE664D66}" type="presParOf" srcId="{56AA5A68-29A6-419E-8D4E-883F718A6500}" destId="{FC1A6DAF-479E-46AA-AB20-C74A67FEC1D7}" srcOrd="2" destOrd="0" presId="urn:microsoft.com/office/officeart/2016/7/layout/LinearBlockProcessNumbered"/>
    <dgm:cxn modelId="{F1BF0607-A7BF-4026-B4FA-1D06395712D8}" type="presParOf" srcId="{B6083602-0023-46CB-B6ED-4DAADDE8CD74}" destId="{23CAD4A2-F9E1-48FF-B6D6-DB7EAA5A1612}" srcOrd="3" destOrd="0" presId="urn:microsoft.com/office/officeart/2016/7/layout/LinearBlockProcessNumbered"/>
    <dgm:cxn modelId="{D58691DA-647D-4167-88CF-A3CFA70DBE10}" type="presParOf" srcId="{B6083602-0023-46CB-B6ED-4DAADDE8CD74}" destId="{DD78296D-68CA-43DB-8E73-588981AE0A48}" srcOrd="4" destOrd="0" presId="urn:microsoft.com/office/officeart/2016/7/layout/LinearBlockProcessNumbered"/>
    <dgm:cxn modelId="{A4A039EC-C5F2-47BD-8834-7E6634A71DFD}" type="presParOf" srcId="{DD78296D-68CA-43DB-8E73-588981AE0A48}" destId="{50731CD0-73D2-4B5E-8915-770FD03B7024}" srcOrd="0" destOrd="0" presId="urn:microsoft.com/office/officeart/2016/7/layout/LinearBlockProcessNumbered"/>
    <dgm:cxn modelId="{46E0175D-6535-4BCA-8225-659A260B4021}" type="presParOf" srcId="{DD78296D-68CA-43DB-8E73-588981AE0A48}" destId="{A4A5E833-F31C-4F4E-96E2-3E034155692A}" srcOrd="1" destOrd="0" presId="urn:microsoft.com/office/officeart/2016/7/layout/LinearBlockProcessNumbered"/>
    <dgm:cxn modelId="{068B761F-750E-4AAB-8704-4109E12CF3DE}" type="presParOf" srcId="{DD78296D-68CA-43DB-8E73-588981AE0A48}" destId="{5B302564-93D0-448E-AF07-CCDB3BA7B097}"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348C872-A852-4D74-BB4C-8981B7CC5392}" type="doc">
      <dgm:prSet loTypeId="urn:microsoft.com/office/officeart/2008/layout/LinedList" loCatId="list" qsTypeId="urn:microsoft.com/office/officeart/2005/8/quickstyle/simple4" qsCatId="simple" csTypeId="urn:microsoft.com/office/officeart/2005/8/colors/accent5_2" csCatId="accent5"/>
      <dgm:spPr/>
      <dgm:t>
        <a:bodyPr/>
        <a:lstStyle/>
        <a:p>
          <a:endParaRPr lang="en-US"/>
        </a:p>
      </dgm:t>
    </dgm:pt>
    <dgm:pt modelId="{7BB6D247-07A9-4ADC-8267-0803D1B99DD7}">
      <dgm:prSet/>
      <dgm:spPr/>
      <dgm:t>
        <a:bodyPr/>
        <a:lstStyle/>
        <a:p>
          <a:r>
            <a:rPr lang="en-US"/>
            <a:t>A positive covariance indicates that both tend to move upwards in value and downwards in value at the same time.</a:t>
          </a:r>
        </a:p>
      </dgm:t>
    </dgm:pt>
    <dgm:pt modelId="{FF74001C-13EC-4E09-99AA-894F6260C067}" type="parTrans" cxnId="{D1F95FDB-4CF7-4ECC-9B64-C052A6519535}">
      <dgm:prSet/>
      <dgm:spPr/>
      <dgm:t>
        <a:bodyPr/>
        <a:lstStyle/>
        <a:p>
          <a:endParaRPr lang="en-US"/>
        </a:p>
      </dgm:t>
    </dgm:pt>
    <dgm:pt modelId="{0BB001FA-6AA6-42D0-AA37-3AF983768FA4}" type="sibTrans" cxnId="{D1F95FDB-4CF7-4ECC-9B64-C052A6519535}">
      <dgm:prSet/>
      <dgm:spPr/>
      <dgm:t>
        <a:bodyPr/>
        <a:lstStyle/>
        <a:p>
          <a:endParaRPr lang="en-US"/>
        </a:p>
      </dgm:t>
    </dgm:pt>
    <dgm:pt modelId="{0FE3BE3C-704E-46E8-89EC-84A8385177BB}">
      <dgm:prSet/>
      <dgm:spPr/>
      <dgm:t>
        <a:bodyPr/>
        <a:lstStyle/>
        <a:p>
          <a:r>
            <a:rPr lang="en-US"/>
            <a:t>Negative covariance means they will move counter to each other, when one rises, the other falls. </a:t>
          </a:r>
        </a:p>
      </dgm:t>
    </dgm:pt>
    <dgm:pt modelId="{CB709758-B342-4F58-89A0-D89EB7ACEAC1}" type="parTrans" cxnId="{DA5CFD6C-EA44-4706-B9EC-8CDE129508F8}">
      <dgm:prSet/>
      <dgm:spPr/>
      <dgm:t>
        <a:bodyPr/>
        <a:lstStyle/>
        <a:p>
          <a:endParaRPr lang="en-US"/>
        </a:p>
      </dgm:t>
    </dgm:pt>
    <dgm:pt modelId="{033A06A6-452F-4841-A88A-75261FFA57CB}" type="sibTrans" cxnId="{DA5CFD6C-EA44-4706-B9EC-8CDE129508F8}">
      <dgm:prSet/>
      <dgm:spPr/>
      <dgm:t>
        <a:bodyPr/>
        <a:lstStyle/>
        <a:p>
          <a:endParaRPr lang="en-US"/>
        </a:p>
      </dgm:t>
    </dgm:pt>
    <dgm:pt modelId="{C02E3469-D50F-4569-B8FA-D501C1C95E1A}">
      <dgm:prSet/>
      <dgm:spPr/>
      <dgm:t>
        <a:bodyPr/>
        <a:lstStyle/>
        <a:p>
          <a:r>
            <a:rPr lang="en-US"/>
            <a:t>Zero covariance means that two random variable(in which we want to find covariance) are independent to each other. . </a:t>
          </a:r>
        </a:p>
      </dgm:t>
    </dgm:pt>
    <dgm:pt modelId="{5572E035-EB3D-4ED1-9E0C-ECDA3C8687D5}" type="parTrans" cxnId="{D74E726A-D83C-4DEC-8AC0-4EDD52358859}">
      <dgm:prSet/>
      <dgm:spPr/>
      <dgm:t>
        <a:bodyPr/>
        <a:lstStyle/>
        <a:p>
          <a:endParaRPr lang="en-US"/>
        </a:p>
      </dgm:t>
    </dgm:pt>
    <dgm:pt modelId="{B0829F7E-FF3B-4947-B2B5-8963CCBE6A43}" type="sibTrans" cxnId="{D74E726A-D83C-4DEC-8AC0-4EDD52358859}">
      <dgm:prSet/>
      <dgm:spPr/>
      <dgm:t>
        <a:bodyPr/>
        <a:lstStyle/>
        <a:p>
          <a:endParaRPr lang="en-US"/>
        </a:p>
      </dgm:t>
    </dgm:pt>
    <dgm:pt modelId="{555BF700-0C0B-4AA7-A545-F00E6CB14E29}" type="pres">
      <dgm:prSet presAssocID="{0348C872-A852-4D74-BB4C-8981B7CC5392}" presName="vert0" presStyleCnt="0">
        <dgm:presLayoutVars>
          <dgm:dir/>
          <dgm:animOne val="branch"/>
          <dgm:animLvl val="lvl"/>
        </dgm:presLayoutVars>
      </dgm:prSet>
      <dgm:spPr/>
    </dgm:pt>
    <dgm:pt modelId="{B478D819-13B4-44FF-83C1-23DFE5C8F739}" type="pres">
      <dgm:prSet presAssocID="{7BB6D247-07A9-4ADC-8267-0803D1B99DD7}" presName="thickLine" presStyleLbl="alignNode1" presStyleIdx="0" presStyleCnt="3"/>
      <dgm:spPr/>
    </dgm:pt>
    <dgm:pt modelId="{4C5B6F2B-CDB7-4B93-972C-274531C6BEED}" type="pres">
      <dgm:prSet presAssocID="{7BB6D247-07A9-4ADC-8267-0803D1B99DD7}" presName="horz1" presStyleCnt="0"/>
      <dgm:spPr/>
    </dgm:pt>
    <dgm:pt modelId="{3F9381B0-7895-4A91-B40B-23EA9C949701}" type="pres">
      <dgm:prSet presAssocID="{7BB6D247-07A9-4ADC-8267-0803D1B99DD7}" presName="tx1" presStyleLbl="revTx" presStyleIdx="0" presStyleCnt="3"/>
      <dgm:spPr/>
    </dgm:pt>
    <dgm:pt modelId="{ABD11611-ED12-4B5F-BBDD-B45D1F1421CD}" type="pres">
      <dgm:prSet presAssocID="{7BB6D247-07A9-4ADC-8267-0803D1B99DD7}" presName="vert1" presStyleCnt="0"/>
      <dgm:spPr/>
    </dgm:pt>
    <dgm:pt modelId="{75930297-B1D3-4C27-96F2-67DB15AEEB84}" type="pres">
      <dgm:prSet presAssocID="{0FE3BE3C-704E-46E8-89EC-84A8385177BB}" presName="thickLine" presStyleLbl="alignNode1" presStyleIdx="1" presStyleCnt="3"/>
      <dgm:spPr/>
    </dgm:pt>
    <dgm:pt modelId="{A7EF76B1-9389-443E-99B8-AA370A1D9A74}" type="pres">
      <dgm:prSet presAssocID="{0FE3BE3C-704E-46E8-89EC-84A8385177BB}" presName="horz1" presStyleCnt="0"/>
      <dgm:spPr/>
    </dgm:pt>
    <dgm:pt modelId="{F647D1B4-7C80-41C2-94F0-EDE61DDDA968}" type="pres">
      <dgm:prSet presAssocID="{0FE3BE3C-704E-46E8-89EC-84A8385177BB}" presName="tx1" presStyleLbl="revTx" presStyleIdx="1" presStyleCnt="3"/>
      <dgm:spPr/>
    </dgm:pt>
    <dgm:pt modelId="{A6382956-744E-4C88-A749-BEEC3EA284D4}" type="pres">
      <dgm:prSet presAssocID="{0FE3BE3C-704E-46E8-89EC-84A8385177BB}" presName="vert1" presStyleCnt="0"/>
      <dgm:spPr/>
    </dgm:pt>
    <dgm:pt modelId="{9786ADF1-8777-458C-BE0E-33A7D87C879F}" type="pres">
      <dgm:prSet presAssocID="{C02E3469-D50F-4569-B8FA-D501C1C95E1A}" presName="thickLine" presStyleLbl="alignNode1" presStyleIdx="2" presStyleCnt="3"/>
      <dgm:spPr/>
    </dgm:pt>
    <dgm:pt modelId="{64CFA188-6D9D-4DA5-AC3E-B0355DDE243E}" type="pres">
      <dgm:prSet presAssocID="{C02E3469-D50F-4569-B8FA-D501C1C95E1A}" presName="horz1" presStyleCnt="0"/>
      <dgm:spPr/>
    </dgm:pt>
    <dgm:pt modelId="{1F5897DB-7AD9-4094-B00E-A5A98D2428BF}" type="pres">
      <dgm:prSet presAssocID="{C02E3469-D50F-4569-B8FA-D501C1C95E1A}" presName="tx1" presStyleLbl="revTx" presStyleIdx="2" presStyleCnt="3"/>
      <dgm:spPr/>
    </dgm:pt>
    <dgm:pt modelId="{3C285AE1-9A02-4A9F-8A5D-A93BA8A7FDD9}" type="pres">
      <dgm:prSet presAssocID="{C02E3469-D50F-4569-B8FA-D501C1C95E1A}" presName="vert1" presStyleCnt="0"/>
      <dgm:spPr/>
    </dgm:pt>
  </dgm:ptLst>
  <dgm:cxnLst>
    <dgm:cxn modelId="{C80F1668-AB53-48C1-975D-54782BC301A3}" type="presOf" srcId="{7BB6D247-07A9-4ADC-8267-0803D1B99DD7}" destId="{3F9381B0-7895-4A91-B40B-23EA9C949701}" srcOrd="0" destOrd="0" presId="urn:microsoft.com/office/officeart/2008/layout/LinedList"/>
    <dgm:cxn modelId="{D74E726A-D83C-4DEC-8AC0-4EDD52358859}" srcId="{0348C872-A852-4D74-BB4C-8981B7CC5392}" destId="{C02E3469-D50F-4569-B8FA-D501C1C95E1A}" srcOrd="2" destOrd="0" parTransId="{5572E035-EB3D-4ED1-9E0C-ECDA3C8687D5}" sibTransId="{B0829F7E-FF3B-4947-B2B5-8963CCBE6A43}"/>
    <dgm:cxn modelId="{DA5CFD6C-EA44-4706-B9EC-8CDE129508F8}" srcId="{0348C872-A852-4D74-BB4C-8981B7CC5392}" destId="{0FE3BE3C-704E-46E8-89EC-84A8385177BB}" srcOrd="1" destOrd="0" parTransId="{CB709758-B342-4F58-89A0-D89EB7ACEAC1}" sibTransId="{033A06A6-452F-4841-A88A-75261FFA57CB}"/>
    <dgm:cxn modelId="{517C9E6F-1D40-4065-90DD-CED3AD7263BA}" type="presOf" srcId="{0348C872-A852-4D74-BB4C-8981B7CC5392}" destId="{555BF700-0C0B-4AA7-A545-F00E6CB14E29}" srcOrd="0" destOrd="0" presId="urn:microsoft.com/office/officeart/2008/layout/LinedList"/>
    <dgm:cxn modelId="{E4371EAE-3354-4E89-8C94-7CB653C9689C}" type="presOf" srcId="{C02E3469-D50F-4569-B8FA-D501C1C95E1A}" destId="{1F5897DB-7AD9-4094-B00E-A5A98D2428BF}" srcOrd="0" destOrd="0" presId="urn:microsoft.com/office/officeart/2008/layout/LinedList"/>
    <dgm:cxn modelId="{D1F95FDB-4CF7-4ECC-9B64-C052A6519535}" srcId="{0348C872-A852-4D74-BB4C-8981B7CC5392}" destId="{7BB6D247-07A9-4ADC-8267-0803D1B99DD7}" srcOrd="0" destOrd="0" parTransId="{FF74001C-13EC-4E09-99AA-894F6260C067}" sibTransId="{0BB001FA-6AA6-42D0-AA37-3AF983768FA4}"/>
    <dgm:cxn modelId="{619A7DDD-788B-46EB-A6C7-4CF16B4F2993}" type="presOf" srcId="{0FE3BE3C-704E-46E8-89EC-84A8385177BB}" destId="{F647D1B4-7C80-41C2-94F0-EDE61DDDA968}" srcOrd="0" destOrd="0" presId="urn:microsoft.com/office/officeart/2008/layout/LinedList"/>
    <dgm:cxn modelId="{19CE8498-0AFA-477E-B500-7C5C2F5740E4}" type="presParOf" srcId="{555BF700-0C0B-4AA7-A545-F00E6CB14E29}" destId="{B478D819-13B4-44FF-83C1-23DFE5C8F739}" srcOrd="0" destOrd="0" presId="urn:microsoft.com/office/officeart/2008/layout/LinedList"/>
    <dgm:cxn modelId="{6B43A646-8ADB-41CE-9F9E-43A36A5595BE}" type="presParOf" srcId="{555BF700-0C0B-4AA7-A545-F00E6CB14E29}" destId="{4C5B6F2B-CDB7-4B93-972C-274531C6BEED}" srcOrd="1" destOrd="0" presId="urn:microsoft.com/office/officeart/2008/layout/LinedList"/>
    <dgm:cxn modelId="{80BD8FD5-8058-4922-AA85-45BB13A17048}" type="presParOf" srcId="{4C5B6F2B-CDB7-4B93-972C-274531C6BEED}" destId="{3F9381B0-7895-4A91-B40B-23EA9C949701}" srcOrd="0" destOrd="0" presId="urn:microsoft.com/office/officeart/2008/layout/LinedList"/>
    <dgm:cxn modelId="{2AF1C969-DFF0-406C-A2BE-F5C6C52B943F}" type="presParOf" srcId="{4C5B6F2B-CDB7-4B93-972C-274531C6BEED}" destId="{ABD11611-ED12-4B5F-BBDD-B45D1F1421CD}" srcOrd="1" destOrd="0" presId="urn:microsoft.com/office/officeart/2008/layout/LinedList"/>
    <dgm:cxn modelId="{98382F3A-A1DF-43B9-B009-749E84B4B902}" type="presParOf" srcId="{555BF700-0C0B-4AA7-A545-F00E6CB14E29}" destId="{75930297-B1D3-4C27-96F2-67DB15AEEB84}" srcOrd="2" destOrd="0" presId="urn:microsoft.com/office/officeart/2008/layout/LinedList"/>
    <dgm:cxn modelId="{621D2DDA-71C6-44B3-9F13-E2D78D34FF0A}" type="presParOf" srcId="{555BF700-0C0B-4AA7-A545-F00E6CB14E29}" destId="{A7EF76B1-9389-443E-99B8-AA370A1D9A74}" srcOrd="3" destOrd="0" presId="urn:microsoft.com/office/officeart/2008/layout/LinedList"/>
    <dgm:cxn modelId="{C55549AB-F17A-4A16-A97F-7E86F118BD2C}" type="presParOf" srcId="{A7EF76B1-9389-443E-99B8-AA370A1D9A74}" destId="{F647D1B4-7C80-41C2-94F0-EDE61DDDA968}" srcOrd="0" destOrd="0" presId="urn:microsoft.com/office/officeart/2008/layout/LinedList"/>
    <dgm:cxn modelId="{98F8D4A1-5F45-41F5-85B2-B66BC08E67F4}" type="presParOf" srcId="{A7EF76B1-9389-443E-99B8-AA370A1D9A74}" destId="{A6382956-744E-4C88-A749-BEEC3EA284D4}" srcOrd="1" destOrd="0" presId="urn:microsoft.com/office/officeart/2008/layout/LinedList"/>
    <dgm:cxn modelId="{A4DAE7D1-C4D5-45CB-9015-A66031261CE2}" type="presParOf" srcId="{555BF700-0C0B-4AA7-A545-F00E6CB14E29}" destId="{9786ADF1-8777-458C-BE0E-33A7D87C879F}" srcOrd="4" destOrd="0" presId="urn:microsoft.com/office/officeart/2008/layout/LinedList"/>
    <dgm:cxn modelId="{EC47CBBD-D22A-49B1-AB33-1C34E6943D03}" type="presParOf" srcId="{555BF700-0C0B-4AA7-A545-F00E6CB14E29}" destId="{64CFA188-6D9D-4DA5-AC3E-B0355DDE243E}" srcOrd="5" destOrd="0" presId="urn:microsoft.com/office/officeart/2008/layout/LinedList"/>
    <dgm:cxn modelId="{6228E8B8-5381-4815-A7E4-72FD23EC1804}" type="presParOf" srcId="{64CFA188-6D9D-4DA5-AC3E-B0355DDE243E}" destId="{1F5897DB-7AD9-4094-B00E-A5A98D2428BF}" srcOrd="0" destOrd="0" presId="urn:microsoft.com/office/officeart/2008/layout/LinedList"/>
    <dgm:cxn modelId="{3AEC7B66-0F5D-49C7-A839-FC5CF228B856}" type="presParOf" srcId="{64CFA188-6D9D-4DA5-AC3E-B0355DDE243E}" destId="{3C285AE1-9A02-4A9F-8A5D-A93BA8A7FDD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51FFF50-0663-4857-8939-2E68DDE77D89}" type="doc">
      <dgm:prSet loTypeId="urn:microsoft.com/office/officeart/2016/7/layout/LinearBlockProcessNumbered" loCatId="process" qsTypeId="urn:microsoft.com/office/officeart/2005/8/quickstyle/simple4" qsCatId="simple" csTypeId="urn:microsoft.com/office/officeart/2005/8/colors/accent1_2" csCatId="accent1" phldr="1"/>
      <dgm:spPr/>
      <dgm:t>
        <a:bodyPr/>
        <a:lstStyle/>
        <a:p>
          <a:endParaRPr lang="en-US"/>
        </a:p>
      </dgm:t>
    </dgm:pt>
    <dgm:pt modelId="{3780104B-B763-44CA-B388-AB0056CE2D6D}">
      <dgm:prSet custT="1"/>
      <dgm:spPr/>
      <dgm:t>
        <a:bodyPr/>
        <a:lstStyle/>
        <a:p>
          <a:r>
            <a:rPr lang="en-US" sz="1600" dirty="0"/>
            <a:t>Step 1: Put the data in order from least to greatest.</a:t>
          </a:r>
        </a:p>
      </dgm:t>
    </dgm:pt>
    <dgm:pt modelId="{7F3DB328-E541-49B6-8B4B-C709FC0B697C}" type="parTrans" cxnId="{EFC0F0B5-866F-4C5D-A967-7CF61D287C33}">
      <dgm:prSet/>
      <dgm:spPr/>
      <dgm:t>
        <a:bodyPr/>
        <a:lstStyle/>
        <a:p>
          <a:endParaRPr lang="en-US"/>
        </a:p>
      </dgm:t>
    </dgm:pt>
    <dgm:pt modelId="{31E2161A-9F56-4C3D-B363-0EF8585AA3BA}" type="sibTrans" cxnId="{EFC0F0B5-866F-4C5D-A967-7CF61D287C33}">
      <dgm:prSet phldrT="01" phldr="0"/>
      <dgm:spPr/>
      <dgm:t>
        <a:bodyPr/>
        <a:lstStyle/>
        <a:p>
          <a:r>
            <a:rPr lang="en-US"/>
            <a:t>01</a:t>
          </a:r>
          <a:endParaRPr lang="en-US" dirty="0"/>
        </a:p>
      </dgm:t>
    </dgm:pt>
    <dgm:pt modelId="{389ADDAD-DFED-4EC5-B59F-D5303D630CAB}">
      <dgm:prSet custT="1"/>
      <dgm:spPr/>
      <dgm:t>
        <a:bodyPr/>
        <a:lstStyle/>
        <a:p>
          <a:r>
            <a:rPr lang="en-US" sz="1600" dirty="0"/>
            <a:t>Step 2: Find the median.</a:t>
          </a:r>
        </a:p>
      </dgm:t>
    </dgm:pt>
    <dgm:pt modelId="{9780303C-7CA6-4D42-A7C5-CE980AC53444}" type="parTrans" cxnId="{435F7D35-BDFB-47FD-B211-87FA835B26A5}">
      <dgm:prSet/>
      <dgm:spPr/>
      <dgm:t>
        <a:bodyPr/>
        <a:lstStyle/>
        <a:p>
          <a:endParaRPr lang="en-US"/>
        </a:p>
      </dgm:t>
    </dgm:pt>
    <dgm:pt modelId="{A19254AF-DB55-42D5-93E7-3144F8A9C7FF}" type="sibTrans" cxnId="{435F7D35-BDFB-47FD-B211-87FA835B26A5}">
      <dgm:prSet phldrT="02" phldr="0"/>
      <dgm:spPr/>
      <dgm:t>
        <a:bodyPr/>
        <a:lstStyle/>
        <a:p>
          <a:r>
            <a:rPr lang="en-US"/>
            <a:t>02</a:t>
          </a:r>
        </a:p>
      </dgm:t>
    </dgm:pt>
    <dgm:pt modelId="{E67B90A8-F60B-4316-B8CA-8104061C8D60}">
      <dgm:prSet custT="1"/>
      <dgm:spPr/>
      <dgm:t>
        <a:bodyPr/>
        <a:lstStyle/>
        <a:p>
          <a:r>
            <a:rPr lang="en-US" sz="1600" dirty="0"/>
            <a:t>Step 3: Find the first quartile Q1. The first quartile is the median of the data points to the left of the median in the ordered list.</a:t>
          </a:r>
        </a:p>
      </dgm:t>
    </dgm:pt>
    <dgm:pt modelId="{D4C1B56C-2328-48E7-9C61-D99DAD6880BD}" type="parTrans" cxnId="{EA86AFC2-E344-4075-935A-0C55E296CF09}">
      <dgm:prSet/>
      <dgm:spPr/>
      <dgm:t>
        <a:bodyPr/>
        <a:lstStyle/>
        <a:p>
          <a:endParaRPr lang="en-US"/>
        </a:p>
      </dgm:t>
    </dgm:pt>
    <dgm:pt modelId="{CE18296E-B7DF-445B-A68E-8ECBC723E718}" type="sibTrans" cxnId="{EA86AFC2-E344-4075-935A-0C55E296CF09}">
      <dgm:prSet phldrT="03" phldr="0"/>
      <dgm:spPr/>
      <dgm:t>
        <a:bodyPr/>
        <a:lstStyle/>
        <a:p>
          <a:r>
            <a:rPr lang="en-US"/>
            <a:t>03</a:t>
          </a:r>
        </a:p>
      </dgm:t>
    </dgm:pt>
    <dgm:pt modelId="{A23BED63-D6AA-46F3-BA91-3B445559826D}">
      <dgm:prSet/>
      <dgm:spPr/>
      <dgm:t>
        <a:bodyPr/>
        <a:lstStyle/>
        <a:p>
          <a:r>
            <a:rPr lang="en-US" dirty="0"/>
            <a:t>Step 4: Find the third quartile Q3 The third quartile is the median of the data points to the right of the median in the ordered list.</a:t>
          </a:r>
        </a:p>
      </dgm:t>
    </dgm:pt>
    <dgm:pt modelId="{26D8449C-F967-4CBA-9970-DA6C95C8126D}" type="parTrans" cxnId="{6150C94F-68AB-434F-9196-B42942774AA8}">
      <dgm:prSet/>
      <dgm:spPr/>
      <dgm:t>
        <a:bodyPr/>
        <a:lstStyle/>
        <a:p>
          <a:endParaRPr lang="en-IN"/>
        </a:p>
      </dgm:t>
    </dgm:pt>
    <dgm:pt modelId="{23C94C9E-DE54-4F58-AE5D-29219ED4242C}" type="sibTrans" cxnId="{6150C94F-68AB-434F-9196-B42942774AA8}">
      <dgm:prSet phldrT="04" phldr="0"/>
      <dgm:spPr/>
      <dgm:t>
        <a:bodyPr/>
        <a:lstStyle/>
        <a:p>
          <a:r>
            <a:rPr lang="en-IN"/>
            <a:t>04</a:t>
          </a:r>
        </a:p>
      </dgm:t>
    </dgm:pt>
    <dgm:pt modelId="{23D9A551-6AC4-48F1-A3B1-67E07F07A0B4}">
      <dgm:prSet/>
      <dgm:spPr/>
      <dgm:t>
        <a:bodyPr/>
        <a:lstStyle/>
        <a:p>
          <a:r>
            <a:rPr lang="en-US" dirty="0"/>
            <a:t>Step 5: Calculate IQR by subtracting  Q3 - Q1.</a:t>
          </a:r>
        </a:p>
      </dgm:t>
    </dgm:pt>
    <dgm:pt modelId="{5DF70AED-6A01-4C0E-8026-22F0F9D8BE1F}" type="parTrans" cxnId="{67B7E477-8926-4E76-A867-C4B3537D2200}">
      <dgm:prSet/>
      <dgm:spPr/>
      <dgm:t>
        <a:bodyPr/>
        <a:lstStyle/>
        <a:p>
          <a:endParaRPr lang="en-IN"/>
        </a:p>
      </dgm:t>
    </dgm:pt>
    <dgm:pt modelId="{0D161BE9-7D77-4C03-875B-0336C01E593F}" type="sibTrans" cxnId="{67B7E477-8926-4E76-A867-C4B3537D2200}">
      <dgm:prSet phldrT="05" phldr="0"/>
      <dgm:spPr/>
      <dgm:t>
        <a:bodyPr/>
        <a:lstStyle/>
        <a:p>
          <a:r>
            <a:rPr lang="en-IN"/>
            <a:t>05</a:t>
          </a:r>
        </a:p>
      </dgm:t>
    </dgm:pt>
    <dgm:pt modelId="{B6083602-0023-46CB-B6ED-4DAADDE8CD74}" type="pres">
      <dgm:prSet presAssocID="{151FFF50-0663-4857-8939-2E68DDE77D89}" presName="Name0" presStyleCnt="0">
        <dgm:presLayoutVars>
          <dgm:animLvl val="lvl"/>
          <dgm:resizeHandles val="exact"/>
        </dgm:presLayoutVars>
      </dgm:prSet>
      <dgm:spPr/>
    </dgm:pt>
    <dgm:pt modelId="{417039D3-39EC-4C54-A179-64A126382FFA}" type="pres">
      <dgm:prSet presAssocID="{3780104B-B763-44CA-B388-AB0056CE2D6D}" presName="compositeNode" presStyleCnt="0">
        <dgm:presLayoutVars>
          <dgm:bulletEnabled val="1"/>
        </dgm:presLayoutVars>
      </dgm:prSet>
      <dgm:spPr/>
    </dgm:pt>
    <dgm:pt modelId="{48BC3DEC-EA17-4029-8179-23881764A6AA}" type="pres">
      <dgm:prSet presAssocID="{3780104B-B763-44CA-B388-AB0056CE2D6D}" presName="bgRect" presStyleLbl="alignNode1" presStyleIdx="0" presStyleCnt="5" custScaleY="126776"/>
      <dgm:spPr/>
    </dgm:pt>
    <dgm:pt modelId="{66AAA928-51C5-42E9-860A-17E740B53667}" type="pres">
      <dgm:prSet presAssocID="{31E2161A-9F56-4C3D-B363-0EF8585AA3BA}" presName="sibTransNodeRect" presStyleLbl="alignNode1" presStyleIdx="0" presStyleCnt="5">
        <dgm:presLayoutVars>
          <dgm:chMax val="0"/>
          <dgm:bulletEnabled val="1"/>
        </dgm:presLayoutVars>
      </dgm:prSet>
      <dgm:spPr/>
    </dgm:pt>
    <dgm:pt modelId="{6506001E-1491-4426-AE7A-7050AE68597A}" type="pres">
      <dgm:prSet presAssocID="{3780104B-B763-44CA-B388-AB0056CE2D6D}" presName="nodeRect" presStyleLbl="alignNode1" presStyleIdx="0" presStyleCnt="5">
        <dgm:presLayoutVars>
          <dgm:bulletEnabled val="1"/>
        </dgm:presLayoutVars>
      </dgm:prSet>
      <dgm:spPr/>
    </dgm:pt>
    <dgm:pt modelId="{30E3FE62-CF1F-46C0-9DCB-04CD97FEB6B5}" type="pres">
      <dgm:prSet presAssocID="{31E2161A-9F56-4C3D-B363-0EF8585AA3BA}" presName="sibTrans" presStyleCnt="0"/>
      <dgm:spPr/>
    </dgm:pt>
    <dgm:pt modelId="{56AA5A68-29A6-419E-8D4E-883F718A6500}" type="pres">
      <dgm:prSet presAssocID="{389ADDAD-DFED-4EC5-B59F-D5303D630CAB}" presName="compositeNode" presStyleCnt="0">
        <dgm:presLayoutVars>
          <dgm:bulletEnabled val="1"/>
        </dgm:presLayoutVars>
      </dgm:prSet>
      <dgm:spPr/>
    </dgm:pt>
    <dgm:pt modelId="{B0ED0657-F000-4198-B14E-74404B0F3C95}" type="pres">
      <dgm:prSet presAssocID="{389ADDAD-DFED-4EC5-B59F-D5303D630CAB}" presName="bgRect" presStyleLbl="alignNode1" presStyleIdx="1" presStyleCnt="5" custScaleY="126776"/>
      <dgm:spPr/>
    </dgm:pt>
    <dgm:pt modelId="{0AC0E56A-F60C-4B91-8E74-81E1F0074D2F}" type="pres">
      <dgm:prSet presAssocID="{A19254AF-DB55-42D5-93E7-3144F8A9C7FF}" presName="sibTransNodeRect" presStyleLbl="alignNode1" presStyleIdx="1" presStyleCnt="5">
        <dgm:presLayoutVars>
          <dgm:chMax val="0"/>
          <dgm:bulletEnabled val="1"/>
        </dgm:presLayoutVars>
      </dgm:prSet>
      <dgm:spPr/>
    </dgm:pt>
    <dgm:pt modelId="{FC1A6DAF-479E-46AA-AB20-C74A67FEC1D7}" type="pres">
      <dgm:prSet presAssocID="{389ADDAD-DFED-4EC5-B59F-D5303D630CAB}" presName="nodeRect" presStyleLbl="alignNode1" presStyleIdx="1" presStyleCnt="5">
        <dgm:presLayoutVars>
          <dgm:bulletEnabled val="1"/>
        </dgm:presLayoutVars>
      </dgm:prSet>
      <dgm:spPr/>
    </dgm:pt>
    <dgm:pt modelId="{23CAD4A2-F9E1-48FF-B6D6-DB7EAA5A1612}" type="pres">
      <dgm:prSet presAssocID="{A19254AF-DB55-42D5-93E7-3144F8A9C7FF}" presName="sibTrans" presStyleCnt="0"/>
      <dgm:spPr/>
    </dgm:pt>
    <dgm:pt modelId="{DD78296D-68CA-43DB-8E73-588981AE0A48}" type="pres">
      <dgm:prSet presAssocID="{E67B90A8-F60B-4316-B8CA-8104061C8D60}" presName="compositeNode" presStyleCnt="0">
        <dgm:presLayoutVars>
          <dgm:bulletEnabled val="1"/>
        </dgm:presLayoutVars>
      </dgm:prSet>
      <dgm:spPr/>
    </dgm:pt>
    <dgm:pt modelId="{50731CD0-73D2-4B5E-8915-770FD03B7024}" type="pres">
      <dgm:prSet presAssocID="{E67B90A8-F60B-4316-B8CA-8104061C8D60}" presName="bgRect" presStyleLbl="alignNode1" presStyleIdx="2" presStyleCnt="5" custScaleY="125003" custLinFactNeighborX="0" custLinFactNeighborY="1577"/>
      <dgm:spPr/>
    </dgm:pt>
    <dgm:pt modelId="{A4A5E833-F31C-4F4E-96E2-3E034155692A}" type="pres">
      <dgm:prSet presAssocID="{CE18296E-B7DF-445B-A68E-8ECBC723E718}" presName="sibTransNodeRect" presStyleLbl="alignNode1" presStyleIdx="2" presStyleCnt="5">
        <dgm:presLayoutVars>
          <dgm:chMax val="0"/>
          <dgm:bulletEnabled val="1"/>
        </dgm:presLayoutVars>
      </dgm:prSet>
      <dgm:spPr/>
    </dgm:pt>
    <dgm:pt modelId="{5B302564-93D0-448E-AF07-CCDB3BA7B097}" type="pres">
      <dgm:prSet presAssocID="{E67B90A8-F60B-4316-B8CA-8104061C8D60}" presName="nodeRect" presStyleLbl="alignNode1" presStyleIdx="2" presStyleCnt="5">
        <dgm:presLayoutVars>
          <dgm:bulletEnabled val="1"/>
        </dgm:presLayoutVars>
      </dgm:prSet>
      <dgm:spPr/>
    </dgm:pt>
    <dgm:pt modelId="{9934CE1C-3CA1-4117-8767-B646F55F61E0}" type="pres">
      <dgm:prSet presAssocID="{CE18296E-B7DF-445B-A68E-8ECBC723E718}" presName="sibTrans" presStyleCnt="0"/>
      <dgm:spPr/>
    </dgm:pt>
    <dgm:pt modelId="{B9716100-CE02-4063-B4A4-CDF1D056D29C}" type="pres">
      <dgm:prSet presAssocID="{A23BED63-D6AA-46F3-BA91-3B445559826D}" presName="compositeNode" presStyleCnt="0">
        <dgm:presLayoutVars>
          <dgm:bulletEnabled val="1"/>
        </dgm:presLayoutVars>
      </dgm:prSet>
      <dgm:spPr/>
    </dgm:pt>
    <dgm:pt modelId="{E8B102E4-E40D-4661-9712-8CB6080528E1}" type="pres">
      <dgm:prSet presAssocID="{A23BED63-D6AA-46F3-BA91-3B445559826D}" presName="bgRect" presStyleLbl="alignNode1" presStyleIdx="3" presStyleCnt="5" custScaleY="126776"/>
      <dgm:spPr/>
    </dgm:pt>
    <dgm:pt modelId="{E9DCA083-385C-4C8D-8B28-68A2C441EF2F}" type="pres">
      <dgm:prSet presAssocID="{23C94C9E-DE54-4F58-AE5D-29219ED4242C}" presName="sibTransNodeRect" presStyleLbl="alignNode1" presStyleIdx="3" presStyleCnt="5">
        <dgm:presLayoutVars>
          <dgm:chMax val="0"/>
          <dgm:bulletEnabled val="1"/>
        </dgm:presLayoutVars>
      </dgm:prSet>
      <dgm:spPr/>
    </dgm:pt>
    <dgm:pt modelId="{E75C6B8D-BE6B-4598-AE1B-86CAB97A66A9}" type="pres">
      <dgm:prSet presAssocID="{A23BED63-D6AA-46F3-BA91-3B445559826D}" presName="nodeRect" presStyleLbl="alignNode1" presStyleIdx="3" presStyleCnt="5">
        <dgm:presLayoutVars>
          <dgm:bulletEnabled val="1"/>
        </dgm:presLayoutVars>
      </dgm:prSet>
      <dgm:spPr/>
    </dgm:pt>
    <dgm:pt modelId="{82CC43F8-F7CA-4BF8-8421-A3F90FB6674A}" type="pres">
      <dgm:prSet presAssocID="{23C94C9E-DE54-4F58-AE5D-29219ED4242C}" presName="sibTrans" presStyleCnt="0"/>
      <dgm:spPr/>
    </dgm:pt>
    <dgm:pt modelId="{DF3D5ADD-B6B8-416B-BC93-59949A2A6212}" type="pres">
      <dgm:prSet presAssocID="{23D9A551-6AC4-48F1-A3B1-67E07F07A0B4}" presName="compositeNode" presStyleCnt="0">
        <dgm:presLayoutVars>
          <dgm:bulletEnabled val="1"/>
        </dgm:presLayoutVars>
      </dgm:prSet>
      <dgm:spPr/>
    </dgm:pt>
    <dgm:pt modelId="{3361C584-355C-4F1B-9038-357C9376F81D}" type="pres">
      <dgm:prSet presAssocID="{23D9A551-6AC4-48F1-A3B1-67E07F07A0B4}" presName="bgRect" presStyleLbl="alignNode1" presStyleIdx="4" presStyleCnt="5" custScaleY="126776"/>
      <dgm:spPr/>
    </dgm:pt>
    <dgm:pt modelId="{219E4DBB-74EA-4703-9685-5ED9C1B34C17}" type="pres">
      <dgm:prSet presAssocID="{0D161BE9-7D77-4C03-875B-0336C01E593F}" presName="sibTransNodeRect" presStyleLbl="alignNode1" presStyleIdx="4" presStyleCnt="5">
        <dgm:presLayoutVars>
          <dgm:chMax val="0"/>
          <dgm:bulletEnabled val="1"/>
        </dgm:presLayoutVars>
      </dgm:prSet>
      <dgm:spPr/>
    </dgm:pt>
    <dgm:pt modelId="{4E993FA2-B06F-4B2D-BD1D-0BDE14138724}" type="pres">
      <dgm:prSet presAssocID="{23D9A551-6AC4-48F1-A3B1-67E07F07A0B4}" presName="nodeRect" presStyleLbl="alignNode1" presStyleIdx="4" presStyleCnt="5">
        <dgm:presLayoutVars>
          <dgm:bulletEnabled val="1"/>
        </dgm:presLayoutVars>
      </dgm:prSet>
      <dgm:spPr/>
    </dgm:pt>
  </dgm:ptLst>
  <dgm:cxnLst>
    <dgm:cxn modelId="{A04F8103-57D5-4056-9D56-9E8457F8E061}" type="presOf" srcId="{389ADDAD-DFED-4EC5-B59F-D5303D630CAB}" destId="{FC1A6DAF-479E-46AA-AB20-C74A67FEC1D7}" srcOrd="1" destOrd="0" presId="urn:microsoft.com/office/officeart/2016/7/layout/LinearBlockProcessNumbered"/>
    <dgm:cxn modelId="{EBDCC01D-8012-4287-BF8C-A6AB5A1D5341}" type="presOf" srcId="{3780104B-B763-44CA-B388-AB0056CE2D6D}" destId="{6506001E-1491-4426-AE7A-7050AE68597A}" srcOrd="1" destOrd="0" presId="urn:microsoft.com/office/officeart/2016/7/layout/LinearBlockProcessNumbered"/>
    <dgm:cxn modelId="{A3FBB223-FA58-40AD-932A-A41EC7C9FCB8}" type="presOf" srcId="{0D161BE9-7D77-4C03-875B-0336C01E593F}" destId="{219E4DBB-74EA-4703-9685-5ED9C1B34C17}" srcOrd="0" destOrd="0" presId="urn:microsoft.com/office/officeart/2016/7/layout/LinearBlockProcessNumbered"/>
    <dgm:cxn modelId="{435F7D35-BDFB-47FD-B211-87FA835B26A5}" srcId="{151FFF50-0663-4857-8939-2E68DDE77D89}" destId="{389ADDAD-DFED-4EC5-B59F-D5303D630CAB}" srcOrd="1" destOrd="0" parTransId="{9780303C-7CA6-4D42-A7C5-CE980AC53444}" sibTransId="{A19254AF-DB55-42D5-93E7-3144F8A9C7FF}"/>
    <dgm:cxn modelId="{48A3283E-6D98-423D-88B7-255EC4715B73}" type="presOf" srcId="{151FFF50-0663-4857-8939-2E68DDE77D89}" destId="{B6083602-0023-46CB-B6ED-4DAADDE8CD74}" srcOrd="0" destOrd="0" presId="urn:microsoft.com/office/officeart/2016/7/layout/LinearBlockProcessNumbered"/>
    <dgm:cxn modelId="{92088E4C-118E-4087-808C-513713D9E9B0}" type="presOf" srcId="{3780104B-B763-44CA-B388-AB0056CE2D6D}" destId="{48BC3DEC-EA17-4029-8179-23881764A6AA}" srcOrd="0" destOrd="0" presId="urn:microsoft.com/office/officeart/2016/7/layout/LinearBlockProcessNumbered"/>
    <dgm:cxn modelId="{6150C94F-68AB-434F-9196-B42942774AA8}" srcId="{151FFF50-0663-4857-8939-2E68DDE77D89}" destId="{A23BED63-D6AA-46F3-BA91-3B445559826D}" srcOrd="3" destOrd="0" parTransId="{26D8449C-F967-4CBA-9970-DA6C95C8126D}" sibTransId="{23C94C9E-DE54-4F58-AE5D-29219ED4242C}"/>
    <dgm:cxn modelId="{B936DD57-F34D-4615-B101-0D3A084066B1}" type="presOf" srcId="{389ADDAD-DFED-4EC5-B59F-D5303D630CAB}" destId="{B0ED0657-F000-4198-B14E-74404B0F3C95}" srcOrd="0" destOrd="0" presId="urn:microsoft.com/office/officeart/2016/7/layout/LinearBlockProcessNumbered"/>
    <dgm:cxn modelId="{67B7E477-8926-4E76-A867-C4B3537D2200}" srcId="{151FFF50-0663-4857-8939-2E68DDE77D89}" destId="{23D9A551-6AC4-48F1-A3B1-67E07F07A0B4}" srcOrd="4" destOrd="0" parTransId="{5DF70AED-6A01-4C0E-8026-22F0F9D8BE1F}" sibTransId="{0D161BE9-7D77-4C03-875B-0336C01E593F}"/>
    <dgm:cxn modelId="{ED2A498C-F788-4B86-BEF3-6FEB0537546F}" type="presOf" srcId="{CE18296E-B7DF-445B-A68E-8ECBC723E718}" destId="{A4A5E833-F31C-4F4E-96E2-3E034155692A}" srcOrd="0" destOrd="0" presId="urn:microsoft.com/office/officeart/2016/7/layout/LinearBlockProcessNumbered"/>
    <dgm:cxn modelId="{0A2B359E-7636-48A0-B2CD-2A67B02021E8}" type="presOf" srcId="{A23BED63-D6AA-46F3-BA91-3B445559826D}" destId="{E75C6B8D-BE6B-4598-AE1B-86CAB97A66A9}" srcOrd="1" destOrd="0" presId="urn:microsoft.com/office/officeart/2016/7/layout/LinearBlockProcessNumbered"/>
    <dgm:cxn modelId="{2199E29F-C7D5-421B-9966-FA703D3563D3}" type="presOf" srcId="{A19254AF-DB55-42D5-93E7-3144F8A9C7FF}" destId="{0AC0E56A-F60C-4B91-8E74-81E1F0074D2F}" srcOrd="0" destOrd="0" presId="urn:microsoft.com/office/officeart/2016/7/layout/LinearBlockProcessNumbered"/>
    <dgm:cxn modelId="{F7A248A1-47A6-42C6-B486-E646C626FDF8}" type="presOf" srcId="{23D9A551-6AC4-48F1-A3B1-67E07F07A0B4}" destId="{3361C584-355C-4F1B-9038-357C9376F81D}" srcOrd="0" destOrd="0" presId="urn:microsoft.com/office/officeart/2016/7/layout/LinearBlockProcessNumbered"/>
    <dgm:cxn modelId="{75BF68B4-0A6C-48D8-BE0E-0F5BD40E3813}" type="presOf" srcId="{23C94C9E-DE54-4F58-AE5D-29219ED4242C}" destId="{E9DCA083-385C-4C8D-8B28-68A2C441EF2F}" srcOrd="0" destOrd="0" presId="urn:microsoft.com/office/officeart/2016/7/layout/LinearBlockProcessNumbered"/>
    <dgm:cxn modelId="{EFC0F0B5-866F-4C5D-A967-7CF61D287C33}" srcId="{151FFF50-0663-4857-8939-2E68DDE77D89}" destId="{3780104B-B763-44CA-B388-AB0056CE2D6D}" srcOrd="0" destOrd="0" parTransId="{7F3DB328-E541-49B6-8B4B-C709FC0B697C}" sibTransId="{31E2161A-9F56-4C3D-B363-0EF8585AA3BA}"/>
    <dgm:cxn modelId="{EA86AFC2-E344-4075-935A-0C55E296CF09}" srcId="{151FFF50-0663-4857-8939-2E68DDE77D89}" destId="{E67B90A8-F60B-4316-B8CA-8104061C8D60}" srcOrd="2" destOrd="0" parTransId="{D4C1B56C-2328-48E7-9C61-D99DAD6880BD}" sibTransId="{CE18296E-B7DF-445B-A68E-8ECBC723E718}"/>
    <dgm:cxn modelId="{4421D1C3-30A7-4032-B33D-4C7240DFE1DE}" type="presOf" srcId="{E67B90A8-F60B-4316-B8CA-8104061C8D60}" destId="{5B302564-93D0-448E-AF07-CCDB3BA7B097}" srcOrd="1" destOrd="0" presId="urn:microsoft.com/office/officeart/2016/7/layout/LinearBlockProcessNumbered"/>
    <dgm:cxn modelId="{01C9D3D5-B3A4-4675-BF92-1BCB1C86A151}" type="presOf" srcId="{E67B90A8-F60B-4316-B8CA-8104061C8D60}" destId="{50731CD0-73D2-4B5E-8915-770FD03B7024}" srcOrd="0" destOrd="0" presId="urn:microsoft.com/office/officeart/2016/7/layout/LinearBlockProcessNumbered"/>
    <dgm:cxn modelId="{3E53B0F5-2B99-4EAC-A1E1-BD3457066D0F}" type="presOf" srcId="{23D9A551-6AC4-48F1-A3B1-67E07F07A0B4}" destId="{4E993FA2-B06F-4B2D-BD1D-0BDE14138724}" srcOrd="1" destOrd="0" presId="urn:microsoft.com/office/officeart/2016/7/layout/LinearBlockProcessNumbered"/>
    <dgm:cxn modelId="{4B179EFA-97B6-472A-9F2A-08988542DBA2}" type="presOf" srcId="{31E2161A-9F56-4C3D-B363-0EF8585AA3BA}" destId="{66AAA928-51C5-42E9-860A-17E740B53667}" srcOrd="0" destOrd="0" presId="urn:microsoft.com/office/officeart/2016/7/layout/LinearBlockProcessNumbered"/>
    <dgm:cxn modelId="{164264FB-CBA2-4633-BF58-7409D6EFD825}" type="presOf" srcId="{A23BED63-D6AA-46F3-BA91-3B445559826D}" destId="{E8B102E4-E40D-4661-9712-8CB6080528E1}" srcOrd="0" destOrd="0" presId="urn:microsoft.com/office/officeart/2016/7/layout/LinearBlockProcessNumbered"/>
    <dgm:cxn modelId="{E1587E50-0C2D-4371-A8D6-5E6028453106}" type="presParOf" srcId="{B6083602-0023-46CB-B6ED-4DAADDE8CD74}" destId="{417039D3-39EC-4C54-A179-64A126382FFA}" srcOrd="0" destOrd="0" presId="urn:microsoft.com/office/officeart/2016/7/layout/LinearBlockProcessNumbered"/>
    <dgm:cxn modelId="{8839B3A4-81A5-4C15-8D3A-AE26AB6BF0B7}" type="presParOf" srcId="{417039D3-39EC-4C54-A179-64A126382FFA}" destId="{48BC3DEC-EA17-4029-8179-23881764A6AA}" srcOrd="0" destOrd="0" presId="urn:microsoft.com/office/officeart/2016/7/layout/LinearBlockProcessNumbered"/>
    <dgm:cxn modelId="{912502B3-B8E9-4B47-A5E2-800D5650D7F7}" type="presParOf" srcId="{417039D3-39EC-4C54-A179-64A126382FFA}" destId="{66AAA928-51C5-42E9-860A-17E740B53667}" srcOrd="1" destOrd="0" presId="urn:microsoft.com/office/officeart/2016/7/layout/LinearBlockProcessNumbered"/>
    <dgm:cxn modelId="{211619F7-7F31-40F1-A762-81BB01D5C60A}" type="presParOf" srcId="{417039D3-39EC-4C54-A179-64A126382FFA}" destId="{6506001E-1491-4426-AE7A-7050AE68597A}" srcOrd="2" destOrd="0" presId="urn:microsoft.com/office/officeart/2016/7/layout/LinearBlockProcessNumbered"/>
    <dgm:cxn modelId="{6F311117-950C-43CB-8DF8-B2FBA9C73D4E}" type="presParOf" srcId="{B6083602-0023-46CB-B6ED-4DAADDE8CD74}" destId="{30E3FE62-CF1F-46C0-9DCB-04CD97FEB6B5}" srcOrd="1" destOrd="0" presId="urn:microsoft.com/office/officeart/2016/7/layout/LinearBlockProcessNumbered"/>
    <dgm:cxn modelId="{F516E122-2E0D-46ED-9E0B-4DCF58E8BED8}" type="presParOf" srcId="{B6083602-0023-46CB-B6ED-4DAADDE8CD74}" destId="{56AA5A68-29A6-419E-8D4E-883F718A6500}" srcOrd="2" destOrd="0" presId="urn:microsoft.com/office/officeart/2016/7/layout/LinearBlockProcessNumbered"/>
    <dgm:cxn modelId="{6BD53061-7226-41C8-A3BE-107D6DA66723}" type="presParOf" srcId="{56AA5A68-29A6-419E-8D4E-883F718A6500}" destId="{B0ED0657-F000-4198-B14E-74404B0F3C95}" srcOrd="0" destOrd="0" presId="urn:microsoft.com/office/officeart/2016/7/layout/LinearBlockProcessNumbered"/>
    <dgm:cxn modelId="{A418DCCC-A299-4F70-8AFE-AD88EDB350A8}" type="presParOf" srcId="{56AA5A68-29A6-419E-8D4E-883F718A6500}" destId="{0AC0E56A-F60C-4B91-8E74-81E1F0074D2F}" srcOrd="1" destOrd="0" presId="urn:microsoft.com/office/officeart/2016/7/layout/LinearBlockProcessNumbered"/>
    <dgm:cxn modelId="{D67D986E-02D7-447D-90D5-71F3FE664D66}" type="presParOf" srcId="{56AA5A68-29A6-419E-8D4E-883F718A6500}" destId="{FC1A6DAF-479E-46AA-AB20-C74A67FEC1D7}" srcOrd="2" destOrd="0" presId="urn:microsoft.com/office/officeart/2016/7/layout/LinearBlockProcessNumbered"/>
    <dgm:cxn modelId="{F1BF0607-A7BF-4026-B4FA-1D06395712D8}" type="presParOf" srcId="{B6083602-0023-46CB-B6ED-4DAADDE8CD74}" destId="{23CAD4A2-F9E1-48FF-B6D6-DB7EAA5A1612}" srcOrd="3" destOrd="0" presId="urn:microsoft.com/office/officeart/2016/7/layout/LinearBlockProcessNumbered"/>
    <dgm:cxn modelId="{D58691DA-647D-4167-88CF-A3CFA70DBE10}" type="presParOf" srcId="{B6083602-0023-46CB-B6ED-4DAADDE8CD74}" destId="{DD78296D-68CA-43DB-8E73-588981AE0A48}" srcOrd="4" destOrd="0" presId="urn:microsoft.com/office/officeart/2016/7/layout/LinearBlockProcessNumbered"/>
    <dgm:cxn modelId="{A4A039EC-C5F2-47BD-8834-7E6634A71DFD}" type="presParOf" srcId="{DD78296D-68CA-43DB-8E73-588981AE0A48}" destId="{50731CD0-73D2-4B5E-8915-770FD03B7024}" srcOrd="0" destOrd="0" presId="urn:microsoft.com/office/officeart/2016/7/layout/LinearBlockProcessNumbered"/>
    <dgm:cxn modelId="{46E0175D-6535-4BCA-8225-659A260B4021}" type="presParOf" srcId="{DD78296D-68CA-43DB-8E73-588981AE0A48}" destId="{A4A5E833-F31C-4F4E-96E2-3E034155692A}" srcOrd="1" destOrd="0" presId="urn:microsoft.com/office/officeart/2016/7/layout/LinearBlockProcessNumbered"/>
    <dgm:cxn modelId="{068B761F-750E-4AAB-8704-4109E12CF3DE}" type="presParOf" srcId="{DD78296D-68CA-43DB-8E73-588981AE0A48}" destId="{5B302564-93D0-448E-AF07-CCDB3BA7B097}" srcOrd="2" destOrd="0" presId="urn:microsoft.com/office/officeart/2016/7/layout/LinearBlockProcessNumbered"/>
    <dgm:cxn modelId="{58B32EB1-E094-481A-8F13-B97F1DC6193F}" type="presParOf" srcId="{B6083602-0023-46CB-B6ED-4DAADDE8CD74}" destId="{9934CE1C-3CA1-4117-8767-B646F55F61E0}" srcOrd="5" destOrd="0" presId="urn:microsoft.com/office/officeart/2016/7/layout/LinearBlockProcessNumbered"/>
    <dgm:cxn modelId="{25AAD18C-94A9-4F44-93E0-F5AFDF3B7A69}" type="presParOf" srcId="{B6083602-0023-46CB-B6ED-4DAADDE8CD74}" destId="{B9716100-CE02-4063-B4A4-CDF1D056D29C}" srcOrd="6" destOrd="0" presId="urn:microsoft.com/office/officeart/2016/7/layout/LinearBlockProcessNumbered"/>
    <dgm:cxn modelId="{E987EA3A-7A8A-4B76-99C7-2E980F98FB42}" type="presParOf" srcId="{B9716100-CE02-4063-B4A4-CDF1D056D29C}" destId="{E8B102E4-E40D-4661-9712-8CB6080528E1}" srcOrd="0" destOrd="0" presId="urn:microsoft.com/office/officeart/2016/7/layout/LinearBlockProcessNumbered"/>
    <dgm:cxn modelId="{172A391C-9E43-419A-84EA-9B9F6712121B}" type="presParOf" srcId="{B9716100-CE02-4063-B4A4-CDF1D056D29C}" destId="{E9DCA083-385C-4C8D-8B28-68A2C441EF2F}" srcOrd="1" destOrd="0" presId="urn:microsoft.com/office/officeart/2016/7/layout/LinearBlockProcessNumbered"/>
    <dgm:cxn modelId="{F0724BA6-A672-4DF5-808B-43034FE3F86D}" type="presParOf" srcId="{B9716100-CE02-4063-B4A4-CDF1D056D29C}" destId="{E75C6B8D-BE6B-4598-AE1B-86CAB97A66A9}" srcOrd="2" destOrd="0" presId="urn:microsoft.com/office/officeart/2016/7/layout/LinearBlockProcessNumbered"/>
    <dgm:cxn modelId="{F0A10BAA-C870-40E5-B945-81DC0AF18CD2}" type="presParOf" srcId="{B6083602-0023-46CB-B6ED-4DAADDE8CD74}" destId="{82CC43F8-F7CA-4BF8-8421-A3F90FB6674A}" srcOrd="7" destOrd="0" presId="urn:microsoft.com/office/officeart/2016/7/layout/LinearBlockProcessNumbered"/>
    <dgm:cxn modelId="{E5B12FFE-D27D-4ADF-8780-AB30649D7BEC}" type="presParOf" srcId="{B6083602-0023-46CB-B6ED-4DAADDE8CD74}" destId="{DF3D5ADD-B6B8-416B-BC93-59949A2A6212}" srcOrd="8" destOrd="0" presId="urn:microsoft.com/office/officeart/2016/7/layout/LinearBlockProcessNumbered"/>
    <dgm:cxn modelId="{C15B6E62-F432-40AD-8B36-CC3891392275}" type="presParOf" srcId="{DF3D5ADD-B6B8-416B-BC93-59949A2A6212}" destId="{3361C584-355C-4F1B-9038-357C9376F81D}" srcOrd="0" destOrd="0" presId="urn:microsoft.com/office/officeart/2016/7/layout/LinearBlockProcessNumbered"/>
    <dgm:cxn modelId="{E6CC3DEB-4218-4945-9323-77742A023EBD}" type="presParOf" srcId="{DF3D5ADD-B6B8-416B-BC93-59949A2A6212}" destId="{219E4DBB-74EA-4703-9685-5ED9C1B34C17}" srcOrd="1" destOrd="0" presId="urn:microsoft.com/office/officeart/2016/7/layout/LinearBlockProcessNumbered"/>
    <dgm:cxn modelId="{7C71CCD5-1F16-49A0-9503-8773353582D6}" type="presParOf" srcId="{DF3D5ADD-B6B8-416B-BC93-59949A2A6212}" destId="{4E993FA2-B06F-4B2D-BD1D-0BDE14138724}"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0B74453-3F84-4FAF-81BF-EEE166A7477D}" type="doc">
      <dgm:prSet loTypeId="urn:microsoft.com/office/officeart/2008/layout/LinedList" loCatId="list" qsTypeId="urn:microsoft.com/office/officeart/2005/8/quickstyle/simple2" qsCatId="simple" csTypeId="urn:microsoft.com/office/officeart/2005/8/colors/accent5_2" csCatId="accent5" phldr="1"/>
      <dgm:spPr/>
      <dgm:t>
        <a:bodyPr/>
        <a:lstStyle/>
        <a:p>
          <a:endParaRPr lang="en-US"/>
        </a:p>
      </dgm:t>
    </dgm:pt>
    <dgm:pt modelId="{FB30287F-92AE-46AD-93FD-9C8C8AED2619}">
      <dgm:prSet custT="1"/>
      <dgm:spPr/>
      <dgm:t>
        <a:bodyPr/>
        <a:lstStyle/>
        <a:p>
          <a:r>
            <a:rPr lang="en-US" sz="2000" dirty="0"/>
            <a:t>This module covered the following topics:</a:t>
          </a:r>
        </a:p>
      </dgm:t>
    </dgm:pt>
    <dgm:pt modelId="{C7E028EF-67D6-44B9-A306-E2E755DFDA42}" type="parTrans" cxnId="{31CA05AA-26DF-44AC-BB1F-677196A9DE80}">
      <dgm:prSet/>
      <dgm:spPr/>
      <dgm:t>
        <a:bodyPr/>
        <a:lstStyle/>
        <a:p>
          <a:endParaRPr lang="en-US"/>
        </a:p>
      </dgm:t>
    </dgm:pt>
    <dgm:pt modelId="{3F55F4C7-CA25-40D7-AC32-039F5A9E7C4F}" type="sibTrans" cxnId="{31CA05AA-26DF-44AC-BB1F-677196A9DE80}">
      <dgm:prSet/>
      <dgm:spPr/>
      <dgm:t>
        <a:bodyPr/>
        <a:lstStyle/>
        <a:p>
          <a:endParaRPr lang="en-US"/>
        </a:p>
      </dgm:t>
    </dgm:pt>
    <dgm:pt modelId="{22B1DEF0-5393-4B76-8302-4F7118406E73}">
      <dgm:prSet/>
      <dgm:spPr/>
      <dgm:t>
        <a:bodyPr/>
        <a:lstStyle/>
        <a:p>
          <a:r>
            <a:rPr lang="en-IN"/>
            <a:t>Measure of Spread</a:t>
          </a:r>
          <a:endParaRPr lang="en-US"/>
        </a:p>
      </dgm:t>
    </dgm:pt>
    <dgm:pt modelId="{196A43E1-3B46-421A-BBED-63F81F682B7D}" type="parTrans" cxnId="{D36B882D-75ED-4796-8D7F-F1CEF5876AD6}">
      <dgm:prSet/>
      <dgm:spPr/>
      <dgm:t>
        <a:bodyPr/>
        <a:lstStyle/>
        <a:p>
          <a:endParaRPr lang="en-US"/>
        </a:p>
      </dgm:t>
    </dgm:pt>
    <dgm:pt modelId="{EA60E9B5-9406-4C24-9E9C-1466A019DCD5}" type="sibTrans" cxnId="{D36B882D-75ED-4796-8D7F-F1CEF5876AD6}">
      <dgm:prSet/>
      <dgm:spPr/>
      <dgm:t>
        <a:bodyPr/>
        <a:lstStyle/>
        <a:p>
          <a:endParaRPr lang="en-US"/>
        </a:p>
      </dgm:t>
    </dgm:pt>
    <dgm:pt modelId="{2B6593A9-0933-4234-9007-D573B5805D9B}">
      <dgm:prSet/>
      <dgm:spPr/>
      <dgm:t>
        <a:bodyPr/>
        <a:lstStyle/>
        <a:p>
          <a:r>
            <a:rPr lang="en-IN"/>
            <a:t>Calculation of Mean</a:t>
          </a:r>
          <a:endParaRPr lang="en-US"/>
        </a:p>
      </dgm:t>
    </dgm:pt>
    <dgm:pt modelId="{FE511CEF-3126-463D-B657-10824B371073}" type="parTrans" cxnId="{0475DC06-3A30-4B89-B20E-371DFC8B2231}">
      <dgm:prSet/>
      <dgm:spPr/>
      <dgm:t>
        <a:bodyPr/>
        <a:lstStyle/>
        <a:p>
          <a:endParaRPr lang="en-US"/>
        </a:p>
      </dgm:t>
    </dgm:pt>
    <dgm:pt modelId="{11E85018-6C79-4A28-86EE-4936FF5B497D}" type="sibTrans" cxnId="{0475DC06-3A30-4B89-B20E-371DFC8B2231}">
      <dgm:prSet/>
      <dgm:spPr/>
      <dgm:t>
        <a:bodyPr/>
        <a:lstStyle/>
        <a:p>
          <a:endParaRPr lang="en-US"/>
        </a:p>
      </dgm:t>
    </dgm:pt>
    <dgm:pt modelId="{2DC8A420-ACBF-440E-98D5-38D3531C1A06}">
      <dgm:prSet/>
      <dgm:spPr/>
      <dgm:t>
        <a:bodyPr/>
        <a:lstStyle/>
        <a:p>
          <a:r>
            <a:rPr lang="en-IN"/>
            <a:t>Working Median</a:t>
          </a:r>
          <a:endParaRPr lang="en-US"/>
        </a:p>
      </dgm:t>
    </dgm:pt>
    <dgm:pt modelId="{2562D4A5-040D-4FAD-8902-3773F6630A8C}" type="parTrans" cxnId="{82B81D6B-D0B2-4A9A-9102-C27A412EC5A2}">
      <dgm:prSet/>
      <dgm:spPr/>
      <dgm:t>
        <a:bodyPr/>
        <a:lstStyle/>
        <a:p>
          <a:endParaRPr lang="en-US"/>
        </a:p>
      </dgm:t>
    </dgm:pt>
    <dgm:pt modelId="{D1F293FF-0867-417E-B1AA-6DCCB301A8D9}" type="sibTrans" cxnId="{82B81D6B-D0B2-4A9A-9102-C27A412EC5A2}">
      <dgm:prSet/>
      <dgm:spPr/>
      <dgm:t>
        <a:bodyPr/>
        <a:lstStyle/>
        <a:p>
          <a:endParaRPr lang="en-US"/>
        </a:p>
      </dgm:t>
    </dgm:pt>
    <dgm:pt modelId="{41057762-B831-44E9-98CD-B43B857BC857}">
      <dgm:prSet/>
      <dgm:spPr/>
      <dgm:t>
        <a:bodyPr/>
        <a:lstStyle/>
        <a:p>
          <a:r>
            <a:rPr lang="en-IN"/>
            <a:t>Finding out Mode</a:t>
          </a:r>
          <a:endParaRPr lang="en-US"/>
        </a:p>
      </dgm:t>
    </dgm:pt>
    <dgm:pt modelId="{257F112A-7868-4774-9B92-F84F125D56D5}" type="parTrans" cxnId="{B164AADE-220F-4FC5-A166-754324C2617C}">
      <dgm:prSet/>
      <dgm:spPr/>
      <dgm:t>
        <a:bodyPr/>
        <a:lstStyle/>
        <a:p>
          <a:endParaRPr lang="en-US"/>
        </a:p>
      </dgm:t>
    </dgm:pt>
    <dgm:pt modelId="{8D1FA594-8A29-4D89-BFF5-E1D13AB4F96B}" type="sibTrans" cxnId="{B164AADE-220F-4FC5-A166-754324C2617C}">
      <dgm:prSet/>
      <dgm:spPr/>
      <dgm:t>
        <a:bodyPr/>
        <a:lstStyle/>
        <a:p>
          <a:endParaRPr lang="en-US"/>
        </a:p>
      </dgm:t>
    </dgm:pt>
    <dgm:pt modelId="{3C92E9A2-94FA-4FB1-A415-934FE6DB34AA}">
      <dgm:prSet/>
      <dgm:spPr/>
      <dgm:t>
        <a:bodyPr/>
        <a:lstStyle/>
        <a:p>
          <a:r>
            <a:rPr lang="en-IN"/>
            <a:t>Variance</a:t>
          </a:r>
          <a:endParaRPr lang="en-US"/>
        </a:p>
      </dgm:t>
    </dgm:pt>
    <dgm:pt modelId="{5BAE120C-93F0-4852-87F1-6791EA1539B6}" type="parTrans" cxnId="{BC61E60B-C13B-4BDF-ACD6-A0B385B4C24F}">
      <dgm:prSet/>
      <dgm:spPr/>
      <dgm:t>
        <a:bodyPr/>
        <a:lstStyle/>
        <a:p>
          <a:endParaRPr lang="en-US"/>
        </a:p>
      </dgm:t>
    </dgm:pt>
    <dgm:pt modelId="{4F364D7D-0317-4F9D-9A5C-7EF8A886C0C4}" type="sibTrans" cxnId="{BC61E60B-C13B-4BDF-ACD6-A0B385B4C24F}">
      <dgm:prSet/>
      <dgm:spPr/>
      <dgm:t>
        <a:bodyPr/>
        <a:lstStyle/>
        <a:p>
          <a:endParaRPr lang="en-US"/>
        </a:p>
      </dgm:t>
    </dgm:pt>
    <dgm:pt modelId="{27993F5D-7711-4096-B1D5-3F0C9CED71CA}">
      <dgm:prSet/>
      <dgm:spPr/>
      <dgm:t>
        <a:bodyPr/>
        <a:lstStyle/>
        <a:p>
          <a:r>
            <a:rPr lang="en-IN"/>
            <a:t>Standard Deviation</a:t>
          </a:r>
          <a:endParaRPr lang="en-US"/>
        </a:p>
      </dgm:t>
    </dgm:pt>
    <dgm:pt modelId="{5151AC0C-F273-4531-B7CE-8CAC689080D4}" type="parTrans" cxnId="{16858A56-61BF-4927-BC8C-F2718D94B6FD}">
      <dgm:prSet/>
      <dgm:spPr/>
      <dgm:t>
        <a:bodyPr/>
        <a:lstStyle/>
        <a:p>
          <a:endParaRPr lang="en-US"/>
        </a:p>
      </dgm:t>
    </dgm:pt>
    <dgm:pt modelId="{FC04ACBC-64A4-4708-80D4-A1068529B683}" type="sibTrans" cxnId="{16858A56-61BF-4927-BC8C-F2718D94B6FD}">
      <dgm:prSet/>
      <dgm:spPr/>
      <dgm:t>
        <a:bodyPr/>
        <a:lstStyle/>
        <a:p>
          <a:endParaRPr lang="en-US"/>
        </a:p>
      </dgm:t>
    </dgm:pt>
    <dgm:pt modelId="{0F3C7B86-3392-4EFB-86DF-E560B849E61A}">
      <dgm:prSet/>
      <dgm:spPr/>
      <dgm:t>
        <a:bodyPr/>
        <a:lstStyle/>
        <a:p>
          <a:r>
            <a:rPr lang="en-IN"/>
            <a:t>IQR</a:t>
          </a:r>
          <a:endParaRPr lang="en-US"/>
        </a:p>
      </dgm:t>
    </dgm:pt>
    <dgm:pt modelId="{40CCEBB2-92F5-48C3-AD7E-74E2A8EC53B9}" type="parTrans" cxnId="{8DFC6BC9-F632-4A0D-8F3B-260B6ECC8261}">
      <dgm:prSet/>
      <dgm:spPr/>
      <dgm:t>
        <a:bodyPr/>
        <a:lstStyle/>
        <a:p>
          <a:endParaRPr lang="en-US"/>
        </a:p>
      </dgm:t>
    </dgm:pt>
    <dgm:pt modelId="{9D133EE8-C029-494A-B8FC-5861E9DE198E}" type="sibTrans" cxnId="{8DFC6BC9-F632-4A0D-8F3B-260B6ECC8261}">
      <dgm:prSet/>
      <dgm:spPr/>
      <dgm:t>
        <a:bodyPr/>
        <a:lstStyle/>
        <a:p>
          <a:endParaRPr lang="en-US"/>
        </a:p>
      </dgm:t>
    </dgm:pt>
    <dgm:pt modelId="{7FE54C5E-E8D7-4923-A1F6-7A17C7AD5B44}">
      <dgm:prSet/>
      <dgm:spPr/>
      <dgm:t>
        <a:bodyPr/>
        <a:lstStyle/>
        <a:p>
          <a:r>
            <a:rPr lang="en-IN"/>
            <a:t>Correlation</a:t>
          </a:r>
          <a:endParaRPr lang="en-US"/>
        </a:p>
      </dgm:t>
    </dgm:pt>
    <dgm:pt modelId="{B9EE222F-40D3-4340-982D-68F2E7771363}" type="parTrans" cxnId="{4D93A41A-EC3E-4389-84A6-F1733F75E678}">
      <dgm:prSet/>
      <dgm:spPr/>
      <dgm:t>
        <a:bodyPr/>
        <a:lstStyle/>
        <a:p>
          <a:endParaRPr lang="en-US"/>
        </a:p>
      </dgm:t>
    </dgm:pt>
    <dgm:pt modelId="{36FDE90C-DA1B-421B-9D92-D0BCCDCE52D7}" type="sibTrans" cxnId="{4D93A41A-EC3E-4389-84A6-F1733F75E678}">
      <dgm:prSet/>
      <dgm:spPr/>
      <dgm:t>
        <a:bodyPr/>
        <a:lstStyle/>
        <a:p>
          <a:endParaRPr lang="en-US"/>
        </a:p>
      </dgm:t>
    </dgm:pt>
    <dgm:pt modelId="{2D6A7100-3884-45B8-921C-60C4326EB400}">
      <dgm:prSet/>
      <dgm:spPr/>
      <dgm:t>
        <a:bodyPr/>
        <a:lstStyle/>
        <a:p>
          <a:r>
            <a:rPr lang="en-IN"/>
            <a:t>Skewness &amp; Kurtosis</a:t>
          </a:r>
          <a:endParaRPr lang="en-US"/>
        </a:p>
      </dgm:t>
    </dgm:pt>
    <dgm:pt modelId="{78B4F580-1EDD-4E5D-B710-B42F7068A2D1}" type="parTrans" cxnId="{D2C58266-1BBE-46EF-9E17-A3C630B0068F}">
      <dgm:prSet/>
      <dgm:spPr/>
      <dgm:t>
        <a:bodyPr/>
        <a:lstStyle/>
        <a:p>
          <a:endParaRPr lang="en-US"/>
        </a:p>
      </dgm:t>
    </dgm:pt>
    <dgm:pt modelId="{312F8D71-E2C0-4FCA-B09B-D3B1D382AC37}" type="sibTrans" cxnId="{D2C58266-1BBE-46EF-9E17-A3C630B0068F}">
      <dgm:prSet/>
      <dgm:spPr/>
      <dgm:t>
        <a:bodyPr/>
        <a:lstStyle/>
        <a:p>
          <a:endParaRPr lang="en-US"/>
        </a:p>
      </dgm:t>
    </dgm:pt>
    <dgm:pt modelId="{7F4765C7-5054-428E-8344-C89F916A55F9}" type="pres">
      <dgm:prSet presAssocID="{50B74453-3F84-4FAF-81BF-EEE166A7477D}" presName="vert0" presStyleCnt="0">
        <dgm:presLayoutVars>
          <dgm:dir/>
          <dgm:animOne val="branch"/>
          <dgm:animLvl val="lvl"/>
        </dgm:presLayoutVars>
      </dgm:prSet>
      <dgm:spPr/>
    </dgm:pt>
    <dgm:pt modelId="{1AE9D27D-4390-4907-A6FA-CE9222E53646}" type="pres">
      <dgm:prSet presAssocID="{FB30287F-92AE-46AD-93FD-9C8C8AED2619}" presName="thickLine" presStyleLbl="alignNode1" presStyleIdx="0" presStyleCnt="1"/>
      <dgm:spPr/>
    </dgm:pt>
    <dgm:pt modelId="{6022EEFD-F65B-4F73-B360-4F5C7151A4B0}" type="pres">
      <dgm:prSet presAssocID="{FB30287F-92AE-46AD-93FD-9C8C8AED2619}" presName="horz1" presStyleCnt="0"/>
      <dgm:spPr/>
    </dgm:pt>
    <dgm:pt modelId="{0D5FAABC-BAB3-4FB6-BDEC-1EB80D4FC515}" type="pres">
      <dgm:prSet presAssocID="{FB30287F-92AE-46AD-93FD-9C8C8AED2619}" presName="tx1" presStyleLbl="revTx" presStyleIdx="0" presStyleCnt="10" custScaleX="142599"/>
      <dgm:spPr/>
    </dgm:pt>
    <dgm:pt modelId="{4F7813E9-02C3-47BA-8200-059CEB48DC75}" type="pres">
      <dgm:prSet presAssocID="{FB30287F-92AE-46AD-93FD-9C8C8AED2619}" presName="vert1" presStyleCnt="0"/>
      <dgm:spPr/>
    </dgm:pt>
    <dgm:pt modelId="{5F8786B6-5C28-4EB5-82FF-8468AAC32176}" type="pres">
      <dgm:prSet presAssocID="{22B1DEF0-5393-4B76-8302-4F7118406E73}" presName="vertSpace2a" presStyleCnt="0"/>
      <dgm:spPr/>
    </dgm:pt>
    <dgm:pt modelId="{C8BC0846-E1AA-4931-89FB-2EBDA9385CBB}" type="pres">
      <dgm:prSet presAssocID="{22B1DEF0-5393-4B76-8302-4F7118406E73}" presName="horz2" presStyleCnt="0"/>
      <dgm:spPr/>
    </dgm:pt>
    <dgm:pt modelId="{16FDA0C6-DB54-474C-82AB-99CB31C85394}" type="pres">
      <dgm:prSet presAssocID="{22B1DEF0-5393-4B76-8302-4F7118406E73}" presName="horzSpace2" presStyleCnt="0"/>
      <dgm:spPr/>
    </dgm:pt>
    <dgm:pt modelId="{1091A576-E85F-4155-A506-8F2927F6CE8F}" type="pres">
      <dgm:prSet presAssocID="{22B1DEF0-5393-4B76-8302-4F7118406E73}" presName="tx2" presStyleLbl="revTx" presStyleIdx="1" presStyleCnt="10"/>
      <dgm:spPr/>
    </dgm:pt>
    <dgm:pt modelId="{86AD8062-F84D-472E-9C66-DCD9F9E94834}" type="pres">
      <dgm:prSet presAssocID="{22B1DEF0-5393-4B76-8302-4F7118406E73}" presName="vert2" presStyleCnt="0"/>
      <dgm:spPr/>
    </dgm:pt>
    <dgm:pt modelId="{3651D367-C369-4DF0-BDD7-ADED9328B668}" type="pres">
      <dgm:prSet presAssocID="{22B1DEF0-5393-4B76-8302-4F7118406E73}" presName="thinLine2b" presStyleLbl="callout" presStyleIdx="0" presStyleCnt="9"/>
      <dgm:spPr/>
    </dgm:pt>
    <dgm:pt modelId="{77F491F0-8735-4F64-9C30-6ED35EAB388B}" type="pres">
      <dgm:prSet presAssocID="{22B1DEF0-5393-4B76-8302-4F7118406E73}" presName="vertSpace2b" presStyleCnt="0"/>
      <dgm:spPr/>
    </dgm:pt>
    <dgm:pt modelId="{AB323BA5-AC67-4CBB-BA2B-0909A662712A}" type="pres">
      <dgm:prSet presAssocID="{2B6593A9-0933-4234-9007-D573B5805D9B}" presName="horz2" presStyleCnt="0"/>
      <dgm:spPr/>
    </dgm:pt>
    <dgm:pt modelId="{A6936E82-9808-4D72-BCA5-D2A5F85D9CFD}" type="pres">
      <dgm:prSet presAssocID="{2B6593A9-0933-4234-9007-D573B5805D9B}" presName="horzSpace2" presStyleCnt="0"/>
      <dgm:spPr/>
    </dgm:pt>
    <dgm:pt modelId="{422704A2-45F2-450B-8046-E0721CFEA06E}" type="pres">
      <dgm:prSet presAssocID="{2B6593A9-0933-4234-9007-D573B5805D9B}" presName="tx2" presStyleLbl="revTx" presStyleIdx="2" presStyleCnt="10"/>
      <dgm:spPr/>
    </dgm:pt>
    <dgm:pt modelId="{BE053F9F-F6D6-49E4-97BD-EFC97F25FB3B}" type="pres">
      <dgm:prSet presAssocID="{2B6593A9-0933-4234-9007-D573B5805D9B}" presName="vert2" presStyleCnt="0"/>
      <dgm:spPr/>
    </dgm:pt>
    <dgm:pt modelId="{4AB58F04-BD15-437F-A6BA-3F6F255C9AF7}" type="pres">
      <dgm:prSet presAssocID="{2B6593A9-0933-4234-9007-D573B5805D9B}" presName="thinLine2b" presStyleLbl="callout" presStyleIdx="1" presStyleCnt="9"/>
      <dgm:spPr/>
    </dgm:pt>
    <dgm:pt modelId="{9B252C61-8274-4ECF-AE15-1AFF46CDBD77}" type="pres">
      <dgm:prSet presAssocID="{2B6593A9-0933-4234-9007-D573B5805D9B}" presName="vertSpace2b" presStyleCnt="0"/>
      <dgm:spPr/>
    </dgm:pt>
    <dgm:pt modelId="{0463F953-5273-4BC8-A073-A516C8C6F0B0}" type="pres">
      <dgm:prSet presAssocID="{2DC8A420-ACBF-440E-98D5-38D3531C1A06}" presName="horz2" presStyleCnt="0"/>
      <dgm:spPr/>
    </dgm:pt>
    <dgm:pt modelId="{FB94B915-092F-4350-BB2F-10662FC66AB0}" type="pres">
      <dgm:prSet presAssocID="{2DC8A420-ACBF-440E-98D5-38D3531C1A06}" presName="horzSpace2" presStyleCnt="0"/>
      <dgm:spPr/>
    </dgm:pt>
    <dgm:pt modelId="{801AE423-23A6-411D-B6DD-AB8725633A4F}" type="pres">
      <dgm:prSet presAssocID="{2DC8A420-ACBF-440E-98D5-38D3531C1A06}" presName="tx2" presStyleLbl="revTx" presStyleIdx="3" presStyleCnt="10"/>
      <dgm:spPr/>
    </dgm:pt>
    <dgm:pt modelId="{FA5989B6-C51C-4CDF-A583-3BF44B0F4FA3}" type="pres">
      <dgm:prSet presAssocID="{2DC8A420-ACBF-440E-98D5-38D3531C1A06}" presName="vert2" presStyleCnt="0"/>
      <dgm:spPr/>
    </dgm:pt>
    <dgm:pt modelId="{839B6AED-1D43-4928-B5C6-3A190C352374}" type="pres">
      <dgm:prSet presAssocID="{2DC8A420-ACBF-440E-98D5-38D3531C1A06}" presName="thinLine2b" presStyleLbl="callout" presStyleIdx="2" presStyleCnt="9"/>
      <dgm:spPr/>
    </dgm:pt>
    <dgm:pt modelId="{2BBD8016-A048-42F3-B539-8BA7DDED0831}" type="pres">
      <dgm:prSet presAssocID="{2DC8A420-ACBF-440E-98D5-38D3531C1A06}" presName="vertSpace2b" presStyleCnt="0"/>
      <dgm:spPr/>
    </dgm:pt>
    <dgm:pt modelId="{C1E62A22-997A-4CB6-AE4A-EE0721B75F2A}" type="pres">
      <dgm:prSet presAssocID="{41057762-B831-44E9-98CD-B43B857BC857}" presName="horz2" presStyleCnt="0"/>
      <dgm:spPr/>
    </dgm:pt>
    <dgm:pt modelId="{39A9F6F0-E85D-4048-B092-F4FB5A639B02}" type="pres">
      <dgm:prSet presAssocID="{41057762-B831-44E9-98CD-B43B857BC857}" presName="horzSpace2" presStyleCnt="0"/>
      <dgm:spPr/>
    </dgm:pt>
    <dgm:pt modelId="{B72A8472-CE3B-4355-862F-0B577089D600}" type="pres">
      <dgm:prSet presAssocID="{41057762-B831-44E9-98CD-B43B857BC857}" presName="tx2" presStyleLbl="revTx" presStyleIdx="4" presStyleCnt="10"/>
      <dgm:spPr/>
    </dgm:pt>
    <dgm:pt modelId="{22B72375-99B4-4098-85BF-76BC0F169226}" type="pres">
      <dgm:prSet presAssocID="{41057762-B831-44E9-98CD-B43B857BC857}" presName="vert2" presStyleCnt="0"/>
      <dgm:spPr/>
    </dgm:pt>
    <dgm:pt modelId="{FCBC0B1D-8123-4512-8482-027C5C3CAA30}" type="pres">
      <dgm:prSet presAssocID="{41057762-B831-44E9-98CD-B43B857BC857}" presName="thinLine2b" presStyleLbl="callout" presStyleIdx="3" presStyleCnt="9"/>
      <dgm:spPr/>
    </dgm:pt>
    <dgm:pt modelId="{041F3612-3158-40AF-A9CF-22365D90DCB1}" type="pres">
      <dgm:prSet presAssocID="{41057762-B831-44E9-98CD-B43B857BC857}" presName="vertSpace2b" presStyleCnt="0"/>
      <dgm:spPr/>
    </dgm:pt>
    <dgm:pt modelId="{6795D4C5-07DA-4F8B-B13C-7DCADAF43E62}" type="pres">
      <dgm:prSet presAssocID="{3C92E9A2-94FA-4FB1-A415-934FE6DB34AA}" presName="horz2" presStyleCnt="0"/>
      <dgm:spPr/>
    </dgm:pt>
    <dgm:pt modelId="{E7408360-C944-41AF-9460-5563EFAC21D4}" type="pres">
      <dgm:prSet presAssocID="{3C92E9A2-94FA-4FB1-A415-934FE6DB34AA}" presName="horzSpace2" presStyleCnt="0"/>
      <dgm:spPr/>
    </dgm:pt>
    <dgm:pt modelId="{0F6A1670-28A1-4ED0-9FBD-DCCF36FD15D9}" type="pres">
      <dgm:prSet presAssocID="{3C92E9A2-94FA-4FB1-A415-934FE6DB34AA}" presName="tx2" presStyleLbl="revTx" presStyleIdx="5" presStyleCnt="10"/>
      <dgm:spPr/>
    </dgm:pt>
    <dgm:pt modelId="{4B8F95B0-32BB-474C-9682-358F02717DE6}" type="pres">
      <dgm:prSet presAssocID="{3C92E9A2-94FA-4FB1-A415-934FE6DB34AA}" presName="vert2" presStyleCnt="0"/>
      <dgm:spPr/>
    </dgm:pt>
    <dgm:pt modelId="{BD6593D7-E127-4E2B-9497-EFE83AE6DEC7}" type="pres">
      <dgm:prSet presAssocID="{3C92E9A2-94FA-4FB1-A415-934FE6DB34AA}" presName="thinLine2b" presStyleLbl="callout" presStyleIdx="4" presStyleCnt="9"/>
      <dgm:spPr/>
    </dgm:pt>
    <dgm:pt modelId="{4A2BF558-212A-4CD0-A8B5-C6DAC7C4E6C0}" type="pres">
      <dgm:prSet presAssocID="{3C92E9A2-94FA-4FB1-A415-934FE6DB34AA}" presName="vertSpace2b" presStyleCnt="0"/>
      <dgm:spPr/>
    </dgm:pt>
    <dgm:pt modelId="{A8395128-18CD-4787-BC54-3451F27CFC57}" type="pres">
      <dgm:prSet presAssocID="{27993F5D-7711-4096-B1D5-3F0C9CED71CA}" presName="horz2" presStyleCnt="0"/>
      <dgm:spPr/>
    </dgm:pt>
    <dgm:pt modelId="{60D88B7F-428B-4EE8-AD60-5F8ABFB30504}" type="pres">
      <dgm:prSet presAssocID="{27993F5D-7711-4096-B1D5-3F0C9CED71CA}" presName="horzSpace2" presStyleCnt="0"/>
      <dgm:spPr/>
    </dgm:pt>
    <dgm:pt modelId="{47C9DC1C-822A-42A9-86F5-D45433A74ABB}" type="pres">
      <dgm:prSet presAssocID="{27993F5D-7711-4096-B1D5-3F0C9CED71CA}" presName="tx2" presStyleLbl="revTx" presStyleIdx="6" presStyleCnt="10"/>
      <dgm:spPr/>
    </dgm:pt>
    <dgm:pt modelId="{F9636CC7-9843-4D72-BD8C-3907B9F29F01}" type="pres">
      <dgm:prSet presAssocID="{27993F5D-7711-4096-B1D5-3F0C9CED71CA}" presName="vert2" presStyleCnt="0"/>
      <dgm:spPr/>
    </dgm:pt>
    <dgm:pt modelId="{AED0B2FC-79B1-4283-99CF-A9E306A3C16B}" type="pres">
      <dgm:prSet presAssocID="{27993F5D-7711-4096-B1D5-3F0C9CED71CA}" presName="thinLine2b" presStyleLbl="callout" presStyleIdx="5" presStyleCnt="9"/>
      <dgm:spPr/>
    </dgm:pt>
    <dgm:pt modelId="{60B4AB7D-E06B-4657-8FFB-FC144F4ED4FE}" type="pres">
      <dgm:prSet presAssocID="{27993F5D-7711-4096-B1D5-3F0C9CED71CA}" presName="vertSpace2b" presStyleCnt="0"/>
      <dgm:spPr/>
    </dgm:pt>
    <dgm:pt modelId="{57B063E7-8BCA-46BF-B66D-E5D373EF084B}" type="pres">
      <dgm:prSet presAssocID="{0F3C7B86-3392-4EFB-86DF-E560B849E61A}" presName="horz2" presStyleCnt="0"/>
      <dgm:spPr/>
    </dgm:pt>
    <dgm:pt modelId="{295B7186-77F1-4AFD-9066-70E2693217C8}" type="pres">
      <dgm:prSet presAssocID="{0F3C7B86-3392-4EFB-86DF-E560B849E61A}" presName="horzSpace2" presStyleCnt="0"/>
      <dgm:spPr/>
    </dgm:pt>
    <dgm:pt modelId="{37F6E421-5432-4E42-BC96-6CA3481E91DF}" type="pres">
      <dgm:prSet presAssocID="{0F3C7B86-3392-4EFB-86DF-E560B849E61A}" presName="tx2" presStyleLbl="revTx" presStyleIdx="7" presStyleCnt="10"/>
      <dgm:spPr/>
    </dgm:pt>
    <dgm:pt modelId="{487C1714-8348-47F5-8045-0AF1B7059E61}" type="pres">
      <dgm:prSet presAssocID="{0F3C7B86-3392-4EFB-86DF-E560B849E61A}" presName="vert2" presStyleCnt="0"/>
      <dgm:spPr/>
    </dgm:pt>
    <dgm:pt modelId="{BEC996FE-457C-48AA-A2F3-BA1A5951425C}" type="pres">
      <dgm:prSet presAssocID="{0F3C7B86-3392-4EFB-86DF-E560B849E61A}" presName="thinLine2b" presStyleLbl="callout" presStyleIdx="6" presStyleCnt="9"/>
      <dgm:spPr/>
    </dgm:pt>
    <dgm:pt modelId="{D03D5CC2-6C51-40AF-8959-AA2FBB9E6DD7}" type="pres">
      <dgm:prSet presAssocID="{0F3C7B86-3392-4EFB-86DF-E560B849E61A}" presName="vertSpace2b" presStyleCnt="0"/>
      <dgm:spPr/>
    </dgm:pt>
    <dgm:pt modelId="{A125468A-8CDA-480A-B635-88EBFF3AE9D5}" type="pres">
      <dgm:prSet presAssocID="{7FE54C5E-E8D7-4923-A1F6-7A17C7AD5B44}" presName="horz2" presStyleCnt="0"/>
      <dgm:spPr/>
    </dgm:pt>
    <dgm:pt modelId="{C3389C76-1724-4077-866D-8D3EA5C795CB}" type="pres">
      <dgm:prSet presAssocID="{7FE54C5E-E8D7-4923-A1F6-7A17C7AD5B44}" presName="horzSpace2" presStyleCnt="0"/>
      <dgm:spPr/>
    </dgm:pt>
    <dgm:pt modelId="{748FA6E2-733F-4201-A936-2E65C91E9733}" type="pres">
      <dgm:prSet presAssocID="{7FE54C5E-E8D7-4923-A1F6-7A17C7AD5B44}" presName="tx2" presStyleLbl="revTx" presStyleIdx="8" presStyleCnt="10"/>
      <dgm:spPr/>
    </dgm:pt>
    <dgm:pt modelId="{A03EA42A-E03D-4E33-B227-4D695AB5E87A}" type="pres">
      <dgm:prSet presAssocID="{7FE54C5E-E8D7-4923-A1F6-7A17C7AD5B44}" presName="vert2" presStyleCnt="0"/>
      <dgm:spPr/>
    </dgm:pt>
    <dgm:pt modelId="{F597B652-1F5C-40D6-AAEF-A3D02F803CB6}" type="pres">
      <dgm:prSet presAssocID="{7FE54C5E-E8D7-4923-A1F6-7A17C7AD5B44}" presName="thinLine2b" presStyleLbl="callout" presStyleIdx="7" presStyleCnt="9"/>
      <dgm:spPr/>
    </dgm:pt>
    <dgm:pt modelId="{A8337751-46ED-4855-9E6B-840455685F5A}" type="pres">
      <dgm:prSet presAssocID="{7FE54C5E-E8D7-4923-A1F6-7A17C7AD5B44}" presName="vertSpace2b" presStyleCnt="0"/>
      <dgm:spPr/>
    </dgm:pt>
    <dgm:pt modelId="{40C8C056-7749-4386-B09A-13C00AB82DF1}" type="pres">
      <dgm:prSet presAssocID="{2D6A7100-3884-45B8-921C-60C4326EB400}" presName="horz2" presStyleCnt="0"/>
      <dgm:spPr/>
    </dgm:pt>
    <dgm:pt modelId="{BCDAAB20-772D-49EE-9061-4EA4DF6534FC}" type="pres">
      <dgm:prSet presAssocID="{2D6A7100-3884-45B8-921C-60C4326EB400}" presName="horzSpace2" presStyleCnt="0"/>
      <dgm:spPr/>
    </dgm:pt>
    <dgm:pt modelId="{1D4C85FB-1A94-47BE-8F96-B731C2FC61B1}" type="pres">
      <dgm:prSet presAssocID="{2D6A7100-3884-45B8-921C-60C4326EB400}" presName="tx2" presStyleLbl="revTx" presStyleIdx="9" presStyleCnt="10"/>
      <dgm:spPr/>
    </dgm:pt>
    <dgm:pt modelId="{BE1B5836-95A1-4829-82F5-E19CBAAECCAD}" type="pres">
      <dgm:prSet presAssocID="{2D6A7100-3884-45B8-921C-60C4326EB400}" presName="vert2" presStyleCnt="0"/>
      <dgm:spPr/>
    </dgm:pt>
    <dgm:pt modelId="{EF1A36BF-9BB1-4746-A647-466197536A95}" type="pres">
      <dgm:prSet presAssocID="{2D6A7100-3884-45B8-921C-60C4326EB400}" presName="thinLine2b" presStyleLbl="callout" presStyleIdx="8" presStyleCnt="9"/>
      <dgm:spPr/>
    </dgm:pt>
    <dgm:pt modelId="{E3784BA3-481B-4F74-983D-0350F3D048E2}" type="pres">
      <dgm:prSet presAssocID="{2D6A7100-3884-45B8-921C-60C4326EB400}" presName="vertSpace2b" presStyleCnt="0"/>
      <dgm:spPr/>
    </dgm:pt>
  </dgm:ptLst>
  <dgm:cxnLst>
    <dgm:cxn modelId="{0475DC06-3A30-4B89-B20E-371DFC8B2231}" srcId="{FB30287F-92AE-46AD-93FD-9C8C8AED2619}" destId="{2B6593A9-0933-4234-9007-D573B5805D9B}" srcOrd="1" destOrd="0" parTransId="{FE511CEF-3126-463D-B657-10824B371073}" sibTransId="{11E85018-6C79-4A28-86EE-4936FF5B497D}"/>
    <dgm:cxn modelId="{BC61E60B-C13B-4BDF-ACD6-A0B385B4C24F}" srcId="{FB30287F-92AE-46AD-93FD-9C8C8AED2619}" destId="{3C92E9A2-94FA-4FB1-A415-934FE6DB34AA}" srcOrd="4" destOrd="0" parTransId="{5BAE120C-93F0-4852-87F1-6791EA1539B6}" sibTransId="{4F364D7D-0317-4F9D-9A5C-7EF8A886C0C4}"/>
    <dgm:cxn modelId="{7BD33511-64FE-4AC3-930E-5B648B447721}" type="presOf" srcId="{50B74453-3F84-4FAF-81BF-EEE166A7477D}" destId="{7F4765C7-5054-428E-8344-C89F916A55F9}" srcOrd="0" destOrd="0" presId="urn:microsoft.com/office/officeart/2008/layout/LinedList"/>
    <dgm:cxn modelId="{6BC67011-F403-4908-B94F-010D54C8CA0F}" type="presOf" srcId="{2DC8A420-ACBF-440E-98D5-38D3531C1A06}" destId="{801AE423-23A6-411D-B6DD-AB8725633A4F}" srcOrd="0" destOrd="0" presId="urn:microsoft.com/office/officeart/2008/layout/LinedList"/>
    <dgm:cxn modelId="{4D93A41A-EC3E-4389-84A6-F1733F75E678}" srcId="{FB30287F-92AE-46AD-93FD-9C8C8AED2619}" destId="{7FE54C5E-E8D7-4923-A1F6-7A17C7AD5B44}" srcOrd="7" destOrd="0" parTransId="{B9EE222F-40D3-4340-982D-68F2E7771363}" sibTransId="{36FDE90C-DA1B-421B-9D92-D0BCCDCE52D7}"/>
    <dgm:cxn modelId="{D36B882D-75ED-4796-8D7F-F1CEF5876AD6}" srcId="{FB30287F-92AE-46AD-93FD-9C8C8AED2619}" destId="{22B1DEF0-5393-4B76-8302-4F7118406E73}" srcOrd="0" destOrd="0" parTransId="{196A43E1-3B46-421A-BBED-63F81F682B7D}" sibTransId="{EA60E9B5-9406-4C24-9E9C-1466A019DCD5}"/>
    <dgm:cxn modelId="{D2C58266-1BBE-46EF-9E17-A3C630B0068F}" srcId="{FB30287F-92AE-46AD-93FD-9C8C8AED2619}" destId="{2D6A7100-3884-45B8-921C-60C4326EB400}" srcOrd="8" destOrd="0" parTransId="{78B4F580-1EDD-4E5D-B710-B42F7068A2D1}" sibTransId="{312F8D71-E2C0-4FCA-B09B-D3B1D382AC37}"/>
    <dgm:cxn modelId="{82B81D6B-D0B2-4A9A-9102-C27A412EC5A2}" srcId="{FB30287F-92AE-46AD-93FD-9C8C8AED2619}" destId="{2DC8A420-ACBF-440E-98D5-38D3531C1A06}" srcOrd="2" destOrd="0" parTransId="{2562D4A5-040D-4FAD-8902-3773F6630A8C}" sibTransId="{D1F293FF-0867-417E-B1AA-6DCCB301A8D9}"/>
    <dgm:cxn modelId="{29C04C6C-950F-4916-921E-E404423A5F8D}" type="presOf" srcId="{27993F5D-7711-4096-B1D5-3F0C9CED71CA}" destId="{47C9DC1C-822A-42A9-86F5-D45433A74ABB}" srcOrd="0" destOrd="0" presId="urn:microsoft.com/office/officeart/2008/layout/LinedList"/>
    <dgm:cxn modelId="{8BE07376-2F95-460C-9A8C-53C0D45BECF8}" type="presOf" srcId="{3C92E9A2-94FA-4FB1-A415-934FE6DB34AA}" destId="{0F6A1670-28A1-4ED0-9FBD-DCCF36FD15D9}" srcOrd="0" destOrd="0" presId="urn:microsoft.com/office/officeart/2008/layout/LinedList"/>
    <dgm:cxn modelId="{16858A56-61BF-4927-BC8C-F2718D94B6FD}" srcId="{FB30287F-92AE-46AD-93FD-9C8C8AED2619}" destId="{27993F5D-7711-4096-B1D5-3F0C9CED71CA}" srcOrd="5" destOrd="0" parTransId="{5151AC0C-F273-4531-B7CE-8CAC689080D4}" sibTransId="{FC04ACBC-64A4-4708-80D4-A1068529B683}"/>
    <dgm:cxn modelId="{571A057B-3FC2-46BC-81DF-D6599C6E883F}" type="presOf" srcId="{41057762-B831-44E9-98CD-B43B857BC857}" destId="{B72A8472-CE3B-4355-862F-0B577089D600}" srcOrd="0" destOrd="0" presId="urn:microsoft.com/office/officeart/2008/layout/LinedList"/>
    <dgm:cxn modelId="{17AA2D94-3498-48A0-A613-E4F634CDD848}" type="presOf" srcId="{FB30287F-92AE-46AD-93FD-9C8C8AED2619}" destId="{0D5FAABC-BAB3-4FB6-BDEC-1EB80D4FC515}" srcOrd="0" destOrd="0" presId="urn:microsoft.com/office/officeart/2008/layout/LinedList"/>
    <dgm:cxn modelId="{E9576FA2-75F8-4D0F-AADF-E48439BC3AEA}" type="presOf" srcId="{0F3C7B86-3392-4EFB-86DF-E560B849E61A}" destId="{37F6E421-5432-4E42-BC96-6CA3481E91DF}" srcOrd="0" destOrd="0" presId="urn:microsoft.com/office/officeart/2008/layout/LinedList"/>
    <dgm:cxn modelId="{31CA05AA-26DF-44AC-BB1F-677196A9DE80}" srcId="{50B74453-3F84-4FAF-81BF-EEE166A7477D}" destId="{FB30287F-92AE-46AD-93FD-9C8C8AED2619}" srcOrd="0" destOrd="0" parTransId="{C7E028EF-67D6-44B9-A306-E2E755DFDA42}" sibTransId="{3F55F4C7-CA25-40D7-AC32-039F5A9E7C4F}"/>
    <dgm:cxn modelId="{AA82DBAA-9EE7-4B24-AF73-157B9B6BAF3D}" type="presOf" srcId="{22B1DEF0-5393-4B76-8302-4F7118406E73}" destId="{1091A576-E85F-4155-A506-8F2927F6CE8F}" srcOrd="0" destOrd="0" presId="urn:microsoft.com/office/officeart/2008/layout/LinedList"/>
    <dgm:cxn modelId="{8DFC6BC9-F632-4A0D-8F3B-260B6ECC8261}" srcId="{FB30287F-92AE-46AD-93FD-9C8C8AED2619}" destId="{0F3C7B86-3392-4EFB-86DF-E560B849E61A}" srcOrd="6" destOrd="0" parTransId="{40CCEBB2-92F5-48C3-AD7E-74E2A8EC53B9}" sibTransId="{9D133EE8-C029-494A-B8FC-5861E9DE198E}"/>
    <dgm:cxn modelId="{023C75D3-EDF4-4073-92F8-4985F9BE6D72}" type="presOf" srcId="{2D6A7100-3884-45B8-921C-60C4326EB400}" destId="{1D4C85FB-1A94-47BE-8F96-B731C2FC61B1}" srcOrd="0" destOrd="0" presId="urn:microsoft.com/office/officeart/2008/layout/LinedList"/>
    <dgm:cxn modelId="{B164AADE-220F-4FC5-A166-754324C2617C}" srcId="{FB30287F-92AE-46AD-93FD-9C8C8AED2619}" destId="{41057762-B831-44E9-98CD-B43B857BC857}" srcOrd="3" destOrd="0" parTransId="{257F112A-7868-4774-9B92-F84F125D56D5}" sibTransId="{8D1FA594-8A29-4D89-BFF5-E1D13AB4F96B}"/>
    <dgm:cxn modelId="{422183F2-4060-4837-A3FB-4E421C9C90DE}" type="presOf" srcId="{7FE54C5E-E8D7-4923-A1F6-7A17C7AD5B44}" destId="{748FA6E2-733F-4201-A936-2E65C91E9733}" srcOrd="0" destOrd="0" presId="urn:microsoft.com/office/officeart/2008/layout/LinedList"/>
    <dgm:cxn modelId="{D5FF48FC-5E1D-4781-9190-DB9397E13246}" type="presOf" srcId="{2B6593A9-0933-4234-9007-D573B5805D9B}" destId="{422704A2-45F2-450B-8046-E0721CFEA06E}" srcOrd="0" destOrd="0" presId="urn:microsoft.com/office/officeart/2008/layout/LinedList"/>
    <dgm:cxn modelId="{18C8F8A5-185F-4DD1-9DD7-89B75D21AC1D}" type="presParOf" srcId="{7F4765C7-5054-428E-8344-C89F916A55F9}" destId="{1AE9D27D-4390-4907-A6FA-CE9222E53646}" srcOrd="0" destOrd="0" presId="urn:microsoft.com/office/officeart/2008/layout/LinedList"/>
    <dgm:cxn modelId="{C5DE6EFE-EBBD-4F66-9DE6-AD67A82AED11}" type="presParOf" srcId="{7F4765C7-5054-428E-8344-C89F916A55F9}" destId="{6022EEFD-F65B-4F73-B360-4F5C7151A4B0}" srcOrd="1" destOrd="0" presId="urn:microsoft.com/office/officeart/2008/layout/LinedList"/>
    <dgm:cxn modelId="{5A976E27-CAFA-4698-B78D-97D1715EB5EC}" type="presParOf" srcId="{6022EEFD-F65B-4F73-B360-4F5C7151A4B0}" destId="{0D5FAABC-BAB3-4FB6-BDEC-1EB80D4FC515}" srcOrd="0" destOrd="0" presId="urn:microsoft.com/office/officeart/2008/layout/LinedList"/>
    <dgm:cxn modelId="{2C1053C4-628B-40D1-9D6E-DE67338A3DFB}" type="presParOf" srcId="{6022EEFD-F65B-4F73-B360-4F5C7151A4B0}" destId="{4F7813E9-02C3-47BA-8200-059CEB48DC75}" srcOrd="1" destOrd="0" presId="urn:microsoft.com/office/officeart/2008/layout/LinedList"/>
    <dgm:cxn modelId="{0C29BEB3-009A-4F7E-A9EA-349065BA3E65}" type="presParOf" srcId="{4F7813E9-02C3-47BA-8200-059CEB48DC75}" destId="{5F8786B6-5C28-4EB5-82FF-8468AAC32176}" srcOrd="0" destOrd="0" presId="urn:microsoft.com/office/officeart/2008/layout/LinedList"/>
    <dgm:cxn modelId="{D7B670CD-F090-4DE2-B9A7-EE69C6EAF98D}" type="presParOf" srcId="{4F7813E9-02C3-47BA-8200-059CEB48DC75}" destId="{C8BC0846-E1AA-4931-89FB-2EBDA9385CBB}" srcOrd="1" destOrd="0" presId="urn:microsoft.com/office/officeart/2008/layout/LinedList"/>
    <dgm:cxn modelId="{AB5FCCDD-64FF-4734-BEFC-45FB5A374B2F}" type="presParOf" srcId="{C8BC0846-E1AA-4931-89FB-2EBDA9385CBB}" destId="{16FDA0C6-DB54-474C-82AB-99CB31C85394}" srcOrd="0" destOrd="0" presId="urn:microsoft.com/office/officeart/2008/layout/LinedList"/>
    <dgm:cxn modelId="{621760EC-8727-4EFF-BC9B-09F1A20A6912}" type="presParOf" srcId="{C8BC0846-E1AA-4931-89FB-2EBDA9385CBB}" destId="{1091A576-E85F-4155-A506-8F2927F6CE8F}" srcOrd="1" destOrd="0" presId="urn:microsoft.com/office/officeart/2008/layout/LinedList"/>
    <dgm:cxn modelId="{FF4C293C-F1A7-4449-B081-72983991D24B}" type="presParOf" srcId="{C8BC0846-E1AA-4931-89FB-2EBDA9385CBB}" destId="{86AD8062-F84D-472E-9C66-DCD9F9E94834}" srcOrd="2" destOrd="0" presId="urn:microsoft.com/office/officeart/2008/layout/LinedList"/>
    <dgm:cxn modelId="{0E3DCBFB-6083-4E2A-B037-44EA24719A3F}" type="presParOf" srcId="{4F7813E9-02C3-47BA-8200-059CEB48DC75}" destId="{3651D367-C369-4DF0-BDD7-ADED9328B668}" srcOrd="2" destOrd="0" presId="urn:microsoft.com/office/officeart/2008/layout/LinedList"/>
    <dgm:cxn modelId="{BFA691F6-EA80-4748-8B21-B7B5D40BB50D}" type="presParOf" srcId="{4F7813E9-02C3-47BA-8200-059CEB48DC75}" destId="{77F491F0-8735-4F64-9C30-6ED35EAB388B}" srcOrd="3" destOrd="0" presId="urn:microsoft.com/office/officeart/2008/layout/LinedList"/>
    <dgm:cxn modelId="{2331E010-CB1C-4C84-9BC6-6482A18AF831}" type="presParOf" srcId="{4F7813E9-02C3-47BA-8200-059CEB48DC75}" destId="{AB323BA5-AC67-4CBB-BA2B-0909A662712A}" srcOrd="4" destOrd="0" presId="urn:microsoft.com/office/officeart/2008/layout/LinedList"/>
    <dgm:cxn modelId="{39B13A82-878E-4CCB-9E91-B997196BDD23}" type="presParOf" srcId="{AB323BA5-AC67-4CBB-BA2B-0909A662712A}" destId="{A6936E82-9808-4D72-BCA5-D2A5F85D9CFD}" srcOrd="0" destOrd="0" presId="urn:microsoft.com/office/officeart/2008/layout/LinedList"/>
    <dgm:cxn modelId="{09B9A61A-FCE7-42F4-89BB-FEFB0D0450D1}" type="presParOf" srcId="{AB323BA5-AC67-4CBB-BA2B-0909A662712A}" destId="{422704A2-45F2-450B-8046-E0721CFEA06E}" srcOrd="1" destOrd="0" presId="urn:microsoft.com/office/officeart/2008/layout/LinedList"/>
    <dgm:cxn modelId="{9DEB6B3D-4233-4DDE-BE7A-9388BDB88CC7}" type="presParOf" srcId="{AB323BA5-AC67-4CBB-BA2B-0909A662712A}" destId="{BE053F9F-F6D6-49E4-97BD-EFC97F25FB3B}" srcOrd="2" destOrd="0" presId="urn:microsoft.com/office/officeart/2008/layout/LinedList"/>
    <dgm:cxn modelId="{34A8C6E3-C218-4823-BA65-CC7C58D12B69}" type="presParOf" srcId="{4F7813E9-02C3-47BA-8200-059CEB48DC75}" destId="{4AB58F04-BD15-437F-A6BA-3F6F255C9AF7}" srcOrd="5" destOrd="0" presId="urn:microsoft.com/office/officeart/2008/layout/LinedList"/>
    <dgm:cxn modelId="{EB2E7FD2-A981-4796-971A-B0C68AB74158}" type="presParOf" srcId="{4F7813E9-02C3-47BA-8200-059CEB48DC75}" destId="{9B252C61-8274-4ECF-AE15-1AFF46CDBD77}" srcOrd="6" destOrd="0" presId="urn:microsoft.com/office/officeart/2008/layout/LinedList"/>
    <dgm:cxn modelId="{0B6D015D-A2E2-4C6C-9636-C62C39040CBD}" type="presParOf" srcId="{4F7813E9-02C3-47BA-8200-059CEB48DC75}" destId="{0463F953-5273-4BC8-A073-A516C8C6F0B0}" srcOrd="7" destOrd="0" presId="urn:microsoft.com/office/officeart/2008/layout/LinedList"/>
    <dgm:cxn modelId="{2ADE7963-C3FE-472B-B5E5-74CB4DE5CE59}" type="presParOf" srcId="{0463F953-5273-4BC8-A073-A516C8C6F0B0}" destId="{FB94B915-092F-4350-BB2F-10662FC66AB0}" srcOrd="0" destOrd="0" presId="urn:microsoft.com/office/officeart/2008/layout/LinedList"/>
    <dgm:cxn modelId="{B4E9E78B-1494-4D65-98D0-B35295EA1A2B}" type="presParOf" srcId="{0463F953-5273-4BC8-A073-A516C8C6F0B0}" destId="{801AE423-23A6-411D-B6DD-AB8725633A4F}" srcOrd="1" destOrd="0" presId="urn:microsoft.com/office/officeart/2008/layout/LinedList"/>
    <dgm:cxn modelId="{EEA9EF3B-DE5F-4E2D-AEC8-50313C504D3A}" type="presParOf" srcId="{0463F953-5273-4BC8-A073-A516C8C6F0B0}" destId="{FA5989B6-C51C-4CDF-A583-3BF44B0F4FA3}" srcOrd="2" destOrd="0" presId="urn:microsoft.com/office/officeart/2008/layout/LinedList"/>
    <dgm:cxn modelId="{0059EA1B-0C8A-4C45-8CE1-5B3E398603E6}" type="presParOf" srcId="{4F7813E9-02C3-47BA-8200-059CEB48DC75}" destId="{839B6AED-1D43-4928-B5C6-3A190C352374}" srcOrd="8" destOrd="0" presId="urn:microsoft.com/office/officeart/2008/layout/LinedList"/>
    <dgm:cxn modelId="{36118358-5C29-4F0E-AA9D-1BDC3DE42097}" type="presParOf" srcId="{4F7813E9-02C3-47BA-8200-059CEB48DC75}" destId="{2BBD8016-A048-42F3-B539-8BA7DDED0831}" srcOrd="9" destOrd="0" presId="urn:microsoft.com/office/officeart/2008/layout/LinedList"/>
    <dgm:cxn modelId="{8D69DFA4-F227-414E-BD39-2934BC0E9A97}" type="presParOf" srcId="{4F7813E9-02C3-47BA-8200-059CEB48DC75}" destId="{C1E62A22-997A-4CB6-AE4A-EE0721B75F2A}" srcOrd="10" destOrd="0" presId="urn:microsoft.com/office/officeart/2008/layout/LinedList"/>
    <dgm:cxn modelId="{DA9763F1-3EFC-4707-90EA-E2E43B43AE75}" type="presParOf" srcId="{C1E62A22-997A-4CB6-AE4A-EE0721B75F2A}" destId="{39A9F6F0-E85D-4048-B092-F4FB5A639B02}" srcOrd="0" destOrd="0" presId="urn:microsoft.com/office/officeart/2008/layout/LinedList"/>
    <dgm:cxn modelId="{86A7E1BF-155A-4C27-B1B1-96B2E0F63A85}" type="presParOf" srcId="{C1E62A22-997A-4CB6-AE4A-EE0721B75F2A}" destId="{B72A8472-CE3B-4355-862F-0B577089D600}" srcOrd="1" destOrd="0" presId="urn:microsoft.com/office/officeart/2008/layout/LinedList"/>
    <dgm:cxn modelId="{18B22408-FBF1-44EC-91FD-E3A497194128}" type="presParOf" srcId="{C1E62A22-997A-4CB6-AE4A-EE0721B75F2A}" destId="{22B72375-99B4-4098-85BF-76BC0F169226}" srcOrd="2" destOrd="0" presId="urn:microsoft.com/office/officeart/2008/layout/LinedList"/>
    <dgm:cxn modelId="{AB11F1F2-3EFA-46CC-8A27-56A7C11CD464}" type="presParOf" srcId="{4F7813E9-02C3-47BA-8200-059CEB48DC75}" destId="{FCBC0B1D-8123-4512-8482-027C5C3CAA30}" srcOrd="11" destOrd="0" presId="urn:microsoft.com/office/officeart/2008/layout/LinedList"/>
    <dgm:cxn modelId="{A7E7F81B-993C-4802-874F-277775620F04}" type="presParOf" srcId="{4F7813E9-02C3-47BA-8200-059CEB48DC75}" destId="{041F3612-3158-40AF-A9CF-22365D90DCB1}" srcOrd="12" destOrd="0" presId="urn:microsoft.com/office/officeart/2008/layout/LinedList"/>
    <dgm:cxn modelId="{9D458E22-A1A9-4EC3-84F7-4AB9946E380C}" type="presParOf" srcId="{4F7813E9-02C3-47BA-8200-059CEB48DC75}" destId="{6795D4C5-07DA-4F8B-B13C-7DCADAF43E62}" srcOrd="13" destOrd="0" presId="urn:microsoft.com/office/officeart/2008/layout/LinedList"/>
    <dgm:cxn modelId="{BE9D8EAD-3629-48C7-8363-E6856C9CD374}" type="presParOf" srcId="{6795D4C5-07DA-4F8B-B13C-7DCADAF43E62}" destId="{E7408360-C944-41AF-9460-5563EFAC21D4}" srcOrd="0" destOrd="0" presId="urn:microsoft.com/office/officeart/2008/layout/LinedList"/>
    <dgm:cxn modelId="{C0549CBD-D832-4190-A5C9-6E40CF26832A}" type="presParOf" srcId="{6795D4C5-07DA-4F8B-B13C-7DCADAF43E62}" destId="{0F6A1670-28A1-4ED0-9FBD-DCCF36FD15D9}" srcOrd="1" destOrd="0" presId="urn:microsoft.com/office/officeart/2008/layout/LinedList"/>
    <dgm:cxn modelId="{BA14F17F-E517-4B89-993C-E849B012C051}" type="presParOf" srcId="{6795D4C5-07DA-4F8B-B13C-7DCADAF43E62}" destId="{4B8F95B0-32BB-474C-9682-358F02717DE6}" srcOrd="2" destOrd="0" presId="urn:microsoft.com/office/officeart/2008/layout/LinedList"/>
    <dgm:cxn modelId="{E1AF58F1-AB8F-4E7E-95CF-652C876F2B79}" type="presParOf" srcId="{4F7813E9-02C3-47BA-8200-059CEB48DC75}" destId="{BD6593D7-E127-4E2B-9497-EFE83AE6DEC7}" srcOrd="14" destOrd="0" presId="urn:microsoft.com/office/officeart/2008/layout/LinedList"/>
    <dgm:cxn modelId="{CDBD404D-65B0-4CD4-992B-9E66E7CFE39F}" type="presParOf" srcId="{4F7813E9-02C3-47BA-8200-059CEB48DC75}" destId="{4A2BF558-212A-4CD0-A8B5-C6DAC7C4E6C0}" srcOrd="15" destOrd="0" presId="urn:microsoft.com/office/officeart/2008/layout/LinedList"/>
    <dgm:cxn modelId="{2C893A2A-9753-40C2-B67B-F8A3964B5F16}" type="presParOf" srcId="{4F7813E9-02C3-47BA-8200-059CEB48DC75}" destId="{A8395128-18CD-4787-BC54-3451F27CFC57}" srcOrd="16" destOrd="0" presId="urn:microsoft.com/office/officeart/2008/layout/LinedList"/>
    <dgm:cxn modelId="{99BEAB53-D120-42BF-8BCD-970390ACAC71}" type="presParOf" srcId="{A8395128-18CD-4787-BC54-3451F27CFC57}" destId="{60D88B7F-428B-4EE8-AD60-5F8ABFB30504}" srcOrd="0" destOrd="0" presId="urn:microsoft.com/office/officeart/2008/layout/LinedList"/>
    <dgm:cxn modelId="{1EDD1B37-3672-48A1-AF27-6407D465408E}" type="presParOf" srcId="{A8395128-18CD-4787-BC54-3451F27CFC57}" destId="{47C9DC1C-822A-42A9-86F5-D45433A74ABB}" srcOrd="1" destOrd="0" presId="urn:microsoft.com/office/officeart/2008/layout/LinedList"/>
    <dgm:cxn modelId="{B1412406-6FFE-4056-8826-ACF10E7EEE32}" type="presParOf" srcId="{A8395128-18CD-4787-BC54-3451F27CFC57}" destId="{F9636CC7-9843-4D72-BD8C-3907B9F29F01}" srcOrd="2" destOrd="0" presId="urn:microsoft.com/office/officeart/2008/layout/LinedList"/>
    <dgm:cxn modelId="{1816FBB9-4B77-404D-99DB-DFDA21DFA197}" type="presParOf" srcId="{4F7813E9-02C3-47BA-8200-059CEB48DC75}" destId="{AED0B2FC-79B1-4283-99CF-A9E306A3C16B}" srcOrd="17" destOrd="0" presId="urn:microsoft.com/office/officeart/2008/layout/LinedList"/>
    <dgm:cxn modelId="{A2A61D1A-1D35-400F-8524-8AF410CAAB44}" type="presParOf" srcId="{4F7813E9-02C3-47BA-8200-059CEB48DC75}" destId="{60B4AB7D-E06B-4657-8FFB-FC144F4ED4FE}" srcOrd="18" destOrd="0" presId="urn:microsoft.com/office/officeart/2008/layout/LinedList"/>
    <dgm:cxn modelId="{2F83DCA9-E14B-4F98-BFE4-1BBC136502AF}" type="presParOf" srcId="{4F7813E9-02C3-47BA-8200-059CEB48DC75}" destId="{57B063E7-8BCA-46BF-B66D-E5D373EF084B}" srcOrd="19" destOrd="0" presId="urn:microsoft.com/office/officeart/2008/layout/LinedList"/>
    <dgm:cxn modelId="{45FC3D94-8ECE-4AA4-AD09-66131466DFAA}" type="presParOf" srcId="{57B063E7-8BCA-46BF-B66D-E5D373EF084B}" destId="{295B7186-77F1-4AFD-9066-70E2693217C8}" srcOrd="0" destOrd="0" presId="urn:microsoft.com/office/officeart/2008/layout/LinedList"/>
    <dgm:cxn modelId="{1ED0A16F-7046-4518-8840-D3494EF4DD25}" type="presParOf" srcId="{57B063E7-8BCA-46BF-B66D-E5D373EF084B}" destId="{37F6E421-5432-4E42-BC96-6CA3481E91DF}" srcOrd="1" destOrd="0" presId="urn:microsoft.com/office/officeart/2008/layout/LinedList"/>
    <dgm:cxn modelId="{2D63BCE1-F969-41E3-A237-B0AE3896ECEA}" type="presParOf" srcId="{57B063E7-8BCA-46BF-B66D-E5D373EF084B}" destId="{487C1714-8348-47F5-8045-0AF1B7059E61}" srcOrd="2" destOrd="0" presId="urn:microsoft.com/office/officeart/2008/layout/LinedList"/>
    <dgm:cxn modelId="{8F088B1A-AC07-4E8E-AE93-D582A8467AD7}" type="presParOf" srcId="{4F7813E9-02C3-47BA-8200-059CEB48DC75}" destId="{BEC996FE-457C-48AA-A2F3-BA1A5951425C}" srcOrd="20" destOrd="0" presId="urn:microsoft.com/office/officeart/2008/layout/LinedList"/>
    <dgm:cxn modelId="{16B9E1CA-5D76-4778-8701-1CE02B7650EE}" type="presParOf" srcId="{4F7813E9-02C3-47BA-8200-059CEB48DC75}" destId="{D03D5CC2-6C51-40AF-8959-AA2FBB9E6DD7}" srcOrd="21" destOrd="0" presId="urn:microsoft.com/office/officeart/2008/layout/LinedList"/>
    <dgm:cxn modelId="{8FBBE1D9-07FE-405E-997E-0524186E839C}" type="presParOf" srcId="{4F7813E9-02C3-47BA-8200-059CEB48DC75}" destId="{A125468A-8CDA-480A-B635-88EBFF3AE9D5}" srcOrd="22" destOrd="0" presId="urn:microsoft.com/office/officeart/2008/layout/LinedList"/>
    <dgm:cxn modelId="{AA8844D2-2C83-43BE-BCAB-9B08B6BE934C}" type="presParOf" srcId="{A125468A-8CDA-480A-B635-88EBFF3AE9D5}" destId="{C3389C76-1724-4077-866D-8D3EA5C795CB}" srcOrd="0" destOrd="0" presId="urn:microsoft.com/office/officeart/2008/layout/LinedList"/>
    <dgm:cxn modelId="{7247CB63-B88B-49E5-9FC3-584437CF7922}" type="presParOf" srcId="{A125468A-8CDA-480A-B635-88EBFF3AE9D5}" destId="{748FA6E2-733F-4201-A936-2E65C91E9733}" srcOrd="1" destOrd="0" presId="urn:microsoft.com/office/officeart/2008/layout/LinedList"/>
    <dgm:cxn modelId="{CC0D8B84-C5FE-4245-9C1A-376449BB9F2F}" type="presParOf" srcId="{A125468A-8CDA-480A-B635-88EBFF3AE9D5}" destId="{A03EA42A-E03D-4E33-B227-4D695AB5E87A}" srcOrd="2" destOrd="0" presId="urn:microsoft.com/office/officeart/2008/layout/LinedList"/>
    <dgm:cxn modelId="{798B77C0-40ED-40B0-966A-8782A5C2E0D8}" type="presParOf" srcId="{4F7813E9-02C3-47BA-8200-059CEB48DC75}" destId="{F597B652-1F5C-40D6-AAEF-A3D02F803CB6}" srcOrd="23" destOrd="0" presId="urn:microsoft.com/office/officeart/2008/layout/LinedList"/>
    <dgm:cxn modelId="{3F30776A-6644-4E13-A8F5-B5A7BF0897EA}" type="presParOf" srcId="{4F7813E9-02C3-47BA-8200-059CEB48DC75}" destId="{A8337751-46ED-4855-9E6B-840455685F5A}" srcOrd="24" destOrd="0" presId="urn:microsoft.com/office/officeart/2008/layout/LinedList"/>
    <dgm:cxn modelId="{94D113BA-3B89-441F-9C15-7A462D9E4B67}" type="presParOf" srcId="{4F7813E9-02C3-47BA-8200-059CEB48DC75}" destId="{40C8C056-7749-4386-B09A-13C00AB82DF1}" srcOrd="25" destOrd="0" presId="urn:microsoft.com/office/officeart/2008/layout/LinedList"/>
    <dgm:cxn modelId="{BB4EB9BD-56B2-4F25-8F80-80FFD2C367BF}" type="presParOf" srcId="{40C8C056-7749-4386-B09A-13C00AB82DF1}" destId="{BCDAAB20-772D-49EE-9061-4EA4DF6534FC}" srcOrd="0" destOrd="0" presId="urn:microsoft.com/office/officeart/2008/layout/LinedList"/>
    <dgm:cxn modelId="{074594DE-129A-40E1-8DFB-9BBA44248D85}" type="presParOf" srcId="{40C8C056-7749-4386-B09A-13C00AB82DF1}" destId="{1D4C85FB-1A94-47BE-8F96-B731C2FC61B1}" srcOrd="1" destOrd="0" presId="urn:microsoft.com/office/officeart/2008/layout/LinedList"/>
    <dgm:cxn modelId="{2195C793-0D1F-49F8-94B4-2798CD1CB901}" type="presParOf" srcId="{40C8C056-7749-4386-B09A-13C00AB82DF1}" destId="{BE1B5836-95A1-4829-82F5-E19CBAAECCAD}" srcOrd="2" destOrd="0" presId="urn:microsoft.com/office/officeart/2008/layout/LinedList"/>
    <dgm:cxn modelId="{DFD2D1FF-8042-47DD-816D-3FAF80C4EBA1}" type="presParOf" srcId="{4F7813E9-02C3-47BA-8200-059CEB48DC75}" destId="{EF1A36BF-9BB1-4746-A647-466197536A95}" srcOrd="26" destOrd="0" presId="urn:microsoft.com/office/officeart/2008/layout/LinedList"/>
    <dgm:cxn modelId="{8E1069AD-6709-4120-B330-0A3BB5394D2C}" type="presParOf" srcId="{4F7813E9-02C3-47BA-8200-059CEB48DC75}" destId="{E3784BA3-481B-4F74-983D-0350F3D048E2}" srcOrd="27"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C9AF88-E147-4479-954C-5526A4FC939D}">
      <dsp:nvSpPr>
        <dsp:cNvPr id="0" name=""/>
        <dsp:cNvSpPr/>
      </dsp:nvSpPr>
      <dsp:spPr>
        <a:xfrm>
          <a:off x="0" y="0"/>
          <a:ext cx="6269038" cy="0"/>
        </a:xfrm>
        <a:prstGeom prst="line">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F415D82D-197F-4A45-B328-098666AE200D}">
      <dsp:nvSpPr>
        <dsp:cNvPr id="0" name=""/>
        <dsp:cNvSpPr/>
      </dsp:nvSpPr>
      <dsp:spPr>
        <a:xfrm>
          <a:off x="0" y="0"/>
          <a:ext cx="1253807" cy="5572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Descriptive statistics answer the following questions:</a:t>
          </a:r>
        </a:p>
      </dsp:txBody>
      <dsp:txXfrm>
        <a:off x="0" y="0"/>
        <a:ext cx="1253807" cy="5572125"/>
      </dsp:txXfrm>
    </dsp:sp>
    <dsp:sp modelId="{C25C5956-B653-48C6-A9EC-A2C05E1AEDC0}">
      <dsp:nvSpPr>
        <dsp:cNvPr id="0" name=""/>
        <dsp:cNvSpPr/>
      </dsp:nvSpPr>
      <dsp:spPr>
        <a:xfrm>
          <a:off x="1347843" y="87064"/>
          <a:ext cx="4921194" cy="17412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a:t>What is the value that best describes the data set?</a:t>
          </a:r>
        </a:p>
      </dsp:txBody>
      <dsp:txXfrm>
        <a:off x="1347843" y="87064"/>
        <a:ext cx="4921194" cy="1741289"/>
      </dsp:txXfrm>
    </dsp:sp>
    <dsp:sp modelId="{28457B88-3ADD-4FD7-8AC0-683D8B6A2C4F}">
      <dsp:nvSpPr>
        <dsp:cNvPr id="0" name=""/>
        <dsp:cNvSpPr/>
      </dsp:nvSpPr>
      <dsp:spPr>
        <a:xfrm>
          <a:off x="1253807" y="1828353"/>
          <a:ext cx="5015230" cy="0"/>
        </a:xfrm>
        <a:prstGeom prst="line">
          <a:avLst/>
        </a:prstGeom>
        <a:noFill/>
        <a:ln w="6350" cap="flat" cmpd="sng" algn="ctr">
          <a:solidFill>
            <a:schemeClr val="accent6">
              <a:tint val="50000"/>
              <a:hueOff val="0"/>
              <a:satOff val="0"/>
              <a:lumOff val="0"/>
              <a:alphaOff val="0"/>
            </a:schemeClr>
          </a:solidFill>
          <a:prstDash val="solid"/>
          <a:miter lim="800000"/>
        </a:ln>
        <a:effectLst/>
      </dsp:spPr>
      <dsp:style>
        <a:lnRef idx="1">
          <a:scrgbClr r="0" g="0" b="0"/>
        </a:lnRef>
        <a:fillRef idx="0">
          <a:scrgbClr r="0" g="0" b="0"/>
        </a:fillRef>
        <a:effectRef idx="1">
          <a:scrgbClr r="0" g="0" b="0"/>
        </a:effectRef>
        <a:fontRef idx="minor"/>
      </dsp:style>
    </dsp:sp>
    <dsp:sp modelId="{E652CD5F-14F5-48BE-8E62-77B969BB10B6}">
      <dsp:nvSpPr>
        <dsp:cNvPr id="0" name=""/>
        <dsp:cNvSpPr/>
      </dsp:nvSpPr>
      <dsp:spPr>
        <a:xfrm>
          <a:off x="1347843" y="1915417"/>
          <a:ext cx="4921194" cy="17412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a:t>How much a data set speads from its average value?</a:t>
          </a:r>
        </a:p>
      </dsp:txBody>
      <dsp:txXfrm>
        <a:off x="1347843" y="1915417"/>
        <a:ext cx="4921194" cy="1741289"/>
      </dsp:txXfrm>
    </dsp:sp>
    <dsp:sp modelId="{1EB4410E-E45F-4E94-A876-89046295282B}">
      <dsp:nvSpPr>
        <dsp:cNvPr id="0" name=""/>
        <dsp:cNvSpPr/>
      </dsp:nvSpPr>
      <dsp:spPr>
        <a:xfrm>
          <a:off x="1253807" y="3656707"/>
          <a:ext cx="5015230" cy="0"/>
        </a:xfrm>
        <a:prstGeom prst="line">
          <a:avLst/>
        </a:prstGeom>
        <a:noFill/>
        <a:ln w="6350" cap="flat" cmpd="sng" algn="ctr">
          <a:solidFill>
            <a:schemeClr val="accent6">
              <a:tint val="50000"/>
              <a:hueOff val="0"/>
              <a:satOff val="0"/>
              <a:lumOff val="0"/>
              <a:alphaOff val="0"/>
            </a:schemeClr>
          </a:solidFill>
          <a:prstDash val="solid"/>
          <a:miter lim="800000"/>
        </a:ln>
        <a:effectLst/>
      </dsp:spPr>
      <dsp:style>
        <a:lnRef idx="1">
          <a:scrgbClr r="0" g="0" b="0"/>
        </a:lnRef>
        <a:fillRef idx="0">
          <a:scrgbClr r="0" g="0" b="0"/>
        </a:fillRef>
        <a:effectRef idx="1">
          <a:scrgbClr r="0" g="0" b="0"/>
        </a:effectRef>
        <a:fontRef idx="minor"/>
      </dsp:style>
    </dsp:sp>
    <dsp:sp modelId="{5F03F193-CCE0-47E6-B65B-0DC6EF9F8381}">
      <dsp:nvSpPr>
        <dsp:cNvPr id="0" name=""/>
        <dsp:cNvSpPr/>
      </dsp:nvSpPr>
      <dsp:spPr>
        <a:xfrm>
          <a:off x="1347843" y="3743771"/>
          <a:ext cx="4921194" cy="17412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a:t>What is the smallest and largest number in a data set?</a:t>
          </a:r>
        </a:p>
      </dsp:txBody>
      <dsp:txXfrm>
        <a:off x="1347843" y="3743771"/>
        <a:ext cx="4921194" cy="1741289"/>
      </dsp:txXfrm>
    </dsp:sp>
    <dsp:sp modelId="{745D3F3E-21CF-4C81-9903-875C63A71E5B}">
      <dsp:nvSpPr>
        <dsp:cNvPr id="0" name=""/>
        <dsp:cNvSpPr/>
      </dsp:nvSpPr>
      <dsp:spPr>
        <a:xfrm>
          <a:off x="1253807" y="5485060"/>
          <a:ext cx="5015230" cy="0"/>
        </a:xfrm>
        <a:prstGeom prst="line">
          <a:avLst/>
        </a:prstGeom>
        <a:noFill/>
        <a:ln w="6350" cap="flat" cmpd="sng" algn="ctr">
          <a:solidFill>
            <a:schemeClr val="accent6">
              <a:tint val="50000"/>
              <a:hueOff val="0"/>
              <a:satOff val="0"/>
              <a:lumOff val="0"/>
              <a:alphaOff val="0"/>
            </a:schemeClr>
          </a:solidFill>
          <a:prstDash val="solid"/>
          <a:miter lim="800000"/>
        </a:ln>
        <a:effectLst/>
      </dsp:spPr>
      <dsp:style>
        <a:lnRef idx="1">
          <a:scrgbClr r="0" g="0" b="0"/>
        </a:lnRef>
        <a:fillRef idx="0">
          <a:scrgbClr r="0" g="0" b="0"/>
        </a:fillRef>
        <a:effectRef idx="1">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BC3DEC-EA17-4029-8179-23881764A6AA}">
      <dsp:nvSpPr>
        <dsp:cNvPr id="0" name=""/>
        <dsp:cNvSpPr/>
      </dsp:nvSpPr>
      <dsp:spPr>
        <a:xfrm>
          <a:off x="803" y="0"/>
          <a:ext cx="3252647" cy="2987418"/>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321289" tIns="0" rIns="321289" bIns="330200" numCol="1" spcCol="1270" anchor="t" anchorCtr="0">
          <a:noAutofit/>
        </a:bodyPr>
        <a:lstStyle/>
        <a:p>
          <a:pPr marL="0" lvl="0" indent="0" algn="l" defTabSz="800100">
            <a:lnSpc>
              <a:spcPct val="90000"/>
            </a:lnSpc>
            <a:spcBef>
              <a:spcPct val="0"/>
            </a:spcBef>
            <a:spcAft>
              <a:spcPct val="35000"/>
            </a:spcAft>
            <a:buNone/>
          </a:pPr>
          <a:r>
            <a:rPr lang="en-US" sz="1800" b="1" kern="1200" dirty="0"/>
            <a:t>Mean</a:t>
          </a:r>
          <a:r>
            <a:rPr lang="en-US" sz="1800" kern="1200" dirty="0"/>
            <a:t> – When your data is not skewed </a:t>
          </a:r>
          <a:r>
            <a:rPr lang="en-US" sz="1800" kern="1200" dirty="0" err="1"/>
            <a:t>i.e</a:t>
          </a:r>
          <a:r>
            <a:rPr lang="en-US" sz="1800" kern="1200" dirty="0"/>
            <a:t> normally distributed. In other words, there are no extreme values present in the data set (Outliers).</a:t>
          </a:r>
          <a:br>
            <a:rPr lang="en-US" sz="1800" kern="1200" dirty="0"/>
          </a:br>
          <a:endParaRPr lang="en-US" sz="1800" kern="1200" dirty="0"/>
        </a:p>
      </dsp:txBody>
      <dsp:txXfrm>
        <a:off x="803" y="1194967"/>
        <a:ext cx="3252647" cy="1792450"/>
      </dsp:txXfrm>
    </dsp:sp>
    <dsp:sp modelId="{66AAA928-51C5-42E9-860A-17E740B53667}">
      <dsp:nvSpPr>
        <dsp:cNvPr id="0" name=""/>
        <dsp:cNvSpPr/>
      </dsp:nvSpPr>
      <dsp:spPr>
        <a:xfrm>
          <a:off x="803" y="0"/>
          <a:ext cx="3252647" cy="1194967"/>
        </a:xfrm>
        <a:prstGeom prst="rect">
          <a:avLst/>
        </a:prstGeom>
        <a:noFill/>
        <a:ln w="6350" cap="flat" cmpd="sng" algn="ctr">
          <a:noFill/>
          <a:prstDash val="solid"/>
          <a:miter lim="800000"/>
        </a:ln>
        <a:effectLst/>
        <a:sp3d/>
      </dsp:spPr>
      <dsp:style>
        <a:lnRef idx="1">
          <a:scrgbClr r="0" g="0" b="0"/>
        </a:lnRef>
        <a:fillRef idx="3">
          <a:scrgbClr r="0" g="0" b="0"/>
        </a:fillRef>
        <a:effectRef idx="2">
          <a:scrgbClr r="0" g="0" b="0"/>
        </a:effectRef>
        <a:fontRef idx="minor">
          <a:schemeClr val="lt1"/>
        </a:fontRef>
      </dsp:style>
      <dsp:txBody>
        <a:bodyPr spcFirstLastPara="0" vert="horz" wrap="square" lIns="321289" tIns="165100" rIns="321289" bIns="165100" numCol="1" spcCol="1270" anchor="ctr" anchorCtr="0">
          <a:noAutofit/>
        </a:bodyPr>
        <a:lstStyle/>
        <a:p>
          <a:pPr marL="0" lvl="0" indent="0" algn="l" defTabSz="2711450">
            <a:lnSpc>
              <a:spcPct val="90000"/>
            </a:lnSpc>
            <a:spcBef>
              <a:spcPct val="0"/>
            </a:spcBef>
            <a:spcAft>
              <a:spcPct val="35000"/>
            </a:spcAft>
            <a:buNone/>
          </a:pPr>
          <a:r>
            <a:rPr lang="en-US" sz="6100" kern="1200"/>
            <a:t>01</a:t>
          </a:r>
        </a:p>
      </dsp:txBody>
      <dsp:txXfrm>
        <a:off x="803" y="0"/>
        <a:ext cx="3252647" cy="1194967"/>
      </dsp:txXfrm>
    </dsp:sp>
    <dsp:sp modelId="{B0ED0657-F000-4198-B14E-74404B0F3C95}">
      <dsp:nvSpPr>
        <dsp:cNvPr id="0" name=""/>
        <dsp:cNvSpPr/>
      </dsp:nvSpPr>
      <dsp:spPr>
        <a:xfrm>
          <a:off x="3513661" y="0"/>
          <a:ext cx="3252647" cy="2987418"/>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321289" tIns="0" rIns="321289" bIns="330200" numCol="1" spcCol="1270" anchor="t" anchorCtr="0">
          <a:noAutofit/>
        </a:bodyPr>
        <a:lstStyle/>
        <a:p>
          <a:pPr marL="0" lvl="0" indent="0" algn="l" defTabSz="800100">
            <a:lnSpc>
              <a:spcPct val="90000"/>
            </a:lnSpc>
            <a:spcBef>
              <a:spcPct val="0"/>
            </a:spcBef>
            <a:spcAft>
              <a:spcPct val="35000"/>
            </a:spcAft>
            <a:buNone/>
          </a:pPr>
          <a:r>
            <a:rPr lang="en-US" sz="1800" b="1" kern="1200" dirty="0"/>
            <a:t>Median</a:t>
          </a:r>
          <a:r>
            <a:rPr lang="en-US" sz="1800" kern="1200" dirty="0"/>
            <a:t> – When your data is skewed or you are dealing with ordinal (ordered categories) data (e.g. like 1. Strongly dislike 2. Dislike 3.Neutral   4. Like 5. Strongly like)</a:t>
          </a:r>
          <a:br>
            <a:rPr lang="en-US" sz="1800" kern="1200" dirty="0"/>
          </a:br>
          <a:endParaRPr lang="en-US" sz="1800" kern="1200" dirty="0"/>
        </a:p>
      </dsp:txBody>
      <dsp:txXfrm>
        <a:off x="3513661" y="1194967"/>
        <a:ext cx="3252647" cy="1792450"/>
      </dsp:txXfrm>
    </dsp:sp>
    <dsp:sp modelId="{0AC0E56A-F60C-4B91-8E74-81E1F0074D2F}">
      <dsp:nvSpPr>
        <dsp:cNvPr id="0" name=""/>
        <dsp:cNvSpPr/>
      </dsp:nvSpPr>
      <dsp:spPr>
        <a:xfrm>
          <a:off x="3513661" y="0"/>
          <a:ext cx="3252647" cy="1194967"/>
        </a:xfrm>
        <a:prstGeom prst="rect">
          <a:avLst/>
        </a:prstGeom>
        <a:noFill/>
        <a:ln w="6350" cap="flat" cmpd="sng" algn="ctr">
          <a:noFill/>
          <a:prstDash val="solid"/>
          <a:miter lim="800000"/>
        </a:ln>
        <a:effectLst/>
        <a:sp3d/>
      </dsp:spPr>
      <dsp:style>
        <a:lnRef idx="1">
          <a:scrgbClr r="0" g="0" b="0"/>
        </a:lnRef>
        <a:fillRef idx="3">
          <a:scrgbClr r="0" g="0" b="0"/>
        </a:fillRef>
        <a:effectRef idx="2">
          <a:scrgbClr r="0" g="0" b="0"/>
        </a:effectRef>
        <a:fontRef idx="minor">
          <a:schemeClr val="lt1"/>
        </a:fontRef>
      </dsp:style>
      <dsp:txBody>
        <a:bodyPr spcFirstLastPara="0" vert="horz" wrap="square" lIns="321289" tIns="165100" rIns="321289" bIns="165100" numCol="1" spcCol="1270" anchor="ctr" anchorCtr="0">
          <a:noAutofit/>
        </a:bodyPr>
        <a:lstStyle/>
        <a:p>
          <a:pPr marL="0" lvl="0" indent="0" algn="l" defTabSz="2711450">
            <a:lnSpc>
              <a:spcPct val="90000"/>
            </a:lnSpc>
            <a:spcBef>
              <a:spcPct val="0"/>
            </a:spcBef>
            <a:spcAft>
              <a:spcPct val="35000"/>
            </a:spcAft>
            <a:buNone/>
          </a:pPr>
          <a:r>
            <a:rPr lang="en-US" sz="6100" kern="1200"/>
            <a:t>02</a:t>
          </a:r>
        </a:p>
      </dsp:txBody>
      <dsp:txXfrm>
        <a:off x="3513661" y="0"/>
        <a:ext cx="3252647" cy="1194967"/>
      </dsp:txXfrm>
    </dsp:sp>
    <dsp:sp modelId="{50731CD0-73D2-4B5E-8915-770FD03B7024}">
      <dsp:nvSpPr>
        <dsp:cNvPr id="0" name=""/>
        <dsp:cNvSpPr/>
      </dsp:nvSpPr>
      <dsp:spPr>
        <a:xfrm>
          <a:off x="7027323" y="0"/>
          <a:ext cx="3252647" cy="2987418"/>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321289" tIns="0" rIns="321289" bIns="330200" numCol="1" spcCol="1270" anchor="t" anchorCtr="0">
          <a:noAutofit/>
        </a:bodyPr>
        <a:lstStyle/>
        <a:p>
          <a:pPr marL="0" lvl="0" indent="0" algn="l" defTabSz="889000">
            <a:lnSpc>
              <a:spcPct val="90000"/>
            </a:lnSpc>
            <a:spcBef>
              <a:spcPct val="0"/>
            </a:spcBef>
            <a:spcAft>
              <a:spcPct val="35000"/>
            </a:spcAft>
            <a:buNone/>
          </a:pPr>
          <a:r>
            <a:rPr lang="en-US" sz="2000" b="1" kern="1200" dirty="0"/>
            <a:t>Mode</a:t>
          </a:r>
          <a:r>
            <a:rPr lang="en-US" sz="2000" kern="1200" dirty="0"/>
            <a:t> - When dealing with nominal (unordered categories) data.</a:t>
          </a:r>
          <a:br>
            <a:rPr lang="en-US" sz="2000" kern="1200" dirty="0"/>
          </a:br>
          <a:br>
            <a:rPr lang="en-US" sz="2000" kern="1200" dirty="0"/>
          </a:br>
          <a:endParaRPr lang="en-US" sz="2000" kern="1200" dirty="0"/>
        </a:p>
      </dsp:txBody>
      <dsp:txXfrm>
        <a:off x="7027323" y="1194967"/>
        <a:ext cx="3252647" cy="1792450"/>
      </dsp:txXfrm>
    </dsp:sp>
    <dsp:sp modelId="{A4A5E833-F31C-4F4E-96E2-3E034155692A}">
      <dsp:nvSpPr>
        <dsp:cNvPr id="0" name=""/>
        <dsp:cNvSpPr/>
      </dsp:nvSpPr>
      <dsp:spPr>
        <a:xfrm>
          <a:off x="7026520" y="0"/>
          <a:ext cx="3252647" cy="1194967"/>
        </a:xfrm>
        <a:prstGeom prst="rect">
          <a:avLst/>
        </a:prstGeom>
        <a:noFill/>
        <a:ln w="6350" cap="flat" cmpd="sng" algn="ctr">
          <a:noFill/>
          <a:prstDash val="solid"/>
          <a:miter lim="800000"/>
        </a:ln>
        <a:effectLst/>
        <a:sp3d/>
      </dsp:spPr>
      <dsp:style>
        <a:lnRef idx="1">
          <a:scrgbClr r="0" g="0" b="0"/>
        </a:lnRef>
        <a:fillRef idx="3">
          <a:scrgbClr r="0" g="0" b="0"/>
        </a:fillRef>
        <a:effectRef idx="2">
          <a:scrgbClr r="0" g="0" b="0"/>
        </a:effectRef>
        <a:fontRef idx="minor">
          <a:schemeClr val="lt1"/>
        </a:fontRef>
      </dsp:style>
      <dsp:txBody>
        <a:bodyPr spcFirstLastPara="0" vert="horz" wrap="square" lIns="321289" tIns="165100" rIns="321289" bIns="165100" numCol="1" spcCol="1270" anchor="ctr" anchorCtr="0">
          <a:noAutofit/>
        </a:bodyPr>
        <a:lstStyle/>
        <a:p>
          <a:pPr marL="0" lvl="0" indent="0" algn="l" defTabSz="2711450">
            <a:lnSpc>
              <a:spcPct val="90000"/>
            </a:lnSpc>
            <a:spcBef>
              <a:spcPct val="0"/>
            </a:spcBef>
            <a:spcAft>
              <a:spcPct val="35000"/>
            </a:spcAft>
            <a:buNone/>
          </a:pPr>
          <a:r>
            <a:rPr lang="en-US" sz="6100" kern="1200"/>
            <a:t>03</a:t>
          </a:r>
        </a:p>
      </dsp:txBody>
      <dsp:txXfrm>
        <a:off x="7026520" y="0"/>
        <a:ext cx="3252647" cy="119496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78D819-13B4-44FF-83C1-23DFE5C8F739}">
      <dsp:nvSpPr>
        <dsp:cNvPr id="0" name=""/>
        <dsp:cNvSpPr/>
      </dsp:nvSpPr>
      <dsp:spPr>
        <a:xfrm>
          <a:off x="0" y="2720"/>
          <a:ext cx="6269038" cy="0"/>
        </a:xfrm>
        <a:prstGeom prst="lin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3F9381B0-7895-4A91-B40B-23EA9C949701}">
      <dsp:nvSpPr>
        <dsp:cNvPr id="0" name=""/>
        <dsp:cNvSpPr/>
      </dsp:nvSpPr>
      <dsp:spPr>
        <a:xfrm>
          <a:off x="0" y="2720"/>
          <a:ext cx="6269038" cy="18555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A positive covariance indicates that both tend to move upwards in value and downwards in value at the same time.</a:t>
          </a:r>
        </a:p>
      </dsp:txBody>
      <dsp:txXfrm>
        <a:off x="0" y="2720"/>
        <a:ext cx="6269038" cy="1855561"/>
      </dsp:txXfrm>
    </dsp:sp>
    <dsp:sp modelId="{75930297-B1D3-4C27-96F2-67DB15AEEB84}">
      <dsp:nvSpPr>
        <dsp:cNvPr id="0" name=""/>
        <dsp:cNvSpPr/>
      </dsp:nvSpPr>
      <dsp:spPr>
        <a:xfrm>
          <a:off x="0" y="1858281"/>
          <a:ext cx="6269038" cy="0"/>
        </a:xfrm>
        <a:prstGeom prst="lin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F647D1B4-7C80-41C2-94F0-EDE61DDDA968}">
      <dsp:nvSpPr>
        <dsp:cNvPr id="0" name=""/>
        <dsp:cNvSpPr/>
      </dsp:nvSpPr>
      <dsp:spPr>
        <a:xfrm>
          <a:off x="0" y="1858281"/>
          <a:ext cx="6269038" cy="18555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Negative covariance means they will move counter to each other, when one rises, the other falls. </a:t>
          </a:r>
        </a:p>
      </dsp:txBody>
      <dsp:txXfrm>
        <a:off x="0" y="1858281"/>
        <a:ext cx="6269038" cy="1855561"/>
      </dsp:txXfrm>
    </dsp:sp>
    <dsp:sp modelId="{9786ADF1-8777-458C-BE0E-33A7D87C879F}">
      <dsp:nvSpPr>
        <dsp:cNvPr id="0" name=""/>
        <dsp:cNvSpPr/>
      </dsp:nvSpPr>
      <dsp:spPr>
        <a:xfrm>
          <a:off x="0" y="3713843"/>
          <a:ext cx="6269038" cy="0"/>
        </a:xfrm>
        <a:prstGeom prst="lin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1F5897DB-7AD9-4094-B00E-A5A98D2428BF}">
      <dsp:nvSpPr>
        <dsp:cNvPr id="0" name=""/>
        <dsp:cNvSpPr/>
      </dsp:nvSpPr>
      <dsp:spPr>
        <a:xfrm>
          <a:off x="0" y="3713843"/>
          <a:ext cx="6269038" cy="18555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Zero covariance means that two random variable(in which we want to find covariance) are independent to each other. . </a:t>
          </a:r>
        </a:p>
      </dsp:txBody>
      <dsp:txXfrm>
        <a:off x="0" y="3713843"/>
        <a:ext cx="6269038" cy="185556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BC3DEC-EA17-4029-8179-23881764A6AA}">
      <dsp:nvSpPr>
        <dsp:cNvPr id="0" name=""/>
        <dsp:cNvSpPr/>
      </dsp:nvSpPr>
      <dsp:spPr>
        <a:xfrm>
          <a:off x="6773" y="550939"/>
          <a:ext cx="2117303" cy="3221078"/>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209143" tIns="0" rIns="209143" bIns="330200" numCol="1" spcCol="1270" anchor="t" anchorCtr="0">
          <a:noAutofit/>
        </a:bodyPr>
        <a:lstStyle/>
        <a:p>
          <a:pPr marL="0" lvl="0" indent="0" algn="l" defTabSz="711200">
            <a:lnSpc>
              <a:spcPct val="90000"/>
            </a:lnSpc>
            <a:spcBef>
              <a:spcPct val="0"/>
            </a:spcBef>
            <a:spcAft>
              <a:spcPct val="35000"/>
            </a:spcAft>
            <a:buNone/>
          </a:pPr>
          <a:r>
            <a:rPr lang="en-US" sz="1600" kern="1200" dirty="0"/>
            <a:t>Step 1: Put the data in order from least to greatest.</a:t>
          </a:r>
        </a:p>
      </dsp:txBody>
      <dsp:txXfrm>
        <a:off x="6773" y="1839370"/>
        <a:ext cx="2117303" cy="1932647"/>
      </dsp:txXfrm>
    </dsp:sp>
    <dsp:sp modelId="{66AAA928-51C5-42E9-860A-17E740B53667}">
      <dsp:nvSpPr>
        <dsp:cNvPr id="0" name=""/>
        <dsp:cNvSpPr/>
      </dsp:nvSpPr>
      <dsp:spPr>
        <a:xfrm>
          <a:off x="6773" y="891096"/>
          <a:ext cx="2117303" cy="1016305"/>
        </a:xfrm>
        <a:prstGeom prst="rect">
          <a:avLst/>
        </a:prstGeom>
        <a:noFill/>
        <a:ln w="6350" cap="flat" cmpd="sng" algn="ctr">
          <a:noFill/>
          <a:prstDash val="solid"/>
          <a:miter lim="800000"/>
        </a:ln>
        <a:effectLst/>
        <a:sp3d/>
      </dsp:spPr>
      <dsp:style>
        <a:lnRef idx="1">
          <a:scrgbClr r="0" g="0" b="0"/>
        </a:lnRef>
        <a:fillRef idx="3">
          <a:scrgbClr r="0" g="0" b="0"/>
        </a:fillRef>
        <a:effectRef idx="2">
          <a:scrgbClr r="0" g="0" b="0"/>
        </a:effectRef>
        <a:fontRef idx="minor">
          <a:schemeClr val="lt1"/>
        </a:fontRef>
      </dsp:style>
      <dsp:txBody>
        <a:bodyPr spcFirstLastPara="0" vert="horz" wrap="square" lIns="209143" tIns="165100" rIns="209143" bIns="165100" numCol="1" spcCol="1270" anchor="ctr" anchorCtr="0">
          <a:noAutofit/>
        </a:bodyPr>
        <a:lstStyle/>
        <a:p>
          <a:pPr marL="0" lvl="0" indent="0" algn="l" defTabSz="2178050">
            <a:lnSpc>
              <a:spcPct val="90000"/>
            </a:lnSpc>
            <a:spcBef>
              <a:spcPct val="0"/>
            </a:spcBef>
            <a:spcAft>
              <a:spcPct val="35000"/>
            </a:spcAft>
            <a:buNone/>
          </a:pPr>
          <a:r>
            <a:rPr lang="en-US" sz="4900" kern="1200"/>
            <a:t>01</a:t>
          </a:r>
          <a:endParaRPr lang="en-US" sz="4900" kern="1200" dirty="0"/>
        </a:p>
      </dsp:txBody>
      <dsp:txXfrm>
        <a:off x="6773" y="891096"/>
        <a:ext cx="2117303" cy="1016305"/>
      </dsp:txXfrm>
    </dsp:sp>
    <dsp:sp modelId="{B0ED0657-F000-4198-B14E-74404B0F3C95}">
      <dsp:nvSpPr>
        <dsp:cNvPr id="0" name=""/>
        <dsp:cNvSpPr/>
      </dsp:nvSpPr>
      <dsp:spPr>
        <a:xfrm>
          <a:off x="2293460" y="550939"/>
          <a:ext cx="2117303" cy="3221078"/>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209143" tIns="0" rIns="209143" bIns="330200" numCol="1" spcCol="1270" anchor="t" anchorCtr="0">
          <a:noAutofit/>
        </a:bodyPr>
        <a:lstStyle/>
        <a:p>
          <a:pPr marL="0" lvl="0" indent="0" algn="l" defTabSz="711200">
            <a:lnSpc>
              <a:spcPct val="90000"/>
            </a:lnSpc>
            <a:spcBef>
              <a:spcPct val="0"/>
            </a:spcBef>
            <a:spcAft>
              <a:spcPct val="35000"/>
            </a:spcAft>
            <a:buNone/>
          </a:pPr>
          <a:r>
            <a:rPr lang="en-US" sz="1600" kern="1200" dirty="0"/>
            <a:t>Step 2: Find the median.</a:t>
          </a:r>
        </a:p>
      </dsp:txBody>
      <dsp:txXfrm>
        <a:off x="2293460" y="1839370"/>
        <a:ext cx="2117303" cy="1932647"/>
      </dsp:txXfrm>
    </dsp:sp>
    <dsp:sp modelId="{0AC0E56A-F60C-4B91-8E74-81E1F0074D2F}">
      <dsp:nvSpPr>
        <dsp:cNvPr id="0" name=""/>
        <dsp:cNvSpPr/>
      </dsp:nvSpPr>
      <dsp:spPr>
        <a:xfrm>
          <a:off x="2293460" y="891096"/>
          <a:ext cx="2117303" cy="1016305"/>
        </a:xfrm>
        <a:prstGeom prst="rect">
          <a:avLst/>
        </a:prstGeom>
        <a:noFill/>
        <a:ln w="6350" cap="flat" cmpd="sng" algn="ctr">
          <a:noFill/>
          <a:prstDash val="solid"/>
          <a:miter lim="800000"/>
        </a:ln>
        <a:effectLst/>
        <a:sp3d/>
      </dsp:spPr>
      <dsp:style>
        <a:lnRef idx="1">
          <a:scrgbClr r="0" g="0" b="0"/>
        </a:lnRef>
        <a:fillRef idx="3">
          <a:scrgbClr r="0" g="0" b="0"/>
        </a:fillRef>
        <a:effectRef idx="2">
          <a:scrgbClr r="0" g="0" b="0"/>
        </a:effectRef>
        <a:fontRef idx="minor">
          <a:schemeClr val="lt1"/>
        </a:fontRef>
      </dsp:style>
      <dsp:txBody>
        <a:bodyPr spcFirstLastPara="0" vert="horz" wrap="square" lIns="209143" tIns="165100" rIns="209143" bIns="165100" numCol="1" spcCol="1270" anchor="ctr" anchorCtr="0">
          <a:noAutofit/>
        </a:bodyPr>
        <a:lstStyle/>
        <a:p>
          <a:pPr marL="0" lvl="0" indent="0" algn="l" defTabSz="2178050">
            <a:lnSpc>
              <a:spcPct val="90000"/>
            </a:lnSpc>
            <a:spcBef>
              <a:spcPct val="0"/>
            </a:spcBef>
            <a:spcAft>
              <a:spcPct val="35000"/>
            </a:spcAft>
            <a:buNone/>
          </a:pPr>
          <a:r>
            <a:rPr lang="en-US" sz="4900" kern="1200"/>
            <a:t>02</a:t>
          </a:r>
        </a:p>
      </dsp:txBody>
      <dsp:txXfrm>
        <a:off x="2293460" y="891096"/>
        <a:ext cx="2117303" cy="1016305"/>
      </dsp:txXfrm>
    </dsp:sp>
    <dsp:sp modelId="{50731CD0-73D2-4B5E-8915-770FD03B7024}">
      <dsp:nvSpPr>
        <dsp:cNvPr id="0" name=""/>
        <dsp:cNvSpPr/>
      </dsp:nvSpPr>
      <dsp:spPr>
        <a:xfrm>
          <a:off x="4580148" y="591006"/>
          <a:ext cx="2117303" cy="3176031"/>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209143" tIns="0" rIns="209143" bIns="330200" numCol="1" spcCol="1270" anchor="t" anchorCtr="0">
          <a:noAutofit/>
        </a:bodyPr>
        <a:lstStyle/>
        <a:p>
          <a:pPr marL="0" lvl="0" indent="0" algn="l" defTabSz="711200">
            <a:lnSpc>
              <a:spcPct val="90000"/>
            </a:lnSpc>
            <a:spcBef>
              <a:spcPct val="0"/>
            </a:spcBef>
            <a:spcAft>
              <a:spcPct val="35000"/>
            </a:spcAft>
            <a:buNone/>
          </a:pPr>
          <a:r>
            <a:rPr lang="en-US" sz="1600" kern="1200" dirty="0"/>
            <a:t>Step 3: Find the first quartile Q1. The first quartile is the median of the data points to the left of the median in the ordered list.</a:t>
          </a:r>
        </a:p>
      </dsp:txBody>
      <dsp:txXfrm>
        <a:off x="4580148" y="1861419"/>
        <a:ext cx="2117303" cy="1905618"/>
      </dsp:txXfrm>
    </dsp:sp>
    <dsp:sp modelId="{A4A5E833-F31C-4F4E-96E2-3E034155692A}">
      <dsp:nvSpPr>
        <dsp:cNvPr id="0" name=""/>
        <dsp:cNvSpPr/>
      </dsp:nvSpPr>
      <dsp:spPr>
        <a:xfrm>
          <a:off x="4580148" y="868572"/>
          <a:ext cx="2117303" cy="1016305"/>
        </a:xfrm>
        <a:prstGeom prst="rect">
          <a:avLst/>
        </a:prstGeom>
        <a:noFill/>
        <a:ln w="6350" cap="flat" cmpd="sng" algn="ctr">
          <a:noFill/>
          <a:prstDash val="solid"/>
          <a:miter lim="800000"/>
        </a:ln>
        <a:effectLst/>
        <a:sp3d/>
      </dsp:spPr>
      <dsp:style>
        <a:lnRef idx="1">
          <a:scrgbClr r="0" g="0" b="0"/>
        </a:lnRef>
        <a:fillRef idx="3">
          <a:scrgbClr r="0" g="0" b="0"/>
        </a:fillRef>
        <a:effectRef idx="2">
          <a:scrgbClr r="0" g="0" b="0"/>
        </a:effectRef>
        <a:fontRef idx="minor">
          <a:schemeClr val="lt1"/>
        </a:fontRef>
      </dsp:style>
      <dsp:txBody>
        <a:bodyPr spcFirstLastPara="0" vert="horz" wrap="square" lIns="209143" tIns="165100" rIns="209143" bIns="165100" numCol="1" spcCol="1270" anchor="ctr" anchorCtr="0">
          <a:noAutofit/>
        </a:bodyPr>
        <a:lstStyle/>
        <a:p>
          <a:pPr marL="0" lvl="0" indent="0" algn="l" defTabSz="2178050">
            <a:lnSpc>
              <a:spcPct val="90000"/>
            </a:lnSpc>
            <a:spcBef>
              <a:spcPct val="0"/>
            </a:spcBef>
            <a:spcAft>
              <a:spcPct val="35000"/>
            </a:spcAft>
            <a:buNone/>
          </a:pPr>
          <a:r>
            <a:rPr lang="en-US" sz="4900" kern="1200"/>
            <a:t>03</a:t>
          </a:r>
        </a:p>
      </dsp:txBody>
      <dsp:txXfrm>
        <a:off x="4580148" y="868572"/>
        <a:ext cx="2117303" cy="1016305"/>
      </dsp:txXfrm>
    </dsp:sp>
    <dsp:sp modelId="{E8B102E4-E40D-4661-9712-8CB6080528E1}">
      <dsp:nvSpPr>
        <dsp:cNvPr id="0" name=""/>
        <dsp:cNvSpPr/>
      </dsp:nvSpPr>
      <dsp:spPr>
        <a:xfrm>
          <a:off x="6866835" y="550939"/>
          <a:ext cx="2117303" cy="3221078"/>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209143" tIns="0" rIns="209143" bIns="330200" numCol="1" spcCol="1270" anchor="t" anchorCtr="0">
          <a:noAutofit/>
        </a:bodyPr>
        <a:lstStyle/>
        <a:p>
          <a:pPr marL="0" lvl="0" indent="0" algn="l" defTabSz="711200">
            <a:lnSpc>
              <a:spcPct val="90000"/>
            </a:lnSpc>
            <a:spcBef>
              <a:spcPct val="0"/>
            </a:spcBef>
            <a:spcAft>
              <a:spcPct val="35000"/>
            </a:spcAft>
            <a:buNone/>
          </a:pPr>
          <a:r>
            <a:rPr lang="en-US" sz="1600" kern="1200" dirty="0"/>
            <a:t>Step 4: Find the third quartile Q3 The third quartile is the median of the data points to the right of the median in the ordered list.</a:t>
          </a:r>
        </a:p>
      </dsp:txBody>
      <dsp:txXfrm>
        <a:off x="6866835" y="1839370"/>
        <a:ext cx="2117303" cy="1932647"/>
      </dsp:txXfrm>
    </dsp:sp>
    <dsp:sp modelId="{E9DCA083-385C-4C8D-8B28-68A2C441EF2F}">
      <dsp:nvSpPr>
        <dsp:cNvPr id="0" name=""/>
        <dsp:cNvSpPr/>
      </dsp:nvSpPr>
      <dsp:spPr>
        <a:xfrm>
          <a:off x="6866835" y="891096"/>
          <a:ext cx="2117303" cy="1016305"/>
        </a:xfrm>
        <a:prstGeom prst="rect">
          <a:avLst/>
        </a:prstGeom>
        <a:noFill/>
        <a:ln w="6350" cap="flat" cmpd="sng" algn="ctr">
          <a:noFill/>
          <a:prstDash val="solid"/>
          <a:miter lim="800000"/>
        </a:ln>
        <a:effectLst/>
        <a:sp3d/>
      </dsp:spPr>
      <dsp:style>
        <a:lnRef idx="1">
          <a:scrgbClr r="0" g="0" b="0"/>
        </a:lnRef>
        <a:fillRef idx="3">
          <a:scrgbClr r="0" g="0" b="0"/>
        </a:fillRef>
        <a:effectRef idx="2">
          <a:scrgbClr r="0" g="0" b="0"/>
        </a:effectRef>
        <a:fontRef idx="minor">
          <a:schemeClr val="lt1"/>
        </a:fontRef>
      </dsp:style>
      <dsp:txBody>
        <a:bodyPr spcFirstLastPara="0" vert="horz" wrap="square" lIns="209143" tIns="165100" rIns="209143" bIns="165100" numCol="1" spcCol="1270" anchor="ctr" anchorCtr="0">
          <a:noAutofit/>
        </a:bodyPr>
        <a:lstStyle/>
        <a:p>
          <a:pPr marL="0" lvl="0" indent="0" algn="l" defTabSz="2178050">
            <a:lnSpc>
              <a:spcPct val="90000"/>
            </a:lnSpc>
            <a:spcBef>
              <a:spcPct val="0"/>
            </a:spcBef>
            <a:spcAft>
              <a:spcPct val="35000"/>
            </a:spcAft>
            <a:buNone/>
          </a:pPr>
          <a:r>
            <a:rPr lang="en-IN" sz="4900" kern="1200"/>
            <a:t>04</a:t>
          </a:r>
        </a:p>
      </dsp:txBody>
      <dsp:txXfrm>
        <a:off x="6866835" y="891096"/>
        <a:ext cx="2117303" cy="1016305"/>
      </dsp:txXfrm>
    </dsp:sp>
    <dsp:sp modelId="{3361C584-355C-4F1B-9038-357C9376F81D}">
      <dsp:nvSpPr>
        <dsp:cNvPr id="0" name=""/>
        <dsp:cNvSpPr/>
      </dsp:nvSpPr>
      <dsp:spPr>
        <a:xfrm>
          <a:off x="9153523" y="550939"/>
          <a:ext cx="2117303" cy="3221078"/>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209143" tIns="0" rIns="209143" bIns="330200" numCol="1" spcCol="1270" anchor="t" anchorCtr="0">
          <a:noAutofit/>
        </a:bodyPr>
        <a:lstStyle/>
        <a:p>
          <a:pPr marL="0" lvl="0" indent="0" algn="l" defTabSz="711200">
            <a:lnSpc>
              <a:spcPct val="90000"/>
            </a:lnSpc>
            <a:spcBef>
              <a:spcPct val="0"/>
            </a:spcBef>
            <a:spcAft>
              <a:spcPct val="35000"/>
            </a:spcAft>
            <a:buNone/>
          </a:pPr>
          <a:r>
            <a:rPr lang="en-US" sz="1600" kern="1200" dirty="0"/>
            <a:t>Step 5: Calculate IQR by subtracting  Q3 - Q1.</a:t>
          </a:r>
        </a:p>
      </dsp:txBody>
      <dsp:txXfrm>
        <a:off x="9153523" y="1839370"/>
        <a:ext cx="2117303" cy="1932647"/>
      </dsp:txXfrm>
    </dsp:sp>
    <dsp:sp modelId="{219E4DBB-74EA-4703-9685-5ED9C1B34C17}">
      <dsp:nvSpPr>
        <dsp:cNvPr id="0" name=""/>
        <dsp:cNvSpPr/>
      </dsp:nvSpPr>
      <dsp:spPr>
        <a:xfrm>
          <a:off x="9153523" y="891096"/>
          <a:ext cx="2117303" cy="1016305"/>
        </a:xfrm>
        <a:prstGeom prst="rect">
          <a:avLst/>
        </a:prstGeom>
        <a:noFill/>
        <a:ln w="6350" cap="flat" cmpd="sng" algn="ctr">
          <a:noFill/>
          <a:prstDash val="solid"/>
          <a:miter lim="800000"/>
        </a:ln>
        <a:effectLst/>
        <a:sp3d/>
      </dsp:spPr>
      <dsp:style>
        <a:lnRef idx="1">
          <a:scrgbClr r="0" g="0" b="0"/>
        </a:lnRef>
        <a:fillRef idx="3">
          <a:scrgbClr r="0" g="0" b="0"/>
        </a:fillRef>
        <a:effectRef idx="2">
          <a:scrgbClr r="0" g="0" b="0"/>
        </a:effectRef>
        <a:fontRef idx="minor">
          <a:schemeClr val="lt1"/>
        </a:fontRef>
      </dsp:style>
      <dsp:txBody>
        <a:bodyPr spcFirstLastPara="0" vert="horz" wrap="square" lIns="209143" tIns="165100" rIns="209143" bIns="165100" numCol="1" spcCol="1270" anchor="ctr" anchorCtr="0">
          <a:noAutofit/>
        </a:bodyPr>
        <a:lstStyle/>
        <a:p>
          <a:pPr marL="0" lvl="0" indent="0" algn="l" defTabSz="2178050">
            <a:lnSpc>
              <a:spcPct val="90000"/>
            </a:lnSpc>
            <a:spcBef>
              <a:spcPct val="0"/>
            </a:spcBef>
            <a:spcAft>
              <a:spcPct val="35000"/>
            </a:spcAft>
            <a:buNone/>
          </a:pPr>
          <a:r>
            <a:rPr lang="en-IN" sz="4900" kern="1200"/>
            <a:t>05</a:t>
          </a:r>
        </a:p>
      </dsp:txBody>
      <dsp:txXfrm>
        <a:off x="9153523" y="891096"/>
        <a:ext cx="2117303" cy="101630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E9D27D-4390-4907-A6FA-CE9222E53646}">
      <dsp:nvSpPr>
        <dsp:cNvPr id="0" name=""/>
        <dsp:cNvSpPr/>
      </dsp:nvSpPr>
      <dsp:spPr>
        <a:xfrm>
          <a:off x="0" y="0"/>
          <a:ext cx="6596063"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0D5FAABC-BAB3-4FB6-BDEC-1EB80D4FC515}">
      <dsp:nvSpPr>
        <dsp:cNvPr id="0" name=""/>
        <dsp:cNvSpPr/>
      </dsp:nvSpPr>
      <dsp:spPr>
        <a:xfrm>
          <a:off x="0" y="0"/>
          <a:ext cx="1732379" cy="5502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This module covered the following topics:</a:t>
          </a:r>
        </a:p>
      </dsp:txBody>
      <dsp:txXfrm>
        <a:off x="0" y="0"/>
        <a:ext cx="1732379" cy="5502794"/>
      </dsp:txXfrm>
    </dsp:sp>
    <dsp:sp modelId="{1091A576-E85F-4155-A506-8F2927F6CE8F}">
      <dsp:nvSpPr>
        <dsp:cNvPr id="0" name=""/>
        <dsp:cNvSpPr/>
      </dsp:nvSpPr>
      <dsp:spPr>
        <a:xfrm>
          <a:off x="1823493" y="28951"/>
          <a:ext cx="4768328" cy="57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IN" sz="2600" kern="1200"/>
            <a:t>Measure of Spread</a:t>
          </a:r>
          <a:endParaRPr lang="en-US" sz="2600" kern="1200"/>
        </a:p>
      </dsp:txBody>
      <dsp:txXfrm>
        <a:off x="1823493" y="28951"/>
        <a:ext cx="4768328" cy="579029"/>
      </dsp:txXfrm>
    </dsp:sp>
    <dsp:sp modelId="{3651D367-C369-4DF0-BDD7-ADED9328B668}">
      <dsp:nvSpPr>
        <dsp:cNvPr id="0" name=""/>
        <dsp:cNvSpPr/>
      </dsp:nvSpPr>
      <dsp:spPr>
        <a:xfrm>
          <a:off x="1732379" y="607980"/>
          <a:ext cx="4859443"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dsp:style>
    </dsp:sp>
    <dsp:sp modelId="{422704A2-45F2-450B-8046-E0721CFEA06E}">
      <dsp:nvSpPr>
        <dsp:cNvPr id="0" name=""/>
        <dsp:cNvSpPr/>
      </dsp:nvSpPr>
      <dsp:spPr>
        <a:xfrm>
          <a:off x="1823493" y="636932"/>
          <a:ext cx="4768328" cy="57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IN" sz="2600" kern="1200"/>
            <a:t>Calculation of Mean</a:t>
          </a:r>
          <a:endParaRPr lang="en-US" sz="2600" kern="1200"/>
        </a:p>
      </dsp:txBody>
      <dsp:txXfrm>
        <a:off x="1823493" y="636932"/>
        <a:ext cx="4768328" cy="579029"/>
      </dsp:txXfrm>
    </dsp:sp>
    <dsp:sp modelId="{4AB58F04-BD15-437F-A6BA-3F6F255C9AF7}">
      <dsp:nvSpPr>
        <dsp:cNvPr id="0" name=""/>
        <dsp:cNvSpPr/>
      </dsp:nvSpPr>
      <dsp:spPr>
        <a:xfrm>
          <a:off x="1732379" y="1215961"/>
          <a:ext cx="4859443"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dsp:style>
    </dsp:sp>
    <dsp:sp modelId="{801AE423-23A6-411D-B6DD-AB8725633A4F}">
      <dsp:nvSpPr>
        <dsp:cNvPr id="0" name=""/>
        <dsp:cNvSpPr/>
      </dsp:nvSpPr>
      <dsp:spPr>
        <a:xfrm>
          <a:off x="1823493" y="1244913"/>
          <a:ext cx="4768328" cy="57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IN" sz="2600" kern="1200"/>
            <a:t>Working Median</a:t>
          </a:r>
          <a:endParaRPr lang="en-US" sz="2600" kern="1200"/>
        </a:p>
      </dsp:txBody>
      <dsp:txXfrm>
        <a:off x="1823493" y="1244913"/>
        <a:ext cx="4768328" cy="579029"/>
      </dsp:txXfrm>
    </dsp:sp>
    <dsp:sp modelId="{839B6AED-1D43-4928-B5C6-3A190C352374}">
      <dsp:nvSpPr>
        <dsp:cNvPr id="0" name=""/>
        <dsp:cNvSpPr/>
      </dsp:nvSpPr>
      <dsp:spPr>
        <a:xfrm>
          <a:off x="1732379" y="1823942"/>
          <a:ext cx="4859443"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dsp:style>
    </dsp:sp>
    <dsp:sp modelId="{B72A8472-CE3B-4355-862F-0B577089D600}">
      <dsp:nvSpPr>
        <dsp:cNvPr id="0" name=""/>
        <dsp:cNvSpPr/>
      </dsp:nvSpPr>
      <dsp:spPr>
        <a:xfrm>
          <a:off x="1823493" y="1852893"/>
          <a:ext cx="4768328" cy="57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IN" sz="2600" kern="1200"/>
            <a:t>Finding out Mode</a:t>
          </a:r>
          <a:endParaRPr lang="en-US" sz="2600" kern="1200"/>
        </a:p>
      </dsp:txBody>
      <dsp:txXfrm>
        <a:off x="1823493" y="1852893"/>
        <a:ext cx="4768328" cy="579029"/>
      </dsp:txXfrm>
    </dsp:sp>
    <dsp:sp modelId="{FCBC0B1D-8123-4512-8482-027C5C3CAA30}">
      <dsp:nvSpPr>
        <dsp:cNvPr id="0" name=""/>
        <dsp:cNvSpPr/>
      </dsp:nvSpPr>
      <dsp:spPr>
        <a:xfrm>
          <a:off x="1732379" y="2431923"/>
          <a:ext cx="4859443"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dsp:style>
    </dsp:sp>
    <dsp:sp modelId="{0F6A1670-28A1-4ED0-9FBD-DCCF36FD15D9}">
      <dsp:nvSpPr>
        <dsp:cNvPr id="0" name=""/>
        <dsp:cNvSpPr/>
      </dsp:nvSpPr>
      <dsp:spPr>
        <a:xfrm>
          <a:off x="1823493" y="2460874"/>
          <a:ext cx="4768328" cy="57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IN" sz="2600" kern="1200"/>
            <a:t>Variance</a:t>
          </a:r>
          <a:endParaRPr lang="en-US" sz="2600" kern="1200"/>
        </a:p>
      </dsp:txBody>
      <dsp:txXfrm>
        <a:off x="1823493" y="2460874"/>
        <a:ext cx="4768328" cy="579029"/>
      </dsp:txXfrm>
    </dsp:sp>
    <dsp:sp modelId="{BD6593D7-E127-4E2B-9497-EFE83AE6DEC7}">
      <dsp:nvSpPr>
        <dsp:cNvPr id="0" name=""/>
        <dsp:cNvSpPr/>
      </dsp:nvSpPr>
      <dsp:spPr>
        <a:xfrm>
          <a:off x="1732379" y="3039904"/>
          <a:ext cx="4859443"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dsp:style>
    </dsp:sp>
    <dsp:sp modelId="{47C9DC1C-822A-42A9-86F5-D45433A74ABB}">
      <dsp:nvSpPr>
        <dsp:cNvPr id="0" name=""/>
        <dsp:cNvSpPr/>
      </dsp:nvSpPr>
      <dsp:spPr>
        <a:xfrm>
          <a:off x="1823493" y="3068855"/>
          <a:ext cx="4768328" cy="57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IN" sz="2600" kern="1200"/>
            <a:t>Standard Deviation</a:t>
          </a:r>
          <a:endParaRPr lang="en-US" sz="2600" kern="1200"/>
        </a:p>
      </dsp:txBody>
      <dsp:txXfrm>
        <a:off x="1823493" y="3068855"/>
        <a:ext cx="4768328" cy="579029"/>
      </dsp:txXfrm>
    </dsp:sp>
    <dsp:sp modelId="{AED0B2FC-79B1-4283-99CF-A9E306A3C16B}">
      <dsp:nvSpPr>
        <dsp:cNvPr id="0" name=""/>
        <dsp:cNvSpPr/>
      </dsp:nvSpPr>
      <dsp:spPr>
        <a:xfrm>
          <a:off x="1732379" y="3647884"/>
          <a:ext cx="4859443"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dsp:style>
    </dsp:sp>
    <dsp:sp modelId="{37F6E421-5432-4E42-BC96-6CA3481E91DF}">
      <dsp:nvSpPr>
        <dsp:cNvPr id="0" name=""/>
        <dsp:cNvSpPr/>
      </dsp:nvSpPr>
      <dsp:spPr>
        <a:xfrm>
          <a:off x="1823493" y="3676836"/>
          <a:ext cx="4768328" cy="57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IN" sz="2600" kern="1200"/>
            <a:t>IQR</a:t>
          </a:r>
          <a:endParaRPr lang="en-US" sz="2600" kern="1200"/>
        </a:p>
      </dsp:txBody>
      <dsp:txXfrm>
        <a:off x="1823493" y="3676836"/>
        <a:ext cx="4768328" cy="579029"/>
      </dsp:txXfrm>
    </dsp:sp>
    <dsp:sp modelId="{BEC996FE-457C-48AA-A2F3-BA1A5951425C}">
      <dsp:nvSpPr>
        <dsp:cNvPr id="0" name=""/>
        <dsp:cNvSpPr/>
      </dsp:nvSpPr>
      <dsp:spPr>
        <a:xfrm>
          <a:off x="1732379" y="4255865"/>
          <a:ext cx="4859443"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dsp:style>
    </dsp:sp>
    <dsp:sp modelId="{748FA6E2-733F-4201-A936-2E65C91E9733}">
      <dsp:nvSpPr>
        <dsp:cNvPr id="0" name=""/>
        <dsp:cNvSpPr/>
      </dsp:nvSpPr>
      <dsp:spPr>
        <a:xfrm>
          <a:off x="1823493" y="4284817"/>
          <a:ext cx="4768328" cy="57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IN" sz="2600" kern="1200"/>
            <a:t>Correlation</a:t>
          </a:r>
          <a:endParaRPr lang="en-US" sz="2600" kern="1200"/>
        </a:p>
      </dsp:txBody>
      <dsp:txXfrm>
        <a:off x="1823493" y="4284817"/>
        <a:ext cx="4768328" cy="579029"/>
      </dsp:txXfrm>
    </dsp:sp>
    <dsp:sp modelId="{F597B652-1F5C-40D6-AAEF-A3D02F803CB6}">
      <dsp:nvSpPr>
        <dsp:cNvPr id="0" name=""/>
        <dsp:cNvSpPr/>
      </dsp:nvSpPr>
      <dsp:spPr>
        <a:xfrm>
          <a:off x="1732379" y="4863846"/>
          <a:ext cx="4859443"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dsp:style>
    </dsp:sp>
    <dsp:sp modelId="{1D4C85FB-1A94-47BE-8F96-B731C2FC61B1}">
      <dsp:nvSpPr>
        <dsp:cNvPr id="0" name=""/>
        <dsp:cNvSpPr/>
      </dsp:nvSpPr>
      <dsp:spPr>
        <a:xfrm>
          <a:off x="1823493" y="4892798"/>
          <a:ext cx="4768328" cy="57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IN" sz="2600" kern="1200"/>
            <a:t>Skewness &amp; Kurtosis</a:t>
          </a:r>
          <a:endParaRPr lang="en-US" sz="2600" kern="1200"/>
        </a:p>
      </dsp:txBody>
      <dsp:txXfrm>
        <a:off x="1823493" y="4892798"/>
        <a:ext cx="4768328" cy="579029"/>
      </dsp:txXfrm>
    </dsp:sp>
    <dsp:sp modelId="{EF1A36BF-9BB1-4746-A647-466197536A95}">
      <dsp:nvSpPr>
        <dsp:cNvPr id="0" name=""/>
        <dsp:cNvSpPr/>
      </dsp:nvSpPr>
      <dsp:spPr>
        <a:xfrm>
          <a:off x="1732379" y="5471827"/>
          <a:ext cx="4859443"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CA61830-C416-483F-955E-54203C65B711}" type="datetimeFigureOut">
              <a:rPr lang="en-US"/>
              <a:t>4/28/2021</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F31B20-3646-4475-8BC4-560CAF715D08}" type="slidenum">
              <a:rPr/>
              <a:t>‹#›</a:t>
            </a:fld>
            <a:endParaRPr dirty="0"/>
          </a:p>
        </p:txBody>
      </p:sp>
    </p:spTree>
    <p:extLst>
      <p:ext uri="{BB962C8B-B14F-4D97-AF65-F5344CB8AC3E}">
        <p14:creationId xmlns:p14="http://schemas.microsoft.com/office/powerpoint/2010/main" val="3829244603"/>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2944" units="cm"/>
          <inkml:channel name="Y" type="integer" max="1080" units="cm"/>
          <inkml:channel name="T" type="integer" max="2.14748E9" units="dev"/>
        </inkml:traceFormat>
        <inkml:channelProperties>
          <inkml:channelProperty channel="X" name="resolution" value="85.5814" units="1/cm"/>
          <inkml:channelProperty channel="Y" name="resolution" value="55.6701" units="1/cm"/>
          <inkml:channelProperty channel="T" name="resolution" value="1" units="1/dev"/>
        </inkml:channelProperties>
      </inkml:inkSource>
      <inkml:timestamp xml:id="ts0" timeString="2019-10-22T06:40:17.863"/>
    </inkml:context>
    <inkml:brush xml:id="br0">
      <inkml:brushProperty name="width" value="0.05292" units="cm"/>
      <inkml:brushProperty name="height" value="0.05292" units="cm"/>
      <inkml:brushProperty name="color" value="#002060"/>
    </inkml:brush>
  </inkml:definitions>
  <inkml:trace contextRef="#ctx0" brushRef="#br0">19473 9296 0,'-17'17'0,"-19"72"31,36-37 0,0-16 0,230-54 1,317-88-1</inkml:trace>
  <inkml:trace contextRef="#ctx0" brushRef="#br0" timeOffset="233.44">21484 9843 0,'35'0'46,"89"0"-30,158-71 0</inkml:trace>
  <inkml:trace contextRef="#ctx0" brushRef="#br0" timeOffset="632.5">23954 9931 0,'0'0'0,"0"-18"0,176 0 31,106-123-15</inkml:trace>
  <inkml:trace contextRef="#ctx0" brushRef="#br0" timeOffset="1165.51">27340 9631 0,'0'0'0,"36"0"78,34-35-78,54-18 32,246-71-17</inkml:trace>
  <inkml:trace contextRef="#ctx0" brushRef="#br0" timeOffset="2481.75">24553 12435 0,'0'0'0,"-17"-70"0,-19 52 15,-175-176 32,-142 88-16,-229 142 1,141 211-1,370-177-31,-17 336 31,282-89 0,706-211 1,-389-353 15,-317-176-16,-511-106 0,-142 388-15</inkml:trace>
  <inkml:trace contextRef="#ctx0" brushRef="#br0" timeOffset="7914.27">14446 13776 0,'0'0'0,"36"-18"16,-1-17 0,124 35 15,-177 159 0,-35-124-15,-35 71 15,105-71 0,125 18 1,-125 35-1,-176 18 16,-35-71-16,194-52 0</inkml:trace>
  <inkml:trace contextRef="#ctx0" brushRef="#br0" timeOffset="8079.96">15081 14270 0,'-70'159'31,"17"-36"0</inkml:trace>
  <inkml:trace contextRef="#ctx0" brushRef="#br0" timeOffset="8479.49">15946 13688 0,'0'0'0,"-106"264"31,70-123 0,36-123-31,159-18 31,0-141 1,-141 70-1,-18 89 16,-36 194-16,-17-36-15</inkml:trace>
  <inkml:trace contextRef="#ctx0" brushRef="#br0" timeOffset="8645.51">16193 14340 0,'-53'106'16,"17"35"15,36-123-15</inkml:trace>
  <inkml:trace contextRef="#ctx0" brushRef="#br0" timeOffset="8945.15">16933 13935 0,'0'-36'31,"18"160"0,88-1 1,-71-34-1,-141-19 0,53-140 0</inkml:trace>
  <inkml:trace contextRef="#ctx0" brushRef="#br0" timeOffset="9113.14">16969 13758 0,'53'-35'31,"-106"70"-31,300-70 31,-195 70-15</inkml:trace>
  <inkml:trace contextRef="#ctx0" brushRef="#br0" timeOffset="9279">17586 14252 0,'0'0'16,"0"53"-16,-53 35 31,0-35-15</inkml:trace>
  <inkml:trace contextRef="#ctx0" brushRef="#br0" timeOffset="9861.77">18327 13899 0,'0'18'15,"0"35"1,0 53 15,0-53 0</inkml:trace>
  <inkml:trace contextRef="#ctx0" brushRef="#br0" timeOffset="10262">18521 13864 0,'0'0'0,"-18"159"62,18-106-31,141-36 1,-35-105-1,-106-18 0,0 71-31,-88 0 47,17 35-16,54 0-31</inkml:trace>
  <inkml:trace contextRef="#ctx0" brushRef="#br0" timeOffset="13627.61">18715 13811 0,'0'0'0,"-18"0"16,1 0-1,-89-17 17,0 17-1,0 70 0,36 18 0,70 1 1,123-72-1,89 36 0,-159 0 16,-71 35-16,-211 36 0,52-124 1,160-36-1,122-87 0,72-1 0,-71 54 16,0-18-15,-106 70-1,17-17 0,-17 17-31,0 1 31,-35 17 1,17 0-1,1 0 16,-36-36-16,17 36 63,1 0-94</inkml:trace>
  <inkml:trace contextRef="#ctx0" brushRef="#br0" timeOffset="16625.79">21608 14799 0,'0'0'0,"35"0"31,35 0 1,1 18-1</inkml:trace>
  <inkml:trace contextRef="#ctx0" brushRef="#br0" timeOffset="17641.5">21625 14764 0,'0'0'0,"36"0"31,-1 70 0,-35 1 0,-53-1 1,53-87-1,70-89 0,36 18 0,-88 70 16,-18 36-15,0 70-1,0 18 0,71-89 0,17-122-15</inkml:trace>
  <inkml:trace contextRef="#ctx0" brushRef="#br0" timeOffset="17841.77">21625 14429 0,'-17'0'31,"34"0"-31,107 0 31,17 0-15</inkml:trace>
  <inkml:trace contextRef="#ctx0" brushRef="#br0" timeOffset="18009.58">22331 14587 0,'0'0'0,"35"0"47,106 0-15</inkml:trace>
  <inkml:trace contextRef="#ctx0" brushRef="#br0" timeOffset="18174.82">22313 14817 0,'0'0'0,"18"17"32,246-17-1</inkml:trace>
  <inkml:trace contextRef="#ctx0" brushRef="#br0" timeOffset="18941.06">23954 14658 0,'0'0'0,"0"-18"15,53-17 1,52 35 15,-140 106 0,-35-36 1,140-17 15,54-17-16,-89 17 0,-88-1 0,-141 1 1,176-53-17</inkml:trace>
  <inkml:trace contextRef="#ctx0" brushRef="#br0" timeOffset="19076.09">24518 14870 0,'35'0'16,"-70"0"-16,264-18 31,-140-17 0</inkml:trace>
  <inkml:trace contextRef="#ctx0" brushRef="#br0" timeOffset="19307.76">24624 14605 0,'0'0'0,"-18"88"31,18 71 16,0-53-16,36-89-15</inkml:trace>
  <inkml:trace contextRef="#ctx0" brushRef="#br0" timeOffset="19707.27">24977 14640 0,'0'0'0,"0"36"31,0 34 0,17 18 1,72-52 15,-72-54-47,36-35 31,-35 53 0,-18 18 0,-36 105 1,1 18-1</inkml:trace>
  <inkml:trace contextRef="#ctx0" brushRef="#br0" timeOffset="19873.93">25453 14887 0,'88'0'31,"-176"0"-31,300-35 32,-142 35-17</inkml:trace>
  <inkml:trace contextRef="#ctx0" brushRef="#br0" timeOffset="20073.22">25682 14676 0,'0'0'31,"-17"70"1,-19 107-1,36-160-16</inkml:trace>
  <inkml:trace contextRef="#ctx0" brushRef="#br0" timeOffset="21073.25">26282 14552 0,'0'-35'31,"-53"17"16,18 18-16,-36 71 0,71-1 1,18 1-1,-1-71-31,107 0 31,-53 0 0,-71 35 1,-53 53 15,-36-35-16,36-53-16</inkml:trace>
  <inkml:trace contextRef="#ctx0" brushRef="#br0" timeOffset="21240.05">26547 14728 0,'0'0'16,"105"0"-16,1 0 31,-35 0-15</inkml:trace>
  <inkml:trace contextRef="#ctx0" brushRef="#br0" timeOffset="21473.56">26688 14517 0,'-18'0'16,"36"0"-16,-71 106 31,0 88 0,53-88 0,35-89-15</inkml:trace>
  <inkml:trace contextRef="#ctx0" brushRef="#br0" timeOffset="21923.27">26988 14640 0,'17'0'31,"54"88"1,-71-17-1,-106-53 0,106-89 0,106-52 16,-71 105-47,18-70 31,-53 0 1,-106 52-1,0 142 0</inkml:trace>
  <inkml:trace contextRef="#ctx0" brushRef="#br0" timeOffset="22967.29">23848 15311 0,'0'0'0,"17"0"47,1 0-31,264 0 15,441 70 0,777 36 1,-759-71-1,-600-35 0</inkml:trace>
  <inkml:trace contextRef="#ctx0" brushRef="#br0" timeOffset="25521.6">25206 15769 0,'-18'18'47,"-35"123"-31,36-18 15,17-105 16,141-71-16,-88-17 1,-53 122-1,-18 90 0,18-89-31,-35 105 31,0-140-15</inkml:trace>
  <inkml:trace contextRef="#ctx0" brushRef="#br0" timeOffset="26371.38">27940 15346 0,'18'-18'47,"-1"18"-31,54 0-1,17 0 17,-53 0-17</inkml:trace>
  <inkml:trace contextRef="#ctx0" brushRef="#br0" timeOffset="26537.78">27922 15505 0,'0'0'32,"106"0"-1,-53-18-31,0 18 16</inkml:trace>
  <inkml:trace contextRef="#ctx0" brushRef="#br0" timeOffset="26937.16">28522 15275 0,'0'0'0,"-18"0"16,18 18 15,106 88 0,35-18 1,-123-17 14,-36 17-14,-105-71-1,52-70 0,71 18-31</inkml:trace>
  <inkml:trace contextRef="#ctx0" brushRef="#br0" timeOffset="27120.3">28698 15169 0,'18'0'16,"-36"0"-1,195-17 1,-124 17-1,123 0 17,-158 0-17</inkml:trace>
</inkml:ink>
</file>

<file path=ppt/ink/ink2.xml><?xml version="1.0" encoding="utf-8"?>
<inkml:ink xmlns:inkml="http://www.w3.org/2003/InkML">
  <inkml:definitions>
    <inkml:context xml:id="ctx0">
      <inkml:inkSource xml:id="inkSrc0">
        <inkml:traceFormat>
          <inkml:channel name="X" type="integer" max="2944" units="cm"/>
          <inkml:channel name="Y" type="integer" max="1080" units="cm"/>
          <inkml:channel name="T" type="integer" max="2.14748E9" units="dev"/>
        </inkml:traceFormat>
        <inkml:channelProperties>
          <inkml:channelProperty channel="X" name="resolution" value="85.5814" units="1/cm"/>
          <inkml:channelProperty channel="Y" name="resolution" value="55.6701" units="1/cm"/>
          <inkml:channelProperty channel="T" name="resolution" value="1" units="1/dev"/>
        </inkml:channelProperties>
      </inkml:inkSource>
      <inkml:timestamp xml:id="ts0" timeString="2019-10-22T06:41:06.607"/>
    </inkml:context>
    <inkml:brush xml:id="br0">
      <inkml:brushProperty name="width" value="0.05292" units="cm"/>
      <inkml:brushProperty name="height" value="0.05292" units="cm"/>
      <inkml:brushProperty name="color" value="#002060"/>
    </inkml:brush>
  </inkml:definitions>
  <inkml:trace contextRef="#ctx0" brushRef="#br0">3440 13952 0,'17'-17'46,"1"17"-46,35 0 32,35 0-17</inkml:trace>
  <inkml:trace contextRef="#ctx0" brushRef="#br0" timeOffset="199.53">4586 14288 0,'18'35'0,"-36"-70"0,106 70 31</inkml:trace>
  <inkml:trace contextRef="#ctx0" brushRef="#br0" timeOffset="401.17">5627 14393 0,'0'0'0,"88"36"31,106-19 1</inkml:trace>
  <inkml:trace contextRef="#ctx0" brushRef="#br0" timeOffset="1182.54">8308 13988 0,'0'0'0,"35"0"31,124 0 1,-88 0-32,-1 0 15</inkml:trace>
  <inkml:trace contextRef="#ctx0" brushRef="#br0" timeOffset="1415.49">10054 14217 0,'35'0'31,"-17"0"-31,106-18 31</inkml:trace>
  <inkml:trace contextRef="#ctx0" brushRef="#br0" timeOffset="2098.63">13653 14041 0,'0'0'0,"-18"0"93,0-18-93</inkml:trace>
  <inkml:trace contextRef="#ctx0" brushRef="#br0" timeOffset="2850.74">15822 14005 0,'0'0'0,"18"-35"16,17 35-1,18 0 17,-18 0-32</inkml:trace>
  <inkml:trace contextRef="#ctx0" brushRef="#br0" timeOffset="3214.79">18609 14235 0,'35'0'16,"71"0"0,-53 0-16,141-18 31,-141 18-16</inkml:trace>
  <inkml:trace contextRef="#ctx0" brushRef="#br0" timeOffset="3748.21">20690 14023 0,'36'0'15,"87"0"1,106 18 15,-140-18-15</inkml:trace>
  <inkml:trace contextRef="#ctx0" brushRef="#br0" timeOffset="4383.29">23477 14182 0,'0'0'0,"18"0"15,105 0 1</inkml:trace>
  <inkml:trace contextRef="#ctx0" brushRef="#br0" timeOffset="4631.3">25823 14464 0,'0'0'0,"194"-35"31</inkml:trace>
  <inkml:trace contextRef="#ctx0" brushRef="#br0" timeOffset="6597.06">22348 1923 0,'0'70'32,"0"-35"-32,0 18 15,0 71 17,0-106-1,36-160 0,87 19 0,-87 193 16,16 125-16,-52-107 1</inkml:trace>
  <inkml:trace contextRef="#ctx0" brushRef="#br0" timeOffset="6763.42">22737 2117 0,'35'-18'0,"-70"36"0,176-71 32,-106 53-17</inkml:trace>
  <inkml:trace contextRef="#ctx0" brushRef="#br0" timeOffset="6930.45">22772 2240 0,'0'0'31,"141"0"1,-88-17-32</inkml:trace>
  <inkml:trace contextRef="#ctx0" brushRef="#br0" timeOffset="7129.79">23195 1887 0,'0'0'0,"0"141"31,0 18 0,0-35 1</inkml:trace>
  <inkml:trace contextRef="#ctx0" brushRef="#br0" timeOffset="7396.57">23495 1887 0,'0'0'0,"18"0"31,-18 194 0,0-52 0,0-37 1</inkml:trace>
  <inkml:trace contextRef="#ctx0" brushRef="#br0" timeOffset="7629.78">23936 2046 0,'0'0'0,"71"-53"31,87 53 1</inkml:trace>
  <inkml:trace contextRef="#ctx0" brushRef="#br0" timeOffset="7763.74">23989 2187 0,'0'0'0,"247"-53"63</inkml:trace>
  <inkml:trace contextRef="#ctx0" brushRef="#br0" timeOffset="8212.98">24977 1905 0,'-53'53'0,"35"17"16,18 19 31,124-72-16,-1-105 0,-123-35 1,-70 105-1,70 36 0</inkml:trace>
  <inkml:trace contextRef="#ctx0" brushRef="#br0" timeOffset="8612.79">25576 1870 0,'0'-18'15,"0"36"-15,-105-36 32,16 124-1,89 17 0,124-87 0,-54-107 1,-70-211 15,-35 158-16,106 177 31</inkml:trace>
  <inkml:trace contextRef="#ctx0" brushRef="#br0" timeOffset="9011.49">25929 1834 0,'-106'18'31,"212"-36"-15,-247 142 15,176-36 0,89-88 1,-71-141-1,-89-194 0,19 229 0</inkml:trace>
  <inkml:trace contextRef="#ctx0" brushRef="#br0" timeOffset="10694.83">26441 9843 0,'0'0'16,"0"-18"-16,0 36 31,88 299 0,-88-264 0,0-106 1,106-194-1,-89 300 0,19 35 0,-19-70 16,1-18-47,52-159 31,1 106 1,-36 106-1,-35 35 0,0-35-15</inkml:trace>
  <inkml:trace contextRef="#ctx0" brushRef="#br0" timeOffset="10961.76">27005 9931 0,'18'0'16,"-36"0"-16,53-36 0,36-34 31,-71 17 0,-106 71 0,71 87 1,88-16-1,194-160 0</inkml:trace>
  <inkml:trace contextRef="#ctx0" brushRef="#br0" timeOffset="11427.71">27411 9631 0,'0'0'15,"-124"70"16,107 54 1,17-71-1,106-53 0,-36-141 0,-52-283 1,-36 301-1,18 299 47,71 71-47,-1-141 1,1-88-17</inkml:trace>
  <inkml:trace contextRef="#ctx0" brushRef="#br0" timeOffset="11594.09">27693 9613 0,'0'35'47,"35"-17"-1</inkml:trace>
  <inkml:trace contextRef="#ctx0" brushRef="#br0" timeOffset="11760.9">27711 9366 0,'0'0'0,"-36"-35"31,89 35 1,-35 0-32</inkml:trace>
  <inkml:trace contextRef="#ctx0" brushRef="#br0" timeOffset="12094.34">27869 9349 0,'0'17'15,"-17"1"1,-36 158 15,53-140 0,70-283-31,-87 494 32,17-265-32,70-70 31,-52 52 0,-18 54 0,35 53 16,1-18-16</inkml:trace>
  <inkml:trace contextRef="#ctx0" brushRef="#br0" timeOffset="12494.41">28152 9366 0,'0'0'15,"35"18"48,0 52-32,-35-52-15,18-53 46,35-53-31,-36 88 1,19 35-1,-19-35-31,-17 53 31,53 0 0</inkml:trace>
  <inkml:trace contextRef="#ctx0" brushRef="#br0" timeOffset="12710.63">28698 9190 0,'0'0'0,"0"-53"32,142 35-1,-125 18-16</inkml:trace>
  <inkml:trace contextRef="#ctx0" brushRef="#br0" timeOffset="12877">28663 9296 0,'0'0'15,"71"0"17,35-18-17</inkml:trace>
  <inkml:trace contextRef="#ctx0" brushRef="#br0" timeOffset="13477.07">30427 8661 0,'0'0'0,"0"-36"16,35 19-16</inkml:trace>
  <inkml:trace contextRef="#ctx0" brushRef="#br0" timeOffset="13944.68">30498 8378 0,'0'-17'15,"0"34"-15,0 1 32,35 176-1,-17-106 0,34-229 32,1 53-17,0 141-14,-35 35-1,17-53-31,-35 18 31,-17 18-15</inkml:trace>
  <inkml:trace contextRef="#ctx0" brushRef="#br0" timeOffset="14210.26">30427 8890 0,'0'0'16,"106"0"15,159-53 0,-107 0 1,-158 106 14</inkml:trace>
  <inkml:trace contextRef="#ctx0" brushRef="#br0" timeOffset="15076.06">30974 8502 0,'0'0'0,"18"0"47,105-53-16,-35 18 0,-88-1-15</inkml:trace>
  <inkml:trace contextRef="#ctx0" brushRef="#br0" timeOffset="15243.45">31080 8220 0,'0'0'16,"0"88"15,0 35 0,17-34 0</inkml:trace>
  <inkml:trace contextRef="#ctx0" brushRef="#br0" timeOffset="15475.9">31291 8326 0,'0'0'16,"0"17"15,36 89 0,-19 0 0,-17-88-31</inkml:trace>
  <inkml:trace contextRef="#ctx0" brushRef="#br0" timeOffset="15875.69">30709 8802 0,'18'0'63,"0"0"-63,211-35 31,159-18 0,-317 53-31,52-36 32,-105 36 14,-36 0-14</inkml:trace>
  <inkml:trace contextRef="#ctx0" brushRef="#br0" timeOffset="16308.99">30974 9084 0,'0'0'0,"0"-18"0,106-87 47,-18 105-16,-70 70 1,-160 107-1,90-107 0,104-70 0,125-53 1,-142 18-32</inkml:trace>
  <inkml:trace contextRef="#ctx0" brushRef="#br0" timeOffset="16709.73">30339 8220 0,'0'0'0,"-18"0"16,1 35 15,-19 53-31,-69 530 31,122-19 1,371-387-1,-70-300-16</inkml:trace>
  <inkml:trace contextRef="#ctx0" brushRef="#br0" timeOffset="17342.09">31503 8132 0,'0'-36'15,"53"36"1,35 36 15,36 352 0,-89 211 1,-88-405-1,-18-158 0</inkml:trace>
  <inkml:trace contextRef="#ctx0" brushRef="#br0" timeOffset="17658.49">31785 7849 0,'0'0'0,"18"0"32,0 53-1,17 0-16,18 106 17,-53-36-1</inkml:trace>
  <inkml:trace contextRef="#ctx0" brushRef="#br0" timeOffset="18191.43">31856 8132 0,'0'0'0,"106"-89"31,0-16 16,-106 16-16,17 54 0,-17 106 1,35 123-1,-35-124 0,89-140 32,-72 52-32,19 71 16,16 17-16,-34-52 0,17-18-31,-17 0 0</inkml:trace>
  <inkml:trace contextRef="#ctx0" brushRef="#br0" timeOffset="19524.59">32561 8520 0,'0'0'0,"0"35"31,36 159 0,52-106 1,-70-123-1,-18-71 0,35-35 0,-18 141-31,89-18 32</inkml:trace>
  <inkml:trace contextRef="#ctx0" brushRef="#br0" timeOffset="19859.72">32967 8537 0,'0'0'16,"-70"36"15,34 69 0,142-158 32,-106 36-32,0 34 0,35 54 0,18-18 16</inkml:trace>
  <inkml:trace contextRef="#ctx0" brushRef="#br0" timeOffset="20123.88">33073 8184 0,'0'0'0,"70"212"63,19 35-32,-72-53 16,19-194-47</inkml:trace>
  <inkml:trace contextRef="#ctx0" brushRef="#br0" timeOffset="20724">33338 8608 0,'0'0'15,"0"88"48,0-53-32,105-105 0,-52 17 16,-35 53-15,0 35-1,34-35 0,19-70 0,-53-19 1,-18 54-1,-53 70 16,17 106-16,54-105 0,158-36 0,-140 0-31,-1-106 16</inkml:trace>
  <inkml:trace contextRef="#ctx0" brushRef="#br0" timeOffset="25871.58">13899 13070 0,'0'0'0,"-17"-52"0,-18 16 16,-142-105 15,-193 141 0,-230 441 1,512 53 15,458 0-16,265-459 0,-176-282 0,-300-335 1,-530-71-1,-281 530 0,475 158-15</inkml:trace>
</inkml:ink>
</file>

<file path=ppt/ink/ink3.xml><?xml version="1.0" encoding="utf-8"?>
<inkml:ink xmlns:inkml="http://www.w3.org/2003/InkML">
  <inkml:definitions>
    <inkml:context xml:id="ctx0">
      <inkml:inkSource xml:id="inkSrc0">
        <inkml:traceFormat>
          <inkml:channel name="X" type="integer" max="2944" units="cm"/>
          <inkml:channel name="Y" type="integer" max="1080" units="cm"/>
          <inkml:channel name="T" type="integer" max="2.14748E9" units="dev"/>
        </inkml:traceFormat>
        <inkml:channelProperties>
          <inkml:channelProperty channel="X" name="resolution" value="85.5814" units="1/cm"/>
          <inkml:channelProperty channel="Y" name="resolution" value="55.6701" units="1/cm"/>
          <inkml:channelProperty channel="T" name="resolution" value="1" units="1/dev"/>
        </inkml:channelProperties>
      </inkml:inkSource>
      <inkml:timestamp xml:id="ts0" timeString="2019-10-22T06:42:05.230"/>
    </inkml:context>
    <inkml:brush xml:id="br0">
      <inkml:brushProperty name="width" value="0.05292" units="cm"/>
      <inkml:brushProperty name="height" value="0.05292" units="cm"/>
      <inkml:brushProperty name="color" value="#002060"/>
    </inkml:brush>
  </inkml:definitions>
  <inkml:trace contextRef="#ctx0" brushRef="#br0">26106 1993 0,'0'0'0,"0"71"47,0 52-32,-18 353 17,18-440-32,0-19 31,18-105 0,176-335 0,-141 458 1,-1 124-1,-52 17 16,36-140-47</inkml:trace>
  <inkml:trace contextRef="#ctx0" brushRef="#br0" timeOffset="167.87">26723 2311 0,'0'0'0,"18"-36"16,87 19 15,-69 52 0</inkml:trace>
  <inkml:trace contextRef="#ctx0" brushRef="#br0" timeOffset="299.82">26864 2364 0,'-18'17'47,"54"-70"-47,-54 89 0,106-19 32,-52-17-32</inkml:trace>
  <inkml:trace contextRef="#ctx0" brushRef="#br0" timeOffset="467.94">27252 2117 0,'0'70'47,"0"36"-16,141-88 0</inkml:trace>
  <inkml:trace contextRef="#ctx0" brushRef="#br0" timeOffset="766.38">27552 2011 0,'-18'17'15,"36"-34"-15,-71 52 0,53 36 32,88-36-1,89-88 0,-124-53 0,-106 36 16,-71 70-31</inkml:trace>
  <inkml:trace contextRef="#ctx0" brushRef="#br0" timeOffset="4398.11">19015 1058 0,'0'0'0,"0"-35"16,0 70 31,17 71-16,-17 53 0,0-71-15</inkml:trace>
  <inkml:trace contextRef="#ctx0" brushRef="#br0" timeOffset="4864.33">19015 1199 0,'0'0'0,"0"-35"15,88-35 17,0 70-1,-35 88 16,-53 18-16,35-71-15</inkml:trace>
  <inkml:trace contextRef="#ctx0" brushRef="#br0" timeOffset="5130.53">18874 1499 0,'0'0'16,"247"0"46,-142-35-62,89 0 32,-194 52-17</inkml:trace>
  <inkml:trace contextRef="#ctx0" brushRef="#br0" timeOffset="5531.1">19138 1640 0,'0'0'0,"18"0"32,52 18-1,-70 106 0,-105-19 0,52-87 1,88-18-1,53 0 0,18 18 0,-71 17-15</inkml:trace>
  <inkml:trace contextRef="#ctx0" brushRef="#br0" timeOffset="6218.08">19967 1288 0,'18'0'32,"0"0"-32,87 0 31,36-18 0</inkml:trace>
  <inkml:trace contextRef="#ctx0" brushRef="#br0" timeOffset="6413.54">20126 1129 0,'0'0'15,"0"35"17,-35 124-1,35-36 0</inkml:trace>
  <inkml:trace contextRef="#ctx0" brushRef="#br0" timeOffset="6846.77">20443 1076 0,'53'106'62,"-53"-36"-31,0-34 1,36-107-1,-19-17 0,1 70 0,17 71 1,-17 53 14,-18-71-30</inkml:trace>
  <inkml:trace contextRef="#ctx0" brushRef="#br0" timeOffset="7080.13">20549 1411 0,'18'0'31,"158"-53"16,-123 71-32</inkml:trace>
  <inkml:trace contextRef="#ctx0" brushRef="#br0" timeOffset="7413.25">20620 1588 0,'0'0'16,"53"0"15,-36 0 0,-34 141 16,-18-106-16,35-17 1,123-71-1,-17-106-15</inkml:trace>
  <inkml:trace contextRef="#ctx0" brushRef="#br0" timeOffset="7579.84">20973 1341 0,'0'0'0,"70"-18"31,54-17 16,-71 17-32</inkml:trace>
  <inkml:trace contextRef="#ctx0" brushRef="#br0" timeOffset="7779.87">21149 1164 0,'0'0'0,"0"18"31,0 88 0,0-36 0,0-52-15</inkml:trace>
  <inkml:trace contextRef="#ctx0" brushRef="#br0" timeOffset="7979.9">21361 1076 0,'35'0'31,"18"106"0,-18 70 0,-52-123 1</inkml:trace>
  <inkml:trace contextRef="#ctx0" brushRef="#br0" timeOffset="8662.74">20514 758 0,'-35'0'16,"-18"71"-16,0 546 46,159-52-14,229-406-1,-247-177-31</inkml:trace>
  <inkml:trace contextRef="#ctx0" brushRef="#br0" timeOffset="9179.48">21343 864 0,'35'-17'16,"-70"34"-16,106-70 15,-1 71 32,107 811 0,-177-476-16,-53-194 1,17-159-32</inkml:trace>
  <inkml:trace contextRef="#ctx0" brushRef="#br0" timeOffset="9529.07">21819 847 0,'0'0'0,"0"-18"16,36 36 31,-36 123-16,17 70 0,-17-158 1</inkml:trace>
  <inkml:trace contextRef="#ctx0" brushRef="#br0" timeOffset="9995.64">21890 953 0,'18'-18'16,"-36"36"-16,106-71 31,-17 35 0,-54-35 0,-17 35 1,0 54 15,0 17-32,18-18 32,17-53-16,0 1 1,36 34-1,-18 107 0,0-107 0</inkml:trace>
  <inkml:trace contextRef="#ctx0" brushRef="#br0" timeOffset="10911.92">19544 600 0,'0'17'31,"0"19"-15,0 52 0,35 71 15,-52-142-15</inkml:trace>
  <inkml:trace contextRef="#ctx0" brushRef="#br0" timeOffset="11344.18">19526 882 0,'18'-53'16,"-36"106"-16,159-212 31,-88 89 16,-53 105 15,0 35-30,0-34-1,18-72 0,0 1 0,34 35 1,-34 53-1,35 88 0</inkml:trace>
  <inkml:trace contextRef="#ctx0" brushRef="#br0" timeOffset="12244.65">18838 811 0,'0'0'0,"-70"36"31,-54 634 1,230 247-1,388-511 0,-335-406-31,35 0 16</inkml:trace>
  <inkml:trace contextRef="#ctx0" brushRef="#br0" timeOffset="12944.32">22613 265 0,'0'0'0,"18"0"0,-1-18 31,1 18-31,105 123 32,-52 583-1,-247 70 0,-248-335 0</inkml:trace>
  <inkml:trace contextRef="#ctx0" brushRef="#br0" timeOffset="13326.84">18856 3140 0,'0'0'0,"18"35"31,564-176 0,846-71 1,-704 106-1,-619 106 0,-228 18-15</inkml:trace>
  <inkml:trace contextRef="#ctx0" brushRef="#br0" timeOffset="13660.8">20408 3457 0,'18'-17'16,"70"-19"15,18 36 1,-141 141-1,-36-52 16,106-72-16,353-211-15</inkml:trace>
  <inkml:trace contextRef="#ctx0" brushRef="#br0" timeOffset="16958.59">5627 12912 0,'53'0'62,"70"0"-46,71-36-1</inkml:trace>
  <inkml:trace contextRef="#ctx0" brushRef="#br0" timeOffset="17341.8">7885 13123 0,'0'0'16,"53"0"0,-1 0-16,425 0 31,-319-17-16</inkml:trace>
  <inkml:trace contextRef="#ctx0" brushRef="#br0" timeOffset="17760.16">10901 12735 0,'0'0'0,"70"0"16,389 36 15</inkml:trace>
  <inkml:trace contextRef="#ctx0" brushRef="#br0" timeOffset="18324.88">12912 13106 0,'35'0'15,"71"0"1,370 0 15,-264 0-15</inkml:trace>
  <inkml:trace contextRef="#ctx0" brushRef="#br0" timeOffset="18808.5">15893 12806 0,'35'0'0,"0"0"16,89 0-1,87 0 17,-175-35-32</inkml:trace>
  <inkml:trace contextRef="#ctx0" brushRef="#br0" timeOffset="19424.32">18927 13123 0,'-18'0'15,"36"0"32,17 0-47,88 0 32,89-35-32</inkml:trace>
  <inkml:trace contextRef="#ctx0" brushRef="#br0" timeOffset="19925.09">20955 13053 0,'0'0'0,"53"0"31,106 0 1,-36-18-32</inkml:trace>
  <inkml:trace contextRef="#ctx0" brushRef="#br0" timeOffset="20290.87">23407 13053 0,'17'0'16,"36"0"0,230 17 15,87 1 0</inkml:trace>
  <inkml:trace contextRef="#ctx0" brushRef="#br0" timeOffset="20890.4">26000 12912 0,'0'0'16,"35"0"-16,88-18 15,266 18 32,-266-35-47</inkml:trace>
  <inkml:trace contextRef="#ctx0" brushRef="#br0" timeOffset="21173.37">28099 13106 0,'0'0'0,"53"0"0,229 0 31,-106 0 1,-17-18-17</inkml:trace>
  <inkml:trace contextRef="#ctx0" brushRef="#br0" timeOffset="22824.62">16792 11906 0,'0'0'0,"-35"-35"31,17 35 0,1 0 0,-36 18 1</inkml:trace>
  <inkml:trace contextRef="#ctx0" brushRef="#br0" timeOffset="24751.62">16528 12241 0,'0'0'0</inkml:trace>
  <inkml:trace contextRef="#ctx0" brushRef="#br0" timeOffset="24955.58">16492 12241 0,'36'0'62,"52"36"-30,106-19-1,-71-17 0</inkml:trace>
  <inkml:trace contextRef="#ctx0" brushRef="#br0" timeOffset="25521.84">17515 12347 0,'18'0'0,"17"0"203,1 0-188,-1 0 1,-88 0 62,0 0-62,-88 0 15,123 0 0</inkml:trace>
  <inkml:trace contextRef="#ctx0" brushRef="#br0" timeOffset="25788.32">17392 12277 0,'-18'0'62,"-17"88"-31,35-18 1,53 1-1,-18-71-31</inkml:trace>
  <inkml:trace contextRef="#ctx0" brushRef="#br0" timeOffset="26254.94">16863 12153 0,'0'-17'0,"17"17"47,36 123 0,-17-52-16,-72 70 1,-34-88-17</inkml:trace>
  <inkml:trace contextRef="#ctx0" brushRef="#br0" timeOffset="29919.37">9984 14887 0,'0'0'0,"0"-35"16,-36 17 0,-69 1 15,-54 17 0,-141 176 0,18 106 1,282-52 14,247 69-14,-124-246-32,565 18 31,-141-159 0,-371-212 0,-282-71 1,-405 72-1,211 299-15</inkml:trace>
</inkml:ink>
</file>

<file path=ppt/ink/ink4.xml><?xml version="1.0" encoding="utf-8"?>
<inkml:ink xmlns:inkml="http://www.w3.org/2003/InkML">
  <inkml:definitions>
    <inkml:context xml:id="ctx0">
      <inkml:inkSource xml:id="inkSrc0">
        <inkml:traceFormat>
          <inkml:channel name="X" type="integer" max="2944" units="cm"/>
          <inkml:channel name="Y" type="integer" max="1080" units="cm"/>
          <inkml:channel name="T" type="integer" max="2.14748E9" units="dev"/>
        </inkml:traceFormat>
        <inkml:channelProperties>
          <inkml:channelProperty channel="X" name="resolution" value="85.5814" units="1/cm"/>
          <inkml:channelProperty channel="Y" name="resolution" value="55.6701" units="1/cm"/>
          <inkml:channelProperty channel="T" name="resolution" value="1" units="1/dev"/>
        </inkml:channelProperties>
      </inkml:inkSource>
      <inkml:timestamp xml:id="ts0" timeString="2019-10-22T06:43:10.318"/>
    </inkml:context>
    <inkml:brush xml:id="br0">
      <inkml:brushProperty name="width" value="0.05292" units="cm"/>
      <inkml:brushProperty name="height" value="0.05292" units="cm"/>
      <inkml:brushProperty name="color" value="#002060"/>
    </inkml:brush>
  </inkml:definitions>
  <inkml:trace contextRef="#ctx0" brushRef="#br0">16087 706 0,'0'0'16,"0"-18"-16,0-17 16,106 17 15,52 36 0,-158 140 0,-53-87 1,71-71-1,53 35 0,-36 71 16,-35-88-47,-124 70 31,36-70 1,123-18-1,1-36-31</inkml:trace>
  <inkml:trace contextRef="#ctx0" brushRef="#br0" timeOffset="133.29">16651 1023 0,'0'106'62,"0"-36"-46</inkml:trace>
  <inkml:trace contextRef="#ctx0" brushRef="#br0" timeOffset="499.6">17004 847 0,'0'0'0,"0"35"32,0 124-1,70-106 16,1-89-16,-18-52 0,-35 88 1,-18 106-1,-71 53 0</inkml:trace>
  <inkml:trace contextRef="#ctx0" brushRef="#br0" timeOffset="665.78">17286 1217 0,'0'35'31,"-70"124"1,70-141-32</inkml:trace>
  <inkml:trace contextRef="#ctx0" brushRef="#br0" timeOffset="1032.7">17903 900 0,'-17'105'31,"17"72"16,70-160-16,1-52 1,-89-35-1,-123 70 0,141 35-15</inkml:trace>
  <inkml:trace contextRef="#ctx0" brushRef="#br0" timeOffset="1198.86">18433 1164 0,'0'35'16,"0"71"15,35-18 0</inkml:trace>
  <inkml:trace contextRef="#ctx0" brushRef="#br0" timeOffset="2798.56">18856 829 0,'0'-35'0,"35"17"15,18-17 1,35 35 15,-70 0-31,35 70 31,-124 19 1,36-54-1,70-35 16,54 18-16,-89 34 0,-36-16 0,-70 17 1,106-36-17</inkml:trace>
  <inkml:trace contextRef="#ctx0" brushRef="#br0" timeOffset="2966.12">19438 1023 0,'0'71'31,"-18"34"1,-17-34-1</inkml:trace>
  <inkml:trace contextRef="#ctx0" brushRef="#br0" timeOffset="3397.81">19738 776 0,'-18'106'47,"1"17"-16,52-87 0,88-107 0,-105 18 1,-18 89-1,0 69 0,-53 1 16</inkml:trace>
  <inkml:trace contextRef="#ctx0" brushRef="#br0" timeOffset="3780.95">20126 847 0,'0'0'0,"0"53"62,35-36-46,71 89 15,-53-35 1,-53-18-1,-88-36 0,17-34-15</inkml:trace>
  <inkml:trace contextRef="#ctx0" brushRef="#br0" timeOffset="3914.69">20179 811 0,'70'-53'31,"-140"106"-31,299-141 32,-141 71-17</inkml:trace>
  <inkml:trace contextRef="#ctx0" brushRef="#br0" timeOffset="4147.76">20655 1041 0,'0'70'31,"88"107"16,-88-160-47</inkml:trace>
  <inkml:trace contextRef="#ctx0" brushRef="#br0" timeOffset="5180.81">21220 706 0,'0'0'0,"35"-36"0,35 19 32,19 17-1,-54 105 0,-35-69-31,-18 34 31,36-70 1,88 36-1,-71 17 0,-70-1 0,-53 19 16,52-71-31</inkml:trace>
  <inkml:trace contextRef="#ctx0" brushRef="#br0" timeOffset="5363.92">21802 1076 0,'0'0'0,"-18"71"47,18-54-47,-53 71 31</inkml:trace>
  <inkml:trace contextRef="#ctx0" brushRef="#br0" timeOffset="5830.41">22119 723 0,'35'-17'0,"-70"34"0,176-105 31,-70 88 1,-106 106 14,-18-53-14,53-18 30,0-17-62,35 35 31,-53 35 1,-88-35-1,54-18 0</inkml:trace>
  <inkml:trace contextRef="#ctx0" brushRef="#br0" timeOffset="6029.84">22437 1023 0,'0'53'16,"0"-106"-16,0 194 31,-18-17 0</inkml:trace>
  <inkml:trace contextRef="#ctx0" brushRef="#br0" timeOffset="6679.71">23019 653 0,'0'0'0,"35"0"16,18 88 15,18 71 0,-124-18 16,-71-141-16,124-106 0,141-53 1,-17 18-1,-124 70 0,-53 36 0,0 35-15,-35 124 15,88-107-31</inkml:trace>
  <inkml:trace contextRef="#ctx0" brushRef="#br0" timeOffset="6848.4">23513 935 0,'0'70'31,"-36"36"1,-17 0-1</inkml:trace>
  <inkml:trace contextRef="#ctx0" brushRef="#br0" timeOffset="7413.2">24395 706 0,'0'-18'15,"0"36"-15,-106-36 32,35 88-1,54-34 0,87-1 0,18-88 16,-70-70-15,-18 87-1,0 54 0,35 158 0,-35-70 1,-35-88-1,-141 52 0,-71-52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88913" y="381000"/>
            <a:ext cx="4572001" cy="2573338"/>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381000" y="3124200"/>
            <a:ext cx="6096000" cy="5334000"/>
          </a:xfrm>
          <a:prstGeom prst="rect">
            <a:avLst/>
          </a:prstGeom>
        </p:spPr>
        <p:txBody>
          <a:bodyPr vert="horz" lIns="0" tIns="0" rIns="0" bIns="0" rtlCol="0">
            <a:normAutofit/>
          </a:body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381000" y="8686800"/>
            <a:ext cx="4876800" cy="227013"/>
          </a:xfrm>
          <a:prstGeom prst="rect">
            <a:avLst/>
          </a:prstGeom>
        </p:spPr>
        <p:txBody>
          <a:bodyPr vert="horz" lIns="0" tIns="0" rIns="0" bIns="0" rtlCol="0" anchor="ctr"/>
          <a:lstStyle>
            <a:lvl1pPr algn="l">
              <a:defRPr sz="1000"/>
            </a:lvl1pPr>
          </a:lstStyle>
          <a:p>
            <a:endParaRPr dirty="0"/>
          </a:p>
        </p:txBody>
      </p:sp>
      <p:sp>
        <p:nvSpPr>
          <p:cNvPr id="7" name="Slide Number Placeholder 6"/>
          <p:cNvSpPr>
            <a:spLocks noGrp="1"/>
          </p:cNvSpPr>
          <p:nvPr>
            <p:ph type="sldNum" sz="quarter" idx="5"/>
          </p:nvPr>
        </p:nvSpPr>
        <p:spPr>
          <a:xfrm>
            <a:off x="5867400" y="8686800"/>
            <a:ext cx="609600" cy="227013"/>
          </a:xfrm>
          <a:prstGeom prst="rect">
            <a:avLst/>
          </a:prstGeom>
        </p:spPr>
        <p:txBody>
          <a:bodyPr vert="horz" lIns="0" tIns="0" rIns="0" bIns="0" rtlCol="0" anchor="ctr"/>
          <a:lstStyle>
            <a:lvl1pPr algn="r">
              <a:defRPr sz="1000"/>
            </a:lvl1pPr>
          </a:lstStyle>
          <a:p>
            <a:fld id="{5BFEAE42-E3FE-4405-B7FC-4425D05B92A0}" type="slidenum">
              <a:rPr/>
              <a:pPr/>
              <a:t>‹#›</a:t>
            </a:fld>
            <a:endParaRPr dirty="0"/>
          </a:p>
        </p:txBody>
      </p:sp>
    </p:spTree>
    <p:extLst>
      <p:ext uri="{BB962C8B-B14F-4D97-AF65-F5344CB8AC3E}">
        <p14:creationId xmlns:p14="http://schemas.microsoft.com/office/powerpoint/2010/main" val="48636397"/>
      </p:ext>
    </p:extLst>
  </p:cSld>
  <p:clrMap bg1="lt1" tx1="dk1" bg2="lt2" tx2="dk2" accent1="accent1" accent2="accent2" accent3="accent3" accent4="accent4" accent5="accent5" accent6="accent6" hlink="hlink" folHlink="folHlink"/>
  <p:notesStyle>
    <a:lvl1pPr marL="45720" indent="-36576" algn="l" defTabSz="914400" rtl="0" eaLnBrk="1" latinLnBrk="0" hangingPunct="1">
      <a:spcBef>
        <a:spcPts val="600"/>
      </a:spcBef>
      <a:buSzPct val="25000"/>
      <a:buFont typeface="Arial" panose="020B0604020202020204" pitchFamily="34" charset="0"/>
      <a:buChar char=" "/>
      <a:defRPr sz="1100" kern="1200">
        <a:solidFill>
          <a:schemeClr val="tx1"/>
        </a:solidFill>
        <a:latin typeface="+mn-lt"/>
        <a:ea typeface="+mn-ea"/>
        <a:cs typeface="+mn-cs"/>
      </a:defRPr>
    </a:lvl1pPr>
    <a:lvl2pPr marL="228600" indent="-137160" algn="l" defTabSz="914400" rtl="0" eaLnBrk="1" latinLnBrk="0" hangingPunct="1">
      <a:spcBef>
        <a:spcPts val="600"/>
      </a:spcBef>
      <a:buFont typeface="Arial" panose="020B0604020202020204" pitchFamily="34" charset="0"/>
      <a:buChar char="–"/>
      <a:defRPr sz="1050" kern="1200">
        <a:solidFill>
          <a:schemeClr val="tx1"/>
        </a:solidFill>
        <a:latin typeface="+mn-lt"/>
        <a:ea typeface="+mn-ea"/>
        <a:cs typeface="+mn-cs"/>
      </a:defRPr>
    </a:lvl2pPr>
    <a:lvl3pPr marL="365760" indent="-109728" algn="l" defTabSz="914400" rtl="0" eaLnBrk="1" latinLnBrk="0" hangingPunct="1">
      <a:spcBef>
        <a:spcPts val="600"/>
      </a:spcBef>
      <a:buFont typeface="Arial" panose="020B0604020202020204" pitchFamily="34" charset="0"/>
      <a:buChar char="–"/>
      <a:defRPr sz="1000" kern="1200">
        <a:solidFill>
          <a:schemeClr val="tx1"/>
        </a:solidFill>
        <a:latin typeface="+mn-lt"/>
        <a:ea typeface="+mn-ea"/>
        <a:cs typeface="+mn-cs"/>
      </a:defRPr>
    </a:lvl3pPr>
    <a:lvl4pPr marL="548640" indent="-109728" algn="l" defTabSz="914400"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4pPr>
    <a:lvl5pPr marL="731520" indent="-109728" algn="l" defTabSz="914400" rtl="0" eaLnBrk="1" latinLnBrk="0" hangingPunct="1">
      <a:spcBef>
        <a:spcPts val="600"/>
      </a:spcBef>
      <a:buFont typeface="Arial" panose="020B0604020202020204" pitchFamily="34" charset="0"/>
      <a:buChar char="–"/>
      <a:defRPr sz="8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8913" y="381000"/>
            <a:ext cx="4572001"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40136659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8913" y="381000"/>
            <a:ext cx="4572001"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BFEAE42-E3FE-4405-B7FC-4425D05B92A0}" type="slidenum">
              <a:rPr kumimoji="0" lang="en-US" sz="1000" b="0" i="0" u="none" strike="noStrike" kern="1200" cap="none" spc="0" normalizeH="0" baseline="0" noProof="0" smtClean="0">
                <a:ln>
                  <a:noFill/>
                </a:ln>
                <a:solidFill>
                  <a:prstClr val="black"/>
                </a:solidFill>
                <a:effectLst/>
                <a:uLnTx/>
                <a:uFillTx/>
                <a:latin typeface="Arial"/>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38</a:t>
            </a:fld>
            <a:endParaRPr kumimoji="0" lang="en-US" sz="1000" b="0" i="0" u="none" strike="noStrike" kern="1200" cap="none" spc="0" normalizeH="0" baseline="0" noProof="0" dirty="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31932989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8913" y="381000"/>
            <a:ext cx="4572001"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BFEAE42-E3FE-4405-B7FC-4425D05B92A0}" type="slidenum">
              <a:rPr kumimoji="0" lang="en-US" sz="1000" b="0" i="0" u="none" strike="noStrike" kern="1200" cap="none" spc="0" normalizeH="0" baseline="0" noProof="0" smtClean="0">
                <a:ln>
                  <a:noFill/>
                </a:ln>
                <a:solidFill>
                  <a:prstClr val="black"/>
                </a:solidFill>
                <a:effectLst/>
                <a:uLnTx/>
                <a:uFillTx/>
                <a:latin typeface="Arial"/>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46</a:t>
            </a:fld>
            <a:endParaRPr kumimoji="0" lang="en-US" sz="1000" b="0" i="0" u="none" strike="noStrike" kern="1200" cap="none" spc="0" normalizeH="0" baseline="0" noProof="0" dirty="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29124416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8913" y="381000"/>
            <a:ext cx="4572001"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BFEAE42-E3FE-4405-B7FC-4425D05B92A0}" type="slidenum">
              <a:rPr kumimoji="0" lang="en-US" sz="1000" b="0" i="0" u="none" strike="noStrike" kern="1200" cap="none" spc="0" normalizeH="0" baseline="0" noProof="0" smtClean="0">
                <a:ln>
                  <a:noFill/>
                </a:ln>
                <a:solidFill>
                  <a:prstClr val="black"/>
                </a:solidFill>
                <a:effectLst/>
                <a:uLnTx/>
                <a:uFillTx/>
                <a:latin typeface="Arial"/>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47</a:t>
            </a:fld>
            <a:endParaRPr kumimoji="0" lang="en-US" sz="1000" b="0" i="0" u="none" strike="noStrike" kern="1200" cap="none" spc="0" normalizeH="0" baseline="0" noProof="0" dirty="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8979369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8913" y="381000"/>
            <a:ext cx="4572001"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BFEAE42-E3FE-4405-B7FC-4425D05B92A0}" type="slidenum">
              <a:rPr kumimoji="0" lang="en-US" sz="1000" b="0" i="0" u="none" strike="noStrike" kern="1200" cap="none" spc="0" normalizeH="0" baseline="0" noProof="0" smtClean="0">
                <a:ln>
                  <a:noFill/>
                </a:ln>
                <a:solidFill>
                  <a:prstClr val="black"/>
                </a:solidFill>
                <a:effectLst/>
                <a:uLnTx/>
                <a:uFillTx/>
                <a:latin typeface="Arial"/>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48</a:t>
            </a:fld>
            <a:endParaRPr kumimoji="0" lang="en-US" sz="1000" b="0" i="0" u="none" strike="noStrike" kern="1200" cap="none" spc="0" normalizeH="0" baseline="0" noProof="0" dirty="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21742843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8913" y="381000"/>
            <a:ext cx="4572001"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BFEAE42-E3FE-4405-B7FC-4425D05B92A0}" type="slidenum">
              <a:rPr kumimoji="0" lang="en-US" sz="1000" b="0" i="0" u="none" strike="noStrike" kern="1200" cap="none" spc="0" normalizeH="0" baseline="0" noProof="0" smtClean="0">
                <a:ln>
                  <a:noFill/>
                </a:ln>
                <a:solidFill>
                  <a:prstClr val="black"/>
                </a:solidFill>
                <a:effectLst/>
                <a:uLnTx/>
                <a:uFillTx/>
                <a:latin typeface="Arial"/>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49</a:t>
            </a:fld>
            <a:endParaRPr kumimoji="0" lang="en-US" sz="1000" b="0" i="0" u="none" strike="noStrike" kern="1200" cap="none" spc="0" normalizeH="0" baseline="0" noProof="0" dirty="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24542427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8913" y="381000"/>
            <a:ext cx="4572001" cy="2573338"/>
          </a:xfrm>
        </p:spPr>
      </p:sp>
      <p:sp>
        <p:nvSpPr>
          <p:cNvPr id="3" name="Notes Placeholder 2"/>
          <p:cNvSpPr>
            <a:spLocks noGrp="1"/>
          </p:cNvSpPr>
          <p:nvPr>
            <p:ph type="body" idx="1"/>
          </p:nvPr>
        </p:nvSpPr>
        <p:spPr/>
        <p:txBody>
          <a:bodyPr/>
          <a:lstStyle/>
          <a:p>
            <a:r>
              <a:rPr lang="en-US" dirty="0"/>
              <a:t>Note:-</a:t>
            </a:r>
            <a:r>
              <a:rPr lang="en-US" baseline="0" dirty="0"/>
              <a:t> Outlier means a data value that is distinctly separate from rest of data. </a:t>
            </a: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BFEAE42-E3FE-4405-B7FC-4425D05B92A0}" type="slidenum">
              <a:rPr kumimoji="0" lang="en-US" sz="1000" b="0" i="0" u="none" strike="noStrike" kern="1200" cap="none" spc="0" normalizeH="0" baseline="0" noProof="0" smtClean="0">
                <a:ln>
                  <a:noFill/>
                </a:ln>
                <a:solidFill>
                  <a:prstClr val="black"/>
                </a:solidFill>
                <a:effectLst/>
                <a:uLnTx/>
                <a:uFillTx/>
                <a:latin typeface="Arial"/>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58</a:t>
            </a:fld>
            <a:endParaRPr kumimoji="0" lang="en-US" sz="1000" b="0" i="0" u="none" strike="noStrike" kern="1200" cap="none" spc="0" normalizeH="0" baseline="0" noProof="0" dirty="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1920692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8913" y="381000"/>
            <a:ext cx="4572001"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15</a:t>
            </a:fld>
            <a:endParaRPr lang="en-US" dirty="0"/>
          </a:p>
        </p:txBody>
      </p:sp>
    </p:spTree>
    <p:extLst>
      <p:ext uri="{BB962C8B-B14F-4D97-AF65-F5344CB8AC3E}">
        <p14:creationId xmlns:p14="http://schemas.microsoft.com/office/powerpoint/2010/main" val="13344995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8913" y="381000"/>
            <a:ext cx="4572001"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16</a:t>
            </a:fld>
            <a:endParaRPr lang="en-US" dirty="0"/>
          </a:p>
        </p:txBody>
      </p:sp>
    </p:spTree>
    <p:extLst>
      <p:ext uri="{BB962C8B-B14F-4D97-AF65-F5344CB8AC3E}">
        <p14:creationId xmlns:p14="http://schemas.microsoft.com/office/powerpoint/2010/main" val="37860513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8913" y="381000"/>
            <a:ext cx="4572001"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BFEAE42-E3FE-4405-B7FC-4425D05B92A0}" type="slidenum">
              <a:rPr kumimoji="0" lang="en-US" sz="1000" b="0" i="0" u="none" strike="noStrike" kern="1200" cap="none" spc="0" normalizeH="0" baseline="0" noProof="0" smtClean="0">
                <a:ln>
                  <a:noFill/>
                </a:ln>
                <a:solidFill>
                  <a:prstClr val="black"/>
                </a:solidFill>
                <a:effectLst/>
                <a:uLnTx/>
                <a:uFillTx/>
                <a:latin typeface="Arial"/>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US" sz="1000" b="0" i="0" u="none" strike="noStrike" kern="1200" cap="none" spc="0" normalizeH="0" baseline="0" noProof="0" dirty="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36379246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8913" y="381000"/>
            <a:ext cx="4572001"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BFEAE42-E3FE-4405-B7FC-4425D05B92A0}" type="slidenum">
              <a:rPr kumimoji="0" lang="en-US" sz="1000" b="0" i="0" u="none" strike="noStrike" kern="1200" cap="none" spc="0" normalizeH="0" baseline="0" noProof="0" smtClean="0">
                <a:ln>
                  <a:noFill/>
                </a:ln>
                <a:solidFill>
                  <a:prstClr val="black"/>
                </a:solidFill>
                <a:effectLst/>
                <a:uLnTx/>
                <a:uFillTx/>
                <a:latin typeface="Arial"/>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en-US" sz="1000" b="0" i="0" u="none" strike="noStrike" kern="1200" cap="none" spc="0" normalizeH="0" baseline="0" noProof="0" dirty="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39697985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8913" y="381000"/>
            <a:ext cx="4572001"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BFEAE42-E3FE-4405-B7FC-4425D05B92A0}" type="slidenum">
              <a:rPr kumimoji="0" lang="en-US" sz="1000" b="0" i="0" u="none" strike="noStrike" kern="1200" cap="none" spc="0" normalizeH="0" baseline="0" noProof="0" smtClean="0">
                <a:ln>
                  <a:noFill/>
                </a:ln>
                <a:solidFill>
                  <a:prstClr val="black"/>
                </a:solidFill>
                <a:effectLst/>
                <a:uLnTx/>
                <a:uFillTx/>
                <a:latin typeface="Arial"/>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20</a:t>
            </a:fld>
            <a:endParaRPr kumimoji="0" lang="en-US" sz="1000" b="0" i="0" u="none" strike="noStrike" kern="1200" cap="none" spc="0" normalizeH="0" baseline="0" noProof="0" dirty="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2514034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8913" y="381000"/>
            <a:ext cx="4572001" cy="2573338"/>
          </a:xfrm>
        </p:spPr>
      </p:sp>
      <p:sp>
        <p:nvSpPr>
          <p:cNvPr id="3" name="Notes Placeholder 2"/>
          <p:cNvSpPr>
            <a:spLocks noGrp="1"/>
          </p:cNvSpPr>
          <p:nvPr>
            <p:ph type="body" idx="1"/>
          </p:nvPr>
        </p:nvSpPr>
        <p:spPr/>
        <p:txBody>
          <a:bodyPr/>
          <a:lstStyle/>
          <a:p>
            <a:r>
              <a:rPr lang="en-US" dirty="0"/>
              <a:t>Note:-</a:t>
            </a:r>
            <a:r>
              <a:rPr lang="en-US" baseline="0" dirty="0"/>
              <a:t> Outlier means a data value that is distinctly separate from rest of data. </a:t>
            </a:r>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22</a:t>
            </a:fld>
            <a:endParaRPr lang="en-US" dirty="0"/>
          </a:p>
        </p:txBody>
      </p:sp>
    </p:spTree>
    <p:extLst>
      <p:ext uri="{BB962C8B-B14F-4D97-AF65-F5344CB8AC3E}">
        <p14:creationId xmlns:p14="http://schemas.microsoft.com/office/powerpoint/2010/main" val="12604251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8913" y="381000"/>
            <a:ext cx="4572001"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32</a:t>
            </a:fld>
            <a:endParaRPr lang="en-US" dirty="0"/>
          </a:p>
        </p:txBody>
      </p:sp>
    </p:spTree>
    <p:extLst>
      <p:ext uri="{BB962C8B-B14F-4D97-AF65-F5344CB8AC3E}">
        <p14:creationId xmlns:p14="http://schemas.microsoft.com/office/powerpoint/2010/main" val="1983904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8913" y="381000"/>
            <a:ext cx="4572001"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BFEAE42-E3FE-4405-B7FC-4425D05B92A0}" type="slidenum">
              <a:rPr kumimoji="0" lang="en-US" sz="1000" b="0" i="0" u="none" strike="noStrike" kern="1200" cap="none" spc="0" normalizeH="0" baseline="0" noProof="0" smtClean="0">
                <a:ln>
                  <a:noFill/>
                </a:ln>
                <a:solidFill>
                  <a:prstClr val="black"/>
                </a:solidFill>
                <a:effectLst/>
                <a:uLnTx/>
                <a:uFillTx/>
                <a:latin typeface="Arial"/>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33</a:t>
            </a:fld>
            <a:endParaRPr kumimoji="0" lang="en-US" sz="1000" b="0" i="0" u="none" strike="noStrike" kern="1200" cap="none" spc="0" normalizeH="0" baseline="0" noProof="0" dirty="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26994483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r>
              <a:rPr lang="en-IN"/>
              <a:t>Anshu Pandey</a:t>
            </a:r>
          </a:p>
        </p:txBody>
      </p:sp>
      <p:sp>
        <p:nvSpPr>
          <p:cNvPr id="6" name="Slide Number Placeholder 5"/>
          <p:cNvSpPr>
            <a:spLocks noGrp="1"/>
          </p:cNvSpPr>
          <p:nvPr>
            <p:ph type="sldNum" sz="quarter" idx="12"/>
          </p:nvPr>
        </p:nvSpPr>
        <p:spPr/>
        <p:txBody>
          <a:bodyPr/>
          <a:lstStyle/>
          <a:p>
            <a:fld id="{2882299F-F3F8-4AD6-AEA3-9DB954A2C1AA}" type="slidenum">
              <a:rPr lang="en-IN" smtClean="0"/>
              <a:t>‹#›</a:t>
            </a:fld>
            <a:endParaRPr lang="en-IN"/>
          </a:p>
        </p:txBody>
      </p:sp>
    </p:spTree>
    <p:extLst>
      <p:ext uri="{BB962C8B-B14F-4D97-AF65-F5344CB8AC3E}">
        <p14:creationId xmlns:p14="http://schemas.microsoft.com/office/powerpoint/2010/main" val="2472107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r>
              <a:rPr lang="en-IN"/>
              <a:t>Anshu Pandey</a:t>
            </a:r>
          </a:p>
        </p:txBody>
      </p:sp>
      <p:sp>
        <p:nvSpPr>
          <p:cNvPr id="6" name="Slide Number Placeholder 5"/>
          <p:cNvSpPr>
            <a:spLocks noGrp="1"/>
          </p:cNvSpPr>
          <p:nvPr>
            <p:ph type="sldNum" sz="quarter" idx="12"/>
          </p:nvPr>
        </p:nvSpPr>
        <p:spPr/>
        <p:txBody>
          <a:bodyPr/>
          <a:lstStyle/>
          <a:p>
            <a:fld id="{2882299F-F3F8-4AD6-AEA3-9DB954A2C1AA}" type="slidenum">
              <a:rPr lang="en-IN" smtClean="0"/>
              <a:t>‹#›</a:t>
            </a:fld>
            <a:endParaRPr lang="en-IN"/>
          </a:p>
        </p:txBody>
      </p:sp>
    </p:spTree>
    <p:extLst>
      <p:ext uri="{BB962C8B-B14F-4D97-AF65-F5344CB8AC3E}">
        <p14:creationId xmlns:p14="http://schemas.microsoft.com/office/powerpoint/2010/main" val="588282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r>
              <a:rPr lang="en-IN"/>
              <a:t>Anshu Pandey</a:t>
            </a:r>
          </a:p>
        </p:txBody>
      </p:sp>
      <p:sp>
        <p:nvSpPr>
          <p:cNvPr id="6" name="Slide Number Placeholder 5"/>
          <p:cNvSpPr>
            <a:spLocks noGrp="1"/>
          </p:cNvSpPr>
          <p:nvPr>
            <p:ph type="sldNum" sz="quarter" idx="12"/>
          </p:nvPr>
        </p:nvSpPr>
        <p:spPr/>
        <p:txBody>
          <a:bodyPr/>
          <a:lstStyle/>
          <a:p>
            <a:fld id="{2882299F-F3F8-4AD6-AEA3-9DB954A2C1AA}" type="slidenum">
              <a:rPr lang="en-IN" smtClean="0"/>
              <a:t>‹#›</a:t>
            </a:fld>
            <a:endParaRPr lang="en-IN"/>
          </a:p>
        </p:txBody>
      </p:sp>
    </p:spTree>
    <p:extLst>
      <p:ext uri="{BB962C8B-B14F-4D97-AF65-F5344CB8AC3E}">
        <p14:creationId xmlns:p14="http://schemas.microsoft.com/office/powerpoint/2010/main" val="36650724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lue Title Slide w Subhea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48762"/>
            <a:ext cx="10579608" cy="1645920"/>
          </a:xfrm>
        </p:spPr>
        <p:txBody>
          <a:bodyPr anchor="b">
            <a:normAutofit/>
          </a:bodyPr>
          <a:lstStyle>
            <a:lvl1pPr algn="l">
              <a:defRPr sz="36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914400" y="4194682"/>
            <a:ext cx="10579608" cy="861862"/>
          </a:xfrm>
        </p:spPr>
        <p:txBody>
          <a:bodyPr>
            <a:normAutofit/>
          </a:bodyPr>
          <a:lstStyle>
            <a:lvl1pPr marL="0" indent="0" algn="l">
              <a:lnSpc>
                <a:spcPct val="100000"/>
              </a:lnSpc>
              <a:spcAft>
                <a:spcPts val="450"/>
              </a:spcAft>
              <a:buNone/>
              <a:defRPr sz="20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8" name="Text Placeholder 7"/>
          <p:cNvSpPr>
            <a:spLocks noGrp="1"/>
          </p:cNvSpPr>
          <p:nvPr>
            <p:ph type="body" sz="quarter" idx="10"/>
          </p:nvPr>
        </p:nvSpPr>
        <p:spPr>
          <a:xfrm>
            <a:off x="914400" y="5259389"/>
            <a:ext cx="4079019" cy="1284287"/>
          </a:xfrm>
        </p:spPr>
        <p:txBody>
          <a:bodyPr>
            <a:normAutofit/>
          </a:bodyPr>
          <a:lstStyle>
            <a:lvl1pPr marL="0" indent="0">
              <a:lnSpc>
                <a:spcPct val="100000"/>
              </a:lnSpc>
              <a:spcAft>
                <a:spcPts val="0"/>
              </a:spcAft>
              <a:buNone/>
              <a:defRPr sz="14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2899154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Basic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lvl1pPr>
          </a:lstStyle>
          <a:p>
            <a:r>
              <a:rPr lang="en-US"/>
              <a:t>Click to edit Master title style</a:t>
            </a:r>
            <a:endParaRPr lang="en-US" dirty="0"/>
          </a:p>
        </p:txBody>
      </p:sp>
      <p:sp>
        <p:nvSpPr>
          <p:cNvPr id="9" name="Slide Number Placeholder 5"/>
          <p:cNvSpPr>
            <a:spLocks noGrp="1"/>
          </p:cNvSpPr>
          <p:nvPr>
            <p:ph type="sldNum" sz="quarter" idx="4"/>
          </p:nvPr>
        </p:nvSpPr>
        <p:spPr>
          <a:xfrm>
            <a:off x="231632" y="6352244"/>
            <a:ext cx="487680" cy="365125"/>
          </a:xfrm>
          <a:prstGeom prst="rect">
            <a:avLst/>
          </a:prstGeom>
        </p:spPr>
        <p:txBody>
          <a:bodyPr anchor="ctr"/>
          <a:lstStyle>
            <a:lvl1pPr>
              <a:defRPr sz="825">
                <a:solidFill>
                  <a:schemeClr val="bg1">
                    <a:lumMod val="75000"/>
                  </a:schemeClr>
                </a:solidFill>
              </a:defRPr>
            </a:lvl1pPr>
          </a:lstStyle>
          <a:p>
            <a:fld id="{B016F8AB-BCEA-4347-8BA6-BE776009BC89}" type="slidenum">
              <a:rPr lang="en-US" smtClean="0"/>
              <a:pPr/>
              <a:t>‹#›</a:t>
            </a:fld>
            <a:endParaRPr lang="en-US" dirty="0"/>
          </a:p>
        </p:txBody>
      </p:sp>
      <p:sp>
        <p:nvSpPr>
          <p:cNvPr id="6" name="Text Placeholder 2"/>
          <p:cNvSpPr>
            <a:spLocks noGrp="1"/>
          </p:cNvSpPr>
          <p:nvPr>
            <p:ph idx="1"/>
          </p:nvPr>
        </p:nvSpPr>
        <p:spPr>
          <a:xfrm>
            <a:off x="946787" y="1414131"/>
            <a:ext cx="10311765" cy="476283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62943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Section Header (Blue)">
    <p:spTree>
      <p:nvGrpSpPr>
        <p:cNvPr id="1" name=""/>
        <p:cNvGrpSpPr/>
        <p:nvPr/>
      </p:nvGrpSpPr>
      <p:grpSpPr>
        <a:xfrm>
          <a:off x="0" y="0"/>
          <a:ext cx="0" cy="0"/>
          <a:chOff x="0" y="0"/>
          <a:chExt cx="0" cy="0"/>
        </a:xfrm>
      </p:grpSpPr>
      <p:sp>
        <p:nvSpPr>
          <p:cNvPr id="2" name="Title 1"/>
          <p:cNvSpPr>
            <a:spLocks noGrp="1"/>
          </p:cNvSpPr>
          <p:nvPr>
            <p:ph type="title"/>
          </p:nvPr>
        </p:nvSpPr>
        <p:spPr>
          <a:xfrm>
            <a:off x="365762" y="4733926"/>
            <a:ext cx="7897815" cy="1471786"/>
          </a:xfrm>
        </p:spPr>
        <p:txBody>
          <a:bodyPr anchor="ctr">
            <a:normAutofit/>
          </a:bodyPr>
          <a:lstStyle>
            <a:lvl1pPr>
              <a:defRPr sz="360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310003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Line with Content">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452967" y="420625"/>
            <a:ext cx="11167533" cy="439737"/>
          </a:xfrm>
          <a:prstGeom prst="rect">
            <a:avLst/>
          </a:prstGeom>
        </p:spPr>
        <p:txBody>
          <a:bodyPr anchor="t" anchorCtr="0">
            <a:noAutofit/>
          </a:bodyPr>
          <a:lstStyle>
            <a:lvl1pPr marL="0" marR="0" indent="0" algn="l" defTabSz="914400" rtl="0" eaLnBrk="1" fontAlgn="auto" latinLnBrk="0" hangingPunct="1">
              <a:lnSpc>
                <a:spcPts val="3300"/>
              </a:lnSpc>
              <a:spcBef>
                <a:spcPct val="0"/>
              </a:spcBef>
              <a:spcAft>
                <a:spcPts val="0"/>
              </a:spcAft>
              <a:buClrTx/>
              <a:buSzTx/>
              <a:buFontTx/>
              <a:buNone/>
              <a:tabLst/>
              <a:defRPr sz="3300" baseline="0">
                <a:solidFill>
                  <a:srgbClr val="000000"/>
                </a:solidFill>
                <a:latin typeface="Futura Bk" pitchFamily="34" charset="0"/>
              </a:defRPr>
            </a:lvl1pPr>
          </a:lstStyle>
          <a:p>
            <a:r>
              <a:rPr lang="en-US" dirty="0"/>
              <a:t>SINGLE LINE TITLE</a:t>
            </a:r>
          </a:p>
        </p:txBody>
      </p:sp>
      <p:sp>
        <p:nvSpPr>
          <p:cNvPr id="27" name="Text Placeholder 26"/>
          <p:cNvSpPr>
            <a:spLocks noGrp="1"/>
          </p:cNvSpPr>
          <p:nvPr>
            <p:ph type="body" sz="quarter" idx="10"/>
          </p:nvPr>
        </p:nvSpPr>
        <p:spPr>
          <a:xfrm>
            <a:off x="487680" y="1143000"/>
            <a:ext cx="11131296" cy="5006975"/>
          </a:xfrm>
          <a:prstGeom prst="rect">
            <a:avLst/>
          </a:prstGeom>
        </p:spPr>
        <p:txBody>
          <a:bodyPr>
            <a:normAutofit/>
          </a:bodyPr>
          <a:lstStyle>
            <a:lvl1pPr>
              <a:lnSpc>
                <a:spcPct val="110000"/>
              </a:lnSpc>
              <a:spcBef>
                <a:spcPts val="1000"/>
              </a:spcBef>
              <a:buClr>
                <a:srgbClr val="000000"/>
              </a:buClr>
              <a:defRPr>
                <a:solidFill>
                  <a:srgbClr val="000000"/>
                </a:solidFill>
              </a:defRPr>
            </a:lvl1pPr>
            <a:lvl2pPr marL="342900" indent="-114300">
              <a:lnSpc>
                <a:spcPct val="110000"/>
              </a:lnSpc>
              <a:spcBef>
                <a:spcPts val="500"/>
              </a:spcBef>
              <a:buSzPct val="80000"/>
              <a:buFont typeface="Arial" pitchFamily="34" charset="0"/>
              <a:buChar char="•"/>
              <a:defRPr>
                <a:solidFill>
                  <a:srgbClr val="000000"/>
                </a:solidFill>
              </a:defRPr>
            </a:lvl2pPr>
            <a:lvl3pPr marL="571500" indent="-168275">
              <a:lnSpc>
                <a:spcPct val="110000"/>
              </a:lnSpc>
              <a:spcBef>
                <a:spcPts val="400"/>
              </a:spcBef>
              <a:buFont typeface="Futura Bk" pitchFamily="34" charset="0"/>
              <a:buChar char="−"/>
              <a:defRPr sz="1200">
                <a:solidFill>
                  <a:srgbClr val="000000"/>
                </a:solidFill>
              </a:defRPr>
            </a:lvl3pPr>
            <a:lvl4pPr marL="800100" indent="-114300">
              <a:lnSpc>
                <a:spcPct val="110000"/>
              </a:lnSpc>
              <a:spcBef>
                <a:spcPts val="400"/>
              </a:spcBef>
              <a:buSzPct val="80000"/>
              <a:buFont typeface="Arial" pitchFamily="34" charset="0"/>
              <a:buChar char="•"/>
              <a:defRPr sz="1200">
                <a:solidFill>
                  <a:srgbClr val="000000"/>
                </a:solidFill>
              </a:defRPr>
            </a:lvl4pPr>
            <a:lvl5pPr marL="1028700" indent="-174625">
              <a:lnSpc>
                <a:spcPct val="110000"/>
              </a:lnSpc>
              <a:spcBef>
                <a:spcPts val="400"/>
              </a:spcBef>
              <a:buFont typeface="Futura Bk" pitchFamily="34" charset="0"/>
              <a:buChar char="−"/>
              <a:defRPr sz="12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p:cNvSpPr txBox="1"/>
          <p:nvPr userDrawn="1"/>
        </p:nvSpPr>
        <p:spPr bwMode="gray">
          <a:xfrm>
            <a:off x="11161405" y="6450105"/>
            <a:ext cx="430679" cy="199109"/>
          </a:xfrm>
          <a:prstGeom prst="rect">
            <a:avLst/>
          </a:prstGeom>
        </p:spPr>
        <p:txBody>
          <a:bodyPr vert="horz" wrap="none" lIns="0" tIns="45720" rIns="91440" bIns="45720" rtlCol="0" anchor="ctr">
            <a:noAutofit/>
          </a:bodyPr>
          <a:lstStyle/>
          <a:p>
            <a:pPr marL="0" algn="l" defTabSz="914400" rtl="0" eaLnBrk="1" latinLnBrk="0" hangingPunct="1"/>
            <a:fld id="{6C5AF65D-6854-49AF-ABC5-48B5BA0EA842}" type="slidenum">
              <a:rPr lang="en-US" sz="700" b="0" i="0" kern="1200" smtClean="0">
                <a:solidFill>
                  <a:srgbClr val="B9B8BB"/>
                </a:solidFill>
                <a:latin typeface="+mn-lt"/>
                <a:ea typeface="+mn-ea"/>
                <a:cs typeface="HP Simplified"/>
              </a:rPr>
              <a:pPr marL="0" algn="l" defTabSz="914400" rtl="0" eaLnBrk="1" latinLnBrk="0" hangingPunct="1"/>
              <a:t>‹#›</a:t>
            </a:fld>
            <a:endParaRPr lang="en-US" sz="700" b="0" i="0" kern="1200" dirty="0">
              <a:solidFill>
                <a:srgbClr val="B9B8BB"/>
              </a:solidFill>
              <a:latin typeface="+mn-lt"/>
              <a:ea typeface="+mn-ea"/>
              <a:cs typeface="HP Simplified"/>
            </a:endParaRPr>
          </a:p>
        </p:txBody>
      </p:sp>
    </p:spTree>
    <p:extLst>
      <p:ext uri="{BB962C8B-B14F-4D97-AF65-F5344CB8AC3E}">
        <p14:creationId xmlns:p14="http://schemas.microsoft.com/office/powerpoint/2010/main" val="754819780"/>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CE0E6-0194-4584-90CB-D8CE95A021EF}"/>
              </a:ext>
            </a:extLst>
          </p:cNvPr>
          <p:cNvSpPr>
            <a:spLocks noGrp="1"/>
          </p:cNvSpPr>
          <p:nvPr>
            <p:ph type="title"/>
          </p:nvPr>
        </p:nvSpPr>
        <p:spPr/>
        <p:txBody>
          <a:bodyPr/>
          <a:lstStyle>
            <a:lvl1pPr>
              <a:defRPr cap="small" baseline="0"/>
            </a:lvl1pPr>
          </a:lstStyle>
          <a:p>
            <a:r>
              <a:rPr lang="en-US" dirty="0"/>
              <a:t>Click to edit Master title style</a:t>
            </a:r>
            <a:endParaRPr lang="en-IN" dirty="0"/>
          </a:p>
        </p:txBody>
      </p:sp>
      <p:sp>
        <p:nvSpPr>
          <p:cNvPr id="3" name="Date Placeholder 2">
            <a:extLst>
              <a:ext uri="{FF2B5EF4-FFF2-40B4-BE49-F238E27FC236}">
                <a16:creationId xmlns:a16="http://schemas.microsoft.com/office/drawing/2014/main" id="{9D5DB572-DA85-4323-AE78-67C845C2AB4F}"/>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id="{A786D0A0-221B-4CDD-884F-F1DEFECCDCA9}"/>
              </a:ext>
            </a:extLst>
          </p:cNvPr>
          <p:cNvSpPr>
            <a:spLocks noGrp="1"/>
          </p:cNvSpPr>
          <p:nvPr>
            <p:ph type="ftr" sz="quarter" idx="11"/>
          </p:nvPr>
        </p:nvSpPr>
        <p:spPr/>
        <p:txBody>
          <a:bodyPr/>
          <a:lstStyle/>
          <a:p>
            <a:r>
              <a:rPr lang="en-US"/>
              <a:t>Anshu Pandey</a:t>
            </a:r>
            <a:endParaRPr lang="en-US" dirty="0"/>
          </a:p>
        </p:txBody>
      </p:sp>
      <p:sp>
        <p:nvSpPr>
          <p:cNvPr id="5" name="Slide Number Placeholder 4">
            <a:extLst>
              <a:ext uri="{FF2B5EF4-FFF2-40B4-BE49-F238E27FC236}">
                <a16:creationId xmlns:a16="http://schemas.microsoft.com/office/drawing/2014/main" id="{E6BB6CCB-1E6E-4BFF-BA2E-4B3B135BD9F9}"/>
              </a:ext>
            </a:extLst>
          </p:cNvPr>
          <p:cNvSpPr>
            <a:spLocks noGrp="1"/>
          </p:cNvSpPr>
          <p:nvPr>
            <p:ph type="sldNum" sz="quarter" idx="12"/>
          </p:nvPr>
        </p:nvSpPr>
        <p:spPr/>
        <p:txBody>
          <a:bodyPr/>
          <a:lstStyle/>
          <a:p>
            <a:fld id="{4FAB73BC-B049-4115-A692-8D63A059BFB8}" type="slidenum">
              <a:rPr lang="en-US" smtClean="0"/>
              <a:pPr/>
              <a:t>‹#›</a:t>
            </a:fld>
            <a:endParaRPr lang="en-US" dirty="0"/>
          </a:p>
        </p:txBody>
      </p:sp>
      <p:sp>
        <p:nvSpPr>
          <p:cNvPr id="7" name="Content Placeholder 6">
            <a:extLst>
              <a:ext uri="{FF2B5EF4-FFF2-40B4-BE49-F238E27FC236}">
                <a16:creationId xmlns:a16="http://schemas.microsoft.com/office/drawing/2014/main" id="{FE2F524A-73C7-4CED-AC60-8A22229DB05D}"/>
              </a:ext>
            </a:extLst>
          </p:cNvPr>
          <p:cNvSpPr>
            <a:spLocks noGrp="1"/>
          </p:cNvSpPr>
          <p:nvPr>
            <p:ph sz="quarter" idx="13"/>
          </p:nvPr>
        </p:nvSpPr>
        <p:spPr>
          <a:xfrm>
            <a:off x="1023938" y="2222090"/>
            <a:ext cx="9720263" cy="396281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8" name="Rectangle 7">
            <a:extLst>
              <a:ext uri="{FF2B5EF4-FFF2-40B4-BE49-F238E27FC236}">
                <a16:creationId xmlns:a16="http://schemas.microsoft.com/office/drawing/2014/main" id="{36E2A21B-83A1-4B2B-8678-2277B2D759A7}"/>
              </a:ext>
            </a:extLst>
          </p:cNvPr>
          <p:cNvSpPr/>
          <p:nvPr userDrawn="1"/>
        </p:nvSpPr>
        <p:spPr>
          <a:xfrm>
            <a:off x="0" y="6312310"/>
            <a:ext cx="12192000" cy="545690"/>
          </a:xfrm>
          <a:prstGeom prst="rect">
            <a:avLst/>
          </a:prstGeom>
          <a:solidFill>
            <a:srgbClr val="1CADE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N" sz="1350" dirty="0"/>
          </a:p>
        </p:txBody>
      </p:sp>
    </p:spTree>
    <p:extLst>
      <p:ext uri="{BB962C8B-B14F-4D97-AF65-F5344CB8AC3E}">
        <p14:creationId xmlns:p14="http://schemas.microsoft.com/office/powerpoint/2010/main" val="27577449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CE0E6-0194-4584-90CB-D8CE95A021EF}"/>
              </a:ext>
            </a:extLst>
          </p:cNvPr>
          <p:cNvSpPr>
            <a:spLocks noGrp="1"/>
          </p:cNvSpPr>
          <p:nvPr>
            <p:ph type="title"/>
          </p:nvPr>
        </p:nvSpPr>
        <p:spPr/>
        <p:txBody>
          <a:bodyPr/>
          <a:lstStyle>
            <a:lvl1pPr>
              <a:defRPr cap="small" baseline="0"/>
            </a:lvl1pPr>
          </a:lstStyle>
          <a:p>
            <a:r>
              <a:rPr lang="en-US" dirty="0"/>
              <a:t>Click to edit Master title style</a:t>
            </a:r>
            <a:endParaRPr lang="en-IN" dirty="0"/>
          </a:p>
        </p:txBody>
      </p:sp>
      <p:sp>
        <p:nvSpPr>
          <p:cNvPr id="3" name="Date Placeholder 2">
            <a:extLst>
              <a:ext uri="{FF2B5EF4-FFF2-40B4-BE49-F238E27FC236}">
                <a16:creationId xmlns:a16="http://schemas.microsoft.com/office/drawing/2014/main" id="{9D5DB572-DA85-4323-AE78-67C845C2AB4F}"/>
              </a:ext>
            </a:extLst>
          </p:cNvPr>
          <p:cNvSpPr>
            <a:spLocks noGrp="1"/>
          </p:cNvSpPr>
          <p:nvPr>
            <p:ph type="dt" sz="half" idx="10"/>
          </p:nvPr>
        </p:nvSpPr>
        <p:spPr/>
        <p:txBody>
          <a:bodyPr/>
          <a:lstStyle/>
          <a:p>
            <a:fld id="{90298CD5-6C1E-4009-B41F-6DF62E31D3BE}" type="datetimeFigureOut">
              <a:rPr lang="en-US" smtClean="0"/>
              <a:pPr/>
              <a:t>4/28/2021</a:t>
            </a:fld>
            <a:endParaRPr lang="en-US" dirty="0"/>
          </a:p>
        </p:txBody>
      </p:sp>
      <p:sp>
        <p:nvSpPr>
          <p:cNvPr id="4" name="Footer Placeholder 3">
            <a:extLst>
              <a:ext uri="{FF2B5EF4-FFF2-40B4-BE49-F238E27FC236}">
                <a16:creationId xmlns:a16="http://schemas.microsoft.com/office/drawing/2014/main" id="{A786D0A0-221B-4CDD-884F-F1DEFECCDCA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E6BB6CCB-1E6E-4BFF-BA2E-4B3B135BD9F9}"/>
              </a:ext>
            </a:extLst>
          </p:cNvPr>
          <p:cNvSpPr>
            <a:spLocks noGrp="1"/>
          </p:cNvSpPr>
          <p:nvPr>
            <p:ph type="sldNum" sz="quarter" idx="12"/>
          </p:nvPr>
        </p:nvSpPr>
        <p:spPr/>
        <p:txBody>
          <a:bodyPr/>
          <a:lstStyle/>
          <a:p>
            <a:fld id="{4FAB73BC-B049-4115-A692-8D63A059BFB8}" type="slidenum">
              <a:rPr lang="en-US" smtClean="0"/>
              <a:pPr/>
              <a:t>‹#›</a:t>
            </a:fld>
            <a:endParaRPr lang="en-US" dirty="0"/>
          </a:p>
        </p:txBody>
      </p:sp>
      <p:sp>
        <p:nvSpPr>
          <p:cNvPr id="7" name="Content Placeholder 6">
            <a:extLst>
              <a:ext uri="{FF2B5EF4-FFF2-40B4-BE49-F238E27FC236}">
                <a16:creationId xmlns:a16="http://schemas.microsoft.com/office/drawing/2014/main" id="{FE2F524A-73C7-4CED-AC60-8A22229DB05D}"/>
              </a:ext>
            </a:extLst>
          </p:cNvPr>
          <p:cNvSpPr>
            <a:spLocks noGrp="1"/>
          </p:cNvSpPr>
          <p:nvPr>
            <p:ph sz="quarter" idx="13"/>
          </p:nvPr>
        </p:nvSpPr>
        <p:spPr>
          <a:xfrm>
            <a:off x="1023938" y="2222090"/>
            <a:ext cx="9720262" cy="396281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8" name="Rectangle 7">
            <a:extLst>
              <a:ext uri="{FF2B5EF4-FFF2-40B4-BE49-F238E27FC236}">
                <a16:creationId xmlns:a16="http://schemas.microsoft.com/office/drawing/2014/main" id="{36E2A21B-83A1-4B2B-8678-2277B2D759A7}"/>
              </a:ext>
            </a:extLst>
          </p:cNvPr>
          <p:cNvSpPr/>
          <p:nvPr userDrawn="1"/>
        </p:nvSpPr>
        <p:spPr>
          <a:xfrm>
            <a:off x="0" y="6312310"/>
            <a:ext cx="12192000" cy="545690"/>
          </a:xfrm>
          <a:prstGeom prst="rect">
            <a:avLst/>
          </a:prstGeom>
          <a:solidFill>
            <a:srgbClr val="1CADE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spTree>
    <p:extLst>
      <p:ext uri="{BB962C8B-B14F-4D97-AF65-F5344CB8AC3E}">
        <p14:creationId xmlns:p14="http://schemas.microsoft.com/office/powerpoint/2010/main" val="2416811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r>
              <a:rPr lang="en-IN"/>
              <a:t>Anshu Pandey</a:t>
            </a:r>
          </a:p>
        </p:txBody>
      </p:sp>
      <p:sp>
        <p:nvSpPr>
          <p:cNvPr id="6" name="Slide Number Placeholder 5"/>
          <p:cNvSpPr>
            <a:spLocks noGrp="1"/>
          </p:cNvSpPr>
          <p:nvPr>
            <p:ph type="sldNum" sz="quarter" idx="12"/>
          </p:nvPr>
        </p:nvSpPr>
        <p:spPr/>
        <p:txBody>
          <a:bodyPr/>
          <a:lstStyle/>
          <a:p>
            <a:fld id="{0FB999A9-77CE-4AD1-9911-24A29F08BC34}" type="slidenum">
              <a:rPr lang="en-US" smtClean="0"/>
              <a:pPr/>
              <a:t>‹#›</a:t>
            </a:fld>
            <a:endParaRPr lang="en-US" dirty="0"/>
          </a:p>
        </p:txBody>
      </p:sp>
      <p:sp>
        <p:nvSpPr>
          <p:cNvPr id="7" name="TextBox 6">
            <a:extLst>
              <a:ext uri="{FF2B5EF4-FFF2-40B4-BE49-F238E27FC236}">
                <a16:creationId xmlns:a16="http://schemas.microsoft.com/office/drawing/2014/main" id="{2497235A-5C3C-43B9-9406-D1C3665BD199}"/>
              </a:ext>
            </a:extLst>
          </p:cNvPr>
          <p:cNvSpPr txBox="1"/>
          <p:nvPr userDrawn="1"/>
        </p:nvSpPr>
        <p:spPr bwMode="gray">
          <a:xfrm>
            <a:off x="11176001" y="6477001"/>
            <a:ext cx="430679" cy="199109"/>
          </a:xfrm>
          <a:prstGeom prst="rect">
            <a:avLst/>
          </a:prstGeom>
        </p:spPr>
        <p:txBody>
          <a:bodyPr vert="horz" wrap="none" lIns="0" tIns="45720" rIns="91440" bIns="45720" rtlCol="0" anchor="ctr">
            <a:noAutofit/>
          </a:bodyPr>
          <a:lstStyle/>
          <a:p>
            <a:pPr marL="0" algn="l" defTabSz="914400" rtl="0" eaLnBrk="1" latinLnBrk="0" hangingPunct="1"/>
            <a:fld id="{6C5AF65D-6854-49AF-ABC5-48B5BA0EA842}" type="slidenum">
              <a:rPr lang="en-US" sz="700" b="0" i="0" kern="1200" smtClean="0">
                <a:solidFill>
                  <a:srgbClr val="B9B8BB"/>
                </a:solidFill>
                <a:latin typeface="+mn-lt"/>
                <a:ea typeface="+mn-ea"/>
                <a:cs typeface="HP Simplified"/>
              </a:rPr>
              <a:pPr marL="0" algn="l" defTabSz="914400" rtl="0" eaLnBrk="1" latinLnBrk="0" hangingPunct="1"/>
              <a:t>‹#›</a:t>
            </a:fld>
            <a:endParaRPr lang="en-US" sz="700" b="0" i="0" kern="1200" dirty="0">
              <a:solidFill>
                <a:srgbClr val="B9B8BB"/>
              </a:solidFill>
              <a:latin typeface="+mn-lt"/>
              <a:ea typeface="+mn-ea"/>
              <a:cs typeface="HP Simplified"/>
            </a:endParaRPr>
          </a:p>
        </p:txBody>
      </p:sp>
    </p:spTree>
    <p:extLst>
      <p:ext uri="{BB962C8B-B14F-4D97-AF65-F5344CB8AC3E}">
        <p14:creationId xmlns:p14="http://schemas.microsoft.com/office/powerpoint/2010/main" val="4084800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Anshu Pandey</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89296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r>
              <a:rPr lang="en-IN"/>
              <a:t>Anshu Pandey</a:t>
            </a:r>
          </a:p>
        </p:txBody>
      </p:sp>
      <p:sp>
        <p:nvSpPr>
          <p:cNvPr id="7" name="Slide Number Placeholder 6"/>
          <p:cNvSpPr>
            <a:spLocks noGrp="1"/>
          </p:cNvSpPr>
          <p:nvPr>
            <p:ph type="sldNum" sz="quarter" idx="12"/>
          </p:nvPr>
        </p:nvSpPr>
        <p:spPr/>
        <p:txBody>
          <a:bodyPr/>
          <a:lstStyle/>
          <a:p>
            <a:fld id="{0FB999A9-77CE-4AD1-9911-24A29F08BC34}" type="slidenum">
              <a:rPr lang="en-US" smtClean="0"/>
              <a:pPr/>
              <a:t>‹#›</a:t>
            </a:fld>
            <a:endParaRPr lang="en-US" dirty="0"/>
          </a:p>
        </p:txBody>
      </p:sp>
      <p:sp>
        <p:nvSpPr>
          <p:cNvPr id="8" name="TextBox 7">
            <a:extLst>
              <a:ext uri="{FF2B5EF4-FFF2-40B4-BE49-F238E27FC236}">
                <a16:creationId xmlns:a16="http://schemas.microsoft.com/office/drawing/2014/main" id="{18136BE5-DFC7-430F-98F7-0502FD4F5BEE}"/>
              </a:ext>
            </a:extLst>
          </p:cNvPr>
          <p:cNvSpPr txBox="1"/>
          <p:nvPr userDrawn="1"/>
        </p:nvSpPr>
        <p:spPr bwMode="gray">
          <a:xfrm>
            <a:off x="11161405" y="6450105"/>
            <a:ext cx="430679" cy="199109"/>
          </a:xfrm>
          <a:prstGeom prst="rect">
            <a:avLst/>
          </a:prstGeom>
        </p:spPr>
        <p:txBody>
          <a:bodyPr vert="horz" wrap="none" lIns="0" tIns="45720" rIns="91440" bIns="45720" rtlCol="0" anchor="ctr">
            <a:noAutofit/>
          </a:bodyPr>
          <a:lstStyle/>
          <a:p>
            <a:pPr marL="0" algn="l" defTabSz="914400" rtl="0" eaLnBrk="1" latinLnBrk="0" hangingPunct="1"/>
            <a:fld id="{6C5AF65D-6854-49AF-ABC5-48B5BA0EA842}" type="slidenum">
              <a:rPr lang="en-US" sz="700" b="0" i="0" kern="1200" smtClean="0">
                <a:solidFill>
                  <a:srgbClr val="B9B8BB"/>
                </a:solidFill>
                <a:latin typeface="+mn-lt"/>
                <a:ea typeface="+mn-ea"/>
                <a:cs typeface="HP Simplified"/>
              </a:rPr>
              <a:pPr marL="0" algn="l" defTabSz="914400" rtl="0" eaLnBrk="1" latinLnBrk="0" hangingPunct="1"/>
              <a:t>‹#›</a:t>
            </a:fld>
            <a:endParaRPr lang="en-US" sz="700" b="0" i="0" kern="1200" dirty="0">
              <a:solidFill>
                <a:srgbClr val="B9B8BB"/>
              </a:solidFill>
              <a:latin typeface="+mn-lt"/>
              <a:ea typeface="+mn-ea"/>
              <a:cs typeface="HP Simplified"/>
            </a:endParaRPr>
          </a:p>
        </p:txBody>
      </p:sp>
    </p:spTree>
    <p:extLst>
      <p:ext uri="{BB962C8B-B14F-4D97-AF65-F5344CB8AC3E}">
        <p14:creationId xmlns:p14="http://schemas.microsoft.com/office/powerpoint/2010/main" val="3635900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r>
              <a:rPr lang="en-IN"/>
              <a:t>Anshu Pandey</a:t>
            </a:r>
          </a:p>
        </p:txBody>
      </p:sp>
      <p:sp>
        <p:nvSpPr>
          <p:cNvPr id="9" name="Slide Number Placeholder 8"/>
          <p:cNvSpPr>
            <a:spLocks noGrp="1"/>
          </p:cNvSpPr>
          <p:nvPr>
            <p:ph type="sldNum" sz="quarter" idx="12"/>
          </p:nvPr>
        </p:nvSpPr>
        <p:spPr/>
        <p:txBody>
          <a:bodyPr/>
          <a:lstStyle/>
          <a:p>
            <a:fld id="{B016F8AB-BCEA-4347-8BA6-BE776009BC89}" type="slidenum">
              <a:rPr lang="en-US" smtClean="0"/>
              <a:pPr/>
              <a:t>‹#›</a:t>
            </a:fld>
            <a:endParaRPr lang="en-US" dirty="0"/>
          </a:p>
        </p:txBody>
      </p:sp>
    </p:spTree>
    <p:extLst>
      <p:ext uri="{BB962C8B-B14F-4D97-AF65-F5344CB8AC3E}">
        <p14:creationId xmlns:p14="http://schemas.microsoft.com/office/powerpoint/2010/main" val="358711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r>
              <a:rPr lang="en-IN"/>
              <a:t>Anshu Pandey</a:t>
            </a:r>
          </a:p>
        </p:txBody>
      </p:sp>
      <p:sp>
        <p:nvSpPr>
          <p:cNvPr id="5" name="Slide Number Placeholder 4"/>
          <p:cNvSpPr>
            <a:spLocks noGrp="1"/>
          </p:cNvSpPr>
          <p:nvPr>
            <p:ph type="sldNum" sz="quarter" idx="12"/>
          </p:nvPr>
        </p:nvSpPr>
        <p:spPr/>
        <p:txBody>
          <a:bodyPr/>
          <a:lstStyle/>
          <a:p>
            <a:fld id="{0FB999A9-77CE-4AD1-9911-24A29F08BC34}" type="slidenum">
              <a:rPr lang="en-US" smtClean="0"/>
              <a:pPr/>
              <a:t>‹#›</a:t>
            </a:fld>
            <a:endParaRPr lang="en-US" dirty="0"/>
          </a:p>
        </p:txBody>
      </p:sp>
      <p:sp>
        <p:nvSpPr>
          <p:cNvPr id="6" name="TextBox 5">
            <a:extLst>
              <a:ext uri="{FF2B5EF4-FFF2-40B4-BE49-F238E27FC236}">
                <a16:creationId xmlns:a16="http://schemas.microsoft.com/office/drawing/2014/main" id="{3252203C-3BD4-4A37-B2A9-605005A656DB}"/>
              </a:ext>
            </a:extLst>
          </p:cNvPr>
          <p:cNvSpPr txBox="1"/>
          <p:nvPr userDrawn="1"/>
        </p:nvSpPr>
        <p:spPr bwMode="gray">
          <a:xfrm>
            <a:off x="11161405" y="6506492"/>
            <a:ext cx="430679" cy="199109"/>
          </a:xfrm>
          <a:prstGeom prst="rect">
            <a:avLst/>
          </a:prstGeom>
        </p:spPr>
        <p:txBody>
          <a:bodyPr vert="horz" wrap="none" lIns="0" tIns="45720" rIns="91440" bIns="45720" rtlCol="0" anchor="ctr">
            <a:noAutofit/>
          </a:bodyPr>
          <a:lstStyle/>
          <a:p>
            <a:pPr marL="0" algn="l" defTabSz="914400" rtl="0" eaLnBrk="1" latinLnBrk="0" hangingPunct="1"/>
            <a:fld id="{6C5AF65D-6854-49AF-ABC5-48B5BA0EA842}" type="slidenum">
              <a:rPr lang="en-US" sz="700" b="0" i="0" kern="1200" smtClean="0">
                <a:solidFill>
                  <a:srgbClr val="B9B8BB"/>
                </a:solidFill>
                <a:latin typeface="+mn-lt"/>
                <a:ea typeface="+mn-ea"/>
                <a:cs typeface="HP Simplified"/>
              </a:rPr>
              <a:pPr marL="0" algn="l" defTabSz="914400" rtl="0" eaLnBrk="1" latinLnBrk="0" hangingPunct="1"/>
              <a:t>‹#›</a:t>
            </a:fld>
            <a:endParaRPr lang="en-US" sz="700" b="0" i="0" kern="1200" dirty="0">
              <a:solidFill>
                <a:srgbClr val="B9B8BB"/>
              </a:solidFill>
              <a:latin typeface="+mn-lt"/>
              <a:ea typeface="+mn-ea"/>
              <a:cs typeface="HP Simplified"/>
            </a:endParaRPr>
          </a:p>
        </p:txBody>
      </p:sp>
    </p:spTree>
    <p:extLst>
      <p:ext uri="{BB962C8B-B14F-4D97-AF65-F5344CB8AC3E}">
        <p14:creationId xmlns:p14="http://schemas.microsoft.com/office/powerpoint/2010/main" val="1666157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r>
              <a:rPr lang="en-IN"/>
              <a:t>Anshu Pandey</a:t>
            </a:r>
          </a:p>
        </p:txBody>
      </p:sp>
      <p:sp>
        <p:nvSpPr>
          <p:cNvPr id="4" name="Slide Number Placeholder 3"/>
          <p:cNvSpPr>
            <a:spLocks noGrp="1"/>
          </p:cNvSpPr>
          <p:nvPr>
            <p:ph type="sldNum" sz="quarter" idx="12"/>
          </p:nvPr>
        </p:nvSpPr>
        <p:spPr/>
        <p:txBody>
          <a:bodyPr/>
          <a:lstStyle/>
          <a:p>
            <a:fld id="{0FB999A9-77CE-4AD1-9911-24A29F08BC34}" type="slidenum">
              <a:rPr lang="en-US" smtClean="0"/>
              <a:pPr/>
              <a:t>‹#›</a:t>
            </a:fld>
            <a:endParaRPr lang="en-US" dirty="0"/>
          </a:p>
        </p:txBody>
      </p:sp>
      <p:sp>
        <p:nvSpPr>
          <p:cNvPr id="5" name="TextBox 4">
            <a:extLst>
              <a:ext uri="{FF2B5EF4-FFF2-40B4-BE49-F238E27FC236}">
                <a16:creationId xmlns:a16="http://schemas.microsoft.com/office/drawing/2014/main" id="{92054731-B72B-4CE7-9F83-609EFD2BE612}"/>
              </a:ext>
            </a:extLst>
          </p:cNvPr>
          <p:cNvSpPr txBox="1"/>
          <p:nvPr userDrawn="1"/>
        </p:nvSpPr>
        <p:spPr bwMode="gray">
          <a:xfrm>
            <a:off x="11161405" y="6450105"/>
            <a:ext cx="430679" cy="199109"/>
          </a:xfrm>
          <a:prstGeom prst="rect">
            <a:avLst/>
          </a:prstGeom>
        </p:spPr>
        <p:txBody>
          <a:bodyPr vert="horz" wrap="none" lIns="0" tIns="45720" rIns="91440" bIns="45720" rtlCol="0" anchor="ctr">
            <a:noAutofit/>
          </a:bodyPr>
          <a:lstStyle/>
          <a:p>
            <a:pPr marL="0" algn="l" defTabSz="914400" rtl="0" eaLnBrk="1" latinLnBrk="0" hangingPunct="1"/>
            <a:fld id="{6C5AF65D-6854-49AF-ABC5-48B5BA0EA842}" type="slidenum">
              <a:rPr lang="en-US" sz="700" b="0" i="0" kern="1200" smtClean="0">
                <a:solidFill>
                  <a:srgbClr val="B9B8BB"/>
                </a:solidFill>
                <a:latin typeface="+mn-lt"/>
                <a:ea typeface="+mn-ea"/>
                <a:cs typeface="HP Simplified"/>
              </a:rPr>
              <a:pPr marL="0" algn="l" defTabSz="914400" rtl="0" eaLnBrk="1" latinLnBrk="0" hangingPunct="1"/>
              <a:t>‹#›</a:t>
            </a:fld>
            <a:endParaRPr lang="en-US" sz="700" b="0" i="0" kern="1200" dirty="0">
              <a:solidFill>
                <a:srgbClr val="B9B8BB"/>
              </a:solidFill>
              <a:latin typeface="+mn-lt"/>
              <a:ea typeface="+mn-ea"/>
              <a:cs typeface="HP Simplified"/>
            </a:endParaRPr>
          </a:p>
        </p:txBody>
      </p:sp>
    </p:spTree>
    <p:extLst>
      <p:ext uri="{BB962C8B-B14F-4D97-AF65-F5344CB8AC3E}">
        <p14:creationId xmlns:p14="http://schemas.microsoft.com/office/powerpoint/2010/main" val="1047755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r>
              <a:rPr lang="en-IN"/>
              <a:t>Anshu Pandey</a:t>
            </a:r>
          </a:p>
        </p:txBody>
      </p:sp>
      <p:sp>
        <p:nvSpPr>
          <p:cNvPr id="7" name="Slide Number Placeholder 6"/>
          <p:cNvSpPr>
            <a:spLocks noGrp="1"/>
          </p:cNvSpPr>
          <p:nvPr>
            <p:ph type="sldNum" sz="quarter" idx="12"/>
          </p:nvPr>
        </p:nvSpPr>
        <p:spPr/>
        <p:txBody>
          <a:bodyPr/>
          <a:lstStyle/>
          <a:p>
            <a:fld id="{2882299F-F3F8-4AD6-AEA3-9DB954A2C1AA}" type="slidenum">
              <a:rPr lang="en-IN" smtClean="0"/>
              <a:t>‹#›</a:t>
            </a:fld>
            <a:endParaRPr lang="en-IN"/>
          </a:p>
        </p:txBody>
      </p:sp>
    </p:spTree>
    <p:extLst>
      <p:ext uri="{BB962C8B-B14F-4D97-AF65-F5344CB8AC3E}">
        <p14:creationId xmlns:p14="http://schemas.microsoft.com/office/powerpoint/2010/main" val="922817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r>
              <a:rPr lang="en-IN"/>
              <a:t>Anshu Pandey</a:t>
            </a:r>
          </a:p>
        </p:txBody>
      </p:sp>
      <p:sp>
        <p:nvSpPr>
          <p:cNvPr id="7" name="Slide Number Placeholder 6"/>
          <p:cNvSpPr>
            <a:spLocks noGrp="1"/>
          </p:cNvSpPr>
          <p:nvPr>
            <p:ph type="sldNum" sz="quarter" idx="12"/>
          </p:nvPr>
        </p:nvSpPr>
        <p:spPr/>
        <p:txBody>
          <a:bodyPr/>
          <a:lstStyle/>
          <a:p>
            <a:fld id="{2882299F-F3F8-4AD6-AEA3-9DB954A2C1AA}" type="slidenum">
              <a:rPr lang="en-IN" smtClean="0"/>
              <a:t>‹#›</a:t>
            </a:fld>
            <a:endParaRPr lang="en-IN"/>
          </a:p>
        </p:txBody>
      </p:sp>
    </p:spTree>
    <p:extLst>
      <p:ext uri="{BB962C8B-B14F-4D97-AF65-F5344CB8AC3E}">
        <p14:creationId xmlns:p14="http://schemas.microsoft.com/office/powerpoint/2010/main" val="3163539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Anshu Pandey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82299F-F3F8-4AD6-AEA3-9DB954A2C1AA}" type="slidenum">
              <a:rPr lang="en-IN" smtClean="0"/>
              <a:t>‹#›</a:t>
            </a:fld>
            <a:endParaRPr lang="en-IN"/>
          </a:p>
        </p:txBody>
      </p:sp>
      <p:sp>
        <p:nvSpPr>
          <p:cNvPr id="7" name="Slide Number Placeholder 5">
            <a:extLst>
              <a:ext uri="{FF2B5EF4-FFF2-40B4-BE49-F238E27FC236}">
                <a16:creationId xmlns:a16="http://schemas.microsoft.com/office/drawing/2014/main" id="{12D409FF-1FD8-413B-A0C3-EB7E8848F467}"/>
              </a:ext>
            </a:extLst>
          </p:cNvPr>
          <p:cNvSpPr txBox="1">
            <a:spLocks/>
          </p:cNvSpPr>
          <p:nvPr userDrawn="1"/>
        </p:nvSpPr>
        <p:spPr>
          <a:xfrm>
            <a:off x="250801" y="6340748"/>
            <a:ext cx="487680" cy="365125"/>
          </a:xfrm>
          <a:prstGeom prst="rect">
            <a:avLst/>
          </a:prstGeom>
        </p:spPr>
        <p:txBody>
          <a:bodyPr anchor="ctr"/>
          <a:lstStyle>
            <a:defPPr>
              <a:defRPr lang="en-US"/>
            </a:defPPr>
            <a:lvl1pPr marL="0" algn="l" defTabSz="457200" rtl="0" eaLnBrk="1" latinLnBrk="0" hangingPunct="1">
              <a:defRPr sz="825" kern="1200">
                <a:solidFill>
                  <a:schemeClr val="bg1">
                    <a:lumMod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016F8AB-BCEA-4347-8BA6-BE776009BC89}" type="slidenum">
              <a:rPr lang="en-US" sz="825" smtClean="0"/>
              <a:pPr/>
              <a:t>‹#›</a:t>
            </a:fld>
            <a:endParaRPr lang="en-US" sz="825" dirty="0"/>
          </a:p>
        </p:txBody>
      </p:sp>
    </p:spTree>
    <p:extLst>
      <p:ext uri="{BB962C8B-B14F-4D97-AF65-F5344CB8AC3E}">
        <p14:creationId xmlns:p14="http://schemas.microsoft.com/office/powerpoint/2010/main" val="1092541766"/>
      </p:ext>
    </p:extLst>
  </p:cSld>
  <p:clrMap bg1="lt1" tx1="dk1" bg2="lt2" tx2="dk2" accent1="accent1" accent2="accent2" accent3="accent3" accent4="accent4" accent5="accent5" accent6="accent6" hlink="hlink" folHlink="folHlink"/>
  <p:sldLayoutIdLst>
    <p:sldLayoutId id="2147483867" r:id="rId1"/>
    <p:sldLayoutId id="2147483868" r:id="rId2"/>
    <p:sldLayoutId id="2147483869" r:id="rId3"/>
    <p:sldLayoutId id="2147483870" r:id="rId4"/>
    <p:sldLayoutId id="2147483871" r:id="rId5"/>
    <p:sldLayoutId id="2147483872" r:id="rId6"/>
    <p:sldLayoutId id="2147483873" r:id="rId7"/>
    <p:sldLayoutId id="2147483874" r:id="rId8"/>
    <p:sldLayoutId id="2147483875" r:id="rId9"/>
    <p:sldLayoutId id="2147483876" r:id="rId10"/>
    <p:sldLayoutId id="2147483877" r:id="rId11"/>
    <p:sldLayoutId id="2147483878" r:id="rId12"/>
    <p:sldLayoutId id="2147483879" r:id="rId13"/>
    <p:sldLayoutId id="2147483880" r:id="rId14"/>
    <p:sldLayoutId id="2147483835" r:id="rId15"/>
    <p:sldLayoutId id="2147483838" r:id="rId16"/>
    <p:sldLayoutId id="2147483881"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296" userDrawn="1">
          <p15:clr>
            <a:srgbClr val="F26B43"/>
          </p15:clr>
        </p15:guide>
        <p15:guide id="2" pos="384" userDrawn="1">
          <p15:clr>
            <a:srgbClr val="F26B43"/>
          </p15:clr>
        </p15:guide>
        <p15:guide id="3" orient="horz" pos="9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2.sv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3.xml"/><Relationship Id="rId5" Type="http://schemas.openxmlformats.org/officeDocument/2006/relationships/image" Target="../media/image12.emf"/><Relationship Id="rId4" Type="http://schemas.openxmlformats.org/officeDocument/2006/relationships/customXml" Target="../ink/ink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3.emf"/></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14.emf"/></Relationships>
</file>

<file path=ppt/slides/_rels/slide21.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customXml" Target="../ink/ink4.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9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8.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notesSlide" Target="../notesSlides/notesSlide14.xml"/><Relationship Id="rId1" Type="http://schemas.openxmlformats.org/officeDocument/2006/relationships/slideLayout" Target="../slideLayouts/slideLayout13.xml"/><Relationship Id="rId5" Type="http://schemas.openxmlformats.org/officeDocument/2006/relationships/image" Target="../media/image21.png"/><Relationship Id="rId4" Type="http://schemas.openxmlformats.org/officeDocument/2006/relationships/image" Target="../media/image20.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3.xml"/><Relationship Id="rId4" Type="http://schemas.openxmlformats.org/officeDocument/2006/relationships/image" Target="../media/image24.png"/></Relationships>
</file>

<file path=ppt/slides/_rels/slide5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5.xml"/><Relationship Id="rId1" Type="http://schemas.openxmlformats.org/officeDocument/2006/relationships/slideLayout" Target="../slideLayouts/slideLayout1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59.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61.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CBE1851-2230-47A9-B000-CE9046EA61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5"/>
          <p:cNvSpPr>
            <a:spLocks noGrp="1"/>
          </p:cNvSpPr>
          <p:nvPr>
            <p:ph type="ctrTitle"/>
          </p:nvPr>
        </p:nvSpPr>
        <p:spPr>
          <a:xfrm>
            <a:off x="634276" y="803705"/>
            <a:ext cx="4208656" cy="3034857"/>
          </a:xfrm>
        </p:spPr>
        <p:txBody>
          <a:bodyPr vert="horz" lIns="91440" tIns="45720" rIns="91440" bIns="45720" rtlCol="0" anchor="b">
            <a:normAutofit/>
          </a:bodyPr>
          <a:lstStyle/>
          <a:p>
            <a:pPr algn="r"/>
            <a:r>
              <a:rPr lang="en-US" sz="5400" kern="1200" dirty="0">
                <a:solidFill>
                  <a:srgbClr val="FFFFFF"/>
                </a:solidFill>
                <a:latin typeface="+mj-lt"/>
                <a:ea typeface="+mj-ea"/>
                <a:cs typeface="+mj-cs"/>
              </a:rPr>
              <a:t>Statistic of Data</a:t>
            </a:r>
          </a:p>
        </p:txBody>
      </p:sp>
      <p:sp>
        <p:nvSpPr>
          <p:cNvPr id="2" name="Subtitle 1"/>
          <p:cNvSpPr>
            <a:spLocks noGrp="1"/>
          </p:cNvSpPr>
          <p:nvPr>
            <p:ph type="subTitle" idx="1"/>
          </p:nvPr>
        </p:nvSpPr>
        <p:spPr>
          <a:xfrm>
            <a:off x="638921" y="4013165"/>
            <a:ext cx="4204012" cy="2205732"/>
          </a:xfrm>
        </p:spPr>
        <p:txBody>
          <a:bodyPr vert="horz" lIns="91440" tIns="45720" rIns="91440" bIns="45720" rtlCol="0" anchor="t">
            <a:normAutofit/>
          </a:bodyPr>
          <a:lstStyle/>
          <a:p>
            <a:pPr algn="r">
              <a:lnSpc>
                <a:spcPct val="90000"/>
              </a:lnSpc>
            </a:pPr>
            <a:r>
              <a:rPr lang="en-US" sz="1800" kern="1200" dirty="0">
                <a:solidFill>
                  <a:srgbClr val="FFFFFF"/>
                </a:solidFill>
                <a:latin typeface="+mn-lt"/>
                <a:ea typeface="+mn-ea"/>
                <a:cs typeface="+mn-cs"/>
              </a:rPr>
              <a:t>Anshu Pandey</a:t>
            </a:r>
          </a:p>
        </p:txBody>
      </p:sp>
      <p:cxnSp>
        <p:nvCxnSpPr>
          <p:cNvPr id="35" name="Straight Connector 34">
            <a:extLst>
              <a:ext uri="{FF2B5EF4-FFF2-40B4-BE49-F238E27FC236}">
                <a16:creationId xmlns:a16="http://schemas.microsoft.com/office/drawing/2014/main" id="{23B93832-6514-44F4-849B-5EE2C8A233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6679" y="3928939"/>
            <a:ext cx="3931920" cy="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pic>
        <p:nvPicPr>
          <p:cNvPr id="10" name="Graphic 9" descr="Bar chart">
            <a:extLst>
              <a:ext uri="{FF2B5EF4-FFF2-40B4-BE49-F238E27FC236}">
                <a16:creationId xmlns:a16="http://schemas.microsoft.com/office/drawing/2014/main" id="{3F19B699-66B9-4A42-B1C6-72A369BE8C6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96000" y="699753"/>
            <a:ext cx="5459470" cy="5459470"/>
          </a:xfrm>
          <a:prstGeom prst="rect">
            <a:avLst/>
          </a:prstGeom>
        </p:spPr>
      </p:pic>
    </p:spTree>
    <p:extLst>
      <p:ext uri="{BB962C8B-B14F-4D97-AF65-F5344CB8AC3E}">
        <p14:creationId xmlns:p14="http://schemas.microsoft.com/office/powerpoint/2010/main" val="4085989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bject 3"/>
          <p:cNvSpPr txBox="1"/>
          <p:nvPr/>
        </p:nvSpPr>
        <p:spPr>
          <a:xfrm>
            <a:off x="838200" y="631825"/>
            <a:ext cx="10515600" cy="1325563"/>
          </a:xfrm>
          <a:prstGeom prst="rect">
            <a:avLst/>
          </a:prstGeom>
        </p:spPr>
        <p:txBody>
          <a:bodyPr vert="horz" lIns="91440" tIns="45720" rIns="91440" bIns="45720" rtlCol="0" anchor="ctr">
            <a:normAutofit/>
          </a:bodyPr>
          <a:lstStyle/>
          <a:p>
            <a:pPr marL="7701" defTabSz="914400">
              <a:lnSpc>
                <a:spcPct val="90000"/>
              </a:lnSpc>
              <a:spcBef>
                <a:spcPct val="0"/>
              </a:spcBef>
              <a:spcAft>
                <a:spcPts val="600"/>
              </a:spcAft>
            </a:pPr>
            <a:r>
              <a:rPr lang="en-US" sz="4400" b="1" kern="1200">
                <a:solidFill>
                  <a:schemeClr val="tx1"/>
                </a:solidFill>
                <a:latin typeface="+mj-lt"/>
                <a:ea typeface="+mj-ea"/>
                <a:cs typeface="+mj-cs"/>
              </a:rPr>
              <a:t>Ratio</a:t>
            </a:r>
            <a:endParaRPr lang="en-US" sz="4400" kern="1200">
              <a:solidFill>
                <a:schemeClr val="tx1"/>
              </a:solidFill>
              <a:latin typeface="+mj-lt"/>
              <a:ea typeface="+mj-ea"/>
              <a:cs typeface="+mj-cs"/>
            </a:endParaRPr>
          </a:p>
        </p:txBody>
      </p:sp>
      <p:sp>
        <p:nvSpPr>
          <p:cNvPr id="4" name="Text Placeholder 3">
            <a:extLst>
              <a:ext uri="{FF2B5EF4-FFF2-40B4-BE49-F238E27FC236}">
                <a16:creationId xmlns:a16="http://schemas.microsoft.com/office/drawing/2014/main" id="{503DF9AD-7479-4725-9816-EEDD19B7867E}"/>
              </a:ext>
            </a:extLst>
          </p:cNvPr>
          <p:cNvSpPr>
            <a:spLocks noGrp="1"/>
          </p:cNvSpPr>
          <p:nvPr>
            <p:ph type="body" sz="quarter" idx="10"/>
          </p:nvPr>
        </p:nvSpPr>
        <p:spPr>
          <a:xfrm>
            <a:off x="838200" y="2057400"/>
            <a:ext cx="10515600" cy="3871762"/>
          </a:xfrm>
        </p:spPr>
        <p:txBody>
          <a:bodyPr vert="horz" lIns="91440" tIns="45720" rIns="91440" bIns="45720" rtlCol="0">
            <a:normAutofit/>
          </a:bodyPr>
          <a:lstStyle/>
          <a:p>
            <a:pPr fontAlgn="base">
              <a:lnSpc>
                <a:spcPct val="90000"/>
              </a:lnSpc>
            </a:pPr>
            <a:r>
              <a:rPr lang="en-US" sz="2400">
                <a:solidFill>
                  <a:schemeClr val="tx1"/>
                </a:solidFill>
              </a:rPr>
              <a:t>It is interval data with a natural zero point. When the variable equals 0.0, there is none of that variable.</a:t>
            </a:r>
            <a:br>
              <a:rPr lang="en-US" sz="2400">
                <a:solidFill>
                  <a:schemeClr val="tx1"/>
                </a:solidFill>
              </a:rPr>
            </a:br>
            <a:br>
              <a:rPr lang="en-US" sz="2400">
                <a:solidFill>
                  <a:schemeClr val="tx1"/>
                </a:solidFill>
              </a:rPr>
            </a:br>
            <a:r>
              <a:rPr lang="en-US" sz="2400" b="1">
                <a:solidFill>
                  <a:schemeClr val="tx1"/>
                </a:solidFill>
              </a:rPr>
              <a:t>Examples : </a:t>
            </a:r>
            <a:endParaRPr lang="en-US" sz="2400">
              <a:solidFill>
                <a:schemeClr val="tx1"/>
              </a:solidFill>
            </a:endParaRPr>
          </a:p>
          <a:p>
            <a:pPr fontAlgn="base">
              <a:lnSpc>
                <a:spcPct val="90000"/>
              </a:lnSpc>
            </a:pPr>
            <a:r>
              <a:rPr lang="en-US" sz="2400">
                <a:solidFill>
                  <a:schemeClr val="tx1"/>
                </a:solidFill>
              </a:rPr>
              <a:t>Height</a:t>
            </a:r>
          </a:p>
          <a:p>
            <a:pPr fontAlgn="base">
              <a:lnSpc>
                <a:spcPct val="90000"/>
              </a:lnSpc>
            </a:pPr>
            <a:r>
              <a:rPr lang="en-US" sz="2400">
                <a:solidFill>
                  <a:schemeClr val="tx1"/>
                </a:solidFill>
              </a:rPr>
              <a:t>Weight</a:t>
            </a:r>
          </a:p>
          <a:p>
            <a:pPr fontAlgn="base">
              <a:lnSpc>
                <a:spcPct val="90000"/>
              </a:lnSpc>
            </a:pPr>
            <a:r>
              <a:rPr lang="en-US" sz="2400">
                <a:solidFill>
                  <a:schemeClr val="tx1"/>
                </a:solidFill>
              </a:rPr>
              <a:t>Temperature in Kelvin - It is a ratio variable, as 0.0 Kelvin really does mean 'no temperature.</a:t>
            </a:r>
          </a:p>
          <a:p>
            <a:pPr>
              <a:lnSpc>
                <a:spcPct val="90000"/>
              </a:lnSpc>
            </a:pPr>
            <a:endParaRPr lang="en-US" sz="2400">
              <a:solidFill>
                <a:schemeClr val="tx1"/>
              </a:solidFill>
            </a:endParaRPr>
          </a:p>
        </p:txBody>
      </p:sp>
    </p:spTree>
    <p:extLst>
      <p:ext uri="{BB962C8B-B14F-4D97-AF65-F5344CB8AC3E}">
        <p14:creationId xmlns:p14="http://schemas.microsoft.com/office/powerpoint/2010/main" val="3381896979"/>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object 3"/>
          <p:cNvSpPr txBox="1"/>
          <p:nvPr/>
        </p:nvSpPr>
        <p:spPr>
          <a:xfrm>
            <a:off x="838200" y="631825"/>
            <a:ext cx="10515600" cy="1325563"/>
          </a:xfrm>
          <a:prstGeom prst="rect">
            <a:avLst/>
          </a:prstGeom>
        </p:spPr>
        <p:txBody>
          <a:bodyPr vert="horz" lIns="91440" tIns="45720" rIns="91440" bIns="45720" rtlCol="0" anchor="ctr">
            <a:normAutofit/>
          </a:bodyPr>
          <a:lstStyle/>
          <a:p>
            <a:pPr marL="7701">
              <a:spcBef>
                <a:spcPts val="85"/>
              </a:spcBef>
            </a:pPr>
            <a:r>
              <a:rPr lang="en-IN" sz="4400" b="1" dirty="0"/>
              <a:t>Interval</a:t>
            </a:r>
            <a:endParaRPr lang="en-IN" sz="4400" dirty="0">
              <a:cs typeface="Calibri"/>
            </a:endParaRPr>
          </a:p>
        </p:txBody>
      </p:sp>
      <p:sp>
        <p:nvSpPr>
          <p:cNvPr id="4" name="Text Placeholder 3">
            <a:extLst>
              <a:ext uri="{FF2B5EF4-FFF2-40B4-BE49-F238E27FC236}">
                <a16:creationId xmlns:a16="http://schemas.microsoft.com/office/drawing/2014/main" id="{503DF9AD-7479-4725-9816-EEDD19B7867E}"/>
              </a:ext>
            </a:extLst>
          </p:cNvPr>
          <p:cNvSpPr>
            <a:spLocks noGrp="1"/>
          </p:cNvSpPr>
          <p:nvPr>
            <p:ph type="body" sz="quarter" idx="10"/>
          </p:nvPr>
        </p:nvSpPr>
        <p:spPr>
          <a:xfrm>
            <a:off x="838200" y="2057400"/>
            <a:ext cx="10515600" cy="3871762"/>
          </a:xfrm>
        </p:spPr>
        <p:txBody>
          <a:bodyPr vert="horz" lIns="91440" tIns="45720" rIns="91440" bIns="45720" rtlCol="0">
            <a:normAutofit fontScale="92500" lnSpcReduction="10000"/>
          </a:bodyPr>
          <a:lstStyle/>
          <a:p>
            <a:pPr fontAlgn="base">
              <a:lnSpc>
                <a:spcPct val="90000"/>
              </a:lnSpc>
            </a:pPr>
            <a:r>
              <a:rPr lang="en-US" sz="2400" dirty="0">
                <a:solidFill>
                  <a:schemeClr val="tx1"/>
                </a:solidFill>
              </a:rPr>
              <a:t>An interval variable is similar to an ordinal variable, except that the intervals between the values of the interval variable are equally spaced. In other words, it has order and equal intervals.</a:t>
            </a:r>
            <a:br>
              <a:rPr lang="en-US" sz="2400" dirty="0">
                <a:solidFill>
                  <a:schemeClr val="tx1"/>
                </a:solidFill>
              </a:rPr>
            </a:br>
            <a:br>
              <a:rPr lang="en-US" sz="2400" dirty="0">
                <a:solidFill>
                  <a:schemeClr val="tx1"/>
                </a:solidFill>
              </a:rPr>
            </a:br>
            <a:r>
              <a:rPr lang="en-US" sz="2400" dirty="0">
                <a:solidFill>
                  <a:schemeClr val="tx1"/>
                </a:solidFill>
              </a:rPr>
              <a:t>Examples : </a:t>
            </a:r>
          </a:p>
          <a:p>
            <a:pPr fontAlgn="base">
              <a:lnSpc>
                <a:spcPct val="90000"/>
              </a:lnSpc>
            </a:pPr>
            <a:r>
              <a:rPr lang="en-US" sz="2400" dirty="0">
                <a:solidFill>
                  <a:schemeClr val="tx1"/>
                </a:solidFill>
              </a:rPr>
              <a:t>Temperature in Celsius - Temperature of 30°C is higher than 20°C, and temperature of 20°C is higher than 10°C. The size of these intervals  is the same.</a:t>
            </a:r>
          </a:p>
          <a:p>
            <a:pPr fontAlgn="base">
              <a:lnSpc>
                <a:spcPct val="90000"/>
              </a:lnSpc>
            </a:pPr>
            <a:r>
              <a:rPr lang="en-US" sz="2400" dirty="0">
                <a:solidFill>
                  <a:schemeClr val="tx1"/>
                </a:solidFill>
              </a:rPr>
              <a:t>Annual Income in Dollars - Three people who make $5,000, $10,000 and $15,000. The second person makes $5,000 more than the first person and $5,000 less than the third person, and the size of these intervals  is the same.</a:t>
            </a:r>
          </a:p>
          <a:p>
            <a:pPr fontAlgn="base">
              <a:lnSpc>
                <a:spcPct val="90000"/>
              </a:lnSpc>
            </a:pPr>
            <a:br>
              <a:rPr lang="en-US" sz="2400" dirty="0">
                <a:solidFill>
                  <a:schemeClr val="tx1"/>
                </a:solidFill>
              </a:rPr>
            </a:br>
            <a:endParaRPr lang="en-US" sz="2400" dirty="0">
              <a:solidFill>
                <a:schemeClr val="tx1"/>
              </a:solidFill>
            </a:endParaRPr>
          </a:p>
        </p:txBody>
      </p:sp>
    </p:spTree>
    <p:extLst>
      <p:ext uri="{BB962C8B-B14F-4D97-AF65-F5344CB8AC3E}">
        <p14:creationId xmlns:p14="http://schemas.microsoft.com/office/powerpoint/2010/main" val="1180771128"/>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0A20B9-FADB-41CA-AA7C-3A5E8F86B0FC}"/>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4800" kern="1200" dirty="0">
                <a:solidFill>
                  <a:srgbClr val="FFFFFF"/>
                </a:solidFill>
                <a:latin typeface="+mj-lt"/>
                <a:ea typeface="+mj-ea"/>
                <a:cs typeface="+mj-cs"/>
              </a:rPr>
              <a:t>Variables</a:t>
            </a:r>
          </a:p>
        </p:txBody>
      </p:sp>
      <p:pic>
        <p:nvPicPr>
          <p:cNvPr id="4" name="Content Placeholder 3">
            <a:extLst>
              <a:ext uri="{FF2B5EF4-FFF2-40B4-BE49-F238E27FC236}">
                <a16:creationId xmlns:a16="http://schemas.microsoft.com/office/drawing/2014/main" id="{A984EB47-A229-44C3-A8C4-3E8537973435}"/>
              </a:ext>
            </a:extLst>
          </p:cNvPr>
          <p:cNvPicPr>
            <a:picLocks noGrp="1" noChangeAspect="1"/>
          </p:cNvPicPr>
          <p:nvPr>
            <p:ph idx="1"/>
          </p:nvPr>
        </p:nvPicPr>
        <p:blipFill>
          <a:blip r:embed="rId2"/>
          <a:stretch>
            <a:fillRect/>
          </a:stretch>
        </p:blipFill>
        <p:spPr>
          <a:xfrm>
            <a:off x="5463706" y="492573"/>
            <a:ext cx="5933776" cy="5880796"/>
          </a:xfrm>
          <a:prstGeom prst="rect">
            <a:avLst/>
          </a:prstGeom>
        </p:spPr>
      </p:pic>
    </p:spTree>
    <p:extLst>
      <p:ext uri="{BB962C8B-B14F-4D97-AF65-F5344CB8AC3E}">
        <p14:creationId xmlns:p14="http://schemas.microsoft.com/office/powerpoint/2010/main" val="42256905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9">
            <a:extLst>
              <a:ext uri="{FF2B5EF4-FFF2-40B4-BE49-F238E27FC236}">
                <a16:creationId xmlns:a16="http://schemas.microsoft.com/office/drawing/2014/main" id="{08E89D5E-1885-4160-AC77-CC471DD1D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C18F5D-DE77-4F9C-90AC-DF196DD64507}"/>
              </a:ext>
            </a:extLst>
          </p:cNvPr>
          <p:cNvSpPr>
            <a:spLocks noGrp="1"/>
          </p:cNvSpPr>
          <p:nvPr>
            <p:ph type="title" idx="4294967295"/>
          </p:nvPr>
        </p:nvSpPr>
        <p:spPr>
          <a:xfrm>
            <a:off x="943277" y="712269"/>
            <a:ext cx="3370998" cy="5502264"/>
          </a:xfrm>
        </p:spPr>
        <p:txBody>
          <a:bodyPr vert="horz" lIns="91440" tIns="45720" rIns="91440" bIns="45720" rtlCol="0" anchor="ctr">
            <a:normAutofit/>
          </a:bodyPr>
          <a:lstStyle/>
          <a:p>
            <a:r>
              <a:rPr lang="en-US" kern="1200" cap="all">
                <a:solidFill>
                  <a:srgbClr val="FFFFFF"/>
                </a:solidFill>
                <a:latin typeface="+mj-lt"/>
                <a:ea typeface="+mj-ea"/>
                <a:cs typeface="+mj-cs"/>
              </a:rPr>
              <a:t>Descriptive Statistics</a:t>
            </a:r>
          </a:p>
        </p:txBody>
      </p:sp>
      <p:cxnSp>
        <p:nvCxnSpPr>
          <p:cNvPr id="12" name="Straight Connector 11">
            <a:extLst>
              <a:ext uri="{FF2B5EF4-FFF2-40B4-BE49-F238E27FC236}">
                <a16:creationId xmlns:a16="http://schemas.microsoft.com/office/drawing/2014/main" id="{550D2BD1-98F9-412D-905B-3A843EF40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5F57C5FD-A76A-4ECE-B289-12E7E7FCE642}"/>
              </a:ext>
            </a:extLst>
          </p:cNvPr>
          <p:cNvGraphicFramePr>
            <a:graphicFrameLocks noGrp="1"/>
          </p:cNvGraphicFramePr>
          <p:nvPr>
            <p:ph sz="quarter" idx="4294967295"/>
            <p:extLst>
              <p:ext uri="{D42A27DB-BD31-4B8C-83A1-F6EECF244321}">
                <p14:modId xmlns:p14="http://schemas.microsoft.com/office/powerpoint/2010/main" val="3852075858"/>
              </p:ext>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60725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071CE02-93B9-404A-B946-791AD5FA0710}"/>
              </a:ext>
            </a:extLst>
          </p:cNvPr>
          <p:cNvSpPr>
            <a:spLocks noGrp="1"/>
          </p:cNvSpPr>
          <p:nvPr>
            <p:ph type="title"/>
          </p:nvPr>
        </p:nvSpPr>
        <p:spPr>
          <a:xfrm>
            <a:off x="643467" y="643467"/>
            <a:ext cx="3363974" cy="1597315"/>
          </a:xfrm>
          <a:noFill/>
          <a:ln w="19050">
            <a:solidFill>
              <a:schemeClr val="bg1"/>
            </a:solidFill>
          </a:ln>
        </p:spPr>
        <p:txBody>
          <a:bodyPr vert="horz" wrap="square" lIns="91440" tIns="45720" rIns="91440" bIns="45720" rtlCol="0" anchor="ctr">
            <a:normAutofit/>
          </a:bodyPr>
          <a:lstStyle/>
          <a:p>
            <a:pPr algn="ctr"/>
            <a:r>
              <a:rPr lang="en-US" sz="2800" kern="1200" cap="all" dirty="0">
                <a:latin typeface="+mj-lt"/>
                <a:ea typeface="+mj-ea"/>
                <a:cs typeface="+mj-cs"/>
              </a:rPr>
              <a:t>What is central tendency?</a:t>
            </a:r>
          </a:p>
        </p:txBody>
      </p:sp>
      <p:sp>
        <p:nvSpPr>
          <p:cNvPr id="3" name="Content Placeholder 2">
            <a:extLst>
              <a:ext uri="{FF2B5EF4-FFF2-40B4-BE49-F238E27FC236}">
                <a16:creationId xmlns:a16="http://schemas.microsoft.com/office/drawing/2014/main" id="{DFE85193-5916-4034-9D9F-43AA4DBDBA5C}"/>
              </a:ext>
            </a:extLst>
          </p:cNvPr>
          <p:cNvSpPr>
            <a:spLocks noGrp="1"/>
          </p:cNvSpPr>
          <p:nvPr>
            <p:ph idx="4294967295"/>
          </p:nvPr>
        </p:nvSpPr>
        <p:spPr>
          <a:xfrm>
            <a:off x="643468" y="2638044"/>
            <a:ext cx="3363974" cy="3415622"/>
          </a:xfrm>
        </p:spPr>
        <p:txBody>
          <a:bodyPr vert="horz" lIns="91440" tIns="45720" rIns="91440" bIns="45720" rtlCol="0">
            <a:normAutofit/>
          </a:bodyPr>
          <a:lstStyle/>
          <a:p>
            <a:r>
              <a:rPr lang="en-US" sz="2000" dirty="0">
                <a:solidFill>
                  <a:schemeClr val="bg1"/>
                </a:solidFill>
              </a:rPr>
              <a:t>Central Tendency are measures the location of the middle or the center of a distribution.</a:t>
            </a:r>
          </a:p>
          <a:p>
            <a:r>
              <a:rPr lang="en-US" sz="2000" dirty="0">
                <a:solidFill>
                  <a:schemeClr val="bg1"/>
                </a:solidFill>
              </a:rPr>
              <a:t>It’s value describe whether your data are spread out or packed together.</a:t>
            </a:r>
          </a:p>
          <a:p>
            <a:endParaRPr lang="en-US" sz="2000" dirty="0">
              <a:solidFill>
                <a:schemeClr val="bg1"/>
              </a:solidFill>
            </a:endParaRPr>
          </a:p>
          <a:p>
            <a:endParaRPr lang="en-US" sz="2000" dirty="0">
              <a:solidFill>
                <a:schemeClr val="bg1"/>
              </a:solidFill>
            </a:endParaRPr>
          </a:p>
        </p:txBody>
      </p:sp>
      <p:pic>
        <p:nvPicPr>
          <p:cNvPr id="5" name="Picture 4"/>
          <p:cNvPicPr>
            <a:picLocks noChangeAspect="1"/>
          </p:cNvPicPr>
          <p:nvPr/>
        </p:nvPicPr>
        <p:blipFill>
          <a:blip r:embed="rId2"/>
          <a:stretch>
            <a:fillRect/>
          </a:stretch>
        </p:blipFill>
        <p:spPr>
          <a:xfrm>
            <a:off x="5297763" y="1009843"/>
            <a:ext cx="6250769" cy="4677446"/>
          </a:xfrm>
          <a:prstGeom prst="rect">
            <a:avLst/>
          </a:prstGeom>
        </p:spPr>
      </p:pic>
    </p:spTree>
    <p:extLst>
      <p:ext uri="{BB962C8B-B14F-4D97-AF65-F5344CB8AC3E}">
        <p14:creationId xmlns:p14="http://schemas.microsoft.com/office/powerpoint/2010/main" val="34806696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38200" y="963877"/>
            <a:ext cx="3494362" cy="4930246"/>
          </a:xfrm>
        </p:spPr>
        <p:txBody>
          <a:bodyPr vert="horz" lIns="91440" tIns="45720" rIns="91440" bIns="45720" rtlCol="0" anchor="ctr">
            <a:normAutofit/>
          </a:bodyPr>
          <a:lstStyle/>
          <a:p>
            <a:pPr algn="r"/>
            <a:r>
              <a:rPr lang="en-US" sz="4400" kern="1200" dirty="0">
                <a:solidFill>
                  <a:schemeClr val="accent1"/>
                </a:solidFill>
                <a:latin typeface="+mj-lt"/>
                <a:ea typeface="+mj-ea"/>
                <a:cs typeface="+mj-cs"/>
              </a:rPr>
              <a:t>Central Tendency </a:t>
            </a:r>
          </a:p>
        </p:txBody>
      </p:sp>
      <p:cxnSp>
        <p:nvCxnSpPr>
          <p:cNvPr id="11" name="Straight Connector 10">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p:cNvSpPr>
            <a:spLocks noGrp="1"/>
          </p:cNvSpPr>
          <p:nvPr>
            <p:ph idx="1"/>
          </p:nvPr>
        </p:nvSpPr>
        <p:spPr>
          <a:xfrm>
            <a:off x="4976031" y="963877"/>
            <a:ext cx="6377769" cy="4930246"/>
          </a:xfrm>
        </p:spPr>
        <p:txBody>
          <a:bodyPr vert="horz" lIns="91440" tIns="45720" rIns="91440" bIns="45720" rtlCol="0" anchor="ctr">
            <a:normAutofit/>
          </a:bodyPr>
          <a:lstStyle/>
          <a:p>
            <a:pPr marL="0" indent="0">
              <a:buNone/>
            </a:pPr>
            <a:r>
              <a:rPr lang="en-US" sz="2400" dirty="0"/>
              <a:t>It represent or indicates where the center of distribution tends to be. </a:t>
            </a:r>
          </a:p>
          <a:p>
            <a:pPr marL="0" indent="0">
              <a:buNone/>
            </a:pPr>
            <a:r>
              <a:rPr lang="en-US" sz="2400" b="1" dirty="0"/>
              <a:t>Where to use Central Tendency</a:t>
            </a:r>
          </a:p>
          <a:p>
            <a:pPr marL="0"/>
            <a:r>
              <a:rPr lang="en-US" sz="2400" dirty="0"/>
              <a:t>Simplification </a:t>
            </a:r>
          </a:p>
          <a:p>
            <a:r>
              <a:rPr lang="en-US" sz="2400" dirty="0"/>
              <a:t>It give a single value which can be best representor of your data. </a:t>
            </a:r>
          </a:p>
          <a:p>
            <a:pPr marL="0"/>
            <a:r>
              <a:rPr lang="en-US" sz="2400" dirty="0"/>
              <a:t>Prediction </a:t>
            </a:r>
          </a:p>
          <a:p>
            <a:r>
              <a:rPr lang="en-US" sz="2400" dirty="0"/>
              <a:t>It help to predict a new result which is not present in your data.</a:t>
            </a:r>
          </a:p>
          <a:p>
            <a:endParaRPr lang="en-US" sz="2400" dirty="0"/>
          </a:p>
          <a:p>
            <a:endParaRPr lang="en-US" sz="2400" dirty="0"/>
          </a:p>
        </p:txBody>
      </p:sp>
    </p:spTree>
    <p:extLst>
      <p:ext uri="{BB962C8B-B14F-4D97-AF65-F5344CB8AC3E}">
        <p14:creationId xmlns:p14="http://schemas.microsoft.com/office/powerpoint/2010/main" val="39053204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36428" y="627564"/>
            <a:ext cx="7474172" cy="1325563"/>
          </a:xfrm>
        </p:spPr>
        <p:txBody>
          <a:bodyPr vert="horz" lIns="91440" tIns="45720" rIns="91440" bIns="45720" rtlCol="0" anchor="ctr">
            <a:normAutofit/>
          </a:bodyPr>
          <a:lstStyle/>
          <a:p>
            <a:r>
              <a:rPr lang="en-US" sz="4400" kern="1200">
                <a:solidFill>
                  <a:schemeClr val="tx1"/>
                </a:solidFill>
                <a:latin typeface="+mj-lt"/>
                <a:ea typeface="+mj-ea"/>
                <a:cs typeface="+mj-cs"/>
              </a:rPr>
              <a:t>Calculation of Central Tendency - Mean </a:t>
            </a:r>
          </a:p>
        </p:txBody>
      </p:sp>
      <p:sp>
        <p:nvSpPr>
          <p:cNvPr id="4" name="Content Placeholder 3"/>
          <p:cNvSpPr>
            <a:spLocks noGrp="1"/>
          </p:cNvSpPr>
          <p:nvPr>
            <p:ph idx="1"/>
          </p:nvPr>
        </p:nvSpPr>
        <p:spPr>
          <a:xfrm>
            <a:off x="1136429" y="2278173"/>
            <a:ext cx="6467867" cy="3450613"/>
          </a:xfrm>
        </p:spPr>
        <p:txBody>
          <a:bodyPr vert="horz" lIns="91440" tIns="45720" rIns="91440" bIns="45720" rtlCol="0" anchor="ctr">
            <a:normAutofit/>
          </a:bodyPr>
          <a:lstStyle/>
          <a:p>
            <a:pPr marL="0"/>
            <a:r>
              <a:rPr lang="en-US" sz="2400" dirty="0"/>
              <a:t>Central Tendency can be calculate through Mean, Median and Mode of data set. </a:t>
            </a:r>
          </a:p>
          <a:p>
            <a:pPr marL="0" indent="0">
              <a:buNone/>
            </a:pPr>
            <a:r>
              <a:rPr lang="en-US" sz="2400" b="1" dirty="0"/>
              <a:t>Mean</a:t>
            </a:r>
          </a:p>
          <a:p>
            <a:pPr marL="0"/>
            <a:r>
              <a:rPr lang="en-US" sz="2400" dirty="0"/>
              <a:t>The mean (or average) is the most popular and well known measure of central tendency. </a:t>
            </a:r>
          </a:p>
          <a:p>
            <a:pPr marL="0"/>
            <a:r>
              <a:rPr lang="en-US" sz="2400" dirty="0"/>
              <a:t>The mean is equal to the sum of all the values in the data set divided by the number of values in the data set. </a:t>
            </a:r>
          </a:p>
        </p:txBody>
      </p:sp>
      <p:sp>
        <p:nvSpPr>
          <p:cNvPr id="11" name="Rectangle 10">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Bar chart">
            <a:extLst>
              <a:ext uri="{FF2B5EF4-FFF2-40B4-BE49-F238E27FC236}">
                <a16:creationId xmlns:a16="http://schemas.microsoft.com/office/drawing/2014/main" id="{6C12B303-E39C-4DCD-BD9D-EF7D164DEB2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38749708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662795" y="-3745097"/>
            <a:ext cx="1354979" cy="10750169"/>
          </a:xfrm>
          <a:prstGeom prst="downArrow">
            <a:avLst>
              <a:gd name="adj1" fmla="val 100000"/>
              <a:gd name="adj2" fmla="val 22582"/>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1286932" y="1204109"/>
            <a:ext cx="10023398" cy="857894"/>
          </a:xfrm>
        </p:spPr>
        <p:txBody>
          <a:bodyPr vert="horz" lIns="91440" tIns="45720" rIns="91440" bIns="45720" rtlCol="0" anchor="ctr">
            <a:normAutofit/>
          </a:bodyPr>
          <a:lstStyle/>
          <a:p>
            <a:r>
              <a:rPr lang="en-US" sz="4000" dirty="0">
                <a:solidFill>
                  <a:srgbClr val="FFFFFF"/>
                </a:solidFill>
              </a:rPr>
              <a:t>Calculation of Mean</a:t>
            </a:r>
            <a:endParaRPr lang="en-US" sz="4000" kern="1200" dirty="0">
              <a:solidFill>
                <a:srgbClr val="FFFFFF"/>
              </a:solidFill>
              <a:latin typeface="+mj-lt"/>
              <a:ea typeface="+mj-ea"/>
              <a:cs typeface="+mj-cs"/>
            </a:endParaRPr>
          </a:p>
        </p:txBody>
      </p:sp>
      <p:sp>
        <p:nvSpPr>
          <p:cNvPr id="4" name="Content Placeholder 3"/>
          <p:cNvSpPr>
            <a:spLocks noGrp="1"/>
          </p:cNvSpPr>
          <p:nvPr>
            <p:ph idx="1"/>
          </p:nvPr>
        </p:nvSpPr>
        <p:spPr>
          <a:xfrm>
            <a:off x="1286930" y="2667000"/>
            <a:ext cx="3208869" cy="3115463"/>
          </a:xfrm>
        </p:spPr>
        <p:txBody>
          <a:bodyPr vert="horz" lIns="91440" tIns="45720" rIns="91440" bIns="45720" rtlCol="0">
            <a:normAutofit lnSpcReduction="10000"/>
          </a:bodyPr>
          <a:lstStyle/>
          <a:p>
            <a:pPr marL="0" indent="0">
              <a:buNone/>
            </a:pPr>
            <a:r>
              <a:rPr lang="en-US" dirty="0"/>
              <a:t>If we have n values in a data set and they have values x1, x2, ..., </a:t>
            </a:r>
            <a:r>
              <a:rPr lang="en-US" dirty="0" err="1"/>
              <a:t>xn</a:t>
            </a:r>
            <a:r>
              <a:rPr lang="en-US" dirty="0"/>
              <a:t>, the sample mean, usually denoted by  (pronounced x bar), is:</a:t>
            </a:r>
          </a:p>
        </p:txBody>
      </p:sp>
      <p:pic>
        <p:nvPicPr>
          <p:cNvPr id="8" name="Picture 7">
            <a:extLst>
              <a:ext uri="{FF2B5EF4-FFF2-40B4-BE49-F238E27FC236}">
                <a16:creationId xmlns:a16="http://schemas.microsoft.com/office/drawing/2014/main" id="{0F154DD1-0A0E-42E6-8DEB-3429B59D9518}"/>
              </a:ext>
            </a:extLst>
          </p:cNvPr>
          <p:cNvPicPr>
            <a:picLocks noChangeAspect="1"/>
          </p:cNvPicPr>
          <p:nvPr/>
        </p:nvPicPr>
        <p:blipFill>
          <a:blip r:embed="rId3"/>
          <a:stretch>
            <a:fillRect/>
          </a:stretch>
        </p:blipFill>
        <p:spPr>
          <a:xfrm>
            <a:off x="5181600" y="3429000"/>
            <a:ext cx="5520534" cy="1342005"/>
          </a:xfrm>
          <a:prstGeom prst="rect">
            <a:avLst/>
          </a:prstGeom>
        </p:spPr>
      </p:pic>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E30FB40E-AFBB-4D3B-A5B8-7E531C20C42E}"/>
                  </a:ext>
                </a:extLst>
              </p14:cNvPr>
              <p14:cNvContentPartPr/>
              <p14:nvPr/>
            </p14:nvContentPartPr>
            <p14:xfrm>
              <a:off x="5162400" y="3346560"/>
              <a:ext cx="5321880" cy="2546640"/>
            </p14:xfrm>
          </p:contentPart>
        </mc:Choice>
        <mc:Fallback xmlns="">
          <p:pic>
            <p:nvPicPr>
              <p:cNvPr id="3" name="Ink 2">
                <a:extLst>
                  <a:ext uri="{FF2B5EF4-FFF2-40B4-BE49-F238E27FC236}">
                    <a16:creationId xmlns:a16="http://schemas.microsoft.com/office/drawing/2014/main" id="{E30FB40E-AFBB-4D3B-A5B8-7E531C20C42E}"/>
                  </a:ext>
                </a:extLst>
              </p:cNvPr>
              <p:cNvPicPr/>
              <p:nvPr/>
            </p:nvPicPr>
            <p:blipFill>
              <a:blip r:embed="rId5"/>
              <a:stretch>
                <a:fillRect/>
              </a:stretch>
            </p:blipFill>
            <p:spPr>
              <a:xfrm>
                <a:off x="5153040" y="3337200"/>
                <a:ext cx="5340600" cy="2565360"/>
              </a:xfrm>
              <a:prstGeom prst="rect">
                <a:avLst/>
              </a:prstGeom>
            </p:spPr>
          </p:pic>
        </mc:Fallback>
      </mc:AlternateContent>
    </p:spTree>
    <p:extLst>
      <p:ext uri="{BB962C8B-B14F-4D97-AF65-F5344CB8AC3E}">
        <p14:creationId xmlns:p14="http://schemas.microsoft.com/office/powerpoint/2010/main" val="19330330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945E29B-B971-41C6-A57B-B29BBB108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4C76015D-CFEA-4204-9A50-352560FFC2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12" name="Oval 5">
              <a:extLst>
                <a:ext uri="{FF2B5EF4-FFF2-40B4-BE49-F238E27FC236}">
                  <a16:creationId xmlns:a16="http://schemas.microsoft.com/office/drawing/2014/main" id="{7325C43C-72B5-4DC9-B386-90859B58BF0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13" name="Oval 12">
              <a:extLst>
                <a:ext uri="{FF2B5EF4-FFF2-40B4-BE49-F238E27FC236}">
                  <a16:creationId xmlns:a16="http://schemas.microsoft.com/office/drawing/2014/main" id="{C95AD9A4-5AF5-48C4-BC2A-635316433A4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4" name="Oval 5">
              <a:extLst>
                <a:ext uri="{FF2B5EF4-FFF2-40B4-BE49-F238E27FC236}">
                  <a16:creationId xmlns:a16="http://schemas.microsoft.com/office/drawing/2014/main" id="{AF4A3D62-D56C-4A32-8C75-100D383EC61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useBgFill="1">
        <p:nvSpPr>
          <p:cNvPr id="16" name="Rectangle 15">
            <a:extLst>
              <a:ext uri="{FF2B5EF4-FFF2-40B4-BE49-F238E27FC236}">
                <a16:creationId xmlns:a16="http://schemas.microsoft.com/office/drawing/2014/main" id="{3E1F47E4-066D-4C27-98C8-B2B2C7BABF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38772"/>
            <a:ext cx="12192000" cy="39804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8200" y="1760505"/>
            <a:ext cx="10515600" cy="935025"/>
          </a:xfrm>
        </p:spPr>
        <p:txBody>
          <a:bodyPr vert="horz" lIns="91440" tIns="45720" rIns="91440" bIns="45720" rtlCol="0" anchor="ctr">
            <a:normAutofit/>
          </a:bodyPr>
          <a:lstStyle/>
          <a:p>
            <a:pPr algn="ctr"/>
            <a:r>
              <a:rPr lang="en-US" b="1" kern="1200" dirty="0">
                <a:solidFill>
                  <a:schemeClr val="tx2"/>
                </a:solidFill>
                <a:latin typeface="+mj-lt"/>
                <a:ea typeface="+mj-ea"/>
                <a:cs typeface="+mj-cs"/>
              </a:rPr>
              <a:t>Median </a:t>
            </a:r>
          </a:p>
        </p:txBody>
      </p:sp>
      <p:sp>
        <p:nvSpPr>
          <p:cNvPr id="4" name="Content Placeholder 3"/>
          <p:cNvSpPr>
            <a:spLocks noGrp="1"/>
          </p:cNvSpPr>
          <p:nvPr>
            <p:ph idx="1"/>
          </p:nvPr>
        </p:nvSpPr>
        <p:spPr>
          <a:xfrm>
            <a:off x="2384952" y="3012928"/>
            <a:ext cx="7422096" cy="2109445"/>
          </a:xfrm>
        </p:spPr>
        <p:txBody>
          <a:bodyPr vert="horz" lIns="91440" tIns="45720" rIns="91440" bIns="45720" rtlCol="0">
            <a:normAutofit/>
          </a:bodyPr>
          <a:lstStyle/>
          <a:p>
            <a:pPr marL="0" indent="0">
              <a:buNone/>
            </a:pPr>
            <a:r>
              <a:rPr lang="en-US" sz="2400" dirty="0">
                <a:solidFill>
                  <a:schemeClr val="tx2"/>
                </a:solidFill>
              </a:rPr>
              <a:t>The median is the middle score for a set of data that has been arranged in order of magnitude. </a:t>
            </a:r>
          </a:p>
          <a:p>
            <a:pPr marL="0"/>
            <a:endParaRPr lang="en-US" sz="2400" dirty="0">
              <a:solidFill>
                <a:schemeClr val="tx2"/>
              </a:solidFill>
            </a:endParaRPr>
          </a:p>
        </p:txBody>
      </p:sp>
    </p:spTree>
    <p:extLst>
      <p:ext uri="{BB962C8B-B14F-4D97-AF65-F5344CB8AC3E}">
        <p14:creationId xmlns:p14="http://schemas.microsoft.com/office/powerpoint/2010/main" val="1038740824"/>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662795" y="-3745097"/>
            <a:ext cx="1354979" cy="10750169"/>
          </a:xfrm>
          <a:prstGeom prst="downArrow">
            <a:avLst>
              <a:gd name="adj1" fmla="val 100000"/>
              <a:gd name="adj2" fmla="val 22582"/>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1286932" y="1204109"/>
            <a:ext cx="10023398" cy="857894"/>
          </a:xfrm>
        </p:spPr>
        <p:txBody>
          <a:bodyPr vert="horz" lIns="91440" tIns="45720" rIns="91440" bIns="45720" rtlCol="0" anchor="ctr">
            <a:normAutofit/>
          </a:bodyPr>
          <a:lstStyle/>
          <a:p>
            <a:r>
              <a:rPr lang="en-US" sz="4000" dirty="0">
                <a:solidFill>
                  <a:srgbClr val="FFFFFF"/>
                </a:solidFill>
              </a:rPr>
              <a:t>Calculation of Median</a:t>
            </a:r>
            <a:endParaRPr lang="en-US" sz="4000" kern="1200" dirty="0">
              <a:solidFill>
                <a:srgbClr val="FFFFFF"/>
              </a:solidFill>
              <a:latin typeface="+mj-lt"/>
              <a:ea typeface="+mj-ea"/>
              <a:cs typeface="+mj-cs"/>
            </a:endParaRPr>
          </a:p>
        </p:txBody>
      </p:sp>
      <p:sp>
        <p:nvSpPr>
          <p:cNvPr id="4" name="Content Placeholder 3"/>
          <p:cNvSpPr>
            <a:spLocks noGrp="1"/>
          </p:cNvSpPr>
          <p:nvPr>
            <p:ph idx="1"/>
          </p:nvPr>
        </p:nvSpPr>
        <p:spPr>
          <a:xfrm>
            <a:off x="965199" y="2362200"/>
            <a:ext cx="10388601" cy="3543303"/>
          </a:xfrm>
        </p:spPr>
        <p:txBody>
          <a:bodyPr vert="horz" lIns="91440" tIns="45720" rIns="91440" bIns="45720" rtlCol="0">
            <a:normAutofit fontScale="70000" lnSpcReduction="20000"/>
          </a:bodyPr>
          <a:lstStyle/>
          <a:p>
            <a:pPr marL="0" indent="0">
              <a:buNone/>
            </a:pPr>
            <a:endParaRPr lang="en-US" dirty="0"/>
          </a:p>
          <a:p>
            <a:pPr marL="0" indent="0">
              <a:buNone/>
            </a:pPr>
            <a:r>
              <a:rPr lang="en-US" dirty="0"/>
              <a:t>Case 1 </a:t>
            </a:r>
          </a:p>
          <a:p>
            <a:pPr marL="514350" indent="-514350">
              <a:buAutoNum type="arabicPlain" startAt="65"/>
            </a:pPr>
            <a:r>
              <a:rPr lang="en-US" dirty="0"/>
              <a:t>55	89	56	35	14	56	55	87	45	92</a:t>
            </a:r>
          </a:p>
          <a:p>
            <a:pPr marL="0" indent="0">
              <a:buNone/>
            </a:pPr>
            <a:endParaRPr lang="en-US" dirty="0"/>
          </a:p>
          <a:p>
            <a:pPr marL="0" indent="0">
              <a:buNone/>
            </a:pPr>
            <a:endParaRPr lang="en-US" dirty="0"/>
          </a:p>
          <a:p>
            <a:pPr marL="0" indent="0">
              <a:buNone/>
            </a:pPr>
            <a:r>
              <a:rPr lang="en-US" dirty="0"/>
              <a:t>Here we first need to rearrange that data into order of magnitude (smallest first):</a:t>
            </a:r>
          </a:p>
          <a:p>
            <a:pPr marL="0"/>
            <a:endParaRPr lang="en-US" dirty="0"/>
          </a:p>
          <a:p>
            <a:pPr marL="514350" indent="-514350">
              <a:buAutoNum type="arabicPlain" startAt="14"/>
            </a:pPr>
            <a:r>
              <a:rPr lang="en-US" dirty="0"/>
              <a:t>35	45	55	55	56	56	65	87	89	92</a:t>
            </a:r>
          </a:p>
          <a:p>
            <a:pPr marL="514350" indent="-514350">
              <a:buAutoNum type="arabicPlain" startAt="14"/>
            </a:pPr>
            <a:endParaRPr lang="en-US" dirty="0"/>
          </a:p>
          <a:p>
            <a:pPr marL="0" indent="0">
              <a:buNone/>
            </a:pPr>
            <a:r>
              <a:rPr lang="en-US" dirty="0"/>
              <a:t>In this case middle value is 56.</a:t>
            </a: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AB6604AE-7DCF-467E-810C-1514C7143A7B}"/>
                  </a:ext>
                </a:extLst>
              </p14:cNvPr>
              <p14:cNvContentPartPr/>
              <p14:nvPr/>
            </p14:nvContentPartPr>
            <p14:xfrm>
              <a:off x="1238400" y="527040"/>
              <a:ext cx="10947600" cy="4680360"/>
            </p14:xfrm>
          </p:contentPart>
        </mc:Choice>
        <mc:Fallback xmlns="">
          <p:pic>
            <p:nvPicPr>
              <p:cNvPr id="3" name="Ink 2">
                <a:extLst>
                  <a:ext uri="{FF2B5EF4-FFF2-40B4-BE49-F238E27FC236}">
                    <a16:creationId xmlns:a16="http://schemas.microsoft.com/office/drawing/2014/main" id="{AB6604AE-7DCF-467E-810C-1514C7143A7B}"/>
                  </a:ext>
                </a:extLst>
              </p:cNvPr>
              <p:cNvPicPr/>
              <p:nvPr/>
            </p:nvPicPr>
            <p:blipFill>
              <a:blip r:embed="rId4"/>
              <a:stretch>
                <a:fillRect/>
              </a:stretch>
            </p:blipFill>
            <p:spPr>
              <a:xfrm>
                <a:off x="1229040" y="517680"/>
                <a:ext cx="10966320" cy="4699080"/>
              </a:xfrm>
              <a:prstGeom prst="rect">
                <a:avLst/>
              </a:prstGeom>
            </p:spPr>
          </p:pic>
        </mc:Fallback>
      </mc:AlternateContent>
    </p:spTree>
    <p:extLst>
      <p:ext uri="{BB962C8B-B14F-4D97-AF65-F5344CB8AC3E}">
        <p14:creationId xmlns:p14="http://schemas.microsoft.com/office/powerpoint/2010/main" val="166571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1136428" y="627564"/>
            <a:ext cx="7474172" cy="1325563"/>
          </a:xfrm>
        </p:spPr>
        <p:txBody>
          <a:bodyPr vert="horz" lIns="91440" tIns="45720" rIns="91440" bIns="45720" rtlCol="0" anchor="ctr">
            <a:normAutofit/>
          </a:bodyPr>
          <a:lstStyle/>
          <a:p>
            <a:r>
              <a:rPr lang="en-US" sz="4400" kern="1200" dirty="0">
                <a:solidFill>
                  <a:schemeClr val="tx1"/>
                </a:solidFill>
                <a:latin typeface="+mj-lt"/>
                <a:ea typeface="+mj-ea"/>
                <a:cs typeface="+mj-cs"/>
              </a:rPr>
              <a:t>Objectives</a:t>
            </a:r>
          </a:p>
        </p:txBody>
      </p:sp>
      <p:sp>
        <p:nvSpPr>
          <p:cNvPr id="6" name="Content Placeholder 5"/>
          <p:cNvSpPr>
            <a:spLocks noGrp="1"/>
          </p:cNvSpPr>
          <p:nvPr>
            <p:ph idx="1"/>
          </p:nvPr>
        </p:nvSpPr>
        <p:spPr>
          <a:xfrm>
            <a:off x="1136429" y="2278173"/>
            <a:ext cx="6467867" cy="3450613"/>
          </a:xfrm>
        </p:spPr>
        <p:txBody>
          <a:bodyPr vert="horz" lIns="91440" tIns="45720" rIns="91440" bIns="45720" rtlCol="0" anchor="ctr">
            <a:normAutofit/>
          </a:bodyPr>
          <a:lstStyle/>
          <a:p>
            <a:pPr marL="0" indent="0">
              <a:buNone/>
            </a:pPr>
            <a:r>
              <a:rPr lang="en-US" sz="2200" dirty="0"/>
              <a:t>After completing this module, you should be able to:</a:t>
            </a:r>
          </a:p>
          <a:p>
            <a:pPr lvl="0"/>
            <a:r>
              <a:rPr lang="en-US" sz="2200" dirty="0"/>
              <a:t>Measure of Central Tendency – Mean, Mode and Median</a:t>
            </a:r>
          </a:p>
          <a:p>
            <a:pPr lvl="0"/>
            <a:r>
              <a:rPr lang="en-US" sz="2200" dirty="0"/>
              <a:t>Measure of Spread – IQR, Variance and Standard Deviation</a:t>
            </a:r>
          </a:p>
          <a:p>
            <a:pPr lvl="0"/>
            <a:r>
              <a:rPr lang="en-US" sz="2200" dirty="0"/>
              <a:t>Covariance</a:t>
            </a:r>
          </a:p>
          <a:p>
            <a:pPr lvl="0"/>
            <a:r>
              <a:rPr lang="en-US" sz="2200" dirty="0"/>
              <a:t>Correlation</a:t>
            </a:r>
          </a:p>
          <a:p>
            <a:pPr lvl="0"/>
            <a:r>
              <a:rPr lang="en-US" sz="2200" dirty="0"/>
              <a:t>Measure </a:t>
            </a:r>
            <a:r>
              <a:rPr lang="en-US" sz="2200"/>
              <a:t>of Shape - Kurtosis</a:t>
            </a:r>
            <a:r>
              <a:rPr lang="en-US" sz="2200" dirty="0"/>
              <a:t>, Skewness</a:t>
            </a:r>
          </a:p>
          <a:p>
            <a:endParaRPr lang="en-US" sz="2200" dirty="0"/>
          </a:p>
          <a:p>
            <a:endParaRPr lang="en-US" sz="2200" dirty="0"/>
          </a:p>
        </p:txBody>
      </p:sp>
      <p:sp>
        <p:nvSpPr>
          <p:cNvPr id="18" name="Rectangle 17">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Graphic 14" descr="Bullseye">
            <a:extLst>
              <a:ext uri="{FF2B5EF4-FFF2-40B4-BE49-F238E27FC236}">
                <a16:creationId xmlns:a16="http://schemas.microsoft.com/office/drawing/2014/main" id="{6FE0E801-2648-42C9-BAFB-1A71B34CB2F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6669617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662795" y="-3745097"/>
            <a:ext cx="1354979" cy="10750169"/>
          </a:xfrm>
          <a:prstGeom prst="downArrow">
            <a:avLst>
              <a:gd name="adj1" fmla="val 100000"/>
              <a:gd name="adj2" fmla="val 22582"/>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1286932" y="1204109"/>
            <a:ext cx="10023398" cy="857894"/>
          </a:xfrm>
        </p:spPr>
        <p:txBody>
          <a:bodyPr vert="horz" lIns="91440" tIns="45720" rIns="91440" bIns="45720" rtlCol="0" anchor="ctr">
            <a:normAutofit/>
          </a:bodyPr>
          <a:lstStyle/>
          <a:p>
            <a:r>
              <a:rPr lang="en-US" sz="4000" dirty="0">
                <a:solidFill>
                  <a:srgbClr val="FFFFFF"/>
                </a:solidFill>
              </a:rPr>
              <a:t>Calculation of Median</a:t>
            </a:r>
            <a:endParaRPr lang="en-US" sz="4000" kern="1200" dirty="0">
              <a:solidFill>
                <a:srgbClr val="FFFFFF"/>
              </a:solidFill>
              <a:latin typeface="+mj-lt"/>
              <a:ea typeface="+mj-ea"/>
              <a:cs typeface="+mj-cs"/>
            </a:endParaRPr>
          </a:p>
        </p:txBody>
      </p:sp>
      <p:sp>
        <p:nvSpPr>
          <p:cNvPr id="4" name="Content Placeholder 3"/>
          <p:cNvSpPr>
            <a:spLocks noGrp="1"/>
          </p:cNvSpPr>
          <p:nvPr>
            <p:ph idx="1"/>
          </p:nvPr>
        </p:nvSpPr>
        <p:spPr>
          <a:xfrm>
            <a:off x="965199" y="2667000"/>
            <a:ext cx="10345131" cy="3115463"/>
          </a:xfrm>
        </p:spPr>
        <p:txBody>
          <a:bodyPr vert="horz" lIns="91440" tIns="45720" rIns="91440" bIns="45720" rtlCol="0">
            <a:normAutofit/>
          </a:bodyPr>
          <a:lstStyle/>
          <a:p>
            <a:pPr marL="0" indent="0">
              <a:buNone/>
            </a:pPr>
            <a:r>
              <a:rPr lang="en-US" sz="2000" dirty="0"/>
              <a:t>Case 2</a:t>
            </a:r>
          </a:p>
          <a:p>
            <a:pPr marL="0" indent="0">
              <a:buNone/>
            </a:pPr>
            <a:r>
              <a:rPr lang="en-US" sz="2000" dirty="0"/>
              <a:t>	65	55	89	56	35	14	56	55	87	45</a:t>
            </a:r>
          </a:p>
          <a:p>
            <a:pPr marL="0" indent="0">
              <a:buNone/>
            </a:pPr>
            <a:endParaRPr lang="en-US" sz="2000" dirty="0"/>
          </a:p>
          <a:p>
            <a:pPr marL="0" indent="0">
              <a:buNone/>
            </a:pPr>
            <a:r>
              <a:rPr lang="en-US" sz="2000" dirty="0"/>
              <a:t>We again rearrange that data into order of magnitude (smallest first):</a:t>
            </a:r>
          </a:p>
          <a:p>
            <a:pPr marL="0" indent="0">
              <a:buNone/>
            </a:pPr>
            <a:r>
              <a:rPr lang="en-US" sz="2000" dirty="0"/>
              <a:t>	14	35	45	55	55	56	56	65	87	89</a:t>
            </a:r>
          </a:p>
          <a:p>
            <a:pPr marL="0"/>
            <a:endParaRPr lang="en-US" sz="2000" dirty="0"/>
          </a:p>
          <a:p>
            <a:pPr marL="0" indent="0">
              <a:buNone/>
            </a:pPr>
            <a:r>
              <a:rPr lang="en-US" sz="2000" dirty="0"/>
              <a:t>Now we have 5th and 6th score in our data set are middle so, we will take average value to calculate middle value 55.5. </a:t>
            </a: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41E26836-7C8C-40B1-B9E1-1B48FF9A47BD}"/>
                  </a:ext>
                </a:extLst>
              </p14:cNvPr>
              <p14:cNvContentPartPr/>
              <p14:nvPr/>
            </p14:nvContentPartPr>
            <p14:xfrm>
              <a:off x="2025720" y="88920"/>
              <a:ext cx="8331480" cy="5645520"/>
            </p14:xfrm>
          </p:contentPart>
        </mc:Choice>
        <mc:Fallback xmlns="">
          <p:pic>
            <p:nvPicPr>
              <p:cNvPr id="3" name="Ink 2">
                <a:extLst>
                  <a:ext uri="{FF2B5EF4-FFF2-40B4-BE49-F238E27FC236}">
                    <a16:creationId xmlns:a16="http://schemas.microsoft.com/office/drawing/2014/main" id="{41E26836-7C8C-40B1-B9E1-1B48FF9A47BD}"/>
                  </a:ext>
                </a:extLst>
              </p:cNvPr>
              <p:cNvPicPr/>
              <p:nvPr/>
            </p:nvPicPr>
            <p:blipFill>
              <a:blip r:embed="rId4"/>
              <a:stretch>
                <a:fillRect/>
              </a:stretch>
            </p:blipFill>
            <p:spPr>
              <a:xfrm>
                <a:off x="2016360" y="79560"/>
                <a:ext cx="8350200" cy="5664240"/>
              </a:xfrm>
              <a:prstGeom prst="rect">
                <a:avLst/>
              </a:prstGeom>
            </p:spPr>
          </p:pic>
        </mc:Fallback>
      </mc:AlternateContent>
    </p:spTree>
    <p:extLst>
      <p:ext uri="{BB962C8B-B14F-4D97-AF65-F5344CB8AC3E}">
        <p14:creationId xmlns:p14="http://schemas.microsoft.com/office/powerpoint/2010/main" val="22549871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945E29B-B971-41C6-A57B-B29BBB108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4C76015D-CFEA-4204-9A50-352560FFC2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12" name="Oval 5">
              <a:extLst>
                <a:ext uri="{FF2B5EF4-FFF2-40B4-BE49-F238E27FC236}">
                  <a16:creationId xmlns:a16="http://schemas.microsoft.com/office/drawing/2014/main" id="{7325C43C-72B5-4DC9-B386-90859B58BF0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13" name="Oval 12">
              <a:extLst>
                <a:ext uri="{FF2B5EF4-FFF2-40B4-BE49-F238E27FC236}">
                  <a16:creationId xmlns:a16="http://schemas.microsoft.com/office/drawing/2014/main" id="{C95AD9A4-5AF5-48C4-BC2A-635316433A4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4" name="Oval 5">
              <a:extLst>
                <a:ext uri="{FF2B5EF4-FFF2-40B4-BE49-F238E27FC236}">
                  <a16:creationId xmlns:a16="http://schemas.microsoft.com/office/drawing/2014/main" id="{AF4A3D62-D56C-4A32-8C75-100D383EC61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useBgFill="1">
        <p:nvSpPr>
          <p:cNvPr id="16" name="Rectangle 15">
            <a:extLst>
              <a:ext uri="{FF2B5EF4-FFF2-40B4-BE49-F238E27FC236}">
                <a16:creationId xmlns:a16="http://schemas.microsoft.com/office/drawing/2014/main" id="{3E1F47E4-066D-4C27-98C8-B2B2C7BABF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38772"/>
            <a:ext cx="12192000" cy="39804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8200" y="1760505"/>
            <a:ext cx="10515600" cy="935025"/>
          </a:xfrm>
        </p:spPr>
        <p:txBody>
          <a:bodyPr vert="horz" lIns="91440" tIns="45720" rIns="91440" bIns="45720" rtlCol="0" anchor="ctr">
            <a:normAutofit/>
          </a:bodyPr>
          <a:lstStyle/>
          <a:p>
            <a:pPr algn="ctr"/>
            <a:r>
              <a:rPr lang="en-US" b="1" kern="1200" dirty="0">
                <a:solidFill>
                  <a:schemeClr val="tx2"/>
                </a:solidFill>
                <a:latin typeface="+mj-lt"/>
                <a:ea typeface="+mj-ea"/>
                <a:cs typeface="+mj-cs"/>
              </a:rPr>
              <a:t>Mode </a:t>
            </a:r>
          </a:p>
        </p:txBody>
      </p:sp>
      <p:sp>
        <p:nvSpPr>
          <p:cNvPr id="4" name="Content Placeholder 3"/>
          <p:cNvSpPr>
            <a:spLocks noGrp="1"/>
          </p:cNvSpPr>
          <p:nvPr>
            <p:ph idx="1"/>
          </p:nvPr>
        </p:nvSpPr>
        <p:spPr>
          <a:xfrm>
            <a:off x="1295400" y="3012928"/>
            <a:ext cx="9553048" cy="2109445"/>
          </a:xfrm>
        </p:spPr>
        <p:txBody>
          <a:bodyPr vert="horz" lIns="91440" tIns="45720" rIns="91440" bIns="45720" rtlCol="0">
            <a:normAutofit/>
          </a:bodyPr>
          <a:lstStyle/>
          <a:p>
            <a:pPr marL="0"/>
            <a:r>
              <a:rPr lang="en-US" sz="2400" dirty="0">
                <a:solidFill>
                  <a:schemeClr val="tx2"/>
                </a:solidFill>
              </a:rPr>
              <a:t>The mode is the most frequent score in our data set. </a:t>
            </a:r>
          </a:p>
          <a:p>
            <a:pPr marL="0"/>
            <a:r>
              <a:rPr lang="en-US" sz="2400" dirty="0">
                <a:solidFill>
                  <a:schemeClr val="tx2"/>
                </a:solidFill>
              </a:rPr>
              <a:t>On a histogram it represents the highest bar in a bar chart or histogram. </a:t>
            </a:r>
          </a:p>
          <a:p>
            <a:pPr marL="0"/>
            <a:r>
              <a:rPr lang="en-US" sz="2400" dirty="0">
                <a:solidFill>
                  <a:schemeClr val="tx2"/>
                </a:solidFill>
              </a:rPr>
              <a:t>Sometimes consider the mode as being the most popular option.</a:t>
            </a: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8768A206-45CD-4514-9A9B-8177C5FEB880}"/>
                  </a:ext>
                </a:extLst>
              </p14:cNvPr>
              <p14:cNvContentPartPr/>
              <p14:nvPr/>
            </p14:nvContentPartPr>
            <p14:xfrm>
              <a:off x="5791320" y="190440"/>
              <a:ext cx="2997360" cy="324360"/>
            </p14:xfrm>
          </p:contentPart>
        </mc:Choice>
        <mc:Fallback xmlns="">
          <p:pic>
            <p:nvPicPr>
              <p:cNvPr id="3" name="Ink 2">
                <a:extLst>
                  <a:ext uri="{FF2B5EF4-FFF2-40B4-BE49-F238E27FC236}">
                    <a16:creationId xmlns:a16="http://schemas.microsoft.com/office/drawing/2014/main" id="{8768A206-45CD-4514-9A9B-8177C5FEB880}"/>
                  </a:ext>
                </a:extLst>
              </p:cNvPr>
              <p:cNvPicPr/>
              <p:nvPr/>
            </p:nvPicPr>
            <p:blipFill>
              <a:blip r:embed="rId3"/>
              <a:stretch>
                <a:fillRect/>
              </a:stretch>
            </p:blipFill>
            <p:spPr>
              <a:xfrm>
                <a:off x="5781960" y="181080"/>
                <a:ext cx="3016080" cy="343080"/>
              </a:xfrm>
              <a:prstGeom prst="rect">
                <a:avLst/>
              </a:prstGeom>
            </p:spPr>
          </p:pic>
        </mc:Fallback>
      </mc:AlternateContent>
    </p:spTree>
    <p:extLst>
      <p:ext uri="{BB962C8B-B14F-4D97-AF65-F5344CB8AC3E}">
        <p14:creationId xmlns:p14="http://schemas.microsoft.com/office/powerpoint/2010/main" val="3447070238"/>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4281BC32-FF58-4898-A6B5-7B3D059BC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0D614406-135F-4875-9C87-53822CB1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213969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p:cNvSpPr>
            <a:spLocks noGrp="1"/>
          </p:cNvSpPr>
          <p:nvPr>
            <p:ph type="title"/>
          </p:nvPr>
        </p:nvSpPr>
        <p:spPr>
          <a:xfrm>
            <a:off x="960120" y="434101"/>
            <a:ext cx="10279971" cy="1362042"/>
          </a:xfrm>
        </p:spPr>
        <p:txBody>
          <a:bodyPr vert="horz" lIns="91440" tIns="45720" rIns="91440" bIns="45720" rtlCol="0" anchor="b">
            <a:normAutofit/>
          </a:bodyPr>
          <a:lstStyle/>
          <a:p>
            <a:r>
              <a:rPr lang="en-US" sz="4400" kern="1200">
                <a:solidFill>
                  <a:schemeClr val="bg1"/>
                </a:solidFill>
                <a:latin typeface="+mj-lt"/>
                <a:ea typeface="+mj-ea"/>
                <a:cs typeface="+mj-cs"/>
              </a:rPr>
              <a:t>Choosing the best measure of Central Tendency</a:t>
            </a:r>
          </a:p>
        </p:txBody>
      </p:sp>
      <p:sp>
        <p:nvSpPr>
          <p:cNvPr id="34" name="Rectangle 33">
            <a:extLst>
              <a:ext uri="{FF2B5EF4-FFF2-40B4-BE49-F238E27FC236}">
                <a16:creationId xmlns:a16="http://schemas.microsoft.com/office/drawing/2014/main" id="{A47020BD-3785-4628-8C5E-A4011B43EF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39694"/>
            <a:ext cx="12192000" cy="146304"/>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25" name="Content Placeholder 3">
            <a:extLst>
              <a:ext uri="{FF2B5EF4-FFF2-40B4-BE49-F238E27FC236}">
                <a16:creationId xmlns:a16="http://schemas.microsoft.com/office/drawing/2014/main" id="{8E0EA98F-552D-4618-8926-18F39C51ED80}"/>
              </a:ext>
            </a:extLst>
          </p:cNvPr>
          <p:cNvGraphicFramePr>
            <a:graphicFrameLocks noGrp="1"/>
          </p:cNvGraphicFramePr>
          <p:nvPr>
            <p:ph idx="1"/>
            <p:extLst>
              <p:ext uri="{D42A27DB-BD31-4B8C-83A1-F6EECF244321}">
                <p14:modId xmlns:p14="http://schemas.microsoft.com/office/powerpoint/2010/main" val="1571545030"/>
              </p:ext>
            </p:extLst>
          </p:nvPr>
        </p:nvGraphicFramePr>
        <p:xfrm>
          <a:off x="960120" y="2380474"/>
          <a:ext cx="10279971" cy="29874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8" name="Rectangle 17">
            <a:extLst>
              <a:ext uri="{FF2B5EF4-FFF2-40B4-BE49-F238E27FC236}">
                <a16:creationId xmlns:a16="http://schemas.microsoft.com/office/drawing/2014/main" id="{B8D57765-2F8E-4B32-9F08-F9FA729B1F12}"/>
              </a:ext>
            </a:extLst>
          </p:cNvPr>
          <p:cNvSpPr/>
          <p:nvPr/>
        </p:nvSpPr>
        <p:spPr>
          <a:xfrm>
            <a:off x="533400" y="5367892"/>
            <a:ext cx="10554291" cy="1200329"/>
          </a:xfrm>
          <a:prstGeom prst="rect">
            <a:avLst/>
          </a:prstGeom>
        </p:spPr>
        <p:txBody>
          <a:bodyPr wrap="square">
            <a:spAutoFit/>
          </a:bodyPr>
          <a:lstStyle/>
          <a:p>
            <a:r>
              <a:rPr lang="en-US" b="1" dirty="0"/>
              <a:t>Example</a:t>
            </a:r>
            <a:br>
              <a:rPr lang="en-US" dirty="0"/>
            </a:br>
            <a:r>
              <a:rPr lang="en-US" dirty="0"/>
              <a:t> In real life, suppose a company is considering expanding into an area and is studying the size of containers that competitors are offering. They would be more interested in the mode because they want to know what size tends to sell most often.</a:t>
            </a:r>
          </a:p>
        </p:txBody>
      </p:sp>
    </p:spTree>
    <p:extLst>
      <p:ext uri="{BB962C8B-B14F-4D97-AF65-F5344CB8AC3E}">
        <p14:creationId xmlns:p14="http://schemas.microsoft.com/office/powerpoint/2010/main" val="30362621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itle 8"/>
          <p:cNvSpPr txBox="1">
            <a:spLocks/>
          </p:cNvSpPr>
          <p:nvPr/>
        </p:nvSpPr>
        <p:spPr>
          <a:xfrm>
            <a:off x="509693" y="260649"/>
            <a:ext cx="10098809" cy="64330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667" b="1" dirty="0">
                <a:solidFill>
                  <a:schemeClr val="bg1"/>
                </a:solidFill>
                <a:latin typeface="Arial" pitchFamily="34" charset="0"/>
                <a:cs typeface="Arial" pitchFamily="34" charset="0"/>
              </a:rPr>
              <a:t>Question 11</a:t>
            </a:r>
          </a:p>
        </p:txBody>
      </p:sp>
      <p:sp>
        <p:nvSpPr>
          <p:cNvPr id="2" name="TextBox 1">
            <a:extLst>
              <a:ext uri="{FF2B5EF4-FFF2-40B4-BE49-F238E27FC236}">
                <a16:creationId xmlns:a16="http://schemas.microsoft.com/office/drawing/2014/main" id="{315328D0-ED6B-4CC0-BEEE-E1DA863DBCC0}"/>
              </a:ext>
            </a:extLst>
          </p:cNvPr>
          <p:cNvSpPr txBox="1"/>
          <p:nvPr/>
        </p:nvSpPr>
        <p:spPr>
          <a:xfrm>
            <a:off x="767408" y="1139448"/>
            <a:ext cx="10657184" cy="4688335"/>
          </a:xfrm>
          <a:prstGeom prst="rect">
            <a:avLst/>
          </a:prstGeom>
          <a:noFill/>
        </p:spPr>
        <p:txBody>
          <a:bodyPr wrap="square" rtlCol="0">
            <a:spAutoFit/>
          </a:bodyPr>
          <a:lstStyle/>
          <a:p>
            <a:r>
              <a:rPr lang="en-IN" sz="2133" dirty="0"/>
              <a:t>Many changes continue to occur in the healthcare industry. Because of increased competition for patients among providers and the need to determine how providers can better serve their clientele, hospital administrators sometimes administer a quality satisfaction survey to their patients after the patient is released. </a:t>
            </a:r>
          </a:p>
          <a:p>
            <a:r>
              <a:rPr lang="en-IN" sz="2133" dirty="0"/>
              <a:t>The following types of questions are sometimes asked on such a survey. These questions will result in what level of data measurement?</a:t>
            </a:r>
          </a:p>
          <a:p>
            <a:pPr lvl="0"/>
            <a:r>
              <a:rPr lang="en-IN" sz="2400" dirty="0"/>
              <a:t>How serious was your condition when you were first admitted to the hospital?</a:t>
            </a:r>
          </a:p>
          <a:p>
            <a:r>
              <a:rPr lang="en-IN" sz="2400" dirty="0"/>
              <a:t>__Critical 	__Serious 	__Moderate 	__Minor</a:t>
            </a:r>
          </a:p>
          <a:p>
            <a:endParaRPr lang="en-IN" sz="2400" dirty="0"/>
          </a:p>
          <a:p>
            <a:pPr marL="457189" indent="-457189">
              <a:buFont typeface="+mj-lt"/>
              <a:buAutoNum type="alphaUcPeriod"/>
            </a:pPr>
            <a:r>
              <a:rPr lang="en-IN" sz="1867" dirty="0"/>
              <a:t>Ratio</a:t>
            </a:r>
          </a:p>
          <a:p>
            <a:pPr marL="457189" indent="-457189">
              <a:buFont typeface="+mj-lt"/>
              <a:buAutoNum type="alphaUcPeriod"/>
            </a:pPr>
            <a:r>
              <a:rPr lang="en-IN" sz="1867" dirty="0"/>
              <a:t>Interval</a:t>
            </a:r>
          </a:p>
          <a:p>
            <a:pPr marL="457189" indent="-457189">
              <a:buFont typeface="+mj-lt"/>
              <a:buAutoNum type="alphaUcPeriod"/>
            </a:pPr>
            <a:r>
              <a:rPr lang="en-IN" sz="1867" dirty="0"/>
              <a:t>Nominal</a:t>
            </a:r>
          </a:p>
          <a:p>
            <a:pPr marL="457189" indent="-457189">
              <a:buFont typeface="+mj-lt"/>
              <a:buAutoNum type="alphaUcPeriod"/>
            </a:pPr>
            <a:r>
              <a:rPr lang="en-IN" sz="1867" dirty="0"/>
              <a:t>Ordinal</a:t>
            </a:r>
            <a:endParaRPr lang="en-IN" sz="2400" dirty="0"/>
          </a:p>
          <a:p>
            <a:endParaRPr lang="en-IN" sz="2400" dirty="0"/>
          </a:p>
        </p:txBody>
      </p:sp>
    </p:spTree>
    <p:extLst>
      <p:ext uri="{BB962C8B-B14F-4D97-AF65-F5344CB8AC3E}">
        <p14:creationId xmlns:p14="http://schemas.microsoft.com/office/powerpoint/2010/main" val="1000725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itle 8"/>
          <p:cNvSpPr txBox="1">
            <a:spLocks/>
          </p:cNvSpPr>
          <p:nvPr/>
        </p:nvSpPr>
        <p:spPr>
          <a:xfrm>
            <a:off x="509693" y="260649"/>
            <a:ext cx="10098809" cy="64330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667" b="1" dirty="0">
                <a:solidFill>
                  <a:schemeClr val="bg1"/>
                </a:solidFill>
                <a:latin typeface="Arial" pitchFamily="34" charset="0"/>
                <a:cs typeface="Arial" pitchFamily="34" charset="0"/>
              </a:rPr>
              <a:t>Question 11</a:t>
            </a:r>
          </a:p>
        </p:txBody>
      </p:sp>
      <p:sp>
        <p:nvSpPr>
          <p:cNvPr id="2" name="TextBox 1">
            <a:extLst>
              <a:ext uri="{FF2B5EF4-FFF2-40B4-BE49-F238E27FC236}">
                <a16:creationId xmlns:a16="http://schemas.microsoft.com/office/drawing/2014/main" id="{315328D0-ED6B-4CC0-BEEE-E1DA863DBCC0}"/>
              </a:ext>
            </a:extLst>
          </p:cNvPr>
          <p:cNvSpPr txBox="1"/>
          <p:nvPr/>
        </p:nvSpPr>
        <p:spPr>
          <a:xfrm>
            <a:off x="767408" y="1139448"/>
            <a:ext cx="10657184" cy="5057667"/>
          </a:xfrm>
          <a:prstGeom prst="rect">
            <a:avLst/>
          </a:prstGeom>
          <a:noFill/>
        </p:spPr>
        <p:txBody>
          <a:bodyPr wrap="square" rtlCol="0">
            <a:spAutoFit/>
          </a:bodyPr>
          <a:lstStyle/>
          <a:p>
            <a:r>
              <a:rPr lang="en-IN" sz="2133" dirty="0"/>
              <a:t>Many changes continue to occur in the healthcare industry. Because of increased competition for patients among providers and the need to determine how providers can better serve their clientele, hospital administrators sometimes administer a quality satisfaction survey to their patients after the patient is released. </a:t>
            </a:r>
          </a:p>
          <a:p>
            <a:r>
              <a:rPr lang="en-IN" sz="2133" dirty="0"/>
              <a:t>The following types of questions are sometimes asked on such a survey. These questions will result in what level of data measurement?</a:t>
            </a:r>
          </a:p>
          <a:p>
            <a:pPr lvl="0"/>
            <a:r>
              <a:rPr lang="en-IN" sz="2400" dirty="0"/>
              <a:t>How serious was your condition when you were first admitted to the hospital?</a:t>
            </a:r>
          </a:p>
          <a:p>
            <a:r>
              <a:rPr lang="en-IN" sz="2400" dirty="0"/>
              <a:t>__Critical 	__Serious 	__Moderate 	__Minor</a:t>
            </a:r>
          </a:p>
          <a:p>
            <a:endParaRPr lang="en-IN" sz="2400" dirty="0"/>
          </a:p>
          <a:p>
            <a:pPr marL="457189" indent="-457189">
              <a:buFont typeface="+mj-lt"/>
              <a:buAutoNum type="alphaUcPeriod"/>
            </a:pPr>
            <a:r>
              <a:rPr lang="en-IN" sz="1867" dirty="0"/>
              <a:t>Ratio</a:t>
            </a:r>
          </a:p>
          <a:p>
            <a:pPr marL="457189" indent="-457189">
              <a:buFont typeface="+mj-lt"/>
              <a:buAutoNum type="alphaUcPeriod"/>
            </a:pPr>
            <a:r>
              <a:rPr lang="en-IN" sz="1867" dirty="0"/>
              <a:t>Interval</a:t>
            </a:r>
          </a:p>
          <a:p>
            <a:pPr marL="457189" indent="-457189">
              <a:buFont typeface="+mj-lt"/>
              <a:buAutoNum type="alphaUcPeriod"/>
            </a:pPr>
            <a:r>
              <a:rPr lang="en-IN" sz="1867" dirty="0"/>
              <a:t>Nominal</a:t>
            </a:r>
          </a:p>
          <a:p>
            <a:pPr marL="457189" indent="-457189">
              <a:buFont typeface="+mj-lt"/>
              <a:buAutoNum type="alphaUcPeriod"/>
            </a:pPr>
            <a:r>
              <a:rPr lang="en-IN" sz="1867" dirty="0"/>
              <a:t>Ordinal</a:t>
            </a:r>
            <a:endParaRPr lang="en-IN" sz="2400" dirty="0"/>
          </a:p>
          <a:p>
            <a:endParaRPr lang="en-IN" sz="2400" dirty="0"/>
          </a:p>
          <a:p>
            <a:r>
              <a:rPr lang="en-IN" sz="2400" dirty="0"/>
              <a:t>Answer: D</a:t>
            </a:r>
          </a:p>
        </p:txBody>
      </p:sp>
    </p:spTree>
    <p:extLst>
      <p:ext uri="{BB962C8B-B14F-4D97-AF65-F5344CB8AC3E}">
        <p14:creationId xmlns:p14="http://schemas.microsoft.com/office/powerpoint/2010/main" val="1424351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CF6521D-CD8A-415D-9092-1E71E5B7354E}"/>
              </a:ext>
            </a:extLst>
          </p:cNvPr>
          <p:cNvSpPr>
            <a:spLocks noGrp="1"/>
          </p:cNvSpPr>
          <p:nvPr>
            <p:ph type="title"/>
          </p:nvPr>
        </p:nvSpPr>
        <p:spPr/>
        <p:txBody>
          <a:bodyPr>
            <a:noAutofit/>
          </a:bodyPr>
          <a:lstStyle/>
          <a:p>
            <a:r>
              <a:rPr lang="en-US" sz="3200" dirty="0"/>
              <a:t> Imagine a situation where a real estate agent wants a measure of the central tendency of homes she has sold in the last year. She makes a list of all of the totals: </a:t>
            </a:r>
            <a:endParaRPr lang="en-IN" sz="3200" dirty="0"/>
          </a:p>
        </p:txBody>
      </p:sp>
      <p:sp>
        <p:nvSpPr>
          <p:cNvPr id="4" name="Content Placeholder 3">
            <a:extLst>
              <a:ext uri="{FF2B5EF4-FFF2-40B4-BE49-F238E27FC236}">
                <a16:creationId xmlns:a16="http://schemas.microsoft.com/office/drawing/2014/main" id="{58A23962-D240-4D14-8787-BD2A0740AE4A}"/>
              </a:ext>
            </a:extLst>
          </p:cNvPr>
          <p:cNvSpPr>
            <a:spLocks noGrp="1"/>
          </p:cNvSpPr>
          <p:nvPr>
            <p:ph idx="1"/>
          </p:nvPr>
        </p:nvSpPr>
        <p:spPr>
          <a:xfrm>
            <a:off x="838200" y="1981199"/>
            <a:ext cx="10515600" cy="4195763"/>
          </a:xfrm>
        </p:spPr>
        <p:txBody>
          <a:bodyPr>
            <a:normAutofit fontScale="77500" lnSpcReduction="20000"/>
          </a:bodyPr>
          <a:lstStyle/>
          <a:p>
            <a:r>
              <a:rPr lang="en-IN" dirty="0"/>
              <a:t> $75,000 </a:t>
            </a:r>
          </a:p>
          <a:p>
            <a:r>
              <a:rPr lang="en-IN" dirty="0"/>
              <a:t> $75,000 </a:t>
            </a:r>
          </a:p>
          <a:p>
            <a:r>
              <a:rPr lang="en-IN" dirty="0"/>
              <a:t> $150,000 </a:t>
            </a:r>
          </a:p>
          <a:p>
            <a:r>
              <a:rPr lang="en-IN" dirty="0"/>
              <a:t> $155,000 </a:t>
            </a:r>
          </a:p>
          <a:p>
            <a:r>
              <a:rPr lang="en-IN" dirty="0"/>
              <a:t> $165,000 </a:t>
            </a:r>
          </a:p>
          <a:p>
            <a:r>
              <a:rPr lang="en-IN" dirty="0"/>
              <a:t> $203,000 </a:t>
            </a:r>
          </a:p>
          <a:p>
            <a:r>
              <a:rPr lang="en-IN" dirty="0"/>
              <a:t> $750,000 </a:t>
            </a:r>
          </a:p>
          <a:p>
            <a:r>
              <a:rPr lang="en-IN" dirty="0"/>
              <a:t> $755,000 </a:t>
            </a:r>
          </a:p>
          <a:p>
            <a:endParaRPr lang="en-IN" dirty="0"/>
          </a:p>
          <a:p>
            <a:endParaRPr lang="en-IN" dirty="0"/>
          </a:p>
          <a:p>
            <a:pPr marL="0" indent="0">
              <a:buNone/>
            </a:pPr>
            <a:r>
              <a:rPr lang="en-US" dirty="0"/>
              <a:t> Which would you say is the best measure of central tendency of the set of sales numbers? </a:t>
            </a:r>
            <a:endParaRPr lang="en-IN" dirty="0"/>
          </a:p>
          <a:p>
            <a:endParaRPr lang="en-IN" dirty="0"/>
          </a:p>
        </p:txBody>
      </p:sp>
      <p:sp>
        <p:nvSpPr>
          <p:cNvPr id="2" name="Footer Placeholder 1">
            <a:extLst>
              <a:ext uri="{FF2B5EF4-FFF2-40B4-BE49-F238E27FC236}">
                <a16:creationId xmlns:a16="http://schemas.microsoft.com/office/drawing/2014/main" id="{A7CFA561-B585-4F61-9ECD-69869D3C28F2}"/>
              </a:ext>
            </a:extLst>
          </p:cNvPr>
          <p:cNvSpPr>
            <a:spLocks noGrp="1"/>
          </p:cNvSpPr>
          <p:nvPr>
            <p:ph type="ftr" sz="quarter" idx="11"/>
          </p:nvPr>
        </p:nvSpPr>
        <p:spPr/>
        <p:txBody>
          <a:bodyPr/>
          <a:lstStyle/>
          <a:p>
            <a:r>
              <a:rPr lang="en-IN"/>
              <a:t>Anshu Pandey</a:t>
            </a:r>
          </a:p>
        </p:txBody>
      </p:sp>
    </p:spTree>
    <p:extLst>
      <p:ext uri="{BB962C8B-B14F-4D97-AF65-F5344CB8AC3E}">
        <p14:creationId xmlns:p14="http://schemas.microsoft.com/office/powerpoint/2010/main" val="454431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itle 8"/>
          <p:cNvSpPr txBox="1">
            <a:spLocks/>
          </p:cNvSpPr>
          <p:nvPr/>
        </p:nvSpPr>
        <p:spPr>
          <a:xfrm>
            <a:off x="509693" y="260649"/>
            <a:ext cx="10098809" cy="64330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667" b="1" dirty="0">
                <a:solidFill>
                  <a:schemeClr val="bg1"/>
                </a:solidFill>
                <a:latin typeface="Arial" pitchFamily="34" charset="0"/>
                <a:cs typeface="Arial" pitchFamily="34" charset="0"/>
              </a:rPr>
              <a:t>Question 10</a:t>
            </a:r>
          </a:p>
        </p:txBody>
      </p:sp>
      <p:sp>
        <p:nvSpPr>
          <p:cNvPr id="2" name="TextBox 1">
            <a:extLst>
              <a:ext uri="{FF2B5EF4-FFF2-40B4-BE49-F238E27FC236}">
                <a16:creationId xmlns:a16="http://schemas.microsoft.com/office/drawing/2014/main" id="{315328D0-ED6B-4CC0-BEEE-E1DA863DBCC0}"/>
              </a:ext>
            </a:extLst>
          </p:cNvPr>
          <p:cNvSpPr txBox="1"/>
          <p:nvPr/>
        </p:nvSpPr>
        <p:spPr>
          <a:xfrm>
            <a:off x="767408" y="1139449"/>
            <a:ext cx="10657184" cy="3211585"/>
          </a:xfrm>
          <a:prstGeom prst="rect">
            <a:avLst/>
          </a:prstGeom>
          <a:noFill/>
        </p:spPr>
        <p:txBody>
          <a:bodyPr wrap="square" rtlCol="0">
            <a:spAutoFit/>
          </a:bodyPr>
          <a:lstStyle/>
          <a:p>
            <a:pPr lvl="0"/>
            <a:r>
              <a:rPr lang="en-IN" sz="2400" dirty="0"/>
              <a:t>Which of the data samples may have highest chances of outliers?</a:t>
            </a:r>
          </a:p>
          <a:p>
            <a:pPr lvl="0"/>
            <a:endParaRPr lang="en-IN" sz="2400" dirty="0"/>
          </a:p>
          <a:p>
            <a:pPr marL="457189" indent="-457189">
              <a:buFont typeface="+mj-lt"/>
              <a:buAutoNum type="alphaUcPeriod"/>
            </a:pPr>
            <a:r>
              <a:rPr lang="en-IN" sz="1867" dirty="0"/>
              <a:t>The data of salary of delivery boys in Dominos</a:t>
            </a:r>
          </a:p>
          <a:p>
            <a:pPr marL="457189" indent="-457189">
              <a:buFont typeface="+mj-lt"/>
              <a:buAutoNum type="alphaUcPeriod"/>
            </a:pPr>
            <a:endParaRPr lang="en-IN" sz="1867" dirty="0"/>
          </a:p>
          <a:p>
            <a:pPr marL="457189" indent="-457189">
              <a:buFont typeface="+mj-lt"/>
              <a:buAutoNum type="alphaUcPeriod"/>
            </a:pPr>
            <a:r>
              <a:rPr lang="en-IN" sz="1867" dirty="0"/>
              <a:t>Data of Age of people in an old age Home.</a:t>
            </a:r>
          </a:p>
          <a:p>
            <a:pPr marL="457189" indent="-457189">
              <a:buFont typeface="+mj-lt"/>
              <a:buAutoNum type="alphaUcPeriod"/>
            </a:pPr>
            <a:endParaRPr lang="en-IN" sz="1867" dirty="0"/>
          </a:p>
          <a:p>
            <a:pPr marL="457189" indent="-457189">
              <a:buFont typeface="+mj-lt"/>
              <a:buAutoNum type="alphaUcPeriod"/>
            </a:pPr>
            <a:r>
              <a:rPr lang="en-IN" sz="1867" dirty="0"/>
              <a:t>The data of income tax filed by citizens of Mumbai</a:t>
            </a:r>
          </a:p>
          <a:p>
            <a:pPr marL="457189" indent="-457189">
              <a:buFont typeface="+mj-lt"/>
              <a:buAutoNum type="alphaUcPeriod"/>
            </a:pPr>
            <a:endParaRPr lang="en-IN" sz="1867" dirty="0"/>
          </a:p>
          <a:p>
            <a:pPr marL="457189" indent="-457189">
              <a:buFont typeface="+mj-lt"/>
              <a:buAutoNum type="alphaUcPeriod"/>
            </a:pPr>
            <a:r>
              <a:rPr lang="en-IN" sz="1867" dirty="0"/>
              <a:t>The data of cost of vegetables in a super market.</a:t>
            </a:r>
          </a:p>
          <a:p>
            <a:endParaRPr lang="en-IN" sz="2400" dirty="0"/>
          </a:p>
        </p:txBody>
      </p:sp>
    </p:spTree>
    <p:extLst>
      <p:ext uri="{BB962C8B-B14F-4D97-AF65-F5344CB8AC3E}">
        <p14:creationId xmlns:p14="http://schemas.microsoft.com/office/powerpoint/2010/main" val="501324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itle 8"/>
          <p:cNvSpPr txBox="1">
            <a:spLocks/>
          </p:cNvSpPr>
          <p:nvPr/>
        </p:nvSpPr>
        <p:spPr>
          <a:xfrm>
            <a:off x="509693" y="260649"/>
            <a:ext cx="10098809" cy="64330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667" b="1" dirty="0">
                <a:solidFill>
                  <a:schemeClr val="bg1"/>
                </a:solidFill>
                <a:latin typeface="Arial" pitchFamily="34" charset="0"/>
                <a:cs typeface="Arial" pitchFamily="34" charset="0"/>
              </a:rPr>
              <a:t>Question 10</a:t>
            </a:r>
          </a:p>
        </p:txBody>
      </p:sp>
      <p:sp>
        <p:nvSpPr>
          <p:cNvPr id="2" name="TextBox 1">
            <a:extLst>
              <a:ext uri="{FF2B5EF4-FFF2-40B4-BE49-F238E27FC236}">
                <a16:creationId xmlns:a16="http://schemas.microsoft.com/office/drawing/2014/main" id="{315328D0-ED6B-4CC0-BEEE-E1DA863DBCC0}"/>
              </a:ext>
            </a:extLst>
          </p:cNvPr>
          <p:cNvSpPr txBox="1"/>
          <p:nvPr/>
        </p:nvSpPr>
        <p:spPr>
          <a:xfrm>
            <a:off x="767408" y="1139449"/>
            <a:ext cx="10657184" cy="3580917"/>
          </a:xfrm>
          <a:prstGeom prst="rect">
            <a:avLst/>
          </a:prstGeom>
          <a:noFill/>
        </p:spPr>
        <p:txBody>
          <a:bodyPr wrap="square" rtlCol="0">
            <a:spAutoFit/>
          </a:bodyPr>
          <a:lstStyle/>
          <a:p>
            <a:pPr lvl="0"/>
            <a:r>
              <a:rPr lang="en-IN" sz="2400" dirty="0"/>
              <a:t>Which of the data samples may have highest chances of outliers?</a:t>
            </a:r>
          </a:p>
          <a:p>
            <a:pPr lvl="0"/>
            <a:endParaRPr lang="en-IN" sz="2400" dirty="0"/>
          </a:p>
          <a:p>
            <a:pPr marL="457189" indent="-457189">
              <a:buFont typeface="+mj-lt"/>
              <a:buAutoNum type="alphaUcPeriod"/>
            </a:pPr>
            <a:r>
              <a:rPr lang="en-IN" sz="1867" dirty="0"/>
              <a:t>The data of salary of delivery boys in Dominos</a:t>
            </a:r>
          </a:p>
          <a:p>
            <a:pPr marL="457189" indent="-457189">
              <a:buFont typeface="+mj-lt"/>
              <a:buAutoNum type="alphaUcPeriod"/>
            </a:pPr>
            <a:endParaRPr lang="en-IN" sz="1867" dirty="0"/>
          </a:p>
          <a:p>
            <a:pPr marL="457189" indent="-457189">
              <a:buFont typeface="+mj-lt"/>
              <a:buAutoNum type="alphaUcPeriod"/>
            </a:pPr>
            <a:r>
              <a:rPr lang="en-IN" sz="1867" dirty="0"/>
              <a:t>Data of Age of people in an old age Home.</a:t>
            </a:r>
          </a:p>
          <a:p>
            <a:pPr marL="457189" indent="-457189">
              <a:buFont typeface="+mj-lt"/>
              <a:buAutoNum type="alphaUcPeriod"/>
            </a:pPr>
            <a:endParaRPr lang="en-IN" sz="1867" dirty="0"/>
          </a:p>
          <a:p>
            <a:pPr marL="457189" indent="-457189">
              <a:buFont typeface="+mj-lt"/>
              <a:buAutoNum type="alphaUcPeriod"/>
            </a:pPr>
            <a:r>
              <a:rPr lang="en-IN" sz="1867" dirty="0"/>
              <a:t>The data of income tax filed by citizens of Mumbai</a:t>
            </a:r>
          </a:p>
          <a:p>
            <a:pPr marL="457189" indent="-457189">
              <a:buFont typeface="+mj-lt"/>
              <a:buAutoNum type="alphaUcPeriod"/>
            </a:pPr>
            <a:endParaRPr lang="en-IN" sz="1867" dirty="0"/>
          </a:p>
          <a:p>
            <a:pPr marL="457189" indent="-457189">
              <a:buFont typeface="+mj-lt"/>
              <a:buAutoNum type="alphaUcPeriod"/>
            </a:pPr>
            <a:r>
              <a:rPr lang="en-IN" sz="1867" dirty="0"/>
              <a:t>The data of cost of vegetables in a super market.</a:t>
            </a:r>
          </a:p>
          <a:p>
            <a:endParaRPr lang="en-IN" sz="2400" dirty="0"/>
          </a:p>
          <a:p>
            <a:r>
              <a:rPr lang="en-IN" sz="2400" dirty="0"/>
              <a:t>Answer: C</a:t>
            </a:r>
          </a:p>
        </p:txBody>
      </p:sp>
    </p:spTree>
    <p:extLst>
      <p:ext uri="{BB962C8B-B14F-4D97-AF65-F5344CB8AC3E}">
        <p14:creationId xmlns:p14="http://schemas.microsoft.com/office/powerpoint/2010/main" val="521599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0BD50-1951-492D-961D-E17F405258A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EA6EA55-0242-4769-97BA-D1A792BE5A28}"/>
              </a:ext>
            </a:extLst>
          </p:cNvPr>
          <p:cNvSpPr>
            <a:spLocks noGrp="1"/>
          </p:cNvSpPr>
          <p:nvPr>
            <p:ph idx="1"/>
          </p:nvPr>
        </p:nvSpPr>
        <p:spPr/>
        <p:txBody>
          <a:bodyPr/>
          <a:lstStyle/>
          <a:p>
            <a:pPr marL="0" indent="0">
              <a:buNone/>
            </a:pPr>
            <a:endParaRPr lang="en-IN" dirty="0"/>
          </a:p>
          <a:p>
            <a:pPr marL="0" indent="0">
              <a:buNone/>
            </a:pPr>
            <a:r>
              <a:rPr lang="en-US" dirty="0"/>
              <a:t> Two weeks before Mark opened Technology Titans, he launched his company Web site. </a:t>
            </a:r>
          </a:p>
          <a:p>
            <a:pPr marL="0" indent="0">
              <a:buNone/>
            </a:pPr>
            <a:r>
              <a:rPr lang="en-US" dirty="0"/>
              <a:t>During those 14 days, Mark had an average of 24.5 hits on his Web site per day. In the first two days that Technology Titans was open for business, the Web site received 42 and 53 hits respectively. </a:t>
            </a:r>
          </a:p>
          <a:p>
            <a:pPr marL="0" indent="0">
              <a:buNone/>
            </a:pPr>
            <a:r>
              <a:rPr lang="en-US" dirty="0"/>
              <a:t>Determine the new average for hits on the Web site </a:t>
            </a:r>
            <a:endParaRPr lang="en-IN" dirty="0"/>
          </a:p>
        </p:txBody>
      </p:sp>
      <p:sp>
        <p:nvSpPr>
          <p:cNvPr id="4" name="Footer Placeholder 3">
            <a:extLst>
              <a:ext uri="{FF2B5EF4-FFF2-40B4-BE49-F238E27FC236}">
                <a16:creationId xmlns:a16="http://schemas.microsoft.com/office/drawing/2014/main" id="{055B64C9-B4CD-443E-8D32-2766DA97E901}"/>
              </a:ext>
            </a:extLst>
          </p:cNvPr>
          <p:cNvSpPr>
            <a:spLocks noGrp="1"/>
          </p:cNvSpPr>
          <p:nvPr>
            <p:ph type="ftr" sz="quarter" idx="11"/>
          </p:nvPr>
        </p:nvSpPr>
        <p:spPr/>
        <p:txBody>
          <a:bodyPr/>
          <a:lstStyle/>
          <a:p>
            <a:r>
              <a:rPr lang="en-IN"/>
              <a:t>Anshu Pandey</a:t>
            </a:r>
          </a:p>
        </p:txBody>
      </p:sp>
    </p:spTree>
    <p:extLst>
      <p:ext uri="{BB962C8B-B14F-4D97-AF65-F5344CB8AC3E}">
        <p14:creationId xmlns:p14="http://schemas.microsoft.com/office/powerpoint/2010/main" val="3748625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0FC81-B459-4B2D-BB48-A5DCAB3C0EC4}"/>
              </a:ext>
            </a:extLst>
          </p:cNvPr>
          <p:cNvSpPr>
            <a:spLocks noGrp="1"/>
          </p:cNvSpPr>
          <p:nvPr>
            <p:ph type="title"/>
          </p:nvPr>
        </p:nvSpPr>
        <p:spPr>
          <a:xfrm>
            <a:off x="1136428" y="627564"/>
            <a:ext cx="7474172" cy="1325563"/>
          </a:xfrm>
        </p:spPr>
        <p:txBody>
          <a:bodyPr vert="horz" lIns="91440" tIns="45720" rIns="91440" bIns="45720" rtlCol="0" anchor="ctr">
            <a:normAutofit/>
          </a:bodyPr>
          <a:lstStyle/>
          <a:p>
            <a:r>
              <a:rPr lang="en-US" sz="4400" b="1" kern="1200">
                <a:solidFill>
                  <a:schemeClr val="tx1"/>
                </a:solidFill>
                <a:latin typeface="+mj-lt"/>
                <a:ea typeface="+mj-ea"/>
                <a:cs typeface="+mj-cs"/>
              </a:rPr>
              <a:t>Percentile</a:t>
            </a:r>
          </a:p>
        </p:txBody>
      </p:sp>
      <p:sp>
        <p:nvSpPr>
          <p:cNvPr id="3" name="Content Placeholder 2">
            <a:extLst>
              <a:ext uri="{FF2B5EF4-FFF2-40B4-BE49-F238E27FC236}">
                <a16:creationId xmlns:a16="http://schemas.microsoft.com/office/drawing/2014/main" id="{E190A387-B2B3-47D0-A403-7D2A90F57DA7}"/>
              </a:ext>
            </a:extLst>
          </p:cNvPr>
          <p:cNvSpPr>
            <a:spLocks noGrp="1"/>
          </p:cNvSpPr>
          <p:nvPr>
            <p:ph idx="1"/>
          </p:nvPr>
        </p:nvSpPr>
        <p:spPr>
          <a:xfrm>
            <a:off x="1136429" y="2278173"/>
            <a:ext cx="6467867" cy="3450613"/>
          </a:xfrm>
        </p:spPr>
        <p:txBody>
          <a:bodyPr vert="horz" lIns="91440" tIns="45720" rIns="91440" bIns="45720" rtlCol="0" anchor="ctr">
            <a:normAutofit/>
          </a:bodyPr>
          <a:lstStyle/>
          <a:p>
            <a:r>
              <a:rPr lang="en-US" sz="2400"/>
              <a:t>Percentiles are measures of central tendency that divide a group of data into 100 parts.</a:t>
            </a:r>
          </a:p>
          <a:p>
            <a:endParaRPr lang="en-US" sz="2400"/>
          </a:p>
          <a:p>
            <a:r>
              <a:rPr lang="en-US" sz="2400"/>
              <a:t>There are 99 percentiles because it takes 99 dividers to separate a group of data into 100 parts.The nth percentile is the value such that at least n percent of the data are below that value and at most (100 - n) percent are above that value. </a:t>
            </a:r>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Checkmark">
            <a:extLst>
              <a:ext uri="{FF2B5EF4-FFF2-40B4-BE49-F238E27FC236}">
                <a16:creationId xmlns:a16="http://schemas.microsoft.com/office/drawing/2014/main" id="{57B7BEAB-7CB6-44E1-932C-C35D3EFC918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2129189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B8B01-B89B-4551-830E-F96D1B78AC1C}"/>
              </a:ext>
            </a:extLst>
          </p:cNvPr>
          <p:cNvSpPr>
            <a:spLocks noGrp="1"/>
          </p:cNvSpPr>
          <p:nvPr>
            <p:ph type="title"/>
          </p:nvPr>
        </p:nvSpPr>
        <p:spPr/>
        <p:txBody>
          <a:bodyPr/>
          <a:lstStyle/>
          <a:p>
            <a:r>
              <a:rPr lang="en-IN" dirty="0"/>
              <a:t>Some Important Terms</a:t>
            </a:r>
          </a:p>
        </p:txBody>
      </p:sp>
      <p:sp>
        <p:nvSpPr>
          <p:cNvPr id="3" name="Content Placeholder 2">
            <a:extLst>
              <a:ext uri="{FF2B5EF4-FFF2-40B4-BE49-F238E27FC236}">
                <a16:creationId xmlns:a16="http://schemas.microsoft.com/office/drawing/2014/main" id="{107BEC5B-D16A-4F27-A40F-204EB38D459B}"/>
              </a:ext>
            </a:extLst>
          </p:cNvPr>
          <p:cNvSpPr>
            <a:spLocks noGrp="1"/>
          </p:cNvSpPr>
          <p:nvPr>
            <p:ph idx="1"/>
          </p:nvPr>
        </p:nvSpPr>
        <p:spPr/>
        <p:txBody>
          <a:bodyPr/>
          <a:lstStyle/>
          <a:p>
            <a:r>
              <a:rPr lang="en-IN" dirty="0"/>
              <a:t>Population: A collection of persons, </a:t>
            </a:r>
            <a:r>
              <a:rPr lang="en-IN" dirty="0" err="1"/>
              <a:t>objets</a:t>
            </a:r>
            <a:r>
              <a:rPr lang="en-IN" dirty="0"/>
              <a:t> or items.</a:t>
            </a:r>
            <a:br>
              <a:rPr lang="en-IN" dirty="0"/>
            </a:br>
            <a:r>
              <a:rPr lang="en-IN" dirty="0"/>
              <a:t>E.g. All Automobiles, All employees of Microsoft</a:t>
            </a:r>
          </a:p>
          <a:p>
            <a:endParaRPr lang="en-IN" dirty="0"/>
          </a:p>
          <a:p>
            <a:r>
              <a:rPr lang="en-IN" dirty="0"/>
              <a:t>Census: When researchers gathers data from whole population for a given measurement of interest they call it census.</a:t>
            </a:r>
            <a:br>
              <a:rPr lang="en-IN" dirty="0"/>
            </a:br>
            <a:r>
              <a:rPr lang="en-IN" dirty="0"/>
              <a:t>E.g. US Population Census taken every 10 years</a:t>
            </a:r>
          </a:p>
          <a:p>
            <a:endParaRPr lang="en-IN" dirty="0"/>
          </a:p>
          <a:p>
            <a:r>
              <a:rPr lang="en-IN" dirty="0"/>
              <a:t>Sample: A portion of whole or representative of the whole population.</a:t>
            </a:r>
            <a:br>
              <a:rPr lang="en-IN" dirty="0"/>
            </a:br>
            <a:r>
              <a:rPr lang="en-IN" dirty="0"/>
              <a:t>E.g. 75 samples of </a:t>
            </a:r>
            <a:r>
              <a:rPr lang="en-IN" dirty="0" err="1"/>
              <a:t>Dairymilks</a:t>
            </a:r>
            <a:r>
              <a:rPr lang="en-IN" dirty="0"/>
              <a:t> for testing quality</a:t>
            </a:r>
          </a:p>
          <a:p>
            <a:endParaRPr lang="en-IN" dirty="0"/>
          </a:p>
          <a:p>
            <a:pPr marL="457200" lvl="1" indent="0">
              <a:buNone/>
            </a:pPr>
            <a:endParaRPr lang="en-IN" dirty="0"/>
          </a:p>
          <a:p>
            <a:pPr marL="457200" lvl="1" indent="0">
              <a:buNone/>
            </a:pPr>
            <a:endParaRPr lang="en-IN" dirty="0"/>
          </a:p>
        </p:txBody>
      </p:sp>
    </p:spTree>
    <p:extLst>
      <p:ext uri="{BB962C8B-B14F-4D97-AF65-F5344CB8AC3E}">
        <p14:creationId xmlns:p14="http://schemas.microsoft.com/office/powerpoint/2010/main" val="1353017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524000" y="1122362"/>
            <a:ext cx="9144000" cy="2840037"/>
          </a:xfrm>
        </p:spPr>
        <p:txBody>
          <a:bodyPr vert="horz" lIns="91440" tIns="45720" rIns="91440" bIns="45720" rtlCol="0" anchor="b">
            <a:normAutofit/>
          </a:bodyPr>
          <a:lstStyle/>
          <a:p>
            <a:pPr algn="ctr"/>
            <a:r>
              <a:rPr lang="en-US" sz="5800" kern="1200">
                <a:solidFill>
                  <a:schemeClr val="tx1"/>
                </a:solidFill>
                <a:latin typeface="+mj-lt"/>
                <a:ea typeface="+mj-ea"/>
                <a:cs typeface="+mj-cs"/>
              </a:rPr>
              <a:t>Variance, Standard Deviation and IQR</a:t>
            </a:r>
          </a:p>
        </p:txBody>
      </p:sp>
      <p:cxnSp>
        <p:nvCxnSpPr>
          <p:cNvPr id="11" name="Straight Connector 10">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149064"/>
      </p:ext>
    </p:extLst>
  </p:cSld>
  <p:clrMapOvr>
    <a:overrideClrMapping bg1="dk1" tx1="lt1" bg2="dk2" tx2="lt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945E29B-B971-41C6-A57B-B29BBB108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4C76015D-CFEA-4204-9A50-352560FFC2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12" name="Oval 5">
              <a:extLst>
                <a:ext uri="{FF2B5EF4-FFF2-40B4-BE49-F238E27FC236}">
                  <a16:creationId xmlns:a16="http://schemas.microsoft.com/office/drawing/2014/main" id="{7325C43C-72B5-4DC9-B386-90859B58BF0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13" name="Oval 12">
              <a:extLst>
                <a:ext uri="{FF2B5EF4-FFF2-40B4-BE49-F238E27FC236}">
                  <a16:creationId xmlns:a16="http://schemas.microsoft.com/office/drawing/2014/main" id="{C95AD9A4-5AF5-48C4-BC2A-635316433A4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4" name="Oval 5">
              <a:extLst>
                <a:ext uri="{FF2B5EF4-FFF2-40B4-BE49-F238E27FC236}">
                  <a16:creationId xmlns:a16="http://schemas.microsoft.com/office/drawing/2014/main" id="{AF4A3D62-D56C-4A32-8C75-100D383EC61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useBgFill="1">
        <p:nvSpPr>
          <p:cNvPr id="16" name="Rectangle 15">
            <a:extLst>
              <a:ext uri="{FF2B5EF4-FFF2-40B4-BE49-F238E27FC236}">
                <a16:creationId xmlns:a16="http://schemas.microsoft.com/office/drawing/2014/main" id="{3E1F47E4-066D-4C27-98C8-B2B2C7BABF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38772"/>
            <a:ext cx="12192000" cy="39804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8200" y="1760505"/>
            <a:ext cx="10515600" cy="935025"/>
          </a:xfrm>
        </p:spPr>
        <p:txBody>
          <a:bodyPr vert="horz" lIns="91440" tIns="45720" rIns="91440" bIns="45720" rtlCol="0" anchor="ctr">
            <a:normAutofit/>
          </a:bodyPr>
          <a:lstStyle/>
          <a:p>
            <a:pPr algn="ctr"/>
            <a:r>
              <a:rPr lang="en-US" b="1" kern="1200" dirty="0">
                <a:solidFill>
                  <a:schemeClr val="tx2"/>
                </a:solidFill>
                <a:latin typeface="+mj-lt"/>
                <a:ea typeface="+mj-ea"/>
                <a:cs typeface="+mj-cs"/>
              </a:rPr>
              <a:t>Variance, Standard Deviation and IQR</a:t>
            </a:r>
          </a:p>
        </p:txBody>
      </p:sp>
      <p:sp>
        <p:nvSpPr>
          <p:cNvPr id="4" name="Content Placeholder 3"/>
          <p:cNvSpPr>
            <a:spLocks noGrp="1"/>
          </p:cNvSpPr>
          <p:nvPr>
            <p:ph idx="1"/>
          </p:nvPr>
        </p:nvSpPr>
        <p:spPr>
          <a:xfrm>
            <a:off x="1828800" y="3012928"/>
            <a:ext cx="7978248" cy="2109445"/>
          </a:xfrm>
        </p:spPr>
        <p:txBody>
          <a:bodyPr vert="horz" lIns="91440" tIns="45720" rIns="91440" bIns="45720" rtlCol="0">
            <a:normAutofit/>
          </a:bodyPr>
          <a:lstStyle/>
          <a:p>
            <a:pPr marL="0"/>
            <a:endParaRPr lang="en-US" sz="2400" dirty="0">
              <a:solidFill>
                <a:schemeClr val="tx2"/>
              </a:solidFill>
            </a:endParaRPr>
          </a:p>
          <a:p>
            <a:pPr marL="0" indent="0">
              <a:buNone/>
            </a:pPr>
            <a:r>
              <a:rPr lang="en-US" sz="2400" dirty="0">
                <a:solidFill>
                  <a:schemeClr val="tx2"/>
                </a:solidFill>
              </a:rPr>
              <a:t>Variance, Standard Deviation and IQR of any data measure of how spread out a data set is. </a:t>
            </a:r>
          </a:p>
          <a:p>
            <a:pPr marL="0"/>
            <a:endParaRPr lang="en-US" sz="2400" dirty="0">
              <a:solidFill>
                <a:schemeClr val="tx2"/>
              </a:solidFill>
            </a:endParaRPr>
          </a:p>
        </p:txBody>
      </p:sp>
    </p:spTree>
    <p:extLst>
      <p:ext uri="{BB962C8B-B14F-4D97-AF65-F5344CB8AC3E}">
        <p14:creationId xmlns:p14="http://schemas.microsoft.com/office/powerpoint/2010/main" val="973873666"/>
      </p:ext>
    </p:extLst>
  </p:cSld>
  <p:clrMapOvr>
    <a:overrideClrMapping bg1="dk1" tx1="lt1" bg2="dk2" tx2="lt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662795" y="-3745097"/>
            <a:ext cx="1354979" cy="10750169"/>
          </a:xfrm>
          <a:prstGeom prst="downArrow">
            <a:avLst>
              <a:gd name="adj1" fmla="val 100000"/>
              <a:gd name="adj2" fmla="val 22582"/>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1286932" y="1204109"/>
            <a:ext cx="10023398" cy="857894"/>
          </a:xfrm>
        </p:spPr>
        <p:txBody>
          <a:bodyPr vert="horz" lIns="91440" tIns="45720" rIns="91440" bIns="45720" rtlCol="0" anchor="ctr">
            <a:normAutofit/>
          </a:bodyPr>
          <a:lstStyle/>
          <a:p>
            <a:r>
              <a:rPr lang="en-US" sz="4000" kern="1200">
                <a:solidFill>
                  <a:srgbClr val="FFFFFF"/>
                </a:solidFill>
                <a:latin typeface="+mj-lt"/>
                <a:ea typeface="+mj-ea"/>
                <a:cs typeface="+mj-cs"/>
              </a:rPr>
              <a:t>Variance and Standard Deviation</a:t>
            </a:r>
          </a:p>
        </p:txBody>
      </p:sp>
      <p:sp>
        <p:nvSpPr>
          <p:cNvPr id="4" name="Content Placeholder 3"/>
          <p:cNvSpPr>
            <a:spLocks noGrp="1"/>
          </p:cNvSpPr>
          <p:nvPr>
            <p:ph idx="1"/>
          </p:nvPr>
        </p:nvSpPr>
        <p:spPr>
          <a:xfrm>
            <a:off x="1286930" y="2962451"/>
            <a:ext cx="3208869" cy="2820012"/>
          </a:xfrm>
        </p:spPr>
        <p:txBody>
          <a:bodyPr vert="horz" lIns="91440" tIns="45720" rIns="91440" bIns="45720" rtlCol="0">
            <a:normAutofit/>
          </a:bodyPr>
          <a:lstStyle/>
          <a:p>
            <a:pPr marL="0" indent="0">
              <a:buNone/>
            </a:pPr>
            <a:r>
              <a:rPr lang="en-US" dirty="0"/>
              <a:t>Standard Deviation and Variance used to measure how far away individual data points are from mean or average of data set.</a:t>
            </a:r>
          </a:p>
        </p:txBody>
      </p:sp>
      <p:pic>
        <p:nvPicPr>
          <p:cNvPr id="5" name="Picture 4"/>
          <p:cNvPicPr>
            <a:picLocks noChangeAspect="1"/>
          </p:cNvPicPr>
          <p:nvPr/>
        </p:nvPicPr>
        <p:blipFill>
          <a:blip r:embed="rId3"/>
          <a:stretch>
            <a:fillRect/>
          </a:stretch>
        </p:blipFill>
        <p:spPr>
          <a:xfrm>
            <a:off x="4662103" y="3512096"/>
            <a:ext cx="6691698" cy="1720722"/>
          </a:xfrm>
          <a:prstGeom prst="rect">
            <a:avLst/>
          </a:prstGeom>
        </p:spPr>
      </p:pic>
    </p:spTree>
    <p:extLst>
      <p:ext uri="{BB962C8B-B14F-4D97-AF65-F5344CB8AC3E}">
        <p14:creationId xmlns:p14="http://schemas.microsoft.com/office/powerpoint/2010/main" val="22473788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662795" y="-3745097"/>
            <a:ext cx="1354979" cy="10750169"/>
          </a:xfrm>
          <a:prstGeom prst="downArrow">
            <a:avLst>
              <a:gd name="adj1" fmla="val 100000"/>
              <a:gd name="adj2" fmla="val 22582"/>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1286932" y="1204109"/>
            <a:ext cx="10023398" cy="857894"/>
          </a:xfrm>
        </p:spPr>
        <p:txBody>
          <a:bodyPr vert="horz" lIns="91440" tIns="45720" rIns="91440" bIns="45720" rtlCol="0" anchor="ctr">
            <a:normAutofit/>
          </a:bodyPr>
          <a:lstStyle/>
          <a:p>
            <a:r>
              <a:rPr lang="en-US" sz="4000" dirty="0">
                <a:solidFill>
                  <a:srgbClr val="FFFFFF"/>
                </a:solidFill>
              </a:rPr>
              <a:t>Standard Deviation:- Square root of variance </a:t>
            </a:r>
            <a:endParaRPr lang="en-US" sz="4000" kern="1200" dirty="0">
              <a:solidFill>
                <a:srgbClr val="FFFFFF"/>
              </a:solidFill>
              <a:latin typeface="+mj-lt"/>
              <a:ea typeface="+mj-ea"/>
              <a:cs typeface="+mj-cs"/>
            </a:endParaRPr>
          </a:p>
        </p:txBody>
      </p:sp>
      <p:pic>
        <p:nvPicPr>
          <p:cNvPr id="9" name="Picture 8">
            <a:extLst>
              <a:ext uri="{FF2B5EF4-FFF2-40B4-BE49-F238E27FC236}">
                <a16:creationId xmlns:a16="http://schemas.microsoft.com/office/drawing/2014/main" id="{F9EBF963-6C17-4612-8A3B-D0C7BCE5B386}"/>
              </a:ext>
            </a:extLst>
          </p:cNvPr>
          <p:cNvPicPr>
            <a:picLocks noChangeAspect="1"/>
          </p:cNvPicPr>
          <p:nvPr/>
        </p:nvPicPr>
        <p:blipFill>
          <a:blip r:embed="rId3"/>
          <a:stretch>
            <a:fillRect/>
          </a:stretch>
        </p:blipFill>
        <p:spPr>
          <a:xfrm>
            <a:off x="6858000" y="3341313"/>
            <a:ext cx="3733800" cy="1981200"/>
          </a:xfrm>
          <a:prstGeom prst="rect">
            <a:avLst/>
          </a:prstGeom>
        </p:spPr>
      </p:pic>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B3DD8874-26D7-4176-AB5B-558B3360033F}"/>
                  </a:ext>
                </a:extLst>
              </p:cNvPr>
              <p:cNvSpPr/>
              <p:nvPr/>
            </p:nvSpPr>
            <p:spPr>
              <a:xfrm>
                <a:off x="2164302" y="3558240"/>
                <a:ext cx="3931698" cy="154734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ea typeface="Cambria Math" panose="02040503050406030204" pitchFamily="18" charset="0"/>
                        </a:rPr>
                        <m:t>𝜎</m:t>
                      </m:r>
                      <m:r>
                        <a:rPr lang="en-IN" sz="3200" i="1">
                          <a:latin typeface="Cambria Math" panose="02040503050406030204" pitchFamily="18" charset="0"/>
                          <a:ea typeface="Cambria Math" panose="02040503050406030204" pitchFamily="18" charset="0"/>
                        </a:rPr>
                        <m:t> </m:t>
                      </m:r>
                      <m:r>
                        <a:rPr lang="en-IN" sz="3200" i="1">
                          <a:latin typeface="Cambria Math" panose="02040503050406030204" pitchFamily="18" charset="0"/>
                        </a:rPr>
                        <m:t>= </m:t>
                      </m:r>
                      <m:rad>
                        <m:radPr>
                          <m:degHide m:val="on"/>
                          <m:ctrlPr>
                            <a:rPr lang="en-IN" sz="3200" i="1">
                              <a:latin typeface="Cambria Math" panose="02040503050406030204" pitchFamily="18" charset="0"/>
                            </a:rPr>
                          </m:ctrlPr>
                        </m:radPr>
                        <m:deg/>
                        <m:e>
                          <m:f>
                            <m:fPr>
                              <m:ctrlPr>
                                <a:rPr lang="en-IN" sz="3200" i="1">
                                  <a:latin typeface="Cambria Math" panose="02040503050406030204" pitchFamily="18" charset="0"/>
                                </a:rPr>
                              </m:ctrlPr>
                            </m:fPr>
                            <m:num>
                              <m:nary>
                                <m:naryPr>
                                  <m:chr m:val="∑"/>
                                  <m:subHide m:val="on"/>
                                  <m:supHide m:val="on"/>
                                  <m:ctrlPr>
                                    <a:rPr lang="en-IN" sz="3200" i="1">
                                      <a:latin typeface="Cambria Math" panose="02040503050406030204" pitchFamily="18" charset="0"/>
                                    </a:rPr>
                                  </m:ctrlPr>
                                </m:naryPr>
                                <m:sub/>
                                <m:sup/>
                                <m:e>
                                  <m:sSup>
                                    <m:sSupPr>
                                      <m:ctrlPr>
                                        <a:rPr lang="en-IN" sz="3200" i="1">
                                          <a:latin typeface="Cambria Math" panose="02040503050406030204" pitchFamily="18" charset="0"/>
                                        </a:rPr>
                                      </m:ctrlPr>
                                    </m:sSupPr>
                                    <m:e>
                                      <m:r>
                                        <a:rPr lang="en-IN" sz="3200" i="1">
                                          <a:latin typeface="Cambria Math" panose="02040503050406030204" pitchFamily="18" charset="0"/>
                                        </a:rPr>
                                        <m:t>(</m:t>
                                      </m:r>
                                      <m:r>
                                        <a:rPr lang="en-IN" sz="3200" i="1">
                                          <a:latin typeface="Cambria Math" panose="02040503050406030204" pitchFamily="18" charset="0"/>
                                        </a:rPr>
                                        <m:t>𝑥</m:t>
                                      </m:r>
                                      <m:r>
                                        <a:rPr lang="en-IN" sz="3200" i="1">
                                          <a:latin typeface="Cambria Math" panose="02040503050406030204" pitchFamily="18" charset="0"/>
                                        </a:rPr>
                                        <m:t>−</m:t>
                                      </m:r>
                                      <m:r>
                                        <a:rPr lang="en-IN" sz="3200" i="1">
                                          <a:latin typeface="Cambria Math" panose="02040503050406030204" pitchFamily="18" charset="0"/>
                                          <a:ea typeface="Cambria Math" panose="02040503050406030204" pitchFamily="18" charset="0"/>
                                        </a:rPr>
                                        <m:t>𝜇</m:t>
                                      </m:r>
                                      <m:r>
                                        <a:rPr lang="en-IN" sz="3200" i="1">
                                          <a:latin typeface="Cambria Math" panose="02040503050406030204" pitchFamily="18" charset="0"/>
                                        </a:rPr>
                                        <m:t>)</m:t>
                                      </m:r>
                                    </m:e>
                                    <m:sup>
                                      <m:r>
                                        <a:rPr lang="en-IN" sz="3200" i="1">
                                          <a:latin typeface="Cambria Math" panose="02040503050406030204" pitchFamily="18" charset="0"/>
                                        </a:rPr>
                                        <m:t>2</m:t>
                                      </m:r>
                                    </m:sup>
                                  </m:sSup>
                                </m:e>
                              </m:nary>
                            </m:num>
                            <m:den>
                              <m:r>
                                <a:rPr lang="en-IN" sz="3200" i="1">
                                  <a:latin typeface="Cambria Math" panose="02040503050406030204" pitchFamily="18" charset="0"/>
                                </a:rPr>
                                <m:t>𝑁</m:t>
                              </m:r>
                            </m:den>
                          </m:f>
                        </m:e>
                      </m:rad>
                    </m:oMath>
                  </m:oMathPara>
                </a14:m>
                <a:endParaRPr lang="en-IN" sz="3200" dirty="0"/>
              </a:p>
            </p:txBody>
          </p:sp>
        </mc:Choice>
        <mc:Fallback xmlns="">
          <p:sp>
            <p:nvSpPr>
              <p:cNvPr id="10" name="Rectangle 9">
                <a:extLst>
                  <a:ext uri="{FF2B5EF4-FFF2-40B4-BE49-F238E27FC236}">
                    <a16:creationId xmlns:a16="http://schemas.microsoft.com/office/drawing/2014/main" id="{B3DD8874-26D7-4176-AB5B-558B3360033F}"/>
                  </a:ext>
                </a:extLst>
              </p:cNvPr>
              <p:cNvSpPr>
                <a:spLocks noRot="1" noChangeAspect="1" noMove="1" noResize="1" noEditPoints="1" noAdjustHandles="1" noChangeArrowheads="1" noChangeShapeType="1" noTextEdit="1"/>
              </p:cNvSpPr>
              <p:nvPr/>
            </p:nvSpPr>
            <p:spPr>
              <a:xfrm>
                <a:off x="2164302" y="3558240"/>
                <a:ext cx="3931698" cy="1547347"/>
              </a:xfrm>
              <a:prstGeom prst="rect">
                <a:avLst/>
              </a:prstGeom>
              <a:blipFill>
                <a:blip r:embed="rId4"/>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35062314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itle 8"/>
          <p:cNvSpPr txBox="1">
            <a:spLocks/>
          </p:cNvSpPr>
          <p:nvPr/>
        </p:nvSpPr>
        <p:spPr>
          <a:xfrm>
            <a:off x="509693" y="260649"/>
            <a:ext cx="10098809" cy="64330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667" b="1" dirty="0">
                <a:solidFill>
                  <a:schemeClr val="bg1"/>
                </a:solidFill>
                <a:latin typeface="Arial" pitchFamily="34" charset="0"/>
                <a:cs typeface="Arial" pitchFamily="34" charset="0"/>
              </a:rPr>
              <a:t>Question 10</a:t>
            </a:r>
          </a:p>
        </p:txBody>
      </p:sp>
      <p:sp>
        <p:nvSpPr>
          <p:cNvPr id="2" name="TextBox 1">
            <a:extLst>
              <a:ext uri="{FF2B5EF4-FFF2-40B4-BE49-F238E27FC236}">
                <a16:creationId xmlns:a16="http://schemas.microsoft.com/office/drawing/2014/main" id="{315328D0-ED6B-4CC0-BEEE-E1DA863DBCC0}"/>
              </a:ext>
            </a:extLst>
          </p:cNvPr>
          <p:cNvSpPr txBox="1"/>
          <p:nvPr/>
        </p:nvSpPr>
        <p:spPr>
          <a:xfrm>
            <a:off x="767408" y="1139449"/>
            <a:ext cx="10657184" cy="3580917"/>
          </a:xfrm>
          <a:prstGeom prst="rect">
            <a:avLst/>
          </a:prstGeom>
          <a:noFill/>
        </p:spPr>
        <p:txBody>
          <a:bodyPr wrap="square" rtlCol="0">
            <a:spAutoFit/>
          </a:bodyPr>
          <a:lstStyle/>
          <a:p>
            <a:pPr lvl="0"/>
            <a:r>
              <a:rPr lang="en-IN" sz="2400" dirty="0"/>
              <a:t>Which of the data samples may have highest chances of outliers?</a:t>
            </a:r>
          </a:p>
          <a:p>
            <a:pPr lvl="0"/>
            <a:endParaRPr lang="en-IN" sz="2400" dirty="0"/>
          </a:p>
          <a:p>
            <a:pPr marL="457189" indent="-457189">
              <a:buFont typeface="+mj-lt"/>
              <a:buAutoNum type="alphaUcPeriod"/>
            </a:pPr>
            <a:r>
              <a:rPr lang="en-IN" sz="1867" dirty="0"/>
              <a:t>The data of salary of delivery boys in Dominos</a:t>
            </a:r>
          </a:p>
          <a:p>
            <a:pPr marL="457189" indent="-457189">
              <a:buFont typeface="+mj-lt"/>
              <a:buAutoNum type="alphaUcPeriod"/>
            </a:pPr>
            <a:endParaRPr lang="en-IN" sz="1867" dirty="0"/>
          </a:p>
          <a:p>
            <a:pPr marL="457189" indent="-457189">
              <a:buFont typeface="+mj-lt"/>
              <a:buAutoNum type="alphaUcPeriod"/>
            </a:pPr>
            <a:r>
              <a:rPr lang="en-IN" sz="1867" dirty="0"/>
              <a:t>Data of Age of people in an old age Home.</a:t>
            </a:r>
          </a:p>
          <a:p>
            <a:pPr marL="457189" indent="-457189">
              <a:buFont typeface="+mj-lt"/>
              <a:buAutoNum type="alphaUcPeriod"/>
            </a:pPr>
            <a:endParaRPr lang="en-IN" sz="1867" dirty="0"/>
          </a:p>
          <a:p>
            <a:pPr marL="457189" indent="-457189">
              <a:buFont typeface="+mj-lt"/>
              <a:buAutoNum type="alphaUcPeriod"/>
            </a:pPr>
            <a:r>
              <a:rPr lang="en-IN" sz="1867" dirty="0"/>
              <a:t>The data of income tax filed by citizens of Mumbai</a:t>
            </a:r>
          </a:p>
          <a:p>
            <a:pPr marL="457189" indent="-457189">
              <a:buFont typeface="+mj-lt"/>
              <a:buAutoNum type="alphaUcPeriod"/>
            </a:pPr>
            <a:endParaRPr lang="en-IN" sz="1867" dirty="0"/>
          </a:p>
          <a:p>
            <a:pPr marL="457189" indent="-457189">
              <a:buFont typeface="+mj-lt"/>
              <a:buAutoNum type="alphaUcPeriod"/>
            </a:pPr>
            <a:r>
              <a:rPr lang="en-IN" sz="1867" dirty="0"/>
              <a:t>The data of cost of vegetables in a super market.</a:t>
            </a:r>
          </a:p>
          <a:p>
            <a:endParaRPr lang="en-IN" sz="2400" dirty="0"/>
          </a:p>
          <a:p>
            <a:r>
              <a:rPr lang="en-IN" sz="2400" dirty="0"/>
              <a:t>Answer: C</a:t>
            </a:r>
          </a:p>
        </p:txBody>
      </p:sp>
    </p:spTree>
    <p:extLst>
      <p:ext uri="{BB962C8B-B14F-4D97-AF65-F5344CB8AC3E}">
        <p14:creationId xmlns:p14="http://schemas.microsoft.com/office/powerpoint/2010/main" val="2586677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1524000" y="1122362"/>
            <a:ext cx="9144000" cy="2840037"/>
          </a:xfrm>
        </p:spPr>
        <p:txBody>
          <a:bodyPr vert="horz" lIns="91440" tIns="45720" rIns="91440" bIns="45720" rtlCol="0" anchor="b">
            <a:normAutofit/>
          </a:bodyPr>
          <a:lstStyle/>
          <a:p>
            <a:pPr algn="ctr"/>
            <a:r>
              <a:rPr lang="en-US" sz="5800" kern="1200">
                <a:solidFill>
                  <a:schemeClr val="tx1"/>
                </a:solidFill>
                <a:latin typeface="+mj-lt"/>
                <a:ea typeface="+mj-ea"/>
                <a:cs typeface="+mj-cs"/>
              </a:rPr>
              <a:t>Covariance</a:t>
            </a:r>
          </a:p>
        </p:txBody>
      </p:sp>
      <p:cxnSp>
        <p:nvCxnSpPr>
          <p:cNvPr id="11" name="Straight Connector 10">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63212"/>
      </p:ext>
    </p:extLst>
  </p:cSld>
  <p:clrMapOvr>
    <a:overrideClrMapping bg1="dk1" tx1="lt1" bg2="dk2" tx2="lt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945E29B-B971-41C6-A57B-B29BBB108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4C76015D-CFEA-4204-9A50-352560FFC2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12" name="Oval 5">
              <a:extLst>
                <a:ext uri="{FF2B5EF4-FFF2-40B4-BE49-F238E27FC236}">
                  <a16:creationId xmlns:a16="http://schemas.microsoft.com/office/drawing/2014/main" id="{7325C43C-72B5-4DC9-B386-90859B58BF0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13" name="Oval 12">
              <a:extLst>
                <a:ext uri="{FF2B5EF4-FFF2-40B4-BE49-F238E27FC236}">
                  <a16:creationId xmlns:a16="http://schemas.microsoft.com/office/drawing/2014/main" id="{C95AD9A4-5AF5-48C4-BC2A-635316433A4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4" name="Oval 5">
              <a:extLst>
                <a:ext uri="{FF2B5EF4-FFF2-40B4-BE49-F238E27FC236}">
                  <a16:creationId xmlns:a16="http://schemas.microsoft.com/office/drawing/2014/main" id="{AF4A3D62-D56C-4A32-8C75-100D383EC61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useBgFill="1">
        <p:nvSpPr>
          <p:cNvPr id="16" name="Rectangle 15">
            <a:extLst>
              <a:ext uri="{FF2B5EF4-FFF2-40B4-BE49-F238E27FC236}">
                <a16:creationId xmlns:a16="http://schemas.microsoft.com/office/drawing/2014/main" id="{3E1F47E4-066D-4C27-98C8-B2B2C7BABF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38772"/>
            <a:ext cx="12192000" cy="39804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8200" y="1760505"/>
            <a:ext cx="10515600" cy="935025"/>
          </a:xfrm>
        </p:spPr>
        <p:txBody>
          <a:bodyPr vert="horz" lIns="91440" tIns="45720" rIns="91440" bIns="45720" rtlCol="0" anchor="ctr">
            <a:normAutofit/>
          </a:bodyPr>
          <a:lstStyle/>
          <a:p>
            <a:pPr algn="ctr"/>
            <a:r>
              <a:rPr lang="en-US" b="1" kern="1200" dirty="0">
                <a:solidFill>
                  <a:schemeClr val="tx2"/>
                </a:solidFill>
                <a:latin typeface="+mj-lt"/>
                <a:ea typeface="+mj-ea"/>
                <a:cs typeface="+mj-cs"/>
              </a:rPr>
              <a:t>Covariance</a:t>
            </a:r>
          </a:p>
        </p:txBody>
      </p:sp>
      <p:sp>
        <p:nvSpPr>
          <p:cNvPr id="4" name="Content Placeholder 3"/>
          <p:cNvSpPr>
            <a:spLocks noGrp="1"/>
          </p:cNvSpPr>
          <p:nvPr>
            <p:ph idx="1"/>
          </p:nvPr>
        </p:nvSpPr>
        <p:spPr>
          <a:xfrm>
            <a:off x="990600" y="3012928"/>
            <a:ext cx="10210800" cy="2109445"/>
          </a:xfrm>
        </p:spPr>
        <p:txBody>
          <a:bodyPr vert="horz" lIns="91440" tIns="45720" rIns="91440" bIns="45720" rtlCol="0">
            <a:normAutofit/>
          </a:bodyPr>
          <a:lstStyle/>
          <a:p>
            <a:pPr marL="0" indent="0">
              <a:buNone/>
            </a:pPr>
            <a:r>
              <a:rPr lang="en-US" sz="2400" dirty="0">
                <a:solidFill>
                  <a:schemeClr val="tx2"/>
                </a:solidFill>
              </a:rPr>
              <a:t>A covariance refers to the measure of how two random variables will change together and is used to calculate the correlation between variables. In a finance context, covariance is the term used to describe how two stocks will move together. </a:t>
            </a:r>
          </a:p>
        </p:txBody>
      </p:sp>
    </p:spTree>
    <p:extLst>
      <p:ext uri="{BB962C8B-B14F-4D97-AF65-F5344CB8AC3E}">
        <p14:creationId xmlns:p14="http://schemas.microsoft.com/office/powerpoint/2010/main" val="4214830760"/>
      </p:ext>
    </p:extLst>
  </p:cSld>
  <p:clrMapOvr>
    <a:overrideClrMapping bg1="dk1" tx1="lt1" bg2="dk2" tx2="lt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8E89D5E-1885-4160-AC77-CC471DD1D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943277" y="712269"/>
            <a:ext cx="3370998" cy="5502264"/>
          </a:xfrm>
        </p:spPr>
        <p:txBody>
          <a:bodyPr vert="horz" lIns="91440" tIns="45720" rIns="91440" bIns="45720" rtlCol="0" anchor="ctr">
            <a:normAutofit/>
          </a:bodyPr>
          <a:lstStyle/>
          <a:p>
            <a:r>
              <a:rPr lang="en-US" sz="4400" kern="1200">
                <a:solidFill>
                  <a:srgbClr val="FFFFFF"/>
                </a:solidFill>
                <a:latin typeface="+mj-lt"/>
                <a:ea typeface="+mj-ea"/>
                <a:cs typeface="+mj-cs"/>
              </a:rPr>
              <a:t>Positive, Negative and Zero Covariance</a:t>
            </a:r>
          </a:p>
        </p:txBody>
      </p:sp>
      <p:cxnSp>
        <p:nvCxnSpPr>
          <p:cNvPr id="13" name="Straight Connector 12">
            <a:extLst>
              <a:ext uri="{FF2B5EF4-FFF2-40B4-BE49-F238E27FC236}">
                <a16:creationId xmlns:a16="http://schemas.microsoft.com/office/drawing/2014/main" id="{550D2BD1-98F9-412D-905B-3A843EF40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graphicFrame>
        <p:nvGraphicFramePr>
          <p:cNvPr id="6" name="Content Placeholder 3">
            <a:extLst>
              <a:ext uri="{FF2B5EF4-FFF2-40B4-BE49-F238E27FC236}">
                <a16:creationId xmlns:a16="http://schemas.microsoft.com/office/drawing/2014/main" id="{256A1056-2CE1-4CFD-B79C-CE3BE1ECDD65}"/>
              </a:ext>
            </a:extLst>
          </p:cNvPr>
          <p:cNvGraphicFramePr>
            <a:graphicFrameLocks noGrp="1"/>
          </p:cNvGraphicFramePr>
          <p:nvPr>
            <p:ph idx="1"/>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89510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662795" y="-3745097"/>
            <a:ext cx="1354979" cy="10750169"/>
          </a:xfrm>
          <a:prstGeom prst="downArrow">
            <a:avLst>
              <a:gd name="adj1" fmla="val 100000"/>
              <a:gd name="adj2" fmla="val 22582"/>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1286932" y="1204109"/>
            <a:ext cx="10023398" cy="857894"/>
          </a:xfrm>
        </p:spPr>
        <p:txBody>
          <a:bodyPr vert="horz" lIns="91440" tIns="45720" rIns="91440" bIns="45720" rtlCol="0" anchor="ctr">
            <a:normAutofit/>
          </a:bodyPr>
          <a:lstStyle/>
          <a:p>
            <a:r>
              <a:rPr lang="en-US" sz="4000" dirty="0">
                <a:solidFill>
                  <a:srgbClr val="FFFFFF"/>
                </a:solidFill>
              </a:rPr>
              <a:t>Calculation of Covariance </a:t>
            </a:r>
            <a:endParaRPr lang="en-US" sz="4000" kern="1200" dirty="0">
              <a:solidFill>
                <a:srgbClr val="FFFFFF"/>
              </a:solidFill>
              <a:latin typeface="+mj-lt"/>
              <a:ea typeface="+mj-ea"/>
              <a:cs typeface="+mj-cs"/>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97A1E86-45F7-4A85-82D9-029B5795EDB9}"/>
                  </a:ext>
                </a:extLst>
              </p:cNvPr>
              <p:cNvSpPr txBox="1"/>
              <p:nvPr/>
            </p:nvSpPr>
            <p:spPr>
              <a:xfrm>
                <a:off x="2514600" y="3048000"/>
                <a:ext cx="6629400" cy="1344342"/>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32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𝑐𝑜𝑣</m:t>
                      </m:r>
                      <m:d>
                        <m:dPr>
                          <m:ctrlPr>
                            <a:rPr kumimoji="0" lang="en-US" sz="32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dPr>
                        <m:e>
                          <m:r>
                            <a:rPr kumimoji="0" lang="en-US" sz="32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𝑥</m:t>
                          </m:r>
                          <m:r>
                            <a:rPr kumimoji="0" lang="en-US" sz="32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en-US" sz="32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𝑦</m:t>
                          </m:r>
                        </m:e>
                      </m:d>
                      <m:r>
                        <a:rPr kumimoji="0" lang="en-US" sz="32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f>
                        <m:fPr>
                          <m:ctrlPr>
                            <a:rPr kumimoji="0" lang="en-US" sz="32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fPr>
                        <m:num>
                          <m:r>
                            <a:rPr kumimoji="0" lang="en-US" sz="32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num>
                        <m:den>
                          <m:r>
                            <a:rPr kumimoji="0" lang="en-US" sz="32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𝑛</m:t>
                          </m:r>
                          <m:r>
                            <a:rPr kumimoji="0" lang="en-US" sz="32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den>
                      </m:f>
                      <m:nary>
                        <m:naryPr>
                          <m:chr m:val="∑"/>
                          <m:ctrlPr>
                            <a:rPr kumimoji="0" lang="en-US" sz="32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naryPr>
                        <m:sub>
                          <m:r>
                            <m:rPr>
                              <m:brk m:alnAt="23"/>
                            </m:rPr>
                            <a:rPr kumimoji="0" lang="en-US" sz="32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𝑖</m:t>
                          </m:r>
                          <m:r>
                            <a:rPr kumimoji="0" lang="en-US" sz="32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ub>
                        <m:sup>
                          <m:r>
                            <a:rPr kumimoji="0" lang="en-US" sz="32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𝑛</m:t>
                          </m:r>
                        </m:sup>
                        <m:e>
                          <m:r>
                            <a:rPr kumimoji="0" lang="en-US" sz="32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en-US" sz="32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𝑥</m:t>
                          </m:r>
                          <m:r>
                            <a:rPr kumimoji="0" lang="en-US" sz="32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acc>
                            <m:accPr>
                              <m:chr m:val="̅"/>
                              <m:ctrlPr>
                                <a:rPr kumimoji="0" lang="en-US" sz="32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accPr>
                            <m:e>
                              <m:r>
                                <a:rPr kumimoji="0" lang="en-US" sz="32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𝑥</m:t>
                              </m:r>
                            </m:e>
                          </m:acc>
                          <m:r>
                            <a:rPr kumimoji="0" lang="en-US" sz="32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en-US" sz="32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𝑦</m:t>
                          </m:r>
                          <m:r>
                            <a:rPr kumimoji="0" lang="en-US" sz="32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acc>
                            <m:accPr>
                              <m:chr m:val="̅"/>
                              <m:ctrlPr>
                                <a:rPr kumimoji="0" lang="en-US" sz="32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accPr>
                            <m:e>
                              <m:r>
                                <a:rPr kumimoji="0" lang="en-US" sz="32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𝑦</m:t>
                              </m:r>
                            </m:e>
                          </m:acc>
                          <m:r>
                            <a:rPr kumimoji="0" lang="en-US" sz="32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e>
                      </m:nary>
                    </m:oMath>
                  </m:oMathPara>
                </a14:m>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7" name="TextBox 6">
                <a:extLst>
                  <a:ext uri="{FF2B5EF4-FFF2-40B4-BE49-F238E27FC236}">
                    <a16:creationId xmlns:a16="http://schemas.microsoft.com/office/drawing/2014/main" id="{E97A1E86-45F7-4A85-82D9-029B5795EDB9}"/>
                  </a:ext>
                </a:extLst>
              </p:cNvPr>
              <p:cNvSpPr txBox="1">
                <a:spLocks noRot="1" noChangeAspect="1" noMove="1" noResize="1" noEditPoints="1" noAdjustHandles="1" noChangeArrowheads="1" noChangeShapeType="1" noTextEdit="1"/>
              </p:cNvSpPr>
              <p:nvPr/>
            </p:nvSpPr>
            <p:spPr>
              <a:xfrm>
                <a:off x="2514600" y="3048000"/>
                <a:ext cx="6629400" cy="1344342"/>
              </a:xfrm>
              <a:prstGeom prst="rect">
                <a:avLst/>
              </a:prstGeom>
              <a:blipFill>
                <a:blip r:embed="rId3"/>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2072180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1524000" y="1122362"/>
            <a:ext cx="9144000" cy="2840037"/>
          </a:xfrm>
        </p:spPr>
        <p:txBody>
          <a:bodyPr vert="horz" lIns="91440" tIns="45720" rIns="91440" bIns="45720" rtlCol="0" anchor="b">
            <a:normAutofit/>
          </a:bodyPr>
          <a:lstStyle/>
          <a:p>
            <a:pPr algn="ctr"/>
            <a:r>
              <a:rPr lang="en-US" sz="5800" kern="1200">
                <a:solidFill>
                  <a:schemeClr val="tx1"/>
                </a:solidFill>
                <a:latin typeface="+mj-lt"/>
                <a:ea typeface="+mj-ea"/>
                <a:cs typeface="+mj-cs"/>
              </a:rPr>
              <a:t>Correlation </a:t>
            </a:r>
          </a:p>
        </p:txBody>
      </p:sp>
      <p:cxnSp>
        <p:nvCxnSpPr>
          <p:cNvPr id="11" name="Straight Connector 10">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9508925"/>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51A52-233C-4E3B-B352-CEED1BB759E6}"/>
              </a:ext>
            </a:extLst>
          </p:cNvPr>
          <p:cNvSpPr>
            <a:spLocks noGrp="1"/>
          </p:cNvSpPr>
          <p:nvPr>
            <p:ph type="title"/>
          </p:nvPr>
        </p:nvSpPr>
        <p:spPr/>
        <p:txBody>
          <a:bodyPr/>
          <a:lstStyle/>
          <a:p>
            <a:r>
              <a:rPr lang="en-IN" dirty="0"/>
              <a:t>Some Important Terms</a:t>
            </a:r>
          </a:p>
        </p:txBody>
      </p:sp>
      <p:sp>
        <p:nvSpPr>
          <p:cNvPr id="3" name="Content Placeholder 2">
            <a:extLst>
              <a:ext uri="{FF2B5EF4-FFF2-40B4-BE49-F238E27FC236}">
                <a16:creationId xmlns:a16="http://schemas.microsoft.com/office/drawing/2014/main" id="{093F90C6-99CF-4F93-819D-96E6B46320EB}"/>
              </a:ext>
            </a:extLst>
          </p:cNvPr>
          <p:cNvSpPr>
            <a:spLocks noGrp="1"/>
          </p:cNvSpPr>
          <p:nvPr>
            <p:ph idx="1"/>
          </p:nvPr>
        </p:nvSpPr>
        <p:spPr/>
        <p:txBody>
          <a:bodyPr/>
          <a:lstStyle/>
          <a:p>
            <a:r>
              <a:rPr lang="en-IN" dirty="0"/>
              <a:t>Descriptive Statistics: Using data gathered on a group to reach conclusion about the same group.</a:t>
            </a:r>
          </a:p>
          <a:p>
            <a:endParaRPr lang="en-IN" dirty="0"/>
          </a:p>
          <a:p>
            <a:r>
              <a:rPr lang="en-IN" dirty="0"/>
              <a:t>Inferential Statistics: gathering data from a sample and use the statistics to bring conclusions about the population.</a:t>
            </a:r>
          </a:p>
        </p:txBody>
      </p:sp>
    </p:spTree>
    <p:extLst>
      <p:ext uri="{BB962C8B-B14F-4D97-AF65-F5344CB8AC3E}">
        <p14:creationId xmlns:p14="http://schemas.microsoft.com/office/powerpoint/2010/main" val="19485597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E945E29B-B971-41C6-A57B-B29BBB108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0" name="Group 19">
            <a:extLst>
              <a:ext uri="{FF2B5EF4-FFF2-40B4-BE49-F238E27FC236}">
                <a16:creationId xmlns:a16="http://schemas.microsoft.com/office/drawing/2014/main" id="{4C76015D-CFEA-4204-9A50-352560FFC2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21" name="Oval 5">
              <a:extLst>
                <a:ext uri="{FF2B5EF4-FFF2-40B4-BE49-F238E27FC236}">
                  <a16:creationId xmlns:a16="http://schemas.microsoft.com/office/drawing/2014/main" id="{7325C43C-72B5-4DC9-B386-90859B58BF0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22" name="Oval 21">
              <a:extLst>
                <a:ext uri="{FF2B5EF4-FFF2-40B4-BE49-F238E27FC236}">
                  <a16:creationId xmlns:a16="http://schemas.microsoft.com/office/drawing/2014/main" id="{C95AD9A4-5AF5-48C4-BC2A-635316433A4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23" name="Oval 5">
              <a:extLst>
                <a:ext uri="{FF2B5EF4-FFF2-40B4-BE49-F238E27FC236}">
                  <a16:creationId xmlns:a16="http://schemas.microsoft.com/office/drawing/2014/main" id="{AF4A3D62-D56C-4A32-8C75-100D383EC61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useBgFill="1">
        <p:nvSpPr>
          <p:cNvPr id="25" name="Rectangle 24">
            <a:extLst>
              <a:ext uri="{FF2B5EF4-FFF2-40B4-BE49-F238E27FC236}">
                <a16:creationId xmlns:a16="http://schemas.microsoft.com/office/drawing/2014/main" id="{3E1F47E4-066D-4C27-98C8-B2B2C7BABF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38772"/>
            <a:ext cx="12192000" cy="39804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8200" y="1760505"/>
            <a:ext cx="10515600" cy="935025"/>
          </a:xfrm>
        </p:spPr>
        <p:txBody>
          <a:bodyPr vert="horz" lIns="91440" tIns="45720" rIns="91440" bIns="45720" rtlCol="0" anchor="ctr">
            <a:normAutofit/>
          </a:bodyPr>
          <a:lstStyle/>
          <a:p>
            <a:pPr algn="ctr"/>
            <a:r>
              <a:rPr lang="en-US" b="1" dirty="0">
                <a:solidFill>
                  <a:schemeClr val="tx2"/>
                </a:solidFill>
              </a:rPr>
              <a:t>Correlation </a:t>
            </a:r>
          </a:p>
        </p:txBody>
      </p:sp>
      <p:sp>
        <p:nvSpPr>
          <p:cNvPr id="4" name="Content Placeholder 3"/>
          <p:cNvSpPr>
            <a:spLocks noGrp="1"/>
          </p:cNvSpPr>
          <p:nvPr>
            <p:ph idx="1"/>
          </p:nvPr>
        </p:nvSpPr>
        <p:spPr>
          <a:xfrm>
            <a:off x="609600" y="2590800"/>
            <a:ext cx="10744200" cy="2531573"/>
          </a:xfrm>
        </p:spPr>
        <p:txBody>
          <a:bodyPr vert="horz" lIns="91440" tIns="45720" rIns="91440" bIns="45720" rtlCol="0">
            <a:normAutofit lnSpcReduction="10000"/>
          </a:bodyPr>
          <a:lstStyle/>
          <a:p>
            <a:pPr marL="0"/>
            <a:r>
              <a:rPr lang="en-US" sz="2400" dirty="0">
                <a:solidFill>
                  <a:schemeClr val="tx2"/>
                </a:solidFill>
              </a:rPr>
              <a:t>Correlation is used to test relationships between quantitative variables or categorical variables. In other words, it’s a measure of how things are related. </a:t>
            </a:r>
            <a:br>
              <a:rPr lang="en-US" sz="2400" dirty="0">
                <a:solidFill>
                  <a:schemeClr val="tx2"/>
                </a:solidFill>
              </a:rPr>
            </a:br>
            <a:endParaRPr lang="en-US" sz="2400" dirty="0">
              <a:solidFill>
                <a:schemeClr val="tx2"/>
              </a:solidFill>
            </a:endParaRPr>
          </a:p>
          <a:p>
            <a:pPr marL="0"/>
            <a:r>
              <a:rPr lang="en-US" sz="2400" dirty="0">
                <a:solidFill>
                  <a:schemeClr val="tx2"/>
                </a:solidFill>
              </a:rPr>
              <a:t>The study of how variables are correlated is called correlation analysis.</a:t>
            </a:r>
            <a:br>
              <a:rPr lang="en-US" sz="2400" dirty="0">
                <a:solidFill>
                  <a:schemeClr val="tx2"/>
                </a:solidFill>
              </a:rPr>
            </a:br>
            <a:endParaRPr lang="en-US" sz="2400" dirty="0">
              <a:solidFill>
                <a:schemeClr val="tx2"/>
              </a:solidFill>
            </a:endParaRPr>
          </a:p>
          <a:p>
            <a:pPr marL="0"/>
            <a:r>
              <a:rPr lang="en-US" sz="2400" dirty="0">
                <a:solidFill>
                  <a:schemeClr val="tx2"/>
                </a:solidFill>
              </a:rPr>
              <a:t>Correlations are useful because if you can find out what relationship variables have, you can make predictions about future behavior.</a:t>
            </a:r>
          </a:p>
        </p:txBody>
      </p:sp>
    </p:spTree>
    <p:extLst>
      <p:ext uri="{BB962C8B-B14F-4D97-AF65-F5344CB8AC3E}">
        <p14:creationId xmlns:p14="http://schemas.microsoft.com/office/powerpoint/2010/main" val="2235479487"/>
      </p:ext>
    </p:extLst>
  </p:cSld>
  <p:clrMapOvr>
    <a:overrideClrMapping bg1="dk1" tx1="lt1" bg2="dk2" tx2="lt2" accent1="accent1" accent2="accent2" accent3="accent3" accent4="accent4" accent5="accent5" accent6="accent6" hlink="hlink" folHlink="folHlink"/>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38200" y="963877"/>
            <a:ext cx="3494362" cy="4930246"/>
          </a:xfrm>
        </p:spPr>
        <p:txBody>
          <a:bodyPr vert="horz" lIns="91440" tIns="45720" rIns="91440" bIns="45720" rtlCol="0" anchor="ctr">
            <a:normAutofit/>
          </a:bodyPr>
          <a:lstStyle/>
          <a:p>
            <a:pPr algn="r"/>
            <a:r>
              <a:rPr lang="en-US" sz="4400" kern="1200">
                <a:solidFill>
                  <a:schemeClr val="accent1"/>
                </a:solidFill>
                <a:latin typeface="+mj-lt"/>
                <a:ea typeface="+mj-ea"/>
                <a:cs typeface="+mj-cs"/>
              </a:rPr>
              <a:t>Correlation</a:t>
            </a:r>
          </a:p>
        </p:txBody>
      </p:sp>
      <p:cxnSp>
        <p:nvCxnSpPr>
          <p:cNvPr id="11" name="Straight Connector 10">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p:cNvSpPr>
            <a:spLocks noGrp="1"/>
          </p:cNvSpPr>
          <p:nvPr>
            <p:ph idx="1"/>
          </p:nvPr>
        </p:nvSpPr>
        <p:spPr>
          <a:xfrm>
            <a:off x="4976031" y="963877"/>
            <a:ext cx="6377769" cy="4930246"/>
          </a:xfrm>
        </p:spPr>
        <p:txBody>
          <a:bodyPr vert="horz" lIns="91440" tIns="45720" rIns="91440" bIns="45720" rtlCol="0" anchor="ctr">
            <a:normAutofit/>
          </a:bodyPr>
          <a:lstStyle/>
          <a:p>
            <a:pPr marL="0"/>
            <a:r>
              <a:rPr lang="en-US" sz="2400"/>
              <a:t>A correlation coefficient is a way to put a value to the relationship. Correlation coefficients have a value of between -1 and 1. </a:t>
            </a:r>
          </a:p>
          <a:p>
            <a:pPr marL="0"/>
            <a:endParaRPr lang="en-US" sz="2400"/>
          </a:p>
          <a:p>
            <a:pPr marL="0"/>
            <a:r>
              <a:rPr lang="en-US" sz="2400"/>
              <a:t>A “0” means there is no relationship between the variables at all.</a:t>
            </a:r>
          </a:p>
          <a:p>
            <a:pPr marL="0"/>
            <a:r>
              <a:rPr lang="en-US" sz="2400"/>
              <a:t> </a:t>
            </a:r>
          </a:p>
          <a:p>
            <a:pPr marL="0"/>
            <a:r>
              <a:rPr lang="en-US" sz="2400"/>
              <a:t>while -1 or 1 means that there is a perfect negative or positive correlation.</a:t>
            </a:r>
          </a:p>
        </p:txBody>
      </p:sp>
    </p:spTree>
    <p:extLst>
      <p:ext uri="{BB962C8B-B14F-4D97-AF65-F5344CB8AC3E}">
        <p14:creationId xmlns:p14="http://schemas.microsoft.com/office/powerpoint/2010/main" val="31948644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5400" kern="1200" dirty="0">
                <a:solidFill>
                  <a:srgbClr val="FFFFFF"/>
                </a:solidFill>
                <a:latin typeface="+mj-lt"/>
                <a:ea typeface="+mj-ea"/>
                <a:cs typeface="+mj-cs"/>
              </a:rPr>
              <a:t>Correlation</a:t>
            </a:r>
          </a:p>
        </p:txBody>
      </p:sp>
      <p:pic>
        <p:nvPicPr>
          <p:cNvPr id="5" name="Content Placeholder 4"/>
          <p:cNvPicPr>
            <a:picLocks noGrp="1" noChangeAspect="1"/>
          </p:cNvPicPr>
          <p:nvPr>
            <p:ph idx="1"/>
          </p:nvPr>
        </p:nvPicPr>
        <p:blipFill>
          <a:blip r:embed="rId2"/>
          <a:stretch>
            <a:fillRect/>
          </a:stretch>
        </p:blipFill>
        <p:spPr>
          <a:xfrm>
            <a:off x="614531" y="307731"/>
            <a:ext cx="10907838" cy="3997637"/>
          </a:xfrm>
          <a:prstGeom prst="rect">
            <a:avLst/>
          </a:prstGeom>
        </p:spPr>
      </p:pic>
      <p:cxnSp>
        <p:nvCxnSpPr>
          <p:cNvPr id="12" name="Straight Connector 1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52759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662795" y="-3745097"/>
            <a:ext cx="1354979" cy="10750169"/>
          </a:xfrm>
          <a:prstGeom prst="downArrow">
            <a:avLst>
              <a:gd name="adj1" fmla="val 100000"/>
              <a:gd name="adj2" fmla="val 22582"/>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1286932" y="1204109"/>
            <a:ext cx="10023398" cy="857894"/>
          </a:xfrm>
        </p:spPr>
        <p:txBody>
          <a:bodyPr vert="horz" lIns="91440" tIns="45720" rIns="91440" bIns="45720" rtlCol="0" anchor="ctr">
            <a:normAutofit/>
          </a:bodyPr>
          <a:lstStyle/>
          <a:p>
            <a:r>
              <a:rPr lang="en-US" sz="4000" kern="1200">
                <a:solidFill>
                  <a:srgbClr val="FFFFFF"/>
                </a:solidFill>
                <a:latin typeface="+mj-lt"/>
                <a:ea typeface="+mj-ea"/>
                <a:cs typeface="+mj-cs"/>
              </a:rPr>
              <a:t>Calculate:- Correlation </a:t>
            </a:r>
          </a:p>
        </p:txBody>
      </p:sp>
      <p:pic>
        <p:nvPicPr>
          <p:cNvPr id="8" name="Content Placeholder 4"/>
          <p:cNvPicPr>
            <a:picLocks noChangeAspect="1"/>
          </p:cNvPicPr>
          <p:nvPr/>
        </p:nvPicPr>
        <p:blipFill>
          <a:blip r:embed="rId2"/>
          <a:stretch>
            <a:fillRect/>
          </a:stretch>
        </p:blipFill>
        <p:spPr>
          <a:xfrm>
            <a:off x="2438400" y="3088758"/>
            <a:ext cx="6691698" cy="2466647"/>
          </a:xfrm>
          <a:prstGeom prst="rect">
            <a:avLst/>
          </a:prstGeom>
        </p:spPr>
      </p:pic>
    </p:spTree>
    <p:extLst>
      <p:ext uri="{BB962C8B-B14F-4D97-AF65-F5344CB8AC3E}">
        <p14:creationId xmlns:p14="http://schemas.microsoft.com/office/powerpoint/2010/main" val="14032180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1524000" y="1122362"/>
            <a:ext cx="9144000" cy="2840037"/>
          </a:xfrm>
        </p:spPr>
        <p:txBody>
          <a:bodyPr vert="horz" lIns="91440" tIns="45720" rIns="91440" bIns="45720" rtlCol="0" anchor="b">
            <a:normAutofit/>
          </a:bodyPr>
          <a:lstStyle/>
          <a:p>
            <a:pPr algn="ctr"/>
            <a:r>
              <a:rPr lang="en-US" sz="5800" kern="1200">
                <a:solidFill>
                  <a:schemeClr val="tx1"/>
                </a:solidFill>
                <a:latin typeface="+mj-lt"/>
                <a:ea typeface="+mj-ea"/>
                <a:cs typeface="+mj-cs"/>
              </a:rPr>
              <a:t>Kurtosis, Skewness</a:t>
            </a:r>
          </a:p>
        </p:txBody>
      </p:sp>
      <p:cxnSp>
        <p:nvCxnSpPr>
          <p:cNvPr id="11" name="Straight Connector 10">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1845363"/>
      </p:ext>
    </p:extLst>
  </p:cSld>
  <p:clrMapOvr>
    <a:overrideClrMapping bg1="dk1" tx1="lt1" bg2="dk2" tx2="lt2" accent1="accent1" accent2="accent2" accent3="accent3" accent4="accent4" accent5="accent5" accent6="accent6" hlink="hlink" folHlink="folHlink"/>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945E29B-B971-41C6-A57B-B29BBB108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4C76015D-CFEA-4204-9A50-352560FFC2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12" name="Oval 5">
              <a:extLst>
                <a:ext uri="{FF2B5EF4-FFF2-40B4-BE49-F238E27FC236}">
                  <a16:creationId xmlns:a16="http://schemas.microsoft.com/office/drawing/2014/main" id="{7325C43C-72B5-4DC9-B386-90859B58BF0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13" name="Oval 12">
              <a:extLst>
                <a:ext uri="{FF2B5EF4-FFF2-40B4-BE49-F238E27FC236}">
                  <a16:creationId xmlns:a16="http://schemas.microsoft.com/office/drawing/2014/main" id="{C95AD9A4-5AF5-48C4-BC2A-635316433A4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4" name="Oval 5">
              <a:extLst>
                <a:ext uri="{FF2B5EF4-FFF2-40B4-BE49-F238E27FC236}">
                  <a16:creationId xmlns:a16="http://schemas.microsoft.com/office/drawing/2014/main" id="{AF4A3D62-D56C-4A32-8C75-100D383EC61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useBgFill="1">
        <p:nvSpPr>
          <p:cNvPr id="16" name="Rectangle 15">
            <a:extLst>
              <a:ext uri="{FF2B5EF4-FFF2-40B4-BE49-F238E27FC236}">
                <a16:creationId xmlns:a16="http://schemas.microsoft.com/office/drawing/2014/main" id="{3E1F47E4-066D-4C27-98C8-B2B2C7BABF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38772"/>
            <a:ext cx="12192000" cy="39804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8200" y="1760505"/>
            <a:ext cx="10515600" cy="935025"/>
          </a:xfrm>
        </p:spPr>
        <p:txBody>
          <a:bodyPr vert="horz" lIns="91440" tIns="45720" rIns="91440" bIns="45720" rtlCol="0" anchor="ctr">
            <a:normAutofit/>
          </a:bodyPr>
          <a:lstStyle/>
          <a:p>
            <a:pPr algn="ctr"/>
            <a:r>
              <a:rPr lang="en-US" b="1" kern="1200" dirty="0">
                <a:solidFill>
                  <a:schemeClr val="tx2"/>
                </a:solidFill>
                <a:latin typeface="+mj-lt"/>
                <a:ea typeface="+mj-ea"/>
                <a:cs typeface="+mj-cs"/>
              </a:rPr>
              <a:t>Skewness:- Lack of symmetry </a:t>
            </a:r>
          </a:p>
        </p:txBody>
      </p:sp>
      <p:sp>
        <p:nvSpPr>
          <p:cNvPr id="4" name="Content Placeholder 3"/>
          <p:cNvSpPr>
            <a:spLocks noGrp="1"/>
          </p:cNvSpPr>
          <p:nvPr>
            <p:ph idx="1"/>
          </p:nvPr>
        </p:nvSpPr>
        <p:spPr>
          <a:xfrm>
            <a:off x="914400" y="3012928"/>
            <a:ext cx="10363200" cy="2109445"/>
          </a:xfrm>
        </p:spPr>
        <p:txBody>
          <a:bodyPr vert="horz" lIns="91440" tIns="45720" rIns="91440" bIns="45720" rtlCol="0">
            <a:normAutofit lnSpcReduction="10000"/>
          </a:bodyPr>
          <a:lstStyle/>
          <a:p>
            <a:pPr marL="0"/>
            <a:r>
              <a:rPr lang="en-US" sz="2400" dirty="0">
                <a:solidFill>
                  <a:schemeClr val="tx2"/>
                </a:solidFill>
              </a:rPr>
              <a:t>It’s means it measure how far normal distributed data from symmetrical data. </a:t>
            </a:r>
          </a:p>
          <a:p>
            <a:pPr marL="0"/>
            <a:endParaRPr lang="en-US" sz="2400" dirty="0">
              <a:solidFill>
                <a:schemeClr val="tx2"/>
              </a:solidFill>
            </a:endParaRPr>
          </a:p>
          <a:p>
            <a:pPr marL="0"/>
            <a:r>
              <a:rPr lang="en-US" sz="2400" dirty="0">
                <a:solidFill>
                  <a:schemeClr val="tx2"/>
                </a:solidFill>
              </a:rPr>
              <a:t>It’s give the idea about shape of data set.</a:t>
            </a:r>
          </a:p>
          <a:p>
            <a:pPr marL="0"/>
            <a:endParaRPr lang="en-US" sz="2400" dirty="0">
              <a:solidFill>
                <a:schemeClr val="tx2"/>
              </a:solidFill>
            </a:endParaRPr>
          </a:p>
          <a:p>
            <a:pPr marL="0"/>
            <a:r>
              <a:rPr lang="en-US" sz="2400" dirty="0">
                <a:solidFill>
                  <a:schemeClr val="tx2"/>
                </a:solidFill>
              </a:rPr>
              <a:t>In symmetry distributed data both side from mean value data remain same. </a:t>
            </a:r>
          </a:p>
        </p:txBody>
      </p:sp>
    </p:spTree>
    <p:extLst>
      <p:ext uri="{BB962C8B-B14F-4D97-AF65-F5344CB8AC3E}">
        <p14:creationId xmlns:p14="http://schemas.microsoft.com/office/powerpoint/2010/main" val="515996823"/>
      </p:ext>
    </p:extLst>
  </p:cSld>
  <p:clrMapOvr>
    <a:overrideClrMapping bg1="dk1" tx1="lt1" bg2="dk2" tx2="lt2" accent1="accent1" accent2="accent2" accent3="accent3" accent4="accent4" accent5="accent5" accent6="accent6" hlink="hlink" folHlink="folHlink"/>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662795" y="-3745097"/>
            <a:ext cx="1354979" cy="10750169"/>
          </a:xfrm>
          <a:prstGeom prst="downArrow">
            <a:avLst>
              <a:gd name="adj1" fmla="val 100000"/>
              <a:gd name="adj2" fmla="val 22582"/>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1286932" y="1204109"/>
            <a:ext cx="10023398" cy="857894"/>
          </a:xfrm>
        </p:spPr>
        <p:txBody>
          <a:bodyPr vert="horz" lIns="91440" tIns="45720" rIns="91440" bIns="45720" rtlCol="0" anchor="ctr">
            <a:normAutofit/>
          </a:bodyPr>
          <a:lstStyle/>
          <a:p>
            <a:r>
              <a:rPr lang="en-US" sz="4000" dirty="0">
                <a:solidFill>
                  <a:srgbClr val="FFFFFF"/>
                </a:solidFill>
              </a:rPr>
              <a:t>Normal Distribution or 0 skewness</a:t>
            </a:r>
            <a:endParaRPr lang="en-US" sz="4000" kern="1200" dirty="0">
              <a:solidFill>
                <a:srgbClr val="FFFFFF"/>
              </a:solidFill>
              <a:latin typeface="+mj-lt"/>
              <a:ea typeface="+mj-ea"/>
              <a:cs typeface="+mj-cs"/>
            </a:endParaRPr>
          </a:p>
        </p:txBody>
      </p:sp>
      <p:sp>
        <p:nvSpPr>
          <p:cNvPr id="4" name="Content Placeholder 3"/>
          <p:cNvSpPr>
            <a:spLocks noGrp="1"/>
          </p:cNvSpPr>
          <p:nvPr>
            <p:ph idx="1"/>
          </p:nvPr>
        </p:nvSpPr>
        <p:spPr>
          <a:xfrm>
            <a:off x="1286930" y="2962451"/>
            <a:ext cx="6256870" cy="2820012"/>
          </a:xfrm>
        </p:spPr>
        <p:txBody>
          <a:bodyPr vert="horz" lIns="91440" tIns="45720" rIns="91440" bIns="45720" rtlCol="0">
            <a:normAutofit/>
          </a:bodyPr>
          <a:lstStyle/>
          <a:p>
            <a:pPr marL="0" indent="0">
              <a:buNone/>
            </a:pPr>
            <a:r>
              <a:rPr lang="en-US" dirty="0">
                <a:latin typeface="+mj-lt"/>
              </a:rPr>
              <a:t>In this case </a:t>
            </a:r>
          </a:p>
          <a:p>
            <a:pPr marL="0" indent="0">
              <a:buNone/>
            </a:pPr>
            <a:r>
              <a:rPr lang="en-US" dirty="0">
                <a:latin typeface="+mj-lt"/>
              </a:rPr>
              <a:t>Mean=Median=Mode=0</a:t>
            </a:r>
          </a:p>
          <a:p>
            <a:pPr marL="0" indent="0">
              <a:buNone/>
            </a:pPr>
            <a:endParaRPr lang="en-US" dirty="0">
              <a:latin typeface="+mj-lt"/>
            </a:endParaRPr>
          </a:p>
          <a:p>
            <a:pPr marL="0" indent="0">
              <a:buNone/>
            </a:pPr>
            <a:r>
              <a:rPr lang="en-US" dirty="0">
                <a:solidFill>
                  <a:srgbClr val="000000"/>
                </a:solidFill>
                <a:latin typeface="+mj-lt"/>
              </a:rPr>
              <a:t>Normal distribution</a:t>
            </a:r>
            <a:r>
              <a:rPr lang="en-US" dirty="0">
                <a:latin typeface="+mj-lt"/>
              </a:rPr>
              <a:t> </a:t>
            </a:r>
            <a:r>
              <a:rPr lang="en-US" dirty="0">
                <a:solidFill>
                  <a:srgbClr val="000000"/>
                </a:solidFill>
                <a:latin typeface="+mj-lt"/>
              </a:rPr>
              <a:t>Symmetrical</a:t>
            </a:r>
            <a:br>
              <a:rPr lang="en-US" dirty="0">
                <a:latin typeface="+mj-lt"/>
              </a:rPr>
            </a:br>
            <a:r>
              <a:rPr lang="en-US" dirty="0">
                <a:solidFill>
                  <a:srgbClr val="000000"/>
                </a:solidFill>
                <a:latin typeface="+mj-lt"/>
              </a:rPr>
              <a:t>Skewness = 0</a:t>
            </a:r>
            <a:endParaRPr lang="en-US" dirty="0">
              <a:latin typeface="+mj-lt"/>
            </a:endParaRPr>
          </a:p>
          <a:p>
            <a:pPr marL="0" indent="0">
              <a:buNone/>
            </a:pPr>
            <a:endParaRPr lang="en-US" dirty="0">
              <a:latin typeface="+mj-lt"/>
            </a:endParaRPr>
          </a:p>
          <a:p>
            <a:pPr marL="0" indent="0">
              <a:buNone/>
            </a:pPr>
            <a:endParaRPr lang="en-IN" dirty="0">
              <a:latin typeface="+mj-lt"/>
            </a:endParaRPr>
          </a:p>
        </p:txBody>
      </p:sp>
      <p:pic>
        <p:nvPicPr>
          <p:cNvPr id="7" name="Content Placeholder 4">
            <a:extLst>
              <a:ext uri="{FF2B5EF4-FFF2-40B4-BE49-F238E27FC236}">
                <a16:creationId xmlns:a16="http://schemas.microsoft.com/office/drawing/2014/main" id="{6420F317-C588-47C1-8335-24081C9E2788}"/>
              </a:ext>
            </a:extLst>
          </p:cNvPr>
          <p:cNvPicPr>
            <a:picLocks noChangeAspect="1"/>
          </p:cNvPicPr>
          <p:nvPr/>
        </p:nvPicPr>
        <p:blipFill>
          <a:blip r:embed="rId3"/>
          <a:stretch>
            <a:fillRect/>
          </a:stretch>
        </p:blipFill>
        <p:spPr>
          <a:xfrm>
            <a:off x="7162800" y="3048000"/>
            <a:ext cx="3306994" cy="1962150"/>
          </a:xfrm>
          <a:prstGeom prst="rect">
            <a:avLst/>
          </a:prstGeom>
        </p:spPr>
      </p:pic>
    </p:spTree>
    <p:extLst>
      <p:ext uri="{BB962C8B-B14F-4D97-AF65-F5344CB8AC3E}">
        <p14:creationId xmlns:p14="http://schemas.microsoft.com/office/powerpoint/2010/main" val="37161723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662795" y="-3745097"/>
            <a:ext cx="1354979" cy="10750169"/>
          </a:xfrm>
          <a:prstGeom prst="downArrow">
            <a:avLst>
              <a:gd name="adj1" fmla="val 100000"/>
              <a:gd name="adj2" fmla="val 22582"/>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1286932" y="1204109"/>
            <a:ext cx="10023398" cy="857894"/>
          </a:xfrm>
        </p:spPr>
        <p:txBody>
          <a:bodyPr vert="horz" lIns="91440" tIns="45720" rIns="91440" bIns="45720" rtlCol="0" anchor="ctr">
            <a:normAutofit/>
          </a:bodyPr>
          <a:lstStyle/>
          <a:p>
            <a:r>
              <a:rPr lang="en-US" sz="4000" dirty="0">
                <a:solidFill>
                  <a:srgbClr val="FFFFFF"/>
                </a:solidFill>
              </a:rPr>
              <a:t>Negative Skewness</a:t>
            </a:r>
            <a:endParaRPr lang="en-US" sz="4000" kern="1200" dirty="0">
              <a:solidFill>
                <a:srgbClr val="FFFFFF"/>
              </a:solidFill>
              <a:latin typeface="+mj-lt"/>
              <a:ea typeface="+mj-ea"/>
              <a:cs typeface="+mj-cs"/>
            </a:endParaRPr>
          </a:p>
        </p:txBody>
      </p:sp>
      <p:sp>
        <p:nvSpPr>
          <p:cNvPr id="4" name="Content Placeholder 3"/>
          <p:cNvSpPr>
            <a:spLocks noGrp="1"/>
          </p:cNvSpPr>
          <p:nvPr>
            <p:ph idx="1"/>
          </p:nvPr>
        </p:nvSpPr>
        <p:spPr>
          <a:xfrm>
            <a:off x="1286930" y="2559090"/>
            <a:ext cx="5266270" cy="3223373"/>
          </a:xfrm>
        </p:spPr>
        <p:txBody>
          <a:bodyPr vert="horz" lIns="91440" tIns="45720" rIns="91440" bIns="45720" rtlCol="0">
            <a:normAutofit fontScale="70000" lnSpcReduction="20000"/>
          </a:bodyPr>
          <a:lstStyle/>
          <a:p>
            <a:pPr marL="0" indent="0">
              <a:buNone/>
            </a:pPr>
            <a:r>
              <a:rPr lang="en-US" dirty="0">
                <a:latin typeface="+mj-lt"/>
              </a:rPr>
              <a:t>A left-skewed distribution has a long left tail. </a:t>
            </a:r>
          </a:p>
          <a:p>
            <a:pPr marL="0" indent="0">
              <a:buNone/>
            </a:pPr>
            <a:endParaRPr lang="en-US" dirty="0">
              <a:latin typeface="+mj-lt"/>
            </a:endParaRPr>
          </a:p>
          <a:p>
            <a:pPr marL="0" indent="0">
              <a:buNone/>
            </a:pPr>
            <a:r>
              <a:rPr lang="en-US" dirty="0">
                <a:latin typeface="+mj-lt"/>
              </a:rPr>
              <a:t>Left-skewed distributions are also called negatively-skewed distributions. </a:t>
            </a:r>
          </a:p>
          <a:p>
            <a:pPr marL="0" indent="0">
              <a:buNone/>
            </a:pPr>
            <a:endParaRPr lang="en-US" dirty="0">
              <a:latin typeface="+mj-lt"/>
            </a:endParaRPr>
          </a:p>
          <a:p>
            <a:pPr marL="0" indent="0">
              <a:buNone/>
            </a:pPr>
            <a:r>
              <a:rPr lang="en-US" dirty="0">
                <a:latin typeface="+mj-lt"/>
              </a:rPr>
              <a:t>That’s because there is a long tail in the negative direction on the number line.</a:t>
            </a:r>
          </a:p>
          <a:p>
            <a:pPr marL="0" indent="0">
              <a:buNone/>
            </a:pPr>
            <a:endParaRPr lang="en-US" dirty="0">
              <a:latin typeface="+mj-lt"/>
            </a:endParaRPr>
          </a:p>
          <a:p>
            <a:pPr marL="0" indent="0">
              <a:buNone/>
            </a:pPr>
            <a:r>
              <a:rPr lang="en-US" dirty="0">
                <a:latin typeface="+mj-lt"/>
              </a:rPr>
              <a:t>In this case </a:t>
            </a:r>
          </a:p>
          <a:p>
            <a:pPr marL="0" indent="0">
              <a:buNone/>
            </a:pPr>
            <a:r>
              <a:rPr lang="en-US" dirty="0">
                <a:latin typeface="+mj-lt"/>
              </a:rPr>
              <a:t>Mode&gt;Median&gt;mean</a:t>
            </a:r>
          </a:p>
        </p:txBody>
      </p:sp>
      <p:pic>
        <p:nvPicPr>
          <p:cNvPr id="8" name="Picture 7">
            <a:extLst>
              <a:ext uri="{FF2B5EF4-FFF2-40B4-BE49-F238E27FC236}">
                <a16:creationId xmlns:a16="http://schemas.microsoft.com/office/drawing/2014/main" id="{089046EB-69D8-4F8A-BDCC-B3FF01E482DA}"/>
              </a:ext>
            </a:extLst>
          </p:cNvPr>
          <p:cNvPicPr>
            <a:picLocks noChangeAspect="1"/>
          </p:cNvPicPr>
          <p:nvPr/>
        </p:nvPicPr>
        <p:blipFill>
          <a:blip r:embed="rId3"/>
          <a:stretch>
            <a:fillRect/>
          </a:stretch>
        </p:blipFill>
        <p:spPr>
          <a:xfrm>
            <a:off x="6842657" y="2792459"/>
            <a:ext cx="4062413" cy="2426542"/>
          </a:xfrm>
          <a:prstGeom prst="rect">
            <a:avLst/>
          </a:prstGeom>
        </p:spPr>
      </p:pic>
      <p:sp>
        <p:nvSpPr>
          <p:cNvPr id="9" name="Rectangle 8">
            <a:extLst>
              <a:ext uri="{FF2B5EF4-FFF2-40B4-BE49-F238E27FC236}">
                <a16:creationId xmlns:a16="http://schemas.microsoft.com/office/drawing/2014/main" id="{C80C8666-728A-44A9-895C-85E019FDAEEC}"/>
              </a:ext>
            </a:extLst>
          </p:cNvPr>
          <p:cNvSpPr/>
          <p:nvPr/>
        </p:nvSpPr>
        <p:spPr>
          <a:xfrm>
            <a:off x="6835399" y="5163482"/>
            <a:ext cx="4572000" cy="707886"/>
          </a:xfrm>
          <a:prstGeom prst="rect">
            <a:avLst/>
          </a:prstGeom>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Negatively skewed distribution or Skewed to the left Skewness &lt;0</a:t>
            </a:r>
          </a:p>
        </p:txBody>
      </p:sp>
    </p:spTree>
    <p:extLst>
      <p:ext uri="{BB962C8B-B14F-4D97-AF65-F5344CB8AC3E}">
        <p14:creationId xmlns:p14="http://schemas.microsoft.com/office/powerpoint/2010/main" val="14854619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662795" y="-3745097"/>
            <a:ext cx="1354979" cy="10750169"/>
          </a:xfrm>
          <a:prstGeom prst="downArrow">
            <a:avLst>
              <a:gd name="adj1" fmla="val 100000"/>
              <a:gd name="adj2" fmla="val 22582"/>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1286932" y="1204109"/>
            <a:ext cx="10023398" cy="857894"/>
          </a:xfrm>
        </p:spPr>
        <p:txBody>
          <a:bodyPr vert="horz" lIns="91440" tIns="45720" rIns="91440" bIns="45720" rtlCol="0" anchor="ctr">
            <a:normAutofit/>
          </a:bodyPr>
          <a:lstStyle/>
          <a:p>
            <a:r>
              <a:rPr lang="en-US" sz="4000" dirty="0">
                <a:solidFill>
                  <a:srgbClr val="FFFFFF"/>
                </a:solidFill>
              </a:rPr>
              <a:t>Positive Skewness</a:t>
            </a:r>
            <a:endParaRPr lang="en-US" sz="4000" kern="1200" dirty="0">
              <a:solidFill>
                <a:srgbClr val="FFFFFF"/>
              </a:solidFill>
              <a:latin typeface="+mj-lt"/>
              <a:ea typeface="+mj-ea"/>
              <a:cs typeface="+mj-cs"/>
            </a:endParaRPr>
          </a:p>
        </p:txBody>
      </p:sp>
      <p:sp>
        <p:nvSpPr>
          <p:cNvPr id="4" name="Content Placeholder 3"/>
          <p:cNvSpPr>
            <a:spLocks noGrp="1"/>
          </p:cNvSpPr>
          <p:nvPr>
            <p:ph idx="1"/>
          </p:nvPr>
        </p:nvSpPr>
        <p:spPr>
          <a:xfrm>
            <a:off x="1286930" y="2559090"/>
            <a:ext cx="6256870" cy="3223373"/>
          </a:xfrm>
        </p:spPr>
        <p:txBody>
          <a:bodyPr vert="horz" lIns="91440" tIns="45720" rIns="91440" bIns="45720" rtlCol="0">
            <a:normAutofit fontScale="70000" lnSpcReduction="20000"/>
          </a:bodyPr>
          <a:lstStyle/>
          <a:p>
            <a:pPr marL="0" indent="0">
              <a:buNone/>
            </a:pPr>
            <a:r>
              <a:rPr lang="en-US" dirty="0">
                <a:latin typeface="+mj-lt"/>
              </a:rPr>
              <a:t>A right-skewed distribution has a long right tail.</a:t>
            </a:r>
          </a:p>
          <a:p>
            <a:pPr marL="0" indent="0">
              <a:buNone/>
            </a:pPr>
            <a:r>
              <a:rPr lang="en-US" dirty="0">
                <a:latin typeface="+mj-lt"/>
              </a:rPr>
              <a:t> </a:t>
            </a:r>
          </a:p>
          <a:p>
            <a:pPr marL="0" indent="0">
              <a:buNone/>
            </a:pPr>
            <a:r>
              <a:rPr lang="en-US" dirty="0">
                <a:latin typeface="+mj-lt"/>
              </a:rPr>
              <a:t>Right-skewed distributions are also called positive-skew distributions. </a:t>
            </a:r>
          </a:p>
          <a:p>
            <a:pPr marL="0" indent="0">
              <a:buNone/>
            </a:pPr>
            <a:endParaRPr lang="en-US" dirty="0">
              <a:latin typeface="+mj-lt"/>
            </a:endParaRPr>
          </a:p>
          <a:p>
            <a:pPr marL="0" indent="0">
              <a:buNone/>
            </a:pPr>
            <a:r>
              <a:rPr lang="en-US" dirty="0">
                <a:latin typeface="+mj-lt"/>
              </a:rPr>
              <a:t>That’s because there is a long tail in the positive direction on the number line. </a:t>
            </a:r>
          </a:p>
          <a:p>
            <a:pPr marL="0" indent="0">
              <a:buNone/>
            </a:pPr>
            <a:endParaRPr lang="en-US" dirty="0">
              <a:latin typeface="+mj-lt"/>
            </a:endParaRPr>
          </a:p>
          <a:p>
            <a:pPr marL="0" indent="0">
              <a:buNone/>
            </a:pPr>
            <a:r>
              <a:rPr lang="en-US" dirty="0">
                <a:latin typeface="+mj-lt"/>
              </a:rPr>
              <a:t>In this case</a:t>
            </a:r>
          </a:p>
          <a:p>
            <a:pPr marL="0" indent="0">
              <a:buNone/>
            </a:pPr>
            <a:r>
              <a:rPr lang="en-US" dirty="0">
                <a:latin typeface="+mj-lt"/>
              </a:rPr>
              <a:t>Mean&gt;Median&gt;Mode</a:t>
            </a:r>
          </a:p>
        </p:txBody>
      </p:sp>
      <p:pic>
        <p:nvPicPr>
          <p:cNvPr id="8" name="Picture 7">
            <a:extLst>
              <a:ext uri="{FF2B5EF4-FFF2-40B4-BE49-F238E27FC236}">
                <a16:creationId xmlns:a16="http://schemas.microsoft.com/office/drawing/2014/main" id="{C3C6242D-5739-4173-8343-3194F97F2769}"/>
              </a:ext>
            </a:extLst>
          </p:cNvPr>
          <p:cNvPicPr>
            <a:picLocks noChangeAspect="1"/>
          </p:cNvPicPr>
          <p:nvPr/>
        </p:nvPicPr>
        <p:blipFill>
          <a:blip r:embed="rId3"/>
          <a:stretch>
            <a:fillRect/>
          </a:stretch>
        </p:blipFill>
        <p:spPr>
          <a:xfrm>
            <a:off x="7394498" y="2895600"/>
            <a:ext cx="4111702" cy="2150492"/>
          </a:xfrm>
          <a:prstGeom prst="rect">
            <a:avLst/>
          </a:prstGeom>
        </p:spPr>
      </p:pic>
      <p:sp>
        <p:nvSpPr>
          <p:cNvPr id="9" name="Rectangle 8">
            <a:extLst>
              <a:ext uri="{FF2B5EF4-FFF2-40B4-BE49-F238E27FC236}">
                <a16:creationId xmlns:a16="http://schemas.microsoft.com/office/drawing/2014/main" id="{7F0A8335-0016-4036-A666-CABD6E22FC50}"/>
              </a:ext>
            </a:extLst>
          </p:cNvPr>
          <p:cNvSpPr/>
          <p:nvPr/>
        </p:nvSpPr>
        <p:spPr>
          <a:xfrm>
            <a:off x="7535315" y="5046092"/>
            <a:ext cx="3754985" cy="646331"/>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Positively skewed distribution or Skewed to the right Skewness &gt; 0</a:t>
            </a:r>
          </a:p>
        </p:txBody>
      </p:sp>
    </p:spTree>
    <p:extLst>
      <p:ext uri="{BB962C8B-B14F-4D97-AF65-F5344CB8AC3E}">
        <p14:creationId xmlns:p14="http://schemas.microsoft.com/office/powerpoint/2010/main" val="5148762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662795" y="-3745097"/>
            <a:ext cx="1354979" cy="10750169"/>
          </a:xfrm>
          <a:prstGeom prst="downArrow">
            <a:avLst>
              <a:gd name="adj1" fmla="val 100000"/>
              <a:gd name="adj2" fmla="val 22582"/>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1286932" y="1204109"/>
            <a:ext cx="10023398" cy="857894"/>
          </a:xfrm>
        </p:spPr>
        <p:txBody>
          <a:bodyPr vert="horz" lIns="91440" tIns="45720" rIns="91440" bIns="45720" rtlCol="0" anchor="ctr">
            <a:normAutofit/>
          </a:bodyPr>
          <a:lstStyle/>
          <a:p>
            <a:r>
              <a:rPr lang="en-US" sz="4000" dirty="0">
                <a:solidFill>
                  <a:srgbClr val="FFFFFF"/>
                </a:solidFill>
              </a:rPr>
              <a:t>Calculation:- Coefficient of skewness</a:t>
            </a:r>
            <a:endParaRPr lang="en-US" sz="4000" kern="1200" dirty="0">
              <a:solidFill>
                <a:srgbClr val="FFFFFF"/>
              </a:solidFill>
              <a:latin typeface="+mj-lt"/>
              <a:ea typeface="+mj-ea"/>
              <a:cs typeface="+mj-cs"/>
            </a:endParaRPr>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a:xfrm>
                <a:off x="1286930" y="2559090"/>
                <a:ext cx="9533470" cy="3460710"/>
              </a:xfrm>
            </p:spPr>
            <p:txBody>
              <a:bodyPr vert="horz" lIns="91440" tIns="45720" rIns="91440" bIns="45720" rtlCol="0">
                <a:normAutofit fontScale="77500" lnSpcReduction="20000"/>
              </a:bodyPr>
              <a:lstStyle/>
              <a:p>
                <a:pPr marL="0" indent="0">
                  <a:buNone/>
                </a:pPr>
                <a:r>
                  <a:rPr lang="en-US" dirty="0"/>
                  <a:t>Karl Pearson method </a:t>
                </a:r>
              </a:p>
              <a:p>
                <a:pPr marL="0" indent="0">
                  <a:buNone/>
                </a:pPr>
                <a:endParaRPr lang="en-US" dirty="0"/>
              </a:p>
              <a:p>
                <a:pPr marL="0" indent="0">
                  <a:buNone/>
                </a:pPr>
                <a:endParaRPr lang="en-US" dirty="0"/>
              </a:p>
              <a:p>
                <a:pPr marL="0" indent="0">
                  <a:buNone/>
                </a:pPr>
                <a:endParaRPr lang="en-US" dirty="0"/>
              </a:p>
              <a:p>
                <a:pPr marL="0" indent="0">
                  <a:buNone/>
                </a:pPr>
                <a:r>
                  <a:rPr lang="en-US" dirty="0"/>
                  <a:t>Where   </a:t>
                </a:r>
                <a14:m>
                  <m:oMath xmlns:m="http://schemas.openxmlformats.org/officeDocument/2006/math">
                    <m:acc>
                      <m:accPr>
                        <m:chr m:val="̅"/>
                        <m:ctrlPr>
                          <a:rPr lang="en-US" i="1" smtClean="0">
                            <a:latin typeface="Cambria Math" panose="02040503050406030204" pitchFamily="18" charset="0"/>
                          </a:rPr>
                        </m:ctrlPr>
                      </m:accPr>
                      <m:e>
                        <m:r>
                          <a:rPr lang="en-IN" b="0" i="1" smtClean="0">
                            <a:latin typeface="Cambria Math" panose="02040503050406030204" pitchFamily="18" charset="0"/>
                          </a:rPr>
                          <m:t>𝑥</m:t>
                        </m:r>
                      </m:e>
                    </m:acc>
                  </m:oMath>
                </a14:m>
                <a:r>
                  <a:rPr lang="en-US" dirty="0"/>
                  <a:t>   = the mean, Mo = the mode and s = the standard deviation for the sample.</a:t>
                </a:r>
              </a:p>
              <a:p>
                <a:pPr marL="0" indent="0">
                  <a:buNone/>
                </a:pPr>
                <a:endParaRPr lang="en-US" dirty="0"/>
              </a:p>
              <a:p>
                <a:pPr marL="0" indent="0">
                  <a:buNone/>
                </a:pPr>
                <a:endParaRPr lang="en-US" dirty="0"/>
              </a:p>
              <a:p>
                <a:pPr marL="0" indent="0">
                  <a:buNone/>
                </a:pPr>
                <a:r>
                  <a:rPr lang="en-US" dirty="0"/>
                  <a:t>Where </a:t>
                </a:r>
                <a14:m>
                  <m:oMath xmlns:m="http://schemas.openxmlformats.org/officeDocument/2006/math">
                    <m:acc>
                      <m:accPr>
                        <m:chr m:val="̅"/>
                        <m:ctrlPr>
                          <a:rPr lang="en-US" i="1">
                            <a:latin typeface="Cambria Math" panose="02040503050406030204" pitchFamily="18" charset="0"/>
                          </a:rPr>
                        </m:ctrlPr>
                      </m:accPr>
                      <m:e>
                        <m:r>
                          <a:rPr lang="en-IN" i="1">
                            <a:latin typeface="Cambria Math" panose="02040503050406030204" pitchFamily="18" charset="0"/>
                          </a:rPr>
                          <m:t>𝑥</m:t>
                        </m:r>
                      </m:e>
                    </m:acc>
                  </m:oMath>
                </a14:m>
                <a:r>
                  <a:rPr lang="en-US" dirty="0"/>
                  <a:t>    = the mean, Mo = the mode and s = the standard deviation for the sample.</a:t>
                </a:r>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1286930" y="2559090"/>
                <a:ext cx="9533470" cy="3460710"/>
              </a:xfrm>
              <a:blipFill>
                <a:blip r:embed="rId3"/>
                <a:stretch>
                  <a:fillRect l="-831" t="-3697"/>
                </a:stretch>
              </a:blipFill>
            </p:spPr>
            <p:txBody>
              <a:bodyPr/>
              <a:lstStyle/>
              <a:p>
                <a:r>
                  <a:rPr lang="en-IN">
                    <a:noFill/>
                  </a:rPr>
                  <a:t> </a:t>
                </a:r>
              </a:p>
            </p:txBody>
          </p:sp>
        </mc:Fallback>
      </mc:AlternateContent>
      <p:pic>
        <p:nvPicPr>
          <p:cNvPr id="8" name="Picture 7">
            <a:extLst>
              <a:ext uri="{FF2B5EF4-FFF2-40B4-BE49-F238E27FC236}">
                <a16:creationId xmlns:a16="http://schemas.microsoft.com/office/drawing/2014/main" id="{16900056-9AB2-47F8-919B-3D142EB5E765}"/>
              </a:ext>
            </a:extLst>
          </p:cNvPr>
          <p:cNvPicPr>
            <a:picLocks noChangeAspect="1"/>
          </p:cNvPicPr>
          <p:nvPr/>
        </p:nvPicPr>
        <p:blipFill>
          <a:blip r:embed="rId4"/>
          <a:stretch>
            <a:fillRect/>
          </a:stretch>
        </p:blipFill>
        <p:spPr>
          <a:xfrm>
            <a:off x="4409822" y="2776537"/>
            <a:ext cx="1905000" cy="926757"/>
          </a:xfrm>
          <a:prstGeom prst="rect">
            <a:avLst/>
          </a:prstGeom>
        </p:spPr>
      </p:pic>
      <p:pic>
        <p:nvPicPr>
          <p:cNvPr id="9" name="Picture 8">
            <a:extLst>
              <a:ext uri="{FF2B5EF4-FFF2-40B4-BE49-F238E27FC236}">
                <a16:creationId xmlns:a16="http://schemas.microsoft.com/office/drawing/2014/main" id="{15775F23-ABFB-4B88-B223-A02CAC480776}"/>
              </a:ext>
            </a:extLst>
          </p:cNvPr>
          <p:cNvPicPr>
            <a:picLocks noChangeAspect="1"/>
          </p:cNvPicPr>
          <p:nvPr/>
        </p:nvPicPr>
        <p:blipFill>
          <a:blip r:embed="rId5"/>
          <a:stretch>
            <a:fillRect/>
          </a:stretch>
        </p:blipFill>
        <p:spPr>
          <a:xfrm>
            <a:off x="4562223" y="4529137"/>
            <a:ext cx="1990977" cy="804863"/>
          </a:xfrm>
          <a:prstGeom prst="rect">
            <a:avLst/>
          </a:prstGeom>
        </p:spPr>
      </p:pic>
    </p:spTree>
    <p:extLst>
      <p:ext uri="{BB962C8B-B14F-4D97-AF65-F5344CB8AC3E}">
        <p14:creationId xmlns:p14="http://schemas.microsoft.com/office/powerpoint/2010/main" val="2030045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2CBA78C-5109-4A37-8F53-CCF63613C453}"/>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endParaRPr lang="en-US" sz="5400" kern="1200">
              <a:solidFill>
                <a:srgbClr val="FFFFFF"/>
              </a:solidFill>
              <a:latin typeface="+mj-lt"/>
              <a:ea typeface="+mj-ea"/>
              <a:cs typeface="+mj-cs"/>
            </a:endParaRPr>
          </a:p>
        </p:txBody>
      </p:sp>
      <p:pic>
        <p:nvPicPr>
          <p:cNvPr id="4" name="Content Placeholder 3">
            <a:extLst>
              <a:ext uri="{FF2B5EF4-FFF2-40B4-BE49-F238E27FC236}">
                <a16:creationId xmlns:a16="http://schemas.microsoft.com/office/drawing/2014/main" id="{EEB519D3-F92D-497F-BE7C-35A678524283}"/>
              </a:ext>
            </a:extLst>
          </p:cNvPr>
          <p:cNvPicPr>
            <a:picLocks noGrp="1" noChangeAspect="1"/>
          </p:cNvPicPr>
          <p:nvPr>
            <p:ph idx="1"/>
          </p:nvPr>
        </p:nvPicPr>
        <p:blipFill>
          <a:blip r:embed="rId2"/>
          <a:stretch>
            <a:fillRect/>
          </a:stretch>
        </p:blipFill>
        <p:spPr>
          <a:xfrm>
            <a:off x="1947175" y="307731"/>
            <a:ext cx="8242550" cy="3997637"/>
          </a:xfrm>
          <a:prstGeom prst="rect">
            <a:avLst/>
          </a:prstGeom>
        </p:spPr>
      </p:pic>
      <p:cxnSp>
        <p:nvCxnSpPr>
          <p:cNvPr id="11" name="Straight Connector 10">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30917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01098" y="1396289"/>
            <a:ext cx="5277333" cy="1325563"/>
          </a:xfrm>
        </p:spPr>
        <p:txBody>
          <a:bodyPr vert="horz" lIns="91440" tIns="45720" rIns="91440" bIns="45720" rtlCol="0" anchor="ctr">
            <a:normAutofit/>
          </a:bodyPr>
          <a:lstStyle/>
          <a:p>
            <a:r>
              <a:rPr lang="en-US" sz="4100"/>
              <a:t>Calculation:- Coefficient of skewness</a:t>
            </a:r>
          </a:p>
        </p:txBody>
      </p:sp>
      <p:sp>
        <p:nvSpPr>
          <p:cNvPr id="4" name="Content Placeholder 3"/>
          <p:cNvSpPr>
            <a:spLocks noGrp="1"/>
          </p:cNvSpPr>
          <p:nvPr>
            <p:ph idx="1"/>
          </p:nvPr>
        </p:nvSpPr>
        <p:spPr>
          <a:xfrm>
            <a:off x="805543" y="2871982"/>
            <a:ext cx="4558309" cy="3181684"/>
          </a:xfrm>
        </p:spPr>
        <p:txBody>
          <a:bodyPr vert="horz" lIns="91440" tIns="45720" rIns="91440" bIns="45720" rtlCol="0" anchor="t">
            <a:normAutofit/>
          </a:bodyPr>
          <a:lstStyle/>
          <a:p>
            <a:pPr marL="0"/>
            <a:r>
              <a:rPr lang="en-US" sz="1800"/>
              <a:t>Skewness using moment coefficient</a:t>
            </a:r>
          </a:p>
          <a:p>
            <a:pPr marL="0"/>
            <a:endParaRPr lang="en-US" sz="1800"/>
          </a:p>
          <a:p>
            <a:pPr marL="0"/>
            <a:r>
              <a:rPr lang="en-US" sz="1800"/>
              <a:t>The moment coefficient of skewness based on beta</a:t>
            </a:r>
          </a:p>
          <a:p>
            <a:pPr marL="0"/>
            <a:endParaRPr lang="en-US" sz="1800"/>
          </a:p>
          <a:p>
            <a:pPr marL="0"/>
            <a:r>
              <a:rPr lang="en-US" sz="1800"/>
              <a:t> The moment coefficient of skewness based on gamma</a:t>
            </a:r>
          </a:p>
          <a:p>
            <a:pPr marL="0"/>
            <a:endParaRPr lang="en-US" sz="1800"/>
          </a:p>
          <a:p>
            <a:pPr marL="0"/>
            <a:r>
              <a:rPr lang="en-US" sz="1800"/>
              <a:t> Where m1 and m2 --</a:t>
            </a:r>
          </a:p>
          <a:p>
            <a:pPr marL="0"/>
            <a:endParaRPr lang="en-US" sz="1800"/>
          </a:p>
          <a:p>
            <a:pPr marL="0"/>
            <a:endParaRPr lang="en-US" sz="1800"/>
          </a:p>
          <a:p>
            <a:pPr marL="0"/>
            <a:endParaRPr lang="en-US" sz="1800"/>
          </a:p>
        </p:txBody>
      </p:sp>
      <p:sp>
        <p:nvSpPr>
          <p:cNvPr id="20" name="Oval 19">
            <a:extLst>
              <a:ext uri="{FF2B5EF4-FFF2-40B4-BE49-F238E27FC236}">
                <a16:creationId xmlns:a16="http://schemas.microsoft.com/office/drawing/2014/main" id="{C99A8FB7-A79B-4BC9-9D56-B79587F6AA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05005" y="2650637"/>
            <a:ext cx="3118104" cy="3118104"/>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Oval 21">
            <a:extLst>
              <a:ext uri="{FF2B5EF4-FFF2-40B4-BE49-F238E27FC236}">
                <a16:creationId xmlns:a16="http://schemas.microsoft.com/office/drawing/2014/main" id="{B6114379-CEF2-4927-BEAC-763037C09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9597" y="2815229"/>
            <a:ext cx="2788920" cy="27889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B23893E2-3349-46D7-A7AA-B9E447957F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96859" y="0"/>
            <a:ext cx="4198060" cy="3650200"/>
          </a:xfrm>
          <a:custGeom>
            <a:avLst/>
            <a:gdLst>
              <a:gd name="connsiteX0" fmla="*/ 262846 w 4198060"/>
              <a:gd name="connsiteY0" fmla="*/ 0 h 3650200"/>
              <a:gd name="connsiteX1" fmla="*/ 4198060 w 4198060"/>
              <a:gd name="connsiteY1" fmla="*/ 0 h 3650200"/>
              <a:gd name="connsiteX2" fmla="*/ 4198060 w 4198060"/>
              <a:gd name="connsiteY2" fmla="*/ 3021648 h 3650200"/>
              <a:gd name="connsiteX3" fmla="*/ 4142653 w 4198060"/>
              <a:gd name="connsiteY3" fmla="*/ 3072005 h 3650200"/>
              <a:gd name="connsiteX4" fmla="*/ 2532040 w 4198060"/>
              <a:gd name="connsiteY4" fmla="*/ 3650200 h 3650200"/>
              <a:gd name="connsiteX5" fmla="*/ 0 w 4198060"/>
              <a:gd name="connsiteY5" fmla="*/ 1118160 h 3650200"/>
              <a:gd name="connsiteX6" fmla="*/ 198981 w 4198060"/>
              <a:gd name="connsiteY6" fmla="*/ 132576 h 365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98060" h="3650200">
                <a:moveTo>
                  <a:pt x="262846" y="0"/>
                </a:moveTo>
                <a:lnTo>
                  <a:pt x="4198060" y="0"/>
                </a:lnTo>
                <a:lnTo>
                  <a:pt x="4198060" y="3021648"/>
                </a:lnTo>
                <a:lnTo>
                  <a:pt x="4142653" y="3072005"/>
                </a:lnTo>
                <a:cubicBezTo>
                  <a:pt x="3704967" y="3433216"/>
                  <a:pt x="3143843" y="3650200"/>
                  <a:pt x="2532040" y="3650200"/>
                </a:cubicBezTo>
                <a:cubicBezTo>
                  <a:pt x="1133633" y="3650200"/>
                  <a:pt x="0" y="2516567"/>
                  <a:pt x="0" y="1118160"/>
                </a:cubicBezTo>
                <a:cubicBezTo>
                  <a:pt x="0" y="768558"/>
                  <a:pt x="70852" y="435505"/>
                  <a:pt x="198981" y="132576"/>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2" name="Picture 11"/>
          <p:cNvPicPr>
            <a:picLocks noChangeAspect="1"/>
          </p:cNvPicPr>
          <p:nvPr/>
        </p:nvPicPr>
        <p:blipFill>
          <a:blip r:embed="rId2"/>
          <a:stretch>
            <a:fillRect/>
          </a:stretch>
        </p:blipFill>
        <p:spPr>
          <a:xfrm>
            <a:off x="6369366" y="3773515"/>
            <a:ext cx="1741359" cy="965910"/>
          </a:xfrm>
          <a:prstGeom prst="rect">
            <a:avLst/>
          </a:prstGeom>
        </p:spPr>
      </p:pic>
      <p:sp>
        <p:nvSpPr>
          <p:cNvPr id="26" name="Freeform: Shape 25">
            <a:extLst>
              <a:ext uri="{FF2B5EF4-FFF2-40B4-BE49-F238E27FC236}">
                <a16:creationId xmlns:a16="http://schemas.microsoft.com/office/drawing/2014/main" id="{C14C23C8-0D86-4D9E-A9C7-76291675C4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60603" y="1"/>
            <a:ext cx="4034316" cy="3486455"/>
          </a:xfrm>
          <a:custGeom>
            <a:avLst/>
            <a:gdLst>
              <a:gd name="connsiteX0" fmla="*/ 280681 w 4034316"/>
              <a:gd name="connsiteY0" fmla="*/ 0 h 3486455"/>
              <a:gd name="connsiteX1" fmla="*/ 4034316 w 4034316"/>
              <a:gd name="connsiteY1" fmla="*/ 0 h 3486455"/>
              <a:gd name="connsiteX2" fmla="*/ 4034316 w 4034316"/>
              <a:gd name="connsiteY2" fmla="*/ 2800630 h 3486455"/>
              <a:gd name="connsiteX3" fmla="*/ 3874752 w 4034316"/>
              <a:gd name="connsiteY3" fmla="*/ 2945652 h 3486455"/>
              <a:gd name="connsiteX4" fmla="*/ 2368296 w 4034316"/>
              <a:gd name="connsiteY4" fmla="*/ 3486455 h 3486455"/>
              <a:gd name="connsiteX5" fmla="*/ 0 w 4034316"/>
              <a:gd name="connsiteY5" fmla="*/ 1118159 h 3486455"/>
              <a:gd name="connsiteX6" fmla="*/ 186113 w 4034316"/>
              <a:gd name="connsiteY6" fmla="*/ 196311 h 3486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34316" h="3486455">
                <a:moveTo>
                  <a:pt x="280681" y="0"/>
                </a:moveTo>
                <a:lnTo>
                  <a:pt x="4034316" y="0"/>
                </a:lnTo>
                <a:lnTo>
                  <a:pt x="4034316" y="2800630"/>
                </a:lnTo>
                <a:lnTo>
                  <a:pt x="3874752" y="2945652"/>
                </a:lnTo>
                <a:cubicBezTo>
                  <a:pt x="3465371" y="3283503"/>
                  <a:pt x="2940535" y="3486455"/>
                  <a:pt x="2368296" y="3486455"/>
                </a:cubicBezTo>
                <a:cubicBezTo>
                  <a:pt x="1060322" y="3486455"/>
                  <a:pt x="0" y="2426133"/>
                  <a:pt x="0" y="1118159"/>
                </a:cubicBezTo>
                <a:cubicBezTo>
                  <a:pt x="0" y="791166"/>
                  <a:pt x="66270" y="479650"/>
                  <a:pt x="186113" y="19631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5" name="Picture 14"/>
          <p:cNvPicPr>
            <a:picLocks noChangeAspect="1"/>
          </p:cNvPicPr>
          <p:nvPr/>
        </p:nvPicPr>
        <p:blipFill>
          <a:blip r:embed="rId3"/>
          <a:stretch>
            <a:fillRect/>
          </a:stretch>
        </p:blipFill>
        <p:spPr>
          <a:xfrm>
            <a:off x="8850774" y="890949"/>
            <a:ext cx="3028386" cy="1165928"/>
          </a:xfrm>
          <a:prstGeom prst="rect">
            <a:avLst/>
          </a:prstGeom>
        </p:spPr>
      </p:pic>
      <p:sp>
        <p:nvSpPr>
          <p:cNvPr id="28" name="Freeform: Shape 27">
            <a:extLst>
              <a:ext uri="{FF2B5EF4-FFF2-40B4-BE49-F238E27FC236}">
                <a16:creationId xmlns:a16="http://schemas.microsoft.com/office/drawing/2014/main" id="{2B7592FE-10D1-4664-B623-353F47C8D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8132" y="4032250"/>
            <a:ext cx="3303868" cy="2825750"/>
          </a:xfrm>
          <a:custGeom>
            <a:avLst/>
            <a:gdLst>
              <a:gd name="connsiteX0" fmla="*/ 1888600 w 3303868"/>
              <a:gd name="connsiteY0" fmla="*/ 0 h 2825750"/>
              <a:gd name="connsiteX1" fmla="*/ 3224042 w 3303868"/>
              <a:gd name="connsiteY1" fmla="*/ 553158 h 2825750"/>
              <a:gd name="connsiteX2" fmla="*/ 3303868 w 3303868"/>
              <a:gd name="connsiteY2" fmla="*/ 640989 h 2825750"/>
              <a:gd name="connsiteX3" fmla="*/ 3303868 w 3303868"/>
              <a:gd name="connsiteY3" fmla="*/ 2825750 h 2825750"/>
              <a:gd name="connsiteX4" fmla="*/ 250380 w 3303868"/>
              <a:gd name="connsiteY4" fmla="*/ 2825750 h 2825750"/>
              <a:gd name="connsiteX5" fmla="*/ 227944 w 3303868"/>
              <a:gd name="connsiteY5" fmla="*/ 2788819 h 2825750"/>
              <a:gd name="connsiteX6" fmla="*/ 0 w 3303868"/>
              <a:gd name="connsiteY6" fmla="*/ 1888600 h 2825750"/>
              <a:gd name="connsiteX7" fmla="*/ 1888600 w 3303868"/>
              <a:gd name="connsiteY7" fmla="*/ 0 h 282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03868" h="2825750">
                <a:moveTo>
                  <a:pt x="1888600" y="0"/>
                </a:moveTo>
                <a:cubicBezTo>
                  <a:pt x="2410123" y="0"/>
                  <a:pt x="2882273" y="211389"/>
                  <a:pt x="3224042" y="553158"/>
                </a:cubicBezTo>
                <a:lnTo>
                  <a:pt x="3303868" y="640989"/>
                </a:lnTo>
                <a:lnTo>
                  <a:pt x="3303868" y="2825750"/>
                </a:lnTo>
                <a:lnTo>
                  <a:pt x="250380" y="2825750"/>
                </a:lnTo>
                <a:lnTo>
                  <a:pt x="227944" y="2788819"/>
                </a:lnTo>
                <a:cubicBezTo>
                  <a:pt x="82574" y="2521217"/>
                  <a:pt x="0" y="2214552"/>
                  <a:pt x="0" y="1888600"/>
                </a:cubicBezTo>
                <a:cubicBezTo>
                  <a:pt x="0" y="845555"/>
                  <a:pt x="845555" y="0"/>
                  <a:pt x="188860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Freeform: Shape 29">
            <a:extLst>
              <a:ext uri="{FF2B5EF4-FFF2-40B4-BE49-F238E27FC236}">
                <a16:creationId xmlns:a16="http://schemas.microsoft.com/office/drawing/2014/main" id="{32248578-C6EF-47FB-8B88-AD65C27452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53088" y="4197206"/>
            <a:ext cx="3138912" cy="2660795"/>
          </a:xfrm>
          <a:custGeom>
            <a:avLst/>
            <a:gdLst>
              <a:gd name="connsiteX0" fmla="*/ 1723644 w 3138912"/>
              <a:gd name="connsiteY0" fmla="*/ 0 h 2660795"/>
              <a:gd name="connsiteX1" fmla="*/ 3053691 w 3138912"/>
              <a:gd name="connsiteY1" fmla="*/ 627247 h 2660795"/>
              <a:gd name="connsiteX2" fmla="*/ 3138912 w 3138912"/>
              <a:gd name="connsiteY2" fmla="*/ 741211 h 2660795"/>
              <a:gd name="connsiteX3" fmla="*/ 3138912 w 3138912"/>
              <a:gd name="connsiteY3" fmla="*/ 2660795 h 2660795"/>
              <a:gd name="connsiteX4" fmla="*/ 278239 w 3138912"/>
              <a:gd name="connsiteY4" fmla="*/ 2660795 h 2660795"/>
              <a:gd name="connsiteX5" fmla="*/ 208035 w 3138912"/>
              <a:gd name="connsiteY5" fmla="*/ 2545235 h 2660795"/>
              <a:gd name="connsiteX6" fmla="*/ 0 w 3138912"/>
              <a:gd name="connsiteY6" fmla="*/ 1723644 h 2660795"/>
              <a:gd name="connsiteX7" fmla="*/ 1723644 w 3138912"/>
              <a:gd name="connsiteY7" fmla="*/ 0 h 2660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38912" h="2660795">
                <a:moveTo>
                  <a:pt x="1723644" y="0"/>
                </a:moveTo>
                <a:cubicBezTo>
                  <a:pt x="2259111" y="0"/>
                  <a:pt x="2737550" y="244172"/>
                  <a:pt x="3053691" y="627247"/>
                </a:cubicBezTo>
                <a:lnTo>
                  <a:pt x="3138912" y="741211"/>
                </a:lnTo>
                <a:lnTo>
                  <a:pt x="3138912" y="2660795"/>
                </a:lnTo>
                <a:lnTo>
                  <a:pt x="278239" y="2660795"/>
                </a:lnTo>
                <a:lnTo>
                  <a:pt x="208035" y="2545235"/>
                </a:lnTo>
                <a:cubicBezTo>
                  <a:pt x="75362" y="2301006"/>
                  <a:pt x="0" y="2021126"/>
                  <a:pt x="0" y="1723644"/>
                </a:cubicBezTo>
                <a:cubicBezTo>
                  <a:pt x="0" y="771702"/>
                  <a:pt x="771702" y="0"/>
                  <a:pt x="1723644"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3" name="Picture 12"/>
          <p:cNvPicPr>
            <a:picLocks noChangeAspect="1"/>
          </p:cNvPicPr>
          <p:nvPr/>
        </p:nvPicPr>
        <p:blipFill>
          <a:blip r:embed="rId4"/>
          <a:stretch>
            <a:fillRect/>
          </a:stretch>
        </p:blipFill>
        <p:spPr>
          <a:xfrm>
            <a:off x="9582150" y="5352542"/>
            <a:ext cx="2407535" cy="835556"/>
          </a:xfrm>
          <a:prstGeom prst="rect">
            <a:avLst/>
          </a:prstGeom>
        </p:spPr>
      </p:pic>
    </p:spTree>
    <p:extLst>
      <p:ext uri="{BB962C8B-B14F-4D97-AF65-F5344CB8AC3E}">
        <p14:creationId xmlns:p14="http://schemas.microsoft.com/office/powerpoint/2010/main" val="4140226192"/>
      </p:ext>
    </p:extLst>
  </p:cSld>
  <p:clrMapOvr>
    <a:overrideClrMapping bg1="dk1" tx1="lt1" bg2="dk2" tx2="lt2" accent1="accent1" accent2="accent2" accent3="accent3" accent4="accent4" accent5="accent5" accent6="accent6" hlink="hlink" folHlink="folHlink"/>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43467" y="643467"/>
            <a:ext cx="3363974" cy="1597315"/>
          </a:xfrm>
          <a:noFill/>
          <a:ln w="19050">
            <a:solidFill>
              <a:schemeClr val="bg1"/>
            </a:solidFill>
          </a:ln>
        </p:spPr>
        <p:txBody>
          <a:bodyPr vert="horz" wrap="square" lIns="91440" tIns="45720" rIns="91440" bIns="45720" rtlCol="0" anchor="ctr">
            <a:normAutofit/>
          </a:bodyPr>
          <a:lstStyle/>
          <a:p>
            <a:pPr algn="ctr"/>
            <a:r>
              <a:rPr lang="en-US" sz="2800" kern="1200">
                <a:solidFill>
                  <a:schemeClr val="bg1"/>
                </a:solidFill>
                <a:latin typeface="+mj-lt"/>
                <a:ea typeface="+mj-ea"/>
                <a:cs typeface="+mj-cs"/>
              </a:rPr>
              <a:t>Kurtosis</a:t>
            </a:r>
          </a:p>
        </p:txBody>
      </p:sp>
      <p:sp>
        <p:nvSpPr>
          <p:cNvPr id="4" name="Content Placeholder 3"/>
          <p:cNvSpPr>
            <a:spLocks noGrp="1"/>
          </p:cNvSpPr>
          <p:nvPr>
            <p:ph idx="1"/>
          </p:nvPr>
        </p:nvSpPr>
        <p:spPr>
          <a:xfrm>
            <a:off x="643468" y="2638044"/>
            <a:ext cx="3363974" cy="3415622"/>
          </a:xfrm>
        </p:spPr>
        <p:txBody>
          <a:bodyPr vert="horz" lIns="91440" tIns="45720" rIns="91440" bIns="45720" rtlCol="0">
            <a:normAutofit/>
          </a:bodyPr>
          <a:lstStyle/>
          <a:p>
            <a:pPr marL="0" indent="0">
              <a:buNone/>
            </a:pPr>
            <a:r>
              <a:rPr lang="en-US" sz="2000" dirty="0">
                <a:solidFill>
                  <a:schemeClr val="bg1"/>
                </a:solidFill>
              </a:rPr>
              <a:t>Kurtosis is </a:t>
            </a:r>
            <a:r>
              <a:rPr lang="en-US" sz="2000" dirty="0" err="1">
                <a:solidFill>
                  <a:schemeClr val="bg1"/>
                </a:solidFill>
              </a:rPr>
              <a:t>peakedness</a:t>
            </a:r>
            <a:r>
              <a:rPr lang="en-US" sz="2000" dirty="0">
                <a:solidFill>
                  <a:schemeClr val="bg1"/>
                </a:solidFill>
              </a:rPr>
              <a:t> of distribution.</a:t>
            </a:r>
          </a:p>
          <a:p>
            <a:pPr marL="0" indent="0">
              <a:buNone/>
            </a:pPr>
            <a:endParaRPr lang="en-US" sz="2000" dirty="0">
              <a:solidFill>
                <a:schemeClr val="bg1"/>
              </a:solidFill>
            </a:endParaRPr>
          </a:p>
          <a:p>
            <a:pPr marL="0" indent="0">
              <a:buNone/>
            </a:pPr>
            <a:r>
              <a:rPr lang="en-US" sz="2000" dirty="0">
                <a:solidFill>
                  <a:schemeClr val="bg1"/>
                </a:solidFill>
              </a:rPr>
              <a:t>Based on distribution </a:t>
            </a:r>
          </a:p>
        </p:txBody>
      </p:sp>
      <p:pic>
        <p:nvPicPr>
          <p:cNvPr id="5" name="Picture 4"/>
          <p:cNvPicPr>
            <a:picLocks noChangeAspect="1"/>
          </p:cNvPicPr>
          <p:nvPr/>
        </p:nvPicPr>
        <p:blipFill>
          <a:blip r:embed="rId2"/>
          <a:stretch>
            <a:fillRect/>
          </a:stretch>
        </p:blipFill>
        <p:spPr>
          <a:xfrm>
            <a:off x="5297763" y="1398327"/>
            <a:ext cx="6250769" cy="3900479"/>
          </a:xfrm>
          <a:prstGeom prst="rect">
            <a:avLst/>
          </a:prstGeom>
        </p:spPr>
      </p:pic>
    </p:spTree>
    <p:extLst>
      <p:ext uri="{BB962C8B-B14F-4D97-AF65-F5344CB8AC3E}">
        <p14:creationId xmlns:p14="http://schemas.microsoft.com/office/powerpoint/2010/main" val="305063085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C4CC806-3E48-4112-8798-AB3068266B51}"/>
              </a:ext>
            </a:extLst>
          </p:cNvPr>
          <p:cNvSpPr>
            <a:spLocks noGrp="1"/>
          </p:cNvSpPr>
          <p:nvPr>
            <p:ph type="ctrTitle"/>
          </p:nvPr>
        </p:nvSpPr>
        <p:spPr/>
        <p:txBody>
          <a:bodyPr/>
          <a:lstStyle/>
          <a:p>
            <a:r>
              <a:rPr lang="en-IN"/>
              <a:t>Inferential Statistics</a:t>
            </a:r>
          </a:p>
        </p:txBody>
      </p:sp>
      <p:sp>
        <p:nvSpPr>
          <p:cNvPr id="4" name="Subtitle 3">
            <a:extLst>
              <a:ext uri="{FF2B5EF4-FFF2-40B4-BE49-F238E27FC236}">
                <a16:creationId xmlns:a16="http://schemas.microsoft.com/office/drawing/2014/main" id="{C9F06DC9-BDAF-4F6D-82FE-EE6B0CC943D7}"/>
              </a:ext>
            </a:extLst>
          </p:cNvPr>
          <p:cNvSpPr>
            <a:spLocks noGrp="1"/>
          </p:cNvSpPr>
          <p:nvPr>
            <p:ph type="subTitle" idx="1"/>
          </p:nvPr>
        </p:nvSpPr>
        <p:spPr/>
        <p:txBody>
          <a:bodyPr/>
          <a:lstStyle/>
          <a:p>
            <a:endParaRPr lang="en-IN"/>
          </a:p>
        </p:txBody>
      </p:sp>
      <p:sp>
        <p:nvSpPr>
          <p:cNvPr id="2" name="Footer Placeholder 1">
            <a:extLst>
              <a:ext uri="{FF2B5EF4-FFF2-40B4-BE49-F238E27FC236}">
                <a16:creationId xmlns:a16="http://schemas.microsoft.com/office/drawing/2014/main" id="{94DB45A1-FED5-4C22-A4F4-76E03A820AE8}"/>
              </a:ext>
            </a:extLst>
          </p:cNvPr>
          <p:cNvSpPr>
            <a:spLocks noGrp="1"/>
          </p:cNvSpPr>
          <p:nvPr>
            <p:ph type="ftr" sz="quarter" idx="11"/>
          </p:nvPr>
        </p:nvSpPr>
        <p:spPr/>
        <p:txBody>
          <a:bodyPr/>
          <a:lstStyle/>
          <a:p>
            <a:r>
              <a:rPr lang="en-IN"/>
              <a:t>Anshu Pandey</a:t>
            </a:r>
          </a:p>
        </p:txBody>
      </p:sp>
    </p:spTree>
    <p:extLst>
      <p:ext uri="{BB962C8B-B14F-4D97-AF65-F5344CB8AC3E}">
        <p14:creationId xmlns:p14="http://schemas.microsoft.com/office/powerpoint/2010/main" val="2721151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005E636-3792-4621-95E3-6424E83B0191}"/>
              </a:ext>
            </a:extLst>
          </p:cNvPr>
          <p:cNvSpPr>
            <a:spLocks noGrp="1"/>
          </p:cNvSpPr>
          <p:nvPr>
            <p:ph type="title"/>
          </p:nvPr>
        </p:nvSpPr>
        <p:spPr>
          <a:xfrm>
            <a:off x="643467" y="643467"/>
            <a:ext cx="3363974" cy="1597315"/>
          </a:xfrm>
          <a:noFill/>
          <a:ln w="19050">
            <a:solidFill>
              <a:schemeClr val="bg1"/>
            </a:solidFill>
          </a:ln>
        </p:spPr>
        <p:txBody>
          <a:bodyPr vert="horz" wrap="square" lIns="91440" tIns="45720" rIns="91440" bIns="45720" rtlCol="0" anchor="ctr">
            <a:normAutofit/>
          </a:bodyPr>
          <a:lstStyle/>
          <a:p>
            <a:pPr algn="ctr"/>
            <a:r>
              <a:rPr lang="en-US" sz="2800" b="1" kern="1200">
                <a:solidFill>
                  <a:schemeClr val="bg1"/>
                </a:solidFill>
                <a:latin typeface="+mj-lt"/>
                <a:ea typeface="+mj-ea"/>
                <a:cs typeface="+mj-cs"/>
              </a:rPr>
              <a:t>Empirical Rule</a:t>
            </a:r>
          </a:p>
        </p:txBody>
      </p:sp>
      <p:sp>
        <p:nvSpPr>
          <p:cNvPr id="3" name="Content Placeholder 2">
            <a:extLst>
              <a:ext uri="{FF2B5EF4-FFF2-40B4-BE49-F238E27FC236}">
                <a16:creationId xmlns:a16="http://schemas.microsoft.com/office/drawing/2014/main" id="{2A59F169-4D1C-48DB-BA51-2E43A902276E}"/>
              </a:ext>
            </a:extLst>
          </p:cNvPr>
          <p:cNvSpPr>
            <a:spLocks noGrp="1"/>
          </p:cNvSpPr>
          <p:nvPr>
            <p:ph idx="1"/>
          </p:nvPr>
        </p:nvSpPr>
        <p:spPr>
          <a:xfrm>
            <a:off x="643468" y="2638044"/>
            <a:ext cx="3363974" cy="3415622"/>
          </a:xfrm>
        </p:spPr>
        <p:txBody>
          <a:bodyPr vert="horz" lIns="91440" tIns="45720" rIns="91440" bIns="45720" rtlCol="0">
            <a:normAutofit/>
          </a:bodyPr>
          <a:lstStyle/>
          <a:p>
            <a:endParaRPr lang="en-US" sz="2000">
              <a:solidFill>
                <a:schemeClr val="bg1"/>
              </a:solidFill>
            </a:endParaRPr>
          </a:p>
          <a:p>
            <a:r>
              <a:rPr lang="en-US" sz="2000">
                <a:solidFill>
                  <a:schemeClr val="bg1"/>
                </a:solidFill>
              </a:rPr>
              <a:t>The empirical rule is an important rule of thumb that is used to state the approximate percentage of values that lie within a given number of standard deviations from the mean of a set of data if the data are normally distributed. </a:t>
            </a:r>
          </a:p>
        </p:txBody>
      </p:sp>
      <p:pic>
        <p:nvPicPr>
          <p:cNvPr id="4" name="Picture 3">
            <a:extLst>
              <a:ext uri="{FF2B5EF4-FFF2-40B4-BE49-F238E27FC236}">
                <a16:creationId xmlns:a16="http://schemas.microsoft.com/office/drawing/2014/main" id="{B0E7AC04-63D7-4CF2-90D9-8A6257A9AE50}"/>
              </a:ext>
            </a:extLst>
          </p:cNvPr>
          <p:cNvPicPr>
            <a:picLocks noChangeAspect="1"/>
          </p:cNvPicPr>
          <p:nvPr/>
        </p:nvPicPr>
        <p:blipFill>
          <a:blip r:embed="rId2"/>
          <a:stretch>
            <a:fillRect/>
          </a:stretch>
        </p:blipFill>
        <p:spPr>
          <a:xfrm>
            <a:off x="5297763" y="2364070"/>
            <a:ext cx="6250769" cy="1968992"/>
          </a:xfrm>
          <a:prstGeom prst="rect">
            <a:avLst/>
          </a:prstGeom>
        </p:spPr>
      </p:pic>
    </p:spTree>
    <p:extLst>
      <p:ext uri="{BB962C8B-B14F-4D97-AF65-F5344CB8AC3E}">
        <p14:creationId xmlns:p14="http://schemas.microsoft.com/office/powerpoint/2010/main" val="70540269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8A4132F-DEC6-4332-A00C-A11AD4519B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87C52C8B-7EE7-4A11-90C2-C47E0B2B1E89}"/>
              </a:ext>
            </a:extLst>
          </p:cNvPr>
          <p:cNvPicPr>
            <a:picLocks noChangeAspect="1"/>
          </p:cNvPicPr>
          <p:nvPr/>
        </p:nvPicPr>
        <p:blipFill>
          <a:blip r:embed="rId2"/>
          <a:stretch>
            <a:fillRect/>
          </a:stretch>
        </p:blipFill>
        <p:spPr>
          <a:xfrm>
            <a:off x="7092985" y="3242213"/>
            <a:ext cx="4260814" cy="1192420"/>
          </a:xfrm>
          <a:prstGeom prst="rect">
            <a:avLst/>
          </a:prstGeom>
        </p:spPr>
      </p:pic>
      <p:sp>
        <p:nvSpPr>
          <p:cNvPr id="11" name="Freeform: Shape 10">
            <a:extLst>
              <a:ext uri="{FF2B5EF4-FFF2-40B4-BE49-F238E27FC236}">
                <a16:creationId xmlns:a16="http://schemas.microsoft.com/office/drawing/2014/main" id="{64965EAE-E41A-435F-B993-07E824B6C9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0"/>
            <a:ext cx="7539895"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152F8994-E6D4-4311-9548-C3607BC436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7092985"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EFDA5-6C71-4E32-817C-D67B2BD8EBD9}"/>
              </a:ext>
            </a:extLst>
          </p:cNvPr>
          <p:cNvSpPr>
            <a:spLocks noGrp="1"/>
          </p:cNvSpPr>
          <p:nvPr>
            <p:ph type="title"/>
          </p:nvPr>
        </p:nvSpPr>
        <p:spPr>
          <a:xfrm>
            <a:off x="838199" y="365125"/>
            <a:ext cx="5529943" cy="1325563"/>
          </a:xfrm>
        </p:spPr>
        <p:txBody>
          <a:bodyPr vert="horz" lIns="91440" tIns="45720" rIns="91440" bIns="45720" rtlCol="0" anchor="ctr">
            <a:normAutofit/>
          </a:bodyPr>
          <a:lstStyle/>
          <a:p>
            <a:r>
              <a:rPr lang="en-US" sz="4400" b="1" kern="1200">
                <a:solidFill>
                  <a:schemeClr val="tx1"/>
                </a:solidFill>
                <a:latin typeface="+mj-lt"/>
                <a:ea typeface="+mj-ea"/>
                <a:cs typeface="+mj-cs"/>
              </a:rPr>
              <a:t>Chebyshev’s Theorem</a:t>
            </a:r>
          </a:p>
        </p:txBody>
      </p:sp>
      <p:sp>
        <p:nvSpPr>
          <p:cNvPr id="3" name="Content Placeholder 2">
            <a:extLst>
              <a:ext uri="{FF2B5EF4-FFF2-40B4-BE49-F238E27FC236}">
                <a16:creationId xmlns:a16="http://schemas.microsoft.com/office/drawing/2014/main" id="{AD952F6E-98F7-49B6-ABA3-05248B32A8DF}"/>
              </a:ext>
            </a:extLst>
          </p:cNvPr>
          <p:cNvSpPr>
            <a:spLocks noGrp="1"/>
          </p:cNvSpPr>
          <p:nvPr>
            <p:ph idx="1"/>
          </p:nvPr>
        </p:nvSpPr>
        <p:spPr>
          <a:xfrm>
            <a:off x="838199" y="1825625"/>
            <a:ext cx="4128169" cy="3399518"/>
          </a:xfrm>
        </p:spPr>
        <p:txBody>
          <a:bodyPr vert="horz" lIns="91440" tIns="45720" rIns="91440" bIns="45720" rtlCol="0">
            <a:normAutofit/>
          </a:bodyPr>
          <a:lstStyle/>
          <a:p>
            <a:endParaRPr lang="en-US" sz="1900"/>
          </a:p>
          <a:p>
            <a:r>
              <a:rPr lang="en-US" sz="1900"/>
              <a:t>The empirical rule applies only when data are known to be approximately normally distributed. What do researchers use when data are not normally distributed or when the shape of the distribution is unknown? Chebyshev’s theorem applies to all distributions regardless of their shape and thus can be used whenever the data distribution shape is unknown or is nonnormal.</a:t>
            </a:r>
          </a:p>
        </p:txBody>
      </p:sp>
    </p:spTree>
    <p:extLst>
      <p:ext uri="{BB962C8B-B14F-4D97-AF65-F5344CB8AC3E}">
        <p14:creationId xmlns:p14="http://schemas.microsoft.com/office/powerpoint/2010/main" val="2881908868"/>
      </p:ext>
    </p:extLst>
  </p:cSld>
  <p:clrMapOvr>
    <a:overrideClrMapping bg1="dk1" tx1="lt1" bg2="dk2" tx2="lt2" accent1="accent1" accent2="accent2" accent3="accent3" accent4="accent4" accent5="accent5" accent6="accent6" hlink="hlink" folHlink="folHlink"/>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945E29B-B971-41C6-A57B-B29BBB108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0" name="Group 9">
            <a:extLst>
              <a:ext uri="{FF2B5EF4-FFF2-40B4-BE49-F238E27FC236}">
                <a16:creationId xmlns:a16="http://schemas.microsoft.com/office/drawing/2014/main" id="{4C76015D-CFEA-4204-9A50-352560FFC2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11" name="Oval 5">
              <a:extLst>
                <a:ext uri="{FF2B5EF4-FFF2-40B4-BE49-F238E27FC236}">
                  <a16:creationId xmlns:a16="http://schemas.microsoft.com/office/drawing/2014/main" id="{7325C43C-72B5-4DC9-B386-90859B58BF0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12" name="Oval 11">
              <a:extLst>
                <a:ext uri="{FF2B5EF4-FFF2-40B4-BE49-F238E27FC236}">
                  <a16:creationId xmlns:a16="http://schemas.microsoft.com/office/drawing/2014/main" id="{C95AD9A4-5AF5-48C4-BC2A-635316433A4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3" name="Oval 5">
              <a:extLst>
                <a:ext uri="{FF2B5EF4-FFF2-40B4-BE49-F238E27FC236}">
                  <a16:creationId xmlns:a16="http://schemas.microsoft.com/office/drawing/2014/main" id="{AF4A3D62-D56C-4A32-8C75-100D383EC61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useBgFill="1">
        <p:nvSpPr>
          <p:cNvPr id="15" name="Rectangle 14">
            <a:extLst>
              <a:ext uri="{FF2B5EF4-FFF2-40B4-BE49-F238E27FC236}">
                <a16:creationId xmlns:a16="http://schemas.microsoft.com/office/drawing/2014/main" id="{3E1F47E4-066D-4C27-98C8-B2B2C7BABF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38772"/>
            <a:ext cx="12192000" cy="39804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4646545-B66A-45FD-9D7A-4F7D1ADC8D50}"/>
              </a:ext>
            </a:extLst>
          </p:cNvPr>
          <p:cNvSpPr>
            <a:spLocks noGrp="1"/>
          </p:cNvSpPr>
          <p:nvPr>
            <p:ph type="title"/>
          </p:nvPr>
        </p:nvSpPr>
        <p:spPr>
          <a:xfrm>
            <a:off x="838200" y="1760505"/>
            <a:ext cx="10515600" cy="935025"/>
          </a:xfrm>
        </p:spPr>
        <p:txBody>
          <a:bodyPr vert="horz" lIns="91440" tIns="45720" rIns="91440" bIns="45720" rtlCol="0" anchor="ctr">
            <a:normAutofit/>
          </a:bodyPr>
          <a:lstStyle/>
          <a:p>
            <a:pPr algn="ctr"/>
            <a:r>
              <a:rPr lang="en-US" b="1" kern="1200" dirty="0">
                <a:solidFill>
                  <a:schemeClr val="tx2"/>
                </a:solidFill>
                <a:latin typeface="+mj-lt"/>
                <a:ea typeface="+mj-ea"/>
                <a:cs typeface="+mj-cs"/>
              </a:rPr>
              <a:t>Z Score</a:t>
            </a:r>
          </a:p>
        </p:txBody>
      </p:sp>
      <p:sp>
        <p:nvSpPr>
          <p:cNvPr id="3" name="Content Placeholder 2">
            <a:extLst>
              <a:ext uri="{FF2B5EF4-FFF2-40B4-BE49-F238E27FC236}">
                <a16:creationId xmlns:a16="http://schemas.microsoft.com/office/drawing/2014/main" id="{17CDB8A8-7DB7-4C8B-AEF7-369E16890C68}"/>
              </a:ext>
            </a:extLst>
          </p:cNvPr>
          <p:cNvSpPr>
            <a:spLocks noGrp="1"/>
          </p:cNvSpPr>
          <p:nvPr>
            <p:ph idx="1"/>
          </p:nvPr>
        </p:nvSpPr>
        <p:spPr>
          <a:xfrm>
            <a:off x="2384952" y="3012928"/>
            <a:ext cx="7422096" cy="2109445"/>
          </a:xfrm>
        </p:spPr>
        <p:txBody>
          <a:bodyPr vert="horz" lIns="91440" tIns="45720" rIns="91440" bIns="45720" rtlCol="0">
            <a:normAutofit/>
          </a:bodyPr>
          <a:lstStyle/>
          <a:p>
            <a:r>
              <a:rPr lang="en-US" sz="1800">
                <a:solidFill>
                  <a:schemeClr val="tx2"/>
                </a:solidFill>
              </a:rPr>
              <a:t>Scores A z score represents the number of standard deviations a value (x) is above or below the mean of a set of numbers when the data are normally distributed. Using z scores allows translation of a value’s raw distance from the mean into units of standard deviations.</a:t>
            </a:r>
          </a:p>
          <a:p>
            <a:endParaRPr lang="en-US" sz="1800">
              <a:solidFill>
                <a:schemeClr val="tx2"/>
              </a:solidFill>
            </a:endParaRPr>
          </a:p>
        </p:txBody>
      </p:sp>
      <p:pic>
        <p:nvPicPr>
          <p:cNvPr id="5" name="Picture 4">
            <a:extLst>
              <a:ext uri="{FF2B5EF4-FFF2-40B4-BE49-F238E27FC236}">
                <a16:creationId xmlns:a16="http://schemas.microsoft.com/office/drawing/2014/main" id="{666A35BC-A2B0-486C-AE11-05E166A669DD}"/>
              </a:ext>
            </a:extLst>
          </p:cNvPr>
          <p:cNvPicPr>
            <a:picLocks noChangeAspect="1"/>
          </p:cNvPicPr>
          <p:nvPr/>
        </p:nvPicPr>
        <p:blipFill>
          <a:blip r:embed="rId2"/>
          <a:stretch>
            <a:fillRect/>
          </a:stretch>
        </p:blipFill>
        <p:spPr>
          <a:xfrm>
            <a:off x="5384330" y="4218444"/>
            <a:ext cx="1933575" cy="771525"/>
          </a:xfrm>
          <a:prstGeom prst="rect">
            <a:avLst/>
          </a:prstGeom>
        </p:spPr>
      </p:pic>
    </p:spTree>
    <p:extLst>
      <p:ext uri="{BB962C8B-B14F-4D97-AF65-F5344CB8AC3E}">
        <p14:creationId xmlns:p14="http://schemas.microsoft.com/office/powerpoint/2010/main" val="3542721069"/>
      </p:ext>
    </p:extLst>
  </p:cSld>
  <p:clrMapOvr>
    <a:overrideClrMapping bg1="dk1" tx1="lt1" bg2="dk2" tx2="lt2" accent1="accent1" accent2="accent2" accent3="accent3" accent4="accent4" accent5="accent5" accent6="accent6" hlink="hlink" folHlink="folHlink"/>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69D07-0707-4CB6-A230-C91144242089}"/>
              </a:ext>
            </a:extLst>
          </p:cNvPr>
          <p:cNvSpPr>
            <a:spLocks noGrp="1"/>
          </p:cNvSpPr>
          <p:nvPr>
            <p:ph type="title"/>
          </p:nvPr>
        </p:nvSpPr>
        <p:spPr>
          <a:xfrm>
            <a:off x="2231136" y="969264"/>
            <a:ext cx="7726680" cy="1188720"/>
          </a:xfrm>
          <a:solidFill>
            <a:schemeClr val="bg1">
              <a:alpha val="70000"/>
            </a:schemeClr>
          </a:solidFill>
          <a:ln w="31750" cap="sq">
            <a:solidFill>
              <a:schemeClr val="tx1">
                <a:lumMod val="75000"/>
                <a:lumOff val="25000"/>
              </a:schemeClr>
            </a:solidFill>
            <a:miter lim="800000"/>
          </a:ln>
        </p:spPr>
        <p:txBody>
          <a:bodyPr vert="horz" lIns="91440" tIns="45720" rIns="91440" bIns="45720" rtlCol="0" anchor="ctr">
            <a:normAutofit/>
          </a:bodyPr>
          <a:lstStyle/>
          <a:p>
            <a:pPr algn="ctr"/>
            <a:r>
              <a:rPr lang="en-US" sz="2800" b="1">
                <a:solidFill>
                  <a:schemeClr val="tx1">
                    <a:lumMod val="85000"/>
                    <a:lumOff val="15000"/>
                  </a:schemeClr>
                </a:solidFill>
              </a:rPr>
              <a:t>Coefﬁcient of Variation</a:t>
            </a:r>
          </a:p>
        </p:txBody>
      </p:sp>
      <p:sp>
        <p:nvSpPr>
          <p:cNvPr id="3" name="Content Placeholder 2">
            <a:extLst>
              <a:ext uri="{FF2B5EF4-FFF2-40B4-BE49-F238E27FC236}">
                <a16:creationId xmlns:a16="http://schemas.microsoft.com/office/drawing/2014/main" id="{DC3F803A-DAEA-47B4-B89D-82D82C68D098}"/>
              </a:ext>
            </a:extLst>
          </p:cNvPr>
          <p:cNvSpPr>
            <a:spLocks noGrp="1"/>
          </p:cNvSpPr>
          <p:nvPr>
            <p:ph idx="1"/>
          </p:nvPr>
        </p:nvSpPr>
        <p:spPr>
          <a:xfrm>
            <a:off x="2231136" y="2392472"/>
            <a:ext cx="7764202" cy="989991"/>
          </a:xfrm>
        </p:spPr>
        <p:txBody>
          <a:bodyPr vert="horz" lIns="91440" tIns="45720" rIns="91440" bIns="45720" rtlCol="0">
            <a:normAutofit/>
          </a:bodyPr>
          <a:lstStyle/>
          <a:p>
            <a:pPr algn="ctr"/>
            <a:r>
              <a:rPr lang="en-US" sz="2000"/>
              <a:t>The coefﬁcient of variation is a statistic that is the ratio of the standard deviation to the mean expressed in percentage and is denoted CV.</a:t>
            </a:r>
          </a:p>
          <a:p>
            <a:pPr algn="ctr"/>
            <a:endParaRPr lang="en-US" sz="2000"/>
          </a:p>
        </p:txBody>
      </p:sp>
      <p:sp>
        <p:nvSpPr>
          <p:cNvPr id="9" name="Rectangle 8">
            <a:extLst>
              <a:ext uri="{FF2B5EF4-FFF2-40B4-BE49-F238E27FC236}">
                <a16:creationId xmlns:a16="http://schemas.microsoft.com/office/drawing/2014/main" id="{8B7ED75B-0ED9-4EE2-AC8C-806CC17AFF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38778" y="3538248"/>
            <a:ext cx="4940602" cy="22943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E514FEC4-CF77-460A-956E-A27F070FA513}"/>
              </a:ext>
            </a:extLst>
          </p:cNvPr>
          <p:cNvPicPr>
            <a:picLocks noChangeAspect="1"/>
          </p:cNvPicPr>
          <p:nvPr/>
        </p:nvPicPr>
        <p:blipFill>
          <a:blip r:embed="rId2"/>
          <a:stretch>
            <a:fillRect/>
          </a:stretch>
        </p:blipFill>
        <p:spPr>
          <a:xfrm>
            <a:off x="3786566" y="3734706"/>
            <a:ext cx="4645026" cy="1901472"/>
          </a:xfrm>
          <a:prstGeom prst="rect">
            <a:avLst/>
          </a:prstGeom>
        </p:spPr>
      </p:pic>
    </p:spTree>
    <p:extLst>
      <p:ext uri="{BB962C8B-B14F-4D97-AF65-F5344CB8AC3E}">
        <p14:creationId xmlns:p14="http://schemas.microsoft.com/office/powerpoint/2010/main" val="306902935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662795" y="-3745097"/>
            <a:ext cx="1354979" cy="10750169"/>
          </a:xfrm>
          <a:prstGeom prst="downArrow">
            <a:avLst>
              <a:gd name="adj1" fmla="val 100000"/>
              <a:gd name="adj2" fmla="val 22582"/>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1286932" y="1204109"/>
            <a:ext cx="10023398" cy="857894"/>
          </a:xfrm>
        </p:spPr>
        <p:txBody>
          <a:bodyPr vert="horz" lIns="91440" tIns="45720" rIns="91440" bIns="45720" rtlCol="0" anchor="ctr">
            <a:normAutofit/>
          </a:bodyPr>
          <a:lstStyle/>
          <a:p>
            <a:r>
              <a:rPr lang="en-US" sz="4000" dirty="0">
                <a:solidFill>
                  <a:srgbClr val="FFFFFF"/>
                </a:solidFill>
              </a:rPr>
              <a:t>Interquartile Range (IQR)</a:t>
            </a:r>
            <a:endParaRPr lang="en-US" sz="2500" kern="1200" dirty="0">
              <a:solidFill>
                <a:srgbClr val="FFFFFF"/>
              </a:solidFill>
              <a:latin typeface="+mj-lt"/>
              <a:ea typeface="+mj-ea"/>
              <a:cs typeface="+mj-cs"/>
            </a:endParaRPr>
          </a:p>
        </p:txBody>
      </p:sp>
      <p:sp>
        <p:nvSpPr>
          <p:cNvPr id="4" name="Content Placeholder 3"/>
          <p:cNvSpPr>
            <a:spLocks noGrp="1"/>
          </p:cNvSpPr>
          <p:nvPr>
            <p:ph idx="1"/>
          </p:nvPr>
        </p:nvSpPr>
        <p:spPr>
          <a:xfrm>
            <a:off x="1286930" y="2962451"/>
            <a:ext cx="3132669" cy="2820012"/>
          </a:xfrm>
        </p:spPr>
        <p:txBody>
          <a:bodyPr vert="horz" lIns="91440" tIns="45720" rIns="91440" bIns="45720" rtlCol="0">
            <a:normAutofit fontScale="92500"/>
          </a:bodyPr>
          <a:lstStyle/>
          <a:p>
            <a:pPr marL="0" indent="0" fontAlgn="base">
              <a:buNone/>
            </a:pPr>
            <a:r>
              <a:rPr lang="en-US" sz="2400" dirty="0"/>
              <a:t>Interquartile range is the amount of spread in the middle 50% of a dataset.</a:t>
            </a:r>
          </a:p>
          <a:p>
            <a:pPr marL="0" indent="0" fontAlgn="base">
              <a:buNone/>
            </a:pPr>
            <a:endParaRPr lang="en-US" sz="2400" dirty="0"/>
          </a:p>
          <a:p>
            <a:pPr marL="0" indent="0" fontAlgn="base">
              <a:buNone/>
            </a:pPr>
            <a:r>
              <a:rPr lang="en-US" sz="2400" dirty="0"/>
              <a:t>In other words, it is the distance between the first quartile Q1​ and the third quartile Q3​. </a:t>
            </a:r>
          </a:p>
        </p:txBody>
      </p:sp>
      <p:pic>
        <p:nvPicPr>
          <p:cNvPr id="7" name="Picture 6">
            <a:extLst>
              <a:ext uri="{FF2B5EF4-FFF2-40B4-BE49-F238E27FC236}">
                <a16:creationId xmlns:a16="http://schemas.microsoft.com/office/drawing/2014/main" id="{CDB438B0-5C30-40D1-A41C-1ECC9E7CE183}"/>
              </a:ext>
            </a:extLst>
          </p:cNvPr>
          <p:cNvPicPr>
            <a:picLocks noChangeAspect="1"/>
          </p:cNvPicPr>
          <p:nvPr/>
        </p:nvPicPr>
        <p:blipFill>
          <a:blip r:embed="rId2"/>
          <a:stretch>
            <a:fillRect/>
          </a:stretch>
        </p:blipFill>
        <p:spPr>
          <a:xfrm>
            <a:off x="4662103" y="3733800"/>
            <a:ext cx="6691698" cy="2174802"/>
          </a:xfrm>
          <a:prstGeom prst="rect">
            <a:avLst/>
          </a:prstGeom>
        </p:spPr>
      </p:pic>
      <p:pic>
        <p:nvPicPr>
          <p:cNvPr id="9" name="Picture 8">
            <a:extLst>
              <a:ext uri="{FF2B5EF4-FFF2-40B4-BE49-F238E27FC236}">
                <a16:creationId xmlns:a16="http://schemas.microsoft.com/office/drawing/2014/main" id="{8CD7040E-7F2B-46AB-9B96-6919B100208A}"/>
              </a:ext>
            </a:extLst>
          </p:cNvPr>
          <p:cNvPicPr>
            <a:picLocks noChangeAspect="1"/>
          </p:cNvPicPr>
          <p:nvPr/>
        </p:nvPicPr>
        <p:blipFill>
          <a:blip r:embed="rId3"/>
          <a:stretch>
            <a:fillRect/>
          </a:stretch>
        </p:blipFill>
        <p:spPr>
          <a:xfrm>
            <a:off x="5257800" y="2439614"/>
            <a:ext cx="4514850" cy="1162050"/>
          </a:xfrm>
          <a:prstGeom prst="rect">
            <a:avLst/>
          </a:prstGeom>
        </p:spPr>
      </p:pic>
    </p:spTree>
    <p:extLst>
      <p:ext uri="{BB962C8B-B14F-4D97-AF65-F5344CB8AC3E}">
        <p14:creationId xmlns:p14="http://schemas.microsoft.com/office/powerpoint/2010/main" val="30244249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4281BC32-FF58-4898-A6B5-7B3D059BC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Rectangle 31">
            <a:extLst>
              <a:ext uri="{FF2B5EF4-FFF2-40B4-BE49-F238E27FC236}">
                <a16:creationId xmlns:a16="http://schemas.microsoft.com/office/drawing/2014/main" id="{0D614406-135F-4875-9C87-53822CB1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213969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960120" y="434101"/>
            <a:ext cx="10279971" cy="1362042"/>
          </a:xfrm>
        </p:spPr>
        <p:txBody>
          <a:bodyPr vert="horz" lIns="91440" tIns="45720" rIns="91440" bIns="45720" rtlCol="0" anchor="b">
            <a:normAutofit/>
          </a:bodyPr>
          <a:lstStyle/>
          <a:p>
            <a:r>
              <a:rPr lang="en-US" sz="4400" dirty="0">
                <a:solidFill>
                  <a:schemeClr val="bg1"/>
                </a:solidFill>
              </a:rPr>
              <a:t>Calculation of IQR</a:t>
            </a:r>
            <a:endParaRPr lang="en-US" sz="4400" kern="1200" dirty="0">
              <a:solidFill>
                <a:schemeClr val="bg1"/>
              </a:solidFill>
              <a:latin typeface="+mj-lt"/>
              <a:ea typeface="+mj-ea"/>
              <a:cs typeface="+mj-cs"/>
            </a:endParaRPr>
          </a:p>
        </p:txBody>
      </p:sp>
      <p:sp>
        <p:nvSpPr>
          <p:cNvPr id="34" name="Rectangle 33">
            <a:extLst>
              <a:ext uri="{FF2B5EF4-FFF2-40B4-BE49-F238E27FC236}">
                <a16:creationId xmlns:a16="http://schemas.microsoft.com/office/drawing/2014/main" id="{A47020BD-3785-4628-8C5E-A4011B43EF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39694"/>
            <a:ext cx="12192000" cy="146304"/>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aphicFrame>
        <p:nvGraphicFramePr>
          <p:cNvPr id="25" name="Content Placeholder 3">
            <a:extLst>
              <a:ext uri="{FF2B5EF4-FFF2-40B4-BE49-F238E27FC236}">
                <a16:creationId xmlns:a16="http://schemas.microsoft.com/office/drawing/2014/main" id="{8E0EA98F-552D-4618-8926-18F39C51ED80}"/>
              </a:ext>
            </a:extLst>
          </p:cNvPr>
          <p:cNvGraphicFramePr>
            <a:graphicFrameLocks noGrp="1"/>
          </p:cNvGraphicFramePr>
          <p:nvPr>
            <p:ph idx="1"/>
            <p:extLst>
              <p:ext uri="{D42A27DB-BD31-4B8C-83A1-F6EECF244321}">
                <p14:modId xmlns:p14="http://schemas.microsoft.com/office/powerpoint/2010/main" val="2297496219"/>
              </p:ext>
            </p:extLst>
          </p:nvPr>
        </p:nvGraphicFramePr>
        <p:xfrm>
          <a:off x="457200" y="2077843"/>
          <a:ext cx="11277600" cy="43229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0442754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01098" y="1396289"/>
            <a:ext cx="5277333" cy="1325563"/>
          </a:xfrm>
        </p:spPr>
        <p:txBody>
          <a:bodyPr vert="horz" lIns="91440" tIns="45720" rIns="91440" bIns="45720" rtlCol="0" anchor="ctr">
            <a:normAutofit/>
          </a:bodyPr>
          <a:lstStyle/>
          <a:p>
            <a:r>
              <a:rPr lang="en-US" sz="4400" kern="1200">
                <a:solidFill>
                  <a:schemeClr val="tx1"/>
                </a:solidFill>
                <a:latin typeface="+mj-lt"/>
                <a:ea typeface="+mj-ea"/>
                <a:cs typeface="+mj-cs"/>
              </a:rPr>
              <a:t>Conclusion:</a:t>
            </a:r>
          </a:p>
        </p:txBody>
      </p:sp>
      <p:sp>
        <p:nvSpPr>
          <p:cNvPr id="4" name="Content Placeholder 3"/>
          <p:cNvSpPr>
            <a:spLocks noGrp="1"/>
          </p:cNvSpPr>
          <p:nvPr>
            <p:ph idx="1"/>
          </p:nvPr>
        </p:nvSpPr>
        <p:spPr>
          <a:xfrm>
            <a:off x="805543" y="2871982"/>
            <a:ext cx="5272888" cy="3181684"/>
          </a:xfrm>
        </p:spPr>
        <p:txBody>
          <a:bodyPr vert="horz" lIns="91440" tIns="45720" rIns="91440" bIns="45720" rtlCol="0" anchor="t">
            <a:normAutofit/>
          </a:bodyPr>
          <a:lstStyle/>
          <a:p>
            <a:pPr marL="0" indent="0">
              <a:buNone/>
            </a:pPr>
            <a:r>
              <a:rPr lang="en-US" sz="1800" b="1" dirty="0"/>
              <a:t>Variance, Standard Deviation and IQR</a:t>
            </a:r>
          </a:p>
          <a:p>
            <a:pPr marL="0"/>
            <a:endParaRPr lang="en-US" sz="1800" dirty="0"/>
          </a:p>
          <a:p>
            <a:pPr marL="0" indent="0">
              <a:buNone/>
            </a:pPr>
            <a:r>
              <a:rPr lang="en-US" sz="1800" dirty="0"/>
              <a:t>Through Variance, Standard Deviation and IQR we can calculate spread out of data and knowing how far each data point lies from average allows you to make accurate conclusion about a data set, because you can pick out layers or extreme values.</a:t>
            </a:r>
          </a:p>
        </p:txBody>
      </p:sp>
      <p:sp>
        <p:nvSpPr>
          <p:cNvPr id="18" name="Freeform 49">
            <a:extLst>
              <a:ext uri="{FF2B5EF4-FFF2-40B4-BE49-F238E27FC236}">
                <a16:creationId xmlns:a16="http://schemas.microsoft.com/office/drawing/2014/main" id="{EF9B8DF2-C3F5-49A2-94D2-F7B65A0F1F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13914" y="581159"/>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alpha val="80000"/>
            </a:srgb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4330B6AC-E6AB-45E4-A303-C8DE90EB2A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93318" y="760562"/>
            <a:ext cx="5298683" cy="6097438"/>
          </a:xfrm>
          <a:custGeom>
            <a:avLst/>
            <a:gdLst>
              <a:gd name="connsiteX0" fmla="*/ 3120528 w 5298683"/>
              <a:gd name="connsiteY0" fmla="*/ 0 h 6097438"/>
              <a:gd name="connsiteX1" fmla="*/ 5105473 w 5298683"/>
              <a:gd name="connsiteY1" fmla="*/ 712577 h 6097438"/>
              <a:gd name="connsiteX2" fmla="*/ 5298683 w 5298683"/>
              <a:gd name="connsiteY2" fmla="*/ 888178 h 6097438"/>
              <a:gd name="connsiteX3" fmla="*/ 5298683 w 5298683"/>
              <a:gd name="connsiteY3" fmla="*/ 5352876 h 6097438"/>
              <a:gd name="connsiteX4" fmla="*/ 5105473 w 5298683"/>
              <a:gd name="connsiteY4" fmla="*/ 5528477 h 6097438"/>
              <a:gd name="connsiteX5" fmla="*/ 4335177 w 5298683"/>
              <a:gd name="connsiteY5" fmla="*/ 5995828 h 6097438"/>
              <a:gd name="connsiteX6" fmla="*/ 4057556 w 5298683"/>
              <a:gd name="connsiteY6" fmla="*/ 6097438 h 6097438"/>
              <a:gd name="connsiteX7" fmla="*/ 2183499 w 5298683"/>
              <a:gd name="connsiteY7" fmla="*/ 6097438 h 6097438"/>
              <a:gd name="connsiteX8" fmla="*/ 1905878 w 5298683"/>
              <a:gd name="connsiteY8" fmla="*/ 5995828 h 6097438"/>
              <a:gd name="connsiteX9" fmla="*/ 0 w 5298683"/>
              <a:gd name="connsiteY9" fmla="*/ 3120527 h 6097438"/>
              <a:gd name="connsiteX10" fmla="*/ 3120528 w 5298683"/>
              <a:gd name="connsiteY10" fmla="*/ 0 h 609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98683" h="6097438">
                <a:moveTo>
                  <a:pt x="3120528" y="0"/>
                </a:moveTo>
                <a:cubicBezTo>
                  <a:pt x="3874524" y="0"/>
                  <a:pt x="4566062" y="267415"/>
                  <a:pt x="5105473" y="712577"/>
                </a:cubicBezTo>
                <a:lnTo>
                  <a:pt x="5298683" y="888178"/>
                </a:lnTo>
                <a:lnTo>
                  <a:pt x="5298683" y="5352876"/>
                </a:lnTo>
                <a:lnTo>
                  <a:pt x="5105473" y="5528477"/>
                </a:lnTo>
                <a:cubicBezTo>
                  <a:pt x="4874296" y="5719261"/>
                  <a:pt x="4615179" y="5877397"/>
                  <a:pt x="4335177" y="5995828"/>
                </a:cubicBezTo>
                <a:lnTo>
                  <a:pt x="4057556" y="6097438"/>
                </a:lnTo>
                <a:lnTo>
                  <a:pt x="2183499" y="6097438"/>
                </a:lnTo>
                <a:lnTo>
                  <a:pt x="1905878" y="5995828"/>
                </a:lnTo>
                <a:cubicBezTo>
                  <a:pt x="785873" y="5522106"/>
                  <a:pt x="0" y="4413092"/>
                  <a:pt x="0" y="3120527"/>
                </a:cubicBezTo>
                <a:cubicBezTo>
                  <a:pt x="0" y="1397108"/>
                  <a:pt x="1397108" y="0"/>
                  <a:pt x="3120528"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5" name="Graphic 14" descr="Pencil">
            <a:extLst>
              <a:ext uri="{FF2B5EF4-FFF2-40B4-BE49-F238E27FC236}">
                <a16:creationId xmlns:a16="http://schemas.microsoft.com/office/drawing/2014/main" id="{6A1E714E-4EFD-4F65-9CF4-19DAB89EBE9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24800" y="1957050"/>
            <a:ext cx="3945463" cy="3945463"/>
          </a:xfrm>
          <a:prstGeom prst="rect">
            <a:avLst/>
          </a:prstGeom>
        </p:spPr>
      </p:pic>
    </p:spTree>
    <p:extLst>
      <p:ext uri="{BB962C8B-B14F-4D97-AF65-F5344CB8AC3E}">
        <p14:creationId xmlns:p14="http://schemas.microsoft.com/office/powerpoint/2010/main" val="1879251370"/>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object 3"/>
          <p:cNvSpPr txBox="1"/>
          <p:nvPr/>
        </p:nvSpPr>
        <p:spPr>
          <a:xfrm>
            <a:off x="527538" y="4756638"/>
            <a:ext cx="11139854" cy="930447"/>
          </a:xfrm>
          <a:prstGeom prst="rect">
            <a:avLst/>
          </a:prstGeom>
        </p:spPr>
        <p:txBody>
          <a:bodyPr vert="horz" lIns="91440" tIns="45720" rIns="91440" bIns="45720" rtlCol="0" anchor="b">
            <a:normAutofit/>
          </a:bodyPr>
          <a:lstStyle/>
          <a:p>
            <a:pPr marL="7701" algn="ctr" defTabSz="914400">
              <a:lnSpc>
                <a:spcPct val="90000"/>
              </a:lnSpc>
              <a:spcBef>
                <a:spcPct val="0"/>
              </a:spcBef>
              <a:spcAft>
                <a:spcPts val="600"/>
              </a:spcAft>
            </a:pPr>
            <a:r>
              <a:rPr lang="en-US" sz="5400" b="1" kern="1200">
                <a:solidFill>
                  <a:srgbClr val="FFFFFF"/>
                </a:solidFill>
                <a:latin typeface="+mj-lt"/>
                <a:ea typeface="+mj-ea"/>
                <a:cs typeface="+mj-cs"/>
              </a:rPr>
              <a:t>Types of Variables</a:t>
            </a:r>
            <a:endParaRPr lang="en-US" sz="5400" kern="1200">
              <a:solidFill>
                <a:srgbClr val="FFFFFF"/>
              </a:solidFill>
              <a:latin typeface="+mj-lt"/>
              <a:ea typeface="+mj-ea"/>
              <a:cs typeface="+mj-cs"/>
            </a:endParaRPr>
          </a:p>
        </p:txBody>
      </p:sp>
      <p:pic>
        <p:nvPicPr>
          <p:cNvPr id="1026" name="Picture 2" descr="http://3.bp.blogspot.com/-L7KUapFGUXs/U001UGoJSFI/AAAAAAAACVw/8vH0VNUcuJ0/s1600/data+type.png">
            <a:extLst>
              <a:ext uri="{FF2B5EF4-FFF2-40B4-BE49-F238E27FC236}">
                <a16:creationId xmlns:a16="http://schemas.microsoft.com/office/drawing/2014/main" id="{41B64BB8-1D39-47A4-8FC8-E82DE546CE4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40984"/>
          <a:stretch/>
        </p:blipFill>
        <p:spPr bwMode="auto">
          <a:xfrm>
            <a:off x="871523" y="307731"/>
            <a:ext cx="10393854" cy="2359269"/>
          </a:xfrm>
          <a:prstGeom prst="rect">
            <a:avLst/>
          </a:prstGeom>
          <a:noFill/>
          <a:extLst>
            <a:ext uri="{909E8E84-426E-40DD-AFC4-6F175D3DCCD1}">
              <a14:hiddenFill xmlns:a14="http://schemas.microsoft.com/office/drawing/2010/main">
                <a:solidFill>
                  <a:srgbClr val="FFFFFF"/>
                </a:solidFill>
              </a14:hiddenFill>
            </a:ext>
          </a:extLst>
        </p:spPr>
      </p:pic>
      <p:cxnSp>
        <p:nvCxnSpPr>
          <p:cNvPr id="73" name="Straight Connector 72">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6450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8E89D5E-1885-4160-AC77-CC471DD1D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43A58F-26A6-4D55-8F98-C39BB57393A8}"/>
              </a:ext>
            </a:extLst>
          </p:cNvPr>
          <p:cNvSpPr>
            <a:spLocks noGrp="1"/>
          </p:cNvSpPr>
          <p:nvPr>
            <p:ph type="title"/>
          </p:nvPr>
        </p:nvSpPr>
        <p:spPr>
          <a:xfrm>
            <a:off x="943277" y="712269"/>
            <a:ext cx="3370998" cy="5502264"/>
          </a:xfrm>
        </p:spPr>
        <p:txBody>
          <a:bodyPr>
            <a:normAutofit/>
          </a:bodyPr>
          <a:lstStyle/>
          <a:p>
            <a:r>
              <a:rPr lang="en-US">
                <a:solidFill>
                  <a:srgbClr val="FFFFFF"/>
                </a:solidFill>
              </a:rPr>
              <a:t>Summary</a:t>
            </a:r>
            <a:endParaRPr lang="en-IN">
              <a:solidFill>
                <a:srgbClr val="FFFFFF"/>
              </a:solidFill>
            </a:endParaRPr>
          </a:p>
        </p:txBody>
      </p:sp>
      <p:cxnSp>
        <p:nvCxnSpPr>
          <p:cNvPr id="12" name="Straight Connector 11">
            <a:extLst>
              <a:ext uri="{FF2B5EF4-FFF2-40B4-BE49-F238E27FC236}">
                <a16:creationId xmlns:a16="http://schemas.microsoft.com/office/drawing/2014/main" id="{550D2BD1-98F9-412D-905B-3A843EF40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D723EA42-2B6E-4244-B6E8-D59232F7F15C}"/>
              </a:ext>
            </a:extLst>
          </p:cNvPr>
          <p:cNvGraphicFramePr>
            <a:graphicFrameLocks noGrp="1"/>
          </p:cNvGraphicFramePr>
          <p:nvPr>
            <p:ph idx="1"/>
            <p:extLst>
              <p:ext uri="{D42A27DB-BD31-4B8C-83A1-F6EECF244321}">
                <p14:modId xmlns:p14="http://schemas.microsoft.com/office/powerpoint/2010/main" val="1205932075"/>
              </p:ext>
            </p:extLst>
          </p:nvPr>
        </p:nvGraphicFramePr>
        <p:xfrm>
          <a:off x="4953000" y="712269"/>
          <a:ext cx="6596063" cy="55027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02780D34-30EF-42DB-A5DE-70538AFB5493}"/>
              </a:ext>
            </a:extLst>
          </p:cNvPr>
          <p:cNvSpPr>
            <a:spLocks noGrp="1"/>
          </p:cNvSpPr>
          <p:nvPr>
            <p:ph type="ftr" sz="quarter" idx="11"/>
          </p:nvPr>
        </p:nvSpPr>
        <p:spPr/>
        <p:txBody>
          <a:bodyPr/>
          <a:lstStyle/>
          <a:p>
            <a:r>
              <a:rPr lang="en-IN"/>
              <a:t>Anshu Pandey</a:t>
            </a:r>
          </a:p>
        </p:txBody>
      </p:sp>
    </p:spTree>
    <p:extLst>
      <p:ext uri="{BB962C8B-B14F-4D97-AF65-F5344CB8AC3E}">
        <p14:creationId xmlns:p14="http://schemas.microsoft.com/office/powerpoint/2010/main" val="1638974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ACBE1851-2230-47A9-B000-CE9046EA61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ctrTitle"/>
          </p:nvPr>
        </p:nvSpPr>
        <p:spPr>
          <a:xfrm>
            <a:off x="634276" y="803705"/>
            <a:ext cx="4208656" cy="3034857"/>
          </a:xfrm>
        </p:spPr>
        <p:txBody>
          <a:bodyPr anchor="b">
            <a:normAutofit/>
          </a:bodyPr>
          <a:lstStyle/>
          <a:p>
            <a:pPr algn="r"/>
            <a:r>
              <a:rPr lang="en-US" sz="5400">
                <a:solidFill>
                  <a:srgbClr val="FFFFFF"/>
                </a:solidFill>
              </a:rPr>
              <a:t>Thank you</a:t>
            </a:r>
            <a:endParaRPr lang="en-IN" sz="5400">
              <a:solidFill>
                <a:srgbClr val="FFFFFF"/>
              </a:solidFill>
            </a:endParaRPr>
          </a:p>
        </p:txBody>
      </p:sp>
      <p:sp>
        <p:nvSpPr>
          <p:cNvPr id="2" name="Subtitle 1"/>
          <p:cNvSpPr>
            <a:spLocks noGrp="1"/>
          </p:cNvSpPr>
          <p:nvPr>
            <p:ph type="subTitle" idx="1"/>
          </p:nvPr>
        </p:nvSpPr>
        <p:spPr>
          <a:xfrm>
            <a:off x="638921" y="4013165"/>
            <a:ext cx="4204012" cy="2205732"/>
          </a:xfrm>
        </p:spPr>
        <p:txBody>
          <a:bodyPr anchor="t">
            <a:normAutofit/>
          </a:bodyPr>
          <a:lstStyle/>
          <a:p>
            <a:pPr algn="r"/>
            <a:r>
              <a:rPr lang="en-US" sz="1800">
                <a:solidFill>
                  <a:srgbClr val="FFFFFF"/>
                </a:solidFill>
              </a:rPr>
              <a:t>Anshu Pandey</a:t>
            </a:r>
          </a:p>
        </p:txBody>
      </p:sp>
      <p:cxnSp>
        <p:nvCxnSpPr>
          <p:cNvPr id="22" name="Straight Connector 21">
            <a:extLst>
              <a:ext uri="{FF2B5EF4-FFF2-40B4-BE49-F238E27FC236}">
                <a16:creationId xmlns:a16="http://schemas.microsoft.com/office/drawing/2014/main" id="{23B93832-6514-44F4-849B-5EE2C8A233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6679" y="3928939"/>
            <a:ext cx="3931920" cy="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pic>
        <p:nvPicPr>
          <p:cNvPr id="8" name="Graphic 7" descr="Handshake">
            <a:extLst>
              <a:ext uri="{FF2B5EF4-FFF2-40B4-BE49-F238E27FC236}">
                <a16:creationId xmlns:a16="http://schemas.microsoft.com/office/drawing/2014/main" id="{F4FB8FAC-0908-4FCA-B37E-736F98B75F8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699753"/>
            <a:ext cx="5459470" cy="5459470"/>
          </a:xfrm>
          <a:prstGeom prst="rect">
            <a:avLst/>
          </a:prstGeom>
        </p:spPr>
      </p:pic>
      <p:sp>
        <p:nvSpPr>
          <p:cNvPr id="3" name="Footer Placeholder 2">
            <a:extLst>
              <a:ext uri="{FF2B5EF4-FFF2-40B4-BE49-F238E27FC236}">
                <a16:creationId xmlns:a16="http://schemas.microsoft.com/office/drawing/2014/main" id="{8E7B9029-49D8-4AF4-90CC-F70D20057F43}"/>
              </a:ext>
            </a:extLst>
          </p:cNvPr>
          <p:cNvSpPr>
            <a:spLocks noGrp="1"/>
          </p:cNvSpPr>
          <p:nvPr>
            <p:ph type="ftr" sz="quarter" idx="11"/>
          </p:nvPr>
        </p:nvSpPr>
        <p:spPr/>
        <p:txBody>
          <a:bodyPr/>
          <a:lstStyle/>
          <a:p>
            <a:r>
              <a:rPr lang="en-IN"/>
              <a:t>Anshu Pandey</a:t>
            </a:r>
          </a:p>
        </p:txBody>
      </p:sp>
    </p:spTree>
    <p:extLst>
      <p:ext uri="{BB962C8B-B14F-4D97-AF65-F5344CB8AC3E}">
        <p14:creationId xmlns:p14="http://schemas.microsoft.com/office/powerpoint/2010/main" val="2784652399"/>
      </p:ext>
    </p:extLst>
  </p:cSld>
  <p:clrMapOvr>
    <a:masterClrMapping/>
  </p:clrMapOvr>
  <p:transition spd="slow">
    <p:wipe dir="r"/>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object 3"/>
          <p:cNvSpPr txBox="1"/>
          <p:nvPr/>
        </p:nvSpPr>
        <p:spPr>
          <a:xfrm>
            <a:off x="527538" y="4756638"/>
            <a:ext cx="11139854" cy="930447"/>
          </a:xfrm>
          <a:prstGeom prst="rect">
            <a:avLst/>
          </a:prstGeom>
        </p:spPr>
        <p:txBody>
          <a:bodyPr vert="horz" lIns="91440" tIns="45720" rIns="91440" bIns="45720" rtlCol="0" anchor="b">
            <a:normAutofit/>
          </a:bodyPr>
          <a:lstStyle/>
          <a:p>
            <a:pPr marL="7701" marR="0" lvl="0" indent="0" algn="ctr" defTabSz="914400" rtl="0" eaLnBrk="1" fontAlgn="auto" latinLnBrk="0" hangingPunct="1">
              <a:lnSpc>
                <a:spcPct val="90000"/>
              </a:lnSpc>
              <a:spcBef>
                <a:spcPct val="0"/>
              </a:spcBef>
              <a:spcAft>
                <a:spcPts val="600"/>
              </a:spcAft>
              <a:buClrTx/>
              <a:buSzTx/>
              <a:buFontTx/>
              <a:buNone/>
              <a:tabLst/>
              <a:defRPr/>
            </a:pPr>
            <a:r>
              <a:rPr kumimoji="0" lang="en-US" sz="5400" b="1" i="0" u="none" strike="noStrike" kern="1200" cap="none" spc="0" normalizeH="0" baseline="0" noProof="0">
                <a:ln>
                  <a:noFill/>
                </a:ln>
                <a:solidFill>
                  <a:srgbClr val="FFFFFF"/>
                </a:solidFill>
                <a:effectLst/>
                <a:uLnTx/>
                <a:uFillTx/>
                <a:latin typeface="Calibri Light" panose="020F0302020204030204"/>
                <a:ea typeface="+mn-ea"/>
                <a:cs typeface="+mn-cs"/>
              </a:rPr>
              <a:t>Types of Variables</a:t>
            </a:r>
            <a:endParaRPr kumimoji="0" lang="en-US" sz="5400" b="0" i="0" u="none" strike="noStrike" kern="1200" cap="none" spc="0" normalizeH="0" baseline="0" noProof="0">
              <a:ln>
                <a:noFill/>
              </a:ln>
              <a:solidFill>
                <a:srgbClr val="FFFFFF"/>
              </a:solidFill>
              <a:effectLst/>
              <a:uLnTx/>
              <a:uFillTx/>
              <a:latin typeface="Calibri Light" panose="020F0302020204030204"/>
              <a:ea typeface="+mn-ea"/>
              <a:cs typeface="+mn-cs"/>
            </a:endParaRPr>
          </a:p>
        </p:txBody>
      </p:sp>
      <p:pic>
        <p:nvPicPr>
          <p:cNvPr id="1026" name="Picture 2" descr="http://3.bp.blogspot.com/-L7KUapFGUXs/U001UGoJSFI/AAAAAAAACVw/8vH0VNUcuJ0/s1600/data+type.png">
            <a:extLst>
              <a:ext uri="{FF2B5EF4-FFF2-40B4-BE49-F238E27FC236}">
                <a16:creationId xmlns:a16="http://schemas.microsoft.com/office/drawing/2014/main" id="{41B64BB8-1D39-47A4-8FC8-E82DE546CE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1523" y="307731"/>
            <a:ext cx="10393854" cy="3997637"/>
          </a:xfrm>
          <a:prstGeom prst="rect">
            <a:avLst/>
          </a:prstGeom>
          <a:noFill/>
          <a:extLst>
            <a:ext uri="{909E8E84-426E-40DD-AFC4-6F175D3DCCD1}">
              <a14:hiddenFill xmlns:a14="http://schemas.microsoft.com/office/drawing/2010/main">
                <a:solidFill>
                  <a:srgbClr val="FFFFFF"/>
                </a:solidFill>
              </a14:hiddenFill>
            </a:ext>
          </a:extLst>
        </p:spPr>
      </p:pic>
      <p:cxnSp>
        <p:nvCxnSpPr>
          <p:cNvPr id="73" name="Straight Connector 72">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8388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146645" y="841416"/>
            <a:ext cx="7200322" cy="626440"/>
          </a:xfrm>
          <a:prstGeom prst="rect">
            <a:avLst/>
          </a:prstGeom>
        </p:spPr>
        <p:txBody>
          <a:bodyPr vert="horz" wrap="square" lIns="0" tIns="10782" rIns="0" bIns="0" rtlCol="0">
            <a:spAutoFit/>
          </a:bodyPr>
          <a:lstStyle/>
          <a:p>
            <a:pPr marL="7701">
              <a:spcBef>
                <a:spcPts val="85"/>
              </a:spcBef>
            </a:pPr>
            <a:r>
              <a:rPr lang="en-IN" sz="4000" b="1" dirty="0"/>
              <a:t>Categorical</a:t>
            </a:r>
            <a:endParaRPr sz="4000" dirty="0">
              <a:latin typeface="Calibri"/>
              <a:cs typeface="Calibri"/>
            </a:endParaRPr>
          </a:p>
        </p:txBody>
      </p:sp>
      <p:pic>
        <p:nvPicPr>
          <p:cNvPr id="2050" name="Picture 2" descr="http://2.bp.blogspot.com/-iqA0pWXiL9U/U004BYW7mTI/AAAAAAAACWE/0Ogk4Pl9-NY/s1600/data+type1.png">
            <a:extLst>
              <a:ext uri="{FF2B5EF4-FFF2-40B4-BE49-F238E27FC236}">
                <a16:creationId xmlns:a16="http://schemas.microsoft.com/office/drawing/2014/main" id="{07945671-F61D-4E9F-BAA9-FA6DA86319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8335" y="2459562"/>
            <a:ext cx="2935330" cy="158353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BF8C831C-5982-4B70-B170-D82BEE13F58D}"/>
              </a:ext>
            </a:extLst>
          </p:cNvPr>
          <p:cNvSpPr/>
          <p:nvPr/>
        </p:nvSpPr>
        <p:spPr>
          <a:xfrm>
            <a:off x="1146645" y="1588813"/>
            <a:ext cx="10498692" cy="769441"/>
          </a:xfrm>
          <a:prstGeom prst="rect">
            <a:avLst/>
          </a:prstGeom>
        </p:spPr>
        <p:txBody>
          <a:bodyPr wrap="square">
            <a:spAutoFit/>
          </a:bodyPr>
          <a:lstStyle/>
          <a:p>
            <a:r>
              <a:rPr lang="en-US" sz="2200" dirty="0"/>
              <a:t>Qualitative data are often termed categorical data. Data that can be added into categories according to their characteristics.</a:t>
            </a:r>
            <a:endParaRPr lang="en-IN" sz="2200" dirty="0"/>
          </a:p>
        </p:txBody>
      </p:sp>
      <p:sp>
        <p:nvSpPr>
          <p:cNvPr id="8" name="Rectangle 7">
            <a:extLst>
              <a:ext uri="{FF2B5EF4-FFF2-40B4-BE49-F238E27FC236}">
                <a16:creationId xmlns:a16="http://schemas.microsoft.com/office/drawing/2014/main" id="{E32FB276-5887-481E-B3CD-379B736270E4}"/>
              </a:ext>
            </a:extLst>
          </p:cNvPr>
          <p:cNvSpPr/>
          <p:nvPr/>
        </p:nvSpPr>
        <p:spPr>
          <a:xfrm>
            <a:off x="698269" y="4043097"/>
            <a:ext cx="5397731" cy="2308324"/>
          </a:xfrm>
          <a:prstGeom prst="rect">
            <a:avLst/>
          </a:prstGeom>
        </p:spPr>
        <p:txBody>
          <a:bodyPr wrap="square">
            <a:spAutoFit/>
          </a:bodyPr>
          <a:lstStyle/>
          <a:p>
            <a:pPr algn="r" fontAlgn="base">
              <a:buFont typeface="Arial" panose="020B0604020202020204" pitchFamily="34" charset="0"/>
              <a:buChar char="•"/>
            </a:pPr>
            <a:r>
              <a:rPr lang="en-US" b="1" dirty="0">
                <a:solidFill>
                  <a:srgbClr val="990000"/>
                </a:solidFill>
                <a:latin typeface="inherit"/>
              </a:rPr>
              <a:t>Nominal Variable (Unordered list)</a:t>
            </a:r>
            <a:br>
              <a:rPr lang="en-US" dirty="0"/>
            </a:br>
            <a:r>
              <a:rPr lang="en-US" dirty="0">
                <a:solidFill>
                  <a:srgbClr val="666666"/>
                </a:solidFill>
                <a:latin typeface="Arial" panose="020B0604020202020204" pitchFamily="34" charset="0"/>
              </a:rPr>
              <a:t>A variable that has two or more categories, without any implied ordering.</a:t>
            </a:r>
            <a:br>
              <a:rPr lang="en-US" dirty="0"/>
            </a:br>
            <a:br>
              <a:rPr lang="en-US" dirty="0"/>
            </a:br>
            <a:r>
              <a:rPr lang="en-US" b="1" dirty="0">
                <a:solidFill>
                  <a:srgbClr val="666666"/>
                </a:solidFill>
                <a:latin typeface="inherit"/>
              </a:rPr>
              <a:t>Examples : </a:t>
            </a:r>
            <a:br>
              <a:rPr lang="en-US" dirty="0"/>
            </a:br>
            <a:r>
              <a:rPr lang="en-US" dirty="0">
                <a:solidFill>
                  <a:srgbClr val="666666"/>
                </a:solidFill>
                <a:latin typeface="inherit"/>
              </a:rPr>
              <a:t>Gender - Male, Female</a:t>
            </a:r>
          </a:p>
          <a:p>
            <a:pPr algn="r" fontAlgn="base">
              <a:buFont typeface="Arial" panose="020B0604020202020204" pitchFamily="34" charset="0"/>
              <a:buChar char="•"/>
            </a:pPr>
            <a:r>
              <a:rPr lang="en-US" dirty="0">
                <a:solidFill>
                  <a:srgbClr val="666666"/>
                </a:solidFill>
                <a:latin typeface="inherit"/>
              </a:rPr>
              <a:t>Marital Status - Unmarried, Married, Divorcee</a:t>
            </a:r>
          </a:p>
          <a:p>
            <a:pPr algn="r" fontAlgn="base">
              <a:buFont typeface="Arial" panose="020B0604020202020204" pitchFamily="34" charset="0"/>
              <a:buChar char="•"/>
            </a:pPr>
            <a:r>
              <a:rPr lang="en-US" dirty="0">
                <a:solidFill>
                  <a:srgbClr val="666666"/>
                </a:solidFill>
                <a:latin typeface="inherit"/>
              </a:rPr>
              <a:t>State - New Delhi, Haryana, Illinois, Michigan</a:t>
            </a:r>
            <a:endParaRPr lang="en-US" b="0" i="0" dirty="0">
              <a:solidFill>
                <a:srgbClr val="666666"/>
              </a:solidFill>
              <a:effectLst/>
              <a:latin typeface="inherit"/>
            </a:endParaRPr>
          </a:p>
        </p:txBody>
      </p:sp>
      <p:sp>
        <p:nvSpPr>
          <p:cNvPr id="9" name="Rectangle 8">
            <a:extLst>
              <a:ext uri="{FF2B5EF4-FFF2-40B4-BE49-F238E27FC236}">
                <a16:creationId xmlns:a16="http://schemas.microsoft.com/office/drawing/2014/main" id="{0B31F73F-E7CB-480D-989F-69574BB1A572}"/>
              </a:ext>
            </a:extLst>
          </p:cNvPr>
          <p:cNvSpPr/>
          <p:nvPr/>
        </p:nvSpPr>
        <p:spPr>
          <a:xfrm>
            <a:off x="6096000" y="4043096"/>
            <a:ext cx="6096000" cy="2308324"/>
          </a:xfrm>
          <a:prstGeom prst="rect">
            <a:avLst/>
          </a:prstGeom>
        </p:spPr>
        <p:txBody>
          <a:bodyPr wrap="square">
            <a:spAutoFit/>
          </a:bodyPr>
          <a:lstStyle/>
          <a:p>
            <a:pPr fontAlgn="base"/>
            <a:r>
              <a:rPr lang="en-US" b="1" dirty="0">
                <a:solidFill>
                  <a:srgbClr val="990000"/>
                </a:solidFill>
                <a:latin typeface="inherit"/>
              </a:rPr>
              <a:t>Ordinal Variable (Ordered list)</a:t>
            </a:r>
            <a:br>
              <a:rPr lang="en-US" dirty="0">
                <a:solidFill>
                  <a:srgbClr val="666666"/>
                </a:solidFill>
                <a:latin typeface="Arial" panose="020B0604020202020204" pitchFamily="34" charset="0"/>
              </a:rPr>
            </a:br>
            <a:r>
              <a:rPr lang="en-US" dirty="0">
                <a:solidFill>
                  <a:srgbClr val="666666"/>
                </a:solidFill>
                <a:latin typeface="Arial" panose="020B0604020202020204" pitchFamily="34" charset="0"/>
              </a:rPr>
              <a:t>A variable that has two or more categories, with clear ordering.</a:t>
            </a:r>
            <a:br>
              <a:rPr lang="en-US" dirty="0">
                <a:solidFill>
                  <a:srgbClr val="666666"/>
                </a:solidFill>
                <a:latin typeface="Arial" panose="020B0604020202020204" pitchFamily="34" charset="0"/>
              </a:rPr>
            </a:br>
            <a:br>
              <a:rPr lang="en-US" dirty="0">
                <a:solidFill>
                  <a:srgbClr val="666666"/>
                </a:solidFill>
                <a:latin typeface="Arial" panose="020B0604020202020204" pitchFamily="34" charset="0"/>
              </a:rPr>
            </a:br>
            <a:r>
              <a:rPr lang="en-US" b="1" dirty="0">
                <a:solidFill>
                  <a:srgbClr val="666666"/>
                </a:solidFill>
                <a:latin typeface="inherit"/>
              </a:rPr>
              <a:t>Examples : </a:t>
            </a:r>
            <a:endParaRPr lang="en-US" dirty="0">
              <a:solidFill>
                <a:srgbClr val="666666"/>
              </a:solidFill>
              <a:latin typeface="Arial" panose="020B0604020202020204" pitchFamily="34" charset="0"/>
            </a:endParaRPr>
          </a:p>
          <a:p>
            <a:pPr fontAlgn="base">
              <a:buFont typeface="Arial" panose="020B0604020202020204" pitchFamily="34" charset="0"/>
              <a:buChar char="•"/>
            </a:pPr>
            <a:r>
              <a:rPr lang="en-US" dirty="0">
                <a:solidFill>
                  <a:srgbClr val="666666"/>
                </a:solidFill>
                <a:latin typeface="inherit"/>
              </a:rPr>
              <a:t>Scale - Strongly Disagree, Disagree, Neutral, Agree, Strongly Agree</a:t>
            </a:r>
          </a:p>
          <a:p>
            <a:pPr fontAlgn="base">
              <a:buFont typeface="Arial" panose="020B0604020202020204" pitchFamily="34" charset="0"/>
              <a:buChar char="•"/>
            </a:pPr>
            <a:r>
              <a:rPr lang="en-US" dirty="0">
                <a:solidFill>
                  <a:srgbClr val="666666"/>
                </a:solidFill>
                <a:latin typeface="inherit"/>
              </a:rPr>
              <a:t>Rating - Very low, Low, Medium, Great, Very great</a:t>
            </a:r>
            <a:endParaRPr lang="en-US" b="0" i="0" dirty="0">
              <a:solidFill>
                <a:srgbClr val="666666"/>
              </a:solidFill>
              <a:effectLst/>
              <a:latin typeface="inherit"/>
            </a:endParaRPr>
          </a:p>
        </p:txBody>
      </p:sp>
    </p:spTree>
    <p:extLst>
      <p:ext uri="{BB962C8B-B14F-4D97-AF65-F5344CB8AC3E}">
        <p14:creationId xmlns:p14="http://schemas.microsoft.com/office/powerpoint/2010/main" val="127274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EF4E260-B79D-41D8-90EB-C84807CD77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135" y="476778"/>
            <a:ext cx="7212450" cy="5920653"/>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D094EF4D-702C-432C-A685-BE480D7E5917}"/>
              </a:ext>
            </a:extLst>
          </p:cNvPr>
          <p:cNvSpPr>
            <a:spLocks noGrp="1"/>
          </p:cNvSpPr>
          <p:nvPr>
            <p:ph type="title"/>
          </p:nvPr>
        </p:nvSpPr>
        <p:spPr>
          <a:xfrm>
            <a:off x="1118215" y="1269255"/>
            <a:ext cx="5956353" cy="3038947"/>
          </a:xfrm>
        </p:spPr>
        <p:txBody>
          <a:bodyPr vert="horz" lIns="91440" tIns="45720" rIns="91440" bIns="45720" rtlCol="0" anchor="b">
            <a:normAutofit/>
          </a:bodyPr>
          <a:lstStyle/>
          <a:p>
            <a:pPr algn="r"/>
            <a:r>
              <a:rPr lang="en-US" sz="5400" kern="1200" dirty="0">
                <a:solidFill>
                  <a:srgbClr val="FFFFFF"/>
                </a:solidFill>
                <a:latin typeface="+mj-lt"/>
                <a:ea typeface="+mj-ea"/>
                <a:cs typeface="+mj-cs"/>
              </a:rPr>
              <a:t>Continuous Variables</a:t>
            </a:r>
          </a:p>
        </p:txBody>
      </p:sp>
      <p:cxnSp>
        <p:nvCxnSpPr>
          <p:cNvPr id="11" name="Straight Connector 10">
            <a:extLst>
              <a:ext uri="{FF2B5EF4-FFF2-40B4-BE49-F238E27FC236}">
                <a16:creationId xmlns:a16="http://schemas.microsoft.com/office/drawing/2014/main" id="{0686AD50-C6DC-4D98-A467-9AC1F3C2D8D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230880" y="4424906"/>
            <a:ext cx="3657600" cy="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1965B4E0-F280-4A47-9863-8242CAAB34D5}"/>
              </a:ext>
            </a:extLst>
          </p:cNvPr>
          <p:cNvSpPr>
            <a:spLocks noGrp="1"/>
          </p:cNvSpPr>
          <p:nvPr>
            <p:ph type="ftr" sz="quarter" idx="11"/>
          </p:nvPr>
        </p:nvSpPr>
        <p:spPr>
          <a:xfrm>
            <a:off x="478135" y="6397431"/>
            <a:ext cx="6879176" cy="365125"/>
          </a:xfrm>
        </p:spPr>
        <p:txBody>
          <a:bodyPr vert="horz" lIns="91440" tIns="45720" rIns="91440" bIns="45720" rtlCol="0" anchor="ctr">
            <a:normAutofit/>
          </a:bodyPr>
          <a:lstStyle/>
          <a:p>
            <a:pPr algn="l" defTabSz="914400">
              <a:spcAft>
                <a:spcPts val="600"/>
              </a:spcAft>
            </a:pPr>
            <a:r>
              <a:rPr lang="en-US" sz="1050" kern="1200">
                <a:solidFill>
                  <a:schemeClr val="tx1">
                    <a:tint val="75000"/>
                  </a:schemeClr>
                </a:solidFill>
                <a:latin typeface="+mn-lt"/>
                <a:ea typeface="+mn-ea"/>
                <a:cs typeface="+mn-cs"/>
              </a:rPr>
              <a:t>Anshu Pandey</a:t>
            </a:r>
          </a:p>
        </p:txBody>
      </p:sp>
      <p:sp>
        <p:nvSpPr>
          <p:cNvPr id="13" name="Rectangle 12">
            <a:extLst>
              <a:ext uri="{FF2B5EF4-FFF2-40B4-BE49-F238E27FC236}">
                <a16:creationId xmlns:a16="http://schemas.microsoft.com/office/drawing/2014/main" id="{241208F6-8B1C-4098-9388-150BC8E447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452" y="476778"/>
            <a:ext cx="3864383" cy="5920653"/>
          </a:xfrm>
          <a:prstGeom prst="rect">
            <a:avLst/>
          </a:prstGeom>
          <a:solidFill>
            <a:srgbClr val="A6A6A6">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4971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79|136">
      <a:srgbClr val="00B388"/>
    </a:custClr>
    <a:custClr name="135|123|117">
      <a:srgbClr val="877B75"/>
    </a:custClr>
    <a:custClr name="135|135|135">
      <a:srgbClr val="878787"/>
    </a:custClr>
  </a:custClr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19050">
          <a:solidFill>
            <a:schemeClr val="accent1"/>
          </a:solidFill>
        </a:ln>
      </a:spPr>
      <a:bodyPr rtlCol="0" anchor="ctr"/>
      <a:lstStyle>
        <a:defPPr algn="ctr">
          <a:lnSpc>
            <a:spcPct val="90000"/>
          </a:lnSpc>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79|136">
      <a:srgbClr val="00B388"/>
    </a:custClr>
    <a:custClr name="135|123|117">
      <a:srgbClr val="877B75"/>
    </a:custClr>
    <a:custClr name="135|135|135">
      <a:srgbClr val="878787"/>
    </a:custClr>
  </a:custClrLst>
</a:theme>
</file>

<file path=docProps/app.xml><?xml version="1.0" encoding="utf-8"?>
<Properties xmlns="http://schemas.openxmlformats.org/officeDocument/2006/extended-properties" xmlns:vt="http://schemas.openxmlformats.org/officeDocument/2006/docPropsVTypes">
  <TotalTime>995</TotalTime>
  <Words>2717</Words>
  <Application>Microsoft Office PowerPoint</Application>
  <PresentationFormat>Widescreen</PresentationFormat>
  <Paragraphs>323</Paragraphs>
  <Slides>61</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61</vt:i4>
      </vt:variant>
    </vt:vector>
  </HeadingPairs>
  <TitlesOfParts>
    <vt:vector size="68" baseType="lpstr">
      <vt:lpstr>Arial</vt:lpstr>
      <vt:lpstr>Calibri</vt:lpstr>
      <vt:lpstr>Calibri Light</vt:lpstr>
      <vt:lpstr>Cambria Math</vt:lpstr>
      <vt:lpstr>Futura Bk</vt:lpstr>
      <vt:lpstr>inherit</vt:lpstr>
      <vt:lpstr>Office Theme</vt:lpstr>
      <vt:lpstr>Statistic of Data</vt:lpstr>
      <vt:lpstr>Objectives</vt:lpstr>
      <vt:lpstr>Some Important Terms</vt:lpstr>
      <vt:lpstr>Some Important Terms</vt:lpstr>
      <vt:lpstr>PowerPoint Presentation</vt:lpstr>
      <vt:lpstr>PowerPoint Presentation</vt:lpstr>
      <vt:lpstr>PowerPoint Presentation</vt:lpstr>
      <vt:lpstr>PowerPoint Presentation</vt:lpstr>
      <vt:lpstr>Continuous Variables</vt:lpstr>
      <vt:lpstr>PowerPoint Presentation</vt:lpstr>
      <vt:lpstr>PowerPoint Presentation</vt:lpstr>
      <vt:lpstr>Variables</vt:lpstr>
      <vt:lpstr>Descriptive Statistics</vt:lpstr>
      <vt:lpstr>What is central tendency?</vt:lpstr>
      <vt:lpstr>Central Tendency </vt:lpstr>
      <vt:lpstr>Calculation of Central Tendency - Mean </vt:lpstr>
      <vt:lpstr>Calculation of Mean</vt:lpstr>
      <vt:lpstr>Median </vt:lpstr>
      <vt:lpstr>Calculation of Median</vt:lpstr>
      <vt:lpstr>Calculation of Median</vt:lpstr>
      <vt:lpstr>Mode </vt:lpstr>
      <vt:lpstr>Choosing the best measure of Central Tendency</vt:lpstr>
      <vt:lpstr>PowerPoint Presentation</vt:lpstr>
      <vt:lpstr>PowerPoint Presentation</vt:lpstr>
      <vt:lpstr> Imagine a situation where a real estate agent wants a measure of the central tendency of homes she has sold in the last year. She makes a list of all of the totals: </vt:lpstr>
      <vt:lpstr>PowerPoint Presentation</vt:lpstr>
      <vt:lpstr>PowerPoint Presentation</vt:lpstr>
      <vt:lpstr>PowerPoint Presentation</vt:lpstr>
      <vt:lpstr>Percentile</vt:lpstr>
      <vt:lpstr>Variance, Standard Deviation and IQR</vt:lpstr>
      <vt:lpstr>Variance, Standard Deviation and IQR</vt:lpstr>
      <vt:lpstr>Variance and Standard Deviation</vt:lpstr>
      <vt:lpstr>Standard Deviation:- Square root of variance </vt:lpstr>
      <vt:lpstr>PowerPoint Presentation</vt:lpstr>
      <vt:lpstr>Covariance</vt:lpstr>
      <vt:lpstr>Covariance</vt:lpstr>
      <vt:lpstr>Positive, Negative and Zero Covariance</vt:lpstr>
      <vt:lpstr>Calculation of Covariance </vt:lpstr>
      <vt:lpstr>Correlation </vt:lpstr>
      <vt:lpstr>Correlation </vt:lpstr>
      <vt:lpstr>Correlation</vt:lpstr>
      <vt:lpstr>Correlation</vt:lpstr>
      <vt:lpstr>Calculate:- Correlation </vt:lpstr>
      <vt:lpstr>Kurtosis, Skewness</vt:lpstr>
      <vt:lpstr>Skewness:- Lack of symmetry </vt:lpstr>
      <vt:lpstr>Normal Distribution or 0 skewness</vt:lpstr>
      <vt:lpstr>Negative Skewness</vt:lpstr>
      <vt:lpstr>Positive Skewness</vt:lpstr>
      <vt:lpstr>Calculation:- Coefficient of skewness</vt:lpstr>
      <vt:lpstr>Calculation:- Coefficient of skewness</vt:lpstr>
      <vt:lpstr>Kurtosis</vt:lpstr>
      <vt:lpstr>Inferential Statistics</vt:lpstr>
      <vt:lpstr>Empirical Rule</vt:lpstr>
      <vt:lpstr>Chebyshev’s Theorem</vt:lpstr>
      <vt:lpstr>Z Score</vt:lpstr>
      <vt:lpstr>Coefﬁcient of Variation</vt:lpstr>
      <vt:lpstr>Interquartile Range (IQR)</vt:lpstr>
      <vt:lpstr>Calculation of IQR</vt:lpstr>
      <vt:lpstr>Conclusion:</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 of Data</dc:title>
  <dc:creator>Anshu Pandey</dc:creator>
  <cp:lastModifiedBy>Anshu Pandey</cp:lastModifiedBy>
  <cp:revision>14</cp:revision>
  <dcterms:created xsi:type="dcterms:W3CDTF">2018-07-20T13:26:56Z</dcterms:created>
  <dcterms:modified xsi:type="dcterms:W3CDTF">2021-04-28T07:02:52Z</dcterms:modified>
</cp:coreProperties>
</file>