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830" r:id="rId2"/>
  </p:sldMasterIdLst>
  <p:sldIdLst>
    <p:sldId id="256" r:id="rId3"/>
    <p:sldId id="660" r:id="rId4"/>
    <p:sldId id="672" r:id="rId5"/>
    <p:sldId id="674" r:id="rId6"/>
    <p:sldId id="673" r:id="rId7"/>
    <p:sldId id="675" r:id="rId8"/>
    <p:sldId id="676" r:id="rId9"/>
    <p:sldId id="677" r:id="rId10"/>
    <p:sldId id="678" r:id="rId11"/>
    <p:sldId id="668" r:id="rId12"/>
    <p:sldId id="662" r:id="rId13"/>
    <p:sldId id="669" r:id="rId14"/>
    <p:sldId id="670" r:id="rId15"/>
    <p:sldId id="663" r:id="rId16"/>
    <p:sldId id="664" r:id="rId17"/>
    <p:sldId id="665" r:id="rId18"/>
    <p:sldId id="685" r:id="rId19"/>
    <p:sldId id="686" r:id="rId20"/>
    <p:sldId id="687" r:id="rId21"/>
    <p:sldId id="691" r:id="rId22"/>
    <p:sldId id="258" r:id="rId23"/>
    <p:sldId id="259" r:id="rId24"/>
    <p:sldId id="261" r:id="rId25"/>
    <p:sldId id="257" r:id="rId26"/>
    <p:sldId id="262" r:id="rId27"/>
    <p:sldId id="263" r:id="rId28"/>
    <p:sldId id="264" r:id="rId29"/>
    <p:sldId id="265" r:id="rId30"/>
    <p:sldId id="680" r:id="rId31"/>
    <p:sldId id="681" r:id="rId32"/>
    <p:sldId id="682" r:id="rId33"/>
    <p:sldId id="667" r:id="rId34"/>
    <p:sldId id="671" r:id="rId35"/>
    <p:sldId id="689" r:id="rId36"/>
    <p:sldId id="690" r:id="rId37"/>
    <p:sldId id="666" r:id="rId38"/>
    <p:sldId id="688" r:id="rId39"/>
    <p:sldId id="66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66D"/>
    <a:srgbClr val="CBCBCB"/>
    <a:srgbClr val="1B88CC"/>
    <a:srgbClr val="FFFFFF"/>
    <a:srgbClr val="CD8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35FB6-7A4E-4824-9661-A8903D3F4F52}" type="doc">
      <dgm:prSet loTypeId="urn:microsoft.com/office/officeart/2005/8/layout/chevron1" loCatId="process" qsTypeId="urn:microsoft.com/office/officeart/2005/8/quickstyle/simple5" qsCatId="simple" csTypeId="urn:microsoft.com/office/officeart/2005/8/colors/colorful5" csCatId="colorful"/>
      <dgm:spPr/>
      <dgm:t>
        <a:bodyPr/>
        <a:lstStyle/>
        <a:p>
          <a:endParaRPr lang="en-US"/>
        </a:p>
      </dgm:t>
    </dgm:pt>
    <dgm:pt modelId="{21F01137-3C52-4860-A415-71F800C04EE2}">
      <dgm:prSet/>
      <dgm:spPr/>
      <dgm:t>
        <a:bodyPr/>
        <a:lstStyle/>
        <a:p>
          <a:r>
            <a:rPr lang="en-US" b="1"/>
            <a:t>Natural Language Understanding</a:t>
          </a:r>
          <a:endParaRPr lang="en-US"/>
        </a:p>
      </dgm:t>
    </dgm:pt>
    <dgm:pt modelId="{6F1C297E-A646-408D-96F9-DEDDF6674F36}" type="parTrans" cxnId="{453EA332-6A26-466D-884D-131D736E5B92}">
      <dgm:prSet/>
      <dgm:spPr/>
      <dgm:t>
        <a:bodyPr/>
        <a:lstStyle/>
        <a:p>
          <a:endParaRPr lang="en-US"/>
        </a:p>
      </dgm:t>
    </dgm:pt>
    <dgm:pt modelId="{D4141F28-8228-4B0D-BC4F-A062D09BA6AB}" type="sibTrans" cxnId="{453EA332-6A26-466D-884D-131D736E5B92}">
      <dgm:prSet/>
      <dgm:spPr/>
      <dgm:t>
        <a:bodyPr/>
        <a:lstStyle/>
        <a:p>
          <a:endParaRPr lang="en-US"/>
        </a:p>
      </dgm:t>
    </dgm:pt>
    <dgm:pt modelId="{909BA39E-5B10-4C71-A61A-6023B1AB9264}">
      <dgm:prSet/>
      <dgm:spPr/>
      <dgm:t>
        <a:bodyPr/>
        <a:lstStyle/>
        <a:p>
          <a:r>
            <a:rPr lang="en-US"/>
            <a:t>Mapping the given input in the natural language into a useful representation.</a:t>
          </a:r>
        </a:p>
      </dgm:t>
    </dgm:pt>
    <dgm:pt modelId="{D095523C-87A2-485B-8551-315724364F8B}" type="parTrans" cxnId="{A256EC8B-8F5C-4DD4-ADAC-27B446C95E99}">
      <dgm:prSet/>
      <dgm:spPr/>
      <dgm:t>
        <a:bodyPr/>
        <a:lstStyle/>
        <a:p>
          <a:endParaRPr lang="en-US"/>
        </a:p>
      </dgm:t>
    </dgm:pt>
    <dgm:pt modelId="{DCF91A2A-2537-47D0-9685-B88729FDCCD4}" type="sibTrans" cxnId="{A256EC8B-8F5C-4DD4-ADAC-27B446C95E99}">
      <dgm:prSet/>
      <dgm:spPr/>
      <dgm:t>
        <a:bodyPr/>
        <a:lstStyle/>
        <a:p>
          <a:endParaRPr lang="en-US"/>
        </a:p>
      </dgm:t>
    </dgm:pt>
    <dgm:pt modelId="{9560A67F-C747-45D1-A0C2-F9EA061CCA6A}">
      <dgm:prSet/>
      <dgm:spPr/>
      <dgm:t>
        <a:bodyPr/>
        <a:lstStyle/>
        <a:p>
          <a:r>
            <a:rPr lang="en-US"/>
            <a:t>Different level of analysis required: </a:t>
          </a:r>
        </a:p>
      </dgm:t>
    </dgm:pt>
    <dgm:pt modelId="{AF5B5464-D7B8-458D-B833-184E8F8B5A5E}" type="parTrans" cxnId="{877FFAE0-CDF3-4130-8346-8B1AC4B4EA3B}">
      <dgm:prSet/>
      <dgm:spPr/>
      <dgm:t>
        <a:bodyPr/>
        <a:lstStyle/>
        <a:p>
          <a:endParaRPr lang="en-US"/>
        </a:p>
      </dgm:t>
    </dgm:pt>
    <dgm:pt modelId="{EDF0DD70-3097-4B54-8769-E79747786FF8}" type="sibTrans" cxnId="{877FFAE0-CDF3-4130-8346-8B1AC4B4EA3B}">
      <dgm:prSet/>
      <dgm:spPr/>
      <dgm:t>
        <a:bodyPr/>
        <a:lstStyle/>
        <a:p>
          <a:endParaRPr lang="en-US"/>
        </a:p>
      </dgm:t>
    </dgm:pt>
    <dgm:pt modelId="{54739229-D602-4682-8FB7-55D7B01E0B85}">
      <dgm:prSet/>
      <dgm:spPr/>
      <dgm:t>
        <a:bodyPr/>
        <a:lstStyle/>
        <a:p>
          <a:r>
            <a:rPr lang="en-US" b="1" i="1"/>
            <a:t>morphological analysis, </a:t>
          </a:r>
          <a:endParaRPr lang="en-US"/>
        </a:p>
      </dgm:t>
    </dgm:pt>
    <dgm:pt modelId="{6F3F7D77-D1F7-4303-A2C0-E16CC6BC1393}" type="parTrans" cxnId="{B2CF32D1-6F46-46CF-B87F-B11E7FF4A3AD}">
      <dgm:prSet/>
      <dgm:spPr/>
      <dgm:t>
        <a:bodyPr/>
        <a:lstStyle/>
        <a:p>
          <a:endParaRPr lang="en-US"/>
        </a:p>
      </dgm:t>
    </dgm:pt>
    <dgm:pt modelId="{B57EE4C4-F60D-45EE-A2E6-CCBF48639C7D}" type="sibTrans" cxnId="{B2CF32D1-6F46-46CF-B87F-B11E7FF4A3AD}">
      <dgm:prSet/>
      <dgm:spPr/>
      <dgm:t>
        <a:bodyPr/>
        <a:lstStyle/>
        <a:p>
          <a:endParaRPr lang="en-US"/>
        </a:p>
      </dgm:t>
    </dgm:pt>
    <dgm:pt modelId="{6C3F2290-91EF-47A5-8E5C-2E077E7BACF6}">
      <dgm:prSet/>
      <dgm:spPr/>
      <dgm:t>
        <a:bodyPr/>
        <a:lstStyle/>
        <a:p>
          <a:r>
            <a:rPr lang="en-US" b="1" i="1"/>
            <a:t>syntactic analysis, </a:t>
          </a:r>
          <a:endParaRPr lang="en-US"/>
        </a:p>
      </dgm:t>
    </dgm:pt>
    <dgm:pt modelId="{3A306142-4B20-4C80-B51E-D18D23CF11E2}" type="parTrans" cxnId="{0614E438-CB7B-4377-80BF-3C5D6FC4B3A4}">
      <dgm:prSet/>
      <dgm:spPr/>
      <dgm:t>
        <a:bodyPr/>
        <a:lstStyle/>
        <a:p>
          <a:endParaRPr lang="en-US"/>
        </a:p>
      </dgm:t>
    </dgm:pt>
    <dgm:pt modelId="{7E397265-A700-4262-B96C-825010EE91CF}" type="sibTrans" cxnId="{0614E438-CB7B-4377-80BF-3C5D6FC4B3A4}">
      <dgm:prSet/>
      <dgm:spPr/>
      <dgm:t>
        <a:bodyPr/>
        <a:lstStyle/>
        <a:p>
          <a:endParaRPr lang="en-US"/>
        </a:p>
      </dgm:t>
    </dgm:pt>
    <dgm:pt modelId="{809774CC-08F9-4E3B-9F16-F3C9632BB2B7}">
      <dgm:prSet/>
      <dgm:spPr/>
      <dgm:t>
        <a:bodyPr/>
        <a:lstStyle/>
        <a:p>
          <a:r>
            <a:rPr lang="en-US" b="1" i="1"/>
            <a:t>semantic analysis, </a:t>
          </a:r>
          <a:endParaRPr lang="en-US"/>
        </a:p>
      </dgm:t>
    </dgm:pt>
    <dgm:pt modelId="{1B75BD16-CAD4-494C-A958-5B3BAB8AE557}" type="parTrans" cxnId="{9F09AE2B-5783-459A-B7AA-CC3F10C23391}">
      <dgm:prSet/>
      <dgm:spPr/>
      <dgm:t>
        <a:bodyPr/>
        <a:lstStyle/>
        <a:p>
          <a:endParaRPr lang="en-US"/>
        </a:p>
      </dgm:t>
    </dgm:pt>
    <dgm:pt modelId="{DB58DC72-DB4D-49BF-9C1B-CB0C846EC794}" type="sibTrans" cxnId="{9F09AE2B-5783-459A-B7AA-CC3F10C23391}">
      <dgm:prSet/>
      <dgm:spPr/>
      <dgm:t>
        <a:bodyPr/>
        <a:lstStyle/>
        <a:p>
          <a:endParaRPr lang="en-US"/>
        </a:p>
      </dgm:t>
    </dgm:pt>
    <dgm:pt modelId="{8DCA646A-51F2-4401-BC4C-E6DC7E33A413}">
      <dgm:prSet/>
      <dgm:spPr/>
      <dgm:t>
        <a:bodyPr/>
        <a:lstStyle/>
        <a:p>
          <a:r>
            <a:rPr lang="en-US" b="1" i="1"/>
            <a:t>discourse analysis</a:t>
          </a:r>
          <a:r>
            <a:rPr lang="en-US" i="1"/>
            <a:t>,</a:t>
          </a:r>
          <a:r>
            <a:rPr lang="en-US"/>
            <a:t> …</a:t>
          </a:r>
        </a:p>
      </dgm:t>
    </dgm:pt>
    <dgm:pt modelId="{546C83AE-7443-4994-B88D-7BA784F42859}" type="parTrans" cxnId="{819E04B4-CF32-4FE6-9BCA-73F209613BDE}">
      <dgm:prSet/>
      <dgm:spPr/>
      <dgm:t>
        <a:bodyPr/>
        <a:lstStyle/>
        <a:p>
          <a:endParaRPr lang="en-US"/>
        </a:p>
      </dgm:t>
    </dgm:pt>
    <dgm:pt modelId="{A7E6857E-E32A-48A7-A93F-FCBB418A3AA6}" type="sibTrans" cxnId="{819E04B4-CF32-4FE6-9BCA-73F209613BDE}">
      <dgm:prSet/>
      <dgm:spPr/>
      <dgm:t>
        <a:bodyPr/>
        <a:lstStyle/>
        <a:p>
          <a:endParaRPr lang="en-US"/>
        </a:p>
      </dgm:t>
    </dgm:pt>
    <dgm:pt modelId="{71B7F38D-5887-4EDC-A175-6BD1291F5AFD}">
      <dgm:prSet/>
      <dgm:spPr/>
      <dgm:t>
        <a:bodyPr/>
        <a:lstStyle/>
        <a:p>
          <a:r>
            <a:rPr lang="en-US" b="1"/>
            <a:t>Natural Language Generation</a:t>
          </a:r>
          <a:endParaRPr lang="en-US"/>
        </a:p>
      </dgm:t>
    </dgm:pt>
    <dgm:pt modelId="{6BAEDB9D-5B5B-4463-975C-921AA1563927}" type="parTrans" cxnId="{6CE1DB1D-833E-43F7-8254-A59AE725AC9A}">
      <dgm:prSet/>
      <dgm:spPr/>
      <dgm:t>
        <a:bodyPr/>
        <a:lstStyle/>
        <a:p>
          <a:endParaRPr lang="en-US"/>
        </a:p>
      </dgm:t>
    </dgm:pt>
    <dgm:pt modelId="{6733EA5A-93FE-438D-9F04-9C8DD1A53BD6}" type="sibTrans" cxnId="{6CE1DB1D-833E-43F7-8254-A59AE725AC9A}">
      <dgm:prSet/>
      <dgm:spPr/>
      <dgm:t>
        <a:bodyPr/>
        <a:lstStyle/>
        <a:p>
          <a:endParaRPr lang="en-US"/>
        </a:p>
      </dgm:t>
    </dgm:pt>
    <dgm:pt modelId="{60CE60DC-60C0-46A4-B36F-73F8A0820212}">
      <dgm:prSet/>
      <dgm:spPr/>
      <dgm:t>
        <a:bodyPr/>
        <a:lstStyle/>
        <a:p>
          <a:r>
            <a:rPr lang="en-US"/>
            <a:t>Producing output in the natural language from some internal representation.</a:t>
          </a:r>
        </a:p>
      </dgm:t>
    </dgm:pt>
    <dgm:pt modelId="{C97A06AF-39A3-4893-8AEF-5E3893F44B5B}" type="parTrans" cxnId="{4827FF82-FC1B-4983-AA05-75BE6117F215}">
      <dgm:prSet/>
      <dgm:spPr/>
      <dgm:t>
        <a:bodyPr/>
        <a:lstStyle/>
        <a:p>
          <a:endParaRPr lang="en-US"/>
        </a:p>
      </dgm:t>
    </dgm:pt>
    <dgm:pt modelId="{E747216B-EABD-452D-929D-D3FB7F13EAC8}" type="sibTrans" cxnId="{4827FF82-FC1B-4983-AA05-75BE6117F215}">
      <dgm:prSet/>
      <dgm:spPr/>
      <dgm:t>
        <a:bodyPr/>
        <a:lstStyle/>
        <a:p>
          <a:endParaRPr lang="en-US"/>
        </a:p>
      </dgm:t>
    </dgm:pt>
    <dgm:pt modelId="{C7C34F99-0252-486C-8008-B8CD0377C488}">
      <dgm:prSet/>
      <dgm:spPr/>
      <dgm:t>
        <a:bodyPr/>
        <a:lstStyle/>
        <a:p>
          <a:r>
            <a:rPr lang="en-US"/>
            <a:t>Different level of synthesis required:</a:t>
          </a:r>
        </a:p>
      </dgm:t>
    </dgm:pt>
    <dgm:pt modelId="{37E8626C-333B-498F-B31E-E3180EEE3DCE}" type="parTrans" cxnId="{40EDFC01-C96A-42E9-8EBB-637F28DD814F}">
      <dgm:prSet/>
      <dgm:spPr/>
      <dgm:t>
        <a:bodyPr/>
        <a:lstStyle/>
        <a:p>
          <a:endParaRPr lang="en-US"/>
        </a:p>
      </dgm:t>
    </dgm:pt>
    <dgm:pt modelId="{DFE0E007-5558-4C6F-8313-0F3A0ECC7745}" type="sibTrans" cxnId="{40EDFC01-C96A-42E9-8EBB-637F28DD814F}">
      <dgm:prSet/>
      <dgm:spPr/>
      <dgm:t>
        <a:bodyPr/>
        <a:lstStyle/>
        <a:p>
          <a:endParaRPr lang="en-US"/>
        </a:p>
      </dgm:t>
    </dgm:pt>
    <dgm:pt modelId="{1243688F-233B-4A54-AAE4-B08A07105D88}">
      <dgm:prSet/>
      <dgm:spPr/>
      <dgm:t>
        <a:bodyPr/>
        <a:lstStyle/>
        <a:p>
          <a:r>
            <a:rPr lang="en-US" b="1" i="1"/>
            <a:t>deep planning</a:t>
          </a:r>
          <a:endParaRPr lang="en-US"/>
        </a:p>
      </dgm:t>
    </dgm:pt>
    <dgm:pt modelId="{CE16B8C7-39E7-4480-A413-66CB97B34934}" type="parTrans" cxnId="{9996EF48-8DBF-48A9-AECF-54D5A0FF2727}">
      <dgm:prSet/>
      <dgm:spPr/>
      <dgm:t>
        <a:bodyPr/>
        <a:lstStyle/>
        <a:p>
          <a:endParaRPr lang="en-US"/>
        </a:p>
      </dgm:t>
    </dgm:pt>
    <dgm:pt modelId="{F66B1A23-E101-4477-B2A7-F070B0850771}" type="sibTrans" cxnId="{9996EF48-8DBF-48A9-AECF-54D5A0FF2727}">
      <dgm:prSet/>
      <dgm:spPr/>
      <dgm:t>
        <a:bodyPr/>
        <a:lstStyle/>
        <a:p>
          <a:endParaRPr lang="en-US"/>
        </a:p>
      </dgm:t>
    </dgm:pt>
    <dgm:pt modelId="{B2E3F389-71F1-4DCA-B7BA-1F04C6B35D32}">
      <dgm:prSet/>
      <dgm:spPr/>
      <dgm:t>
        <a:bodyPr/>
        <a:lstStyle/>
        <a:p>
          <a:r>
            <a:rPr lang="en-US" b="1" i="1"/>
            <a:t>syntactic generation</a:t>
          </a:r>
          <a:endParaRPr lang="en-US"/>
        </a:p>
      </dgm:t>
    </dgm:pt>
    <dgm:pt modelId="{7B5F6D5D-374D-48AE-8F5A-D772081873D4}" type="parTrans" cxnId="{286FD427-D45E-4D50-B321-A9C9805EE832}">
      <dgm:prSet/>
      <dgm:spPr/>
      <dgm:t>
        <a:bodyPr/>
        <a:lstStyle/>
        <a:p>
          <a:endParaRPr lang="en-US"/>
        </a:p>
      </dgm:t>
    </dgm:pt>
    <dgm:pt modelId="{8BE18F03-E505-4B12-A94F-B819A5BA5F58}" type="sibTrans" cxnId="{286FD427-D45E-4D50-B321-A9C9805EE832}">
      <dgm:prSet/>
      <dgm:spPr/>
      <dgm:t>
        <a:bodyPr/>
        <a:lstStyle/>
        <a:p>
          <a:endParaRPr lang="en-US"/>
        </a:p>
      </dgm:t>
    </dgm:pt>
    <dgm:pt modelId="{47599B0D-5B02-4384-B9DC-4E5A38B6C208}" type="pres">
      <dgm:prSet presAssocID="{9D035FB6-7A4E-4824-9661-A8903D3F4F52}" presName="Name0" presStyleCnt="0">
        <dgm:presLayoutVars>
          <dgm:dir/>
          <dgm:animLvl val="lvl"/>
          <dgm:resizeHandles val="exact"/>
        </dgm:presLayoutVars>
      </dgm:prSet>
      <dgm:spPr/>
    </dgm:pt>
    <dgm:pt modelId="{E776374D-B117-41B9-83F2-B96BDF083868}" type="pres">
      <dgm:prSet presAssocID="{21F01137-3C52-4860-A415-71F800C04EE2}" presName="composite" presStyleCnt="0"/>
      <dgm:spPr/>
    </dgm:pt>
    <dgm:pt modelId="{EEC9EE3E-F23F-40BB-8B07-2B8D4485EBC0}" type="pres">
      <dgm:prSet presAssocID="{21F01137-3C52-4860-A415-71F800C04EE2}" presName="parTx" presStyleLbl="node1" presStyleIdx="0" presStyleCnt="2">
        <dgm:presLayoutVars>
          <dgm:chMax val="0"/>
          <dgm:chPref val="0"/>
          <dgm:bulletEnabled val="1"/>
        </dgm:presLayoutVars>
      </dgm:prSet>
      <dgm:spPr/>
    </dgm:pt>
    <dgm:pt modelId="{89691F3E-9FF2-4D5F-8830-08BFB318E074}" type="pres">
      <dgm:prSet presAssocID="{21F01137-3C52-4860-A415-71F800C04EE2}" presName="desTx" presStyleLbl="revTx" presStyleIdx="0" presStyleCnt="2">
        <dgm:presLayoutVars>
          <dgm:bulletEnabled val="1"/>
        </dgm:presLayoutVars>
      </dgm:prSet>
      <dgm:spPr/>
    </dgm:pt>
    <dgm:pt modelId="{E163B659-5EF1-40F5-9E83-04CA12AEF529}" type="pres">
      <dgm:prSet presAssocID="{D4141F28-8228-4B0D-BC4F-A062D09BA6AB}" presName="space" presStyleCnt="0"/>
      <dgm:spPr/>
    </dgm:pt>
    <dgm:pt modelId="{894D57DD-4290-4F6D-AE13-24D3EDA5A530}" type="pres">
      <dgm:prSet presAssocID="{71B7F38D-5887-4EDC-A175-6BD1291F5AFD}" presName="composite" presStyleCnt="0"/>
      <dgm:spPr/>
    </dgm:pt>
    <dgm:pt modelId="{E6E33169-64F3-4772-BC69-5C61A444110E}" type="pres">
      <dgm:prSet presAssocID="{71B7F38D-5887-4EDC-A175-6BD1291F5AFD}" presName="parTx" presStyleLbl="node1" presStyleIdx="1" presStyleCnt="2">
        <dgm:presLayoutVars>
          <dgm:chMax val="0"/>
          <dgm:chPref val="0"/>
          <dgm:bulletEnabled val="1"/>
        </dgm:presLayoutVars>
      </dgm:prSet>
      <dgm:spPr/>
    </dgm:pt>
    <dgm:pt modelId="{D7348930-5E09-4903-9A75-2E890F050376}" type="pres">
      <dgm:prSet presAssocID="{71B7F38D-5887-4EDC-A175-6BD1291F5AFD}" presName="desTx" presStyleLbl="revTx" presStyleIdx="1" presStyleCnt="2">
        <dgm:presLayoutVars>
          <dgm:bulletEnabled val="1"/>
        </dgm:presLayoutVars>
      </dgm:prSet>
      <dgm:spPr/>
    </dgm:pt>
  </dgm:ptLst>
  <dgm:cxnLst>
    <dgm:cxn modelId="{40EDFC01-C96A-42E9-8EBB-637F28DD814F}" srcId="{71B7F38D-5887-4EDC-A175-6BD1291F5AFD}" destId="{C7C34F99-0252-486C-8008-B8CD0377C488}" srcOrd="1" destOrd="0" parTransId="{37E8626C-333B-498F-B31E-E3180EEE3DCE}" sibTransId="{DFE0E007-5558-4C6F-8313-0F3A0ECC7745}"/>
    <dgm:cxn modelId="{EA770103-13F4-4D44-A457-6F342441F749}" type="presOf" srcId="{9D035FB6-7A4E-4824-9661-A8903D3F4F52}" destId="{47599B0D-5B02-4384-B9DC-4E5A38B6C208}" srcOrd="0" destOrd="0" presId="urn:microsoft.com/office/officeart/2005/8/layout/chevron1"/>
    <dgm:cxn modelId="{69795007-91CA-4203-B00C-C0A991AFF9AE}" type="presOf" srcId="{71B7F38D-5887-4EDC-A175-6BD1291F5AFD}" destId="{E6E33169-64F3-4772-BC69-5C61A444110E}" srcOrd="0" destOrd="0" presId="urn:microsoft.com/office/officeart/2005/8/layout/chevron1"/>
    <dgm:cxn modelId="{6CE1DB1D-833E-43F7-8254-A59AE725AC9A}" srcId="{9D035FB6-7A4E-4824-9661-A8903D3F4F52}" destId="{71B7F38D-5887-4EDC-A175-6BD1291F5AFD}" srcOrd="1" destOrd="0" parTransId="{6BAEDB9D-5B5B-4463-975C-921AA1563927}" sibTransId="{6733EA5A-93FE-438D-9F04-9C8DD1A53BD6}"/>
    <dgm:cxn modelId="{286FD427-D45E-4D50-B321-A9C9805EE832}" srcId="{C7C34F99-0252-486C-8008-B8CD0377C488}" destId="{B2E3F389-71F1-4DCA-B7BA-1F04C6B35D32}" srcOrd="1" destOrd="0" parTransId="{7B5F6D5D-374D-48AE-8F5A-D772081873D4}" sibTransId="{8BE18F03-E505-4B12-A94F-B819A5BA5F58}"/>
    <dgm:cxn modelId="{9F09AE2B-5783-459A-B7AA-CC3F10C23391}" srcId="{54739229-D602-4682-8FB7-55D7B01E0B85}" destId="{809774CC-08F9-4E3B-9F16-F3C9632BB2B7}" srcOrd="1" destOrd="0" parTransId="{1B75BD16-CAD4-494C-A958-5B3BAB8AE557}" sibTransId="{DB58DC72-DB4D-49BF-9C1B-CB0C846EC794}"/>
    <dgm:cxn modelId="{7F1AC930-2545-4725-A319-BC710220045D}" type="presOf" srcId="{1243688F-233B-4A54-AAE4-B08A07105D88}" destId="{D7348930-5E09-4903-9A75-2E890F050376}" srcOrd="0" destOrd="2" presId="urn:microsoft.com/office/officeart/2005/8/layout/chevron1"/>
    <dgm:cxn modelId="{453EA332-6A26-466D-884D-131D736E5B92}" srcId="{9D035FB6-7A4E-4824-9661-A8903D3F4F52}" destId="{21F01137-3C52-4860-A415-71F800C04EE2}" srcOrd="0" destOrd="0" parTransId="{6F1C297E-A646-408D-96F9-DEDDF6674F36}" sibTransId="{D4141F28-8228-4B0D-BC4F-A062D09BA6AB}"/>
    <dgm:cxn modelId="{0614E438-CB7B-4377-80BF-3C5D6FC4B3A4}" srcId="{54739229-D602-4682-8FB7-55D7B01E0B85}" destId="{6C3F2290-91EF-47A5-8E5C-2E077E7BACF6}" srcOrd="0" destOrd="0" parTransId="{3A306142-4B20-4C80-B51E-D18D23CF11E2}" sibTransId="{7E397265-A700-4262-B96C-825010EE91CF}"/>
    <dgm:cxn modelId="{AB2E2242-4C1D-4998-8EE0-535690C227A8}" type="presOf" srcId="{9560A67F-C747-45D1-A0C2-F9EA061CCA6A}" destId="{89691F3E-9FF2-4D5F-8830-08BFB318E074}" srcOrd="0" destOrd="1" presId="urn:microsoft.com/office/officeart/2005/8/layout/chevron1"/>
    <dgm:cxn modelId="{F3820547-5F5D-449A-BEF9-9AE55AC4599B}" type="presOf" srcId="{B2E3F389-71F1-4DCA-B7BA-1F04C6B35D32}" destId="{D7348930-5E09-4903-9A75-2E890F050376}" srcOrd="0" destOrd="3" presId="urn:microsoft.com/office/officeart/2005/8/layout/chevron1"/>
    <dgm:cxn modelId="{9996EF48-8DBF-48A9-AECF-54D5A0FF2727}" srcId="{C7C34F99-0252-486C-8008-B8CD0377C488}" destId="{1243688F-233B-4A54-AAE4-B08A07105D88}" srcOrd="0" destOrd="0" parTransId="{CE16B8C7-39E7-4480-A413-66CB97B34934}" sibTransId="{F66B1A23-E101-4477-B2A7-F070B0850771}"/>
    <dgm:cxn modelId="{915AC56B-B6B8-4E26-8D48-1AFDB6641967}" type="presOf" srcId="{8DCA646A-51F2-4401-BC4C-E6DC7E33A413}" destId="{89691F3E-9FF2-4D5F-8830-08BFB318E074}" srcOrd="0" destOrd="5" presId="urn:microsoft.com/office/officeart/2005/8/layout/chevron1"/>
    <dgm:cxn modelId="{4827FF82-FC1B-4983-AA05-75BE6117F215}" srcId="{71B7F38D-5887-4EDC-A175-6BD1291F5AFD}" destId="{60CE60DC-60C0-46A4-B36F-73F8A0820212}" srcOrd="0" destOrd="0" parTransId="{C97A06AF-39A3-4893-8AEF-5E3893F44B5B}" sibTransId="{E747216B-EABD-452D-929D-D3FB7F13EAC8}"/>
    <dgm:cxn modelId="{A256EC8B-8F5C-4DD4-ADAC-27B446C95E99}" srcId="{21F01137-3C52-4860-A415-71F800C04EE2}" destId="{909BA39E-5B10-4C71-A61A-6023B1AB9264}" srcOrd="0" destOrd="0" parTransId="{D095523C-87A2-485B-8551-315724364F8B}" sibTransId="{DCF91A2A-2537-47D0-9685-B88729FDCCD4}"/>
    <dgm:cxn modelId="{8EB4A39B-12CA-40E7-ADBD-B4576079B19B}" type="presOf" srcId="{C7C34F99-0252-486C-8008-B8CD0377C488}" destId="{D7348930-5E09-4903-9A75-2E890F050376}" srcOrd="0" destOrd="1" presId="urn:microsoft.com/office/officeart/2005/8/layout/chevron1"/>
    <dgm:cxn modelId="{3BDADFA7-ECDD-442A-8BF6-495F210209FC}" type="presOf" srcId="{6C3F2290-91EF-47A5-8E5C-2E077E7BACF6}" destId="{89691F3E-9FF2-4D5F-8830-08BFB318E074}" srcOrd="0" destOrd="3" presId="urn:microsoft.com/office/officeart/2005/8/layout/chevron1"/>
    <dgm:cxn modelId="{819E04B4-CF32-4FE6-9BCA-73F209613BDE}" srcId="{21F01137-3C52-4860-A415-71F800C04EE2}" destId="{8DCA646A-51F2-4401-BC4C-E6DC7E33A413}" srcOrd="3" destOrd="0" parTransId="{546C83AE-7443-4994-B88D-7BA784F42859}" sibTransId="{A7E6857E-E32A-48A7-A93F-FCBB418A3AA6}"/>
    <dgm:cxn modelId="{B2CF32D1-6F46-46CF-B87F-B11E7FF4A3AD}" srcId="{21F01137-3C52-4860-A415-71F800C04EE2}" destId="{54739229-D602-4682-8FB7-55D7B01E0B85}" srcOrd="2" destOrd="0" parTransId="{6F3F7D77-D1F7-4303-A2C0-E16CC6BC1393}" sibTransId="{B57EE4C4-F60D-45EE-A2E6-CCBF48639C7D}"/>
    <dgm:cxn modelId="{BBE9FDD4-4BA3-4210-B2BE-267090A97165}" type="presOf" srcId="{809774CC-08F9-4E3B-9F16-F3C9632BB2B7}" destId="{89691F3E-9FF2-4D5F-8830-08BFB318E074}" srcOrd="0" destOrd="4" presId="urn:microsoft.com/office/officeart/2005/8/layout/chevron1"/>
    <dgm:cxn modelId="{4E0C7FD7-F86D-41B9-BF90-982C2D0C295F}" type="presOf" srcId="{60CE60DC-60C0-46A4-B36F-73F8A0820212}" destId="{D7348930-5E09-4903-9A75-2E890F050376}" srcOrd="0" destOrd="0" presId="urn:microsoft.com/office/officeart/2005/8/layout/chevron1"/>
    <dgm:cxn modelId="{BBA0A4DA-ABFB-4025-8C69-A9F5577B21E6}" type="presOf" srcId="{54739229-D602-4682-8FB7-55D7B01E0B85}" destId="{89691F3E-9FF2-4D5F-8830-08BFB318E074}" srcOrd="0" destOrd="2" presId="urn:microsoft.com/office/officeart/2005/8/layout/chevron1"/>
    <dgm:cxn modelId="{877FFAE0-CDF3-4130-8346-8B1AC4B4EA3B}" srcId="{21F01137-3C52-4860-A415-71F800C04EE2}" destId="{9560A67F-C747-45D1-A0C2-F9EA061CCA6A}" srcOrd="1" destOrd="0" parTransId="{AF5B5464-D7B8-458D-B833-184E8F8B5A5E}" sibTransId="{EDF0DD70-3097-4B54-8769-E79747786FF8}"/>
    <dgm:cxn modelId="{54CC33E9-26CD-4FD0-9CA8-979E570E6D47}" type="presOf" srcId="{21F01137-3C52-4860-A415-71F800C04EE2}" destId="{EEC9EE3E-F23F-40BB-8B07-2B8D4485EBC0}" srcOrd="0" destOrd="0" presId="urn:microsoft.com/office/officeart/2005/8/layout/chevron1"/>
    <dgm:cxn modelId="{BCCBDCE9-55B4-4D31-91D6-CB6B092D7CC7}" type="presOf" srcId="{909BA39E-5B10-4C71-A61A-6023B1AB9264}" destId="{89691F3E-9FF2-4D5F-8830-08BFB318E074}" srcOrd="0" destOrd="0" presId="urn:microsoft.com/office/officeart/2005/8/layout/chevron1"/>
    <dgm:cxn modelId="{7EDD6C04-78E2-492F-AF2D-3D9812FB6E5D}" type="presParOf" srcId="{47599B0D-5B02-4384-B9DC-4E5A38B6C208}" destId="{E776374D-B117-41B9-83F2-B96BDF083868}" srcOrd="0" destOrd="0" presId="urn:microsoft.com/office/officeart/2005/8/layout/chevron1"/>
    <dgm:cxn modelId="{7FE8F291-433E-4C02-A3F0-6C662466E75E}" type="presParOf" srcId="{E776374D-B117-41B9-83F2-B96BDF083868}" destId="{EEC9EE3E-F23F-40BB-8B07-2B8D4485EBC0}" srcOrd="0" destOrd="0" presId="urn:microsoft.com/office/officeart/2005/8/layout/chevron1"/>
    <dgm:cxn modelId="{6FE22A14-1802-48C3-BAA9-E32B987B5E47}" type="presParOf" srcId="{E776374D-B117-41B9-83F2-B96BDF083868}" destId="{89691F3E-9FF2-4D5F-8830-08BFB318E074}" srcOrd="1" destOrd="0" presId="urn:microsoft.com/office/officeart/2005/8/layout/chevron1"/>
    <dgm:cxn modelId="{A5C3040C-24CC-4DC4-9E80-C6390CD91329}" type="presParOf" srcId="{47599B0D-5B02-4384-B9DC-4E5A38B6C208}" destId="{E163B659-5EF1-40F5-9E83-04CA12AEF529}" srcOrd="1" destOrd="0" presId="urn:microsoft.com/office/officeart/2005/8/layout/chevron1"/>
    <dgm:cxn modelId="{0941CA8B-BDFC-429F-BC8E-C60FAEE24294}" type="presParOf" srcId="{47599B0D-5B02-4384-B9DC-4E5A38B6C208}" destId="{894D57DD-4290-4F6D-AE13-24D3EDA5A530}" srcOrd="2" destOrd="0" presId="urn:microsoft.com/office/officeart/2005/8/layout/chevron1"/>
    <dgm:cxn modelId="{F089CD71-8F4A-4DDA-8F8B-4D3625505639}" type="presParOf" srcId="{894D57DD-4290-4F6D-AE13-24D3EDA5A530}" destId="{E6E33169-64F3-4772-BC69-5C61A444110E}" srcOrd="0" destOrd="0" presId="urn:microsoft.com/office/officeart/2005/8/layout/chevron1"/>
    <dgm:cxn modelId="{EB10DACC-ABB3-4009-AF74-BD93A74F84DF}" type="presParOf" srcId="{894D57DD-4290-4F6D-AE13-24D3EDA5A530}" destId="{D7348930-5E09-4903-9A75-2E890F050376}"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57E697-DDCF-4D31-B7D2-0CAA3AC9BC24}" type="doc">
      <dgm:prSet loTypeId="urn:microsoft.com/office/officeart/2005/8/layout/equation1" loCatId="relationship" qsTypeId="urn:microsoft.com/office/officeart/2005/8/quickstyle/simple2" qsCatId="simple" csTypeId="urn:microsoft.com/office/officeart/2005/8/colors/accent5_2" csCatId="accent5"/>
      <dgm:spPr/>
      <dgm:t>
        <a:bodyPr/>
        <a:lstStyle/>
        <a:p>
          <a:endParaRPr lang="en-US"/>
        </a:p>
      </dgm:t>
    </dgm:pt>
    <dgm:pt modelId="{2E5FA3E0-7553-4FD5-8189-AC952B1227C9}">
      <dgm:prSet/>
      <dgm:spPr/>
      <dgm:t>
        <a:bodyPr/>
        <a:lstStyle/>
        <a:p>
          <a:r>
            <a:rPr lang="en-US"/>
            <a:t>Input text: Cats, dogs and birds are common pets. So are fish.</a:t>
          </a:r>
        </a:p>
      </dgm:t>
    </dgm:pt>
    <dgm:pt modelId="{6E63DB5E-2502-4C56-A8DF-FF3C1ED39A17}" type="parTrans" cxnId="{8C2EC1D4-98B2-42CE-8CD4-5E0CD78F5609}">
      <dgm:prSet/>
      <dgm:spPr/>
      <dgm:t>
        <a:bodyPr/>
        <a:lstStyle/>
        <a:p>
          <a:endParaRPr lang="en-US"/>
        </a:p>
      </dgm:t>
    </dgm:pt>
    <dgm:pt modelId="{201055F0-961E-4074-A83F-E499BB8885CF}" type="sibTrans" cxnId="{8C2EC1D4-98B2-42CE-8CD4-5E0CD78F5609}">
      <dgm:prSet/>
      <dgm:spPr/>
      <dgm:t>
        <a:bodyPr/>
        <a:lstStyle/>
        <a:p>
          <a:endParaRPr lang="en-US"/>
        </a:p>
      </dgm:t>
    </dgm:pt>
    <dgm:pt modelId="{4BA9B793-3637-459F-9D8E-27E8DDF41FC7}">
      <dgm:prSet/>
      <dgm:spPr/>
      <dgm:t>
        <a:bodyPr/>
        <a:lstStyle/>
        <a:p>
          <a:r>
            <a:rPr lang="en-US"/>
            <a:t>Output tokens: cat, dog, bird, common, pet, fish</a:t>
          </a:r>
        </a:p>
      </dgm:t>
    </dgm:pt>
    <dgm:pt modelId="{65D2CEFA-EF54-4943-92C5-0FF30A2657B5}" type="parTrans" cxnId="{C848E5CE-8FA6-484D-94F0-DEAA724D742F}">
      <dgm:prSet/>
      <dgm:spPr/>
      <dgm:t>
        <a:bodyPr/>
        <a:lstStyle/>
        <a:p>
          <a:endParaRPr lang="en-US"/>
        </a:p>
      </dgm:t>
    </dgm:pt>
    <dgm:pt modelId="{B3313C39-7BDB-4CA6-A910-5EDF75517028}" type="sibTrans" cxnId="{C848E5CE-8FA6-484D-94F0-DEAA724D742F}">
      <dgm:prSet/>
      <dgm:spPr/>
      <dgm:t>
        <a:bodyPr/>
        <a:lstStyle/>
        <a:p>
          <a:endParaRPr lang="en-US"/>
        </a:p>
      </dgm:t>
    </dgm:pt>
    <dgm:pt modelId="{98CCCD0A-23C3-40A9-A7C8-22425C1026E2}" type="pres">
      <dgm:prSet presAssocID="{0057E697-DDCF-4D31-B7D2-0CAA3AC9BC24}" presName="linearFlow" presStyleCnt="0">
        <dgm:presLayoutVars>
          <dgm:dir/>
          <dgm:resizeHandles val="exact"/>
        </dgm:presLayoutVars>
      </dgm:prSet>
      <dgm:spPr/>
    </dgm:pt>
    <dgm:pt modelId="{3038CCF5-8467-4B85-9C83-4D26E1407276}" type="pres">
      <dgm:prSet presAssocID="{2E5FA3E0-7553-4FD5-8189-AC952B1227C9}" presName="node" presStyleLbl="node1" presStyleIdx="0" presStyleCnt="2">
        <dgm:presLayoutVars>
          <dgm:bulletEnabled val="1"/>
        </dgm:presLayoutVars>
      </dgm:prSet>
      <dgm:spPr/>
    </dgm:pt>
    <dgm:pt modelId="{99BE727A-252E-46AA-90AA-F48F27D40F7A}" type="pres">
      <dgm:prSet presAssocID="{201055F0-961E-4074-A83F-E499BB8885CF}" presName="spacerL" presStyleCnt="0"/>
      <dgm:spPr/>
    </dgm:pt>
    <dgm:pt modelId="{A24B4759-2EF3-4E8E-8DDB-E10F7AB3B61A}" type="pres">
      <dgm:prSet presAssocID="{201055F0-961E-4074-A83F-E499BB8885CF}" presName="sibTrans" presStyleLbl="sibTrans2D1" presStyleIdx="0" presStyleCnt="1"/>
      <dgm:spPr/>
    </dgm:pt>
    <dgm:pt modelId="{F855F663-33AA-463B-9C55-B0C849544D98}" type="pres">
      <dgm:prSet presAssocID="{201055F0-961E-4074-A83F-E499BB8885CF}" presName="spacerR" presStyleCnt="0"/>
      <dgm:spPr/>
    </dgm:pt>
    <dgm:pt modelId="{D7E5B00A-034F-4D6B-A355-0B11E7395A2F}" type="pres">
      <dgm:prSet presAssocID="{4BA9B793-3637-459F-9D8E-27E8DDF41FC7}" presName="node" presStyleLbl="node1" presStyleIdx="1" presStyleCnt="2">
        <dgm:presLayoutVars>
          <dgm:bulletEnabled val="1"/>
        </dgm:presLayoutVars>
      </dgm:prSet>
      <dgm:spPr/>
    </dgm:pt>
  </dgm:ptLst>
  <dgm:cxnLst>
    <dgm:cxn modelId="{40B94B46-D8F4-45A4-BF17-BC5B53A7B6AD}" type="presOf" srcId="{4BA9B793-3637-459F-9D8E-27E8DDF41FC7}" destId="{D7E5B00A-034F-4D6B-A355-0B11E7395A2F}" srcOrd="0" destOrd="0" presId="urn:microsoft.com/office/officeart/2005/8/layout/equation1"/>
    <dgm:cxn modelId="{F39E4487-034D-41C3-9128-BADEBC20052E}" type="presOf" srcId="{201055F0-961E-4074-A83F-E499BB8885CF}" destId="{A24B4759-2EF3-4E8E-8DDB-E10F7AB3B61A}" srcOrd="0" destOrd="0" presId="urn:microsoft.com/office/officeart/2005/8/layout/equation1"/>
    <dgm:cxn modelId="{0FE833A2-F710-4DCA-A920-705714602DC0}" type="presOf" srcId="{2E5FA3E0-7553-4FD5-8189-AC952B1227C9}" destId="{3038CCF5-8467-4B85-9C83-4D26E1407276}" srcOrd="0" destOrd="0" presId="urn:microsoft.com/office/officeart/2005/8/layout/equation1"/>
    <dgm:cxn modelId="{3D34A2B8-2C07-4825-8557-1E93EB42ABE8}" type="presOf" srcId="{0057E697-DDCF-4D31-B7D2-0CAA3AC9BC24}" destId="{98CCCD0A-23C3-40A9-A7C8-22425C1026E2}" srcOrd="0" destOrd="0" presId="urn:microsoft.com/office/officeart/2005/8/layout/equation1"/>
    <dgm:cxn modelId="{C848E5CE-8FA6-484D-94F0-DEAA724D742F}" srcId="{0057E697-DDCF-4D31-B7D2-0CAA3AC9BC24}" destId="{4BA9B793-3637-459F-9D8E-27E8DDF41FC7}" srcOrd="1" destOrd="0" parTransId="{65D2CEFA-EF54-4943-92C5-0FF30A2657B5}" sibTransId="{B3313C39-7BDB-4CA6-A910-5EDF75517028}"/>
    <dgm:cxn modelId="{8C2EC1D4-98B2-42CE-8CD4-5E0CD78F5609}" srcId="{0057E697-DDCF-4D31-B7D2-0CAA3AC9BC24}" destId="{2E5FA3E0-7553-4FD5-8189-AC952B1227C9}" srcOrd="0" destOrd="0" parTransId="{6E63DB5E-2502-4C56-A8DF-FF3C1ED39A17}" sibTransId="{201055F0-961E-4074-A83F-E499BB8885CF}"/>
    <dgm:cxn modelId="{8D774AEB-B26C-47BB-9952-1EB4073137CE}" type="presParOf" srcId="{98CCCD0A-23C3-40A9-A7C8-22425C1026E2}" destId="{3038CCF5-8467-4B85-9C83-4D26E1407276}" srcOrd="0" destOrd="0" presId="urn:microsoft.com/office/officeart/2005/8/layout/equation1"/>
    <dgm:cxn modelId="{B9AB0E13-E762-4A67-B42F-9A3F7304F080}" type="presParOf" srcId="{98CCCD0A-23C3-40A9-A7C8-22425C1026E2}" destId="{99BE727A-252E-46AA-90AA-F48F27D40F7A}" srcOrd="1" destOrd="0" presId="urn:microsoft.com/office/officeart/2005/8/layout/equation1"/>
    <dgm:cxn modelId="{EAC82691-0A7D-4FB8-AA83-C65CBAD12334}" type="presParOf" srcId="{98CCCD0A-23C3-40A9-A7C8-22425C1026E2}" destId="{A24B4759-2EF3-4E8E-8DDB-E10F7AB3B61A}" srcOrd="2" destOrd="0" presId="urn:microsoft.com/office/officeart/2005/8/layout/equation1"/>
    <dgm:cxn modelId="{237F63FF-840C-4AA6-A059-C4D5A34E7C09}" type="presParOf" srcId="{98CCCD0A-23C3-40A9-A7C8-22425C1026E2}" destId="{F855F663-33AA-463B-9C55-B0C849544D98}" srcOrd="3" destOrd="0" presId="urn:microsoft.com/office/officeart/2005/8/layout/equation1"/>
    <dgm:cxn modelId="{928A80D3-7E6D-4E08-8523-DE42383F0515}" type="presParOf" srcId="{98CCCD0A-23C3-40A9-A7C8-22425C1026E2}" destId="{D7E5B00A-034F-4D6B-A355-0B11E7395A2F}"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4F8D7-9106-4D28-BFD0-A90C38C3FF33}" type="doc">
      <dgm:prSet loTypeId="urn:microsoft.com/office/officeart/2016/7/layout/VerticalSolidActionList" loCatId="List" qsTypeId="urn:microsoft.com/office/officeart/2005/8/quickstyle/simple2" qsCatId="simple" csTypeId="urn:microsoft.com/office/officeart/2005/8/colors/colorful5" csCatId="colorful"/>
      <dgm:spPr/>
      <dgm:t>
        <a:bodyPr/>
        <a:lstStyle/>
        <a:p>
          <a:endParaRPr lang="en-US"/>
        </a:p>
      </dgm:t>
    </dgm:pt>
    <dgm:pt modelId="{2EFB8FAC-0835-4F88-9F8C-6924A23588E2}">
      <dgm:prSet/>
      <dgm:spPr/>
      <dgm:t>
        <a:bodyPr/>
        <a:lstStyle/>
        <a:p>
          <a:r>
            <a:rPr lang="en-US"/>
            <a:t>Tokenize</a:t>
          </a:r>
        </a:p>
      </dgm:t>
    </dgm:pt>
    <dgm:pt modelId="{EEB43BBB-7DCE-489F-ADCF-A792459064E8}" type="parTrans" cxnId="{82EFD68F-D929-460F-905A-3E6DB72A5AC4}">
      <dgm:prSet/>
      <dgm:spPr/>
      <dgm:t>
        <a:bodyPr/>
        <a:lstStyle/>
        <a:p>
          <a:endParaRPr lang="en-US"/>
        </a:p>
      </dgm:t>
    </dgm:pt>
    <dgm:pt modelId="{B3288F23-E583-4DE3-A714-C2A073571CF7}" type="sibTrans" cxnId="{82EFD68F-D929-460F-905A-3E6DB72A5AC4}">
      <dgm:prSet/>
      <dgm:spPr/>
      <dgm:t>
        <a:bodyPr/>
        <a:lstStyle/>
        <a:p>
          <a:endParaRPr lang="en-US"/>
        </a:p>
      </dgm:t>
    </dgm:pt>
    <dgm:pt modelId="{80483E2A-B1C3-48D2-A1D8-3FC65AADF664}">
      <dgm:prSet/>
      <dgm:spPr/>
      <dgm:t>
        <a:bodyPr/>
        <a:lstStyle/>
        <a:p>
          <a:r>
            <a:rPr lang="en-US"/>
            <a:t>sent_tokenize: tokenize a document into sentences</a:t>
          </a:r>
          <a:br>
            <a:rPr lang="en-US"/>
          </a:br>
          <a:endParaRPr lang="en-US"/>
        </a:p>
      </dgm:t>
    </dgm:pt>
    <dgm:pt modelId="{F0E0B962-60BD-47E2-9CBB-AD1C83DF89AD}" type="parTrans" cxnId="{67996D42-2832-4A25-806A-D5B43E745C6D}">
      <dgm:prSet/>
      <dgm:spPr/>
      <dgm:t>
        <a:bodyPr/>
        <a:lstStyle/>
        <a:p>
          <a:endParaRPr lang="en-US"/>
        </a:p>
      </dgm:t>
    </dgm:pt>
    <dgm:pt modelId="{E790F541-4AC8-4B83-86E8-9EE6B1B01AE9}" type="sibTrans" cxnId="{67996D42-2832-4A25-806A-D5B43E745C6D}">
      <dgm:prSet/>
      <dgm:spPr/>
      <dgm:t>
        <a:bodyPr/>
        <a:lstStyle/>
        <a:p>
          <a:endParaRPr lang="en-US"/>
        </a:p>
      </dgm:t>
    </dgm:pt>
    <dgm:pt modelId="{8E67F3FE-AB34-40E8-9D78-0732591BEB16}">
      <dgm:prSet/>
      <dgm:spPr/>
      <dgm:t>
        <a:bodyPr/>
        <a:lstStyle/>
        <a:p>
          <a:r>
            <a:rPr lang="en-US"/>
            <a:t>Tokenize</a:t>
          </a:r>
        </a:p>
      </dgm:t>
    </dgm:pt>
    <dgm:pt modelId="{22850C5B-C2E9-4A37-99D4-C45BE6599E61}" type="parTrans" cxnId="{6B0E7BDB-1969-430D-B444-0F7033B7B1CC}">
      <dgm:prSet/>
      <dgm:spPr/>
      <dgm:t>
        <a:bodyPr/>
        <a:lstStyle/>
        <a:p>
          <a:endParaRPr lang="en-US"/>
        </a:p>
      </dgm:t>
    </dgm:pt>
    <dgm:pt modelId="{F8D1A2C0-0E28-4241-97D4-B4A887AED938}" type="sibTrans" cxnId="{6B0E7BDB-1969-430D-B444-0F7033B7B1CC}">
      <dgm:prSet/>
      <dgm:spPr/>
      <dgm:t>
        <a:bodyPr/>
        <a:lstStyle/>
        <a:p>
          <a:endParaRPr lang="en-US"/>
        </a:p>
      </dgm:t>
    </dgm:pt>
    <dgm:pt modelId="{95DC31DA-F4A0-4D6F-83E7-4E3D263F50CC}">
      <dgm:prSet/>
      <dgm:spPr/>
      <dgm:t>
        <a:bodyPr/>
        <a:lstStyle/>
        <a:p>
          <a:r>
            <a:rPr lang="en-US" dirty="0" err="1"/>
            <a:t>regexp_tokenize</a:t>
          </a:r>
          <a:r>
            <a:rPr lang="en-US" dirty="0"/>
            <a:t>: tokenize a string or document based on a regular expression pattern</a:t>
          </a:r>
          <a:br>
            <a:rPr lang="en-US" dirty="0"/>
          </a:br>
          <a:endParaRPr lang="en-US" dirty="0"/>
        </a:p>
      </dgm:t>
    </dgm:pt>
    <dgm:pt modelId="{8827D2B0-EACE-4FF0-97AA-D10E478A49FA}" type="parTrans" cxnId="{42B6D31E-D6FB-40B9-9872-DB939D4E2F14}">
      <dgm:prSet/>
      <dgm:spPr/>
      <dgm:t>
        <a:bodyPr/>
        <a:lstStyle/>
        <a:p>
          <a:endParaRPr lang="en-US"/>
        </a:p>
      </dgm:t>
    </dgm:pt>
    <dgm:pt modelId="{BBC2E60D-1361-48CB-8027-7D96B374FC7E}" type="sibTrans" cxnId="{42B6D31E-D6FB-40B9-9872-DB939D4E2F14}">
      <dgm:prSet/>
      <dgm:spPr/>
      <dgm:t>
        <a:bodyPr/>
        <a:lstStyle/>
        <a:p>
          <a:endParaRPr lang="en-US"/>
        </a:p>
      </dgm:t>
    </dgm:pt>
    <dgm:pt modelId="{CC82D7AE-BDE2-4A0C-85A7-BAE597633087}">
      <dgm:prSet/>
      <dgm:spPr/>
      <dgm:t>
        <a:bodyPr/>
        <a:lstStyle/>
        <a:p>
          <a:r>
            <a:rPr lang="en-US"/>
            <a:t>Special</a:t>
          </a:r>
        </a:p>
      </dgm:t>
    </dgm:pt>
    <dgm:pt modelId="{D15C6886-9B41-4919-BF83-30BA2849C8C2}" type="parTrans" cxnId="{4D199093-390F-4970-9FB5-DA6AFD8A6E98}">
      <dgm:prSet/>
      <dgm:spPr/>
      <dgm:t>
        <a:bodyPr/>
        <a:lstStyle/>
        <a:p>
          <a:endParaRPr lang="en-US"/>
        </a:p>
      </dgm:t>
    </dgm:pt>
    <dgm:pt modelId="{E4187E59-8649-4C39-940E-79F621902A20}" type="sibTrans" cxnId="{4D199093-390F-4970-9FB5-DA6AFD8A6E98}">
      <dgm:prSet/>
      <dgm:spPr/>
      <dgm:t>
        <a:bodyPr/>
        <a:lstStyle/>
        <a:p>
          <a:endParaRPr lang="en-US"/>
        </a:p>
      </dgm:t>
    </dgm:pt>
    <dgm:pt modelId="{A84D5C5C-7307-4B44-8957-7DE062B30831}">
      <dgm:prSet/>
      <dgm:spPr/>
      <dgm:t>
        <a:bodyPr/>
        <a:lstStyle/>
        <a:p>
          <a:r>
            <a:rPr lang="en-US"/>
            <a:t>TweetTokenizer: special class just for tweet tokenization, allowing you to separate hashtags, mentions and lots of exclamation points!!!</a:t>
          </a:r>
        </a:p>
      </dgm:t>
    </dgm:pt>
    <dgm:pt modelId="{7AAFDFF3-A5DC-4E7A-A11D-7E2A64420B37}" type="parTrans" cxnId="{A4C79D08-5C1F-4473-8DE8-5116ABACCD5C}">
      <dgm:prSet/>
      <dgm:spPr/>
      <dgm:t>
        <a:bodyPr/>
        <a:lstStyle/>
        <a:p>
          <a:endParaRPr lang="en-US"/>
        </a:p>
      </dgm:t>
    </dgm:pt>
    <dgm:pt modelId="{8336FBC1-707B-47A6-AEAE-D49C98BF18C4}" type="sibTrans" cxnId="{A4C79D08-5C1F-4473-8DE8-5116ABACCD5C}">
      <dgm:prSet/>
      <dgm:spPr/>
      <dgm:t>
        <a:bodyPr/>
        <a:lstStyle/>
        <a:p>
          <a:endParaRPr lang="en-US"/>
        </a:p>
      </dgm:t>
    </dgm:pt>
    <dgm:pt modelId="{C37D5AF5-124E-4601-975E-F3B5F9044E17}" type="pres">
      <dgm:prSet presAssocID="{1FC4F8D7-9106-4D28-BFD0-A90C38C3FF33}" presName="Name0" presStyleCnt="0">
        <dgm:presLayoutVars>
          <dgm:dir/>
          <dgm:animLvl val="lvl"/>
          <dgm:resizeHandles val="exact"/>
        </dgm:presLayoutVars>
      </dgm:prSet>
      <dgm:spPr/>
    </dgm:pt>
    <dgm:pt modelId="{82BA53AC-E9E6-4900-BFFE-16153B940E9A}" type="pres">
      <dgm:prSet presAssocID="{2EFB8FAC-0835-4F88-9F8C-6924A23588E2}" presName="linNode" presStyleCnt="0"/>
      <dgm:spPr/>
    </dgm:pt>
    <dgm:pt modelId="{12139CFE-5E71-49D6-9E6A-4B74C1C11391}" type="pres">
      <dgm:prSet presAssocID="{2EFB8FAC-0835-4F88-9F8C-6924A23588E2}" presName="parentText" presStyleLbl="alignNode1" presStyleIdx="0" presStyleCnt="3">
        <dgm:presLayoutVars>
          <dgm:chMax val="1"/>
          <dgm:bulletEnabled/>
        </dgm:presLayoutVars>
      </dgm:prSet>
      <dgm:spPr/>
    </dgm:pt>
    <dgm:pt modelId="{C53D4322-D315-40FE-A9ED-F6B75BECD867}" type="pres">
      <dgm:prSet presAssocID="{2EFB8FAC-0835-4F88-9F8C-6924A23588E2}" presName="descendantText" presStyleLbl="alignAccFollowNode1" presStyleIdx="0" presStyleCnt="3">
        <dgm:presLayoutVars>
          <dgm:bulletEnabled/>
        </dgm:presLayoutVars>
      </dgm:prSet>
      <dgm:spPr/>
    </dgm:pt>
    <dgm:pt modelId="{A5D7E697-D611-47F7-9374-FF04B5D7793C}" type="pres">
      <dgm:prSet presAssocID="{B3288F23-E583-4DE3-A714-C2A073571CF7}" presName="sp" presStyleCnt="0"/>
      <dgm:spPr/>
    </dgm:pt>
    <dgm:pt modelId="{AD9CBA1C-1480-4C19-81C4-78CC74448A09}" type="pres">
      <dgm:prSet presAssocID="{8E67F3FE-AB34-40E8-9D78-0732591BEB16}" presName="linNode" presStyleCnt="0"/>
      <dgm:spPr/>
    </dgm:pt>
    <dgm:pt modelId="{DEE23BCB-B5B6-4A5A-B541-7625EE74F82D}" type="pres">
      <dgm:prSet presAssocID="{8E67F3FE-AB34-40E8-9D78-0732591BEB16}" presName="parentText" presStyleLbl="alignNode1" presStyleIdx="1" presStyleCnt="3">
        <dgm:presLayoutVars>
          <dgm:chMax val="1"/>
          <dgm:bulletEnabled/>
        </dgm:presLayoutVars>
      </dgm:prSet>
      <dgm:spPr/>
    </dgm:pt>
    <dgm:pt modelId="{7447757D-0446-4254-B5A5-56139878AC6D}" type="pres">
      <dgm:prSet presAssocID="{8E67F3FE-AB34-40E8-9D78-0732591BEB16}" presName="descendantText" presStyleLbl="alignAccFollowNode1" presStyleIdx="1" presStyleCnt="3">
        <dgm:presLayoutVars>
          <dgm:bulletEnabled/>
        </dgm:presLayoutVars>
      </dgm:prSet>
      <dgm:spPr/>
    </dgm:pt>
    <dgm:pt modelId="{33B14598-7CF5-464B-8465-AF51C618BC1A}" type="pres">
      <dgm:prSet presAssocID="{F8D1A2C0-0E28-4241-97D4-B4A887AED938}" presName="sp" presStyleCnt="0"/>
      <dgm:spPr/>
    </dgm:pt>
    <dgm:pt modelId="{6E52F47E-6C40-4A48-8C5F-3D91D444880F}" type="pres">
      <dgm:prSet presAssocID="{CC82D7AE-BDE2-4A0C-85A7-BAE597633087}" presName="linNode" presStyleCnt="0"/>
      <dgm:spPr/>
    </dgm:pt>
    <dgm:pt modelId="{3B6D294B-765D-4C15-AE96-18AC6B4ABE47}" type="pres">
      <dgm:prSet presAssocID="{CC82D7AE-BDE2-4A0C-85A7-BAE597633087}" presName="parentText" presStyleLbl="alignNode1" presStyleIdx="2" presStyleCnt="3">
        <dgm:presLayoutVars>
          <dgm:chMax val="1"/>
          <dgm:bulletEnabled/>
        </dgm:presLayoutVars>
      </dgm:prSet>
      <dgm:spPr/>
    </dgm:pt>
    <dgm:pt modelId="{DFCA5457-8E22-4917-A26F-D217C8EB3D67}" type="pres">
      <dgm:prSet presAssocID="{CC82D7AE-BDE2-4A0C-85A7-BAE597633087}" presName="descendantText" presStyleLbl="alignAccFollowNode1" presStyleIdx="2" presStyleCnt="3">
        <dgm:presLayoutVars>
          <dgm:bulletEnabled/>
        </dgm:presLayoutVars>
      </dgm:prSet>
      <dgm:spPr/>
    </dgm:pt>
  </dgm:ptLst>
  <dgm:cxnLst>
    <dgm:cxn modelId="{4140F605-0F2B-427F-861A-12420B9B3388}" type="presOf" srcId="{CC82D7AE-BDE2-4A0C-85A7-BAE597633087}" destId="{3B6D294B-765D-4C15-AE96-18AC6B4ABE47}" srcOrd="0" destOrd="0" presId="urn:microsoft.com/office/officeart/2016/7/layout/VerticalSolidActionList"/>
    <dgm:cxn modelId="{A4C79D08-5C1F-4473-8DE8-5116ABACCD5C}" srcId="{CC82D7AE-BDE2-4A0C-85A7-BAE597633087}" destId="{A84D5C5C-7307-4B44-8957-7DE062B30831}" srcOrd="0" destOrd="0" parTransId="{7AAFDFF3-A5DC-4E7A-A11D-7E2A64420B37}" sibTransId="{8336FBC1-707B-47A6-AEAE-D49C98BF18C4}"/>
    <dgm:cxn modelId="{42B6D31E-D6FB-40B9-9872-DB939D4E2F14}" srcId="{8E67F3FE-AB34-40E8-9D78-0732591BEB16}" destId="{95DC31DA-F4A0-4D6F-83E7-4E3D263F50CC}" srcOrd="0" destOrd="0" parTransId="{8827D2B0-EACE-4FF0-97AA-D10E478A49FA}" sibTransId="{BBC2E60D-1361-48CB-8027-7D96B374FC7E}"/>
    <dgm:cxn modelId="{27DA432D-6696-4B81-A22F-860D2AAC582B}" type="presOf" srcId="{95DC31DA-F4A0-4D6F-83E7-4E3D263F50CC}" destId="{7447757D-0446-4254-B5A5-56139878AC6D}" srcOrd="0" destOrd="0" presId="urn:microsoft.com/office/officeart/2016/7/layout/VerticalSolidActionList"/>
    <dgm:cxn modelId="{67996D42-2832-4A25-806A-D5B43E745C6D}" srcId="{2EFB8FAC-0835-4F88-9F8C-6924A23588E2}" destId="{80483E2A-B1C3-48D2-A1D8-3FC65AADF664}" srcOrd="0" destOrd="0" parTransId="{F0E0B962-60BD-47E2-9CBB-AD1C83DF89AD}" sibTransId="{E790F541-4AC8-4B83-86E8-9EE6B1B01AE9}"/>
    <dgm:cxn modelId="{C85CC453-B219-4620-A330-AA07823A0595}" type="presOf" srcId="{2EFB8FAC-0835-4F88-9F8C-6924A23588E2}" destId="{12139CFE-5E71-49D6-9E6A-4B74C1C11391}" srcOrd="0" destOrd="0" presId="urn:microsoft.com/office/officeart/2016/7/layout/VerticalSolidActionList"/>
    <dgm:cxn modelId="{5E47A677-B66C-400C-A4C2-473760D9FA71}" type="presOf" srcId="{80483E2A-B1C3-48D2-A1D8-3FC65AADF664}" destId="{C53D4322-D315-40FE-A9ED-F6B75BECD867}" srcOrd="0" destOrd="0" presId="urn:microsoft.com/office/officeart/2016/7/layout/VerticalSolidActionList"/>
    <dgm:cxn modelId="{82EFD68F-D929-460F-905A-3E6DB72A5AC4}" srcId="{1FC4F8D7-9106-4D28-BFD0-A90C38C3FF33}" destId="{2EFB8FAC-0835-4F88-9F8C-6924A23588E2}" srcOrd="0" destOrd="0" parTransId="{EEB43BBB-7DCE-489F-ADCF-A792459064E8}" sibTransId="{B3288F23-E583-4DE3-A714-C2A073571CF7}"/>
    <dgm:cxn modelId="{4D199093-390F-4970-9FB5-DA6AFD8A6E98}" srcId="{1FC4F8D7-9106-4D28-BFD0-A90C38C3FF33}" destId="{CC82D7AE-BDE2-4A0C-85A7-BAE597633087}" srcOrd="2" destOrd="0" parTransId="{D15C6886-9B41-4919-BF83-30BA2849C8C2}" sibTransId="{E4187E59-8649-4C39-940E-79F621902A20}"/>
    <dgm:cxn modelId="{4DB48E95-81C6-416B-A627-8943AEE86192}" type="presOf" srcId="{1FC4F8D7-9106-4D28-BFD0-A90C38C3FF33}" destId="{C37D5AF5-124E-4601-975E-F3B5F9044E17}" srcOrd="0" destOrd="0" presId="urn:microsoft.com/office/officeart/2016/7/layout/VerticalSolidActionList"/>
    <dgm:cxn modelId="{6B0E7BDB-1969-430D-B444-0F7033B7B1CC}" srcId="{1FC4F8D7-9106-4D28-BFD0-A90C38C3FF33}" destId="{8E67F3FE-AB34-40E8-9D78-0732591BEB16}" srcOrd="1" destOrd="0" parTransId="{22850C5B-C2E9-4A37-99D4-C45BE6599E61}" sibTransId="{F8D1A2C0-0E28-4241-97D4-B4A887AED938}"/>
    <dgm:cxn modelId="{AFD7EEDF-91FA-407B-B1FD-56CE6558E16F}" type="presOf" srcId="{A84D5C5C-7307-4B44-8957-7DE062B30831}" destId="{DFCA5457-8E22-4917-A26F-D217C8EB3D67}" srcOrd="0" destOrd="0" presId="urn:microsoft.com/office/officeart/2016/7/layout/VerticalSolidActionList"/>
    <dgm:cxn modelId="{82DD85F4-C105-4A42-9F42-3832530D575B}" type="presOf" srcId="{8E67F3FE-AB34-40E8-9D78-0732591BEB16}" destId="{DEE23BCB-B5B6-4A5A-B541-7625EE74F82D}" srcOrd="0" destOrd="0" presId="urn:microsoft.com/office/officeart/2016/7/layout/VerticalSolidActionList"/>
    <dgm:cxn modelId="{9B0D03D8-4803-409B-BE7A-924147620362}" type="presParOf" srcId="{C37D5AF5-124E-4601-975E-F3B5F9044E17}" destId="{82BA53AC-E9E6-4900-BFFE-16153B940E9A}" srcOrd="0" destOrd="0" presId="urn:microsoft.com/office/officeart/2016/7/layout/VerticalSolidActionList"/>
    <dgm:cxn modelId="{1AB7EC2C-CF4E-420D-A4D3-31AC23759740}" type="presParOf" srcId="{82BA53AC-E9E6-4900-BFFE-16153B940E9A}" destId="{12139CFE-5E71-49D6-9E6A-4B74C1C11391}" srcOrd="0" destOrd="0" presId="urn:microsoft.com/office/officeart/2016/7/layout/VerticalSolidActionList"/>
    <dgm:cxn modelId="{43629C1E-9B2B-4A51-BD73-D65F7DDDCB36}" type="presParOf" srcId="{82BA53AC-E9E6-4900-BFFE-16153B940E9A}" destId="{C53D4322-D315-40FE-A9ED-F6B75BECD867}" srcOrd="1" destOrd="0" presId="urn:microsoft.com/office/officeart/2016/7/layout/VerticalSolidActionList"/>
    <dgm:cxn modelId="{867198F0-7552-4A55-A70F-B46705F44CE8}" type="presParOf" srcId="{C37D5AF5-124E-4601-975E-F3B5F9044E17}" destId="{A5D7E697-D611-47F7-9374-FF04B5D7793C}" srcOrd="1" destOrd="0" presId="urn:microsoft.com/office/officeart/2016/7/layout/VerticalSolidActionList"/>
    <dgm:cxn modelId="{5C8DE9E1-B92F-40AE-B44E-1C69A1190177}" type="presParOf" srcId="{C37D5AF5-124E-4601-975E-F3B5F9044E17}" destId="{AD9CBA1C-1480-4C19-81C4-78CC74448A09}" srcOrd="2" destOrd="0" presId="urn:microsoft.com/office/officeart/2016/7/layout/VerticalSolidActionList"/>
    <dgm:cxn modelId="{D8A5A9E5-6D58-4A7A-A429-210FC1CB1D48}" type="presParOf" srcId="{AD9CBA1C-1480-4C19-81C4-78CC74448A09}" destId="{DEE23BCB-B5B6-4A5A-B541-7625EE74F82D}" srcOrd="0" destOrd="0" presId="urn:microsoft.com/office/officeart/2016/7/layout/VerticalSolidActionList"/>
    <dgm:cxn modelId="{A3A8B8B1-843E-41B7-88AC-E8FAE84AFB83}" type="presParOf" srcId="{AD9CBA1C-1480-4C19-81C4-78CC74448A09}" destId="{7447757D-0446-4254-B5A5-56139878AC6D}" srcOrd="1" destOrd="0" presId="urn:microsoft.com/office/officeart/2016/7/layout/VerticalSolidActionList"/>
    <dgm:cxn modelId="{4A66FD11-BF3D-4572-BA01-25477F1AE041}" type="presParOf" srcId="{C37D5AF5-124E-4601-975E-F3B5F9044E17}" destId="{33B14598-7CF5-464B-8465-AF51C618BC1A}" srcOrd="3" destOrd="0" presId="urn:microsoft.com/office/officeart/2016/7/layout/VerticalSolidActionList"/>
    <dgm:cxn modelId="{2C1249A1-D6CB-4063-A23F-585F0646F315}" type="presParOf" srcId="{C37D5AF5-124E-4601-975E-F3B5F9044E17}" destId="{6E52F47E-6C40-4A48-8C5F-3D91D444880F}" srcOrd="4" destOrd="0" presId="urn:microsoft.com/office/officeart/2016/7/layout/VerticalSolidActionList"/>
    <dgm:cxn modelId="{86070EDE-AD97-4BBC-B681-064F05455FCA}" type="presParOf" srcId="{6E52F47E-6C40-4A48-8C5F-3D91D444880F}" destId="{3B6D294B-765D-4C15-AE96-18AC6B4ABE47}" srcOrd="0" destOrd="0" presId="urn:microsoft.com/office/officeart/2016/7/layout/VerticalSolidActionList"/>
    <dgm:cxn modelId="{C7E24601-0E05-4AAD-9D0E-B054B2EE775D}" type="presParOf" srcId="{6E52F47E-6C40-4A48-8C5F-3D91D444880F}" destId="{DFCA5457-8E22-4917-A26F-D217C8EB3D6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0C3306-665D-4C2C-8BB3-174CB36327F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580EB313-8E26-4616-A22C-7303C5F8CBC5}">
      <dgm:prSet/>
      <dgm:spPr/>
      <dgm:t>
        <a:bodyPr/>
        <a:lstStyle/>
        <a:p>
          <a:r>
            <a:rPr lang="en-US" dirty="0"/>
            <a:t>Stemming and Lemmatization are the basic text processing methods for English text. The goal of both stemming and lemmatization is to reduce inflectional forms and sometimes derivationally related forms of a word to a common base form.</a:t>
          </a:r>
        </a:p>
      </dgm:t>
    </dgm:pt>
    <dgm:pt modelId="{BD93B7E1-5B70-405C-B27C-FB518FC1D926}" type="parTrans" cxnId="{2C55CF13-A8A2-4960-BEE2-49E4622C019F}">
      <dgm:prSet/>
      <dgm:spPr/>
      <dgm:t>
        <a:bodyPr/>
        <a:lstStyle/>
        <a:p>
          <a:endParaRPr lang="en-US"/>
        </a:p>
      </dgm:t>
    </dgm:pt>
    <dgm:pt modelId="{2DC33EBF-9A78-4544-817C-1EB018EF4BF3}" type="sibTrans" cxnId="{2C55CF13-A8A2-4960-BEE2-49E4622C019F}">
      <dgm:prSet/>
      <dgm:spPr/>
      <dgm:t>
        <a:bodyPr/>
        <a:lstStyle/>
        <a:p>
          <a:endParaRPr lang="en-US"/>
        </a:p>
      </dgm:t>
    </dgm:pt>
    <dgm:pt modelId="{8B12B422-6E6F-4B07-A55B-C964C1DAEC61}">
      <dgm:prSet/>
      <dgm:spPr/>
      <dgm:t>
        <a:bodyPr/>
        <a:lstStyle/>
        <a:p>
          <a:r>
            <a:rPr lang="en-US" dirty="0"/>
            <a:t>The stem need not be identical to the morphological root of the word; it is usually sufficient that related words map to the same stem, even if this stem is not in itself a valid root.</a:t>
          </a:r>
        </a:p>
      </dgm:t>
    </dgm:pt>
    <dgm:pt modelId="{230E393F-4CCA-4498-A420-104C4521E450}" type="parTrans" cxnId="{7F558460-24C9-4A7A-901C-4E516254CB4A}">
      <dgm:prSet/>
      <dgm:spPr/>
      <dgm:t>
        <a:bodyPr/>
        <a:lstStyle/>
        <a:p>
          <a:endParaRPr lang="en-US"/>
        </a:p>
      </dgm:t>
    </dgm:pt>
    <dgm:pt modelId="{3CC1F190-DC06-47EB-B610-FE405DD52615}" type="sibTrans" cxnId="{7F558460-24C9-4A7A-901C-4E516254CB4A}">
      <dgm:prSet/>
      <dgm:spPr/>
      <dgm:t>
        <a:bodyPr/>
        <a:lstStyle/>
        <a:p>
          <a:endParaRPr lang="en-US"/>
        </a:p>
      </dgm:t>
    </dgm:pt>
    <dgm:pt modelId="{E1030618-F18D-4177-B0D4-48C3D3643316}" type="pres">
      <dgm:prSet presAssocID="{A20C3306-665D-4C2C-8BB3-174CB36327FD}" presName="vert0" presStyleCnt="0">
        <dgm:presLayoutVars>
          <dgm:dir/>
          <dgm:animOne val="branch"/>
          <dgm:animLvl val="lvl"/>
        </dgm:presLayoutVars>
      </dgm:prSet>
      <dgm:spPr/>
    </dgm:pt>
    <dgm:pt modelId="{E514F95D-C908-4B77-B775-00D03F0FED44}" type="pres">
      <dgm:prSet presAssocID="{580EB313-8E26-4616-A22C-7303C5F8CBC5}" presName="thickLine" presStyleLbl="alignNode1" presStyleIdx="0" presStyleCnt="2"/>
      <dgm:spPr/>
    </dgm:pt>
    <dgm:pt modelId="{6DBF17FB-96F4-4020-BC16-B6F6D2C3A13D}" type="pres">
      <dgm:prSet presAssocID="{580EB313-8E26-4616-A22C-7303C5F8CBC5}" presName="horz1" presStyleCnt="0"/>
      <dgm:spPr/>
    </dgm:pt>
    <dgm:pt modelId="{3E86C24F-05E9-4F9F-94A6-93D4D61069DC}" type="pres">
      <dgm:prSet presAssocID="{580EB313-8E26-4616-A22C-7303C5F8CBC5}" presName="tx1" presStyleLbl="revTx" presStyleIdx="0" presStyleCnt="2" custScaleY="95023"/>
      <dgm:spPr/>
    </dgm:pt>
    <dgm:pt modelId="{8246A1CB-08C8-4977-BB8F-2C7510F3ED64}" type="pres">
      <dgm:prSet presAssocID="{580EB313-8E26-4616-A22C-7303C5F8CBC5}" presName="vert1" presStyleCnt="0"/>
      <dgm:spPr/>
    </dgm:pt>
    <dgm:pt modelId="{411B6C2E-81A2-4047-BACD-8FEF93BA131D}" type="pres">
      <dgm:prSet presAssocID="{8B12B422-6E6F-4B07-A55B-C964C1DAEC61}" presName="thickLine" presStyleLbl="alignNode1" presStyleIdx="1" presStyleCnt="2"/>
      <dgm:spPr/>
    </dgm:pt>
    <dgm:pt modelId="{288F9B87-B899-481A-B1CC-5B4E1B93A640}" type="pres">
      <dgm:prSet presAssocID="{8B12B422-6E6F-4B07-A55B-C964C1DAEC61}" presName="horz1" presStyleCnt="0"/>
      <dgm:spPr/>
    </dgm:pt>
    <dgm:pt modelId="{2E321AE9-F198-44BC-B048-705242F35E28}" type="pres">
      <dgm:prSet presAssocID="{8B12B422-6E6F-4B07-A55B-C964C1DAEC61}" presName="tx1" presStyleLbl="revTx" presStyleIdx="1" presStyleCnt="2"/>
      <dgm:spPr/>
    </dgm:pt>
    <dgm:pt modelId="{A2284649-114F-43AB-BF16-A46ED0F320E7}" type="pres">
      <dgm:prSet presAssocID="{8B12B422-6E6F-4B07-A55B-C964C1DAEC61}" presName="vert1" presStyleCnt="0"/>
      <dgm:spPr/>
    </dgm:pt>
  </dgm:ptLst>
  <dgm:cxnLst>
    <dgm:cxn modelId="{2C55CF13-A8A2-4960-BEE2-49E4622C019F}" srcId="{A20C3306-665D-4C2C-8BB3-174CB36327FD}" destId="{580EB313-8E26-4616-A22C-7303C5F8CBC5}" srcOrd="0" destOrd="0" parTransId="{BD93B7E1-5B70-405C-B27C-FB518FC1D926}" sibTransId="{2DC33EBF-9A78-4544-817C-1EB018EF4BF3}"/>
    <dgm:cxn modelId="{C5F3FD26-6BA4-4E63-BFD5-A8FB2B3DA37C}" type="presOf" srcId="{A20C3306-665D-4C2C-8BB3-174CB36327FD}" destId="{E1030618-F18D-4177-B0D4-48C3D3643316}" srcOrd="0" destOrd="0" presId="urn:microsoft.com/office/officeart/2008/layout/LinedList"/>
    <dgm:cxn modelId="{7F558460-24C9-4A7A-901C-4E516254CB4A}" srcId="{A20C3306-665D-4C2C-8BB3-174CB36327FD}" destId="{8B12B422-6E6F-4B07-A55B-C964C1DAEC61}" srcOrd="1" destOrd="0" parTransId="{230E393F-4CCA-4498-A420-104C4521E450}" sibTransId="{3CC1F190-DC06-47EB-B610-FE405DD52615}"/>
    <dgm:cxn modelId="{4FBDA5EA-6586-4858-B701-05481BA6C2D0}" type="presOf" srcId="{580EB313-8E26-4616-A22C-7303C5F8CBC5}" destId="{3E86C24F-05E9-4F9F-94A6-93D4D61069DC}" srcOrd="0" destOrd="0" presId="urn:microsoft.com/office/officeart/2008/layout/LinedList"/>
    <dgm:cxn modelId="{820CE1FB-DC1B-44DE-92F2-39E6B7B01FBD}" type="presOf" srcId="{8B12B422-6E6F-4B07-A55B-C964C1DAEC61}" destId="{2E321AE9-F198-44BC-B048-705242F35E28}" srcOrd="0" destOrd="0" presId="urn:microsoft.com/office/officeart/2008/layout/LinedList"/>
    <dgm:cxn modelId="{70081072-E47E-4031-8ED3-7EA34295F53B}" type="presParOf" srcId="{E1030618-F18D-4177-B0D4-48C3D3643316}" destId="{E514F95D-C908-4B77-B775-00D03F0FED44}" srcOrd="0" destOrd="0" presId="urn:microsoft.com/office/officeart/2008/layout/LinedList"/>
    <dgm:cxn modelId="{62A1AE4C-33A7-4E32-8D17-F4FAB38F9B3B}" type="presParOf" srcId="{E1030618-F18D-4177-B0D4-48C3D3643316}" destId="{6DBF17FB-96F4-4020-BC16-B6F6D2C3A13D}" srcOrd="1" destOrd="0" presId="urn:microsoft.com/office/officeart/2008/layout/LinedList"/>
    <dgm:cxn modelId="{BA5CB3AF-6EA0-4907-A415-DBC3021BAECF}" type="presParOf" srcId="{6DBF17FB-96F4-4020-BC16-B6F6D2C3A13D}" destId="{3E86C24F-05E9-4F9F-94A6-93D4D61069DC}" srcOrd="0" destOrd="0" presId="urn:microsoft.com/office/officeart/2008/layout/LinedList"/>
    <dgm:cxn modelId="{80290709-5BD3-4771-88E4-A28E60D7A7B2}" type="presParOf" srcId="{6DBF17FB-96F4-4020-BC16-B6F6D2C3A13D}" destId="{8246A1CB-08C8-4977-BB8F-2C7510F3ED64}" srcOrd="1" destOrd="0" presId="urn:microsoft.com/office/officeart/2008/layout/LinedList"/>
    <dgm:cxn modelId="{15FAE34F-AF87-4703-A366-04F6F9DA6FA2}" type="presParOf" srcId="{E1030618-F18D-4177-B0D4-48C3D3643316}" destId="{411B6C2E-81A2-4047-BACD-8FEF93BA131D}" srcOrd="2" destOrd="0" presId="urn:microsoft.com/office/officeart/2008/layout/LinedList"/>
    <dgm:cxn modelId="{D6654D4E-9F02-46EA-8B58-3CB44CD8DC77}" type="presParOf" srcId="{E1030618-F18D-4177-B0D4-48C3D3643316}" destId="{288F9B87-B899-481A-B1CC-5B4E1B93A640}" srcOrd="3" destOrd="0" presId="urn:microsoft.com/office/officeart/2008/layout/LinedList"/>
    <dgm:cxn modelId="{6C792251-7C67-44E6-8827-958EDBAB52B3}" type="presParOf" srcId="{288F9B87-B899-481A-B1CC-5B4E1B93A640}" destId="{2E321AE9-F198-44BC-B048-705242F35E28}" srcOrd="0" destOrd="0" presId="urn:microsoft.com/office/officeart/2008/layout/LinedList"/>
    <dgm:cxn modelId="{430E6316-8C44-4FF1-87D3-C80102FA2F1A}" type="presParOf" srcId="{288F9B87-B899-481A-B1CC-5B4E1B93A640}" destId="{A2284649-114F-43AB-BF16-A46ED0F320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5BA653-4760-46AC-BD50-09B72B5C44A6}"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E6FB5FD3-A6DD-493F-8219-F35A7E120291}">
      <dgm:prSet/>
      <dgm:spPr/>
      <dgm:t>
        <a:bodyPr/>
        <a:lstStyle/>
        <a:p>
          <a:r>
            <a:rPr lang="en-US" dirty="0" err="1"/>
            <a:t>Lemmatisation</a:t>
          </a:r>
          <a:r>
            <a:rPr lang="en-US" dirty="0"/>
            <a:t> (or lemmatization) in linguistics, is the process of grouping together the different inflected forms of a word so they can be </a:t>
          </a:r>
          <a:r>
            <a:rPr lang="en-US" dirty="0" err="1"/>
            <a:t>analysed</a:t>
          </a:r>
          <a:r>
            <a:rPr lang="en-US" dirty="0"/>
            <a:t> as a single item.</a:t>
          </a:r>
        </a:p>
      </dgm:t>
    </dgm:pt>
    <dgm:pt modelId="{4E2A9420-6049-4ED2-AF51-54B94B4AE2F0}" type="parTrans" cxnId="{C7D6C64A-E307-453F-8F7C-CD13B56FF94A}">
      <dgm:prSet/>
      <dgm:spPr/>
      <dgm:t>
        <a:bodyPr/>
        <a:lstStyle/>
        <a:p>
          <a:endParaRPr lang="en-US"/>
        </a:p>
      </dgm:t>
    </dgm:pt>
    <dgm:pt modelId="{C78D55C1-C27A-42E0-825D-9E04B772817A}" type="sibTrans" cxnId="{C7D6C64A-E307-453F-8F7C-CD13B56FF94A}">
      <dgm:prSet/>
      <dgm:spPr/>
      <dgm:t>
        <a:bodyPr/>
        <a:lstStyle/>
        <a:p>
          <a:endParaRPr lang="en-US"/>
        </a:p>
      </dgm:t>
    </dgm:pt>
    <dgm:pt modelId="{5DB5DDEF-6C41-4648-ADED-8B8519CD3A56}">
      <dgm:prSet/>
      <dgm:spPr/>
      <dgm:t>
        <a:bodyPr/>
        <a:lstStyle/>
        <a:p>
          <a:r>
            <a:rPr lang="en-US" dirty="0" err="1"/>
            <a:t>Lemmatisation</a:t>
          </a:r>
          <a:r>
            <a:rPr lang="en-US" dirty="0"/>
            <a:t> is closely related to stemming. The difference is that a stemmer operates on a single word without knowledge of the context, and therefore cannot discriminate between words which have different meanings depending on part of speech. However, stemmers are typically easier to implement and run faster, and the reduced accuracy may not matter for some applications.</a:t>
          </a:r>
        </a:p>
      </dgm:t>
    </dgm:pt>
    <dgm:pt modelId="{EF3EDBEB-A323-4FE6-B949-A8AEC2215351}" type="parTrans" cxnId="{0CB08B44-83BD-4246-9D27-E87E439FFF86}">
      <dgm:prSet/>
      <dgm:spPr/>
      <dgm:t>
        <a:bodyPr/>
        <a:lstStyle/>
        <a:p>
          <a:endParaRPr lang="en-US"/>
        </a:p>
      </dgm:t>
    </dgm:pt>
    <dgm:pt modelId="{AEB37F0E-E865-4FB1-9D3F-7F3138B42E42}" type="sibTrans" cxnId="{0CB08B44-83BD-4246-9D27-E87E439FFF86}">
      <dgm:prSet/>
      <dgm:spPr/>
      <dgm:t>
        <a:bodyPr/>
        <a:lstStyle/>
        <a:p>
          <a:endParaRPr lang="en-US"/>
        </a:p>
      </dgm:t>
    </dgm:pt>
    <dgm:pt modelId="{743F5304-E56A-4390-805D-1C8F040D77B6}" type="pres">
      <dgm:prSet presAssocID="{655BA653-4760-46AC-BD50-09B72B5C44A6}" presName="vert0" presStyleCnt="0">
        <dgm:presLayoutVars>
          <dgm:dir/>
          <dgm:animOne val="branch"/>
          <dgm:animLvl val="lvl"/>
        </dgm:presLayoutVars>
      </dgm:prSet>
      <dgm:spPr/>
    </dgm:pt>
    <dgm:pt modelId="{92DD8AD5-2329-4D33-AE5C-4D0468630D02}" type="pres">
      <dgm:prSet presAssocID="{E6FB5FD3-A6DD-493F-8219-F35A7E120291}" presName="thickLine" presStyleLbl="alignNode1" presStyleIdx="0" presStyleCnt="2"/>
      <dgm:spPr/>
    </dgm:pt>
    <dgm:pt modelId="{B33CA326-7328-47A3-9423-FEAFF891D94B}" type="pres">
      <dgm:prSet presAssocID="{E6FB5FD3-A6DD-493F-8219-F35A7E120291}" presName="horz1" presStyleCnt="0"/>
      <dgm:spPr/>
    </dgm:pt>
    <dgm:pt modelId="{7A482CF8-29FB-4B1E-8084-FEFE09C1FE62}" type="pres">
      <dgm:prSet presAssocID="{E6FB5FD3-A6DD-493F-8219-F35A7E120291}" presName="tx1" presStyleLbl="revTx" presStyleIdx="0" presStyleCnt="2"/>
      <dgm:spPr/>
    </dgm:pt>
    <dgm:pt modelId="{3C3CB540-7E24-4F5D-8744-D87756445E43}" type="pres">
      <dgm:prSet presAssocID="{E6FB5FD3-A6DD-493F-8219-F35A7E120291}" presName="vert1" presStyleCnt="0"/>
      <dgm:spPr/>
    </dgm:pt>
    <dgm:pt modelId="{ABA9021A-D807-4830-88E2-ADA336BB7470}" type="pres">
      <dgm:prSet presAssocID="{5DB5DDEF-6C41-4648-ADED-8B8519CD3A56}" presName="thickLine" presStyleLbl="alignNode1" presStyleIdx="1" presStyleCnt="2"/>
      <dgm:spPr/>
    </dgm:pt>
    <dgm:pt modelId="{521D9CB6-923D-466B-A06E-3803376A5946}" type="pres">
      <dgm:prSet presAssocID="{5DB5DDEF-6C41-4648-ADED-8B8519CD3A56}" presName="horz1" presStyleCnt="0"/>
      <dgm:spPr/>
    </dgm:pt>
    <dgm:pt modelId="{63331E04-667B-40F3-977F-4B43F1BB9DB4}" type="pres">
      <dgm:prSet presAssocID="{5DB5DDEF-6C41-4648-ADED-8B8519CD3A56}" presName="tx1" presStyleLbl="revTx" presStyleIdx="1" presStyleCnt="2"/>
      <dgm:spPr/>
    </dgm:pt>
    <dgm:pt modelId="{A44BCC15-496C-412E-93FD-26FC2EFC7B80}" type="pres">
      <dgm:prSet presAssocID="{5DB5DDEF-6C41-4648-ADED-8B8519CD3A56}" presName="vert1" presStyleCnt="0"/>
      <dgm:spPr/>
    </dgm:pt>
  </dgm:ptLst>
  <dgm:cxnLst>
    <dgm:cxn modelId="{68D64817-6408-41EC-88E1-17C7BEF3C006}" type="presOf" srcId="{5DB5DDEF-6C41-4648-ADED-8B8519CD3A56}" destId="{63331E04-667B-40F3-977F-4B43F1BB9DB4}" srcOrd="0" destOrd="0" presId="urn:microsoft.com/office/officeart/2008/layout/LinedList"/>
    <dgm:cxn modelId="{0CB08B44-83BD-4246-9D27-E87E439FFF86}" srcId="{655BA653-4760-46AC-BD50-09B72B5C44A6}" destId="{5DB5DDEF-6C41-4648-ADED-8B8519CD3A56}" srcOrd="1" destOrd="0" parTransId="{EF3EDBEB-A323-4FE6-B949-A8AEC2215351}" sibTransId="{AEB37F0E-E865-4FB1-9D3F-7F3138B42E42}"/>
    <dgm:cxn modelId="{25282945-B2A0-40D2-BB34-00F13D1E90AF}" type="presOf" srcId="{655BA653-4760-46AC-BD50-09B72B5C44A6}" destId="{743F5304-E56A-4390-805D-1C8F040D77B6}" srcOrd="0" destOrd="0" presId="urn:microsoft.com/office/officeart/2008/layout/LinedList"/>
    <dgm:cxn modelId="{C7D6C64A-E307-453F-8F7C-CD13B56FF94A}" srcId="{655BA653-4760-46AC-BD50-09B72B5C44A6}" destId="{E6FB5FD3-A6DD-493F-8219-F35A7E120291}" srcOrd="0" destOrd="0" parTransId="{4E2A9420-6049-4ED2-AF51-54B94B4AE2F0}" sibTransId="{C78D55C1-C27A-42E0-825D-9E04B772817A}"/>
    <dgm:cxn modelId="{BDF7A172-11CA-40C0-B39C-64E4F35F8606}" type="presOf" srcId="{E6FB5FD3-A6DD-493F-8219-F35A7E120291}" destId="{7A482CF8-29FB-4B1E-8084-FEFE09C1FE62}" srcOrd="0" destOrd="0" presId="urn:microsoft.com/office/officeart/2008/layout/LinedList"/>
    <dgm:cxn modelId="{50DEA9D8-AED6-4CA8-A7AB-561BBB23DCE7}" type="presParOf" srcId="{743F5304-E56A-4390-805D-1C8F040D77B6}" destId="{92DD8AD5-2329-4D33-AE5C-4D0468630D02}" srcOrd="0" destOrd="0" presId="urn:microsoft.com/office/officeart/2008/layout/LinedList"/>
    <dgm:cxn modelId="{47EEAD95-23F0-4559-AD71-94F2E603EEA9}" type="presParOf" srcId="{743F5304-E56A-4390-805D-1C8F040D77B6}" destId="{B33CA326-7328-47A3-9423-FEAFF891D94B}" srcOrd="1" destOrd="0" presId="urn:microsoft.com/office/officeart/2008/layout/LinedList"/>
    <dgm:cxn modelId="{D69F9B42-4FC4-475D-96AA-85AA96BC6838}" type="presParOf" srcId="{B33CA326-7328-47A3-9423-FEAFF891D94B}" destId="{7A482CF8-29FB-4B1E-8084-FEFE09C1FE62}" srcOrd="0" destOrd="0" presId="urn:microsoft.com/office/officeart/2008/layout/LinedList"/>
    <dgm:cxn modelId="{A131EB9E-462B-43A8-81F9-211CC6829ED4}" type="presParOf" srcId="{B33CA326-7328-47A3-9423-FEAFF891D94B}" destId="{3C3CB540-7E24-4F5D-8744-D87756445E43}" srcOrd="1" destOrd="0" presId="urn:microsoft.com/office/officeart/2008/layout/LinedList"/>
    <dgm:cxn modelId="{699F00A4-7EAC-4C3C-BE77-E7DFCAA0ED25}" type="presParOf" srcId="{743F5304-E56A-4390-805D-1C8F040D77B6}" destId="{ABA9021A-D807-4830-88E2-ADA336BB7470}" srcOrd="2" destOrd="0" presId="urn:microsoft.com/office/officeart/2008/layout/LinedList"/>
    <dgm:cxn modelId="{AD4A82C8-9C53-474C-A512-4CA9B830AF0B}" type="presParOf" srcId="{743F5304-E56A-4390-805D-1C8F040D77B6}" destId="{521D9CB6-923D-466B-A06E-3803376A5946}" srcOrd="3" destOrd="0" presId="urn:microsoft.com/office/officeart/2008/layout/LinedList"/>
    <dgm:cxn modelId="{4AC32422-48B0-450B-A1A0-2A380077CD75}" type="presParOf" srcId="{521D9CB6-923D-466B-A06E-3803376A5946}" destId="{63331E04-667B-40F3-977F-4B43F1BB9DB4}" srcOrd="0" destOrd="0" presId="urn:microsoft.com/office/officeart/2008/layout/LinedList"/>
    <dgm:cxn modelId="{3CCA1109-11E2-44F4-81B5-9061B0ACEA03}" type="presParOf" srcId="{521D9CB6-923D-466B-A06E-3803376A5946}" destId="{A44BCC15-496C-412E-93FD-26FC2EFC7B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2081E4-5DCE-4412-99E1-E9D21D54532F}"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7601C027-0B85-43CA-ADB9-F6ECA61CCD59}">
      <dgm:prSet/>
      <dgm:spPr/>
      <dgm:t>
        <a:bodyPr/>
        <a:lstStyle/>
        <a:p>
          <a:r>
            <a:rPr lang="en-US" dirty="0"/>
            <a:t>Part-of-speech tagging is one of the most important text analysis tasks used to classify words into their part-of-speech and label them according the </a:t>
          </a:r>
          <a:r>
            <a:rPr lang="en-US" dirty="0" err="1"/>
            <a:t>tagset</a:t>
          </a:r>
          <a:r>
            <a:rPr lang="en-US" dirty="0"/>
            <a:t> which is a collection of tags used for the pos tagging. </a:t>
          </a:r>
        </a:p>
      </dgm:t>
    </dgm:pt>
    <dgm:pt modelId="{B991C05C-50A2-4B34-A094-0FAC7E5943D7}" type="parTrans" cxnId="{860E6F4E-3E66-4B07-B5DA-A7B615A501CF}">
      <dgm:prSet/>
      <dgm:spPr/>
      <dgm:t>
        <a:bodyPr/>
        <a:lstStyle/>
        <a:p>
          <a:endParaRPr lang="en-US"/>
        </a:p>
      </dgm:t>
    </dgm:pt>
    <dgm:pt modelId="{CB42F7FC-74FC-4973-9C78-E450B1E4AD5A}" type="sibTrans" cxnId="{860E6F4E-3E66-4B07-B5DA-A7B615A501CF}">
      <dgm:prSet/>
      <dgm:spPr/>
      <dgm:t>
        <a:bodyPr/>
        <a:lstStyle/>
        <a:p>
          <a:endParaRPr lang="en-US"/>
        </a:p>
      </dgm:t>
    </dgm:pt>
    <dgm:pt modelId="{DAC66CFB-1130-4C83-AC47-595C81EAD788}">
      <dgm:prSet/>
      <dgm:spPr/>
      <dgm:t>
        <a:bodyPr/>
        <a:lstStyle/>
        <a:p>
          <a:r>
            <a:rPr lang="en-US"/>
            <a:t>Part-of-speech tagging also known as word classes or lexical categories.</a:t>
          </a:r>
        </a:p>
      </dgm:t>
    </dgm:pt>
    <dgm:pt modelId="{7D331C58-A6E9-486C-AC55-87E1AF6A9273}" type="parTrans" cxnId="{949044FE-607B-471A-8EA8-2E88BF6CBCBB}">
      <dgm:prSet/>
      <dgm:spPr/>
      <dgm:t>
        <a:bodyPr/>
        <a:lstStyle/>
        <a:p>
          <a:endParaRPr lang="en-US"/>
        </a:p>
      </dgm:t>
    </dgm:pt>
    <dgm:pt modelId="{2F9A6CB0-3558-4BAF-AA53-B9F181372324}" type="sibTrans" cxnId="{949044FE-607B-471A-8EA8-2E88BF6CBCBB}">
      <dgm:prSet/>
      <dgm:spPr/>
      <dgm:t>
        <a:bodyPr/>
        <a:lstStyle/>
        <a:p>
          <a:endParaRPr lang="en-US"/>
        </a:p>
      </dgm:t>
    </dgm:pt>
    <dgm:pt modelId="{DCFBAF97-6BEE-46F1-9BA1-05A8624793A0}" type="pres">
      <dgm:prSet presAssocID="{502081E4-5DCE-4412-99E1-E9D21D54532F}" presName="vert0" presStyleCnt="0">
        <dgm:presLayoutVars>
          <dgm:dir/>
          <dgm:animOne val="branch"/>
          <dgm:animLvl val="lvl"/>
        </dgm:presLayoutVars>
      </dgm:prSet>
      <dgm:spPr/>
    </dgm:pt>
    <dgm:pt modelId="{7DFB9CF7-C062-4217-A35D-82F5F6F39A55}" type="pres">
      <dgm:prSet presAssocID="{7601C027-0B85-43CA-ADB9-F6ECA61CCD59}" presName="thickLine" presStyleLbl="alignNode1" presStyleIdx="0" presStyleCnt="2"/>
      <dgm:spPr/>
    </dgm:pt>
    <dgm:pt modelId="{5AA5F0F2-191D-4B9B-9EFC-FAA057852CD8}" type="pres">
      <dgm:prSet presAssocID="{7601C027-0B85-43CA-ADB9-F6ECA61CCD59}" presName="horz1" presStyleCnt="0"/>
      <dgm:spPr/>
    </dgm:pt>
    <dgm:pt modelId="{7EC5390D-DEB5-4493-8449-C06BD3EE73B8}" type="pres">
      <dgm:prSet presAssocID="{7601C027-0B85-43CA-ADB9-F6ECA61CCD59}" presName="tx1" presStyleLbl="revTx" presStyleIdx="0" presStyleCnt="2"/>
      <dgm:spPr/>
    </dgm:pt>
    <dgm:pt modelId="{40315F41-D36E-4F56-A279-88483CA0B6CD}" type="pres">
      <dgm:prSet presAssocID="{7601C027-0B85-43CA-ADB9-F6ECA61CCD59}" presName="vert1" presStyleCnt="0"/>
      <dgm:spPr/>
    </dgm:pt>
    <dgm:pt modelId="{507A8C1B-18A5-4386-9B48-D1400D3D32F8}" type="pres">
      <dgm:prSet presAssocID="{DAC66CFB-1130-4C83-AC47-595C81EAD788}" presName="thickLine" presStyleLbl="alignNode1" presStyleIdx="1" presStyleCnt="2"/>
      <dgm:spPr/>
    </dgm:pt>
    <dgm:pt modelId="{0410F84E-2B14-480E-9846-012ADFC6E743}" type="pres">
      <dgm:prSet presAssocID="{DAC66CFB-1130-4C83-AC47-595C81EAD788}" presName="horz1" presStyleCnt="0"/>
      <dgm:spPr/>
    </dgm:pt>
    <dgm:pt modelId="{1DE6A0B0-5322-48DD-8DA3-0E530392A043}" type="pres">
      <dgm:prSet presAssocID="{DAC66CFB-1130-4C83-AC47-595C81EAD788}" presName="tx1" presStyleLbl="revTx" presStyleIdx="1" presStyleCnt="2"/>
      <dgm:spPr/>
    </dgm:pt>
    <dgm:pt modelId="{547DF352-5E2F-4E23-8D4A-0D15CAA321A4}" type="pres">
      <dgm:prSet presAssocID="{DAC66CFB-1130-4C83-AC47-595C81EAD788}" presName="vert1" presStyleCnt="0"/>
      <dgm:spPr/>
    </dgm:pt>
  </dgm:ptLst>
  <dgm:cxnLst>
    <dgm:cxn modelId="{35B4EB45-AD26-4F65-9100-D77D94E3A55E}" type="presOf" srcId="{502081E4-5DCE-4412-99E1-E9D21D54532F}" destId="{DCFBAF97-6BEE-46F1-9BA1-05A8624793A0}" srcOrd="0" destOrd="0" presId="urn:microsoft.com/office/officeart/2008/layout/LinedList"/>
    <dgm:cxn modelId="{860E6F4E-3E66-4B07-B5DA-A7B615A501CF}" srcId="{502081E4-5DCE-4412-99E1-E9D21D54532F}" destId="{7601C027-0B85-43CA-ADB9-F6ECA61CCD59}" srcOrd="0" destOrd="0" parTransId="{B991C05C-50A2-4B34-A094-0FAC7E5943D7}" sibTransId="{CB42F7FC-74FC-4973-9C78-E450B1E4AD5A}"/>
    <dgm:cxn modelId="{ACCBBAA5-1EA6-411C-BCE8-7E162ED6EECF}" type="presOf" srcId="{DAC66CFB-1130-4C83-AC47-595C81EAD788}" destId="{1DE6A0B0-5322-48DD-8DA3-0E530392A043}" srcOrd="0" destOrd="0" presId="urn:microsoft.com/office/officeart/2008/layout/LinedList"/>
    <dgm:cxn modelId="{0292B7EA-1055-47DB-A773-60B0AC6DF8C1}" type="presOf" srcId="{7601C027-0B85-43CA-ADB9-F6ECA61CCD59}" destId="{7EC5390D-DEB5-4493-8449-C06BD3EE73B8}" srcOrd="0" destOrd="0" presId="urn:microsoft.com/office/officeart/2008/layout/LinedList"/>
    <dgm:cxn modelId="{949044FE-607B-471A-8EA8-2E88BF6CBCBB}" srcId="{502081E4-5DCE-4412-99E1-E9D21D54532F}" destId="{DAC66CFB-1130-4C83-AC47-595C81EAD788}" srcOrd="1" destOrd="0" parTransId="{7D331C58-A6E9-486C-AC55-87E1AF6A9273}" sibTransId="{2F9A6CB0-3558-4BAF-AA53-B9F181372324}"/>
    <dgm:cxn modelId="{F0E7C9F5-B6B2-4BA8-81DE-58058F04C032}" type="presParOf" srcId="{DCFBAF97-6BEE-46F1-9BA1-05A8624793A0}" destId="{7DFB9CF7-C062-4217-A35D-82F5F6F39A55}" srcOrd="0" destOrd="0" presId="urn:microsoft.com/office/officeart/2008/layout/LinedList"/>
    <dgm:cxn modelId="{AC22EE9F-7034-443F-8B51-079F943992A1}" type="presParOf" srcId="{DCFBAF97-6BEE-46F1-9BA1-05A8624793A0}" destId="{5AA5F0F2-191D-4B9B-9EFC-FAA057852CD8}" srcOrd="1" destOrd="0" presId="urn:microsoft.com/office/officeart/2008/layout/LinedList"/>
    <dgm:cxn modelId="{EB0E3045-FFD0-4705-A24F-562AD1FE505F}" type="presParOf" srcId="{5AA5F0F2-191D-4B9B-9EFC-FAA057852CD8}" destId="{7EC5390D-DEB5-4493-8449-C06BD3EE73B8}" srcOrd="0" destOrd="0" presId="urn:microsoft.com/office/officeart/2008/layout/LinedList"/>
    <dgm:cxn modelId="{484AFDDD-81E8-4881-9CB3-8423B6B08D00}" type="presParOf" srcId="{5AA5F0F2-191D-4B9B-9EFC-FAA057852CD8}" destId="{40315F41-D36E-4F56-A279-88483CA0B6CD}" srcOrd="1" destOrd="0" presId="urn:microsoft.com/office/officeart/2008/layout/LinedList"/>
    <dgm:cxn modelId="{8847ACBA-E879-4AF1-B924-88D1F088F218}" type="presParOf" srcId="{DCFBAF97-6BEE-46F1-9BA1-05A8624793A0}" destId="{507A8C1B-18A5-4386-9B48-D1400D3D32F8}" srcOrd="2" destOrd="0" presId="urn:microsoft.com/office/officeart/2008/layout/LinedList"/>
    <dgm:cxn modelId="{9E7D04AF-7A1B-4015-89A4-8B075AB84861}" type="presParOf" srcId="{DCFBAF97-6BEE-46F1-9BA1-05A8624793A0}" destId="{0410F84E-2B14-480E-9846-012ADFC6E743}" srcOrd="3" destOrd="0" presId="urn:microsoft.com/office/officeart/2008/layout/LinedList"/>
    <dgm:cxn modelId="{0407D034-BDAC-446C-BFE0-C0509BECECE0}" type="presParOf" srcId="{0410F84E-2B14-480E-9846-012ADFC6E743}" destId="{1DE6A0B0-5322-48DD-8DA3-0E530392A043}" srcOrd="0" destOrd="0" presId="urn:microsoft.com/office/officeart/2008/layout/LinedList"/>
    <dgm:cxn modelId="{F2C673C2-76E5-4DE0-A67D-DDE38383FDB4}" type="presParOf" srcId="{0410F84E-2B14-480E-9846-012ADFC6E743}" destId="{547DF352-5E2F-4E23-8D4A-0D15CAA321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A62860-F282-40EE-8C41-645974278FDA}" type="doc">
      <dgm:prSet loTypeId="urn:microsoft.com/office/officeart/2005/8/layout/process4" loCatId="process" qsTypeId="urn:microsoft.com/office/officeart/2005/8/quickstyle/simple3" qsCatId="simple" csTypeId="urn:microsoft.com/office/officeart/2005/8/colors/colorful2" csCatId="colorful"/>
      <dgm:spPr/>
      <dgm:t>
        <a:bodyPr/>
        <a:lstStyle/>
        <a:p>
          <a:endParaRPr lang="en-US"/>
        </a:p>
      </dgm:t>
    </dgm:pt>
    <dgm:pt modelId="{68B18756-E670-4562-9C29-3D196AF43FAA}">
      <dgm:prSet/>
      <dgm:spPr/>
      <dgm:t>
        <a:bodyPr/>
        <a:lstStyle/>
        <a:p>
          <a:r>
            <a:rPr lang="en-US"/>
            <a:t>There are generally three types of vectors that we encounter under this category.</a:t>
          </a:r>
        </a:p>
      </dgm:t>
    </dgm:pt>
    <dgm:pt modelId="{3B0DACF5-BE2B-4390-B05C-F47F7F92AAD3}" type="parTrans" cxnId="{1C973E97-CB77-491B-9AD7-7AE4A2BCC4A2}">
      <dgm:prSet/>
      <dgm:spPr/>
      <dgm:t>
        <a:bodyPr/>
        <a:lstStyle/>
        <a:p>
          <a:endParaRPr lang="en-US"/>
        </a:p>
      </dgm:t>
    </dgm:pt>
    <dgm:pt modelId="{8CE4838C-7F8F-4FDC-9702-A056B69750DA}" type="sibTrans" cxnId="{1C973E97-CB77-491B-9AD7-7AE4A2BCC4A2}">
      <dgm:prSet/>
      <dgm:spPr/>
      <dgm:t>
        <a:bodyPr/>
        <a:lstStyle/>
        <a:p>
          <a:endParaRPr lang="en-US"/>
        </a:p>
      </dgm:t>
    </dgm:pt>
    <dgm:pt modelId="{5C41A18F-ED98-4FE1-BBDD-6D0AFEC746D2}">
      <dgm:prSet/>
      <dgm:spPr/>
      <dgm:t>
        <a:bodyPr/>
        <a:lstStyle/>
        <a:p>
          <a:r>
            <a:rPr lang="en-US"/>
            <a:t>Count Vector</a:t>
          </a:r>
        </a:p>
      </dgm:t>
    </dgm:pt>
    <dgm:pt modelId="{90D9DCD9-EF80-488F-B1E4-87B84C5E78C7}" type="parTrans" cxnId="{5B80A2B5-4F4D-412C-B7CF-56A9DFEC2B31}">
      <dgm:prSet/>
      <dgm:spPr/>
      <dgm:t>
        <a:bodyPr/>
        <a:lstStyle/>
        <a:p>
          <a:endParaRPr lang="en-US"/>
        </a:p>
      </dgm:t>
    </dgm:pt>
    <dgm:pt modelId="{9F4C1D49-806C-4389-8120-18ACFAD14020}" type="sibTrans" cxnId="{5B80A2B5-4F4D-412C-B7CF-56A9DFEC2B31}">
      <dgm:prSet/>
      <dgm:spPr/>
      <dgm:t>
        <a:bodyPr/>
        <a:lstStyle/>
        <a:p>
          <a:endParaRPr lang="en-US"/>
        </a:p>
      </dgm:t>
    </dgm:pt>
    <dgm:pt modelId="{7ADF92A7-097D-4980-9C8A-EED61CA168B3}">
      <dgm:prSet/>
      <dgm:spPr/>
      <dgm:t>
        <a:bodyPr/>
        <a:lstStyle/>
        <a:p>
          <a:r>
            <a:rPr lang="en-US"/>
            <a:t>TF-IDF Vector</a:t>
          </a:r>
        </a:p>
      </dgm:t>
    </dgm:pt>
    <dgm:pt modelId="{A436E245-6873-4EED-AE21-1F512972AA74}" type="parTrans" cxnId="{95219CD4-ABD2-42BD-A8B0-C077297D2065}">
      <dgm:prSet/>
      <dgm:spPr/>
      <dgm:t>
        <a:bodyPr/>
        <a:lstStyle/>
        <a:p>
          <a:endParaRPr lang="en-US"/>
        </a:p>
      </dgm:t>
    </dgm:pt>
    <dgm:pt modelId="{1118615A-99B7-40A4-A8B8-3B8CC8C5CD50}" type="sibTrans" cxnId="{95219CD4-ABD2-42BD-A8B0-C077297D2065}">
      <dgm:prSet/>
      <dgm:spPr/>
      <dgm:t>
        <a:bodyPr/>
        <a:lstStyle/>
        <a:p>
          <a:endParaRPr lang="en-US"/>
        </a:p>
      </dgm:t>
    </dgm:pt>
    <dgm:pt modelId="{E547DBF8-487C-4057-A565-D72F973C75F4}">
      <dgm:prSet/>
      <dgm:spPr/>
      <dgm:t>
        <a:bodyPr/>
        <a:lstStyle/>
        <a:p>
          <a:r>
            <a:rPr lang="en-US"/>
            <a:t>Co-Occurrence Vector</a:t>
          </a:r>
        </a:p>
      </dgm:t>
    </dgm:pt>
    <dgm:pt modelId="{3B4A3D2E-16F8-4CE5-8829-7CD091959617}" type="parTrans" cxnId="{4ED3C245-7D11-4395-9604-87738C15FD70}">
      <dgm:prSet/>
      <dgm:spPr/>
      <dgm:t>
        <a:bodyPr/>
        <a:lstStyle/>
        <a:p>
          <a:endParaRPr lang="en-US"/>
        </a:p>
      </dgm:t>
    </dgm:pt>
    <dgm:pt modelId="{D3F0D314-DBAA-41D2-ADDB-5D239703551F}" type="sibTrans" cxnId="{4ED3C245-7D11-4395-9604-87738C15FD70}">
      <dgm:prSet/>
      <dgm:spPr/>
      <dgm:t>
        <a:bodyPr/>
        <a:lstStyle/>
        <a:p>
          <a:endParaRPr lang="en-US"/>
        </a:p>
      </dgm:t>
    </dgm:pt>
    <dgm:pt modelId="{91783508-EB1C-4EAA-B0B0-A4231AA69983}" type="pres">
      <dgm:prSet presAssocID="{4AA62860-F282-40EE-8C41-645974278FDA}" presName="Name0" presStyleCnt="0">
        <dgm:presLayoutVars>
          <dgm:dir/>
          <dgm:animLvl val="lvl"/>
          <dgm:resizeHandles val="exact"/>
        </dgm:presLayoutVars>
      </dgm:prSet>
      <dgm:spPr/>
    </dgm:pt>
    <dgm:pt modelId="{26898CDB-329C-4999-9C5B-9DD82C9D9963}" type="pres">
      <dgm:prSet presAssocID="{68B18756-E670-4562-9C29-3D196AF43FAA}" presName="boxAndChildren" presStyleCnt="0"/>
      <dgm:spPr/>
    </dgm:pt>
    <dgm:pt modelId="{757E7AB3-E133-47C9-BF00-82FFC8FB50EE}" type="pres">
      <dgm:prSet presAssocID="{68B18756-E670-4562-9C29-3D196AF43FAA}" presName="parentTextBox" presStyleLbl="node1" presStyleIdx="0" presStyleCnt="1"/>
      <dgm:spPr/>
    </dgm:pt>
    <dgm:pt modelId="{33335355-89B3-4B26-B53E-566523D73D46}" type="pres">
      <dgm:prSet presAssocID="{68B18756-E670-4562-9C29-3D196AF43FAA}" presName="entireBox" presStyleLbl="node1" presStyleIdx="0" presStyleCnt="1"/>
      <dgm:spPr/>
    </dgm:pt>
    <dgm:pt modelId="{46FB52C7-0DB4-452B-ACDE-A81EF2289916}" type="pres">
      <dgm:prSet presAssocID="{68B18756-E670-4562-9C29-3D196AF43FAA}" presName="descendantBox" presStyleCnt="0"/>
      <dgm:spPr/>
    </dgm:pt>
    <dgm:pt modelId="{B229A75F-93BB-44C9-81E7-8E8A08436324}" type="pres">
      <dgm:prSet presAssocID="{5C41A18F-ED98-4FE1-BBDD-6D0AFEC746D2}" presName="childTextBox" presStyleLbl="fgAccFollowNode1" presStyleIdx="0" presStyleCnt="3">
        <dgm:presLayoutVars>
          <dgm:bulletEnabled val="1"/>
        </dgm:presLayoutVars>
      </dgm:prSet>
      <dgm:spPr/>
    </dgm:pt>
    <dgm:pt modelId="{7E5BD60D-CB51-4152-8A0F-D8A8EE65A39E}" type="pres">
      <dgm:prSet presAssocID="{7ADF92A7-097D-4980-9C8A-EED61CA168B3}" presName="childTextBox" presStyleLbl="fgAccFollowNode1" presStyleIdx="1" presStyleCnt="3">
        <dgm:presLayoutVars>
          <dgm:bulletEnabled val="1"/>
        </dgm:presLayoutVars>
      </dgm:prSet>
      <dgm:spPr/>
    </dgm:pt>
    <dgm:pt modelId="{7B26FF6C-F043-40C9-B97C-5C77648A28D4}" type="pres">
      <dgm:prSet presAssocID="{E547DBF8-487C-4057-A565-D72F973C75F4}" presName="childTextBox" presStyleLbl="fgAccFollowNode1" presStyleIdx="2" presStyleCnt="3">
        <dgm:presLayoutVars>
          <dgm:bulletEnabled val="1"/>
        </dgm:presLayoutVars>
      </dgm:prSet>
      <dgm:spPr/>
    </dgm:pt>
  </dgm:ptLst>
  <dgm:cxnLst>
    <dgm:cxn modelId="{9A48AB5D-C79A-47D1-B430-A53E926D1469}" type="presOf" srcId="{68B18756-E670-4562-9C29-3D196AF43FAA}" destId="{33335355-89B3-4B26-B53E-566523D73D46}" srcOrd="1" destOrd="0" presId="urn:microsoft.com/office/officeart/2005/8/layout/process4"/>
    <dgm:cxn modelId="{4ED3C245-7D11-4395-9604-87738C15FD70}" srcId="{68B18756-E670-4562-9C29-3D196AF43FAA}" destId="{E547DBF8-487C-4057-A565-D72F973C75F4}" srcOrd="2" destOrd="0" parTransId="{3B4A3D2E-16F8-4CE5-8829-7CD091959617}" sibTransId="{D3F0D314-DBAA-41D2-ADDB-5D239703551F}"/>
    <dgm:cxn modelId="{62FB0E50-A870-485D-A9B2-7BDDF844ABBF}" type="presOf" srcId="{5C41A18F-ED98-4FE1-BBDD-6D0AFEC746D2}" destId="{B229A75F-93BB-44C9-81E7-8E8A08436324}" srcOrd="0" destOrd="0" presId="urn:microsoft.com/office/officeart/2005/8/layout/process4"/>
    <dgm:cxn modelId="{1C973E97-CB77-491B-9AD7-7AE4A2BCC4A2}" srcId="{4AA62860-F282-40EE-8C41-645974278FDA}" destId="{68B18756-E670-4562-9C29-3D196AF43FAA}" srcOrd="0" destOrd="0" parTransId="{3B0DACF5-BE2B-4390-B05C-F47F7F92AAD3}" sibTransId="{8CE4838C-7F8F-4FDC-9702-A056B69750DA}"/>
    <dgm:cxn modelId="{5B80A2B5-4F4D-412C-B7CF-56A9DFEC2B31}" srcId="{68B18756-E670-4562-9C29-3D196AF43FAA}" destId="{5C41A18F-ED98-4FE1-BBDD-6D0AFEC746D2}" srcOrd="0" destOrd="0" parTransId="{90D9DCD9-EF80-488F-B1E4-87B84C5E78C7}" sibTransId="{9F4C1D49-806C-4389-8120-18ACFAD14020}"/>
    <dgm:cxn modelId="{FE5930C3-702D-431B-8CC8-466ADAC9E3F8}" type="presOf" srcId="{E547DBF8-487C-4057-A565-D72F973C75F4}" destId="{7B26FF6C-F043-40C9-B97C-5C77648A28D4}" srcOrd="0" destOrd="0" presId="urn:microsoft.com/office/officeart/2005/8/layout/process4"/>
    <dgm:cxn modelId="{95219CD4-ABD2-42BD-A8B0-C077297D2065}" srcId="{68B18756-E670-4562-9C29-3D196AF43FAA}" destId="{7ADF92A7-097D-4980-9C8A-EED61CA168B3}" srcOrd="1" destOrd="0" parTransId="{A436E245-6873-4EED-AE21-1F512972AA74}" sibTransId="{1118615A-99B7-40A4-A8B8-3B8CC8C5CD50}"/>
    <dgm:cxn modelId="{69140EE1-4258-4FBF-83E5-23B79F36E1DD}" type="presOf" srcId="{68B18756-E670-4562-9C29-3D196AF43FAA}" destId="{757E7AB3-E133-47C9-BF00-82FFC8FB50EE}" srcOrd="0" destOrd="0" presId="urn:microsoft.com/office/officeart/2005/8/layout/process4"/>
    <dgm:cxn modelId="{986231E4-D298-45F2-9C38-5389EA148559}" type="presOf" srcId="{4AA62860-F282-40EE-8C41-645974278FDA}" destId="{91783508-EB1C-4EAA-B0B0-A4231AA69983}" srcOrd="0" destOrd="0" presId="urn:microsoft.com/office/officeart/2005/8/layout/process4"/>
    <dgm:cxn modelId="{8BEEBEFE-9001-4E54-89BE-8FD687C57CCD}" type="presOf" srcId="{7ADF92A7-097D-4980-9C8A-EED61CA168B3}" destId="{7E5BD60D-CB51-4152-8A0F-D8A8EE65A39E}" srcOrd="0" destOrd="0" presId="urn:microsoft.com/office/officeart/2005/8/layout/process4"/>
    <dgm:cxn modelId="{5E36B1FD-C0A5-4318-A1FE-73F3A5B8D1EA}" type="presParOf" srcId="{91783508-EB1C-4EAA-B0B0-A4231AA69983}" destId="{26898CDB-329C-4999-9C5B-9DD82C9D9963}" srcOrd="0" destOrd="0" presId="urn:microsoft.com/office/officeart/2005/8/layout/process4"/>
    <dgm:cxn modelId="{F871E4EF-FD43-43F5-8C8C-2FAA902535EB}" type="presParOf" srcId="{26898CDB-329C-4999-9C5B-9DD82C9D9963}" destId="{757E7AB3-E133-47C9-BF00-82FFC8FB50EE}" srcOrd="0" destOrd="0" presId="urn:microsoft.com/office/officeart/2005/8/layout/process4"/>
    <dgm:cxn modelId="{271E48CE-DCB9-4E0B-B42F-67CFDFD431DB}" type="presParOf" srcId="{26898CDB-329C-4999-9C5B-9DD82C9D9963}" destId="{33335355-89B3-4B26-B53E-566523D73D46}" srcOrd="1" destOrd="0" presId="urn:microsoft.com/office/officeart/2005/8/layout/process4"/>
    <dgm:cxn modelId="{C3902720-AF77-4E79-80B0-6DDBE5D2864E}" type="presParOf" srcId="{26898CDB-329C-4999-9C5B-9DD82C9D9963}" destId="{46FB52C7-0DB4-452B-ACDE-A81EF2289916}" srcOrd="2" destOrd="0" presId="urn:microsoft.com/office/officeart/2005/8/layout/process4"/>
    <dgm:cxn modelId="{D6C9CAE0-A432-4AD9-B26F-51AEB25EEFE8}" type="presParOf" srcId="{46FB52C7-0DB4-452B-ACDE-A81EF2289916}" destId="{B229A75F-93BB-44C9-81E7-8E8A08436324}" srcOrd="0" destOrd="0" presId="urn:microsoft.com/office/officeart/2005/8/layout/process4"/>
    <dgm:cxn modelId="{629BEB9A-499C-4B28-B13A-0A22D6DEB13A}" type="presParOf" srcId="{46FB52C7-0DB4-452B-ACDE-A81EF2289916}" destId="{7E5BD60D-CB51-4152-8A0F-D8A8EE65A39E}" srcOrd="1" destOrd="0" presId="urn:microsoft.com/office/officeart/2005/8/layout/process4"/>
    <dgm:cxn modelId="{DD5D364C-25E9-4FBC-80C3-7C1DCF294E55}" type="presParOf" srcId="{46FB52C7-0DB4-452B-ACDE-A81EF2289916}" destId="{7B26FF6C-F043-40C9-B97C-5C77648A28D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EE3E-F23F-40BB-8B07-2B8D4485EBC0}">
      <dsp:nvSpPr>
        <dsp:cNvPr id="0" name=""/>
        <dsp:cNvSpPr/>
      </dsp:nvSpPr>
      <dsp:spPr>
        <a:xfrm>
          <a:off x="3924" y="69187"/>
          <a:ext cx="3238594" cy="1242000"/>
        </a:xfrm>
        <a:prstGeom prst="chevron">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b="1" kern="1200"/>
            <a:t>Natural Language Understanding</a:t>
          </a:r>
          <a:endParaRPr lang="en-US" sz="2300" kern="1200"/>
        </a:p>
      </dsp:txBody>
      <dsp:txXfrm>
        <a:off x="624924" y="69187"/>
        <a:ext cx="1996594" cy="1242000"/>
      </dsp:txXfrm>
    </dsp:sp>
    <dsp:sp modelId="{89691F3E-9FF2-4D5F-8830-08BFB318E074}">
      <dsp:nvSpPr>
        <dsp:cNvPr id="0" name=""/>
        <dsp:cNvSpPr/>
      </dsp:nvSpPr>
      <dsp:spPr>
        <a:xfrm>
          <a:off x="3924" y="1466437"/>
          <a:ext cx="2590875"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US" sz="2300" kern="1200"/>
            <a:t>Mapping the given input in the natural language into a useful representation.</a:t>
          </a:r>
        </a:p>
        <a:p>
          <a:pPr marL="228600" lvl="1" indent="-228600" algn="l" defTabSz="1022350">
            <a:lnSpc>
              <a:spcPct val="90000"/>
            </a:lnSpc>
            <a:spcBef>
              <a:spcPct val="0"/>
            </a:spcBef>
            <a:spcAft>
              <a:spcPct val="15000"/>
            </a:spcAft>
            <a:buChar char="•"/>
          </a:pPr>
          <a:r>
            <a:rPr lang="en-US" sz="2300" kern="1200"/>
            <a:t>Different level of analysis required: </a:t>
          </a:r>
        </a:p>
        <a:p>
          <a:pPr marL="228600" lvl="1" indent="-228600" algn="l" defTabSz="1022350">
            <a:lnSpc>
              <a:spcPct val="90000"/>
            </a:lnSpc>
            <a:spcBef>
              <a:spcPct val="0"/>
            </a:spcBef>
            <a:spcAft>
              <a:spcPct val="15000"/>
            </a:spcAft>
            <a:buChar char="•"/>
          </a:pPr>
          <a:r>
            <a:rPr lang="en-US" sz="2300" b="1" i="1" kern="1200"/>
            <a:t>morphological analysis, </a:t>
          </a:r>
          <a:endParaRPr lang="en-US" sz="2300" kern="1200"/>
        </a:p>
        <a:p>
          <a:pPr marL="457200" lvl="2" indent="-228600" algn="l" defTabSz="1022350">
            <a:lnSpc>
              <a:spcPct val="90000"/>
            </a:lnSpc>
            <a:spcBef>
              <a:spcPct val="0"/>
            </a:spcBef>
            <a:spcAft>
              <a:spcPct val="15000"/>
            </a:spcAft>
            <a:buChar char="•"/>
          </a:pPr>
          <a:r>
            <a:rPr lang="en-US" sz="2300" b="1" i="1" kern="1200"/>
            <a:t>syntactic analysis, </a:t>
          </a:r>
          <a:endParaRPr lang="en-US" sz="2300" kern="1200"/>
        </a:p>
        <a:p>
          <a:pPr marL="457200" lvl="2" indent="-228600" algn="l" defTabSz="1022350">
            <a:lnSpc>
              <a:spcPct val="90000"/>
            </a:lnSpc>
            <a:spcBef>
              <a:spcPct val="0"/>
            </a:spcBef>
            <a:spcAft>
              <a:spcPct val="15000"/>
            </a:spcAft>
            <a:buChar char="•"/>
          </a:pPr>
          <a:r>
            <a:rPr lang="en-US" sz="2300" b="1" i="1" kern="1200"/>
            <a:t>semantic analysis, </a:t>
          </a:r>
          <a:endParaRPr lang="en-US" sz="2300" kern="1200"/>
        </a:p>
        <a:p>
          <a:pPr marL="228600" lvl="1" indent="-228600" algn="l" defTabSz="1022350">
            <a:lnSpc>
              <a:spcPct val="90000"/>
            </a:lnSpc>
            <a:spcBef>
              <a:spcPct val="0"/>
            </a:spcBef>
            <a:spcAft>
              <a:spcPct val="15000"/>
            </a:spcAft>
            <a:buChar char="•"/>
          </a:pPr>
          <a:r>
            <a:rPr lang="en-US" sz="2300" b="1" i="1" kern="1200"/>
            <a:t>discourse analysis</a:t>
          </a:r>
          <a:r>
            <a:rPr lang="en-US" sz="2300" i="1" kern="1200"/>
            <a:t>,</a:t>
          </a:r>
          <a:r>
            <a:rPr lang="en-US" sz="2300" kern="1200"/>
            <a:t> …</a:t>
          </a:r>
        </a:p>
      </dsp:txBody>
      <dsp:txXfrm>
        <a:off x="3924" y="1466437"/>
        <a:ext cx="2590875" cy="4036500"/>
      </dsp:txXfrm>
    </dsp:sp>
    <dsp:sp modelId="{E6E33169-64F3-4772-BC69-5C61A444110E}">
      <dsp:nvSpPr>
        <dsp:cNvPr id="0" name=""/>
        <dsp:cNvSpPr/>
      </dsp:nvSpPr>
      <dsp:spPr>
        <a:xfrm>
          <a:off x="3026519" y="69187"/>
          <a:ext cx="3238594" cy="1242000"/>
        </a:xfrm>
        <a:prstGeom prst="chevron">
          <a:avLst/>
        </a:prstGeom>
        <a:gradFill rotWithShape="0">
          <a:gsLst>
            <a:gs pos="0">
              <a:schemeClr val="accent5">
                <a:hueOff val="-6758543"/>
                <a:satOff val="-17419"/>
                <a:lumOff val="-11765"/>
                <a:alphaOff val="0"/>
                <a:tint val="100000"/>
                <a:shade val="85000"/>
                <a:satMod val="100000"/>
                <a:lumMod val="100000"/>
              </a:schemeClr>
            </a:gs>
            <a:gs pos="100000">
              <a:schemeClr val="accent5">
                <a:hueOff val="-6758543"/>
                <a:satOff val="-17419"/>
                <a:lumOff val="-11765"/>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6758543"/>
              <a:satOff val="-17419"/>
              <a:lumOff val="-11765"/>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b="1" kern="1200"/>
            <a:t>Natural Language Generation</a:t>
          </a:r>
          <a:endParaRPr lang="en-US" sz="2300" kern="1200"/>
        </a:p>
      </dsp:txBody>
      <dsp:txXfrm>
        <a:off x="3647519" y="69187"/>
        <a:ext cx="1996594" cy="1242000"/>
      </dsp:txXfrm>
    </dsp:sp>
    <dsp:sp modelId="{D7348930-5E09-4903-9A75-2E890F050376}">
      <dsp:nvSpPr>
        <dsp:cNvPr id="0" name=""/>
        <dsp:cNvSpPr/>
      </dsp:nvSpPr>
      <dsp:spPr>
        <a:xfrm>
          <a:off x="3026519" y="1466437"/>
          <a:ext cx="2590875"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US" sz="2300" kern="1200"/>
            <a:t>Producing output in the natural language from some internal representation.</a:t>
          </a:r>
        </a:p>
        <a:p>
          <a:pPr marL="228600" lvl="1" indent="-228600" algn="l" defTabSz="1022350">
            <a:lnSpc>
              <a:spcPct val="90000"/>
            </a:lnSpc>
            <a:spcBef>
              <a:spcPct val="0"/>
            </a:spcBef>
            <a:spcAft>
              <a:spcPct val="15000"/>
            </a:spcAft>
            <a:buChar char="•"/>
          </a:pPr>
          <a:r>
            <a:rPr lang="en-US" sz="2300" kern="1200"/>
            <a:t>Different level of synthesis required:</a:t>
          </a:r>
        </a:p>
        <a:p>
          <a:pPr marL="457200" lvl="2" indent="-228600" algn="l" defTabSz="1022350">
            <a:lnSpc>
              <a:spcPct val="90000"/>
            </a:lnSpc>
            <a:spcBef>
              <a:spcPct val="0"/>
            </a:spcBef>
            <a:spcAft>
              <a:spcPct val="15000"/>
            </a:spcAft>
            <a:buChar char="•"/>
          </a:pPr>
          <a:r>
            <a:rPr lang="en-US" sz="2300" b="1" i="1" kern="1200"/>
            <a:t>deep planning</a:t>
          </a:r>
          <a:endParaRPr lang="en-US" sz="2300" kern="1200"/>
        </a:p>
        <a:p>
          <a:pPr marL="457200" lvl="2" indent="-228600" algn="l" defTabSz="1022350">
            <a:lnSpc>
              <a:spcPct val="90000"/>
            </a:lnSpc>
            <a:spcBef>
              <a:spcPct val="0"/>
            </a:spcBef>
            <a:spcAft>
              <a:spcPct val="15000"/>
            </a:spcAft>
            <a:buChar char="•"/>
          </a:pPr>
          <a:r>
            <a:rPr lang="en-US" sz="2300" b="1" i="1" kern="1200"/>
            <a:t>syntactic generation</a:t>
          </a:r>
          <a:endParaRPr lang="en-US" sz="2300" kern="1200"/>
        </a:p>
      </dsp:txBody>
      <dsp:txXfrm>
        <a:off x="3026519" y="1466437"/>
        <a:ext cx="2590875" cy="4036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8CCF5-8467-4B85-9C83-4D26E1407276}">
      <dsp:nvSpPr>
        <dsp:cNvPr id="0" name=""/>
        <dsp:cNvSpPr/>
      </dsp:nvSpPr>
      <dsp:spPr>
        <a:xfrm>
          <a:off x="3225" y="1676961"/>
          <a:ext cx="2218202" cy="221820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Input text: Cats, dogs and birds are common pets. So are fish.</a:t>
          </a:r>
        </a:p>
      </dsp:txBody>
      <dsp:txXfrm>
        <a:off x="328073" y="2001809"/>
        <a:ext cx="1568506" cy="1568506"/>
      </dsp:txXfrm>
    </dsp:sp>
    <dsp:sp modelId="{A24B4759-2EF3-4E8E-8DDB-E10F7AB3B61A}">
      <dsp:nvSpPr>
        <dsp:cNvPr id="0" name=""/>
        <dsp:cNvSpPr/>
      </dsp:nvSpPr>
      <dsp:spPr>
        <a:xfrm>
          <a:off x="2401546" y="2142783"/>
          <a:ext cx="1286557" cy="1286557"/>
        </a:xfrm>
        <a:prstGeom prst="mathEqual">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72079" y="2407814"/>
        <a:ext cx="945491" cy="756495"/>
      </dsp:txXfrm>
    </dsp:sp>
    <dsp:sp modelId="{D7E5B00A-034F-4D6B-A355-0B11E7395A2F}">
      <dsp:nvSpPr>
        <dsp:cNvPr id="0" name=""/>
        <dsp:cNvSpPr/>
      </dsp:nvSpPr>
      <dsp:spPr>
        <a:xfrm>
          <a:off x="3868221" y="1676961"/>
          <a:ext cx="2218202" cy="221820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Output tokens: cat, dog, bird, common, pet, fish</a:t>
          </a:r>
        </a:p>
      </dsp:txBody>
      <dsp:txXfrm>
        <a:off x="4193069" y="2001809"/>
        <a:ext cx="1568506" cy="1568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D4322-D315-40FE-A9ED-F6B75BECD867}">
      <dsp:nvSpPr>
        <dsp:cNvPr id="0" name=""/>
        <dsp:cNvSpPr/>
      </dsp:nvSpPr>
      <dsp:spPr>
        <a:xfrm>
          <a:off x="1253807" y="1741"/>
          <a:ext cx="5015230" cy="1784821"/>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a:t>sent_tokenize: tokenize a document into sentences</a:t>
          </a:r>
          <a:br>
            <a:rPr lang="en-US" sz="1900" kern="1200"/>
          </a:br>
          <a:endParaRPr lang="en-US" sz="1900" kern="1200"/>
        </a:p>
      </dsp:txBody>
      <dsp:txXfrm>
        <a:off x="1253807" y="1741"/>
        <a:ext cx="5015230" cy="1784821"/>
      </dsp:txXfrm>
    </dsp:sp>
    <dsp:sp modelId="{12139CFE-5E71-49D6-9E6A-4B74C1C11391}">
      <dsp:nvSpPr>
        <dsp:cNvPr id="0" name=""/>
        <dsp:cNvSpPr/>
      </dsp:nvSpPr>
      <dsp:spPr>
        <a:xfrm>
          <a:off x="0" y="1741"/>
          <a:ext cx="1253807" cy="1784821"/>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Tokenize</a:t>
          </a:r>
        </a:p>
      </dsp:txBody>
      <dsp:txXfrm>
        <a:off x="0" y="1741"/>
        <a:ext cx="1253807" cy="1784821"/>
      </dsp:txXfrm>
    </dsp:sp>
    <dsp:sp modelId="{7447757D-0446-4254-B5A5-56139878AC6D}">
      <dsp:nvSpPr>
        <dsp:cNvPr id="0" name=""/>
        <dsp:cNvSpPr/>
      </dsp:nvSpPr>
      <dsp:spPr>
        <a:xfrm>
          <a:off x="1253807" y="1893651"/>
          <a:ext cx="5015230" cy="1784821"/>
        </a:xfrm>
        <a:prstGeom prst="rect">
          <a:avLst/>
        </a:prstGeom>
        <a:solidFill>
          <a:schemeClr val="accent5">
            <a:tint val="40000"/>
            <a:alpha val="90000"/>
            <a:hueOff val="-3369881"/>
            <a:satOff val="-11416"/>
            <a:lumOff val="-1464"/>
            <a:alphaOff val="0"/>
          </a:schemeClr>
        </a:solidFill>
        <a:ln w="15875" cap="flat" cmpd="sng" algn="ctr">
          <a:solidFill>
            <a:schemeClr val="accent5">
              <a:tint val="40000"/>
              <a:alpha val="90000"/>
              <a:hueOff val="-3369881"/>
              <a:satOff val="-11416"/>
              <a:lumOff val="-14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dirty="0" err="1"/>
            <a:t>regexp_tokenize</a:t>
          </a:r>
          <a:r>
            <a:rPr lang="en-US" sz="1900" kern="1200" dirty="0"/>
            <a:t>: tokenize a string or document based on a regular expression pattern</a:t>
          </a:r>
          <a:br>
            <a:rPr lang="en-US" sz="1900" kern="1200" dirty="0"/>
          </a:br>
          <a:endParaRPr lang="en-US" sz="1900" kern="1200" dirty="0"/>
        </a:p>
      </dsp:txBody>
      <dsp:txXfrm>
        <a:off x="1253807" y="1893651"/>
        <a:ext cx="5015230" cy="1784821"/>
      </dsp:txXfrm>
    </dsp:sp>
    <dsp:sp modelId="{DEE23BCB-B5B6-4A5A-B541-7625EE74F82D}">
      <dsp:nvSpPr>
        <dsp:cNvPr id="0" name=""/>
        <dsp:cNvSpPr/>
      </dsp:nvSpPr>
      <dsp:spPr>
        <a:xfrm>
          <a:off x="0" y="1893651"/>
          <a:ext cx="1253807" cy="1784821"/>
        </a:xfrm>
        <a:prstGeom prst="rect">
          <a:avLst/>
        </a:prstGeom>
        <a:solidFill>
          <a:schemeClr val="accent5">
            <a:hueOff val="-3379271"/>
            <a:satOff val="-8710"/>
            <a:lumOff val="-5883"/>
            <a:alphaOff val="0"/>
          </a:schemeClr>
        </a:solidFill>
        <a:ln w="15875" cap="flat" cmpd="sng" algn="ctr">
          <a:solidFill>
            <a:schemeClr val="accent5">
              <a:hueOff val="-3379271"/>
              <a:satOff val="-8710"/>
              <a:lumOff val="-588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Tokenize</a:t>
          </a:r>
        </a:p>
      </dsp:txBody>
      <dsp:txXfrm>
        <a:off x="0" y="1893651"/>
        <a:ext cx="1253807" cy="1784821"/>
      </dsp:txXfrm>
    </dsp:sp>
    <dsp:sp modelId="{DFCA5457-8E22-4917-A26F-D217C8EB3D67}">
      <dsp:nvSpPr>
        <dsp:cNvPr id="0" name=""/>
        <dsp:cNvSpPr/>
      </dsp:nvSpPr>
      <dsp:spPr>
        <a:xfrm>
          <a:off x="1253807" y="3785562"/>
          <a:ext cx="5015230" cy="1784821"/>
        </a:xfrm>
        <a:prstGeom prst="rect">
          <a:avLst/>
        </a:prstGeom>
        <a:solidFill>
          <a:schemeClr val="accent5">
            <a:tint val="40000"/>
            <a:alpha val="90000"/>
            <a:hueOff val="-6739762"/>
            <a:satOff val="-22832"/>
            <a:lumOff val="-2928"/>
            <a:alphaOff val="0"/>
          </a:schemeClr>
        </a:solidFill>
        <a:ln w="15875" cap="flat" cmpd="sng" algn="ctr">
          <a:solidFill>
            <a:schemeClr val="accent5">
              <a:tint val="40000"/>
              <a:alpha val="90000"/>
              <a:hueOff val="-6739762"/>
              <a:satOff val="-22832"/>
              <a:lumOff val="-2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a:t>TweetTokenizer: special class just for tweet tokenization, allowing you to separate hashtags, mentions and lots of exclamation points!!!</a:t>
          </a:r>
        </a:p>
      </dsp:txBody>
      <dsp:txXfrm>
        <a:off x="1253807" y="3785562"/>
        <a:ext cx="5015230" cy="1784821"/>
      </dsp:txXfrm>
    </dsp:sp>
    <dsp:sp modelId="{3B6D294B-765D-4C15-AE96-18AC6B4ABE47}">
      <dsp:nvSpPr>
        <dsp:cNvPr id="0" name=""/>
        <dsp:cNvSpPr/>
      </dsp:nvSpPr>
      <dsp:spPr>
        <a:xfrm>
          <a:off x="0" y="3785562"/>
          <a:ext cx="1253807" cy="1784821"/>
        </a:xfrm>
        <a:prstGeom prst="rect">
          <a:avLst/>
        </a:prstGeom>
        <a:solidFill>
          <a:schemeClr val="accent5">
            <a:hueOff val="-6758543"/>
            <a:satOff val="-17419"/>
            <a:lumOff val="-11765"/>
            <a:alphaOff val="0"/>
          </a:schemeClr>
        </a:solidFill>
        <a:ln w="15875" cap="flat" cmpd="sng" algn="ctr">
          <a:solidFill>
            <a:schemeClr val="accent5">
              <a:hueOff val="-6758543"/>
              <a:satOff val="-17419"/>
              <a:lumOff val="-1176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Special</a:t>
          </a:r>
        </a:p>
      </dsp:txBody>
      <dsp:txXfrm>
        <a:off x="0" y="3785562"/>
        <a:ext cx="1253807" cy="1784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4F95D-C908-4B77-B775-00D03F0FED44}">
      <dsp:nvSpPr>
        <dsp:cNvPr id="0" name=""/>
        <dsp:cNvSpPr/>
      </dsp:nvSpPr>
      <dsp:spPr>
        <a:xfrm>
          <a:off x="0" y="351"/>
          <a:ext cx="626903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6C24F-05E9-4F9F-94A6-93D4D61069DC}">
      <dsp:nvSpPr>
        <dsp:cNvPr id="0" name=""/>
        <dsp:cNvSpPr/>
      </dsp:nvSpPr>
      <dsp:spPr>
        <a:xfrm>
          <a:off x="0" y="351"/>
          <a:ext cx="6269038" cy="2714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Stemming and Lemmatization are the basic text processing methods for English text. The goal of both stemming and lemmatization is to reduce inflectional forms and sometimes derivationally related forms of a word to a common base form.</a:t>
          </a:r>
        </a:p>
      </dsp:txBody>
      <dsp:txXfrm>
        <a:off x="0" y="351"/>
        <a:ext cx="6269038" cy="2714619"/>
      </dsp:txXfrm>
    </dsp:sp>
    <dsp:sp modelId="{411B6C2E-81A2-4047-BACD-8FEF93BA131D}">
      <dsp:nvSpPr>
        <dsp:cNvPr id="0" name=""/>
        <dsp:cNvSpPr/>
      </dsp:nvSpPr>
      <dsp:spPr>
        <a:xfrm>
          <a:off x="0" y="2714970"/>
          <a:ext cx="626903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21AE9-F198-44BC-B048-705242F35E28}">
      <dsp:nvSpPr>
        <dsp:cNvPr id="0" name=""/>
        <dsp:cNvSpPr/>
      </dsp:nvSpPr>
      <dsp:spPr>
        <a:xfrm>
          <a:off x="0" y="2714970"/>
          <a:ext cx="6269038" cy="2856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stem need not be identical to the morphological root of the word; it is usually sufficient that related words map to the same stem, even if this stem is not in itself a valid root.</a:t>
          </a:r>
        </a:p>
      </dsp:txBody>
      <dsp:txXfrm>
        <a:off x="0" y="2714970"/>
        <a:ext cx="6269038" cy="2856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D8AD5-2329-4D33-AE5C-4D0468630D02}">
      <dsp:nvSpPr>
        <dsp:cNvPr id="0" name=""/>
        <dsp:cNvSpPr/>
      </dsp:nvSpPr>
      <dsp:spPr>
        <a:xfrm>
          <a:off x="0" y="0"/>
          <a:ext cx="626903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A482CF8-29FB-4B1E-8084-FEFE09C1FE62}">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Lemmatisation</a:t>
          </a:r>
          <a:r>
            <a:rPr lang="en-US" sz="2400" kern="1200" dirty="0"/>
            <a:t> (or lemmatization) in linguistics, is the process of grouping together the different inflected forms of a word so they can be </a:t>
          </a:r>
          <a:r>
            <a:rPr lang="en-US" sz="2400" kern="1200" dirty="0" err="1"/>
            <a:t>analysed</a:t>
          </a:r>
          <a:r>
            <a:rPr lang="en-US" sz="2400" kern="1200" dirty="0"/>
            <a:t> as a single item.</a:t>
          </a:r>
        </a:p>
      </dsp:txBody>
      <dsp:txXfrm>
        <a:off x="0" y="0"/>
        <a:ext cx="6269038" cy="2786062"/>
      </dsp:txXfrm>
    </dsp:sp>
    <dsp:sp modelId="{ABA9021A-D807-4830-88E2-ADA336BB7470}">
      <dsp:nvSpPr>
        <dsp:cNvPr id="0" name=""/>
        <dsp:cNvSpPr/>
      </dsp:nvSpPr>
      <dsp:spPr>
        <a:xfrm>
          <a:off x="0" y="2786062"/>
          <a:ext cx="626903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3331E04-667B-40F3-977F-4B43F1BB9DB4}">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Lemmatisation</a:t>
          </a:r>
          <a:r>
            <a:rPr lang="en-US" sz="2400" kern="1200" dirty="0"/>
            <a:t> is closely related to stemming. The difference is that a stemmer operates on a single word without knowledge of the context, and therefore cannot discriminate between words which have different meanings depending on part of speech. However, stemmers are typically easier to implement and run faster, and the reduced accuracy may not matter for some applications.</a:t>
          </a:r>
        </a:p>
      </dsp:txBody>
      <dsp:txXfrm>
        <a:off x="0" y="2786062"/>
        <a:ext cx="6269038" cy="278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B9CF7-C062-4217-A35D-82F5F6F39A55}">
      <dsp:nvSpPr>
        <dsp:cNvPr id="0" name=""/>
        <dsp:cNvSpPr/>
      </dsp:nvSpPr>
      <dsp:spPr>
        <a:xfrm>
          <a:off x="0" y="0"/>
          <a:ext cx="608965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5390D-DEB5-4493-8449-C06BD3EE73B8}">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Part-of-speech tagging is one of the most important text analysis tasks used to classify words into their part-of-speech and label them according the </a:t>
          </a:r>
          <a:r>
            <a:rPr lang="en-US" sz="3100" kern="1200" dirty="0" err="1"/>
            <a:t>tagset</a:t>
          </a:r>
          <a:r>
            <a:rPr lang="en-US" sz="3100" kern="1200" dirty="0"/>
            <a:t> which is a collection of tags used for the pos tagging. </a:t>
          </a:r>
        </a:p>
      </dsp:txBody>
      <dsp:txXfrm>
        <a:off x="0" y="0"/>
        <a:ext cx="6089650" cy="2786062"/>
      </dsp:txXfrm>
    </dsp:sp>
    <dsp:sp modelId="{507A8C1B-18A5-4386-9B48-D1400D3D32F8}">
      <dsp:nvSpPr>
        <dsp:cNvPr id="0" name=""/>
        <dsp:cNvSpPr/>
      </dsp:nvSpPr>
      <dsp:spPr>
        <a:xfrm>
          <a:off x="0" y="2786062"/>
          <a:ext cx="608965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6A0B0-5322-48DD-8DA3-0E530392A043}">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Part-of-speech tagging also known as word classes or lexical categories.</a:t>
          </a:r>
        </a:p>
      </dsp:txBody>
      <dsp:txXfrm>
        <a:off x="0" y="2786062"/>
        <a:ext cx="6089650" cy="2786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35355-89B3-4B26-B53E-566523D73D46}">
      <dsp:nvSpPr>
        <dsp:cNvPr id="0" name=""/>
        <dsp:cNvSpPr/>
      </dsp:nvSpPr>
      <dsp:spPr>
        <a:xfrm>
          <a:off x="0" y="0"/>
          <a:ext cx="10515600" cy="4351338"/>
        </a:xfrm>
        <a:prstGeom prst="rect">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kern="1200"/>
            <a:t>There are generally three types of vectors that we encounter under this category.</a:t>
          </a:r>
        </a:p>
      </dsp:txBody>
      <dsp:txXfrm>
        <a:off x="0" y="0"/>
        <a:ext cx="10515600" cy="2349722"/>
      </dsp:txXfrm>
    </dsp:sp>
    <dsp:sp modelId="{B229A75F-93BB-44C9-81E7-8E8A08436324}">
      <dsp:nvSpPr>
        <dsp:cNvPr id="0" name=""/>
        <dsp:cNvSpPr/>
      </dsp:nvSpPr>
      <dsp:spPr>
        <a:xfrm>
          <a:off x="5134" y="2262695"/>
          <a:ext cx="3501776" cy="20016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8488" tIns="62230" rIns="348488" bIns="62230" numCol="1" spcCol="1270" anchor="ctr" anchorCtr="0">
          <a:noAutofit/>
        </a:bodyPr>
        <a:lstStyle/>
        <a:p>
          <a:pPr marL="0" lvl="0" indent="0" algn="ctr" defTabSz="2178050">
            <a:lnSpc>
              <a:spcPct val="90000"/>
            </a:lnSpc>
            <a:spcBef>
              <a:spcPct val="0"/>
            </a:spcBef>
            <a:spcAft>
              <a:spcPct val="35000"/>
            </a:spcAft>
            <a:buNone/>
          </a:pPr>
          <a:r>
            <a:rPr lang="en-US" sz="4900" kern="1200"/>
            <a:t>Count Vector</a:t>
          </a:r>
        </a:p>
      </dsp:txBody>
      <dsp:txXfrm>
        <a:off x="5134" y="2262695"/>
        <a:ext cx="3501776" cy="2001615"/>
      </dsp:txXfrm>
    </dsp:sp>
    <dsp:sp modelId="{7E5BD60D-CB51-4152-8A0F-D8A8EE65A39E}">
      <dsp:nvSpPr>
        <dsp:cNvPr id="0" name=""/>
        <dsp:cNvSpPr/>
      </dsp:nvSpPr>
      <dsp:spPr>
        <a:xfrm>
          <a:off x="3506911" y="2262695"/>
          <a:ext cx="3501776" cy="2001615"/>
        </a:xfrm>
        <a:prstGeom prst="rect">
          <a:avLst/>
        </a:prstGeom>
        <a:solidFill>
          <a:schemeClr val="accent2">
            <a:tint val="40000"/>
            <a:alpha val="90000"/>
            <a:hueOff val="-424613"/>
            <a:satOff val="-37673"/>
            <a:lumOff val="-385"/>
            <a:alphaOff val="0"/>
          </a:schemeClr>
        </a:solidFill>
        <a:ln w="9525" cap="flat" cmpd="sng" algn="ctr">
          <a:solidFill>
            <a:schemeClr val="accent2">
              <a:tint val="40000"/>
              <a:alpha val="90000"/>
              <a:hueOff val="-424613"/>
              <a:satOff val="-37673"/>
              <a:lumOff val="-3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8488" tIns="62230" rIns="348488" bIns="62230" numCol="1" spcCol="1270" anchor="ctr" anchorCtr="0">
          <a:noAutofit/>
        </a:bodyPr>
        <a:lstStyle/>
        <a:p>
          <a:pPr marL="0" lvl="0" indent="0" algn="ctr" defTabSz="2178050">
            <a:lnSpc>
              <a:spcPct val="90000"/>
            </a:lnSpc>
            <a:spcBef>
              <a:spcPct val="0"/>
            </a:spcBef>
            <a:spcAft>
              <a:spcPct val="35000"/>
            </a:spcAft>
            <a:buNone/>
          </a:pPr>
          <a:r>
            <a:rPr lang="en-US" sz="4900" kern="1200"/>
            <a:t>TF-IDF Vector</a:t>
          </a:r>
        </a:p>
      </dsp:txBody>
      <dsp:txXfrm>
        <a:off x="3506911" y="2262695"/>
        <a:ext cx="3501776" cy="2001615"/>
      </dsp:txXfrm>
    </dsp:sp>
    <dsp:sp modelId="{7B26FF6C-F043-40C9-B97C-5C77648A28D4}">
      <dsp:nvSpPr>
        <dsp:cNvPr id="0" name=""/>
        <dsp:cNvSpPr/>
      </dsp:nvSpPr>
      <dsp:spPr>
        <a:xfrm>
          <a:off x="7008688" y="2262695"/>
          <a:ext cx="3501776" cy="2001615"/>
        </a:xfrm>
        <a:prstGeom prst="rect">
          <a:avLst/>
        </a:prstGeom>
        <a:solidFill>
          <a:schemeClr val="accent2">
            <a:tint val="40000"/>
            <a:alpha val="90000"/>
            <a:hueOff val="-849226"/>
            <a:satOff val="-75346"/>
            <a:lumOff val="-769"/>
            <a:alphaOff val="0"/>
          </a:schemeClr>
        </a:solidFill>
        <a:ln w="9525" cap="flat" cmpd="sng" algn="ctr">
          <a:solidFill>
            <a:schemeClr val="accent2">
              <a:tint val="40000"/>
              <a:alpha val="90000"/>
              <a:hueOff val="-849226"/>
              <a:satOff val="-75346"/>
              <a:lumOff val="-7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8488" tIns="62230" rIns="348488" bIns="62230" numCol="1" spcCol="1270" anchor="ctr" anchorCtr="0">
          <a:noAutofit/>
        </a:bodyPr>
        <a:lstStyle/>
        <a:p>
          <a:pPr marL="0" lvl="0" indent="0" algn="ctr" defTabSz="2178050">
            <a:lnSpc>
              <a:spcPct val="90000"/>
            </a:lnSpc>
            <a:spcBef>
              <a:spcPct val="0"/>
            </a:spcBef>
            <a:spcAft>
              <a:spcPct val="35000"/>
            </a:spcAft>
            <a:buNone/>
          </a:pPr>
          <a:r>
            <a:rPr lang="en-US" sz="4900" kern="1200"/>
            <a:t>Co-Occurrence Vector</a:t>
          </a:r>
        </a:p>
      </dsp:txBody>
      <dsp:txXfrm>
        <a:off x="7008688" y="2262695"/>
        <a:ext cx="3501776" cy="20016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7EC2FD78-2AFD-434B-B42C-0AA7B50C9ED5}" type="datetime1">
              <a:rPr lang="en-US" smtClean="0"/>
              <a:t>9/18/2020</a:t>
            </a:fld>
            <a:endParaRPr lang="en-US"/>
          </a:p>
        </p:txBody>
      </p:sp>
      <p:sp>
        <p:nvSpPr>
          <p:cNvPr id="5" name="Footer Placeholder 4"/>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logo&#10;&#10;Description generated with high confidence">
            <a:extLst>
              <a:ext uri="{FF2B5EF4-FFF2-40B4-BE49-F238E27FC236}">
                <a16:creationId xmlns:a16="http://schemas.microsoft.com/office/drawing/2014/main" id="{18D6AF4A-3F36-4102-BFFD-626856AA0302}"/>
              </a:ext>
            </a:extLst>
          </p:cNvPr>
          <p:cNvPicPr>
            <a:picLocks noChangeAspect="1"/>
          </p:cNvPicPr>
          <p:nvPr/>
        </p:nvPicPr>
        <p:blipFill rotWithShape="1">
          <a:blip r:embed="rId2"/>
          <a:srcRect l="13687" t="6340" r="59914" b="85589"/>
          <a:stretch/>
        </p:blipFill>
        <p:spPr>
          <a:xfrm>
            <a:off x="8544087" y="5444572"/>
            <a:ext cx="2041237" cy="553468"/>
          </a:xfrm>
          <a:prstGeom prst="rect">
            <a:avLst/>
          </a:prstGeom>
        </p:spPr>
      </p:pic>
    </p:spTree>
    <p:extLst>
      <p:ext uri="{BB962C8B-B14F-4D97-AF65-F5344CB8AC3E}">
        <p14:creationId xmlns:p14="http://schemas.microsoft.com/office/powerpoint/2010/main" val="246318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A99B9-C728-40D8-8213-9308C3F2B5DE}" type="datetime1">
              <a:rPr lang="en-US" smtClean="0"/>
              <a:t>9/18/2020</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127643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C3855-A30B-4186-98A4-445B86EFFF52}" type="datetime1">
              <a:rPr lang="en-US" smtClean="0"/>
              <a:t>9/18/2020</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962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C6A1-F21C-4786-B2FB-915B9F371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C0BE3B-D980-4797-971B-81D8F5351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9BCD98-9EA5-42F9-B887-163C7B71CF2E}"/>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38C4009C-74AA-4482-9404-9C5C9EB94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6F9A4-FAB5-4AF5-B075-2B90BC876C8D}"/>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3011173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C894-4B81-4E35-AFE9-1F67283A8E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DC94D-4B69-4D8B-908D-4B0FE61C4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7913B-14AE-416B-BCB0-E10FD872E4A8}"/>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8540CE02-CB51-4AAD-AA7C-DFA4562A5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6BE09-9589-4205-94A0-A4323DEA6934}"/>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428940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AF3A-6399-4172-B13E-0B2F540EE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315D76-37A8-4FE5-8E0E-A175E1502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C75436-9755-4342-91C5-FE692B1B4A53}"/>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6EAB4D11-B6AA-4D6E-8689-79D2D99A3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D977B-136D-4130-9DE0-F63D19C41C12}"/>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2312600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219F-D44B-4248-8BB4-B0F9E2B4E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FA3CDB-7222-4B60-9925-98476A1AE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2354A9-96D0-4D7F-B7B2-3A8CC9437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423FC9-17A4-40E7-A7E1-4BB78E4F66FF}"/>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6" name="Footer Placeholder 5">
            <a:extLst>
              <a:ext uri="{FF2B5EF4-FFF2-40B4-BE49-F238E27FC236}">
                <a16:creationId xmlns:a16="http://schemas.microsoft.com/office/drawing/2014/main" id="{44F00700-9469-4124-8245-B10E697C4F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C5BA55-4AFA-45A3-A8CD-137758E4D147}"/>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12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5D8C-3236-4578-9495-4FBEC72F3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331E70-7C08-4FB3-9FF4-60CCC69F4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C4338-2AE1-433F-8501-7FA7DE55C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367816-0DD8-410B-A9A3-42F37C059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6DA25-296B-4753-A6DB-FF1293854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67E73B-B766-4143-BBD1-9D41ABA3E0F5}"/>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8" name="Footer Placeholder 7">
            <a:extLst>
              <a:ext uri="{FF2B5EF4-FFF2-40B4-BE49-F238E27FC236}">
                <a16:creationId xmlns:a16="http://schemas.microsoft.com/office/drawing/2014/main" id="{6176C5AB-4AFF-44A1-B435-CFA272C462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D3A049-E8B0-489F-AA61-75B01D9F6075}"/>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4206121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5C77-82FC-416E-B6D8-10D1B3E9DA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0ED769-253D-4AB5-8465-4F1D9B2DED0D}"/>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4" name="Footer Placeholder 3">
            <a:extLst>
              <a:ext uri="{FF2B5EF4-FFF2-40B4-BE49-F238E27FC236}">
                <a16:creationId xmlns:a16="http://schemas.microsoft.com/office/drawing/2014/main" id="{679AD499-58E2-4ABC-B1E4-D87235BE2F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DD7D28-6F0E-4A58-BCDF-11B6590E3039}"/>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22733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2C880-1C28-4A8C-9D55-1E38DE5A6D89}"/>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3" name="Footer Placeholder 2">
            <a:extLst>
              <a:ext uri="{FF2B5EF4-FFF2-40B4-BE49-F238E27FC236}">
                <a16:creationId xmlns:a16="http://schemas.microsoft.com/office/drawing/2014/main" id="{1CE449C4-E366-4283-AE2C-5F97BC03A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202BD-2CBF-4543-9960-E0E45659B641}"/>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2734153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5A79-E64C-4EFB-9D89-D7E7FFAD2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47E4DE-4731-4509-A921-3C0B27AAD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60902A-F565-4386-8F87-1483A084C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4331C-8EF8-4D00-A1B2-18F81C2B1B9E}"/>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6" name="Footer Placeholder 5">
            <a:extLst>
              <a:ext uri="{FF2B5EF4-FFF2-40B4-BE49-F238E27FC236}">
                <a16:creationId xmlns:a16="http://schemas.microsoft.com/office/drawing/2014/main" id="{C4320918-FD07-4540-BD50-06621FEC5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E1204-4006-4A04-B16E-82C6996211A4}"/>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374178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942952-0AC5-416E-8913-6F6038200ED1}"/>
              </a:ext>
            </a:extLst>
          </p:cNvPr>
          <p:cNvSpPr/>
          <p:nvPr/>
        </p:nvSpPr>
        <p:spPr>
          <a:xfrm>
            <a:off x="-117987" y="-9832"/>
            <a:ext cx="12309987" cy="738205"/>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2FD78-2AFD-434B-B42C-0AA7B50C9ED5}" type="datetime1">
              <a:rPr lang="en-US" smtClean="0"/>
              <a:t>9/18/2020</a:t>
            </a:fld>
            <a:endParaRPr lang="en-US"/>
          </a:p>
        </p:txBody>
      </p:sp>
      <p:sp>
        <p:nvSpPr>
          <p:cNvPr id="5" name="Footer Placeholder 4"/>
          <p:cNvSpPr>
            <a:spLocks noGrp="1"/>
          </p:cNvSpPr>
          <p:nvPr>
            <p:ph type="ftr" sz="quarter" idx="11"/>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pic>
        <p:nvPicPr>
          <p:cNvPr id="14" name="Picture 13" descr="A close up of a logo&#10;&#10;Description generated with high confidence">
            <a:extLst>
              <a:ext uri="{FF2B5EF4-FFF2-40B4-BE49-F238E27FC236}">
                <a16:creationId xmlns:a16="http://schemas.microsoft.com/office/drawing/2014/main" id="{2BCCF6B4-390F-4D01-8924-9A256E603C88}"/>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649423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D1C5-5753-498C-8E53-0990C2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2A2242-2C25-4C9B-8525-354B3A77B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1BE894-93D4-420E-BC77-6CB5621F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6A278-CB29-4685-8EC9-4BBD19CEEDAB}"/>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6" name="Footer Placeholder 5">
            <a:extLst>
              <a:ext uri="{FF2B5EF4-FFF2-40B4-BE49-F238E27FC236}">
                <a16:creationId xmlns:a16="http://schemas.microsoft.com/office/drawing/2014/main" id="{CDB20A5C-09E7-4995-AF67-14BBA0520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0883E-1F11-421E-B2E5-A5454DCF3DF2}"/>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2839275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E930-94FA-4845-9EE1-786BF66ADB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B542BD-A5F0-47DF-AB3A-81ABEA468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61854-2CBF-40D4-A46A-EBC716B51D15}"/>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685AC558-9340-4B95-B3C2-0B08A0A58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E1300-BCDC-43CF-8220-EA2E3A61854E}"/>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4237968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EA2ED-B7F7-4A06-9874-332E98149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EFD3F6-8515-4A3E-A425-CDEFAC7A4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7545C-1286-430F-9129-522749ED14FE}"/>
              </a:ext>
            </a:extLst>
          </p:cNvPr>
          <p:cNvSpPr>
            <a:spLocks noGrp="1"/>
          </p:cNvSpPr>
          <p:nvPr>
            <p:ph type="dt" sz="half" idx="10"/>
          </p:nvPr>
        </p:nvSpPr>
        <p:spPr/>
        <p:txBody>
          <a:body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78A04C97-6BB9-4676-AD19-6D72C8128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8AE7A-7A4D-4ADE-A771-45B77C716DC0}"/>
              </a:ext>
            </a:extLst>
          </p:cNvPr>
          <p:cNvSpPr>
            <a:spLocks noGrp="1"/>
          </p:cNvSpPr>
          <p:nvPr>
            <p:ph type="sldNum" sz="quarter" idx="12"/>
          </p:nvPr>
        </p:nvSpPr>
        <p:spPr/>
        <p:txBody>
          <a:bodyPr/>
          <a:lstStyle/>
          <a:p>
            <a:fld id="{2FA72FFD-969A-483E-AF81-7C0AB50822ED}" type="slidenum">
              <a:rPr lang="en-IN" smtClean="0"/>
              <a:t>‹#›</a:t>
            </a:fld>
            <a:endParaRPr lang="en-IN"/>
          </a:p>
        </p:txBody>
      </p:sp>
    </p:spTree>
    <p:extLst>
      <p:ext uri="{BB962C8B-B14F-4D97-AF65-F5344CB8AC3E}">
        <p14:creationId xmlns:p14="http://schemas.microsoft.com/office/powerpoint/2010/main" val="380499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12EF4-5ADE-41E3-8C05-26333404004F}" type="datetime1">
              <a:rPr lang="en-US" smtClean="0"/>
              <a:t>9/18/2020</a:t>
            </a:fld>
            <a:endParaRPr lang="en-US"/>
          </a:p>
        </p:txBody>
      </p:sp>
      <p:sp>
        <p:nvSpPr>
          <p:cNvPr id="5" name="Footer Placeholder 4"/>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185075"/>
            </a:solidFill>
          </a:ln>
        </p:spPr>
        <p:style>
          <a:lnRef idx="1">
            <a:schemeClr val="accent1"/>
          </a:lnRef>
          <a:fillRef idx="0">
            <a:schemeClr val="accent1"/>
          </a:fillRef>
          <a:effectRef idx="0">
            <a:schemeClr val="accent1"/>
          </a:effectRef>
          <a:fontRef idx="minor">
            <a:schemeClr val="tx1"/>
          </a:fontRef>
        </p:style>
      </p:cxnSp>
      <p:pic>
        <p:nvPicPr>
          <p:cNvPr id="16" name="Picture 2" descr="Image result for data science dark">
            <a:extLst>
              <a:ext uri="{FF2B5EF4-FFF2-40B4-BE49-F238E27FC236}">
                <a16:creationId xmlns:a16="http://schemas.microsoft.com/office/drawing/2014/main" id="{567B7BF8-9F0A-4EA1-97A7-FBD874AD1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 t="13602" r="24" b="21616"/>
          <a:stretch/>
        </p:blipFill>
        <p:spPr bwMode="auto">
          <a:xfrm>
            <a:off x="1" y="-34331"/>
            <a:ext cx="12192000" cy="456276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BE17ED1-0802-4646-928E-0D3E91FF565B}"/>
              </a:ext>
            </a:extLst>
          </p:cNvPr>
          <p:cNvSpPr/>
          <p:nvPr/>
        </p:nvSpPr>
        <p:spPr>
          <a:xfrm>
            <a:off x="0" y="-35624"/>
            <a:ext cx="12192001" cy="4802909"/>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high confidence">
            <a:extLst>
              <a:ext uri="{FF2B5EF4-FFF2-40B4-BE49-F238E27FC236}">
                <a16:creationId xmlns:a16="http://schemas.microsoft.com/office/drawing/2014/main" id="{43BDDAC1-9E5B-4149-B775-36BA9C7AEE3D}"/>
              </a:ext>
            </a:extLst>
          </p:cNvPr>
          <p:cNvPicPr>
            <a:picLocks noChangeAspect="1"/>
          </p:cNvPicPr>
          <p:nvPr/>
        </p:nvPicPr>
        <p:blipFill rotWithShape="1">
          <a:blip r:embed="rId3"/>
          <a:srcRect l="17759" t="7346" r="65887" b="86220"/>
          <a:stretch/>
        </p:blipFill>
        <p:spPr>
          <a:xfrm>
            <a:off x="8749915" y="5309208"/>
            <a:ext cx="2087418" cy="754934"/>
          </a:xfrm>
          <a:prstGeom prst="rect">
            <a:avLst/>
          </a:prstGeom>
        </p:spPr>
      </p:pic>
    </p:spTree>
    <p:extLst>
      <p:ext uri="{BB962C8B-B14F-4D97-AF65-F5344CB8AC3E}">
        <p14:creationId xmlns:p14="http://schemas.microsoft.com/office/powerpoint/2010/main" val="303163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46EFA-2660-4546-8B8A-5C31C8C2C545}" type="datetime1">
              <a:rPr lang="en-US" smtClean="0"/>
              <a:t>9/18/2020</a:t>
            </a:fld>
            <a:endParaRPr lang="en-US"/>
          </a:p>
        </p:txBody>
      </p:sp>
      <p:sp>
        <p:nvSpPr>
          <p:cNvPr id="6" name="Footer Placeholder 5"/>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1FF799C-81B0-4E47-B875-6CF5EFC16778}" type="slidenum">
              <a:rPr lang="en-IN" smtClean="0"/>
              <a:t>‹#›</a:t>
            </a:fld>
            <a:endParaRPr lang="en-IN"/>
          </a:p>
        </p:txBody>
      </p:sp>
      <p:sp>
        <p:nvSpPr>
          <p:cNvPr id="8" name="Rectangle 7">
            <a:extLst>
              <a:ext uri="{FF2B5EF4-FFF2-40B4-BE49-F238E27FC236}">
                <a16:creationId xmlns:a16="http://schemas.microsoft.com/office/drawing/2014/main" id="{02FF9386-2D19-4EC4-9CE0-70CE1F8A479A}"/>
              </a:ext>
            </a:extLst>
          </p:cNvPr>
          <p:cNvSpPr/>
          <p:nvPr/>
        </p:nvSpPr>
        <p:spPr>
          <a:xfrm>
            <a:off x="-98323" y="-117986"/>
            <a:ext cx="12290323" cy="846360"/>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close up of a logo&#10;&#10;Description generated with high confidence">
            <a:extLst>
              <a:ext uri="{FF2B5EF4-FFF2-40B4-BE49-F238E27FC236}">
                <a16:creationId xmlns:a16="http://schemas.microsoft.com/office/drawing/2014/main" id="{067FFA64-C44D-4242-B2A5-4C04A57466E3}"/>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277837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36C612-4DB0-4F38-9734-E4356154D00D}" type="datetime1">
              <a:rPr lang="en-US" smtClean="0"/>
              <a:t>9/18/2020</a:t>
            </a:fld>
            <a:endParaRPr lang="en-US"/>
          </a:p>
        </p:txBody>
      </p:sp>
      <p:sp>
        <p:nvSpPr>
          <p:cNvPr id="8" name="Footer Placeholder 7"/>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9" name="Slide Number Placeholder 8"/>
          <p:cNvSpPr>
            <a:spLocks noGrp="1"/>
          </p:cNvSpPr>
          <p:nvPr>
            <p:ph type="sldNum" sz="quarter" idx="12"/>
          </p:nvPr>
        </p:nvSpPr>
        <p:spPr/>
        <p:txBody>
          <a:bodyPr/>
          <a:lstStyle/>
          <a:p>
            <a:fld id="{61FF799C-81B0-4E47-B875-6CF5EFC16778}" type="slidenum">
              <a:rPr lang="en-IN" smtClean="0"/>
              <a:t>‹#›</a:t>
            </a:fld>
            <a:endParaRPr lang="en-IN"/>
          </a:p>
        </p:txBody>
      </p:sp>
      <p:sp>
        <p:nvSpPr>
          <p:cNvPr id="11" name="Rectangle 10">
            <a:extLst>
              <a:ext uri="{FF2B5EF4-FFF2-40B4-BE49-F238E27FC236}">
                <a16:creationId xmlns:a16="http://schemas.microsoft.com/office/drawing/2014/main" id="{62DDAD00-797B-4685-AFD2-D139BFCCD87E}"/>
              </a:ext>
            </a:extLst>
          </p:cNvPr>
          <p:cNvSpPr/>
          <p:nvPr/>
        </p:nvSpPr>
        <p:spPr>
          <a:xfrm>
            <a:off x="-78658" y="-94586"/>
            <a:ext cx="12270658" cy="822959"/>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descr="A close up of a logo&#10;&#10;Description generated with high confidence">
            <a:extLst>
              <a:ext uri="{FF2B5EF4-FFF2-40B4-BE49-F238E27FC236}">
                <a16:creationId xmlns:a16="http://schemas.microsoft.com/office/drawing/2014/main" id="{2822BF58-F19A-45AE-BFFC-C1F29A4175CB}"/>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404751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671D-403E-4E3E-9D90-7C4C5923D4CC}" type="datetime1">
              <a:rPr lang="en-US" smtClean="0"/>
              <a:t>9/18/2020</a:t>
            </a:fld>
            <a:endParaRPr lang="en-US"/>
          </a:p>
        </p:txBody>
      </p:sp>
      <p:sp>
        <p:nvSpPr>
          <p:cNvPr id="4" name="Footer Placeholder 3"/>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5" name="Slide Number Placeholder 4"/>
          <p:cNvSpPr>
            <a:spLocks noGrp="1"/>
          </p:cNvSpPr>
          <p:nvPr>
            <p:ph type="sldNum" sz="quarter" idx="12"/>
          </p:nvPr>
        </p:nvSpPr>
        <p:spPr/>
        <p:txBody>
          <a:bodyPr/>
          <a:lstStyle/>
          <a:p>
            <a:fld id="{61FF799C-81B0-4E47-B875-6CF5EFC16778}" type="slidenum">
              <a:rPr lang="en-IN" smtClean="0"/>
              <a:t>‹#›</a:t>
            </a:fld>
            <a:endParaRPr lang="en-IN"/>
          </a:p>
        </p:txBody>
      </p:sp>
      <p:sp>
        <p:nvSpPr>
          <p:cNvPr id="6" name="Rectangle 5">
            <a:extLst>
              <a:ext uri="{FF2B5EF4-FFF2-40B4-BE49-F238E27FC236}">
                <a16:creationId xmlns:a16="http://schemas.microsoft.com/office/drawing/2014/main" id="{64728F4A-C28E-49B0-A522-12EAE0BF083F}"/>
              </a:ext>
            </a:extLst>
          </p:cNvPr>
          <p:cNvSpPr/>
          <p:nvPr/>
        </p:nvSpPr>
        <p:spPr>
          <a:xfrm>
            <a:off x="-108155" y="-176980"/>
            <a:ext cx="12300155" cy="905354"/>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close up of a logo&#10;&#10;Description generated with high confidence">
            <a:extLst>
              <a:ext uri="{FF2B5EF4-FFF2-40B4-BE49-F238E27FC236}">
                <a16:creationId xmlns:a16="http://schemas.microsoft.com/office/drawing/2014/main" id="{3CB4A643-D400-48F4-B3B8-D803975A9D6B}"/>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187770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30A68-7841-46B7-8A1C-2A3782B596D0}" type="datetime1">
              <a:rPr lang="en-US" smtClean="0"/>
              <a:t>9/18/2020</a:t>
            </a:fld>
            <a:endParaRPr lang="en-US"/>
          </a:p>
        </p:txBody>
      </p:sp>
      <p:sp>
        <p:nvSpPr>
          <p:cNvPr id="3" name="Footer Placeholder 2"/>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4" name="Slide Number Placeholder 3"/>
          <p:cNvSpPr>
            <a:spLocks noGrp="1"/>
          </p:cNvSpPr>
          <p:nvPr>
            <p:ph type="sldNum" sz="quarter" idx="12"/>
          </p:nvPr>
        </p:nvSpPr>
        <p:spPr/>
        <p:txBody>
          <a:bodyPr/>
          <a:lstStyle/>
          <a:p>
            <a:fld id="{61FF799C-81B0-4E47-B875-6CF5EFC16778}" type="slidenum">
              <a:rPr lang="en-IN" smtClean="0"/>
              <a:t>‹#›</a:t>
            </a:fld>
            <a:endParaRPr lang="en-IN"/>
          </a:p>
        </p:txBody>
      </p:sp>
      <p:sp>
        <p:nvSpPr>
          <p:cNvPr id="5" name="Rectangle 4">
            <a:extLst>
              <a:ext uri="{FF2B5EF4-FFF2-40B4-BE49-F238E27FC236}">
                <a16:creationId xmlns:a16="http://schemas.microsoft.com/office/drawing/2014/main" id="{F41FCCB0-2A54-4265-A062-964FF6B776EC}"/>
              </a:ext>
            </a:extLst>
          </p:cNvPr>
          <p:cNvSpPr/>
          <p:nvPr/>
        </p:nvSpPr>
        <p:spPr>
          <a:xfrm>
            <a:off x="-98323" y="-88490"/>
            <a:ext cx="12290323" cy="816863"/>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close up of a logo&#10;&#10;Description generated with high confidence">
            <a:extLst>
              <a:ext uri="{FF2B5EF4-FFF2-40B4-BE49-F238E27FC236}">
                <a16:creationId xmlns:a16="http://schemas.microsoft.com/office/drawing/2014/main" id="{B0C6AC75-06A5-4B53-9E90-38D651C5446F}"/>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290438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209C7-45EC-4A0B-862E-8067DBE87890}" type="datetime1">
              <a:rPr lang="en-US" smtClean="0"/>
              <a:t>9/18/2020</a:t>
            </a:fld>
            <a:endParaRPr lang="en-US"/>
          </a:p>
        </p:txBody>
      </p:sp>
      <p:sp>
        <p:nvSpPr>
          <p:cNvPr id="6" name="Footer Placeholder 5"/>
          <p:cNvSpPr>
            <a:spLocks noGrp="1"/>
          </p:cNvSpPr>
          <p:nvPr>
            <p:ph type="ftr" sz="quarter" idx="11"/>
          </p:nvPr>
        </p:nvSpPr>
        <p:spPr/>
        <p:txBody>
          <a:body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9889A98-20B6-4DCC-93E9-3ED0BDDDC2B3}" type="slidenum">
              <a:rPr lang="en-US" smtClean="0"/>
              <a:t>‹#›</a:t>
            </a:fld>
            <a:endParaRPr lang="en-US"/>
          </a:p>
        </p:txBody>
      </p:sp>
      <p:sp>
        <p:nvSpPr>
          <p:cNvPr id="9" name="Rectangle 8">
            <a:extLst>
              <a:ext uri="{FF2B5EF4-FFF2-40B4-BE49-F238E27FC236}">
                <a16:creationId xmlns:a16="http://schemas.microsoft.com/office/drawing/2014/main" id="{5191480D-F7D0-42C4-AB2E-64C46EEBD717}"/>
              </a:ext>
            </a:extLst>
          </p:cNvPr>
          <p:cNvSpPr/>
          <p:nvPr/>
        </p:nvSpPr>
        <p:spPr>
          <a:xfrm>
            <a:off x="-88490" y="-157316"/>
            <a:ext cx="12280490" cy="885689"/>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close up of a logo&#10;&#10;Description generated with high confidence">
            <a:extLst>
              <a:ext uri="{FF2B5EF4-FFF2-40B4-BE49-F238E27FC236}">
                <a16:creationId xmlns:a16="http://schemas.microsoft.com/office/drawing/2014/main" id="{8666B0E1-4355-478C-9EDA-5B1F91760725}"/>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32343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44DB6-577A-4A1B-9B0F-996002FF2D81}" type="datetime1">
              <a:rPr lang="en-US" smtClean="0"/>
              <a:t>9/18/2020</a:t>
            </a:fld>
            <a:endParaRPr lang="en-US"/>
          </a:p>
        </p:txBody>
      </p:sp>
      <p:sp>
        <p:nvSpPr>
          <p:cNvPr id="6" name="Footer Placeholder 5"/>
          <p:cNvSpPr>
            <a:spLocks noGrp="1"/>
          </p:cNvSpPr>
          <p:nvPr>
            <p:ph type="ftr" sz="quarter" idx="11"/>
          </p:nvPr>
        </p:nvSpPr>
        <p:spPr/>
        <p:txBody>
          <a:bodyPr/>
          <a:lstStyle>
            <a:lvl1pPr>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9889A98-20B6-4DCC-93E9-3ED0BDDDC2B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FF5EFBB-B702-462C-ABEB-A7ABE0EE68AF}"/>
              </a:ext>
            </a:extLst>
          </p:cNvPr>
          <p:cNvSpPr/>
          <p:nvPr/>
        </p:nvSpPr>
        <p:spPr>
          <a:xfrm>
            <a:off x="-68826" y="-137652"/>
            <a:ext cx="12260826" cy="866025"/>
          </a:xfrm>
          <a:prstGeom prst="rect">
            <a:avLst/>
          </a:prstGeom>
          <a:solidFill>
            <a:srgbClr val="0C4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close up of a logo&#10;&#10;Description generated with high confidence">
            <a:extLst>
              <a:ext uri="{FF2B5EF4-FFF2-40B4-BE49-F238E27FC236}">
                <a16:creationId xmlns:a16="http://schemas.microsoft.com/office/drawing/2014/main" id="{EE1F2D25-ECF8-42C6-A63D-C5E43A6A6F60}"/>
              </a:ext>
            </a:extLst>
          </p:cNvPr>
          <p:cNvPicPr>
            <a:picLocks noChangeAspect="1"/>
          </p:cNvPicPr>
          <p:nvPr/>
        </p:nvPicPr>
        <p:blipFill rotWithShape="1">
          <a:blip r:embed="rId2"/>
          <a:srcRect l="17759" t="7346" r="65887" b="86220"/>
          <a:stretch/>
        </p:blipFill>
        <p:spPr>
          <a:xfrm>
            <a:off x="10013327" y="6272784"/>
            <a:ext cx="2087418" cy="754934"/>
          </a:xfrm>
          <a:prstGeom prst="rect">
            <a:avLst/>
          </a:prstGeom>
        </p:spPr>
      </p:pic>
    </p:spTree>
    <p:extLst>
      <p:ext uri="{BB962C8B-B14F-4D97-AF65-F5344CB8AC3E}">
        <p14:creationId xmlns:p14="http://schemas.microsoft.com/office/powerpoint/2010/main" val="402499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C2FD78-2AFD-434B-B42C-0AA7B50C9ED5}" type="datetime1">
              <a:rPr lang="en-US" smtClean="0"/>
              <a:t>9/18/2020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Techtrunk Ventures Pvt Ltd | Www.Techtrunk.In</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889A98-20B6-4DCC-93E9-3ED0BDDDC2B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3623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Calibri" panose="020F0502020204030204" pitchFamily="34" charset="0"/>
          <a:ea typeface="+mj-ea"/>
          <a:cs typeface="Calibri" panose="020F050202020403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panose="020F0502020204030204" pitchFamily="34" charset="0"/>
          <a:ea typeface="+mn-ea"/>
          <a:cs typeface="Calibri" panose="020F050202020403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panose="020F0502020204030204" pitchFamily="34" charset="0"/>
          <a:ea typeface="+mn-ea"/>
          <a:cs typeface="Calibri" panose="020F050202020403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Calibri" panose="020F050202020403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Calibri" panose="020F050202020403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Calibri" panose="020F05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544BA-F29F-40F6-8796-17A425D5E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56573-81D9-46CB-B50D-1EFD38323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695603-3E81-4130-9F39-86E9D53A9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DD3F7-8890-4D24-AC88-A034F9B9F210}" type="datetimeFigureOut">
              <a:rPr lang="en-IN" smtClean="0"/>
              <a:t>18-09-2020</a:t>
            </a:fld>
            <a:endParaRPr lang="en-IN"/>
          </a:p>
        </p:txBody>
      </p:sp>
      <p:sp>
        <p:nvSpPr>
          <p:cNvPr id="5" name="Footer Placeholder 4">
            <a:extLst>
              <a:ext uri="{FF2B5EF4-FFF2-40B4-BE49-F238E27FC236}">
                <a16:creationId xmlns:a16="http://schemas.microsoft.com/office/drawing/2014/main" id="{01893451-524A-4516-8F73-D44CA9E4B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7B0692-2CC2-4DE1-A66B-4227AAD59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2FFD-969A-483E-AF81-7C0AB50822ED}" type="slidenum">
              <a:rPr lang="en-IN" smtClean="0"/>
              <a:t>‹#›</a:t>
            </a:fld>
            <a:endParaRPr lang="en-IN"/>
          </a:p>
        </p:txBody>
      </p:sp>
    </p:spTree>
    <p:extLst>
      <p:ext uri="{BB962C8B-B14F-4D97-AF65-F5344CB8AC3E}">
        <p14:creationId xmlns:p14="http://schemas.microsoft.com/office/powerpoint/2010/main" val="260198491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F867-B144-446A-B67B-1791AD2DD5C2}"/>
              </a:ext>
            </a:extLst>
          </p:cNvPr>
          <p:cNvSpPr>
            <a:spLocks noGrp="1"/>
          </p:cNvSpPr>
          <p:nvPr>
            <p:ph type="title"/>
          </p:nvPr>
        </p:nvSpPr>
        <p:spPr>
          <a:xfrm>
            <a:off x="457200" y="4960137"/>
            <a:ext cx="6486523" cy="1463040"/>
          </a:xfrm>
        </p:spPr>
        <p:txBody>
          <a:bodyPr vert="horz" lIns="91440" tIns="45720" rIns="91440" bIns="45720" rtlCol="0" anchor="t">
            <a:normAutofit/>
          </a:bodyPr>
          <a:lstStyle/>
          <a:p>
            <a:pPr defTabSz="914400">
              <a:lnSpc>
                <a:spcPct val="90000"/>
              </a:lnSpc>
            </a:pPr>
            <a:r>
              <a:rPr lang="en-US" sz="4800" kern="1200" dirty="0">
                <a:solidFill>
                  <a:schemeClr val="tx1"/>
                </a:solidFill>
              </a:rPr>
              <a:t>Natural Language Processing</a:t>
            </a:r>
          </a:p>
        </p:txBody>
      </p:sp>
      <p:sp>
        <p:nvSpPr>
          <p:cNvPr id="3" name="Text Placeholder 2">
            <a:extLst>
              <a:ext uri="{FF2B5EF4-FFF2-40B4-BE49-F238E27FC236}">
                <a16:creationId xmlns:a16="http://schemas.microsoft.com/office/drawing/2014/main" id="{97F9D808-0E00-41E5-87E0-B6141C24B8FD}"/>
              </a:ext>
            </a:extLst>
          </p:cNvPr>
          <p:cNvSpPr>
            <a:spLocks noGrp="1"/>
          </p:cNvSpPr>
          <p:nvPr>
            <p:ph type="body" idx="1"/>
          </p:nvPr>
        </p:nvSpPr>
        <p:spPr/>
        <p:txBody>
          <a:bodyPr/>
          <a:lstStyle/>
          <a:p>
            <a:endParaRPr lang="en-IN"/>
          </a:p>
        </p:txBody>
      </p:sp>
      <p:pic>
        <p:nvPicPr>
          <p:cNvPr id="6" name="Graphic 5" descr="Voice">
            <a:extLst>
              <a:ext uri="{FF2B5EF4-FFF2-40B4-BE49-F238E27FC236}">
                <a16:creationId xmlns:a16="http://schemas.microsoft.com/office/drawing/2014/main" id="{5E03A563-79F6-44D5-A84D-E8C34EC13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04" y="937743"/>
            <a:ext cx="4333875" cy="4333875"/>
          </a:xfrm>
          <a:prstGeom prst="rect">
            <a:avLst/>
          </a:prstGeom>
        </p:spPr>
      </p:pic>
    </p:spTree>
    <p:extLst>
      <p:ext uri="{BB962C8B-B14F-4D97-AF65-F5344CB8AC3E}">
        <p14:creationId xmlns:p14="http://schemas.microsoft.com/office/powerpoint/2010/main" val="7377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B5CDC9-547D-4963-8061-6407A27C32CF}"/>
              </a:ext>
            </a:extLst>
          </p:cNvPr>
          <p:cNvSpPr>
            <a:spLocks noGrp="1"/>
          </p:cNvSpPr>
          <p:nvPr>
            <p:ph type="title"/>
          </p:nvPr>
        </p:nvSpPr>
        <p:spPr>
          <a:xfrm>
            <a:off x="2555631" y="1441938"/>
            <a:ext cx="7080738" cy="3974124"/>
          </a:xfrm>
          <a:solidFill>
            <a:srgbClr val="0C466D"/>
          </a:solidFill>
        </p:spPr>
        <p:txBody>
          <a:bodyPr vert="horz" lIns="91440" tIns="45720" rIns="91440" bIns="45720" rtlCol="0" anchor="ctr">
            <a:normAutofit/>
          </a:bodyPr>
          <a:lstStyle/>
          <a:p>
            <a:pPr defTabSz="914400">
              <a:lnSpc>
                <a:spcPct val="90000"/>
              </a:lnSpc>
            </a:pPr>
            <a:r>
              <a:rPr lang="en-US" sz="5400" dirty="0">
                <a:solidFill>
                  <a:schemeClr val="tx1"/>
                </a:solidFill>
              </a:rPr>
              <a:t>Simple Text Preprocessing</a:t>
            </a:r>
          </a:p>
        </p:txBody>
      </p:sp>
    </p:spTree>
    <p:extLst>
      <p:ext uri="{BB962C8B-B14F-4D97-AF65-F5344CB8AC3E}">
        <p14:creationId xmlns:p14="http://schemas.microsoft.com/office/powerpoint/2010/main" val="3866808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9338-A092-40B2-811C-1641C9EDD432}"/>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US" sz="3200">
                <a:solidFill>
                  <a:srgbClr val="262626"/>
                </a:solidFill>
              </a:rPr>
              <a:t>What exactly are regular expressions?</a:t>
            </a:r>
            <a:endParaRPr lang="en-IN" sz="3200">
              <a:solidFill>
                <a:srgbClr val="262626"/>
              </a:solidFill>
            </a:endParaRPr>
          </a:p>
        </p:txBody>
      </p:sp>
      <p:sp>
        <p:nvSpPr>
          <p:cNvPr id="3" name="Content Placeholder 2">
            <a:extLst>
              <a:ext uri="{FF2B5EF4-FFF2-40B4-BE49-F238E27FC236}">
                <a16:creationId xmlns:a16="http://schemas.microsoft.com/office/drawing/2014/main" id="{B0C868B6-F961-49F7-A7D2-DB10C61FB0DD}"/>
              </a:ext>
            </a:extLst>
          </p:cNvPr>
          <p:cNvSpPr>
            <a:spLocks noGrp="1"/>
          </p:cNvSpPr>
          <p:nvPr>
            <p:ph idx="1"/>
          </p:nvPr>
        </p:nvSpPr>
        <p:spPr>
          <a:xfrm>
            <a:off x="6049182" y="802638"/>
            <a:ext cx="5408696" cy="5252722"/>
          </a:xfrm>
        </p:spPr>
        <p:txBody>
          <a:bodyPr anchor="ctr">
            <a:normAutofit/>
          </a:bodyPr>
          <a:lstStyle/>
          <a:p>
            <a:r>
              <a:rPr lang="en-US" sz="2400" dirty="0"/>
              <a:t>Strings with a special syntax</a:t>
            </a:r>
            <a:endParaRPr lang="en-US" sz="2400"/>
          </a:p>
          <a:p>
            <a:r>
              <a:rPr lang="en-US" sz="2400" dirty="0"/>
              <a:t>Allow us to match patterns in other strings</a:t>
            </a:r>
            <a:endParaRPr lang="en-US" sz="2400"/>
          </a:p>
          <a:p>
            <a:r>
              <a:rPr lang="en-US" sz="2400" dirty="0"/>
              <a:t>Applications of regular expressions:</a:t>
            </a:r>
            <a:endParaRPr lang="en-US" sz="2400"/>
          </a:p>
          <a:p>
            <a:pPr lvl="1"/>
            <a:r>
              <a:rPr lang="en-US" sz="2400"/>
              <a:t>Find all web links in a document</a:t>
            </a:r>
          </a:p>
          <a:p>
            <a:pPr lvl="1"/>
            <a:r>
              <a:rPr lang="en-US" sz="2400"/>
              <a:t>Parse email addresses, remove/replace unwanted characters</a:t>
            </a:r>
            <a:endParaRPr lang="en-IN" sz="2400"/>
          </a:p>
        </p:txBody>
      </p:sp>
    </p:spTree>
    <p:extLst>
      <p:ext uri="{BB962C8B-B14F-4D97-AF65-F5344CB8AC3E}">
        <p14:creationId xmlns:p14="http://schemas.microsoft.com/office/powerpoint/2010/main" val="82855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3F6D-C03A-4C23-B35F-9A015EF7661F}"/>
              </a:ext>
            </a:extLst>
          </p:cNvPr>
          <p:cNvSpPr>
            <a:spLocks noGrp="1"/>
          </p:cNvSpPr>
          <p:nvPr>
            <p:ph type="title"/>
          </p:nvPr>
        </p:nvSpPr>
        <p:spPr>
          <a:xfrm>
            <a:off x="838200" y="963877"/>
            <a:ext cx="3494362" cy="4930246"/>
          </a:xfrm>
          <a:solidFill>
            <a:srgbClr val="0C466D"/>
          </a:solidFill>
        </p:spPr>
        <p:txBody>
          <a:bodyPr>
            <a:normAutofit/>
          </a:bodyPr>
          <a:lstStyle/>
          <a:p>
            <a:pPr algn="r"/>
            <a:r>
              <a:rPr lang="en-IN" dirty="0">
                <a:solidFill>
                  <a:schemeClr val="accent1"/>
                </a:solidFill>
              </a:rPr>
              <a:t>Why </a:t>
            </a:r>
            <a:r>
              <a:rPr lang="en-IN" dirty="0" err="1">
                <a:solidFill>
                  <a:schemeClr val="accent1"/>
                </a:solidFill>
              </a:rPr>
              <a:t>preprocess</a:t>
            </a:r>
            <a:r>
              <a:rPr lang="en-IN" dirty="0">
                <a:solidFill>
                  <a:schemeClr val="accent1"/>
                </a:solidFill>
              </a:rPr>
              <a:t>?</a:t>
            </a:r>
          </a:p>
        </p:txBody>
      </p:sp>
      <p:sp>
        <p:nvSpPr>
          <p:cNvPr id="3" name="Content Placeholder 2">
            <a:extLst>
              <a:ext uri="{FF2B5EF4-FFF2-40B4-BE49-F238E27FC236}">
                <a16:creationId xmlns:a16="http://schemas.microsoft.com/office/drawing/2014/main" id="{697E2482-38B3-480C-B29A-992000B6DD63}"/>
              </a:ext>
            </a:extLst>
          </p:cNvPr>
          <p:cNvSpPr>
            <a:spLocks noGrp="1"/>
          </p:cNvSpPr>
          <p:nvPr>
            <p:ph idx="1"/>
          </p:nvPr>
        </p:nvSpPr>
        <p:spPr>
          <a:xfrm>
            <a:off x="4976031" y="963877"/>
            <a:ext cx="6377769" cy="4930246"/>
          </a:xfrm>
        </p:spPr>
        <p:txBody>
          <a:bodyPr anchor="ctr">
            <a:normAutofit/>
          </a:bodyPr>
          <a:lstStyle/>
          <a:p>
            <a:pPr>
              <a:lnSpc>
                <a:spcPct val="90000"/>
              </a:lnSpc>
            </a:pPr>
            <a:r>
              <a:rPr lang="en-US" sz="2400"/>
              <a:t>Helps make for better input data</a:t>
            </a:r>
          </a:p>
          <a:p>
            <a:pPr lvl="1">
              <a:lnSpc>
                <a:spcPct val="90000"/>
              </a:lnSpc>
            </a:pPr>
            <a:r>
              <a:rPr lang="en-US" sz="2400"/>
              <a:t>When performing machine learning or other statistical methods</a:t>
            </a:r>
          </a:p>
          <a:p>
            <a:pPr>
              <a:lnSpc>
                <a:spcPct val="90000"/>
              </a:lnSpc>
            </a:pPr>
            <a:r>
              <a:rPr lang="en-US" sz="2400"/>
              <a:t>Examples:</a:t>
            </a:r>
          </a:p>
          <a:p>
            <a:pPr lvl="1">
              <a:lnSpc>
                <a:spcPct val="90000"/>
              </a:lnSpc>
            </a:pPr>
            <a:r>
              <a:rPr lang="en-US" sz="2400"/>
              <a:t>Tokenization to create a bag of words</a:t>
            </a:r>
          </a:p>
          <a:p>
            <a:pPr lvl="1">
              <a:lnSpc>
                <a:spcPct val="90000"/>
              </a:lnSpc>
            </a:pPr>
            <a:r>
              <a:rPr lang="en-US" sz="2400"/>
              <a:t>Lowercasing words</a:t>
            </a:r>
          </a:p>
          <a:p>
            <a:pPr>
              <a:lnSpc>
                <a:spcPct val="90000"/>
              </a:lnSpc>
            </a:pPr>
            <a:r>
              <a:rPr lang="en-US" sz="2400"/>
              <a:t>Lemmatization/Stemming</a:t>
            </a:r>
          </a:p>
          <a:p>
            <a:pPr lvl="1">
              <a:lnSpc>
                <a:spcPct val="90000"/>
              </a:lnSpc>
            </a:pPr>
            <a:r>
              <a:rPr lang="en-US" sz="2400"/>
              <a:t>Shorten words to their root stems</a:t>
            </a:r>
          </a:p>
          <a:p>
            <a:pPr>
              <a:lnSpc>
                <a:spcPct val="90000"/>
              </a:lnSpc>
            </a:pPr>
            <a:r>
              <a:rPr lang="en-US" sz="2400"/>
              <a:t>Removing stop words, punctuation, or unwanted tokens</a:t>
            </a:r>
          </a:p>
          <a:p>
            <a:pPr>
              <a:lnSpc>
                <a:spcPct val="90000"/>
              </a:lnSpc>
            </a:pPr>
            <a:r>
              <a:rPr lang="en-US" sz="2400"/>
              <a:t>Good to experiment with different approaches</a:t>
            </a:r>
            <a:endParaRPr lang="en-IN" sz="2400"/>
          </a:p>
        </p:txBody>
      </p:sp>
    </p:spTree>
    <p:extLst>
      <p:ext uri="{BB962C8B-B14F-4D97-AF65-F5344CB8AC3E}">
        <p14:creationId xmlns:p14="http://schemas.microsoft.com/office/powerpoint/2010/main" val="133712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22B5-60EF-4D03-BAF3-9B7212FA2EEC}"/>
              </a:ext>
            </a:extLst>
          </p:cNvPr>
          <p:cNvSpPr>
            <a:spLocks noGrp="1"/>
          </p:cNvSpPr>
          <p:nvPr>
            <p:ph type="title"/>
          </p:nvPr>
        </p:nvSpPr>
        <p:spPr>
          <a:xfrm>
            <a:off x="838200" y="811161"/>
            <a:ext cx="3955742" cy="5403370"/>
          </a:xfrm>
          <a:solidFill>
            <a:srgbClr val="0C466D"/>
          </a:solidFill>
        </p:spPr>
        <p:txBody>
          <a:bodyPr>
            <a:normAutofit/>
          </a:bodyPr>
          <a:lstStyle/>
          <a:p>
            <a:r>
              <a:rPr lang="en-IN" dirty="0" err="1">
                <a:solidFill>
                  <a:srgbClr val="FFFFFF"/>
                </a:solidFill>
              </a:rPr>
              <a:t>Preprocessing</a:t>
            </a:r>
            <a:r>
              <a:rPr lang="en-IN" dirty="0">
                <a:solidFill>
                  <a:srgbClr val="FFFFFF"/>
                </a:solidFill>
              </a:rPr>
              <a:t> example</a:t>
            </a:r>
          </a:p>
        </p:txBody>
      </p:sp>
      <p:graphicFrame>
        <p:nvGraphicFramePr>
          <p:cNvPr id="5" name="Content Placeholder 2">
            <a:extLst>
              <a:ext uri="{FF2B5EF4-FFF2-40B4-BE49-F238E27FC236}">
                <a16:creationId xmlns:a16="http://schemas.microsoft.com/office/drawing/2014/main" id="{942A73BB-ED2E-4075-BD62-E8CEBA70F503}"/>
              </a:ext>
            </a:extLst>
          </p:cNvPr>
          <p:cNvGraphicFramePr>
            <a:graphicFrameLocks noGrp="1"/>
          </p:cNvGraphicFramePr>
          <p:nvPr>
            <p:ph idx="1"/>
            <p:extLst>
              <p:ext uri="{D42A27DB-BD31-4B8C-83A1-F6EECF244321}">
                <p14:modId xmlns:p14="http://schemas.microsoft.com/office/powerpoint/2010/main" val="385733808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88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542B-5CC9-41EC-981A-DD6D5036FC2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What is tokenization?</a:t>
            </a:r>
          </a:p>
        </p:txBody>
      </p:sp>
      <p:sp>
        <p:nvSpPr>
          <p:cNvPr id="3" name="Content Placeholder 2">
            <a:extLst>
              <a:ext uri="{FF2B5EF4-FFF2-40B4-BE49-F238E27FC236}">
                <a16:creationId xmlns:a16="http://schemas.microsoft.com/office/drawing/2014/main" id="{5CA18133-E935-4BC6-B0DA-9B8FFABA0F5D}"/>
              </a:ext>
            </a:extLst>
          </p:cNvPr>
          <p:cNvSpPr>
            <a:spLocks noGrp="1"/>
          </p:cNvSpPr>
          <p:nvPr>
            <p:ph idx="1"/>
          </p:nvPr>
        </p:nvSpPr>
        <p:spPr>
          <a:xfrm>
            <a:off x="6049182" y="802638"/>
            <a:ext cx="5408696" cy="5252722"/>
          </a:xfrm>
        </p:spPr>
        <p:txBody>
          <a:bodyPr anchor="ctr">
            <a:normAutofit/>
          </a:bodyPr>
          <a:lstStyle/>
          <a:p>
            <a:r>
              <a:rPr lang="en-US" sz="2400"/>
              <a:t>Turning a string or document into </a:t>
            </a:r>
            <a:r>
              <a:rPr lang="en-US" sz="2400" b="1"/>
              <a:t>tokens</a:t>
            </a:r>
            <a:r>
              <a:rPr lang="en-US" sz="2400"/>
              <a:t> (smaller chunks)</a:t>
            </a:r>
          </a:p>
          <a:p>
            <a:r>
              <a:rPr lang="en-US" sz="2400"/>
              <a:t>One step in preparing a text for NLP</a:t>
            </a:r>
          </a:p>
          <a:p>
            <a:r>
              <a:rPr lang="en-US" sz="2400"/>
              <a:t>Many different theories and rules</a:t>
            </a:r>
          </a:p>
          <a:p>
            <a:r>
              <a:rPr lang="en-US" sz="2400"/>
              <a:t>You can create your own rules using regular expressions</a:t>
            </a:r>
          </a:p>
          <a:p>
            <a:r>
              <a:rPr lang="en-US" sz="2400"/>
              <a:t>Some examples:</a:t>
            </a:r>
          </a:p>
          <a:p>
            <a:pPr lvl="1"/>
            <a:r>
              <a:rPr lang="en-US" sz="2400"/>
              <a:t>Breaking out words or sentences</a:t>
            </a:r>
          </a:p>
          <a:p>
            <a:pPr lvl="1"/>
            <a:r>
              <a:rPr lang="en-US" sz="2400"/>
              <a:t>Separating punctuation</a:t>
            </a:r>
          </a:p>
          <a:p>
            <a:pPr lvl="1"/>
            <a:r>
              <a:rPr lang="en-US" sz="2400"/>
              <a:t>Separating all hashtags in a twee</a:t>
            </a:r>
            <a:endParaRPr lang="en-IN" sz="2400"/>
          </a:p>
        </p:txBody>
      </p:sp>
    </p:spTree>
    <p:extLst>
      <p:ext uri="{BB962C8B-B14F-4D97-AF65-F5344CB8AC3E}">
        <p14:creationId xmlns:p14="http://schemas.microsoft.com/office/powerpoint/2010/main" val="2139648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2626-B679-4222-9B35-34D9C5ACD510}"/>
              </a:ext>
            </a:extLst>
          </p:cNvPr>
          <p:cNvSpPr>
            <a:spLocks noGrp="1"/>
          </p:cNvSpPr>
          <p:nvPr>
            <p:ph type="title"/>
          </p:nvPr>
        </p:nvSpPr>
        <p:spPr>
          <a:xfrm>
            <a:off x="838200" y="963877"/>
            <a:ext cx="3494362" cy="4930246"/>
          </a:xfrm>
          <a:solidFill>
            <a:srgbClr val="0C466D"/>
          </a:solidFill>
        </p:spPr>
        <p:txBody>
          <a:bodyPr>
            <a:normAutofit/>
          </a:bodyPr>
          <a:lstStyle/>
          <a:p>
            <a:pPr algn="r"/>
            <a:r>
              <a:rPr lang="en-IN" dirty="0">
                <a:solidFill>
                  <a:schemeClr val="accent1"/>
                </a:solidFill>
              </a:rPr>
              <a:t>Why tokenize?</a:t>
            </a:r>
          </a:p>
        </p:txBody>
      </p:sp>
      <p:sp>
        <p:nvSpPr>
          <p:cNvPr id="3" name="Content Placeholder 2">
            <a:extLst>
              <a:ext uri="{FF2B5EF4-FFF2-40B4-BE49-F238E27FC236}">
                <a16:creationId xmlns:a16="http://schemas.microsoft.com/office/drawing/2014/main" id="{5D425862-D270-4ED8-9BD5-FB7FA599E292}"/>
              </a:ext>
            </a:extLst>
          </p:cNvPr>
          <p:cNvSpPr>
            <a:spLocks noGrp="1"/>
          </p:cNvSpPr>
          <p:nvPr>
            <p:ph idx="1"/>
          </p:nvPr>
        </p:nvSpPr>
        <p:spPr>
          <a:xfrm>
            <a:off x="4976031" y="963877"/>
            <a:ext cx="6377769" cy="4930246"/>
          </a:xfrm>
        </p:spPr>
        <p:txBody>
          <a:bodyPr anchor="ctr">
            <a:normAutofit/>
          </a:bodyPr>
          <a:lstStyle/>
          <a:p>
            <a:r>
              <a:rPr lang="en-US" sz="2400"/>
              <a:t>Easier to map part of speech</a:t>
            </a:r>
          </a:p>
          <a:p>
            <a:r>
              <a:rPr lang="en-US" sz="2400"/>
              <a:t>Matching common words</a:t>
            </a:r>
          </a:p>
          <a:p>
            <a:r>
              <a:rPr lang="en-US" sz="2400"/>
              <a:t>Removing unwanted tokens</a:t>
            </a:r>
          </a:p>
          <a:p>
            <a:r>
              <a:rPr lang="en-US" sz="2400"/>
              <a:t>"I don't like Sam's shoes."</a:t>
            </a:r>
          </a:p>
          <a:p>
            <a:r>
              <a:rPr lang="en-US" sz="2400"/>
              <a:t>"I“, "do“, "n’t”, "like“, "Sam", “’s”, "shoes", "."</a:t>
            </a:r>
            <a:endParaRPr lang="en-IN" sz="2400"/>
          </a:p>
        </p:txBody>
      </p:sp>
    </p:spTree>
    <p:extLst>
      <p:ext uri="{BB962C8B-B14F-4D97-AF65-F5344CB8AC3E}">
        <p14:creationId xmlns:p14="http://schemas.microsoft.com/office/powerpoint/2010/main" val="10805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52F2-CD8F-4A22-89E1-894A95D55512}"/>
              </a:ext>
            </a:extLst>
          </p:cNvPr>
          <p:cNvSpPr>
            <a:spLocks noGrp="1"/>
          </p:cNvSpPr>
          <p:nvPr>
            <p:ph type="title"/>
          </p:nvPr>
        </p:nvSpPr>
        <p:spPr>
          <a:xfrm>
            <a:off x="943277" y="712269"/>
            <a:ext cx="3370998" cy="5502264"/>
          </a:xfrm>
          <a:solidFill>
            <a:srgbClr val="0C466D"/>
          </a:solidFill>
        </p:spPr>
        <p:txBody>
          <a:bodyPr>
            <a:normAutofit/>
          </a:bodyPr>
          <a:lstStyle/>
          <a:p>
            <a:r>
              <a:rPr lang="en-IN" dirty="0">
                <a:solidFill>
                  <a:srgbClr val="FFFFFF"/>
                </a:solidFill>
              </a:rPr>
              <a:t>Other </a:t>
            </a:r>
            <a:r>
              <a:rPr lang="en-IN" dirty="0" err="1">
                <a:solidFill>
                  <a:srgbClr val="FFFFFF"/>
                </a:solidFill>
              </a:rPr>
              <a:t>nltk</a:t>
            </a:r>
            <a:r>
              <a:rPr lang="en-IN" dirty="0">
                <a:solidFill>
                  <a:srgbClr val="FFFFFF"/>
                </a:solidFill>
              </a:rPr>
              <a:t> tokenizers</a:t>
            </a:r>
          </a:p>
        </p:txBody>
      </p:sp>
      <p:graphicFrame>
        <p:nvGraphicFramePr>
          <p:cNvPr id="5" name="Content Placeholder 2">
            <a:extLst>
              <a:ext uri="{FF2B5EF4-FFF2-40B4-BE49-F238E27FC236}">
                <a16:creationId xmlns:a16="http://schemas.microsoft.com/office/drawing/2014/main" id="{4BA98004-0FFD-4494-A6C2-658CBEC8B829}"/>
              </a:ext>
            </a:extLst>
          </p:cNvPr>
          <p:cNvGraphicFramePr>
            <a:graphicFrameLocks noGrp="1"/>
          </p:cNvGraphicFramePr>
          <p:nvPr>
            <p:ph idx="1"/>
            <p:extLst>
              <p:ext uri="{D42A27DB-BD31-4B8C-83A1-F6EECF244321}">
                <p14:modId xmlns:p14="http://schemas.microsoft.com/office/powerpoint/2010/main" val="554947801"/>
              </p:ext>
            </p:extLst>
          </p:nvPr>
        </p:nvGraphicFramePr>
        <p:xfrm>
          <a:off x="5280025" y="944597"/>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58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8862-3BFB-40CE-9847-EEDD3BE7C9A6}"/>
              </a:ext>
            </a:extLst>
          </p:cNvPr>
          <p:cNvSpPr>
            <a:spLocks noGrp="1"/>
          </p:cNvSpPr>
          <p:nvPr>
            <p:ph type="title"/>
          </p:nvPr>
        </p:nvSpPr>
        <p:spPr>
          <a:xfrm>
            <a:off x="943277" y="712269"/>
            <a:ext cx="3370998" cy="5502264"/>
          </a:xfrm>
          <a:solidFill>
            <a:srgbClr val="0C466D"/>
          </a:solidFill>
        </p:spPr>
        <p:txBody>
          <a:bodyPr>
            <a:normAutofit/>
          </a:bodyPr>
          <a:lstStyle/>
          <a:p>
            <a:r>
              <a:rPr lang="en-US" dirty="0">
                <a:solidFill>
                  <a:srgbClr val="FFFFFF"/>
                </a:solidFill>
                <a:ea typeface="Segoe UI" panose="020B0502040204020203" pitchFamily="34" charset="0"/>
                <a:cs typeface="Segoe UI" panose="020B0502040204020203" pitchFamily="34" charset="0"/>
                <a:sym typeface="Quattrocento Sans"/>
              </a:rPr>
              <a:t>Stemming</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3CC19972-D409-4592-9FDF-4A6D683F9E67}"/>
              </a:ext>
            </a:extLst>
          </p:cNvPr>
          <p:cNvGraphicFramePr>
            <a:graphicFrameLocks noGrp="1"/>
          </p:cNvGraphicFramePr>
          <p:nvPr>
            <p:ph idx="1"/>
            <p:extLst>
              <p:ext uri="{D42A27DB-BD31-4B8C-83A1-F6EECF244321}">
                <p14:modId xmlns:p14="http://schemas.microsoft.com/office/powerpoint/2010/main" val="804789162"/>
              </p:ext>
            </p:extLst>
          </p:nvPr>
        </p:nvGraphicFramePr>
        <p:xfrm>
          <a:off x="5289452" y="1288144"/>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9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7017-6727-427A-915D-C6ED706DA3A5}"/>
              </a:ext>
            </a:extLst>
          </p:cNvPr>
          <p:cNvSpPr>
            <a:spLocks noGrp="1"/>
          </p:cNvSpPr>
          <p:nvPr>
            <p:ph type="title"/>
          </p:nvPr>
        </p:nvSpPr>
        <p:spPr>
          <a:xfrm>
            <a:off x="827867" y="677868"/>
            <a:ext cx="4188016" cy="5502264"/>
          </a:xfrm>
          <a:solidFill>
            <a:srgbClr val="0C466D"/>
          </a:solidFill>
        </p:spPr>
        <p:txBody>
          <a:bodyPr>
            <a:normAutofit/>
          </a:bodyPr>
          <a:lstStyle/>
          <a:p>
            <a:r>
              <a:rPr lang="en-IN" dirty="0">
                <a:solidFill>
                  <a:srgbClr val="FFFFFF"/>
                </a:solidFill>
              </a:rPr>
              <a:t>Lemmatization</a:t>
            </a:r>
          </a:p>
        </p:txBody>
      </p:sp>
      <p:graphicFrame>
        <p:nvGraphicFramePr>
          <p:cNvPr id="5" name="Content Placeholder 2">
            <a:extLst>
              <a:ext uri="{FF2B5EF4-FFF2-40B4-BE49-F238E27FC236}">
                <a16:creationId xmlns:a16="http://schemas.microsoft.com/office/drawing/2014/main" id="{CE9A855C-6D2B-444B-A82F-CD8A42CFD108}"/>
              </a:ext>
            </a:extLst>
          </p:cNvPr>
          <p:cNvGraphicFramePr>
            <a:graphicFrameLocks noGrp="1"/>
          </p:cNvGraphicFramePr>
          <p:nvPr>
            <p:ph idx="1"/>
            <p:extLst>
              <p:ext uri="{D42A27DB-BD31-4B8C-83A1-F6EECF244321}">
                <p14:modId xmlns:p14="http://schemas.microsoft.com/office/powerpoint/2010/main" val="3474388785"/>
              </p:ext>
            </p:extLst>
          </p:nvPr>
        </p:nvGraphicFramePr>
        <p:xfrm>
          <a:off x="5270598" y="1250437"/>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94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CBBF-A3E5-4A7F-8F41-FA39EC93E1CA}"/>
              </a:ext>
            </a:extLst>
          </p:cNvPr>
          <p:cNvSpPr>
            <a:spLocks noGrp="1"/>
          </p:cNvSpPr>
          <p:nvPr>
            <p:ph type="title"/>
          </p:nvPr>
        </p:nvSpPr>
        <p:spPr>
          <a:xfrm>
            <a:off x="838200" y="811161"/>
            <a:ext cx="3335594" cy="5403370"/>
          </a:xfrm>
          <a:solidFill>
            <a:srgbClr val="0C466D"/>
          </a:solidFill>
        </p:spPr>
        <p:txBody>
          <a:bodyPr>
            <a:normAutofit/>
          </a:bodyPr>
          <a:lstStyle/>
          <a:p>
            <a:r>
              <a:rPr lang="en-IN" dirty="0">
                <a:solidFill>
                  <a:srgbClr val="FFFFFF"/>
                </a:solidFill>
              </a:rPr>
              <a:t>Part of Speech Tagging</a:t>
            </a:r>
          </a:p>
        </p:txBody>
      </p:sp>
      <p:graphicFrame>
        <p:nvGraphicFramePr>
          <p:cNvPr id="5" name="Content Placeholder 2">
            <a:extLst>
              <a:ext uri="{FF2B5EF4-FFF2-40B4-BE49-F238E27FC236}">
                <a16:creationId xmlns:a16="http://schemas.microsoft.com/office/drawing/2014/main" id="{1CEA5BF9-08F0-445D-91B5-63AA763BF8FA}"/>
              </a:ext>
            </a:extLst>
          </p:cNvPr>
          <p:cNvGraphicFramePr>
            <a:graphicFrameLocks noGrp="1"/>
          </p:cNvGraphicFramePr>
          <p:nvPr>
            <p:ph idx="1"/>
            <p:extLst>
              <p:ext uri="{D42A27DB-BD31-4B8C-83A1-F6EECF244321}">
                <p14:modId xmlns:p14="http://schemas.microsoft.com/office/powerpoint/2010/main" val="2146684717"/>
              </p:ext>
            </p:extLst>
          </p:nvPr>
        </p:nvGraphicFramePr>
        <p:xfrm>
          <a:off x="5459413" y="1180265"/>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62F64E8-A0BE-418F-A744-6D7F1687622F}"/>
              </a:ext>
            </a:extLst>
          </p:cNvPr>
          <p:cNvSpPr txBox="1"/>
          <p:nvPr/>
        </p:nvSpPr>
        <p:spPr>
          <a:xfrm>
            <a:off x="2953327" y="3320534"/>
            <a:ext cx="6165272"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405410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575174" y="6270771"/>
            <a:ext cx="778625" cy="365125"/>
          </a:xfrm>
        </p:spPr>
        <p:txBody>
          <a:bodyPr vert="horz" lIns="91440" tIns="45720" rIns="91440" bIns="45720" rtlCol="0" anchor="ctr">
            <a:normAutofit/>
          </a:bodyPr>
          <a:lstStyle/>
          <a:p>
            <a:pPr>
              <a:spcAft>
                <a:spcPts val="600"/>
              </a:spcAft>
            </a:pPr>
            <a:fld id="{B016F8AB-BCEA-4347-8BA6-BE776009BC89}" type="slidenum">
              <a:rPr lang="en-US" sz="1050">
                <a:solidFill>
                  <a:schemeClr val="tx1">
                    <a:alpha val="80000"/>
                  </a:schemeClr>
                </a:solidFill>
              </a:rPr>
              <a:pPr>
                <a:spcAft>
                  <a:spcPts val="600"/>
                </a:spcAft>
              </a:pPr>
              <a:t>2</a:t>
            </a:fld>
            <a:endParaRPr lang="en-US" sz="1050">
              <a:solidFill>
                <a:schemeClr val="tx1">
                  <a:alpha val="80000"/>
                </a:schemeClr>
              </a:solidFill>
            </a:endParaRPr>
          </a:p>
        </p:txBody>
      </p:sp>
      <p:sp>
        <p:nvSpPr>
          <p:cNvPr id="5" name="Title 4"/>
          <p:cNvSpPr>
            <a:spLocks noGrp="1"/>
          </p:cNvSpPr>
          <p:nvPr>
            <p:ph type="title" idx="4294967295"/>
          </p:nvPr>
        </p:nvSpPr>
        <p:spPr>
          <a:xfrm>
            <a:off x="0" y="1271588"/>
            <a:ext cx="3932238" cy="4999037"/>
          </a:xfrm>
          <a:solidFill>
            <a:srgbClr val="FFFFFF"/>
          </a:solidFill>
          <a:ln w="25400" cap="sq">
            <a:solidFill>
              <a:srgbClr val="404040"/>
            </a:solidFill>
            <a:miter lim="800000"/>
          </a:ln>
        </p:spPr>
        <p:txBody>
          <a:bodyPr vert="horz" lIns="91440" tIns="45720" rIns="91440" bIns="45720" rtlCol="0" anchor="ctr">
            <a:normAutofit/>
          </a:bodyPr>
          <a:lstStyle/>
          <a:p>
            <a:pPr defTabSz="914400">
              <a:lnSpc>
                <a:spcPct val="90000"/>
              </a:lnSpc>
            </a:pPr>
            <a:r>
              <a:rPr lang="en-US" sz="3200" kern="1200">
                <a:solidFill>
                  <a:srgbClr val="262626"/>
                </a:solidFill>
              </a:rPr>
              <a:t>Objectives</a:t>
            </a:r>
          </a:p>
        </p:txBody>
      </p:sp>
      <p:sp>
        <p:nvSpPr>
          <p:cNvPr id="6" name="Content Placeholder 5"/>
          <p:cNvSpPr>
            <a:spLocks noGrp="1"/>
          </p:cNvSpPr>
          <p:nvPr>
            <p:ph idx="4294967295"/>
          </p:nvPr>
        </p:nvSpPr>
        <p:spPr>
          <a:xfrm>
            <a:off x="6783388" y="803275"/>
            <a:ext cx="5408612" cy="5251450"/>
          </a:xfrm>
        </p:spPr>
        <p:txBody>
          <a:bodyPr vert="horz" lIns="91440" tIns="45720" rIns="91440" bIns="45720" rtlCol="0" anchor="ctr">
            <a:normAutofit/>
          </a:bodyPr>
          <a:lstStyle/>
          <a:p>
            <a:pPr lvl="0" indent="-228600" defTabSz="914400">
              <a:lnSpc>
                <a:spcPct val="90000"/>
              </a:lnSpc>
            </a:pPr>
            <a:r>
              <a:rPr lang="en-US" sz="2400"/>
              <a:t>Introduction to NLP</a:t>
            </a:r>
          </a:p>
          <a:p>
            <a:pPr lvl="0" indent="-228600" defTabSz="914400">
              <a:lnSpc>
                <a:spcPct val="90000"/>
              </a:lnSpc>
            </a:pPr>
            <a:r>
              <a:rPr lang="en-US" sz="2400"/>
              <a:t>Applications of NLP</a:t>
            </a:r>
          </a:p>
          <a:p>
            <a:pPr lvl="0" indent="-228600" defTabSz="914400">
              <a:lnSpc>
                <a:spcPct val="90000"/>
              </a:lnSpc>
            </a:pPr>
            <a:r>
              <a:rPr lang="en-US" sz="2400"/>
              <a:t>Tokenization</a:t>
            </a:r>
          </a:p>
          <a:p>
            <a:pPr lvl="0" indent="-228600" defTabSz="914400">
              <a:lnSpc>
                <a:spcPct val="90000"/>
              </a:lnSpc>
            </a:pPr>
            <a:r>
              <a:rPr lang="en-US" sz="2400"/>
              <a:t>Stemming &amp; Lemmatization</a:t>
            </a:r>
          </a:p>
          <a:p>
            <a:pPr lvl="0" indent="-228600" defTabSz="914400">
              <a:lnSpc>
                <a:spcPct val="90000"/>
              </a:lnSpc>
            </a:pPr>
            <a:r>
              <a:rPr lang="en-US" sz="2400"/>
              <a:t>Count Vector </a:t>
            </a:r>
          </a:p>
          <a:p>
            <a:pPr lvl="0" indent="-228600" defTabSz="914400">
              <a:lnSpc>
                <a:spcPct val="90000"/>
              </a:lnSpc>
            </a:pPr>
            <a:r>
              <a:rPr lang="en-US" sz="2400"/>
              <a:t>TF IDF</a:t>
            </a:r>
          </a:p>
          <a:p>
            <a:pPr lvl="0" indent="-228600" defTabSz="914400">
              <a:lnSpc>
                <a:spcPct val="90000"/>
              </a:lnSpc>
            </a:pPr>
            <a:r>
              <a:rPr lang="en-US" sz="2400"/>
              <a:t>Co occurrence Matrix</a:t>
            </a:r>
          </a:p>
          <a:p>
            <a:pPr lvl="0" indent="-228600" defTabSz="914400">
              <a:lnSpc>
                <a:spcPct val="90000"/>
              </a:lnSpc>
            </a:pPr>
            <a:r>
              <a:rPr lang="en-US" sz="2400"/>
              <a:t>Bag of Words</a:t>
            </a:r>
          </a:p>
          <a:p>
            <a:pPr lvl="0" indent="-228600" defTabSz="914400">
              <a:lnSpc>
                <a:spcPct val="90000"/>
              </a:lnSpc>
            </a:pPr>
            <a:r>
              <a:rPr lang="en-US" sz="2400"/>
              <a:t>Text Classification</a:t>
            </a:r>
          </a:p>
        </p:txBody>
      </p:sp>
    </p:spTree>
    <p:extLst>
      <p:ext uri="{BB962C8B-B14F-4D97-AF65-F5344CB8AC3E}">
        <p14:creationId xmlns:p14="http://schemas.microsoft.com/office/powerpoint/2010/main" val="666961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CEF08-110E-499B-B092-904BE3B7D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175" y="918210"/>
            <a:ext cx="8001760" cy="4876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58FE6D-050D-4920-8529-2833F743D368}"/>
              </a:ext>
            </a:extLst>
          </p:cNvPr>
          <p:cNvSpPr>
            <a:spLocks noGrp="1"/>
          </p:cNvSpPr>
          <p:nvPr>
            <p:ph type="ctrTitle"/>
          </p:nvPr>
        </p:nvSpPr>
        <p:spPr>
          <a:xfrm>
            <a:off x="908050" y="1722120"/>
            <a:ext cx="7245350" cy="3268980"/>
          </a:xfrm>
        </p:spPr>
        <p:txBody>
          <a:bodyPr anchor="ctr">
            <a:normAutofit/>
          </a:bodyPr>
          <a:lstStyle/>
          <a:p>
            <a:pPr algn="l"/>
            <a:r>
              <a:rPr lang="en-US">
                <a:solidFill>
                  <a:schemeClr val="bg1"/>
                </a:solidFill>
              </a:rPr>
              <a:t>Text Classification</a:t>
            </a:r>
            <a:endParaRPr lang="en-IN">
              <a:solidFill>
                <a:schemeClr val="bg1"/>
              </a:solidFill>
            </a:endParaRPr>
          </a:p>
        </p:txBody>
      </p:sp>
      <p:sp>
        <p:nvSpPr>
          <p:cNvPr id="3" name="Subtitle 2">
            <a:extLst>
              <a:ext uri="{FF2B5EF4-FFF2-40B4-BE49-F238E27FC236}">
                <a16:creationId xmlns:a16="http://schemas.microsoft.com/office/drawing/2014/main" id="{DE66E220-815C-4B91-801A-957A5D0FB8AE}"/>
              </a:ext>
            </a:extLst>
          </p:cNvPr>
          <p:cNvSpPr>
            <a:spLocks noGrp="1"/>
          </p:cNvSpPr>
          <p:nvPr>
            <p:ph type="subTitle" idx="1"/>
          </p:nvPr>
        </p:nvSpPr>
        <p:spPr>
          <a:xfrm>
            <a:off x="8909809" y="1722120"/>
            <a:ext cx="2443991" cy="3268980"/>
          </a:xfrm>
        </p:spPr>
        <p:txBody>
          <a:bodyPr anchor="ctr">
            <a:normAutofit/>
          </a:bodyPr>
          <a:lstStyle/>
          <a:p>
            <a:pPr algn="l"/>
            <a:r>
              <a:rPr lang="en-US" dirty="0"/>
              <a:t>Anshu Pandey</a:t>
            </a:r>
            <a:endParaRPr lang="en-IN"/>
          </a:p>
        </p:txBody>
      </p:sp>
    </p:spTree>
    <p:extLst>
      <p:ext uri="{BB962C8B-B14F-4D97-AF65-F5344CB8AC3E}">
        <p14:creationId xmlns:p14="http://schemas.microsoft.com/office/powerpoint/2010/main" val="152085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E675-83B1-4B24-9CCF-BF75202CAD3B}"/>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Text Classification Example</a:t>
            </a:r>
          </a:p>
        </p:txBody>
      </p:sp>
      <p:pic>
        <p:nvPicPr>
          <p:cNvPr id="1026" name="Picture 2" descr="Image result for text classification">
            <a:extLst>
              <a:ext uri="{FF2B5EF4-FFF2-40B4-BE49-F238E27FC236}">
                <a16:creationId xmlns:a16="http://schemas.microsoft.com/office/drawing/2014/main" id="{01BCD350-48B8-44E0-A281-42D2EC724D0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957" r="1" b="5392"/>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86431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14C9-0284-4FEC-BF17-9641D65B6476}"/>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Text Classification Example</a:t>
            </a:r>
          </a:p>
        </p:txBody>
      </p:sp>
      <p:pic>
        <p:nvPicPr>
          <p:cNvPr id="2050" name="Picture 2" descr="Related image">
            <a:extLst>
              <a:ext uri="{FF2B5EF4-FFF2-40B4-BE49-F238E27FC236}">
                <a16:creationId xmlns:a16="http://schemas.microsoft.com/office/drawing/2014/main" id="{40E84602-3B6F-4C5A-8EC8-3B8392707EB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48" r="1" b="-495"/>
          <a:stretch/>
        </p:blipFill>
        <p:spPr bwMode="auto">
          <a:xfrm>
            <a:off x="640080" y="357052"/>
            <a:ext cx="10463349" cy="518574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9267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16F-7A63-4D95-88EF-F804B20F1BC1}"/>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Text Classification Example</a:t>
            </a:r>
          </a:p>
        </p:txBody>
      </p:sp>
      <p:pic>
        <p:nvPicPr>
          <p:cNvPr id="3074" name="Picture 2" descr="Image result for text classification">
            <a:extLst>
              <a:ext uri="{FF2B5EF4-FFF2-40B4-BE49-F238E27FC236}">
                <a16:creationId xmlns:a16="http://schemas.microsoft.com/office/drawing/2014/main" id="{C487A558-476F-4661-B6C9-B3D1DCF1B8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6683"/>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18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162B-F45A-4678-A438-71C1AE64B56D}"/>
              </a:ext>
            </a:extLst>
          </p:cNvPr>
          <p:cNvSpPr>
            <a:spLocks noGrp="1"/>
          </p:cNvSpPr>
          <p:nvPr>
            <p:ph type="title"/>
          </p:nvPr>
        </p:nvSpPr>
        <p:spPr/>
        <p:txBody>
          <a:bodyPr/>
          <a:lstStyle/>
          <a:p>
            <a:r>
              <a:rPr lang="en-US" dirty="0"/>
              <a:t>Text Classification Pipeline</a:t>
            </a:r>
            <a:endParaRPr lang="en-IN" dirty="0"/>
          </a:p>
        </p:txBody>
      </p:sp>
      <p:sp>
        <p:nvSpPr>
          <p:cNvPr id="4" name="Rounded Rectangle 11">
            <a:extLst>
              <a:ext uri="{FF2B5EF4-FFF2-40B4-BE49-F238E27FC236}">
                <a16:creationId xmlns:a16="http://schemas.microsoft.com/office/drawing/2014/main" id="{301E9DB1-D397-4B78-95ED-018751601609}"/>
              </a:ext>
            </a:extLst>
          </p:cNvPr>
          <p:cNvSpPr/>
          <p:nvPr/>
        </p:nvSpPr>
        <p:spPr>
          <a:xfrm>
            <a:off x="1174328" y="3118598"/>
            <a:ext cx="1492246" cy="7423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Raw Text with Labels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5008D4A-9F3A-4E1E-AEAA-BA0E81AAE00B}"/>
              </a:ext>
            </a:extLst>
          </p:cNvPr>
          <p:cNvCxnSpPr/>
          <p:nvPr/>
        </p:nvCxnSpPr>
        <p:spPr>
          <a:xfrm>
            <a:off x="2669404" y="3516949"/>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66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162B-F45A-4678-A438-71C1AE64B56D}"/>
              </a:ext>
            </a:extLst>
          </p:cNvPr>
          <p:cNvSpPr>
            <a:spLocks noGrp="1"/>
          </p:cNvSpPr>
          <p:nvPr>
            <p:ph type="title"/>
          </p:nvPr>
        </p:nvSpPr>
        <p:spPr/>
        <p:txBody>
          <a:bodyPr/>
          <a:lstStyle/>
          <a:p>
            <a:r>
              <a:rPr lang="en-US" dirty="0"/>
              <a:t>Text Classification Pipeline</a:t>
            </a:r>
            <a:endParaRPr lang="en-IN" dirty="0"/>
          </a:p>
        </p:txBody>
      </p:sp>
      <p:sp>
        <p:nvSpPr>
          <p:cNvPr id="4" name="Rounded Rectangle 11">
            <a:extLst>
              <a:ext uri="{FF2B5EF4-FFF2-40B4-BE49-F238E27FC236}">
                <a16:creationId xmlns:a16="http://schemas.microsoft.com/office/drawing/2014/main" id="{301E9DB1-D397-4B78-95ED-018751601609}"/>
              </a:ext>
            </a:extLst>
          </p:cNvPr>
          <p:cNvSpPr/>
          <p:nvPr/>
        </p:nvSpPr>
        <p:spPr>
          <a:xfrm>
            <a:off x="1174328" y="3118598"/>
            <a:ext cx="1492246" cy="7423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Raw Text with Labels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5008D4A-9F3A-4E1E-AEAA-BA0E81AAE00B}"/>
              </a:ext>
            </a:extLst>
          </p:cNvPr>
          <p:cNvCxnSpPr/>
          <p:nvPr/>
        </p:nvCxnSpPr>
        <p:spPr>
          <a:xfrm>
            <a:off x="2669404" y="3516949"/>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6">
            <a:extLst>
              <a:ext uri="{FF2B5EF4-FFF2-40B4-BE49-F238E27FC236}">
                <a16:creationId xmlns:a16="http://schemas.microsoft.com/office/drawing/2014/main" id="{11143D6E-B196-4680-A3BE-EE8F004E1396}"/>
              </a:ext>
            </a:extLst>
          </p:cNvPr>
          <p:cNvSpPr/>
          <p:nvPr/>
        </p:nvSpPr>
        <p:spPr>
          <a:xfrm>
            <a:off x="3308524" y="3126899"/>
            <a:ext cx="1484702"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Text Cleaning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40DF1E52-7271-40A6-8551-05DAF3B6E6F1}"/>
              </a:ext>
            </a:extLst>
          </p:cNvPr>
          <p:cNvCxnSpPr/>
          <p:nvPr/>
        </p:nvCxnSpPr>
        <p:spPr>
          <a:xfrm>
            <a:off x="4874516" y="3471683"/>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935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162B-F45A-4678-A438-71C1AE64B56D}"/>
              </a:ext>
            </a:extLst>
          </p:cNvPr>
          <p:cNvSpPr>
            <a:spLocks noGrp="1"/>
          </p:cNvSpPr>
          <p:nvPr>
            <p:ph type="title"/>
          </p:nvPr>
        </p:nvSpPr>
        <p:spPr/>
        <p:txBody>
          <a:bodyPr/>
          <a:lstStyle/>
          <a:p>
            <a:r>
              <a:rPr lang="en-US" dirty="0"/>
              <a:t>Text Classification Pipeline</a:t>
            </a:r>
            <a:endParaRPr lang="en-IN" dirty="0"/>
          </a:p>
        </p:txBody>
      </p:sp>
      <p:sp>
        <p:nvSpPr>
          <p:cNvPr id="4" name="Rounded Rectangle 11">
            <a:extLst>
              <a:ext uri="{FF2B5EF4-FFF2-40B4-BE49-F238E27FC236}">
                <a16:creationId xmlns:a16="http://schemas.microsoft.com/office/drawing/2014/main" id="{301E9DB1-D397-4B78-95ED-018751601609}"/>
              </a:ext>
            </a:extLst>
          </p:cNvPr>
          <p:cNvSpPr/>
          <p:nvPr/>
        </p:nvSpPr>
        <p:spPr>
          <a:xfrm>
            <a:off x="1174328" y="3118598"/>
            <a:ext cx="1492246" cy="7423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Raw Text with Labels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5008D4A-9F3A-4E1E-AEAA-BA0E81AAE00B}"/>
              </a:ext>
            </a:extLst>
          </p:cNvPr>
          <p:cNvCxnSpPr/>
          <p:nvPr/>
        </p:nvCxnSpPr>
        <p:spPr>
          <a:xfrm>
            <a:off x="2669404" y="3516949"/>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6">
            <a:extLst>
              <a:ext uri="{FF2B5EF4-FFF2-40B4-BE49-F238E27FC236}">
                <a16:creationId xmlns:a16="http://schemas.microsoft.com/office/drawing/2014/main" id="{11143D6E-B196-4680-A3BE-EE8F004E1396}"/>
              </a:ext>
            </a:extLst>
          </p:cNvPr>
          <p:cNvSpPr/>
          <p:nvPr/>
        </p:nvSpPr>
        <p:spPr>
          <a:xfrm>
            <a:off x="3308524" y="3126899"/>
            <a:ext cx="1484702"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Text Cleaning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40DF1E52-7271-40A6-8551-05DAF3B6E6F1}"/>
              </a:ext>
            </a:extLst>
          </p:cNvPr>
          <p:cNvCxnSpPr/>
          <p:nvPr/>
        </p:nvCxnSpPr>
        <p:spPr>
          <a:xfrm>
            <a:off x="4874516" y="3471683"/>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79DD71-ACBF-417A-8E3F-E4D2BD1FD1CE}"/>
              </a:ext>
            </a:extLst>
          </p:cNvPr>
          <p:cNvCxnSpPr/>
          <p:nvPr/>
        </p:nvCxnSpPr>
        <p:spPr>
          <a:xfrm>
            <a:off x="7177118" y="3507897"/>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20">
            <a:extLst>
              <a:ext uri="{FF2B5EF4-FFF2-40B4-BE49-F238E27FC236}">
                <a16:creationId xmlns:a16="http://schemas.microsoft.com/office/drawing/2014/main" id="{309CBBF0-8F1B-4440-84E8-8A947571D6DD}"/>
              </a:ext>
            </a:extLst>
          </p:cNvPr>
          <p:cNvSpPr/>
          <p:nvPr/>
        </p:nvSpPr>
        <p:spPr>
          <a:xfrm>
            <a:off x="7919366" y="3154057"/>
            <a:ext cx="1718583"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ML Classification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16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162B-F45A-4678-A438-71C1AE64B56D}"/>
              </a:ext>
            </a:extLst>
          </p:cNvPr>
          <p:cNvSpPr>
            <a:spLocks noGrp="1"/>
          </p:cNvSpPr>
          <p:nvPr>
            <p:ph type="title"/>
          </p:nvPr>
        </p:nvSpPr>
        <p:spPr/>
        <p:txBody>
          <a:bodyPr/>
          <a:lstStyle/>
          <a:p>
            <a:r>
              <a:rPr lang="en-US" dirty="0"/>
              <a:t>Text Classification Pipeline</a:t>
            </a:r>
            <a:endParaRPr lang="en-IN" dirty="0"/>
          </a:p>
        </p:txBody>
      </p:sp>
      <p:sp>
        <p:nvSpPr>
          <p:cNvPr id="4" name="Rounded Rectangle 11">
            <a:extLst>
              <a:ext uri="{FF2B5EF4-FFF2-40B4-BE49-F238E27FC236}">
                <a16:creationId xmlns:a16="http://schemas.microsoft.com/office/drawing/2014/main" id="{301E9DB1-D397-4B78-95ED-018751601609}"/>
              </a:ext>
            </a:extLst>
          </p:cNvPr>
          <p:cNvSpPr/>
          <p:nvPr/>
        </p:nvSpPr>
        <p:spPr>
          <a:xfrm>
            <a:off x="1174328" y="3118598"/>
            <a:ext cx="1492246" cy="7423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Raw Text with Labels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5008D4A-9F3A-4E1E-AEAA-BA0E81AAE00B}"/>
              </a:ext>
            </a:extLst>
          </p:cNvPr>
          <p:cNvCxnSpPr/>
          <p:nvPr/>
        </p:nvCxnSpPr>
        <p:spPr>
          <a:xfrm>
            <a:off x="2669404" y="3516949"/>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6">
            <a:extLst>
              <a:ext uri="{FF2B5EF4-FFF2-40B4-BE49-F238E27FC236}">
                <a16:creationId xmlns:a16="http://schemas.microsoft.com/office/drawing/2014/main" id="{11143D6E-B196-4680-A3BE-EE8F004E1396}"/>
              </a:ext>
            </a:extLst>
          </p:cNvPr>
          <p:cNvSpPr/>
          <p:nvPr/>
        </p:nvSpPr>
        <p:spPr>
          <a:xfrm>
            <a:off x="3308524" y="3126899"/>
            <a:ext cx="1484702"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Text Cleaning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40DF1E52-7271-40A6-8551-05DAF3B6E6F1}"/>
              </a:ext>
            </a:extLst>
          </p:cNvPr>
          <p:cNvCxnSpPr/>
          <p:nvPr/>
        </p:nvCxnSpPr>
        <p:spPr>
          <a:xfrm>
            <a:off x="4874516" y="3471683"/>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8">
            <a:extLst>
              <a:ext uri="{FF2B5EF4-FFF2-40B4-BE49-F238E27FC236}">
                <a16:creationId xmlns:a16="http://schemas.microsoft.com/office/drawing/2014/main" id="{6454F4EC-4425-47D1-8A67-1AFC2EFF13C9}"/>
              </a:ext>
            </a:extLst>
          </p:cNvPr>
          <p:cNvSpPr/>
          <p:nvPr/>
        </p:nvSpPr>
        <p:spPr>
          <a:xfrm>
            <a:off x="5616764" y="3126898"/>
            <a:ext cx="1484702"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Vectorization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1979DD71-ACBF-417A-8E3F-E4D2BD1FD1CE}"/>
              </a:ext>
            </a:extLst>
          </p:cNvPr>
          <p:cNvCxnSpPr/>
          <p:nvPr/>
        </p:nvCxnSpPr>
        <p:spPr>
          <a:xfrm>
            <a:off x="7177118" y="3507897"/>
            <a:ext cx="666596" cy="90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20">
            <a:extLst>
              <a:ext uri="{FF2B5EF4-FFF2-40B4-BE49-F238E27FC236}">
                <a16:creationId xmlns:a16="http://schemas.microsoft.com/office/drawing/2014/main" id="{309CBBF0-8F1B-4440-84E8-8A947571D6DD}"/>
              </a:ext>
            </a:extLst>
          </p:cNvPr>
          <p:cNvSpPr/>
          <p:nvPr/>
        </p:nvSpPr>
        <p:spPr>
          <a:xfrm>
            <a:off x="7919366" y="3154057"/>
            <a:ext cx="1718583" cy="72578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ML Classification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45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98D2-7229-4F68-BA7C-CED2D2FB7D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DDACBC-80FB-4FBF-B49A-6AE53D418BC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360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9E41-6C27-431D-BEBD-B401E824EC38}"/>
              </a:ext>
            </a:extLst>
          </p:cNvPr>
          <p:cNvSpPr>
            <a:spLocks noGrp="1"/>
          </p:cNvSpPr>
          <p:nvPr>
            <p:ph type="title"/>
          </p:nvPr>
        </p:nvSpPr>
        <p:spPr>
          <a:xfrm>
            <a:off x="591127" y="963877"/>
            <a:ext cx="3741435" cy="4930246"/>
          </a:xfrm>
          <a:solidFill>
            <a:srgbClr val="0C466D"/>
          </a:solidFill>
        </p:spPr>
        <p:txBody>
          <a:bodyPr>
            <a:normAutofit/>
          </a:bodyPr>
          <a:lstStyle/>
          <a:p>
            <a:pPr algn="r"/>
            <a:r>
              <a:rPr lang="en-IN" dirty="0">
                <a:solidFill>
                  <a:schemeClr val="accent1"/>
                </a:solidFill>
              </a:rPr>
              <a:t>Different types of Word Vectorization</a:t>
            </a:r>
          </a:p>
        </p:txBody>
      </p:sp>
      <p:sp>
        <p:nvSpPr>
          <p:cNvPr id="3" name="Content Placeholder 2">
            <a:extLst>
              <a:ext uri="{FF2B5EF4-FFF2-40B4-BE49-F238E27FC236}">
                <a16:creationId xmlns:a16="http://schemas.microsoft.com/office/drawing/2014/main" id="{DE1F446C-1DC7-4B51-B703-5433F60A5A0D}"/>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The different types of word embeddings can be broadly classified into two categories-</a:t>
            </a:r>
          </a:p>
          <a:p>
            <a:endParaRPr lang="en-US" sz="2400" dirty="0"/>
          </a:p>
          <a:p>
            <a:r>
              <a:rPr lang="en-US" sz="2400" dirty="0"/>
              <a:t>Frequency based Vectorization</a:t>
            </a:r>
          </a:p>
          <a:p>
            <a:r>
              <a:rPr lang="en-US" sz="2400" dirty="0"/>
              <a:t>Prediction based Vectorization</a:t>
            </a:r>
          </a:p>
          <a:p>
            <a:endParaRPr lang="en-IN" sz="2400" dirty="0"/>
          </a:p>
        </p:txBody>
      </p:sp>
    </p:spTree>
    <p:extLst>
      <p:ext uri="{BB962C8B-B14F-4D97-AF65-F5344CB8AC3E}">
        <p14:creationId xmlns:p14="http://schemas.microsoft.com/office/powerpoint/2010/main" val="131187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5B3A-8556-4DE8-9112-35DF807BC7C5}"/>
              </a:ext>
            </a:extLst>
          </p:cNvPr>
          <p:cNvSpPr>
            <a:spLocks noGrp="1"/>
          </p:cNvSpPr>
          <p:nvPr>
            <p:ph type="title"/>
          </p:nvPr>
        </p:nvSpPr>
        <p:spPr>
          <a:xfrm>
            <a:off x="0" y="1508760"/>
            <a:ext cx="3931920" cy="4334256"/>
          </a:xfrm>
          <a:solidFill>
            <a:srgbClr val="FFFFFF"/>
          </a:solidFill>
          <a:ln w="25400" cap="sq">
            <a:solidFill>
              <a:srgbClr val="404040"/>
            </a:solidFill>
            <a:miter lim="800000"/>
          </a:ln>
        </p:spPr>
        <p:txBody>
          <a:bodyPr>
            <a:normAutofit/>
          </a:bodyPr>
          <a:lstStyle/>
          <a:p>
            <a:r>
              <a:rPr lang="en-IN" sz="3000">
                <a:solidFill>
                  <a:srgbClr val="262626"/>
                </a:solidFill>
              </a:rPr>
              <a:t>What is Natural Language Processing?</a:t>
            </a:r>
          </a:p>
        </p:txBody>
      </p:sp>
      <p:sp>
        <p:nvSpPr>
          <p:cNvPr id="3" name="Content Placeholder 2">
            <a:extLst>
              <a:ext uri="{FF2B5EF4-FFF2-40B4-BE49-F238E27FC236}">
                <a16:creationId xmlns:a16="http://schemas.microsoft.com/office/drawing/2014/main" id="{6A627A6E-C096-4C31-BBAF-BB4AF196285D}"/>
              </a:ext>
            </a:extLst>
          </p:cNvPr>
          <p:cNvSpPr>
            <a:spLocks noGrp="1"/>
          </p:cNvSpPr>
          <p:nvPr>
            <p:ph idx="1"/>
          </p:nvPr>
        </p:nvSpPr>
        <p:spPr>
          <a:xfrm>
            <a:off x="6049182" y="802638"/>
            <a:ext cx="5408696" cy="5252722"/>
          </a:xfrm>
        </p:spPr>
        <p:txBody>
          <a:bodyPr anchor="ctr">
            <a:normAutofit/>
          </a:bodyPr>
          <a:lstStyle/>
          <a:p>
            <a:r>
              <a:rPr lang="en-US" altLang="en-US" sz="2200" dirty="0">
                <a:ea typeface="Segoe UI" panose="020B0502040204020203" pitchFamily="34" charset="0"/>
              </a:rPr>
              <a:t>The process of computer analysis of input provided in a human language (natural language), and conversion of this input into a useful form of representation.</a:t>
            </a:r>
          </a:p>
          <a:p>
            <a:pPr marL="0" indent="0">
              <a:buNone/>
            </a:pPr>
            <a:endParaRPr lang="en-US" altLang="en-US" sz="2200" dirty="0">
              <a:ea typeface="Segoe UI" panose="020B0502040204020203" pitchFamily="34" charset="0"/>
            </a:endParaRPr>
          </a:p>
          <a:p>
            <a:r>
              <a:rPr lang="en-US" altLang="en-US" sz="2200" dirty="0">
                <a:ea typeface="Segoe UI" panose="020B0502040204020203" pitchFamily="34" charset="0"/>
              </a:rPr>
              <a:t>The field of NLP is primarily concerned with getting computers to perform useful and interesting tasks with human languages. </a:t>
            </a:r>
            <a:br>
              <a:rPr lang="en-US" altLang="en-US" sz="2200" dirty="0">
                <a:ea typeface="Segoe UI" panose="020B0502040204020203" pitchFamily="34" charset="0"/>
              </a:rPr>
            </a:br>
            <a:endParaRPr lang="en-US" altLang="en-US" sz="2200" dirty="0">
              <a:ea typeface="Segoe UI" panose="020B0502040204020203" pitchFamily="34" charset="0"/>
            </a:endParaRPr>
          </a:p>
          <a:p>
            <a:r>
              <a:rPr lang="en-US" altLang="en-US" sz="2200" dirty="0">
                <a:ea typeface="Segoe UI" panose="020B0502040204020203" pitchFamily="34" charset="0"/>
              </a:rPr>
              <a:t>The field of NLP is secondarily concerned with helping us come to a better understanding of human language.</a:t>
            </a:r>
          </a:p>
          <a:p>
            <a:endParaRPr lang="en-IN" sz="2200" dirty="0"/>
          </a:p>
        </p:txBody>
      </p:sp>
    </p:spTree>
    <p:extLst>
      <p:ext uri="{BB962C8B-B14F-4D97-AF65-F5344CB8AC3E}">
        <p14:creationId xmlns:p14="http://schemas.microsoft.com/office/powerpoint/2010/main" val="3682200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C577-59EF-4534-ADCC-F4B4B8E5CF1C}"/>
              </a:ext>
            </a:extLst>
          </p:cNvPr>
          <p:cNvSpPr>
            <a:spLocks noGrp="1"/>
          </p:cNvSpPr>
          <p:nvPr>
            <p:ph type="title"/>
          </p:nvPr>
        </p:nvSpPr>
        <p:spPr>
          <a:xfrm>
            <a:off x="838200" y="141189"/>
            <a:ext cx="10515600" cy="539848"/>
          </a:xfrm>
        </p:spPr>
        <p:txBody>
          <a:bodyPr>
            <a:normAutofit fontScale="90000"/>
          </a:bodyPr>
          <a:lstStyle/>
          <a:p>
            <a:r>
              <a:rPr lang="en-US" dirty="0">
                <a:solidFill>
                  <a:schemeClr val="bg1"/>
                </a:solidFill>
              </a:rPr>
              <a:t>Frequency </a:t>
            </a:r>
            <a:r>
              <a:rPr lang="en-US">
                <a:solidFill>
                  <a:schemeClr val="bg1"/>
                </a:solidFill>
              </a:rPr>
              <a:t>based Vectorization</a:t>
            </a:r>
            <a:endParaRPr lang="en-IN" dirty="0">
              <a:solidFill>
                <a:schemeClr val="bg1"/>
              </a:solidFill>
            </a:endParaRPr>
          </a:p>
        </p:txBody>
      </p:sp>
      <p:graphicFrame>
        <p:nvGraphicFramePr>
          <p:cNvPr id="5" name="Content Placeholder 2">
            <a:extLst>
              <a:ext uri="{FF2B5EF4-FFF2-40B4-BE49-F238E27FC236}">
                <a16:creationId xmlns:a16="http://schemas.microsoft.com/office/drawing/2014/main" id="{F52F6416-CB05-4AA7-916E-1DC6879F6418}"/>
              </a:ext>
            </a:extLst>
          </p:cNvPr>
          <p:cNvGraphicFramePr>
            <a:graphicFrameLocks noGrp="1"/>
          </p:cNvGraphicFramePr>
          <p:nvPr>
            <p:ph idx="1"/>
            <p:extLst>
              <p:ext uri="{D42A27DB-BD31-4B8C-83A1-F6EECF244321}">
                <p14:modId xmlns:p14="http://schemas.microsoft.com/office/powerpoint/2010/main" val="2425682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3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6B2E-8B2E-4C3E-960F-97BB9C4F6711}"/>
              </a:ext>
            </a:extLst>
          </p:cNvPr>
          <p:cNvSpPr>
            <a:spLocks noGrp="1"/>
          </p:cNvSpPr>
          <p:nvPr>
            <p:ph type="title"/>
          </p:nvPr>
        </p:nvSpPr>
        <p:spPr>
          <a:xfrm>
            <a:off x="899082" y="-388386"/>
            <a:ext cx="9720072" cy="1499616"/>
          </a:xfrm>
        </p:spPr>
        <p:txBody>
          <a:bodyPr>
            <a:noAutofit/>
          </a:bodyPr>
          <a:lstStyle/>
          <a:p>
            <a:r>
              <a:rPr lang="en-US" sz="3200" dirty="0">
                <a:solidFill>
                  <a:schemeClr val="bg1"/>
                </a:solidFill>
              </a:rPr>
              <a:t>Count Vector</a:t>
            </a:r>
            <a:endParaRPr lang="en-IN" sz="3200" dirty="0">
              <a:solidFill>
                <a:schemeClr val="bg1"/>
              </a:solidFill>
            </a:endParaRPr>
          </a:p>
        </p:txBody>
      </p:sp>
      <p:sp>
        <p:nvSpPr>
          <p:cNvPr id="5" name="Rectangle 4">
            <a:extLst>
              <a:ext uri="{FF2B5EF4-FFF2-40B4-BE49-F238E27FC236}">
                <a16:creationId xmlns:a16="http://schemas.microsoft.com/office/drawing/2014/main" id="{1A5E2FB8-0EB3-4F59-857C-7C2EEF80C223}"/>
              </a:ext>
            </a:extLst>
          </p:cNvPr>
          <p:cNvSpPr/>
          <p:nvPr/>
        </p:nvSpPr>
        <p:spPr>
          <a:xfrm>
            <a:off x="899082" y="1111230"/>
            <a:ext cx="8696649" cy="2554545"/>
          </a:xfrm>
          <a:prstGeom prst="rect">
            <a:avLst/>
          </a:prstGeom>
        </p:spPr>
        <p:txBody>
          <a:bodyPr wrap="square">
            <a:spAutoFit/>
          </a:bodyPr>
          <a:lstStyle/>
          <a:p>
            <a:r>
              <a:rPr lang="en-US" sz="2000" b="1" dirty="0">
                <a:solidFill>
                  <a:srgbClr val="080E14"/>
                </a:solidFill>
              </a:rPr>
              <a:t>Count vector</a:t>
            </a:r>
          </a:p>
          <a:p>
            <a:r>
              <a:rPr lang="en-US" sz="2000" dirty="0">
                <a:solidFill>
                  <a:srgbClr val="080E14"/>
                </a:solidFill>
              </a:rPr>
              <a:t>D1: He is a lazy boy. She is also lazy.</a:t>
            </a:r>
          </a:p>
          <a:p>
            <a:r>
              <a:rPr lang="en-US" sz="2000" dirty="0">
                <a:solidFill>
                  <a:srgbClr val="080E14"/>
                </a:solidFill>
              </a:rPr>
              <a:t>D2: Neeraj is a lazy person.</a:t>
            </a:r>
          </a:p>
          <a:p>
            <a:endParaRPr lang="en-US" sz="2000" dirty="0">
              <a:solidFill>
                <a:srgbClr val="080E14"/>
              </a:solidFill>
            </a:endParaRPr>
          </a:p>
          <a:p>
            <a:r>
              <a:rPr lang="en-US" sz="2000" dirty="0"/>
              <a:t>The dictionary created may be a list of unique tokens(words) in the corpus =[‘</a:t>
            </a:r>
            <a:r>
              <a:rPr lang="en-US" sz="2000" dirty="0" err="1"/>
              <a:t>He’,’She’,’lazy’,’boy’,’Neeraj’,’person</a:t>
            </a:r>
            <a:r>
              <a:rPr lang="en-US" sz="2000" dirty="0"/>
              <a:t>’]</a:t>
            </a:r>
          </a:p>
          <a:p>
            <a:r>
              <a:rPr lang="en-US" sz="2000" dirty="0"/>
              <a:t>Here, D=2, N=6</a:t>
            </a:r>
          </a:p>
          <a:p>
            <a:endParaRPr lang="en-US" sz="2000" dirty="0">
              <a:solidFill>
                <a:srgbClr val="080E14"/>
              </a:solidFill>
            </a:endParaRPr>
          </a:p>
        </p:txBody>
      </p:sp>
      <p:graphicFrame>
        <p:nvGraphicFramePr>
          <p:cNvPr id="6" name="Table 5">
            <a:extLst>
              <a:ext uri="{FF2B5EF4-FFF2-40B4-BE49-F238E27FC236}">
                <a16:creationId xmlns:a16="http://schemas.microsoft.com/office/drawing/2014/main" id="{21039EBE-E176-4450-94A9-BB7B75C8AC7A}"/>
              </a:ext>
            </a:extLst>
          </p:cNvPr>
          <p:cNvGraphicFramePr>
            <a:graphicFrameLocks noGrp="1"/>
          </p:cNvGraphicFramePr>
          <p:nvPr>
            <p:extLst>
              <p:ext uri="{D42A27DB-BD31-4B8C-83A1-F6EECF244321}">
                <p14:modId xmlns:p14="http://schemas.microsoft.com/office/powerpoint/2010/main" val="2086844740"/>
              </p:ext>
            </p:extLst>
          </p:nvPr>
        </p:nvGraphicFramePr>
        <p:xfrm>
          <a:off x="2331613" y="3892850"/>
          <a:ext cx="6343533" cy="1573782"/>
        </p:xfrm>
        <a:graphic>
          <a:graphicData uri="http://schemas.openxmlformats.org/drawingml/2006/table">
            <a:tbl>
              <a:tblPr firstRow="1">
                <a:tableStyleId>{00A15C55-8517-42AA-B614-E9B94910E393}</a:tableStyleId>
              </a:tblPr>
              <a:tblGrid>
                <a:gridCol w="906219">
                  <a:extLst>
                    <a:ext uri="{9D8B030D-6E8A-4147-A177-3AD203B41FA5}">
                      <a16:colId xmlns:a16="http://schemas.microsoft.com/office/drawing/2014/main" val="4003853582"/>
                    </a:ext>
                  </a:extLst>
                </a:gridCol>
                <a:gridCol w="906219">
                  <a:extLst>
                    <a:ext uri="{9D8B030D-6E8A-4147-A177-3AD203B41FA5}">
                      <a16:colId xmlns:a16="http://schemas.microsoft.com/office/drawing/2014/main" val="749633421"/>
                    </a:ext>
                  </a:extLst>
                </a:gridCol>
                <a:gridCol w="906219">
                  <a:extLst>
                    <a:ext uri="{9D8B030D-6E8A-4147-A177-3AD203B41FA5}">
                      <a16:colId xmlns:a16="http://schemas.microsoft.com/office/drawing/2014/main" val="4145194872"/>
                    </a:ext>
                  </a:extLst>
                </a:gridCol>
                <a:gridCol w="906219">
                  <a:extLst>
                    <a:ext uri="{9D8B030D-6E8A-4147-A177-3AD203B41FA5}">
                      <a16:colId xmlns:a16="http://schemas.microsoft.com/office/drawing/2014/main" val="3079869219"/>
                    </a:ext>
                  </a:extLst>
                </a:gridCol>
                <a:gridCol w="906219">
                  <a:extLst>
                    <a:ext uri="{9D8B030D-6E8A-4147-A177-3AD203B41FA5}">
                      <a16:colId xmlns:a16="http://schemas.microsoft.com/office/drawing/2014/main" val="3359233618"/>
                    </a:ext>
                  </a:extLst>
                </a:gridCol>
                <a:gridCol w="906219">
                  <a:extLst>
                    <a:ext uri="{9D8B030D-6E8A-4147-A177-3AD203B41FA5}">
                      <a16:colId xmlns:a16="http://schemas.microsoft.com/office/drawing/2014/main" val="4180756887"/>
                    </a:ext>
                  </a:extLst>
                </a:gridCol>
                <a:gridCol w="906219">
                  <a:extLst>
                    <a:ext uri="{9D8B030D-6E8A-4147-A177-3AD203B41FA5}">
                      <a16:colId xmlns:a16="http://schemas.microsoft.com/office/drawing/2014/main" val="3186176710"/>
                    </a:ext>
                  </a:extLst>
                </a:gridCol>
              </a:tblGrid>
              <a:tr h="811782">
                <a:tc>
                  <a:txBody>
                    <a:bodyPr/>
                    <a:lstStyle/>
                    <a:p>
                      <a:endParaRPr lang="en-IN" sz="2000">
                        <a:effectLst/>
                      </a:endParaRPr>
                    </a:p>
                  </a:txBody>
                  <a:tcPr marL="76200" marR="76200" marT="38100" marB="38100" anchor="ctr"/>
                </a:tc>
                <a:tc>
                  <a:txBody>
                    <a:bodyPr/>
                    <a:lstStyle/>
                    <a:p>
                      <a:r>
                        <a:rPr lang="en-IN" sz="2000">
                          <a:effectLst/>
                        </a:rPr>
                        <a:t>He</a:t>
                      </a:r>
                    </a:p>
                  </a:txBody>
                  <a:tcPr marL="76200" marR="76200" marT="38100" marB="38100" anchor="ctr"/>
                </a:tc>
                <a:tc>
                  <a:txBody>
                    <a:bodyPr/>
                    <a:lstStyle/>
                    <a:p>
                      <a:r>
                        <a:rPr lang="en-IN" sz="2000">
                          <a:effectLst/>
                        </a:rPr>
                        <a:t>She</a:t>
                      </a:r>
                    </a:p>
                  </a:txBody>
                  <a:tcPr marL="76200" marR="76200" marT="38100" marB="38100" anchor="ctr"/>
                </a:tc>
                <a:tc>
                  <a:txBody>
                    <a:bodyPr/>
                    <a:lstStyle/>
                    <a:p>
                      <a:r>
                        <a:rPr lang="en-IN" sz="2000" dirty="0">
                          <a:effectLst/>
                        </a:rPr>
                        <a:t>lazy</a:t>
                      </a:r>
                    </a:p>
                  </a:txBody>
                  <a:tcPr marL="76200" marR="76200" marT="38100" marB="38100" anchor="ctr"/>
                </a:tc>
                <a:tc>
                  <a:txBody>
                    <a:bodyPr/>
                    <a:lstStyle/>
                    <a:p>
                      <a:r>
                        <a:rPr lang="en-IN" sz="2000">
                          <a:effectLst/>
                        </a:rPr>
                        <a:t>boy</a:t>
                      </a:r>
                    </a:p>
                  </a:txBody>
                  <a:tcPr marL="76200" marR="76200" marT="38100" marB="38100" anchor="ctr"/>
                </a:tc>
                <a:tc>
                  <a:txBody>
                    <a:bodyPr/>
                    <a:lstStyle/>
                    <a:p>
                      <a:r>
                        <a:rPr lang="en-IN" sz="2000">
                          <a:effectLst/>
                        </a:rPr>
                        <a:t>Neeraj</a:t>
                      </a:r>
                    </a:p>
                  </a:txBody>
                  <a:tcPr marL="76200" marR="76200" marT="38100" marB="38100" anchor="ctr"/>
                </a:tc>
                <a:tc>
                  <a:txBody>
                    <a:bodyPr/>
                    <a:lstStyle/>
                    <a:p>
                      <a:r>
                        <a:rPr lang="en-IN" sz="2000">
                          <a:effectLst/>
                        </a:rPr>
                        <a:t>person</a:t>
                      </a:r>
                    </a:p>
                  </a:txBody>
                  <a:tcPr marL="76200" marR="76200" marT="38100" marB="38100" anchor="ctr"/>
                </a:tc>
                <a:extLst>
                  <a:ext uri="{0D108BD9-81ED-4DB2-BD59-A6C34878D82A}">
                    <a16:rowId xmlns:a16="http://schemas.microsoft.com/office/drawing/2014/main" val="2929469497"/>
                  </a:ext>
                </a:extLst>
              </a:tr>
              <a:tr h="316457">
                <a:tc>
                  <a:txBody>
                    <a:bodyPr/>
                    <a:lstStyle/>
                    <a:p>
                      <a:r>
                        <a:rPr lang="en-IN" sz="2000">
                          <a:effectLst/>
                        </a:rPr>
                        <a:t>D1</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2</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0</a:t>
                      </a:r>
                    </a:p>
                  </a:txBody>
                  <a:tcPr marL="76200" marR="76200" marT="38100" marB="38100" anchor="ctr"/>
                </a:tc>
                <a:extLst>
                  <a:ext uri="{0D108BD9-81ED-4DB2-BD59-A6C34878D82A}">
                    <a16:rowId xmlns:a16="http://schemas.microsoft.com/office/drawing/2014/main" val="1871588648"/>
                  </a:ext>
                </a:extLst>
              </a:tr>
              <a:tr h="316457">
                <a:tc>
                  <a:txBody>
                    <a:bodyPr/>
                    <a:lstStyle/>
                    <a:p>
                      <a:r>
                        <a:rPr lang="en-IN" sz="2000">
                          <a:effectLst/>
                        </a:rPr>
                        <a:t>D2</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dirty="0">
                          <a:effectLst/>
                        </a:rPr>
                        <a:t>1</a:t>
                      </a:r>
                    </a:p>
                  </a:txBody>
                  <a:tcPr marL="76200" marR="76200" marT="38100" marB="38100" anchor="ctr"/>
                </a:tc>
                <a:extLst>
                  <a:ext uri="{0D108BD9-81ED-4DB2-BD59-A6C34878D82A}">
                    <a16:rowId xmlns:a16="http://schemas.microsoft.com/office/drawing/2014/main" val="4264868116"/>
                  </a:ext>
                </a:extLst>
              </a:tr>
            </a:tbl>
          </a:graphicData>
        </a:graphic>
      </p:graphicFrame>
    </p:spTree>
    <p:extLst>
      <p:ext uri="{BB962C8B-B14F-4D97-AF65-F5344CB8AC3E}">
        <p14:creationId xmlns:p14="http://schemas.microsoft.com/office/powerpoint/2010/main" val="33549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E642-8CA2-4C51-BD71-594B2037454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What is tf-idf?</a:t>
            </a:r>
          </a:p>
        </p:txBody>
      </p:sp>
      <p:sp>
        <p:nvSpPr>
          <p:cNvPr id="3" name="Content Placeholder 2">
            <a:extLst>
              <a:ext uri="{FF2B5EF4-FFF2-40B4-BE49-F238E27FC236}">
                <a16:creationId xmlns:a16="http://schemas.microsoft.com/office/drawing/2014/main" id="{ABDAF151-465A-4CED-A04E-0177BA3A3DB9}"/>
              </a:ext>
            </a:extLst>
          </p:cNvPr>
          <p:cNvSpPr>
            <a:spLocks noGrp="1"/>
          </p:cNvSpPr>
          <p:nvPr>
            <p:ph idx="1"/>
          </p:nvPr>
        </p:nvSpPr>
        <p:spPr>
          <a:xfrm>
            <a:off x="6049182" y="802638"/>
            <a:ext cx="5408696" cy="5252722"/>
          </a:xfrm>
        </p:spPr>
        <p:txBody>
          <a:bodyPr anchor="ctr">
            <a:normAutofit lnSpcReduction="10000"/>
          </a:bodyPr>
          <a:lstStyle/>
          <a:p>
            <a:pPr>
              <a:lnSpc>
                <a:spcPct val="90000"/>
              </a:lnSpc>
            </a:pPr>
            <a:r>
              <a:rPr lang="en-US" sz="2400"/>
              <a:t>Term frequency - inverse document frequency</a:t>
            </a:r>
          </a:p>
          <a:p>
            <a:pPr>
              <a:lnSpc>
                <a:spcPct val="90000"/>
              </a:lnSpc>
            </a:pPr>
            <a:r>
              <a:rPr lang="en-US" sz="2400"/>
              <a:t>Allows you to determine the most important words in each document</a:t>
            </a:r>
          </a:p>
          <a:p>
            <a:pPr>
              <a:lnSpc>
                <a:spcPct val="90000"/>
              </a:lnSpc>
            </a:pPr>
            <a:r>
              <a:rPr lang="en-US" sz="2400"/>
              <a:t>Each corpus may have shared words beyond just stopwords</a:t>
            </a:r>
          </a:p>
          <a:p>
            <a:pPr>
              <a:lnSpc>
                <a:spcPct val="90000"/>
              </a:lnSpc>
            </a:pPr>
            <a:r>
              <a:rPr lang="en-US" sz="2400"/>
              <a:t>These words should be down-weighted in importance</a:t>
            </a:r>
          </a:p>
          <a:p>
            <a:pPr>
              <a:lnSpc>
                <a:spcPct val="90000"/>
              </a:lnSpc>
            </a:pPr>
            <a:r>
              <a:rPr lang="en-US" sz="2400"/>
              <a:t>Example from astronomy: "Sky"</a:t>
            </a:r>
          </a:p>
          <a:p>
            <a:pPr>
              <a:lnSpc>
                <a:spcPct val="90000"/>
              </a:lnSpc>
            </a:pPr>
            <a:r>
              <a:rPr lang="en-US" sz="2400"/>
              <a:t>Ensures most common words don't show up as key words</a:t>
            </a:r>
          </a:p>
          <a:p>
            <a:pPr>
              <a:lnSpc>
                <a:spcPct val="90000"/>
              </a:lnSpc>
            </a:pPr>
            <a:r>
              <a:rPr lang="en-US" sz="2400"/>
              <a:t>Keeps document specific frequent words weighted high</a:t>
            </a:r>
            <a:endParaRPr lang="en-IN" sz="2400"/>
          </a:p>
        </p:txBody>
      </p:sp>
    </p:spTree>
    <p:extLst>
      <p:ext uri="{BB962C8B-B14F-4D97-AF65-F5344CB8AC3E}">
        <p14:creationId xmlns:p14="http://schemas.microsoft.com/office/powerpoint/2010/main" val="1405312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0D8C-A9AB-4661-BD03-FA87199F0D90}"/>
              </a:ext>
            </a:extLst>
          </p:cNvPr>
          <p:cNvSpPr>
            <a:spLocks noGrp="1"/>
          </p:cNvSpPr>
          <p:nvPr>
            <p:ph type="title"/>
          </p:nvPr>
        </p:nvSpPr>
        <p:spPr>
          <a:xfrm>
            <a:off x="838200" y="963877"/>
            <a:ext cx="3494362" cy="4930246"/>
          </a:xfrm>
          <a:solidFill>
            <a:srgbClr val="0C466D"/>
          </a:solidFill>
        </p:spPr>
        <p:txBody>
          <a:bodyPr>
            <a:normAutofit/>
          </a:bodyPr>
          <a:lstStyle/>
          <a:p>
            <a:pPr algn="r"/>
            <a:r>
              <a:rPr lang="en-IN" dirty="0" err="1">
                <a:solidFill>
                  <a:schemeClr val="accent1"/>
                </a:solidFill>
              </a:rPr>
              <a:t>Tf-Idf</a:t>
            </a:r>
            <a:r>
              <a:rPr lang="en-IN" dirty="0">
                <a:solidFill>
                  <a:schemeClr val="accent1"/>
                </a:solidFill>
              </a:rPr>
              <a:t>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2F708-18C6-4E52-B8A4-515206C3C9AA}"/>
                  </a:ext>
                </a:extLst>
              </p:cNvPr>
              <p:cNvSpPr>
                <a:spLocks noGrp="1"/>
              </p:cNvSpPr>
              <p:nvPr>
                <p:ph idx="1"/>
              </p:nvPr>
            </p:nvSpPr>
            <p:spPr>
              <a:xfrm>
                <a:off x="4976031" y="963877"/>
                <a:ext cx="6377769" cy="4930246"/>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𝑖𝑗</m:t>
                          </m:r>
                        </m:sub>
                      </m:sSub>
                      <m:r>
                        <a:rPr lang="en-IN" sz="2400" i="1">
                          <a:latin typeface="Cambria Math" panose="02040503050406030204" pitchFamily="18" charset="0"/>
                        </a:rPr>
                        <m:t>=</m:t>
                      </m:r>
                      <m:r>
                        <a:rPr lang="en-IN" sz="2400" i="1">
                          <a:latin typeface="Cambria Math" panose="02040503050406030204" pitchFamily="18" charset="0"/>
                        </a:rPr>
                        <m:t>𝑡</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sub>
                      </m:sSub>
                      <m:r>
                        <a:rPr lang="en-IN" sz="2400" i="1">
                          <a:latin typeface="Cambria Math" panose="02040503050406030204" pitchFamily="18" charset="0"/>
                        </a:rPr>
                        <m:t>∗</m:t>
                      </m:r>
                      <m:r>
                        <m:rPr>
                          <m:sty m:val="p"/>
                        </m:rPr>
                        <a:rPr lang="en-IN" sz="2400">
                          <a:latin typeface="Cambria Math" panose="02040503050406030204" pitchFamily="18" charset="0"/>
                        </a:rPr>
                        <m:t>log</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𝑁</m:t>
                          </m:r>
                        </m:num>
                        <m:den>
                          <m:r>
                            <a:rPr lang="en-IN" sz="2400" i="1">
                              <a:latin typeface="Cambria Math" panose="02040503050406030204" pitchFamily="18" charset="0"/>
                            </a:rPr>
                            <m:t>𝑑</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sub>
                          </m:sSub>
                        </m:den>
                      </m:f>
                      <m:r>
                        <a:rPr lang="en-IN" sz="2400" i="1">
                          <a:latin typeface="Cambria Math" panose="02040503050406030204" pitchFamily="18" charset="0"/>
                        </a:rPr>
                        <m:t>)</m:t>
                      </m:r>
                    </m:oMath>
                  </m:oMathPara>
                </a14:m>
                <a:endParaRPr lang="en-IN" sz="2400"/>
              </a:p>
              <a:p>
                <a:pPr marL="0" indent="0">
                  <a:buNone/>
                </a:pPr>
                <a:endParaRPr lang="en-IN" sz="2400"/>
              </a:p>
              <a:p>
                <a:pPr marL="0" indent="0">
                  <a:buNone/>
                </a:pP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𝑖𝑗</m:t>
                        </m:r>
                      </m:sub>
                    </m:sSub>
                  </m:oMath>
                </a14:m>
                <a:r>
                  <a:rPr lang="en-IN" sz="2400"/>
                  <a:t> = </a:t>
                </a:r>
                <a:r>
                  <a:rPr lang="en-US" sz="2400"/>
                  <a:t>tf-idf weight for token i in document j</a:t>
                </a:r>
                <a:endParaRPr lang="en-IN" sz="2400"/>
              </a:p>
              <a:p>
                <a:pPr marL="0" indent="0">
                  <a:buNone/>
                </a:pPr>
                <a14:m>
                  <m:oMath xmlns:m="http://schemas.openxmlformats.org/officeDocument/2006/math">
                    <m:r>
                      <a:rPr lang="en-IN" sz="2400" i="1">
                        <a:latin typeface="Cambria Math" panose="02040503050406030204" pitchFamily="18" charset="0"/>
                      </a:rPr>
                      <m:t>𝑡</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sub>
                    </m:sSub>
                  </m:oMath>
                </a14:m>
                <a:r>
                  <a:rPr lang="en-IN" sz="2400"/>
                  <a:t> = </a:t>
                </a:r>
                <a:r>
                  <a:rPr lang="en-US" sz="2400"/>
                  <a:t>number of occurences of token i in document j</a:t>
                </a:r>
                <a:endParaRPr lang="en-IN" sz="2400"/>
              </a:p>
              <a:p>
                <a:pPr marL="0" indent="0">
                  <a:buNone/>
                </a:pPr>
                <a14:m>
                  <m:oMath xmlns:m="http://schemas.openxmlformats.org/officeDocument/2006/math">
                    <m:r>
                      <a:rPr lang="en-IN" sz="2400" i="1">
                        <a:latin typeface="Cambria Math" panose="02040503050406030204" pitchFamily="18" charset="0"/>
                      </a:rPr>
                      <m:t>𝑑</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sub>
                    </m:sSub>
                  </m:oMath>
                </a14:m>
                <a:r>
                  <a:rPr lang="en-IN" sz="2400"/>
                  <a:t> = </a:t>
                </a:r>
                <a:r>
                  <a:rPr lang="en-US" sz="2400"/>
                  <a:t>number of documents that contain token i</a:t>
                </a:r>
                <a:endParaRPr lang="en-IN" sz="2400"/>
              </a:p>
              <a:p>
                <a:pPr marL="0" indent="0">
                  <a:buNone/>
                </a:pPr>
                <a14:m>
                  <m:oMath xmlns:m="http://schemas.openxmlformats.org/officeDocument/2006/math">
                    <m:r>
                      <a:rPr lang="en-IN" sz="2400" i="1">
                        <a:latin typeface="Cambria Math" panose="02040503050406030204" pitchFamily="18" charset="0"/>
                      </a:rPr>
                      <m:t>𝑁</m:t>
                    </m:r>
                  </m:oMath>
                </a14:m>
                <a:r>
                  <a:rPr lang="en-IN" sz="2400"/>
                  <a:t> = total number of documents</a:t>
                </a:r>
              </a:p>
            </p:txBody>
          </p:sp>
        </mc:Choice>
        <mc:Fallback xmlns="">
          <p:sp>
            <p:nvSpPr>
              <p:cNvPr id="3" name="Content Placeholder 2">
                <a:extLst>
                  <a:ext uri="{FF2B5EF4-FFF2-40B4-BE49-F238E27FC236}">
                    <a16:creationId xmlns:a16="http://schemas.microsoft.com/office/drawing/2014/main" id="{BD42F708-18C6-4E52-B8A4-515206C3C9AA}"/>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1433"/>
                </a:stretch>
              </a:blipFill>
            </p:spPr>
            <p:txBody>
              <a:bodyPr/>
              <a:lstStyle/>
              <a:p>
                <a:r>
                  <a:rPr lang="en-IN">
                    <a:noFill/>
                  </a:rPr>
                  <a:t> </a:t>
                </a:r>
              </a:p>
            </p:txBody>
          </p:sp>
        </mc:Fallback>
      </mc:AlternateContent>
    </p:spTree>
    <p:extLst>
      <p:ext uri="{BB962C8B-B14F-4D97-AF65-F5344CB8AC3E}">
        <p14:creationId xmlns:p14="http://schemas.microsoft.com/office/powerpoint/2010/main" val="27061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02A0-790C-4C66-9A09-C8432E10EF9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Co-Occurrence Vector</a:t>
            </a:r>
          </a:p>
        </p:txBody>
      </p:sp>
      <p:sp>
        <p:nvSpPr>
          <p:cNvPr id="3" name="Content Placeholder 2">
            <a:extLst>
              <a:ext uri="{FF2B5EF4-FFF2-40B4-BE49-F238E27FC236}">
                <a16:creationId xmlns:a16="http://schemas.microsoft.com/office/drawing/2014/main" id="{D77D60E4-D139-4BCD-9D16-DCE5CA0B78E1}"/>
              </a:ext>
            </a:extLst>
          </p:cNvPr>
          <p:cNvSpPr>
            <a:spLocks noGrp="1"/>
          </p:cNvSpPr>
          <p:nvPr>
            <p:ph idx="1"/>
          </p:nvPr>
        </p:nvSpPr>
        <p:spPr>
          <a:xfrm>
            <a:off x="6049182" y="802638"/>
            <a:ext cx="5408696" cy="5252722"/>
          </a:xfrm>
        </p:spPr>
        <p:txBody>
          <a:bodyPr anchor="ctr">
            <a:normAutofit/>
          </a:bodyPr>
          <a:lstStyle/>
          <a:p>
            <a:r>
              <a:rPr lang="en-US" sz="2400"/>
              <a:t>Co-occurrence – For a given corpus, the co-occurrence of a pair of words say w1 and w2 is the number of times they have appeared together in a Context Window.</a:t>
            </a:r>
          </a:p>
          <a:p>
            <a:endParaRPr lang="en-US" sz="2400"/>
          </a:p>
          <a:p>
            <a:r>
              <a:rPr lang="en-US" sz="2400"/>
              <a:t>Context Window – Context window is specified by a number and the direction.</a:t>
            </a:r>
          </a:p>
          <a:p>
            <a:endParaRPr lang="en-IN" sz="2400"/>
          </a:p>
        </p:txBody>
      </p:sp>
    </p:spTree>
    <p:extLst>
      <p:ext uri="{BB962C8B-B14F-4D97-AF65-F5344CB8AC3E}">
        <p14:creationId xmlns:p14="http://schemas.microsoft.com/office/powerpoint/2010/main" val="34366761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D559-31A2-40EB-9F4D-C4A7274B5B84}"/>
              </a:ext>
            </a:extLst>
          </p:cNvPr>
          <p:cNvSpPr>
            <a:spLocks noGrp="1"/>
          </p:cNvSpPr>
          <p:nvPr>
            <p:ph type="title"/>
          </p:nvPr>
        </p:nvSpPr>
        <p:spPr>
          <a:xfrm>
            <a:off x="1015250" y="106459"/>
            <a:ext cx="9720072" cy="568881"/>
          </a:xfrm>
        </p:spPr>
        <p:txBody>
          <a:bodyPr/>
          <a:lstStyle/>
          <a:p>
            <a:pPr defTabSz="1254125"/>
            <a:r>
              <a:rPr lang="en-IN" sz="3200" b="1" dirty="0">
                <a:solidFill>
                  <a:schemeClr val="bg1"/>
                </a:solidFill>
              </a:rPr>
              <a:t>Co-Occurrence Vector</a:t>
            </a:r>
            <a:endParaRPr lang="en-IN" b="1" dirty="0">
              <a:solidFill>
                <a:schemeClr val="bg1"/>
              </a:solidFill>
            </a:endParaRPr>
          </a:p>
        </p:txBody>
      </p:sp>
      <p:graphicFrame>
        <p:nvGraphicFramePr>
          <p:cNvPr id="7" name="Content Placeholder 6">
            <a:extLst>
              <a:ext uri="{FF2B5EF4-FFF2-40B4-BE49-F238E27FC236}">
                <a16:creationId xmlns:a16="http://schemas.microsoft.com/office/drawing/2014/main" id="{975ED397-E038-4C68-8984-626A57B299F9}"/>
              </a:ext>
            </a:extLst>
          </p:cNvPr>
          <p:cNvGraphicFramePr>
            <a:graphicFrameLocks noGrp="1"/>
          </p:cNvGraphicFramePr>
          <p:nvPr>
            <p:ph idx="1"/>
            <p:extLst>
              <p:ext uri="{D42A27DB-BD31-4B8C-83A1-F6EECF244321}">
                <p14:modId xmlns:p14="http://schemas.microsoft.com/office/powerpoint/2010/main" val="403979171"/>
              </p:ext>
            </p:extLst>
          </p:nvPr>
        </p:nvGraphicFramePr>
        <p:xfrm>
          <a:off x="1166268" y="3310310"/>
          <a:ext cx="9720263" cy="2239300"/>
        </p:xfrm>
        <a:graphic>
          <a:graphicData uri="http://schemas.openxmlformats.org/drawingml/2006/table">
            <a:tbl>
              <a:tblPr firstRow="1" firstCol="1">
                <a:tableStyleId>{7DF18680-E054-41AD-8BC1-D1AEF772440D}</a:tableStyleId>
              </a:tblPr>
              <a:tblGrid>
                <a:gridCol w="1388609">
                  <a:extLst>
                    <a:ext uri="{9D8B030D-6E8A-4147-A177-3AD203B41FA5}">
                      <a16:colId xmlns:a16="http://schemas.microsoft.com/office/drawing/2014/main" val="1267985963"/>
                    </a:ext>
                  </a:extLst>
                </a:gridCol>
                <a:gridCol w="1388609">
                  <a:extLst>
                    <a:ext uri="{9D8B030D-6E8A-4147-A177-3AD203B41FA5}">
                      <a16:colId xmlns:a16="http://schemas.microsoft.com/office/drawing/2014/main" val="2158227609"/>
                    </a:ext>
                  </a:extLst>
                </a:gridCol>
                <a:gridCol w="1388609">
                  <a:extLst>
                    <a:ext uri="{9D8B030D-6E8A-4147-A177-3AD203B41FA5}">
                      <a16:colId xmlns:a16="http://schemas.microsoft.com/office/drawing/2014/main" val="2683575692"/>
                    </a:ext>
                  </a:extLst>
                </a:gridCol>
                <a:gridCol w="1388609">
                  <a:extLst>
                    <a:ext uri="{9D8B030D-6E8A-4147-A177-3AD203B41FA5}">
                      <a16:colId xmlns:a16="http://schemas.microsoft.com/office/drawing/2014/main" val="53592195"/>
                    </a:ext>
                  </a:extLst>
                </a:gridCol>
                <a:gridCol w="1388609">
                  <a:extLst>
                    <a:ext uri="{9D8B030D-6E8A-4147-A177-3AD203B41FA5}">
                      <a16:colId xmlns:a16="http://schemas.microsoft.com/office/drawing/2014/main" val="1287773919"/>
                    </a:ext>
                  </a:extLst>
                </a:gridCol>
                <a:gridCol w="1388609">
                  <a:extLst>
                    <a:ext uri="{9D8B030D-6E8A-4147-A177-3AD203B41FA5}">
                      <a16:colId xmlns:a16="http://schemas.microsoft.com/office/drawing/2014/main" val="4191615135"/>
                    </a:ext>
                  </a:extLst>
                </a:gridCol>
                <a:gridCol w="1388609">
                  <a:extLst>
                    <a:ext uri="{9D8B030D-6E8A-4147-A177-3AD203B41FA5}">
                      <a16:colId xmlns:a16="http://schemas.microsoft.com/office/drawing/2014/main" val="1766886040"/>
                    </a:ext>
                  </a:extLst>
                </a:gridCol>
              </a:tblGrid>
              <a:tr h="230144">
                <a:tc>
                  <a:txBody>
                    <a:bodyPr/>
                    <a:lstStyle/>
                    <a:p>
                      <a:pPr algn="ctr"/>
                      <a:r>
                        <a:rPr lang="en-IN" sz="1600">
                          <a:effectLst/>
                        </a:rPr>
                        <a:t> </a:t>
                      </a:r>
                    </a:p>
                  </a:txBody>
                  <a:tcPr marL="95590" marR="95590" marT="38030" marB="38030" anchor="ctr"/>
                </a:tc>
                <a:tc>
                  <a:txBody>
                    <a:bodyPr/>
                    <a:lstStyle/>
                    <a:p>
                      <a:pPr algn="ctr"/>
                      <a:r>
                        <a:rPr lang="en-IN" sz="1600" dirty="0">
                          <a:effectLst/>
                        </a:rPr>
                        <a:t>He</a:t>
                      </a:r>
                    </a:p>
                  </a:txBody>
                  <a:tcPr marL="95590" marR="95590" marT="38030" marB="38030" anchor="ctr"/>
                </a:tc>
                <a:tc>
                  <a:txBody>
                    <a:bodyPr/>
                    <a:lstStyle/>
                    <a:p>
                      <a:pPr algn="ctr"/>
                      <a:r>
                        <a:rPr lang="en-IN" sz="1600">
                          <a:effectLst/>
                        </a:rPr>
                        <a:t>is</a:t>
                      </a:r>
                    </a:p>
                  </a:txBody>
                  <a:tcPr marL="95590" marR="95590" marT="38030" marB="38030" anchor="ctr"/>
                </a:tc>
                <a:tc>
                  <a:txBody>
                    <a:bodyPr/>
                    <a:lstStyle/>
                    <a:p>
                      <a:pPr algn="ctr"/>
                      <a:r>
                        <a:rPr lang="en-IN" sz="1600">
                          <a:effectLst/>
                        </a:rPr>
                        <a:t>not</a:t>
                      </a:r>
                    </a:p>
                  </a:txBody>
                  <a:tcPr marL="95590" marR="95590" marT="38030" marB="38030" anchor="ctr"/>
                </a:tc>
                <a:tc>
                  <a:txBody>
                    <a:bodyPr/>
                    <a:lstStyle/>
                    <a:p>
                      <a:pPr algn="ctr"/>
                      <a:r>
                        <a:rPr lang="en-IN" sz="1600">
                          <a:effectLst/>
                        </a:rPr>
                        <a:t>lazy</a:t>
                      </a:r>
                    </a:p>
                  </a:txBody>
                  <a:tcPr marL="95590" marR="95590" marT="38030" marB="38030" anchor="ctr"/>
                </a:tc>
                <a:tc>
                  <a:txBody>
                    <a:bodyPr/>
                    <a:lstStyle/>
                    <a:p>
                      <a:pPr algn="ctr"/>
                      <a:r>
                        <a:rPr lang="en-IN" sz="1600">
                          <a:effectLst/>
                        </a:rPr>
                        <a:t>intelligent</a:t>
                      </a:r>
                    </a:p>
                  </a:txBody>
                  <a:tcPr marL="95590" marR="95590" marT="38030" marB="38030" anchor="ctr"/>
                </a:tc>
                <a:tc>
                  <a:txBody>
                    <a:bodyPr/>
                    <a:lstStyle/>
                    <a:p>
                      <a:pPr algn="ctr"/>
                      <a:r>
                        <a:rPr lang="en-IN" sz="1600">
                          <a:effectLst/>
                        </a:rPr>
                        <a:t>smart</a:t>
                      </a:r>
                    </a:p>
                  </a:txBody>
                  <a:tcPr marL="95590" marR="95590" marT="38030" marB="38030" anchor="ctr"/>
                </a:tc>
                <a:extLst>
                  <a:ext uri="{0D108BD9-81ED-4DB2-BD59-A6C34878D82A}">
                    <a16:rowId xmlns:a16="http://schemas.microsoft.com/office/drawing/2014/main" val="648535976"/>
                  </a:ext>
                </a:extLst>
              </a:tr>
              <a:tr h="230144">
                <a:tc>
                  <a:txBody>
                    <a:bodyPr/>
                    <a:lstStyle/>
                    <a:p>
                      <a:pPr algn="ctr"/>
                      <a:r>
                        <a:rPr lang="en-IN" sz="1600">
                          <a:effectLst/>
                        </a:rPr>
                        <a:t>He</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4</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extLst>
                  <a:ext uri="{0D108BD9-81ED-4DB2-BD59-A6C34878D82A}">
                    <a16:rowId xmlns:a16="http://schemas.microsoft.com/office/drawing/2014/main" val="3387598497"/>
                  </a:ext>
                </a:extLst>
              </a:tr>
              <a:tr h="230144">
                <a:tc>
                  <a:txBody>
                    <a:bodyPr/>
                    <a:lstStyle/>
                    <a:p>
                      <a:pPr algn="ctr"/>
                      <a:r>
                        <a:rPr lang="en-IN" sz="1600">
                          <a:effectLst/>
                        </a:rPr>
                        <a:t>is</a:t>
                      </a:r>
                    </a:p>
                  </a:txBody>
                  <a:tcPr marL="95590" marR="95590" marT="38030" marB="38030" anchor="ctr"/>
                </a:tc>
                <a:tc>
                  <a:txBody>
                    <a:bodyPr/>
                    <a:lstStyle/>
                    <a:p>
                      <a:pPr algn="ctr"/>
                      <a:r>
                        <a:rPr lang="en-IN" sz="1600" dirty="0">
                          <a:effectLst/>
                        </a:rPr>
                        <a:t>4</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extLst>
                  <a:ext uri="{0D108BD9-81ED-4DB2-BD59-A6C34878D82A}">
                    <a16:rowId xmlns:a16="http://schemas.microsoft.com/office/drawing/2014/main" val="1273682661"/>
                  </a:ext>
                </a:extLst>
              </a:tr>
              <a:tr h="230144">
                <a:tc>
                  <a:txBody>
                    <a:bodyPr/>
                    <a:lstStyle/>
                    <a:p>
                      <a:pPr algn="ctr"/>
                      <a:r>
                        <a:rPr lang="en-IN" sz="1600">
                          <a:effectLst/>
                        </a:rPr>
                        <a:t>not</a:t>
                      </a:r>
                    </a:p>
                  </a:txBody>
                  <a:tcPr marL="95590" marR="95590" marT="38030" marB="38030" anchor="ctr"/>
                </a:tc>
                <a:tc>
                  <a:txBody>
                    <a:bodyPr/>
                    <a:lstStyle/>
                    <a:p>
                      <a:pPr algn="ctr"/>
                      <a:r>
                        <a:rPr lang="en-IN" sz="1600" dirty="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3381688814"/>
                  </a:ext>
                </a:extLst>
              </a:tr>
              <a:tr h="230144">
                <a:tc>
                  <a:txBody>
                    <a:bodyPr/>
                    <a:lstStyle/>
                    <a:p>
                      <a:pPr algn="ctr"/>
                      <a:r>
                        <a:rPr lang="en-IN" sz="1600">
                          <a:effectLst/>
                        </a:rPr>
                        <a:t>lazy</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dirty="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2350713436"/>
                  </a:ext>
                </a:extLst>
              </a:tr>
              <a:tr h="230144">
                <a:tc>
                  <a:txBody>
                    <a:bodyPr/>
                    <a:lstStyle/>
                    <a:p>
                      <a:pPr algn="ctr"/>
                      <a:r>
                        <a:rPr lang="en-IN" sz="1600">
                          <a:effectLst/>
                        </a:rPr>
                        <a:t>intelligent</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2109142915"/>
                  </a:ext>
                </a:extLst>
              </a:tr>
              <a:tr h="230144">
                <a:tc>
                  <a:txBody>
                    <a:bodyPr/>
                    <a:lstStyle/>
                    <a:p>
                      <a:pPr algn="ctr"/>
                      <a:r>
                        <a:rPr lang="en-IN" sz="1600">
                          <a:effectLst/>
                        </a:rPr>
                        <a:t>smart</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dirty="0">
                          <a:effectLst/>
                        </a:rPr>
                        <a:t>0</a:t>
                      </a:r>
                    </a:p>
                  </a:txBody>
                  <a:tcPr marL="95590" marR="95590" marT="38030" marB="38030" anchor="ctr"/>
                </a:tc>
                <a:extLst>
                  <a:ext uri="{0D108BD9-81ED-4DB2-BD59-A6C34878D82A}">
                    <a16:rowId xmlns:a16="http://schemas.microsoft.com/office/drawing/2014/main" val="4082282568"/>
                  </a:ext>
                </a:extLst>
              </a:tr>
            </a:tbl>
          </a:graphicData>
        </a:graphic>
      </p:graphicFrame>
      <p:sp>
        <p:nvSpPr>
          <p:cNvPr id="9" name="Rectangle 8">
            <a:extLst>
              <a:ext uri="{FF2B5EF4-FFF2-40B4-BE49-F238E27FC236}">
                <a16:creationId xmlns:a16="http://schemas.microsoft.com/office/drawing/2014/main" id="{160C2F62-E3E3-4A75-A783-B613EC28F797}"/>
              </a:ext>
            </a:extLst>
          </p:cNvPr>
          <p:cNvSpPr/>
          <p:nvPr/>
        </p:nvSpPr>
        <p:spPr>
          <a:xfrm>
            <a:off x="2078259" y="1035404"/>
            <a:ext cx="7733824" cy="2123658"/>
          </a:xfrm>
          <a:prstGeom prst="rect">
            <a:avLst/>
          </a:prstGeom>
        </p:spPr>
        <p:txBody>
          <a:bodyPr wrap="square">
            <a:spAutoFit/>
          </a:bodyPr>
          <a:lstStyle/>
          <a:p>
            <a:r>
              <a:rPr lang="en-US" sz="2200" dirty="0">
                <a:solidFill>
                  <a:srgbClr val="080E14"/>
                </a:solidFill>
              </a:rPr>
              <a:t>Corpus = </a:t>
            </a:r>
          </a:p>
          <a:p>
            <a:r>
              <a:rPr lang="en-US" sz="2200" dirty="0">
                <a:solidFill>
                  <a:srgbClr val="080E14"/>
                </a:solidFill>
              </a:rPr>
              <a:t>He is not lazy. </a:t>
            </a:r>
          </a:p>
          <a:p>
            <a:r>
              <a:rPr lang="en-US" sz="2200" dirty="0">
                <a:solidFill>
                  <a:srgbClr val="080E14"/>
                </a:solidFill>
              </a:rPr>
              <a:t>He is intelligent. </a:t>
            </a:r>
          </a:p>
          <a:p>
            <a:r>
              <a:rPr lang="en-US" sz="2200" dirty="0">
                <a:solidFill>
                  <a:srgbClr val="080E14"/>
                </a:solidFill>
              </a:rPr>
              <a:t>He is smart.</a:t>
            </a:r>
          </a:p>
          <a:p>
            <a:r>
              <a:rPr lang="en-US" sz="2200" dirty="0">
                <a:solidFill>
                  <a:srgbClr val="080E14"/>
                </a:solidFill>
              </a:rPr>
              <a:t>He is not intelligent</a:t>
            </a:r>
          </a:p>
          <a:p>
            <a:endParaRPr lang="en-IN" sz="2200" dirty="0"/>
          </a:p>
        </p:txBody>
      </p:sp>
    </p:spTree>
    <p:extLst>
      <p:ext uri="{BB962C8B-B14F-4D97-AF65-F5344CB8AC3E}">
        <p14:creationId xmlns:p14="http://schemas.microsoft.com/office/powerpoint/2010/main" val="81297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BD40-F366-49FC-93BE-22A3EFFC4B3D}"/>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Bag-of-words</a:t>
            </a:r>
          </a:p>
        </p:txBody>
      </p:sp>
      <p:sp>
        <p:nvSpPr>
          <p:cNvPr id="3" name="Content Placeholder 2">
            <a:extLst>
              <a:ext uri="{FF2B5EF4-FFF2-40B4-BE49-F238E27FC236}">
                <a16:creationId xmlns:a16="http://schemas.microsoft.com/office/drawing/2014/main" id="{10AD3BCD-82A9-49A1-BE41-C387811C32B6}"/>
              </a:ext>
            </a:extLst>
          </p:cNvPr>
          <p:cNvSpPr>
            <a:spLocks noGrp="1"/>
          </p:cNvSpPr>
          <p:nvPr>
            <p:ph idx="1"/>
          </p:nvPr>
        </p:nvSpPr>
        <p:spPr>
          <a:xfrm>
            <a:off x="6049182" y="802638"/>
            <a:ext cx="5408696" cy="5252722"/>
          </a:xfrm>
        </p:spPr>
        <p:txBody>
          <a:bodyPr anchor="ctr">
            <a:normAutofit/>
          </a:bodyPr>
          <a:lstStyle/>
          <a:p>
            <a:r>
              <a:rPr lang="en-US" sz="2400"/>
              <a:t>Basic method for finding topics in a text</a:t>
            </a:r>
          </a:p>
          <a:p>
            <a:r>
              <a:rPr lang="en-US" sz="2400"/>
              <a:t>Need to first create tokens using tokenization</a:t>
            </a:r>
          </a:p>
          <a:p>
            <a:r>
              <a:rPr lang="en-US" sz="2400"/>
              <a:t>... and then count up all the tokens</a:t>
            </a:r>
          </a:p>
          <a:p>
            <a:r>
              <a:rPr lang="en-US" sz="2400"/>
              <a:t>The more frequent a word, the more important it might be</a:t>
            </a:r>
          </a:p>
          <a:p>
            <a:r>
              <a:rPr lang="en-US" sz="2400"/>
              <a:t>Can be a great way to determine the significant words in a text</a:t>
            </a:r>
            <a:endParaRPr lang="en-IN" sz="2400"/>
          </a:p>
        </p:txBody>
      </p:sp>
    </p:spTree>
    <p:extLst>
      <p:ext uri="{BB962C8B-B14F-4D97-AF65-F5344CB8AC3E}">
        <p14:creationId xmlns:p14="http://schemas.microsoft.com/office/powerpoint/2010/main" val="2350405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D856-8BF5-41E9-A02A-264B0DC1F9B8}"/>
              </a:ext>
            </a:extLst>
          </p:cNvPr>
          <p:cNvSpPr>
            <a:spLocks noGrp="1"/>
          </p:cNvSpPr>
          <p:nvPr>
            <p:ph type="title"/>
          </p:nvPr>
        </p:nvSpPr>
        <p:spPr>
          <a:xfrm>
            <a:off x="838199" y="963877"/>
            <a:ext cx="3751555" cy="4930246"/>
          </a:xfrm>
          <a:solidFill>
            <a:srgbClr val="0C466D"/>
          </a:solidFill>
        </p:spPr>
        <p:txBody>
          <a:bodyPr>
            <a:normAutofit/>
          </a:bodyPr>
          <a:lstStyle/>
          <a:p>
            <a:pPr algn="r"/>
            <a:r>
              <a:rPr lang="en-IN" dirty="0">
                <a:solidFill>
                  <a:schemeClr val="accent1"/>
                </a:solidFill>
              </a:rPr>
              <a:t>Text Classification</a:t>
            </a:r>
          </a:p>
        </p:txBody>
      </p:sp>
      <p:sp>
        <p:nvSpPr>
          <p:cNvPr id="3" name="Content Placeholder 2">
            <a:extLst>
              <a:ext uri="{FF2B5EF4-FFF2-40B4-BE49-F238E27FC236}">
                <a16:creationId xmlns:a16="http://schemas.microsoft.com/office/drawing/2014/main" id="{D51C408D-DF69-4986-95A6-5061569F8C8D}"/>
              </a:ext>
            </a:extLst>
          </p:cNvPr>
          <p:cNvSpPr>
            <a:spLocks noGrp="1"/>
          </p:cNvSpPr>
          <p:nvPr>
            <p:ph idx="1"/>
          </p:nvPr>
        </p:nvSpPr>
        <p:spPr>
          <a:xfrm>
            <a:off x="4976031" y="963877"/>
            <a:ext cx="6377769" cy="4930246"/>
          </a:xfrm>
        </p:spPr>
        <p:txBody>
          <a:bodyPr anchor="ctr">
            <a:normAutofit/>
          </a:bodyPr>
          <a:lstStyle/>
          <a:p>
            <a:r>
              <a:rPr lang="en-US" sz="2400" dirty="0"/>
              <a:t>Text classification is one of the classical problem of NLP. Notorious examples include – Email Spam Identification, topic classification of news, sentiment classification and organization of web pages by search engines.</a:t>
            </a:r>
          </a:p>
          <a:p>
            <a:r>
              <a:rPr lang="en-US" sz="2400" dirty="0"/>
              <a:t>Text classification, in common words is defined as a technique to systematically classify a text object (document or sentence) in one of the fixed category. It is really helpful when the amount of data is too large, especially for organizing, information filtering, and storage purposes.</a:t>
            </a:r>
          </a:p>
          <a:p>
            <a:endParaRPr lang="en-IN" sz="2400" dirty="0"/>
          </a:p>
        </p:txBody>
      </p:sp>
    </p:spTree>
    <p:extLst>
      <p:ext uri="{BB962C8B-B14F-4D97-AF65-F5344CB8AC3E}">
        <p14:creationId xmlns:p14="http://schemas.microsoft.com/office/powerpoint/2010/main" val="16164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59F31A8E-2639-4200-B237-8A4B1C6820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
        <p:nvSpPr>
          <p:cNvPr id="2" name="Title 1">
            <a:extLst>
              <a:ext uri="{FF2B5EF4-FFF2-40B4-BE49-F238E27FC236}">
                <a16:creationId xmlns:a16="http://schemas.microsoft.com/office/drawing/2014/main" id="{A243A58F-26A6-4D55-8F98-C39BB57393A8}"/>
              </a:ext>
            </a:extLst>
          </p:cNvPr>
          <p:cNvSpPr>
            <a:spLocks noGrp="1"/>
          </p:cNvSpPr>
          <p:nvPr>
            <p:ph type="title"/>
          </p:nvPr>
        </p:nvSpPr>
        <p:spPr>
          <a:xfrm>
            <a:off x="801098" y="1396289"/>
            <a:ext cx="5277333" cy="1325563"/>
          </a:xfrm>
        </p:spPr>
        <p:txBody>
          <a:bodyPr>
            <a:normAutofit/>
          </a:bodyPr>
          <a:lstStyle/>
          <a:p>
            <a:pPr algn="l"/>
            <a:r>
              <a:rPr lang="en-US" b="1" dirty="0">
                <a:solidFill>
                  <a:schemeClr val="tx1"/>
                </a:solidFill>
              </a:rPr>
              <a:t>Summary</a:t>
            </a:r>
            <a:endParaRPr lang="en-IN" b="1" dirty="0">
              <a:solidFill>
                <a:schemeClr val="tx1"/>
              </a:solidFill>
            </a:endParaRPr>
          </a:p>
        </p:txBody>
      </p:sp>
      <p:sp>
        <p:nvSpPr>
          <p:cNvPr id="3" name="Content Placeholder 2">
            <a:extLst>
              <a:ext uri="{FF2B5EF4-FFF2-40B4-BE49-F238E27FC236}">
                <a16:creationId xmlns:a16="http://schemas.microsoft.com/office/drawing/2014/main" id="{62389642-B23C-4985-83AF-D838CF9AE01F}"/>
              </a:ext>
            </a:extLst>
          </p:cNvPr>
          <p:cNvSpPr>
            <a:spLocks noGrp="1"/>
          </p:cNvSpPr>
          <p:nvPr>
            <p:ph idx="1"/>
          </p:nvPr>
        </p:nvSpPr>
        <p:spPr>
          <a:xfrm>
            <a:off x="805543" y="2498103"/>
            <a:ext cx="5272888" cy="3555563"/>
          </a:xfrm>
        </p:spPr>
        <p:txBody>
          <a:bodyPr anchor="t">
            <a:normAutofit lnSpcReduction="10000"/>
          </a:bodyPr>
          <a:lstStyle/>
          <a:p>
            <a:pPr marL="0" indent="0">
              <a:lnSpc>
                <a:spcPct val="90000"/>
              </a:lnSpc>
              <a:spcBef>
                <a:spcPts val="600"/>
              </a:spcBef>
              <a:buNone/>
            </a:pPr>
            <a:r>
              <a:rPr lang="en-US" sz="1800" dirty="0"/>
              <a:t>This module covered the following topics:</a:t>
            </a:r>
          </a:p>
          <a:p>
            <a:pPr lvl="0">
              <a:lnSpc>
                <a:spcPct val="90000"/>
              </a:lnSpc>
              <a:spcBef>
                <a:spcPts val="600"/>
              </a:spcBef>
            </a:pPr>
            <a:r>
              <a:rPr lang="en-US" sz="1800" dirty="0"/>
              <a:t>Introduction to NLP</a:t>
            </a:r>
          </a:p>
          <a:p>
            <a:pPr lvl="0">
              <a:lnSpc>
                <a:spcPct val="90000"/>
              </a:lnSpc>
              <a:spcBef>
                <a:spcPts val="600"/>
              </a:spcBef>
            </a:pPr>
            <a:r>
              <a:rPr lang="en-US" sz="1800" dirty="0"/>
              <a:t>Applications of NLP</a:t>
            </a:r>
          </a:p>
          <a:p>
            <a:pPr lvl="0">
              <a:lnSpc>
                <a:spcPct val="90000"/>
              </a:lnSpc>
              <a:spcBef>
                <a:spcPts val="600"/>
              </a:spcBef>
            </a:pPr>
            <a:r>
              <a:rPr lang="en-US" sz="1800" dirty="0"/>
              <a:t>Tokenization</a:t>
            </a:r>
          </a:p>
          <a:p>
            <a:pPr lvl="0">
              <a:lnSpc>
                <a:spcPct val="90000"/>
              </a:lnSpc>
              <a:spcBef>
                <a:spcPts val="600"/>
              </a:spcBef>
            </a:pPr>
            <a:r>
              <a:rPr lang="en-US" sz="1800" dirty="0"/>
              <a:t>Stemming</a:t>
            </a:r>
          </a:p>
          <a:p>
            <a:pPr lvl="0">
              <a:lnSpc>
                <a:spcPct val="90000"/>
              </a:lnSpc>
              <a:spcBef>
                <a:spcPts val="600"/>
              </a:spcBef>
            </a:pPr>
            <a:r>
              <a:rPr lang="en-US" sz="1800" dirty="0"/>
              <a:t>Lemmatization</a:t>
            </a:r>
          </a:p>
          <a:p>
            <a:pPr lvl="0">
              <a:lnSpc>
                <a:spcPct val="90000"/>
              </a:lnSpc>
              <a:spcBef>
                <a:spcPts val="600"/>
              </a:spcBef>
            </a:pPr>
            <a:r>
              <a:rPr lang="en-US" sz="1800" dirty="0"/>
              <a:t>Count Vector </a:t>
            </a:r>
          </a:p>
          <a:p>
            <a:pPr lvl="0">
              <a:lnSpc>
                <a:spcPct val="90000"/>
              </a:lnSpc>
              <a:spcBef>
                <a:spcPts val="600"/>
              </a:spcBef>
            </a:pPr>
            <a:r>
              <a:rPr lang="en-US" sz="1800" dirty="0"/>
              <a:t>TF IDF</a:t>
            </a:r>
          </a:p>
          <a:p>
            <a:pPr lvl="0">
              <a:lnSpc>
                <a:spcPct val="90000"/>
              </a:lnSpc>
              <a:spcBef>
                <a:spcPts val="600"/>
              </a:spcBef>
            </a:pPr>
            <a:r>
              <a:rPr lang="en-US" sz="1800" dirty="0"/>
              <a:t>Co occurrence Matrix</a:t>
            </a:r>
          </a:p>
          <a:p>
            <a:pPr lvl="0">
              <a:lnSpc>
                <a:spcPct val="90000"/>
              </a:lnSpc>
              <a:spcBef>
                <a:spcPts val="600"/>
              </a:spcBef>
            </a:pPr>
            <a:r>
              <a:rPr lang="en-US" sz="1800" dirty="0"/>
              <a:t>Bag of Words</a:t>
            </a:r>
          </a:p>
          <a:p>
            <a:pPr lvl="0">
              <a:lnSpc>
                <a:spcPct val="90000"/>
              </a:lnSpc>
              <a:spcBef>
                <a:spcPts val="600"/>
              </a:spcBef>
            </a:pPr>
            <a:r>
              <a:rPr lang="en-US" sz="1800" dirty="0"/>
              <a:t>Text Classification</a:t>
            </a:r>
          </a:p>
        </p:txBody>
      </p:sp>
    </p:spTree>
    <p:extLst>
      <p:ext uri="{BB962C8B-B14F-4D97-AF65-F5344CB8AC3E}">
        <p14:creationId xmlns:p14="http://schemas.microsoft.com/office/powerpoint/2010/main" val="1638974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090B-5DA2-4783-A5EA-16D949B71002}"/>
              </a:ext>
            </a:extLst>
          </p:cNvPr>
          <p:cNvSpPr>
            <a:spLocks noGrp="1"/>
          </p:cNvSpPr>
          <p:nvPr>
            <p:ph type="title"/>
          </p:nvPr>
        </p:nvSpPr>
        <p:spPr>
          <a:xfrm>
            <a:off x="943277" y="712269"/>
            <a:ext cx="3717500" cy="5502264"/>
          </a:xfrm>
          <a:solidFill>
            <a:srgbClr val="0C466D"/>
          </a:solidFill>
        </p:spPr>
        <p:txBody>
          <a:bodyPr>
            <a:normAutofit/>
          </a:bodyPr>
          <a:lstStyle/>
          <a:p>
            <a:r>
              <a:rPr lang="en-IN" dirty="0">
                <a:solidFill>
                  <a:srgbClr val="FFFFFF"/>
                </a:solidFill>
              </a:rPr>
              <a:t>Components of NLP</a:t>
            </a:r>
          </a:p>
        </p:txBody>
      </p:sp>
      <p:graphicFrame>
        <p:nvGraphicFramePr>
          <p:cNvPr id="5" name="Content Placeholder 2">
            <a:extLst>
              <a:ext uri="{FF2B5EF4-FFF2-40B4-BE49-F238E27FC236}">
                <a16:creationId xmlns:a16="http://schemas.microsoft.com/office/drawing/2014/main" id="{3983A8D7-F007-421E-B47B-EA07B42F09A5}"/>
              </a:ext>
            </a:extLst>
          </p:cNvPr>
          <p:cNvGraphicFramePr>
            <a:graphicFrameLocks noGrp="1"/>
          </p:cNvGraphicFramePr>
          <p:nvPr>
            <p:ph idx="1"/>
            <p:extLst>
              <p:ext uri="{D42A27DB-BD31-4B8C-83A1-F6EECF244321}">
                <p14:modId xmlns:p14="http://schemas.microsoft.com/office/powerpoint/2010/main" val="2172847323"/>
              </p:ext>
            </p:extLst>
          </p:nvPr>
        </p:nvGraphicFramePr>
        <p:xfrm>
          <a:off x="5280025" y="11001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09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8EC7-E564-4C65-B050-135AA934639A}"/>
              </a:ext>
            </a:extLst>
          </p:cNvPr>
          <p:cNvSpPr>
            <a:spLocks noGrp="1"/>
          </p:cNvSpPr>
          <p:nvPr>
            <p:ph type="title"/>
          </p:nvPr>
        </p:nvSpPr>
        <p:spPr>
          <a:xfrm>
            <a:off x="490537" y="140547"/>
            <a:ext cx="11210925" cy="744836"/>
          </a:xfrm>
        </p:spPr>
        <p:txBody>
          <a:bodyPr vert="horz" lIns="91440" tIns="45720" rIns="91440" bIns="45720" rtlCol="0" anchor="ctr">
            <a:normAutofit/>
          </a:bodyPr>
          <a:lstStyle/>
          <a:p>
            <a:pPr defTabSz="914400">
              <a:lnSpc>
                <a:spcPct val="90000"/>
              </a:lnSpc>
            </a:pPr>
            <a:r>
              <a:rPr lang="en-US" sz="3200" b="1" kern="1200" dirty="0">
                <a:solidFill>
                  <a:schemeClr val="bg1"/>
                </a:solidFill>
              </a:rPr>
              <a:t>Applications of NLP</a:t>
            </a:r>
          </a:p>
        </p:txBody>
      </p:sp>
      <p:sp>
        <p:nvSpPr>
          <p:cNvPr id="5" name="TextBox 4">
            <a:extLst>
              <a:ext uri="{FF2B5EF4-FFF2-40B4-BE49-F238E27FC236}">
                <a16:creationId xmlns:a16="http://schemas.microsoft.com/office/drawing/2014/main" id="{70E84296-1336-42CD-ABB2-533B88F11813}"/>
              </a:ext>
            </a:extLst>
          </p:cNvPr>
          <p:cNvSpPr txBox="1"/>
          <p:nvPr/>
        </p:nvSpPr>
        <p:spPr>
          <a:xfrm>
            <a:off x="665018" y="1246909"/>
            <a:ext cx="7943273"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t>Text/document classification</a:t>
            </a:r>
          </a:p>
          <a:p>
            <a:pPr marL="285750" indent="-285750">
              <a:buFont typeface="Arial" panose="020B0604020202020204" pitchFamily="34" charset="0"/>
              <a:buChar char="•"/>
            </a:pPr>
            <a:r>
              <a:rPr lang="en-IN" sz="2400" dirty="0"/>
              <a:t>Social Media Text mining and Analysis</a:t>
            </a:r>
          </a:p>
          <a:p>
            <a:pPr marL="285750" indent="-285750">
              <a:buFont typeface="Arial" panose="020B0604020202020204" pitchFamily="34" charset="0"/>
              <a:buChar char="•"/>
            </a:pPr>
            <a:r>
              <a:rPr lang="en-IN" sz="2400" dirty="0"/>
              <a:t>Speech to Text and Text to Speech conversion</a:t>
            </a:r>
          </a:p>
          <a:p>
            <a:pPr marL="285750" indent="-285750">
              <a:buFont typeface="Arial" panose="020B0604020202020204" pitchFamily="34" charset="0"/>
              <a:buChar char="•"/>
            </a:pPr>
            <a:r>
              <a:rPr lang="en-IN" sz="2400" dirty="0"/>
              <a:t>Caption generation</a:t>
            </a:r>
          </a:p>
          <a:p>
            <a:pPr marL="285750" indent="-285750">
              <a:buFont typeface="Arial" panose="020B0604020202020204" pitchFamily="34" charset="0"/>
              <a:buChar char="•"/>
            </a:pPr>
            <a:r>
              <a:rPr lang="en-IN" sz="2400" dirty="0"/>
              <a:t>Machine Translation</a:t>
            </a:r>
          </a:p>
          <a:p>
            <a:pPr marL="285750" indent="-285750">
              <a:buFont typeface="Arial" panose="020B0604020202020204" pitchFamily="34" charset="0"/>
              <a:buChar char="•"/>
            </a:pPr>
            <a:r>
              <a:rPr lang="en-IN" sz="2400" dirty="0"/>
              <a:t>Sentiment analysis from text</a:t>
            </a:r>
          </a:p>
          <a:p>
            <a:pPr marL="285750" indent="-285750">
              <a:buFont typeface="Arial" panose="020B0604020202020204" pitchFamily="34" charset="0"/>
              <a:buChar char="•"/>
            </a:pPr>
            <a:r>
              <a:rPr lang="en-IN" sz="2400" dirty="0"/>
              <a:t>Chatbots</a:t>
            </a:r>
          </a:p>
          <a:p>
            <a:pPr marL="285750" indent="-285750">
              <a:buFont typeface="Arial" panose="020B0604020202020204" pitchFamily="34" charset="0"/>
              <a:buChar char="•"/>
            </a:pPr>
            <a:r>
              <a:rPr lang="en-IN" sz="2400" dirty="0"/>
              <a:t>Speaker recognition</a:t>
            </a:r>
          </a:p>
          <a:p>
            <a:pPr marL="285750" indent="-285750">
              <a:buFont typeface="Arial" panose="020B0604020202020204" pitchFamily="34" charset="0"/>
              <a:buChar char="•"/>
            </a:pPr>
            <a:r>
              <a:rPr lang="en-IN" sz="2400" dirty="0"/>
              <a:t>Personal Assistant, Sentence Correction</a:t>
            </a:r>
          </a:p>
          <a:p>
            <a:pPr marL="285750" indent="-285750">
              <a:buFont typeface="Arial" panose="020B0604020202020204" pitchFamily="34" charset="0"/>
              <a:buChar char="•"/>
            </a:pPr>
            <a:r>
              <a:rPr lang="en-IN" sz="2400" dirty="0"/>
              <a:t>Text Generation, Similarity Matching, Topic Modelling</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79812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DC65-5E3C-4A0E-BC87-3AC05FDAB31D}"/>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dirty="0">
                <a:solidFill>
                  <a:srgbClr val="262626"/>
                </a:solidFill>
              </a:rPr>
              <a:t>Forms of Natural Language</a:t>
            </a:r>
          </a:p>
        </p:txBody>
      </p:sp>
      <p:sp>
        <p:nvSpPr>
          <p:cNvPr id="3" name="Content Placeholder 2">
            <a:extLst>
              <a:ext uri="{FF2B5EF4-FFF2-40B4-BE49-F238E27FC236}">
                <a16:creationId xmlns:a16="http://schemas.microsoft.com/office/drawing/2014/main" id="{5238876B-EE99-4228-BCDA-2F5846E217FD}"/>
              </a:ext>
            </a:extLst>
          </p:cNvPr>
          <p:cNvSpPr>
            <a:spLocks noGrp="1"/>
          </p:cNvSpPr>
          <p:nvPr>
            <p:ph idx="1"/>
          </p:nvPr>
        </p:nvSpPr>
        <p:spPr>
          <a:xfrm>
            <a:off x="6049182" y="802638"/>
            <a:ext cx="5408696" cy="5252722"/>
          </a:xfrm>
        </p:spPr>
        <p:txBody>
          <a:bodyPr anchor="ctr">
            <a:normAutofit/>
          </a:bodyPr>
          <a:lstStyle/>
          <a:p>
            <a:pPr>
              <a:lnSpc>
                <a:spcPct val="90000"/>
              </a:lnSpc>
            </a:pPr>
            <a:r>
              <a:rPr lang="en-US" altLang="en-US" sz="2000" dirty="0">
                <a:ea typeface="Segoe UI" panose="020B0502040204020203" pitchFamily="34" charset="0"/>
              </a:rPr>
              <a:t>The input/output  of a NLP system can be:</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written text</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speech</a:t>
            </a:r>
            <a:endParaRPr lang="en-US" altLang="en-US" sz="2000">
              <a:ea typeface="Segoe UI" panose="020B0502040204020203" pitchFamily="34" charset="0"/>
            </a:endParaRPr>
          </a:p>
          <a:p>
            <a:pPr>
              <a:lnSpc>
                <a:spcPct val="90000"/>
              </a:lnSpc>
            </a:pPr>
            <a:endParaRPr lang="en-US" altLang="en-US" sz="2000">
              <a:ea typeface="Segoe UI" panose="020B0502040204020203" pitchFamily="34" charset="0"/>
            </a:endParaRPr>
          </a:p>
          <a:p>
            <a:pPr>
              <a:lnSpc>
                <a:spcPct val="90000"/>
              </a:lnSpc>
            </a:pPr>
            <a:r>
              <a:rPr lang="en-US" altLang="en-US" sz="2000" dirty="0">
                <a:ea typeface="Segoe UI" panose="020B0502040204020203" pitchFamily="34" charset="0"/>
              </a:rPr>
              <a:t>To process written text, we need:</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lexical, syntactic, semantic knowledge about the language</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discourse information, real world knowledge</a:t>
            </a:r>
            <a:endParaRPr lang="en-US" altLang="en-US" sz="2000">
              <a:ea typeface="Segoe UI" panose="020B0502040204020203" pitchFamily="34" charset="0"/>
            </a:endParaRPr>
          </a:p>
          <a:p>
            <a:pPr lvl="1">
              <a:lnSpc>
                <a:spcPct val="90000"/>
              </a:lnSpc>
            </a:pPr>
            <a:endParaRPr lang="en-US" altLang="en-US" sz="2000">
              <a:ea typeface="Segoe UI" panose="020B0502040204020203" pitchFamily="34" charset="0"/>
            </a:endParaRPr>
          </a:p>
          <a:p>
            <a:pPr>
              <a:lnSpc>
                <a:spcPct val="90000"/>
              </a:lnSpc>
            </a:pPr>
            <a:r>
              <a:rPr lang="en-US" altLang="en-US" sz="2000" dirty="0">
                <a:ea typeface="Segoe UI" panose="020B0502040204020203" pitchFamily="34" charset="0"/>
              </a:rPr>
              <a:t>Language Processing</a:t>
            </a:r>
            <a:endParaRPr lang="en-US" altLang="en-US" sz="2000">
              <a:ea typeface="Segoe UI" panose="020B0502040204020203" pitchFamily="34" charset="0"/>
            </a:endParaRPr>
          </a:p>
          <a:p>
            <a:pPr lvl="1">
              <a:lnSpc>
                <a:spcPct val="90000"/>
              </a:lnSpc>
            </a:pPr>
            <a:r>
              <a:rPr lang="en-US" altLang="en-US" sz="2000">
                <a:ea typeface="Segoe UI" panose="020B0502040204020203" pitchFamily="34" charset="0"/>
              </a:rPr>
              <a:t>To process spoken language, we need everything required to process written text, plus the challenges of speech recognition and speech synthesis.</a:t>
            </a:r>
          </a:p>
        </p:txBody>
      </p:sp>
    </p:spTree>
    <p:extLst>
      <p:ext uri="{BB962C8B-B14F-4D97-AF65-F5344CB8AC3E}">
        <p14:creationId xmlns:p14="http://schemas.microsoft.com/office/powerpoint/2010/main" val="267192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33CA-6863-4CA4-B872-C98791F3313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nSpc>
                <a:spcPct val="90000"/>
              </a:lnSpc>
            </a:pPr>
            <a:r>
              <a:rPr lang="en-US" altLang="en-US" sz="3000">
                <a:solidFill>
                  <a:srgbClr val="262626"/>
                </a:solidFill>
                <a:ea typeface="Segoe UI" panose="020B0502040204020203" pitchFamily="34" charset="0"/>
                <a:cs typeface="Segoe UI" panose="020B0502040204020203" pitchFamily="34" charset="0"/>
              </a:rPr>
              <a:t>Why NL Understanding is hard?</a:t>
            </a:r>
            <a:endParaRPr lang="en-IN" sz="3000">
              <a:solidFill>
                <a:srgbClr val="262626"/>
              </a:solidFill>
            </a:endParaRPr>
          </a:p>
        </p:txBody>
      </p:sp>
      <p:sp>
        <p:nvSpPr>
          <p:cNvPr id="3" name="Content Placeholder 2">
            <a:extLst>
              <a:ext uri="{FF2B5EF4-FFF2-40B4-BE49-F238E27FC236}">
                <a16:creationId xmlns:a16="http://schemas.microsoft.com/office/drawing/2014/main" id="{E2E8DD31-0EAD-4E89-8281-9BC4F861212E}"/>
              </a:ext>
            </a:extLst>
          </p:cNvPr>
          <p:cNvSpPr>
            <a:spLocks noGrp="1"/>
          </p:cNvSpPr>
          <p:nvPr>
            <p:ph idx="1"/>
          </p:nvPr>
        </p:nvSpPr>
        <p:spPr>
          <a:xfrm>
            <a:off x="5394960" y="1344168"/>
            <a:ext cx="6062918" cy="4711192"/>
          </a:xfrm>
        </p:spPr>
        <p:txBody>
          <a:bodyPr anchor="ctr">
            <a:normAutofit/>
          </a:bodyPr>
          <a:lstStyle/>
          <a:p>
            <a:pPr>
              <a:buFont typeface="Courier New" panose="02070309020205020404" pitchFamily="49" charset="0"/>
              <a:buChar char="o"/>
            </a:pPr>
            <a:r>
              <a:rPr lang="en-US" altLang="en-US" sz="2400" dirty="0">
                <a:ea typeface="Segoe UI" panose="020B0502040204020203" pitchFamily="34" charset="0"/>
              </a:rPr>
              <a:t>Natural language is extremely rich in form and structure</a:t>
            </a:r>
          </a:p>
          <a:p>
            <a:pPr marL="0" indent="0">
              <a:buNone/>
            </a:pPr>
            <a:r>
              <a:rPr lang="en-US" altLang="en-US" sz="2400" dirty="0">
                <a:ea typeface="Segoe UI" panose="020B0502040204020203" pitchFamily="34" charset="0"/>
              </a:rPr>
              <a:t>        </a:t>
            </a:r>
          </a:p>
          <a:p>
            <a:pPr>
              <a:buFont typeface="Courier New" panose="02070309020205020404" pitchFamily="49" charset="0"/>
              <a:buChar char="o"/>
            </a:pPr>
            <a:r>
              <a:rPr lang="en-US" altLang="en-US" sz="2400" dirty="0">
                <a:ea typeface="Segoe UI" panose="020B0502040204020203" pitchFamily="34" charset="0"/>
              </a:rPr>
              <a:t>One input can mean many different things. Ambiguity can be at different levels.</a:t>
            </a:r>
          </a:p>
          <a:p>
            <a:pPr>
              <a:buFont typeface="Courier New" panose="02070309020205020404" pitchFamily="49" charset="0"/>
              <a:buChar char="o"/>
            </a:pPr>
            <a:endParaRPr lang="en-US" altLang="en-US" sz="2400" dirty="0">
              <a:ea typeface="Segoe UI" panose="020B0502040204020203" pitchFamily="34" charset="0"/>
            </a:endParaRPr>
          </a:p>
          <a:p>
            <a:pPr>
              <a:buFont typeface="Courier New" panose="02070309020205020404" pitchFamily="49" charset="0"/>
              <a:buChar char="o"/>
            </a:pPr>
            <a:r>
              <a:rPr lang="en-US" altLang="en-US" sz="2400" dirty="0">
                <a:ea typeface="Segoe UI" panose="020B0502040204020203" pitchFamily="34" charset="0"/>
              </a:rPr>
              <a:t>Many input can mean the same thing.</a:t>
            </a:r>
          </a:p>
          <a:p>
            <a:pPr>
              <a:buFont typeface="Courier New" panose="02070309020205020404" pitchFamily="49" charset="0"/>
              <a:buChar char="o"/>
            </a:pPr>
            <a:endParaRPr lang="en-US" altLang="en-US" sz="2400" dirty="0">
              <a:ea typeface="Segoe UI" panose="020B0502040204020203" pitchFamily="34" charset="0"/>
            </a:endParaRPr>
          </a:p>
          <a:p>
            <a:pPr>
              <a:buFont typeface="Courier New" panose="02070309020205020404" pitchFamily="49" charset="0"/>
              <a:buChar char="o"/>
            </a:pPr>
            <a:r>
              <a:rPr lang="en-US" altLang="en-US" sz="2400" dirty="0">
                <a:ea typeface="Segoe UI" panose="020B0502040204020203" pitchFamily="34" charset="0"/>
              </a:rPr>
              <a:t>Interaction among components of the input is not clear. </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377802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A94D-8551-46D4-A1FB-AE41C6B6195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Knowledge of Language</a:t>
            </a:r>
          </a:p>
        </p:txBody>
      </p:sp>
      <p:sp>
        <p:nvSpPr>
          <p:cNvPr id="3" name="Content Placeholder 2">
            <a:extLst>
              <a:ext uri="{FF2B5EF4-FFF2-40B4-BE49-F238E27FC236}">
                <a16:creationId xmlns:a16="http://schemas.microsoft.com/office/drawing/2014/main" id="{7F80D38B-8A28-4FD8-9FEC-B8F108A919C3}"/>
              </a:ext>
            </a:extLst>
          </p:cNvPr>
          <p:cNvSpPr>
            <a:spLocks noGrp="1"/>
          </p:cNvSpPr>
          <p:nvPr>
            <p:ph idx="1"/>
          </p:nvPr>
        </p:nvSpPr>
        <p:spPr>
          <a:xfrm>
            <a:off x="5404104" y="1243584"/>
            <a:ext cx="6428232" cy="4811776"/>
          </a:xfrm>
        </p:spPr>
        <p:txBody>
          <a:bodyPr anchor="ctr">
            <a:normAutofit lnSpcReduction="10000"/>
          </a:bodyPr>
          <a:lstStyle/>
          <a:p>
            <a:pPr>
              <a:lnSpc>
                <a:spcPct val="90000"/>
              </a:lnSpc>
            </a:pPr>
            <a:r>
              <a:rPr lang="en-US" altLang="en-US" sz="1900" b="1" dirty="0">
                <a:ea typeface="Segoe UI" panose="020B0502040204020203" pitchFamily="34" charset="0"/>
                <a:cs typeface="Segoe UI" panose="020B0502040204020203" pitchFamily="34" charset="0"/>
              </a:rPr>
              <a:t>Phonology</a:t>
            </a:r>
            <a:r>
              <a:rPr lang="en-US" altLang="en-US" sz="1900" dirty="0">
                <a:ea typeface="Segoe UI" panose="020B0502040204020203" pitchFamily="34" charset="0"/>
                <a:cs typeface="Segoe UI" panose="020B0502040204020203" pitchFamily="34" charset="0"/>
              </a:rPr>
              <a:t> – concerns how words are related to the sounds that realize them.</a:t>
            </a:r>
          </a:p>
          <a:p>
            <a:pPr>
              <a:lnSpc>
                <a:spcPct val="90000"/>
              </a:lnSpc>
              <a:buFontTx/>
              <a:buNone/>
            </a:pPr>
            <a:endParaRPr lang="en-US" altLang="en-US" sz="1900" dirty="0">
              <a:ea typeface="Segoe UI" panose="020B0502040204020203" pitchFamily="34" charset="0"/>
              <a:cs typeface="Segoe UI" panose="020B0502040204020203" pitchFamily="34" charset="0"/>
            </a:endParaRPr>
          </a:p>
          <a:p>
            <a:pPr>
              <a:lnSpc>
                <a:spcPct val="90000"/>
              </a:lnSpc>
            </a:pPr>
            <a:r>
              <a:rPr lang="en-US" altLang="en-US" sz="1900" b="1" dirty="0">
                <a:ea typeface="Segoe UI" panose="020B0502040204020203" pitchFamily="34" charset="0"/>
                <a:cs typeface="Segoe UI" panose="020B0502040204020203" pitchFamily="34" charset="0"/>
              </a:rPr>
              <a:t>Morphology</a:t>
            </a:r>
            <a:r>
              <a:rPr lang="en-US" altLang="en-US" sz="1900" dirty="0">
                <a:ea typeface="Segoe UI" panose="020B0502040204020203" pitchFamily="34" charset="0"/>
                <a:cs typeface="Segoe UI" panose="020B0502040204020203" pitchFamily="34" charset="0"/>
              </a:rPr>
              <a:t> – concerns how words are constructed from more basic meaning units called morphemes. A morpheme is the primitive unit of meaning in a language.</a:t>
            </a:r>
          </a:p>
          <a:p>
            <a:pPr>
              <a:lnSpc>
                <a:spcPct val="90000"/>
              </a:lnSpc>
            </a:pPr>
            <a:endParaRPr lang="en-US" altLang="en-US" sz="1900" dirty="0">
              <a:ea typeface="Segoe UI" panose="020B0502040204020203" pitchFamily="34" charset="0"/>
              <a:cs typeface="Segoe UI" panose="020B0502040204020203" pitchFamily="34" charset="0"/>
            </a:endParaRPr>
          </a:p>
          <a:p>
            <a:pPr>
              <a:lnSpc>
                <a:spcPct val="90000"/>
              </a:lnSpc>
            </a:pPr>
            <a:r>
              <a:rPr lang="en-US" altLang="en-US" sz="1900" b="1" dirty="0">
                <a:ea typeface="Segoe UI" panose="020B0502040204020203" pitchFamily="34" charset="0"/>
                <a:cs typeface="Segoe UI" panose="020B0502040204020203" pitchFamily="34" charset="0"/>
              </a:rPr>
              <a:t>Syntax</a:t>
            </a:r>
            <a:r>
              <a:rPr lang="en-US" altLang="en-US" sz="1900" dirty="0">
                <a:ea typeface="Segoe UI" panose="020B0502040204020203" pitchFamily="34" charset="0"/>
                <a:cs typeface="Segoe UI" panose="020B0502040204020203" pitchFamily="34" charset="0"/>
              </a:rPr>
              <a:t> – concerns how can be put together to form correct sentences and determines what structural role each word plays in the sentence and what phrases are subparts of other phrases.</a:t>
            </a:r>
          </a:p>
          <a:p>
            <a:pPr>
              <a:lnSpc>
                <a:spcPct val="90000"/>
              </a:lnSpc>
              <a:buFontTx/>
              <a:buNone/>
            </a:pPr>
            <a:endParaRPr lang="en-US" altLang="en-US" sz="1900" dirty="0">
              <a:ea typeface="Segoe UI" panose="020B0502040204020203" pitchFamily="34" charset="0"/>
              <a:cs typeface="Segoe UI" panose="020B0502040204020203" pitchFamily="34" charset="0"/>
            </a:endParaRPr>
          </a:p>
          <a:p>
            <a:pPr>
              <a:lnSpc>
                <a:spcPct val="90000"/>
              </a:lnSpc>
            </a:pPr>
            <a:r>
              <a:rPr lang="en-US" altLang="en-US" sz="1900" b="1" dirty="0">
                <a:ea typeface="Segoe UI" panose="020B0502040204020203" pitchFamily="34" charset="0"/>
                <a:cs typeface="Segoe UI" panose="020B0502040204020203" pitchFamily="34" charset="0"/>
              </a:rPr>
              <a:t>Semantics</a:t>
            </a:r>
            <a:r>
              <a:rPr lang="en-US" altLang="en-US" sz="1900" dirty="0">
                <a:ea typeface="Segoe UI" panose="020B0502040204020203" pitchFamily="34" charset="0"/>
                <a:cs typeface="Segoe UI" panose="020B0502040204020203" pitchFamily="34" charset="0"/>
              </a:rPr>
              <a:t> – concerns what words mean and how these meaning combine in sentences to form sentence meaning. The study of context-independent meaning.</a:t>
            </a:r>
          </a:p>
        </p:txBody>
      </p:sp>
    </p:spTree>
    <p:extLst>
      <p:ext uri="{BB962C8B-B14F-4D97-AF65-F5344CB8AC3E}">
        <p14:creationId xmlns:p14="http://schemas.microsoft.com/office/powerpoint/2010/main" val="268501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1E7F-1F71-4833-9759-64051F088D2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Knowledge of Language</a:t>
            </a:r>
          </a:p>
        </p:txBody>
      </p:sp>
      <p:sp>
        <p:nvSpPr>
          <p:cNvPr id="3" name="Content Placeholder 2">
            <a:extLst>
              <a:ext uri="{FF2B5EF4-FFF2-40B4-BE49-F238E27FC236}">
                <a16:creationId xmlns:a16="http://schemas.microsoft.com/office/drawing/2014/main" id="{1D8FF3E5-9E12-4C53-BD05-1F41FFA3EF0C}"/>
              </a:ext>
            </a:extLst>
          </p:cNvPr>
          <p:cNvSpPr>
            <a:spLocks noGrp="1"/>
          </p:cNvSpPr>
          <p:nvPr>
            <p:ph idx="1"/>
          </p:nvPr>
        </p:nvSpPr>
        <p:spPr>
          <a:xfrm>
            <a:off x="5422392" y="1161288"/>
            <a:ext cx="6382512" cy="4894072"/>
          </a:xfrm>
        </p:spPr>
        <p:txBody>
          <a:bodyPr anchor="ctr">
            <a:normAutofit/>
          </a:bodyPr>
          <a:lstStyle/>
          <a:p>
            <a:pPr>
              <a:lnSpc>
                <a:spcPct val="90000"/>
              </a:lnSpc>
            </a:pPr>
            <a:r>
              <a:rPr lang="en-US" altLang="en-US" sz="2200" b="1" dirty="0">
                <a:ea typeface="Segoe UI" panose="020B0502040204020203" pitchFamily="34" charset="0"/>
                <a:cs typeface="Segoe UI" panose="020B0502040204020203" pitchFamily="34" charset="0"/>
              </a:rPr>
              <a:t>Pragmatics</a:t>
            </a:r>
            <a:r>
              <a:rPr lang="en-US" altLang="en-US" sz="2200" dirty="0">
                <a:ea typeface="Segoe UI" panose="020B0502040204020203" pitchFamily="34" charset="0"/>
                <a:cs typeface="Segoe UI" panose="020B0502040204020203" pitchFamily="34" charset="0"/>
              </a:rPr>
              <a:t> – concerns how sentences are used in different situations and how use affects the interpretation of the sentence.</a:t>
            </a:r>
          </a:p>
          <a:p>
            <a:pPr>
              <a:lnSpc>
                <a:spcPct val="90000"/>
              </a:lnSpc>
            </a:pPr>
            <a:endParaRPr lang="en-US" altLang="en-US" sz="2200" dirty="0">
              <a:ea typeface="Segoe UI" panose="020B0502040204020203" pitchFamily="34" charset="0"/>
              <a:cs typeface="Segoe UI" panose="020B0502040204020203" pitchFamily="34" charset="0"/>
            </a:endParaRPr>
          </a:p>
          <a:p>
            <a:pPr>
              <a:lnSpc>
                <a:spcPct val="90000"/>
              </a:lnSpc>
            </a:pPr>
            <a:r>
              <a:rPr lang="en-US" altLang="en-US" sz="2200" b="1" dirty="0">
                <a:ea typeface="Segoe UI" panose="020B0502040204020203" pitchFamily="34" charset="0"/>
                <a:cs typeface="Segoe UI" panose="020B0502040204020203" pitchFamily="34" charset="0"/>
              </a:rPr>
              <a:t>Discourse</a:t>
            </a:r>
            <a:r>
              <a:rPr lang="en-US" altLang="en-US" sz="2200" dirty="0">
                <a:ea typeface="Segoe UI" panose="020B0502040204020203" pitchFamily="34" charset="0"/>
                <a:cs typeface="Segoe UI" panose="020B0502040204020203" pitchFamily="34" charset="0"/>
              </a:rPr>
              <a:t> – concerns how the immediately preceding sentences     affect the interpretation of the next sentence.</a:t>
            </a:r>
            <a:r>
              <a:rPr lang="tr-TR" altLang="en-US" sz="2200" dirty="0">
                <a:ea typeface="Segoe UI" panose="020B0502040204020203" pitchFamily="34" charset="0"/>
                <a:cs typeface="Segoe UI" panose="020B0502040204020203" pitchFamily="34" charset="0"/>
              </a:rPr>
              <a:t> </a:t>
            </a:r>
            <a:r>
              <a:rPr lang="en-US" altLang="en-US" sz="2200" dirty="0">
                <a:ea typeface="Segoe UI" panose="020B0502040204020203" pitchFamily="34" charset="0"/>
                <a:cs typeface="Segoe UI" panose="020B0502040204020203" pitchFamily="34" charset="0"/>
              </a:rPr>
              <a:t>For example, interpreting pronouns and interpreting the temporal aspects of the information.</a:t>
            </a:r>
          </a:p>
          <a:p>
            <a:pPr>
              <a:lnSpc>
                <a:spcPct val="90000"/>
              </a:lnSpc>
            </a:pPr>
            <a:endParaRPr lang="en-US" altLang="en-US" sz="2200" dirty="0">
              <a:ea typeface="Segoe UI" panose="020B0502040204020203" pitchFamily="34" charset="0"/>
              <a:cs typeface="Segoe UI" panose="020B0502040204020203" pitchFamily="34" charset="0"/>
            </a:endParaRPr>
          </a:p>
          <a:p>
            <a:pPr>
              <a:lnSpc>
                <a:spcPct val="90000"/>
              </a:lnSpc>
            </a:pPr>
            <a:r>
              <a:rPr lang="en-US" altLang="en-US" sz="2200" b="1" dirty="0">
                <a:ea typeface="Segoe UI" panose="020B0502040204020203" pitchFamily="34" charset="0"/>
                <a:cs typeface="Segoe UI" panose="020B0502040204020203" pitchFamily="34" charset="0"/>
              </a:rPr>
              <a:t>World Knowledge</a:t>
            </a:r>
            <a:r>
              <a:rPr lang="en-US" altLang="en-US" sz="2200" dirty="0">
                <a:ea typeface="Segoe UI" panose="020B0502040204020203" pitchFamily="34" charset="0"/>
                <a:cs typeface="Segoe UI" panose="020B0502040204020203" pitchFamily="34" charset="0"/>
              </a:rPr>
              <a:t> – includes general knowledge about the world. What each language user must know about the other’s beliefs and goals.</a:t>
            </a:r>
          </a:p>
          <a:p>
            <a:pPr>
              <a:lnSpc>
                <a:spcPct val="90000"/>
              </a:lnSpc>
            </a:pPr>
            <a:endParaRPr lang="en-IN" sz="2200" dirty="0"/>
          </a:p>
        </p:txBody>
      </p:sp>
    </p:spTree>
    <p:extLst>
      <p:ext uri="{BB962C8B-B14F-4D97-AF65-F5344CB8AC3E}">
        <p14:creationId xmlns:p14="http://schemas.microsoft.com/office/powerpoint/2010/main" val="911825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shupandey">
  <a:themeElements>
    <a:clrScheme name="Custom 1">
      <a:dk1>
        <a:sysClr val="windowText" lastClr="000000"/>
      </a:dk1>
      <a:lt1>
        <a:srgbClr val="FFFFFF"/>
      </a:lt1>
      <a:dk2>
        <a:srgbClr val="44546A"/>
      </a:dk2>
      <a:lt2>
        <a:srgbClr val="FFFFFF"/>
      </a:lt2>
      <a:accent1>
        <a:srgbClr val="FFFF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anshupandey" id="{605F9101-0CD7-43F8-BBD5-10805925C238}" vid="{D1054BBF-1240-407A-95F3-90514EEF0A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anshupandey</Template>
  <TotalTime>826</TotalTime>
  <Words>1582</Words>
  <Application>Microsoft Office PowerPoint</Application>
  <PresentationFormat>Widescreen</PresentationFormat>
  <Paragraphs>276</Paragraphs>
  <Slides>38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Calibri Light</vt:lpstr>
      <vt:lpstr>Cambria Math</vt:lpstr>
      <vt:lpstr>Courier New</vt:lpstr>
      <vt:lpstr>Tw Cen MT</vt:lpstr>
      <vt:lpstr>Tw Cen MT Condensed</vt:lpstr>
      <vt:lpstr>Wingdings 3</vt:lpstr>
      <vt:lpstr>anshupandey</vt:lpstr>
      <vt:lpstr>Office Theme</vt:lpstr>
      <vt:lpstr>Natural Language Processing</vt:lpstr>
      <vt:lpstr>Objectives</vt:lpstr>
      <vt:lpstr>What is Natural Language Processing?</vt:lpstr>
      <vt:lpstr>Components of NLP</vt:lpstr>
      <vt:lpstr>Applications of NLP</vt:lpstr>
      <vt:lpstr>Forms of Natural Language</vt:lpstr>
      <vt:lpstr>Why NL Understanding is hard?</vt:lpstr>
      <vt:lpstr>Knowledge of Language</vt:lpstr>
      <vt:lpstr>Knowledge of Language</vt:lpstr>
      <vt:lpstr>Simple Text Preprocessing</vt:lpstr>
      <vt:lpstr>What exactly are regular expressions?</vt:lpstr>
      <vt:lpstr>Why preprocess?</vt:lpstr>
      <vt:lpstr>Preprocessing example</vt:lpstr>
      <vt:lpstr>What is tokenization?</vt:lpstr>
      <vt:lpstr>Why tokenize?</vt:lpstr>
      <vt:lpstr>Other nltk tokenizers</vt:lpstr>
      <vt:lpstr>Stemming</vt:lpstr>
      <vt:lpstr>Lemmatization</vt:lpstr>
      <vt:lpstr>Part of Speech Tagging</vt:lpstr>
      <vt:lpstr>Text Classification</vt:lpstr>
      <vt:lpstr>Text Classification Example</vt:lpstr>
      <vt:lpstr>Text Classification Example</vt:lpstr>
      <vt:lpstr>Text Classification Example</vt:lpstr>
      <vt:lpstr>Text Classification Pipeline</vt:lpstr>
      <vt:lpstr>Text Classification Pipeline</vt:lpstr>
      <vt:lpstr>Text Classification Pipeline</vt:lpstr>
      <vt:lpstr>Text Classification Pipeline</vt:lpstr>
      <vt:lpstr>PowerPoint Presentation</vt:lpstr>
      <vt:lpstr>Different types of Word Vectorization</vt:lpstr>
      <vt:lpstr>Frequency based Vectorization</vt:lpstr>
      <vt:lpstr>Count Vector</vt:lpstr>
      <vt:lpstr>What is tf-idf?</vt:lpstr>
      <vt:lpstr>Tf-Idf Formula</vt:lpstr>
      <vt:lpstr>Co-Occurrence Vector</vt:lpstr>
      <vt:lpstr>Co-Occurrence Vector</vt:lpstr>
      <vt:lpstr>Bag-of-words</vt:lpstr>
      <vt:lpstr>Text Classification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Anshu Pandey</dc:creator>
  <cp:lastModifiedBy>Anshu Pandey</cp:lastModifiedBy>
  <cp:revision>20</cp:revision>
  <dcterms:created xsi:type="dcterms:W3CDTF">2018-07-13T07:24:04Z</dcterms:created>
  <dcterms:modified xsi:type="dcterms:W3CDTF">2020-09-17T22:01:48Z</dcterms:modified>
</cp:coreProperties>
</file>