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5"/>
  </p:notesMasterIdLst>
  <p:sldIdLst>
    <p:sldId id="2076137750" r:id="rId3"/>
    <p:sldId id="2076137751" r:id="rId4"/>
    <p:sldId id="2076137752" r:id="rId5"/>
    <p:sldId id="256" r:id="rId6"/>
    <p:sldId id="257" r:id="rId7"/>
    <p:sldId id="2076137735" r:id="rId8"/>
    <p:sldId id="2076137745" r:id="rId9"/>
    <p:sldId id="12540391" r:id="rId10"/>
    <p:sldId id="12540392" r:id="rId11"/>
    <p:sldId id="12540435" r:id="rId12"/>
    <p:sldId id="12540377" r:id="rId13"/>
    <p:sldId id="12540394" r:id="rId14"/>
    <p:sldId id="12540434" r:id="rId15"/>
    <p:sldId id="12540396" r:id="rId16"/>
    <p:sldId id="2076137748" r:id="rId17"/>
    <p:sldId id="12540404" r:id="rId18"/>
    <p:sldId id="2076137747" r:id="rId19"/>
    <p:sldId id="12540020" r:id="rId20"/>
    <p:sldId id="2076137746" r:id="rId21"/>
    <p:sldId id="2076137749" r:id="rId22"/>
    <p:sldId id="12540409" r:id="rId23"/>
    <p:sldId id="1254041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8" y="2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18F5D-D9A2-46B4-A674-EC5FD5C50F5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DA70E8A-0DCF-4843-B18A-19058FEC70A6}">
      <dgm:prSet/>
      <dgm:spPr/>
      <dgm:t>
        <a:bodyPr/>
        <a:lstStyle/>
        <a:p>
          <a:pPr algn="l"/>
          <a:r>
            <a:rPr lang="en-US" dirty="0"/>
            <a:t>In machine learning, particularly in areas like natural language processing (NLP) and computer vision, data is often transformed into vectors using models like word embeddings or image embeddings.</a:t>
          </a:r>
          <a:endParaRPr lang="en-IN" dirty="0"/>
        </a:p>
      </dgm:t>
    </dgm:pt>
    <dgm:pt modelId="{5320B3A0-7628-452B-AE4F-1CA581F79E2C}" type="parTrans" cxnId="{DD409476-0E43-4F0B-9A42-9A00887FFC19}">
      <dgm:prSet/>
      <dgm:spPr/>
      <dgm:t>
        <a:bodyPr/>
        <a:lstStyle/>
        <a:p>
          <a:endParaRPr lang="en-IN"/>
        </a:p>
      </dgm:t>
    </dgm:pt>
    <dgm:pt modelId="{B98BCFAC-CC0E-443F-8570-BC805E88E1AB}" type="sibTrans" cxnId="{DD409476-0E43-4F0B-9A42-9A00887FFC19}">
      <dgm:prSet/>
      <dgm:spPr/>
      <dgm:t>
        <a:bodyPr/>
        <a:lstStyle/>
        <a:p>
          <a:endParaRPr lang="en-IN"/>
        </a:p>
      </dgm:t>
    </dgm:pt>
    <dgm:pt modelId="{5BF2BECD-DD58-41E0-97CB-2219E0C43539}" type="pres">
      <dgm:prSet presAssocID="{D2318F5D-D9A2-46B4-A674-EC5FD5C50F5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C46A01-C989-448B-8663-BF46F1B89F42}" type="pres">
      <dgm:prSet presAssocID="{4DA70E8A-0DCF-4843-B18A-19058FEC70A6}" presName="circle1" presStyleLbl="node1" presStyleIdx="0" presStyleCnt="1"/>
      <dgm:spPr/>
    </dgm:pt>
    <dgm:pt modelId="{9FB47C9F-0541-455A-BC72-CD3C40DCD6CA}" type="pres">
      <dgm:prSet presAssocID="{4DA70E8A-0DCF-4843-B18A-19058FEC70A6}" presName="space" presStyleCnt="0"/>
      <dgm:spPr/>
    </dgm:pt>
    <dgm:pt modelId="{CEA434E2-7771-4B9D-8C95-F431A051FA81}" type="pres">
      <dgm:prSet presAssocID="{4DA70E8A-0DCF-4843-B18A-19058FEC70A6}" presName="rect1" presStyleLbl="alignAcc1" presStyleIdx="0" presStyleCnt="1"/>
      <dgm:spPr/>
    </dgm:pt>
    <dgm:pt modelId="{B188C800-5A3A-40EE-B9CA-C7543EBE0328}" type="pres">
      <dgm:prSet presAssocID="{4DA70E8A-0DCF-4843-B18A-19058FEC70A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6CAB470-95EF-48AE-B6B2-FF121C4191B5}" type="presOf" srcId="{4DA70E8A-0DCF-4843-B18A-19058FEC70A6}" destId="{B188C800-5A3A-40EE-B9CA-C7543EBE0328}" srcOrd="1" destOrd="0" presId="urn:microsoft.com/office/officeart/2005/8/layout/target3"/>
    <dgm:cxn modelId="{DD409476-0E43-4F0B-9A42-9A00887FFC19}" srcId="{D2318F5D-D9A2-46B4-A674-EC5FD5C50F5B}" destId="{4DA70E8A-0DCF-4843-B18A-19058FEC70A6}" srcOrd="0" destOrd="0" parTransId="{5320B3A0-7628-452B-AE4F-1CA581F79E2C}" sibTransId="{B98BCFAC-CC0E-443F-8570-BC805E88E1AB}"/>
    <dgm:cxn modelId="{B59FDE7C-8927-40E8-8146-0082D7F54691}" type="presOf" srcId="{4DA70E8A-0DCF-4843-B18A-19058FEC70A6}" destId="{CEA434E2-7771-4B9D-8C95-F431A051FA81}" srcOrd="0" destOrd="0" presId="urn:microsoft.com/office/officeart/2005/8/layout/target3"/>
    <dgm:cxn modelId="{C8E184F9-08F9-43AD-BFE9-FAF74DD7E9A5}" type="presOf" srcId="{D2318F5D-D9A2-46B4-A674-EC5FD5C50F5B}" destId="{5BF2BECD-DD58-41E0-97CB-2219E0C43539}" srcOrd="0" destOrd="0" presId="urn:microsoft.com/office/officeart/2005/8/layout/target3"/>
    <dgm:cxn modelId="{B866A291-87CE-4886-A3EB-28DC05DB6240}" type="presParOf" srcId="{5BF2BECD-DD58-41E0-97CB-2219E0C43539}" destId="{D8C46A01-C989-448B-8663-BF46F1B89F42}" srcOrd="0" destOrd="0" presId="urn:microsoft.com/office/officeart/2005/8/layout/target3"/>
    <dgm:cxn modelId="{A6175B73-D39C-4F02-A7DB-3280F5634D42}" type="presParOf" srcId="{5BF2BECD-DD58-41E0-97CB-2219E0C43539}" destId="{9FB47C9F-0541-455A-BC72-CD3C40DCD6CA}" srcOrd="1" destOrd="0" presId="urn:microsoft.com/office/officeart/2005/8/layout/target3"/>
    <dgm:cxn modelId="{AF3CC918-9F15-4B82-85E0-21807EBFF6B2}" type="presParOf" srcId="{5BF2BECD-DD58-41E0-97CB-2219E0C43539}" destId="{CEA434E2-7771-4B9D-8C95-F431A051FA81}" srcOrd="2" destOrd="0" presId="urn:microsoft.com/office/officeart/2005/8/layout/target3"/>
    <dgm:cxn modelId="{9F8F746D-0119-4830-87D4-AEA1A88E7299}" type="presParOf" srcId="{5BF2BECD-DD58-41E0-97CB-2219E0C43539}" destId="{B188C800-5A3A-40EE-B9CA-C7543EBE032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A9BBA-BB12-439B-8D24-13AA26E6278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37BB3B7-C7B9-4B7B-AB59-730B1E37ED56}">
      <dgm:prSet/>
      <dgm:spPr/>
      <dgm:t>
        <a:bodyPr/>
        <a:lstStyle/>
        <a:p>
          <a:pPr algn="l"/>
          <a:r>
            <a:rPr lang="en-US" dirty="0"/>
            <a:t>Vector databases allow for efficient storage and retrieval of these embeddings, enabling features like similarity search, where you can query database with a vector and find other vectors that are similar to it.</a:t>
          </a:r>
          <a:endParaRPr lang="en-IN" dirty="0"/>
        </a:p>
      </dgm:t>
    </dgm:pt>
    <dgm:pt modelId="{79A74EF5-A425-48CF-B40F-A94704BD6256}" type="parTrans" cxnId="{8D3556BE-6481-4C19-B8A9-5C38F3DF20E0}">
      <dgm:prSet/>
      <dgm:spPr/>
      <dgm:t>
        <a:bodyPr/>
        <a:lstStyle/>
        <a:p>
          <a:endParaRPr lang="en-IN"/>
        </a:p>
      </dgm:t>
    </dgm:pt>
    <dgm:pt modelId="{D3B4E858-E925-412C-9894-6414BCC59E29}" type="sibTrans" cxnId="{8D3556BE-6481-4C19-B8A9-5C38F3DF20E0}">
      <dgm:prSet/>
      <dgm:spPr/>
      <dgm:t>
        <a:bodyPr/>
        <a:lstStyle/>
        <a:p>
          <a:endParaRPr lang="en-IN"/>
        </a:p>
      </dgm:t>
    </dgm:pt>
    <dgm:pt modelId="{D684FEF1-6B59-4550-91B8-D72733AD47E5}" type="pres">
      <dgm:prSet presAssocID="{446A9BBA-BB12-439B-8D24-13AA26E6278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A798BD7-590D-4C93-A993-5889BA54E5EA}" type="pres">
      <dgm:prSet presAssocID="{C37BB3B7-C7B9-4B7B-AB59-730B1E37ED56}" presName="circle1" presStyleLbl="node1" presStyleIdx="0" presStyleCnt="1"/>
      <dgm:spPr/>
    </dgm:pt>
    <dgm:pt modelId="{817802CE-267C-42B4-B999-7835880D7AA6}" type="pres">
      <dgm:prSet presAssocID="{C37BB3B7-C7B9-4B7B-AB59-730B1E37ED56}" presName="space" presStyleCnt="0"/>
      <dgm:spPr/>
    </dgm:pt>
    <dgm:pt modelId="{6FBC0844-982F-49F7-80BE-23421B5FFE91}" type="pres">
      <dgm:prSet presAssocID="{C37BB3B7-C7B9-4B7B-AB59-730B1E37ED56}" presName="rect1" presStyleLbl="alignAcc1" presStyleIdx="0" presStyleCnt="1"/>
      <dgm:spPr/>
    </dgm:pt>
    <dgm:pt modelId="{689E1DB2-0B3A-4895-9E3F-D107225F5CAC}" type="pres">
      <dgm:prSet presAssocID="{C37BB3B7-C7B9-4B7B-AB59-730B1E37ED5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AA7FF16-0F7F-4795-94C8-D98D77340C39}" type="presOf" srcId="{C37BB3B7-C7B9-4B7B-AB59-730B1E37ED56}" destId="{6FBC0844-982F-49F7-80BE-23421B5FFE91}" srcOrd="0" destOrd="0" presId="urn:microsoft.com/office/officeart/2005/8/layout/target3"/>
    <dgm:cxn modelId="{D139E154-77FD-4F6B-9B67-CC0AB32F0E36}" type="presOf" srcId="{446A9BBA-BB12-439B-8D24-13AA26E62780}" destId="{D684FEF1-6B59-4550-91B8-D72733AD47E5}" srcOrd="0" destOrd="0" presId="urn:microsoft.com/office/officeart/2005/8/layout/target3"/>
    <dgm:cxn modelId="{C5647992-9118-4CC7-BE3C-A0C022B5981D}" type="presOf" srcId="{C37BB3B7-C7B9-4B7B-AB59-730B1E37ED56}" destId="{689E1DB2-0B3A-4895-9E3F-D107225F5CAC}" srcOrd="1" destOrd="0" presId="urn:microsoft.com/office/officeart/2005/8/layout/target3"/>
    <dgm:cxn modelId="{8D3556BE-6481-4C19-B8A9-5C38F3DF20E0}" srcId="{446A9BBA-BB12-439B-8D24-13AA26E62780}" destId="{C37BB3B7-C7B9-4B7B-AB59-730B1E37ED56}" srcOrd="0" destOrd="0" parTransId="{79A74EF5-A425-48CF-B40F-A94704BD6256}" sibTransId="{D3B4E858-E925-412C-9894-6414BCC59E29}"/>
    <dgm:cxn modelId="{2664C210-881B-40E1-83AD-579CBDD7F72C}" type="presParOf" srcId="{D684FEF1-6B59-4550-91B8-D72733AD47E5}" destId="{BA798BD7-590D-4C93-A993-5889BA54E5EA}" srcOrd="0" destOrd="0" presId="urn:microsoft.com/office/officeart/2005/8/layout/target3"/>
    <dgm:cxn modelId="{930F5CB8-502C-4AE9-B58F-201640932037}" type="presParOf" srcId="{D684FEF1-6B59-4550-91B8-D72733AD47E5}" destId="{817802CE-267C-42B4-B999-7835880D7AA6}" srcOrd="1" destOrd="0" presId="urn:microsoft.com/office/officeart/2005/8/layout/target3"/>
    <dgm:cxn modelId="{8745260D-929F-46CD-84CF-202222C3AC08}" type="presParOf" srcId="{D684FEF1-6B59-4550-91B8-D72733AD47E5}" destId="{6FBC0844-982F-49F7-80BE-23421B5FFE91}" srcOrd="2" destOrd="0" presId="urn:microsoft.com/office/officeart/2005/8/layout/target3"/>
    <dgm:cxn modelId="{2021B221-0A3B-4C98-BFF2-D3BDAD9EE281}" type="presParOf" srcId="{D684FEF1-6B59-4550-91B8-D72733AD47E5}" destId="{689E1DB2-0B3A-4895-9E3F-D107225F5C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640C3-FC2C-4B9B-9F49-605C0A275E8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A010B9-037C-4FC5-95C3-8D173BEFFB23}">
      <dgm:prSet/>
      <dgm:spPr/>
      <dgm:t>
        <a:bodyPr/>
        <a:lstStyle/>
        <a:p>
          <a:pPr algn="l"/>
          <a:r>
            <a:rPr lang="en-US" dirty="0"/>
            <a:t>Vector databases are optimized for vector-specific operations, such as cosine similarity, Euclidean distance, and nearest neighbor search.</a:t>
          </a:r>
          <a:endParaRPr lang="en-IN" dirty="0"/>
        </a:p>
      </dgm:t>
    </dgm:pt>
    <dgm:pt modelId="{E1181B77-3D10-4E19-876B-C8068BE4EF6E}" type="parTrans" cxnId="{17DFFEA4-F72B-43A5-ADF6-B43A03027B75}">
      <dgm:prSet/>
      <dgm:spPr/>
      <dgm:t>
        <a:bodyPr/>
        <a:lstStyle/>
        <a:p>
          <a:endParaRPr lang="en-IN"/>
        </a:p>
      </dgm:t>
    </dgm:pt>
    <dgm:pt modelId="{36A210F0-ED11-4D58-B4B3-7984F85F0B8E}" type="sibTrans" cxnId="{17DFFEA4-F72B-43A5-ADF6-B43A03027B75}">
      <dgm:prSet/>
      <dgm:spPr/>
      <dgm:t>
        <a:bodyPr/>
        <a:lstStyle/>
        <a:p>
          <a:endParaRPr lang="en-IN"/>
        </a:p>
      </dgm:t>
    </dgm:pt>
    <dgm:pt modelId="{5984440D-BDB4-4C3C-A2FA-0779B60E71A4}" type="pres">
      <dgm:prSet presAssocID="{D7A640C3-FC2C-4B9B-9F49-605C0A275E8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5E20781-D8B1-471A-98FB-EC1FF77EEA4C}" type="pres">
      <dgm:prSet presAssocID="{81A010B9-037C-4FC5-95C3-8D173BEFFB23}" presName="circle1" presStyleLbl="node1" presStyleIdx="0" presStyleCnt="1"/>
      <dgm:spPr/>
    </dgm:pt>
    <dgm:pt modelId="{95815749-3245-481E-BD71-75DDD60971F6}" type="pres">
      <dgm:prSet presAssocID="{81A010B9-037C-4FC5-95C3-8D173BEFFB23}" presName="space" presStyleCnt="0"/>
      <dgm:spPr/>
    </dgm:pt>
    <dgm:pt modelId="{2E169B76-4F53-4B81-91CE-EE42C9A7A6E5}" type="pres">
      <dgm:prSet presAssocID="{81A010B9-037C-4FC5-95C3-8D173BEFFB23}" presName="rect1" presStyleLbl="alignAcc1" presStyleIdx="0" presStyleCnt="1"/>
      <dgm:spPr/>
    </dgm:pt>
    <dgm:pt modelId="{9C00EAFA-6331-4935-A62F-52192A83B3DE}" type="pres">
      <dgm:prSet presAssocID="{81A010B9-037C-4FC5-95C3-8D173BEFFB2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B7F424E-C483-408A-83D8-E0A524C186DD}" type="presOf" srcId="{81A010B9-037C-4FC5-95C3-8D173BEFFB23}" destId="{2E169B76-4F53-4B81-91CE-EE42C9A7A6E5}" srcOrd="0" destOrd="0" presId="urn:microsoft.com/office/officeart/2005/8/layout/target3"/>
    <dgm:cxn modelId="{17DFFEA4-F72B-43A5-ADF6-B43A03027B75}" srcId="{D7A640C3-FC2C-4B9B-9F49-605C0A275E88}" destId="{81A010B9-037C-4FC5-95C3-8D173BEFFB23}" srcOrd="0" destOrd="0" parTransId="{E1181B77-3D10-4E19-876B-C8068BE4EF6E}" sibTransId="{36A210F0-ED11-4D58-B4B3-7984F85F0B8E}"/>
    <dgm:cxn modelId="{8BEB53CE-B3C3-45B0-B61D-001E211407B8}" type="presOf" srcId="{D7A640C3-FC2C-4B9B-9F49-605C0A275E88}" destId="{5984440D-BDB4-4C3C-A2FA-0779B60E71A4}" srcOrd="0" destOrd="0" presId="urn:microsoft.com/office/officeart/2005/8/layout/target3"/>
    <dgm:cxn modelId="{9E25B3D9-B3D7-4111-A6A1-4F9220D9332E}" type="presOf" srcId="{81A010B9-037C-4FC5-95C3-8D173BEFFB23}" destId="{9C00EAFA-6331-4935-A62F-52192A83B3DE}" srcOrd="1" destOrd="0" presId="urn:microsoft.com/office/officeart/2005/8/layout/target3"/>
    <dgm:cxn modelId="{CD883A46-BD29-470B-9236-45B23CD8CAF0}" type="presParOf" srcId="{5984440D-BDB4-4C3C-A2FA-0779B60E71A4}" destId="{85E20781-D8B1-471A-98FB-EC1FF77EEA4C}" srcOrd="0" destOrd="0" presId="urn:microsoft.com/office/officeart/2005/8/layout/target3"/>
    <dgm:cxn modelId="{C62509D1-7DE9-4AAC-83DA-761197DB1F65}" type="presParOf" srcId="{5984440D-BDB4-4C3C-A2FA-0779B60E71A4}" destId="{95815749-3245-481E-BD71-75DDD60971F6}" srcOrd="1" destOrd="0" presId="urn:microsoft.com/office/officeart/2005/8/layout/target3"/>
    <dgm:cxn modelId="{6E9D8C99-AEC9-4032-806D-E76B1C847D49}" type="presParOf" srcId="{5984440D-BDB4-4C3C-A2FA-0779B60E71A4}" destId="{2E169B76-4F53-4B81-91CE-EE42C9A7A6E5}" srcOrd="2" destOrd="0" presId="urn:microsoft.com/office/officeart/2005/8/layout/target3"/>
    <dgm:cxn modelId="{5C217DBF-E455-4D8A-906A-A7052B25F8BF}" type="presParOf" srcId="{5984440D-BDB4-4C3C-A2FA-0779B60E71A4}" destId="{9C00EAFA-6331-4935-A62F-52192A83B3D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C87A2-16D9-426B-B619-31FEAE97D2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62C78A6-F681-4979-81AA-E7E5DD496D56}">
      <dgm:prSet/>
      <dgm:spPr/>
      <dgm:t>
        <a:bodyPr/>
        <a:lstStyle/>
        <a:p>
          <a:pPr algn="l"/>
          <a:r>
            <a:rPr lang="en-US" dirty="0"/>
            <a:t>This all makes them suitable for applications like recommendation systems, image recognition, and semantic text search.</a:t>
          </a:r>
          <a:endParaRPr lang="en-IN" dirty="0"/>
        </a:p>
      </dgm:t>
    </dgm:pt>
    <dgm:pt modelId="{45070D36-C8AB-472A-8433-019BB357154B}" type="parTrans" cxnId="{E01CCCE0-72D8-4EC6-8CAE-AD929E90AB78}">
      <dgm:prSet/>
      <dgm:spPr/>
      <dgm:t>
        <a:bodyPr/>
        <a:lstStyle/>
        <a:p>
          <a:endParaRPr lang="en-IN"/>
        </a:p>
      </dgm:t>
    </dgm:pt>
    <dgm:pt modelId="{4D814919-1EDA-48B9-BDD2-6F127407C134}" type="sibTrans" cxnId="{E01CCCE0-72D8-4EC6-8CAE-AD929E90AB78}">
      <dgm:prSet/>
      <dgm:spPr/>
      <dgm:t>
        <a:bodyPr/>
        <a:lstStyle/>
        <a:p>
          <a:endParaRPr lang="en-IN"/>
        </a:p>
      </dgm:t>
    </dgm:pt>
    <dgm:pt modelId="{73233435-C9CB-4E2D-B2E6-B716CEF0C44A}" type="pres">
      <dgm:prSet presAssocID="{93DC87A2-16D9-426B-B619-31FEAE97D2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42B06A-F0BC-4F00-A4A2-2AD3C34392A9}" type="pres">
      <dgm:prSet presAssocID="{E62C78A6-F681-4979-81AA-E7E5DD496D56}" presName="circle1" presStyleLbl="node1" presStyleIdx="0" presStyleCnt="1"/>
      <dgm:spPr/>
    </dgm:pt>
    <dgm:pt modelId="{6C83E759-81D4-4A36-A301-2AFBABF583DB}" type="pres">
      <dgm:prSet presAssocID="{E62C78A6-F681-4979-81AA-E7E5DD496D56}" presName="space" presStyleCnt="0"/>
      <dgm:spPr/>
    </dgm:pt>
    <dgm:pt modelId="{4A6A51A5-B046-4E0D-8EAF-A6B9922A621C}" type="pres">
      <dgm:prSet presAssocID="{E62C78A6-F681-4979-81AA-E7E5DD496D56}" presName="rect1" presStyleLbl="alignAcc1" presStyleIdx="0" presStyleCnt="1"/>
      <dgm:spPr/>
    </dgm:pt>
    <dgm:pt modelId="{2A35E712-7CB0-4633-BDBB-597E1A585B27}" type="pres">
      <dgm:prSet presAssocID="{E62C78A6-F681-4979-81AA-E7E5DD496D5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0B7315E-E96D-4211-B546-0E080E318800}" type="presOf" srcId="{E62C78A6-F681-4979-81AA-E7E5DD496D56}" destId="{2A35E712-7CB0-4633-BDBB-597E1A585B27}" srcOrd="1" destOrd="0" presId="urn:microsoft.com/office/officeart/2005/8/layout/target3"/>
    <dgm:cxn modelId="{916A1AD1-5596-4489-8764-75ED9D9A4349}" type="presOf" srcId="{93DC87A2-16D9-426B-B619-31FEAE97D2A5}" destId="{73233435-C9CB-4E2D-B2E6-B716CEF0C44A}" srcOrd="0" destOrd="0" presId="urn:microsoft.com/office/officeart/2005/8/layout/target3"/>
    <dgm:cxn modelId="{6C971DDE-342C-46D0-9B66-4E6C864B5CEB}" type="presOf" srcId="{E62C78A6-F681-4979-81AA-E7E5DD496D56}" destId="{4A6A51A5-B046-4E0D-8EAF-A6B9922A621C}" srcOrd="0" destOrd="0" presId="urn:microsoft.com/office/officeart/2005/8/layout/target3"/>
    <dgm:cxn modelId="{E01CCCE0-72D8-4EC6-8CAE-AD929E90AB78}" srcId="{93DC87A2-16D9-426B-B619-31FEAE97D2A5}" destId="{E62C78A6-F681-4979-81AA-E7E5DD496D56}" srcOrd="0" destOrd="0" parTransId="{45070D36-C8AB-472A-8433-019BB357154B}" sibTransId="{4D814919-1EDA-48B9-BDD2-6F127407C134}"/>
    <dgm:cxn modelId="{801D0DAA-68E7-4A3B-85A1-9C6F4FAFD92B}" type="presParOf" srcId="{73233435-C9CB-4E2D-B2E6-B716CEF0C44A}" destId="{CC42B06A-F0BC-4F00-A4A2-2AD3C34392A9}" srcOrd="0" destOrd="0" presId="urn:microsoft.com/office/officeart/2005/8/layout/target3"/>
    <dgm:cxn modelId="{FAA55CBC-87BC-4367-B6FD-8D94095D4337}" type="presParOf" srcId="{73233435-C9CB-4E2D-B2E6-B716CEF0C44A}" destId="{6C83E759-81D4-4A36-A301-2AFBABF583DB}" srcOrd="1" destOrd="0" presId="urn:microsoft.com/office/officeart/2005/8/layout/target3"/>
    <dgm:cxn modelId="{D9487B91-F885-45A1-93E3-9ED3AD7608C0}" type="presParOf" srcId="{73233435-C9CB-4E2D-B2E6-B716CEF0C44A}" destId="{4A6A51A5-B046-4E0D-8EAF-A6B9922A621C}" srcOrd="2" destOrd="0" presId="urn:microsoft.com/office/officeart/2005/8/layout/target3"/>
    <dgm:cxn modelId="{CEA3A1B4-422C-4BBC-866B-86A574C9DB0D}" type="presParOf" srcId="{73233435-C9CB-4E2D-B2E6-B716CEF0C44A}" destId="{2A35E712-7CB0-4633-BDBB-597E1A585B2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4CCDF2-EB6B-4947-A5C9-FA159E0D14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424171-5761-4875-8F46-94E0FEA45CDE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Pinecone  is a vector database specifically designed for machine learning applications.</a:t>
          </a:r>
          <a:endParaRPr lang="en-IN" sz="1800">
            <a:solidFill>
              <a:sysClr val="windowText" lastClr="000000"/>
            </a:solidFill>
          </a:endParaRPr>
        </a:p>
      </dgm:t>
    </dgm:pt>
    <dgm:pt modelId="{74504142-8209-403B-BC1A-B7631924685D}" type="parTrans" cxnId="{13C9C06E-2073-4883-ABE9-F6DA1AFEDAE0}">
      <dgm:prSet/>
      <dgm:spPr/>
      <dgm:t>
        <a:bodyPr/>
        <a:lstStyle/>
        <a:p>
          <a:endParaRPr lang="en-IN" sz="1800"/>
        </a:p>
      </dgm:t>
    </dgm:pt>
    <dgm:pt modelId="{65C1ED96-2FCC-4799-9C74-DAA652BA3B7A}" type="sibTrans" cxnId="{13C9C06E-2073-4883-ABE9-F6DA1AFEDAE0}">
      <dgm:prSet/>
      <dgm:spPr/>
      <dgm:t>
        <a:bodyPr/>
        <a:lstStyle/>
        <a:p>
          <a:endParaRPr lang="en-IN" sz="1800"/>
        </a:p>
      </dgm:t>
    </dgm:pt>
    <dgm:pt modelId="{D28F8AE5-0BDA-4392-94AE-3F793FFE04A6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It's built to handle the complexities of vector search at scale, enabling efficient management and retrieval of high-dimensional data.</a:t>
          </a:r>
          <a:endParaRPr lang="en-IN" sz="1800">
            <a:solidFill>
              <a:sysClr val="windowText" lastClr="000000"/>
            </a:solidFill>
          </a:endParaRPr>
        </a:p>
      </dgm:t>
    </dgm:pt>
    <dgm:pt modelId="{033E9289-2240-4239-AA25-43F0CC45E550}" type="parTrans" cxnId="{ED0CBB9D-3964-461A-8C50-1B9C07B4EBF6}">
      <dgm:prSet/>
      <dgm:spPr/>
      <dgm:t>
        <a:bodyPr/>
        <a:lstStyle/>
        <a:p>
          <a:endParaRPr lang="en-IN" sz="1800"/>
        </a:p>
      </dgm:t>
    </dgm:pt>
    <dgm:pt modelId="{961A933F-90B7-47D2-B25F-2FFEC6D01676}" type="sibTrans" cxnId="{ED0CBB9D-3964-461A-8C50-1B9C07B4EBF6}">
      <dgm:prSet/>
      <dgm:spPr/>
      <dgm:t>
        <a:bodyPr/>
        <a:lstStyle/>
        <a:p>
          <a:endParaRPr lang="en-IN" sz="1800"/>
        </a:p>
      </dgm:t>
    </dgm:pt>
    <dgm:pt modelId="{E55E3785-3C8A-4E7C-ACDE-F6BB45A304C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Pinecone is often used in scenarios where similarity search is essential, such as recommendation systems, image and text retrieval, and anomaly detection.</a:t>
          </a:r>
          <a:endParaRPr lang="en-IN" sz="1800">
            <a:solidFill>
              <a:sysClr val="windowText" lastClr="000000"/>
            </a:solidFill>
          </a:endParaRPr>
        </a:p>
      </dgm:t>
    </dgm:pt>
    <dgm:pt modelId="{E07BFFE0-AA5D-4532-A178-F0BED0445704}" type="parTrans" cxnId="{7CA5DEDE-26E8-42B9-BBA2-8AB558E0DFE8}">
      <dgm:prSet/>
      <dgm:spPr/>
      <dgm:t>
        <a:bodyPr/>
        <a:lstStyle/>
        <a:p>
          <a:endParaRPr lang="en-IN" sz="1800"/>
        </a:p>
      </dgm:t>
    </dgm:pt>
    <dgm:pt modelId="{FF89E036-3E30-4B07-BBF1-DB161C1E1F28}" type="sibTrans" cxnId="{7CA5DEDE-26E8-42B9-BBA2-8AB558E0DFE8}">
      <dgm:prSet/>
      <dgm:spPr/>
      <dgm:t>
        <a:bodyPr/>
        <a:lstStyle/>
        <a:p>
          <a:endParaRPr lang="en-IN" sz="1800"/>
        </a:p>
      </dgm:t>
    </dgm:pt>
    <dgm:pt modelId="{16794F3D-007A-49E4-97F2-0961E81F040B}" type="pres">
      <dgm:prSet presAssocID="{2D4CCDF2-EB6B-4947-A5C9-FA159E0D14CB}" presName="linear" presStyleCnt="0">
        <dgm:presLayoutVars>
          <dgm:animLvl val="lvl"/>
          <dgm:resizeHandles val="exact"/>
        </dgm:presLayoutVars>
      </dgm:prSet>
      <dgm:spPr/>
    </dgm:pt>
    <dgm:pt modelId="{986467AA-5714-4C6D-BE67-CFEEDF4C34D6}" type="pres">
      <dgm:prSet presAssocID="{7B424171-5761-4875-8F46-94E0FEA45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97E0-14C1-4AFB-9CEC-AA1D0D75990C}" type="pres">
      <dgm:prSet presAssocID="{65C1ED96-2FCC-4799-9C74-DAA652BA3B7A}" presName="spacer" presStyleCnt="0"/>
      <dgm:spPr/>
    </dgm:pt>
    <dgm:pt modelId="{C79BBF9A-F13A-4C71-8747-754786FD124A}" type="pres">
      <dgm:prSet presAssocID="{D28F8AE5-0BDA-4392-94AE-3F793FFE04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422B3-E49B-41DE-AC00-C634FD0F8D35}" type="pres">
      <dgm:prSet presAssocID="{961A933F-90B7-47D2-B25F-2FFEC6D01676}" presName="spacer" presStyleCnt="0"/>
      <dgm:spPr/>
    </dgm:pt>
    <dgm:pt modelId="{8CF17AF5-395A-4CD5-B357-C7A5C6E50D9A}" type="pres">
      <dgm:prSet presAssocID="{E55E3785-3C8A-4E7C-ACDE-F6BB45A304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C9C06E-2073-4883-ABE9-F6DA1AFEDAE0}" srcId="{2D4CCDF2-EB6B-4947-A5C9-FA159E0D14CB}" destId="{7B424171-5761-4875-8F46-94E0FEA45CDE}" srcOrd="0" destOrd="0" parTransId="{74504142-8209-403B-BC1A-B7631924685D}" sibTransId="{65C1ED96-2FCC-4799-9C74-DAA652BA3B7A}"/>
    <dgm:cxn modelId="{EF0D2678-27FD-4C34-974B-322D1EF6FB21}" type="presOf" srcId="{D28F8AE5-0BDA-4392-94AE-3F793FFE04A6}" destId="{C79BBF9A-F13A-4C71-8747-754786FD124A}" srcOrd="0" destOrd="0" presId="urn:microsoft.com/office/officeart/2005/8/layout/vList2"/>
    <dgm:cxn modelId="{41873F7B-E965-4B5A-8908-255295A5BD7A}" type="presOf" srcId="{7B424171-5761-4875-8F46-94E0FEA45CDE}" destId="{986467AA-5714-4C6D-BE67-CFEEDF4C34D6}" srcOrd="0" destOrd="0" presId="urn:microsoft.com/office/officeart/2005/8/layout/vList2"/>
    <dgm:cxn modelId="{ED0CBB9D-3964-461A-8C50-1B9C07B4EBF6}" srcId="{2D4CCDF2-EB6B-4947-A5C9-FA159E0D14CB}" destId="{D28F8AE5-0BDA-4392-94AE-3F793FFE04A6}" srcOrd="1" destOrd="0" parTransId="{033E9289-2240-4239-AA25-43F0CC45E550}" sibTransId="{961A933F-90B7-47D2-B25F-2FFEC6D01676}"/>
    <dgm:cxn modelId="{55CA49C9-8E71-4188-B84A-53A3CFD2BEF1}" type="presOf" srcId="{2D4CCDF2-EB6B-4947-A5C9-FA159E0D14CB}" destId="{16794F3D-007A-49E4-97F2-0961E81F040B}" srcOrd="0" destOrd="0" presId="urn:microsoft.com/office/officeart/2005/8/layout/vList2"/>
    <dgm:cxn modelId="{7CA5DEDE-26E8-42B9-BBA2-8AB558E0DFE8}" srcId="{2D4CCDF2-EB6B-4947-A5C9-FA159E0D14CB}" destId="{E55E3785-3C8A-4E7C-ACDE-F6BB45A304C8}" srcOrd="2" destOrd="0" parTransId="{E07BFFE0-AA5D-4532-A178-F0BED0445704}" sibTransId="{FF89E036-3E30-4B07-BBF1-DB161C1E1F28}"/>
    <dgm:cxn modelId="{F74B5AF2-F048-40B3-B415-4281A439509C}" type="presOf" srcId="{E55E3785-3C8A-4E7C-ACDE-F6BB45A304C8}" destId="{8CF17AF5-395A-4CD5-B357-C7A5C6E50D9A}" srcOrd="0" destOrd="0" presId="urn:microsoft.com/office/officeart/2005/8/layout/vList2"/>
    <dgm:cxn modelId="{76BFF1FC-6FE1-4C41-8663-D6096FBDBB82}" type="presParOf" srcId="{16794F3D-007A-49E4-97F2-0961E81F040B}" destId="{986467AA-5714-4C6D-BE67-CFEEDF4C34D6}" srcOrd="0" destOrd="0" presId="urn:microsoft.com/office/officeart/2005/8/layout/vList2"/>
    <dgm:cxn modelId="{8B760092-AEAE-496F-8599-5CB84DE8CE77}" type="presParOf" srcId="{16794F3D-007A-49E4-97F2-0961E81F040B}" destId="{9F0597E0-14C1-4AFB-9CEC-AA1D0D75990C}" srcOrd="1" destOrd="0" presId="urn:microsoft.com/office/officeart/2005/8/layout/vList2"/>
    <dgm:cxn modelId="{ADC4C973-A16A-4811-9955-13967516C54E}" type="presParOf" srcId="{16794F3D-007A-49E4-97F2-0961E81F040B}" destId="{C79BBF9A-F13A-4C71-8747-754786FD124A}" srcOrd="2" destOrd="0" presId="urn:microsoft.com/office/officeart/2005/8/layout/vList2"/>
    <dgm:cxn modelId="{C7C17430-EA68-4293-AC3B-37EE53C31371}" type="presParOf" srcId="{16794F3D-007A-49E4-97F2-0961E81F040B}" destId="{1EE422B3-E49B-41DE-AC00-C634FD0F8D35}" srcOrd="3" destOrd="0" presId="urn:microsoft.com/office/officeart/2005/8/layout/vList2"/>
    <dgm:cxn modelId="{AE4815A1-6B10-4036-AA38-1BF16085A0FD}" type="presParOf" srcId="{16794F3D-007A-49E4-97F2-0961E81F040B}" destId="{8CF17AF5-395A-4CD5-B357-C7A5C6E50D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34FDD-2828-48D6-BEF4-9EB19FDF5C2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BDD596-6A36-4346-A286-F6413C1DF253}">
      <dgm:prSet phldrT="[Text]"/>
      <dgm:spPr/>
      <dgm:t>
        <a:bodyPr/>
        <a:lstStyle/>
        <a:p>
          <a:r>
            <a:rPr lang="en-US" b="1"/>
            <a:t>Key Features</a:t>
          </a:r>
          <a:endParaRPr lang="en-IN" b="1"/>
        </a:p>
      </dgm:t>
    </dgm:pt>
    <dgm:pt modelId="{FB3C150A-472B-4582-B81B-C7AA4A2B6E1E}" type="parTrans" cxnId="{C0E13D74-8D93-4B30-A38D-037A91478883}">
      <dgm:prSet/>
      <dgm:spPr/>
      <dgm:t>
        <a:bodyPr/>
        <a:lstStyle/>
        <a:p>
          <a:endParaRPr lang="en-IN"/>
        </a:p>
      </dgm:t>
    </dgm:pt>
    <dgm:pt modelId="{384E6FCD-D512-402E-B86C-23F0EA29BF45}" type="sibTrans" cxnId="{C0E13D74-8D93-4B30-A38D-037A91478883}">
      <dgm:prSet/>
      <dgm:spPr/>
      <dgm:t>
        <a:bodyPr/>
        <a:lstStyle/>
        <a:p>
          <a:endParaRPr lang="en-IN"/>
        </a:p>
      </dgm:t>
    </dgm:pt>
    <dgm:pt modelId="{F1165EBE-22C4-490F-B6BE-0283D653569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Open-source and Free:</a:t>
          </a:r>
          <a:r>
            <a:rPr lang="en-US"/>
            <a:t> Chroma is free to use and modify, allowing for customization and community-driven improvements.</a:t>
          </a:r>
          <a:endParaRPr lang="en-IN"/>
        </a:p>
      </dgm:t>
    </dgm:pt>
    <dgm:pt modelId="{126B85EA-B5F3-4299-9BBD-ED035CA47F61}" type="parTrans" cxnId="{D785E842-3125-4601-8BC0-1814390E42F9}">
      <dgm:prSet/>
      <dgm:spPr/>
      <dgm:t>
        <a:bodyPr/>
        <a:lstStyle/>
        <a:p>
          <a:endParaRPr lang="en-IN"/>
        </a:p>
      </dgm:t>
    </dgm:pt>
    <dgm:pt modelId="{1E96CE3E-62DC-40A8-A07D-B94D4370DCD3}" type="sibTrans" cxnId="{D785E842-3125-4601-8BC0-1814390E42F9}">
      <dgm:prSet/>
      <dgm:spPr/>
      <dgm:t>
        <a:bodyPr/>
        <a:lstStyle/>
        <a:p>
          <a:endParaRPr lang="en-IN"/>
        </a:p>
      </dgm:t>
    </dgm:pt>
    <dgm:pt modelId="{8D7F24DA-CB5A-42FB-A63C-820050F544DF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Scalability and Performance:</a:t>
          </a:r>
          <a:r>
            <a:rPr lang="en-US"/>
            <a:t> Chroma handles large datasets efficiently and offers fast retrieval times for nearest neighbor searches.</a:t>
          </a:r>
          <a:endParaRPr lang="en-IN"/>
        </a:p>
      </dgm:t>
    </dgm:pt>
    <dgm:pt modelId="{BBAE0CAF-466F-4A25-A032-1DF01292CB67}" type="parTrans" cxnId="{23D7AC7A-DDB1-4EFC-BA81-D2898872C563}">
      <dgm:prSet/>
      <dgm:spPr/>
      <dgm:t>
        <a:bodyPr/>
        <a:lstStyle/>
        <a:p>
          <a:endParaRPr lang="en-IN"/>
        </a:p>
      </dgm:t>
    </dgm:pt>
    <dgm:pt modelId="{BA26AA20-8D04-4186-AD3A-92CB7DAD83D6}" type="sibTrans" cxnId="{23D7AC7A-DDB1-4EFC-BA81-D2898872C563}">
      <dgm:prSet/>
      <dgm:spPr/>
      <dgm:t>
        <a:bodyPr/>
        <a:lstStyle/>
        <a:p>
          <a:endParaRPr lang="en-IN"/>
        </a:p>
      </dgm:t>
    </dgm:pt>
    <dgm:pt modelId="{AA6E202B-3B78-4AD4-A435-F5A8F4E23B9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Flexibility:</a:t>
          </a:r>
          <a:r>
            <a:rPr lang="en-US"/>
            <a:t> Chroma supports multiple storage options (DuckDB for standalone, Click House for scalability) and various embedding models (Sentence Transformers, OpenAI, Cohere, custom models).</a:t>
          </a:r>
          <a:endParaRPr lang="en-IN"/>
        </a:p>
      </dgm:t>
    </dgm:pt>
    <dgm:pt modelId="{9D831E7B-8D26-403D-B7FF-E872BAE739AF}" type="parTrans" cxnId="{3061E17A-FBB8-47A1-8C2E-D1D6863092EA}">
      <dgm:prSet/>
      <dgm:spPr/>
      <dgm:t>
        <a:bodyPr/>
        <a:lstStyle/>
        <a:p>
          <a:endParaRPr lang="en-IN"/>
        </a:p>
      </dgm:t>
    </dgm:pt>
    <dgm:pt modelId="{67F1F9D9-54C2-4BFA-985B-9A8C7BC390AA}" type="sibTrans" cxnId="{3061E17A-FBB8-47A1-8C2E-D1D6863092EA}">
      <dgm:prSet/>
      <dgm:spPr/>
      <dgm:t>
        <a:bodyPr/>
        <a:lstStyle/>
        <a:p>
          <a:endParaRPr lang="en-IN"/>
        </a:p>
      </dgm:t>
    </dgm:pt>
    <dgm:pt modelId="{9961412A-B10F-48C9-A91D-C2DF407BFFBC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Simplicity and Analysis:</a:t>
          </a:r>
          <a:r>
            <a:rPr lang="en-US"/>
            <a:t> Chroma is user-friendly, with straightforward APIs and visualization tools to explore and analyze data relationships.</a:t>
          </a:r>
          <a:endParaRPr lang="en-IN"/>
        </a:p>
      </dgm:t>
    </dgm:pt>
    <dgm:pt modelId="{9B0CADB9-E4CC-4CC8-B87D-26876D32AE8A}" type="parTrans" cxnId="{5889B4A6-76B2-4551-AB09-B353DD41203D}">
      <dgm:prSet/>
      <dgm:spPr/>
      <dgm:t>
        <a:bodyPr/>
        <a:lstStyle/>
        <a:p>
          <a:endParaRPr lang="en-IN"/>
        </a:p>
      </dgm:t>
    </dgm:pt>
    <dgm:pt modelId="{7E528E00-0D6A-4BC9-8C03-0A70773F27AE}" type="sibTrans" cxnId="{5889B4A6-76B2-4551-AB09-B353DD41203D}">
      <dgm:prSet/>
      <dgm:spPr/>
      <dgm:t>
        <a:bodyPr/>
        <a:lstStyle/>
        <a:p>
          <a:endParaRPr lang="en-IN"/>
        </a:p>
      </dgm:t>
    </dgm:pt>
    <dgm:pt modelId="{996189D2-BE01-4399-91FC-F075A2B2B7A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Cross-Platform Support:</a:t>
          </a:r>
          <a:r>
            <a:rPr lang="en-US"/>
            <a:t> Chroma works on Linux, macOS, and Windows, offering easy integration with various development environments.</a:t>
          </a:r>
          <a:endParaRPr lang="en-IN"/>
        </a:p>
      </dgm:t>
    </dgm:pt>
    <dgm:pt modelId="{DEEB5B79-2E86-41C8-BA09-8ED956FF8AAD}" type="parTrans" cxnId="{1FE288EE-ED2E-489D-AF16-F9CD08CA4350}">
      <dgm:prSet/>
      <dgm:spPr/>
      <dgm:t>
        <a:bodyPr/>
        <a:lstStyle/>
        <a:p>
          <a:endParaRPr lang="en-IN"/>
        </a:p>
      </dgm:t>
    </dgm:pt>
    <dgm:pt modelId="{01E7E513-24F6-4ACF-AA8D-5B92EF618F19}" type="sibTrans" cxnId="{1FE288EE-ED2E-489D-AF16-F9CD08CA4350}">
      <dgm:prSet/>
      <dgm:spPr/>
      <dgm:t>
        <a:bodyPr/>
        <a:lstStyle/>
        <a:p>
          <a:endParaRPr lang="en-IN"/>
        </a:p>
      </dgm:t>
    </dgm:pt>
    <dgm:pt modelId="{8CA051B1-D1DC-4519-9D8B-704C5A910473}" type="pres">
      <dgm:prSet presAssocID="{9AE34FDD-2828-48D6-BEF4-9EB19FDF5C24}" presName="vert0" presStyleCnt="0">
        <dgm:presLayoutVars>
          <dgm:dir/>
          <dgm:animOne val="branch"/>
          <dgm:animLvl val="lvl"/>
        </dgm:presLayoutVars>
      </dgm:prSet>
      <dgm:spPr/>
    </dgm:pt>
    <dgm:pt modelId="{EA1CE9F5-8C6F-4F54-A288-8AE8C7441460}" type="pres">
      <dgm:prSet presAssocID="{BEBDD596-6A36-4346-A286-F6413C1DF253}" presName="thickLine" presStyleLbl="alignNode1" presStyleIdx="0" presStyleCnt="1" custLinFactNeighborX="13572" custLinFactNeighborY="-679"/>
      <dgm:spPr/>
    </dgm:pt>
    <dgm:pt modelId="{3DAB1343-6E7C-41BA-B57A-65C535CF76DE}" type="pres">
      <dgm:prSet presAssocID="{BEBDD596-6A36-4346-A286-F6413C1DF253}" presName="horz1" presStyleCnt="0"/>
      <dgm:spPr/>
    </dgm:pt>
    <dgm:pt modelId="{A43FEF3A-37CC-4207-A469-59BA70BA8786}" type="pres">
      <dgm:prSet presAssocID="{BEBDD596-6A36-4346-A286-F6413C1DF253}" presName="tx1" presStyleLbl="revTx" presStyleIdx="0" presStyleCnt="6"/>
      <dgm:spPr/>
    </dgm:pt>
    <dgm:pt modelId="{B50C0D98-03F5-4C67-8EBA-34A0D887F945}" type="pres">
      <dgm:prSet presAssocID="{BEBDD596-6A36-4346-A286-F6413C1DF253}" presName="vert1" presStyleCnt="0"/>
      <dgm:spPr/>
    </dgm:pt>
    <dgm:pt modelId="{44DD9BAC-8DD8-4FEA-AE5D-4CCDFA6ACD5B}" type="pres">
      <dgm:prSet presAssocID="{F1165EBE-22C4-490F-B6BE-0283D6535698}" presName="vertSpace2a" presStyleCnt="0"/>
      <dgm:spPr/>
    </dgm:pt>
    <dgm:pt modelId="{DC4AA66B-3BF1-4DD3-9395-7D6FA1E6CE8F}" type="pres">
      <dgm:prSet presAssocID="{F1165EBE-22C4-490F-B6BE-0283D6535698}" presName="horz2" presStyleCnt="0"/>
      <dgm:spPr/>
    </dgm:pt>
    <dgm:pt modelId="{36109544-2531-4588-9458-0D9207C7060C}" type="pres">
      <dgm:prSet presAssocID="{F1165EBE-22C4-490F-B6BE-0283D6535698}" presName="horzSpace2" presStyleCnt="0"/>
      <dgm:spPr/>
    </dgm:pt>
    <dgm:pt modelId="{BDC9D5D6-6F3E-4CFC-8A4F-A8E7C79243C0}" type="pres">
      <dgm:prSet presAssocID="{F1165EBE-22C4-490F-B6BE-0283D6535698}" presName="tx2" presStyleLbl="revTx" presStyleIdx="1" presStyleCnt="6"/>
      <dgm:spPr/>
    </dgm:pt>
    <dgm:pt modelId="{77605866-3265-42E6-BA89-B93C98FF0514}" type="pres">
      <dgm:prSet presAssocID="{F1165EBE-22C4-490F-B6BE-0283D6535698}" presName="vert2" presStyleCnt="0"/>
      <dgm:spPr/>
    </dgm:pt>
    <dgm:pt modelId="{F592B214-B638-4A77-A02E-0FBB0BAF36B0}" type="pres">
      <dgm:prSet presAssocID="{F1165EBE-22C4-490F-B6BE-0283D6535698}" presName="thinLine2b" presStyleLbl="callout" presStyleIdx="0" presStyleCnt="5"/>
      <dgm:spPr/>
    </dgm:pt>
    <dgm:pt modelId="{55346648-4910-4683-83AF-9EDFA091B62C}" type="pres">
      <dgm:prSet presAssocID="{F1165EBE-22C4-490F-B6BE-0283D6535698}" presName="vertSpace2b" presStyleCnt="0"/>
      <dgm:spPr/>
    </dgm:pt>
    <dgm:pt modelId="{369A8CEB-B943-42FB-9FDF-CDD63AF1F8F0}" type="pres">
      <dgm:prSet presAssocID="{8D7F24DA-CB5A-42FB-A63C-820050F544DF}" presName="horz2" presStyleCnt="0"/>
      <dgm:spPr/>
    </dgm:pt>
    <dgm:pt modelId="{3F2ECC49-9FEC-46CC-8A69-0F7B050A3DE9}" type="pres">
      <dgm:prSet presAssocID="{8D7F24DA-CB5A-42FB-A63C-820050F544DF}" presName="horzSpace2" presStyleCnt="0"/>
      <dgm:spPr/>
    </dgm:pt>
    <dgm:pt modelId="{041C3791-910E-4DB6-8606-68B4531586E2}" type="pres">
      <dgm:prSet presAssocID="{8D7F24DA-CB5A-42FB-A63C-820050F544DF}" presName="tx2" presStyleLbl="revTx" presStyleIdx="2" presStyleCnt="6"/>
      <dgm:spPr/>
    </dgm:pt>
    <dgm:pt modelId="{507103C8-66F6-4E24-B612-93AA9B197B96}" type="pres">
      <dgm:prSet presAssocID="{8D7F24DA-CB5A-42FB-A63C-820050F544DF}" presName="vert2" presStyleCnt="0"/>
      <dgm:spPr/>
    </dgm:pt>
    <dgm:pt modelId="{02CF215F-71FE-4912-9E5C-2F19D3D1C2F1}" type="pres">
      <dgm:prSet presAssocID="{8D7F24DA-CB5A-42FB-A63C-820050F544DF}" presName="thinLine2b" presStyleLbl="callout" presStyleIdx="1" presStyleCnt="5"/>
      <dgm:spPr/>
    </dgm:pt>
    <dgm:pt modelId="{C4E71D58-2F72-44F0-AF20-CF0CBA139529}" type="pres">
      <dgm:prSet presAssocID="{8D7F24DA-CB5A-42FB-A63C-820050F544DF}" presName="vertSpace2b" presStyleCnt="0"/>
      <dgm:spPr/>
    </dgm:pt>
    <dgm:pt modelId="{89242D22-D1ED-4A11-A3AF-BDFD8B6987F8}" type="pres">
      <dgm:prSet presAssocID="{AA6E202B-3B78-4AD4-A435-F5A8F4E23B98}" presName="horz2" presStyleCnt="0"/>
      <dgm:spPr/>
    </dgm:pt>
    <dgm:pt modelId="{A4AF9FE1-35D2-4618-9276-144C78EFB472}" type="pres">
      <dgm:prSet presAssocID="{AA6E202B-3B78-4AD4-A435-F5A8F4E23B98}" presName="horzSpace2" presStyleCnt="0"/>
      <dgm:spPr/>
    </dgm:pt>
    <dgm:pt modelId="{43FD2BE6-E317-49C2-8977-194A8A6B98F4}" type="pres">
      <dgm:prSet presAssocID="{AA6E202B-3B78-4AD4-A435-F5A8F4E23B98}" presName="tx2" presStyleLbl="revTx" presStyleIdx="3" presStyleCnt="6"/>
      <dgm:spPr/>
    </dgm:pt>
    <dgm:pt modelId="{ED2F0241-8986-49E5-BCCA-F189B6108897}" type="pres">
      <dgm:prSet presAssocID="{AA6E202B-3B78-4AD4-A435-F5A8F4E23B98}" presName="vert2" presStyleCnt="0"/>
      <dgm:spPr/>
    </dgm:pt>
    <dgm:pt modelId="{132254E0-3434-4ED8-B71B-5A31B53258D1}" type="pres">
      <dgm:prSet presAssocID="{AA6E202B-3B78-4AD4-A435-F5A8F4E23B98}" presName="thinLine2b" presStyleLbl="callout" presStyleIdx="2" presStyleCnt="5"/>
      <dgm:spPr/>
    </dgm:pt>
    <dgm:pt modelId="{AABFCBC0-93CC-4E5D-AD6D-4596BC278920}" type="pres">
      <dgm:prSet presAssocID="{AA6E202B-3B78-4AD4-A435-F5A8F4E23B98}" presName="vertSpace2b" presStyleCnt="0"/>
      <dgm:spPr/>
    </dgm:pt>
    <dgm:pt modelId="{A6439A87-D6DE-4114-988B-3BEFCDE63ADA}" type="pres">
      <dgm:prSet presAssocID="{9961412A-B10F-48C9-A91D-C2DF407BFFBC}" presName="horz2" presStyleCnt="0"/>
      <dgm:spPr/>
    </dgm:pt>
    <dgm:pt modelId="{E142446F-8D3A-413F-B815-3EE05FCAEC02}" type="pres">
      <dgm:prSet presAssocID="{9961412A-B10F-48C9-A91D-C2DF407BFFBC}" presName="horzSpace2" presStyleCnt="0"/>
      <dgm:spPr/>
    </dgm:pt>
    <dgm:pt modelId="{283DD83B-2D21-4B7D-BBC6-EBC1E8DE6194}" type="pres">
      <dgm:prSet presAssocID="{9961412A-B10F-48C9-A91D-C2DF407BFFBC}" presName="tx2" presStyleLbl="revTx" presStyleIdx="4" presStyleCnt="6"/>
      <dgm:spPr/>
    </dgm:pt>
    <dgm:pt modelId="{537DB046-BD3D-47B6-B9A0-21B486C3CE34}" type="pres">
      <dgm:prSet presAssocID="{9961412A-B10F-48C9-A91D-C2DF407BFFBC}" presName="vert2" presStyleCnt="0"/>
      <dgm:spPr/>
    </dgm:pt>
    <dgm:pt modelId="{5CDCE2C6-5151-44AE-88C2-25321BEF8EB6}" type="pres">
      <dgm:prSet presAssocID="{9961412A-B10F-48C9-A91D-C2DF407BFFBC}" presName="thinLine2b" presStyleLbl="callout" presStyleIdx="3" presStyleCnt="5"/>
      <dgm:spPr/>
    </dgm:pt>
    <dgm:pt modelId="{8440E3C1-AA56-425A-8EAE-D088BFBAFFB9}" type="pres">
      <dgm:prSet presAssocID="{9961412A-B10F-48C9-A91D-C2DF407BFFBC}" presName="vertSpace2b" presStyleCnt="0"/>
      <dgm:spPr/>
    </dgm:pt>
    <dgm:pt modelId="{D7F3D935-2B54-4012-8AFD-303DB0F405AC}" type="pres">
      <dgm:prSet presAssocID="{996189D2-BE01-4399-91FC-F075A2B2B7A8}" presName="horz2" presStyleCnt="0"/>
      <dgm:spPr/>
    </dgm:pt>
    <dgm:pt modelId="{F0348BB7-B87A-461D-A5B7-964BB3300BE9}" type="pres">
      <dgm:prSet presAssocID="{996189D2-BE01-4399-91FC-F075A2B2B7A8}" presName="horzSpace2" presStyleCnt="0"/>
      <dgm:spPr/>
    </dgm:pt>
    <dgm:pt modelId="{96246363-9E4D-4A1F-BCAF-CF701C4768F2}" type="pres">
      <dgm:prSet presAssocID="{996189D2-BE01-4399-91FC-F075A2B2B7A8}" presName="tx2" presStyleLbl="revTx" presStyleIdx="5" presStyleCnt="6"/>
      <dgm:spPr/>
    </dgm:pt>
    <dgm:pt modelId="{6DB062C1-725C-4223-B1C3-29CF0B19FFEF}" type="pres">
      <dgm:prSet presAssocID="{996189D2-BE01-4399-91FC-F075A2B2B7A8}" presName="vert2" presStyleCnt="0"/>
      <dgm:spPr/>
    </dgm:pt>
    <dgm:pt modelId="{0AFCE76B-0734-4923-B77A-3625E3C0D353}" type="pres">
      <dgm:prSet presAssocID="{996189D2-BE01-4399-91FC-F075A2B2B7A8}" presName="thinLine2b" presStyleLbl="callout" presStyleIdx="4" presStyleCnt="5"/>
      <dgm:spPr/>
    </dgm:pt>
    <dgm:pt modelId="{C1C1603C-C50C-4217-B1EC-6F66D354842D}" type="pres">
      <dgm:prSet presAssocID="{996189D2-BE01-4399-91FC-F075A2B2B7A8}" presName="vertSpace2b" presStyleCnt="0"/>
      <dgm:spPr/>
    </dgm:pt>
  </dgm:ptLst>
  <dgm:cxnLst>
    <dgm:cxn modelId="{603D5901-CB94-4B45-BBB5-B5CC19AED7EC}" type="presOf" srcId="{BEBDD596-6A36-4346-A286-F6413C1DF253}" destId="{A43FEF3A-37CC-4207-A469-59BA70BA8786}" srcOrd="0" destOrd="0" presId="urn:microsoft.com/office/officeart/2008/layout/LinedList"/>
    <dgm:cxn modelId="{9868CB0A-00B8-450A-B0A4-95D2C561E2D0}" type="presOf" srcId="{9AE34FDD-2828-48D6-BEF4-9EB19FDF5C24}" destId="{8CA051B1-D1DC-4519-9D8B-704C5A910473}" srcOrd="0" destOrd="0" presId="urn:microsoft.com/office/officeart/2008/layout/LinedList"/>
    <dgm:cxn modelId="{D785E842-3125-4601-8BC0-1814390E42F9}" srcId="{BEBDD596-6A36-4346-A286-F6413C1DF253}" destId="{F1165EBE-22C4-490F-B6BE-0283D6535698}" srcOrd="0" destOrd="0" parTransId="{126B85EA-B5F3-4299-9BBD-ED035CA47F61}" sibTransId="{1E96CE3E-62DC-40A8-A07D-B94D4370DCD3}"/>
    <dgm:cxn modelId="{C0E13D74-8D93-4B30-A38D-037A91478883}" srcId="{9AE34FDD-2828-48D6-BEF4-9EB19FDF5C24}" destId="{BEBDD596-6A36-4346-A286-F6413C1DF253}" srcOrd="0" destOrd="0" parTransId="{FB3C150A-472B-4582-B81B-C7AA4A2B6E1E}" sibTransId="{384E6FCD-D512-402E-B86C-23F0EA29BF45}"/>
    <dgm:cxn modelId="{23D7AC7A-DDB1-4EFC-BA81-D2898872C563}" srcId="{BEBDD596-6A36-4346-A286-F6413C1DF253}" destId="{8D7F24DA-CB5A-42FB-A63C-820050F544DF}" srcOrd="1" destOrd="0" parTransId="{BBAE0CAF-466F-4A25-A032-1DF01292CB67}" sibTransId="{BA26AA20-8D04-4186-AD3A-92CB7DAD83D6}"/>
    <dgm:cxn modelId="{3061E17A-FBB8-47A1-8C2E-D1D6863092EA}" srcId="{BEBDD596-6A36-4346-A286-F6413C1DF253}" destId="{AA6E202B-3B78-4AD4-A435-F5A8F4E23B98}" srcOrd="2" destOrd="0" parTransId="{9D831E7B-8D26-403D-B7FF-E872BAE739AF}" sibTransId="{67F1F9D9-54C2-4BFA-985B-9A8C7BC390AA}"/>
    <dgm:cxn modelId="{5889B4A6-76B2-4551-AB09-B353DD41203D}" srcId="{BEBDD596-6A36-4346-A286-F6413C1DF253}" destId="{9961412A-B10F-48C9-A91D-C2DF407BFFBC}" srcOrd="3" destOrd="0" parTransId="{9B0CADB9-E4CC-4CC8-B87D-26876D32AE8A}" sibTransId="{7E528E00-0D6A-4BC9-8C03-0A70773F27AE}"/>
    <dgm:cxn modelId="{9DBBA0AC-5BEC-4F7D-9E44-E719441825D8}" type="presOf" srcId="{996189D2-BE01-4399-91FC-F075A2B2B7A8}" destId="{96246363-9E4D-4A1F-BCAF-CF701C4768F2}" srcOrd="0" destOrd="0" presId="urn:microsoft.com/office/officeart/2008/layout/LinedList"/>
    <dgm:cxn modelId="{4B5868C9-8D9A-4938-81DD-0E5586B3C20C}" type="presOf" srcId="{AA6E202B-3B78-4AD4-A435-F5A8F4E23B98}" destId="{43FD2BE6-E317-49C2-8977-194A8A6B98F4}" srcOrd="0" destOrd="0" presId="urn:microsoft.com/office/officeart/2008/layout/LinedList"/>
    <dgm:cxn modelId="{EC9577D8-8B06-45C3-BCF7-854481CA5F01}" type="presOf" srcId="{8D7F24DA-CB5A-42FB-A63C-820050F544DF}" destId="{041C3791-910E-4DB6-8606-68B4531586E2}" srcOrd="0" destOrd="0" presId="urn:microsoft.com/office/officeart/2008/layout/LinedList"/>
    <dgm:cxn modelId="{2F3A1CDD-7C8F-4967-84E5-46E10041C298}" type="presOf" srcId="{9961412A-B10F-48C9-A91D-C2DF407BFFBC}" destId="{283DD83B-2D21-4B7D-BBC6-EBC1E8DE6194}" srcOrd="0" destOrd="0" presId="urn:microsoft.com/office/officeart/2008/layout/LinedList"/>
    <dgm:cxn modelId="{803CF9E3-3DB2-4E41-8BE1-74427D84FC9D}" type="presOf" srcId="{F1165EBE-22C4-490F-B6BE-0283D6535698}" destId="{BDC9D5D6-6F3E-4CFC-8A4F-A8E7C79243C0}" srcOrd="0" destOrd="0" presId="urn:microsoft.com/office/officeart/2008/layout/LinedList"/>
    <dgm:cxn modelId="{1FE288EE-ED2E-489D-AF16-F9CD08CA4350}" srcId="{BEBDD596-6A36-4346-A286-F6413C1DF253}" destId="{996189D2-BE01-4399-91FC-F075A2B2B7A8}" srcOrd="4" destOrd="0" parTransId="{DEEB5B79-2E86-41C8-BA09-8ED956FF8AAD}" sibTransId="{01E7E513-24F6-4ACF-AA8D-5B92EF618F19}"/>
    <dgm:cxn modelId="{160DCE6A-1F26-4F35-939F-BC04C887D75E}" type="presParOf" srcId="{8CA051B1-D1DC-4519-9D8B-704C5A910473}" destId="{EA1CE9F5-8C6F-4F54-A288-8AE8C7441460}" srcOrd="0" destOrd="0" presId="urn:microsoft.com/office/officeart/2008/layout/LinedList"/>
    <dgm:cxn modelId="{7C7D304D-EED7-4D7A-A7E1-8C4F2F436648}" type="presParOf" srcId="{8CA051B1-D1DC-4519-9D8B-704C5A910473}" destId="{3DAB1343-6E7C-41BA-B57A-65C535CF76DE}" srcOrd="1" destOrd="0" presId="urn:microsoft.com/office/officeart/2008/layout/LinedList"/>
    <dgm:cxn modelId="{B9803563-A970-45A3-B2BD-7AD8376BC8BA}" type="presParOf" srcId="{3DAB1343-6E7C-41BA-B57A-65C535CF76DE}" destId="{A43FEF3A-37CC-4207-A469-59BA70BA8786}" srcOrd="0" destOrd="0" presId="urn:microsoft.com/office/officeart/2008/layout/LinedList"/>
    <dgm:cxn modelId="{220E2AA1-C398-481A-998C-DFCDDF18272A}" type="presParOf" srcId="{3DAB1343-6E7C-41BA-B57A-65C535CF76DE}" destId="{B50C0D98-03F5-4C67-8EBA-34A0D887F945}" srcOrd="1" destOrd="0" presId="urn:microsoft.com/office/officeart/2008/layout/LinedList"/>
    <dgm:cxn modelId="{3D53E100-28A5-4DF0-987E-972C122686A6}" type="presParOf" srcId="{B50C0D98-03F5-4C67-8EBA-34A0D887F945}" destId="{44DD9BAC-8DD8-4FEA-AE5D-4CCDFA6ACD5B}" srcOrd="0" destOrd="0" presId="urn:microsoft.com/office/officeart/2008/layout/LinedList"/>
    <dgm:cxn modelId="{FDD8824D-7902-4470-9F8C-BD1F834E4D7D}" type="presParOf" srcId="{B50C0D98-03F5-4C67-8EBA-34A0D887F945}" destId="{DC4AA66B-3BF1-4DD3-9395-7D6FA1E6CE8F}" srcOrd="1" destOrd="0" presId="urn:microsoft.com/office/officeart/2008/layout/LinedList"/>
    <dgm:cxn modelId="{16B6B9C4-9A45-42EC-96DD-713FE74D6208}" type="presParOf" srcId="{DC4AA66B-3BF1-4DD3-9395-7D6FA1E6CE8F}" destId="{36109544-2531-4588-9458-0D9207C7060C}" srcOrd="0" destOrd="0" presId="urn:microsoft.com/office/officeart/2008/layout/LinedList"/>
    <dgm:cxn modelId="{ADB521ED-B30B-4630-BC60-A03BBE8F014F}" type="presParOf" srcId="{DC4AA66B-3BF1-4DD3-9395-7D6FA1E6CE8F}" destId="{BDC9D5D6-6F3E-4CFC-8A4F-A8E7C79243C0}" srcOrd="1" destOrd="0" presId="urn:microsoft.com/office/officeart/2008/layout/LinedList"/>
    <dgm:cxn modelId="{7C56A694-1326-4086-8DCA-67E8008B49BF}" type="presParOf" srcId="{DC4AA66B-3BF1-4DD3-9395-7D6FA1E6CE8F}" destId="{77605866-3265-42E6-BA89-B93C98FF0514}" srcOrd="2" destOrd="0" presId="urn:microsoft.com/office/officeart/2008/layout/LinedList"/>
    <dgm:cxn modelId="{1822F5A7-40A2-4316-98B7-676F1B4FDB98}" type="presParOf" srcId="{B50C0D98-03F5-4C67-8EBA-34A0D887F945}" destId="{F592B214-B638-4A77-A02E-0FBB0BAF36B0}" srcOrd="2" destOrd="0" presId="urn:microsoft.com/office/officeart/2008/layout/LinedList"/>
    <dgm:cxn modelId="{1389AE0E-8F83-484A-A01A-746CFEE20E4F}" type="presParOf" srcId="{B50C0D98-03F5-4C67-8EBA-34A0D887F945}" destId="{55346648-4910-4683-83AF-9EDFA091B62C}" srcOrd="3" destOrd="0" presId="urn:microsoft.com/office/officeart/2008/layout/LinedList"/>
    <dgm:cxn modelId="{0C97BC46-807A-4753-857D-6C291F287950}" type="presParOf" srcId="{B50C0D98-03F5-4C67-8EBA-34A0D887F945}" destId="{369A8CEB-B943-42FB-9FDF-CDD63AF1F8F0}" srcOrd="4" destOrd="0" presId="urn:microsoft.com/office/officeart/2008/layout/LinedList"/>
    <dgm:cxn modelId="{497EDB26-AC06-429E-953B-8042E5D45518}" type="presParOf" srcId="{369A8CEB-B943-42FB-9FDF-CDD63AF1F8F0}" destId="{3F2ECC49-9FEC-46CC-8A69-0F7B050A3DE9}" srcOrd="0" destOrd="0" presId="urn:microsoft.com/office/officeart/2008/layout/LinedList"/>
    <dgm:cxn modelId="{3624FC9B-64D8-48BC-BF79-43EE8846687A}" type="presParOf" srcId="{369A8CEB-B943-42FB-9FDF-CDD63AF1F8F0}" destId="{041C3791-910E-4DB6-8606-68B4531586E2}" srcOrd="1" destOrd="0" presId="urn:microsoft.com/office/officeart/2008/layout/LinedList"/>
    <dgm:cxn modelId="{9A696BE5-C56B-414B-A89E-8E549E6897ED}" type="presParOf" srcId="{369A8CEB-B943-42FB-9FDF-CDD63AF1F8F0}" destId="{507103C8-66F6-4E24-B612-93AA9B197B96}" srcOrd="2" destOrd="0" presId="urn:microsoft.com/office/officeart/2008/layout/LinedList"/>
    <dgm:cxn modelId="{955D170D-1463-4B33-AE5B-5B0A47B29090}" type="presParOf" srcId="{B50C0D98-03F5-4C67-8EBA-34A0D887F945}" destId="{02CF215F-71FE-4912-9E5C-2F19D3D1C2F1}" srcOrd="5" destOrd="0" presId="urn:microsoft.com/office/officeart/2008/layout/LinedList"/>
    <dgm:cxn modelId="{A0ABF9AE-1F7F-48EC-8EA3-66B381BAD933}" type="presParOf" srcId="{B50C0D98-03F5-4C67-8EBA-34A0D887F945}" destId="{C4E71D58-2F72-44F0-AF20-CF0CBA139529}" srcOrd="6" destOrd="0" presId="urn:microsoft.com/office/officeart/2008/layout/LinedList"/>
    <dgm:cxn modelId="{ECD1CCE7-7355-427B-BD2B-53D79ABAEF1A}" type="presParOf" srcId="{B50C0D98-03F5-4C67-8EBA-34A0D887F945}" destId="{89242D22-D1ED-4A11-A3AF-BDFD8B6987F8}" srcOrd="7" destOrd="0" presId="urn:microsoft.com/office/officeart/2008/layout/LinedList"/>
    <dgm:cxn modelId="{5FD25F14-536F-4926-9FBF-E191076EB8E7}" type="presParOf" srcId="{89242D22-D1ED-4A11-A3AF-BDFD8B6987F8}" destId="{A4AF9FE1-35D2-4618-9276-144C78EFB472}" srcOrd="0" destOrd="0" presId="urn:microsoft.com/office/officeart/2008/layout/LinedList"/>
    <dgm:cxn modelId="{44E84015-B3E4-4129-9E4B-28A103BD8926}" type="presParOf" srcId="{89242D22-D1ED-4A11-A3AF-BDFD8B6987F8}" destId="{43FD2BE6-E317-49C2-8977-194A8A6B98F4}" srcOrd="1" destOrd="0" presId="urn:microsoft.com/office/officeart/2008/layout/LinedList"/>
    <dgm:cxn modelId="{D021A663-B39A-4A5B-9F97-D8217ED27A5A}" type="presParOf" srcId="{89242D22-D1ED-4A11-A3AF-BDFD8B6987F8}" destId="{ED2F0241-8986-49E5-BCCA-F189B6108897}" srcOrd="2" destOrd="0" presId="urn:microsoft.com/office/officeart/2008/layout/LinedList"/>
    <dgm:cxn modelId="{8ED2C0AA-6DC6-4325-AD13-DAF2E18C8FEB}" type="presParOf" srcId="{B50C0D98-03F5-4C67-8EBA-34A0D887F945}" destId="{132254E0-3434-4ED8-B71B-5A31B53258D1}" srcOrd="8" destOrd="0" presId="urn:microsoft.com/office/officeart/2008/layout/LinedList"/>
    <dgm:cxn modelId="{35CB682A-F181-4C0E-8E75-A17581AE6511}" type="presParOf" srcId="{B50C0D98-03F5-4C67-8EBA-34A0D887F945}" destId="{AABFCBC0-93CC-4E5D-AD6D-4596BC278920}" srcOrd="9" destOrd="0" presId="urn:microsoft.com/office/officeart/2008/layout/LinedList"/>
    <dgm:cxn modelId="{B91EA390-B926-4AB2-9DC7-C3E6D408EB8D}" type="presParOf" srcId="{B50C0D98-03F5-4C67-8EBA-34A0D887F945}" destId="{A6439A87-D6DE-4114-988B-3BEFCDE63ADA}" srcOrd="10" destOrd="0" presId="urn:microsoft.com/office/officeart/2008/layout/LinedList"/>
    <dgm:cxn modelId="{EABEF937-B042-4041-AB57-E896AD8270D5}" type="presParOf" srcId="{A6439A87-D6DE-4114-988B-3BEFCDE63ADA}" destId="{E142446F-8D3A-413F-B815-3EE05FCAEC02}" srcOrd="0" destOrd="0" presId="urn:microsoft.com/office/officeart/2008/layout/LinedList"/>
    <dgm:cxn modelId="{3495C73F-DB9A-4E3F-930C-5B2F6F4898A9}" type="presParOf" srcId="{A6439A87-D6DE-4114-988B-3BEFCDE63ADA}" destId="{283DD83B-2D21-4B7D-BBC6-EBC1E8DE6194}" srcOrd="1" destOrd="0" presId="urn:microsoft.com/office/officeart/2008/layout/LinedList"/>
    <dgm:cxn modelId="{038D253B-5EDD-40C7-A414-F7C84CB24B40}" type="presParOf" srcId="{A6439A87-D6DE-4114-988B-3BEFCDE63ADA}" destId="{537DB046-BD3D-47B6-B9A0-21B486C3CE34}" srcOrd="2" destOrd="0" presId="urn:microsoft.com/office/officeart/2008/layout/LinedList"/>
    <dgm:cxn modelId="{8763DF86-B5C3-49A8-835E-0223F82A6DB4}" type="presParOf" srcId="{B50C0D98-03F5-4C67-8EBA-34A0D887F945}" destId="{5CDCE2C6-5151-44AE-88C2-25321BEF8EB6}" srcOrd="11" destOrd="0" presId="urn:microsoft.com/office/officeart/2008/layout/LinedList"/>
    <dgm:cxn modelId="{C3637747-ACB7-4F04-987D-201112BD9470}" type="presParOf" srcId="{B50C0D98-03F5-4C67-8EBA-34A0D887F945}" destId="{8440E3C1-AA56-425A-8EAE-D088BFBAFFB9}" srcOrd="12" destOrd="0" presId="urn:microsoft.com/office/officeart/2008/layout/LinedList"/>
    <dgm:cxn modelId="{FEF1F471-45E0-458D-9E80-5767A8A05E40}" type="presParOf" srcId="{B50C0D98-03F5-4C67-8EBA-34A0D887F945}" destId="{D7F3D935-2B54-4012-8AFD-303DB0F405AC}" srcOrd="13" destOrd="0" presId="urn:microsoft.com/office/officeart/2008/layout/LinedList"/>
    <dgm:cxn modelId="{AA1EE864-9835-41C3-A6D4-8DC68E5E5273}" type="presParOf" srcId="{D7F3D935-2B54-4012-8AFD-303DB0F405AC}" destId="{F0348BB7-B87A-461D-A5B7-964BB3300BE9}" srcOrd="0" destOrd="0" presId="urn:microsoft.com/office/officeart/2008/layout/LinedList"/>
    <dgm:cxn modelId="{337CBEF3-FE9E-4C5D-9115-411AA741BE0A}" type="presParOf" srcId="{D7F3D935-2B54-4012-8AFD-303DB0F405AC}" destId="{96246363-9E4D-4A1F-BCAF-CF701C4768F2}" srcOrd="1" destOrd="0" presId="urn:microsoft.com/office/officeart/2008/layout/LinedList"/>
    <dgm:cxn modelId="{B9D15DCC-CEC3-4BDA-ACB2-2CEDBBF95D53}" type="presParOf" srcId="{D7F3D935-2B54-4012-8AFD-303DB0F405AC}" destId="{6DB062C1-725C-4223-B1C3-29CF0B19FFEF}" srcOrd="2" destOrd="0" presId="urn:microsoft.com/office/officeart/2008/layout/LinedList"/>
    <dgm:cxn modelId="{27032DBE-125A-412E-8E4C-40ED7E380147}" type="presParOf" srcId="{B50C0D98-03F5-4C67-8EBA-34A0D887F945}" destId="{0AFCE76B-0734-4923-B77A-3625E3C0D353}" srcOrd="14" destOrd="0" presId="urn:microsoft.com/office/officeart/2008/layout/LinedList"/>
    <dgm:cxn modelId="{D4AB4E02-16D3-4ACC-A741-CF6E51E71FF5}" type="presParOf" srcId="{B50C0D98-03F5-4C67-8EBA-34A0D887F945}" destId="{C1C1603C-C50C-4217-B1EC-6F66D354842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5B51EB-C9BF-424A-A1BD-D35523BD9A74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C363B2B-07AE-49BE-8714-C9A4A3A9C6A0}">
      <dgm:prSet/>
      <dgm:spPr/>
      <dgm:t>
        <a:bodyPr/>
        <a:lstStyle/>
        <a:p>
          <a:r>
            <a:rPr lang="en-US" err="1"/>
            <a:t>Vectara</a:t>
          </a:r>
          <a:r>
            <a:rPr lang="en-US"/>
            <a:t>  is a cloud-based vector search platform designed for creating and managing sophisticated search and recommendation systems. </a:t>
          </a:r>
          <a:endParaRPr lang="en-IN"/>
        </a:p>
      </dgm:t>
    </dgm:pt>
    <dgm:pt modelId="{630F3671-28AE-4881-847B-B1525DD74CF2}" type="parTrans" cxnId="{DACD7E3A-A31E-4DC4-A4B0-F8D760D1EC54}">
      <dgm:prSet/>
      <dgm:spPr/>
      <dgm:t>
        <a:bodyPr/>
        <a:lstStyle/>
        <a:p>
          <a:endParaRPr lang="en-IN"/>
        </a:p>
      </dgm:t>
    </dgm:pt>
    <dgm:pt modelId="{38079AA4-C2C4-4850-A985-86422EF33207}" type="sibTrans" cxnId="{DACD7E3A-A31E-4DC4-A4B0-F8D760D1EC54}">
      <dgm:prSet/>
      <dgm:spPr/>
      <dgm:t>
        <a:bodyPr/>
        <a:lstStyle/>
        <a:p>
          <a:endParaRPr lang="en-IN"/>
        </a:p>
      </dgm:t>
    </dgm:pt>
    <dgm:pt modelId="{322E82C7-37AE-415E-9FB3-3BEF914DC9BE}">
      <dgm:prSet/>
      <dgm:spPr/>
      <dgm:t>
        <a:bodyPr/>
        <a:lstStyle/>
        <a:p>
          <a:r>
            <a:rPr lang="en-US"/>
            <a:t>It's particularly geared towards enterprise-level applications, offering features and capabilities that support complex, high-volume search requirements.</a:t>
          </a:r>
          <a:endParaRPr lang="en-IN"/>
        </a:p>
      </dgm:t>
    </dgm:pt>
    <dgm:pt modelId="{D2C63CB4-6F34-47A8-A374-10B77BDF6062}" type="parTrans" cxnId="{5DA594CB-B606-4790-BC8D-FA2C8CEA8D5D}">
      <dgm:prSet/>
      <dgm:spPr/>
      <dgm:t>
        <a:bodyPr/>
        <a:lstStyle/>
        <a:p>
          <a:endParaRPr lang="en-IN"/>
        </a:p>
      </dgm:t>
    </dgm:pt>
    <dgm:pt modelId="{3735BD42-3BCA-4CA4-98E1-E92411C4070D}" type="sibTrans" cxnId="{5DA594CB-B606-4790-BC8D-FA2C8CEA8D5D}">
      <dgm:prSet/>
      <dgm:spPr/>
      <dgm:t>
        <a:bodyPr/>
        <a:lstStyle/>
        <a:p>
          <a:endParaRPr lang="en-IN"/>
        </a:p>
      </dgm:t>
    </dgm:pt>
    <dgm:pt modelId="{BA8522FC-3A47-4363-BB03-50E563A3F2DF}" type="pres">
      <dgm:prSet presAssocID="{4C5B51EB-C9BF-424A-A1BD-D35523BD9A7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132D964-13BB-427F-B147-1051BEAD8A28}" type="pres">
      <dgm:prSet presAssocID="{DC363B2B-07AE-49BE-8714-C9A4A3A9C6A0}" presName="circle1" presStyleLbl="node1" presStyleIdx="0" presStyleCnt="2"/>
      <dgm:spPr/>
    </dgm:pt>
    <dgm:pt modelId="{0DFB62A6-621E-4B4A-AF7D-CA52F4442FA5}" type="pres">
      <dgm:prSet presAssocID="{DC363B2B-07AE-49BE-8714-C9A4A3A9C6A0}" presName="space" presStyleCnt="0"/>
      <dgm:spPr/>
    </dgm:pt>
    <dgm:pt modelId="{4CC7D2A7-91C2-498B-A083-C8033E8D2C69}" type="pres">
      <dgm:prSet presAssocID="{DC363B2B-07AE-49BE-8714-C9A4A3A9C6A0}" presName="rect1" presStyleLbl="alignAcc1" presStyleIdx="0" presStyleCnt="2" custLinFactNeighborX="134" custLinFactNeighborY="-6291"/>
      <dgm:spPr/>
    </dgm:pt>
    <dgm:pt modelId="{FB34A3EE-EB7D-413A-81BC-646380205209}" type="pres">
      <dgm:prSet presAssocID="{322E82C7-37AE-415E-9FB3-3BEF914DC9BE}" presName="vertSpace2" presStyleLbl="node1" presStyleIdx="0" presStyleCnt="2"/>
      <dgm:spPr/>
    </dgm:pt>
    <dgm:pt modelId="{12151DBB-3146-43EA-94C1-95CE19FC7639}" type="pres">
      <dgm:prSet presAssocID="{322E82C7-37AE-415E-9FB3-3BEF914DC9BE}" presName="circle2" presStyleLbl="node1" presStyleIdx="1" presStyleCnt="2"/>
      <dgm:spPr/>
    </dgm:pt>
    <dgm:pt modelId="{72832167-5E40-449D-98B8-0EB034153FF0}" type="pres">
      <dgm:prSet presAssocID="{322E82C7-37AE-415E-9FB3-3BEF914DC9BE}" presName="rect2" presStyleLbl="alignAcc1" presStyleIdx="1" presStyleCnt="2"/>
      <dgm:spPr/>
    </dgm:pt>
    <dgm:pt modelId="{04B82BDA-05F7-4457-B3DF-BBD63A1F9D8A}" type="pres">
      <dgm:prSet presAssocID="{DC363B2B-07AE-49BE-8714-C9A4A3A9C6A0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25AE4C9E-4E45-4234-B158-10E39599FE38}" type="pres">
      <dgm:prSet presAssocID="{322E82C7-37AE-415E-9FB3-3BEF914DC9BE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9DA7F1C-F1F6-4ABC-A500-066452EFA121}" type="presOf" srcId="{DC363B2B-07AE-49BE-8714-C9A4A3A9C6A0}" destId="{04B82BDA-05F7-4457-B3DF-BBD63A1F9D8A}" srcOrd="1" destOrd="0" presId="urn:microsoft.com/office/officeart/2005/8/layout/target3"/>
    <dgm:cxn modelId="{8D933535-3813-4558-BECB-65C3D63F044D}" type="presOf" srcId="{322E82C7-37AE-415E-9FB3-3BEF914DC9BE}" destId="{72832167-5E40-449D-98B8-0EB034153FF0}" srcOrd="0" destOrd="0" presId="urn:microsoft.com/office/officeart/2005/8/layout/target3"/>
    <dgm:cxn modelId="{DACD7E3A-A31E-4DC4-A4B0-F8D760D1EC54}" srcId="{4C5B51EB-C9BF-424A-A1BD-D35523BD9A74}" destId="{DC363B2B-07AE-49BE-8714-C9A4A3A9C6A0}" srcOrd="0" destOrd="0" parTransId="{630F3671-28AE-4881-847B-B1525DD74CF2}" sibTransId="{38079AA4-C2C4-4850-A985-86422EF33207}"/>
    <dgm:cxn modelId="{3912C65D-ED33-4977-B18E-570FC1DD4092}" type="presOf" srcId="{4C5B51EB-C9BF-424A-A1BD-D35523BD9A74}" destId="{BA8522FC-3A47-4363-BB03-50E563A3F2DF}" srcOrd="0" destOrd="0" presId="urn:microsoft.com/office/officeart/2005/8/layout/target3"/>
    <dgm:cxn modelId="{D8AB2971-9A0C-4E01-BF12-D344E2CB0EFB}" type="presOf" srcId="{322E82C7-37AE-415E-9FB3-3BEF914DC9BE}" destId="{25AE4C9E-4E45-4234-B158-10E39599FE38}" srcOrd="1" destOrd="0" presId="urn:microsoft.com/office/officeart/2005/8/layout/target3"/>
    <dgm:cxn modelId="{5DA594CB-B606-4790-BC8D-FA2C8CEA8D5D}" srcId="{4C5B51EB-C9BF-424A-A1BD-D35523BD9A74}" destId="{322E82C7-37AE-415E-9FB3-3BEF914DC9BE}" srcOrd="1" destOrd="0" parTransId="{D2C63CB4-6F34-47A8-A374-10B77BDF6062}" sibTransId="{3735BD42-3BCA-4CA4-98E1-E92411C4070D}"/>
    <dgm:cxn modelId="{4C8642DE-3427-4DB0-82D2-BD03DA8CEE56}" type="presOf" srcId="{DC363B2B-07AE-49BE-8714-C9A4A3A9C6A0}" destId="{4CC7D2A7-91C2-498B-A083-C8033E8D2C69}" srcOrd="0" destOrd="0" presId="urn:microsoft.com/office/officeart/2005/8/layout/target3"/>
    <dgm:cxn modelId="{0ACCD8A9-D56E-418D-9C83-3AA5CA5E81D8}" type="presParOf" srcId="{BA8522FC-3A47-4363-BB03-50E563A3F2DF}" destId="{9132D964-13BB-427F-B147-1051BEAD8A28}" srcOrd="0" destOrd="0" presId="urn:microsoft.com/office/officeart/2005/8/layout/target3"/>
    <dgm:cxn modelId="{4481ED51-7077-47A3-9128-B8C3CA145E2D}" type="presParOf" srcId="{BA8522FC-3A47-4363-BB03-50E563A3F2DF}" destId="{0DFB62A6-621E-4B4A-AF7D-CA52F4442FA5}" srcOrd="1" destOrd="0" presId="urn:microsoft.com/office/officeart/2005/8/layout/target3"/>
    <dgm:cxn modelId="{B70B317D-9763-4E5C-ABC5-781C60C783EF}" type="presParOf" srcId="{BA8522FC-3A47-4363-BB03-50E563A3F2DF}" destId="{4CC7D2A7-91C2-498B-A083-C8033E8D2C69}" srcOrd="2" destOrd="0" presId="urn:microsoft.com/office/officeart/2005/8/layout/target3"/>
    <dgm:cxn modelId="{BFC61716-B6AD-498A-A4B8-22E5904D62EA}" type="presParOf" srcId="{BA8522FC-3A47-4363-BB03-50E563A3F2DF}" destId="{FB34A3EE-EB7D-413A-81BC-646380205209}" srcOrd="3" destOrd="0" presId="urn:microsoft.com/office/officeart/2005/8/layout/target3"/>
    <dgm:cxn modelId="{FB7E8D38-F482-4600-A27A-12068E6057EF}" type="presParOf" srcId="{BA8522FC-3A47-4363-BB03-50E563A3F2DF}" destId="{12151DBB-3146-43EA-94C1-95CE19FC7639}" srcOrd="4" destOrd="0" presId="urn:microsoft.com/office/officeart/2005/8/layout/target3"/>
    <dgm:cxn modelId="{CD61B1CA-AB80-478F-8B16-7253A1162612}" type="presParOf" srcId="{BA8522FC-3A47-4363-BB03-50E563A3F2DF}" destId="{72832167-5E40-449D-98B8-0EB034153FF0}" srcOrd="5" destOrd="0" presId="urn:microsoft.com/office/officeart/2005/8/layout/target3"/>
    <dgm:cxn modelId="{D68029FA-1DA7-4C73-BBA7-428AF4FD5D4F}" type="presParOf" srcId="{BA8522FC-3A47-4363-BB03-50E563A3F2DF}" destId="{04B82BDA-05F7-4457-B3DF-BBD63A1F9D8A}" srcOrd="6" destOrd="0" presId="urn:microsoft.com/office/officeart/2005/8/layout/target3"/>
    <dgm:cxn modelId="{09F54CB2-7090-4AF1-9452-A98B5A36C6C5}" type="presParOf" srcId="{BA8522FC-3A47-4363-BB03-50E563A3F2DF}" destId="{25AE4C9E-4E45-4234-B158-10E39599FE3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46A01-C989-448B-8663-BF46F1B89F42}">
      <dsp:nvSpPr>
        <dsp:cNvPr id="0" name=""/>
        <dsp:cNvSpPr/>
      </dsp:nvSpPr>
      <dsp:spPr>
        <a:xfrm>
          <a:off x="0" y="0"/>
          <a:ext cx="1077218" cy="10772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34E2-7771-4B9D-8C95-F431A051FA81}">
      <dsp:nvSpPr>
        <dsp:cNvPr id="0" name=""/>
        <dsp:cNvSpPr/>
      </dsp:nvSpPr>
      <dsp:spPr>
        <a:xfrm>
          <a:off x="538608" y="0"/>
          <a:ext cx="4558810" cy="1077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machine learning, particularly in areas like natural language processing (NLP) and computer vision, data is often transformed into vectors using models like word embeddings or image embeddings.</a:t>
          </a:r>
          <a:endParaRPr lang="en-IN" sz="1600" kern="1200" dirty="0"/>
        </a:p>
      </dsp:txBody>
      <dsp:txXfrm>
        <a:off x="538608" y="0"/>
        <a:ext cx="4558810" cy="107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98BD7-590D-4C93-A993-5889BA54E5EA}">
      <dsp:nvSpPr>
        <dsp:cNvPr id="0" name=""/>
        <dsp:cNvSpPr/>
      </dsp:nvSpPr>
      <dsp:spPr>
        <a:xfrm>
          <a:off x="0" y="0"/>
          <a:ext cx="1077218" cy="10772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C0844-982F-49F7-80BE-23421B5FFE91}">
      <dsp:nvSpPr>
        <dsp:cNvPr id="0" name=""/>
        <dsp:cNvSpPr/>
      </dsp:nvSpPr>
      <dsp:spPr>
        <a:xfrm>
          <a:off x="538608" y="0"/>
          <a:ext cx="4558810" cy="1077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databases allow for efficient storage and retrieval of these embeddings, enabling features like similarity search, where you can query database with a vector and find other vectors that are similar to it.</a:t>
          </a:r>
          <a:endParaRPr lang="en-IN" sz="1600" kern="1200" dirty="0"/>
        </a:p>
      </dsp:txBody>
      <dsp:txXfrm>
        <a:off x="538608" y="0"/>
        <a:ext cx="4558810" cy="1077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0781-D8B1-471A-98FB-EC1FF77EEA4C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69B76-4F53-4B81-91CE-EE42C9A7A6E5}">
      <dsp:nvSpPr>
        <dsp:cNvPr id="0" name=""/>
        <dsp:cNvSpPr/>
      </dsp:nvSpPr>
      <dsp:spPr>
        <a:xfrm>
          <a:off x="415498" y="0"/>
          <a:ext cx="4681920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databases are optimized for vector-specific operations, such as cosine similarity, Euclidean distance, and nearest neighbor search.</a:t>
          </a:r>
          <a:endParaRPr lang="en-IN" sz="1600" kern="1200" dirty="0"/>
        </a:p>
      </dsp:txBody>
      <dsp:txXfrm>
        <a:off x="415498" y="0"/>
        <a:ext cx="4681920" cy="83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2B06A-F0BC-4F00-A4A2-2AD3C34392A9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A51A5-B046-4E0D-8EAF-A6B9922A621C}">
      <dsp:nvSpPr>
        <dsp:cNvPr id="0" name=""/>
        <dsp:cNvSpPr/>
      </dsp:nvSpPr>
      <dsp:spPr>
        <a:xfrm>
          <a:off x="415498" y="0"/>
          <a:ext cx="4681920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all makes them suitable for applications like recommendation systems, image recognition, and semantic text search.</a:t>
          </a:r>
          <a:endParaRPr lang="en-IN" sz="1600" kern="1200" dirty="0"/>
        </a:p>
      </dsp:txBody>
      <dsp:txXfrm>
        <a:off x="415498" y="0"/>
        <a:ext cx="4681920" cy="830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467AA-5714-4C6D-BE67-CFEEDF4C34D6}">
      <dsp:nvSpPr>
        <dsp:cNvPr id="0" name=""/>
        <dsp:cNvSpPr/>
      </dsp:nvSpPr>
      <dsp:spPr>
        <a:xfrm>
          <a:off x="0" y="798616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Pinecone  is a vector database specifically designed for machine learning applications.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858015"/>
        <a:ext cx="5391443" cy="1098002"/>
      </dsp:txXfrm>
    </dsp:sp>
    <dsp:sp modelId="{C79BBF9A-F13A-4C71-8747-754786FD124A}">
      <dsp:nvSpPr>
        <dsp:cNvPr id="0" name=""/>
        <dsp:cNvSpPr/>
      </dsp:nvSpPr>
      <dsp:spPr>
        <a:xfrm>
          <a:off x="0" y="2202617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It's built to handle the complexities of vector search at scale, enabling efficient management and retrieval of high-dimensional data.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2262016"/>
        <a:ext cx="5391443" cy="1098002"/>
      </dsp:txXfrm>
    </dsp:sp>
    <dsp:sp modelId="{8CF17AF5-395A-4CD5-B357-C7A5C6E50D9A}">
      <dsp:nvSpPr>
        <dsp:cNvPr id="0" name=""/>
        <dsp:cNvSpPr/>
      </dsp:nvSpPr>
      <dsp:spPr>
        <a:xfrm>
          <a:off x="0" y="3606617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Pinecone is often used in scenarios where similarity search is essential, such as recommendation systems, image and text retrieval, and anomaly detection.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3666016"/>
        <a:ext cx="5391443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E9F5-8C6F-4F54-A288-8AE8C7441460}">
      <dsp:nvSpPr>
        <dsp:cNvPr id="0" name=""/>
        <dsp:cNvSpPr/>
      </dsp:nvSpPr>
      <dsp:spPr>
        <a:xfrm>
          <a:off x="0" y="0"/>
          <a:ext cx="6193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EF3A-37CC-4207-A469-59BA70BA8786}">
      <dsp:nvSpPr>
        <dsp:cNvPr id="0" name=""/>
        <dsp:cNvSpPr/>
      </dsp:nvSpPr>
      <dsp:spPr>
        <a:xfrm>
          <a:off x="0" y="0"/>
          <a:ext cx="1238785" cy="4948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Key Features</a:t>
          </a:r>
          <a:endParaRPr lang="en-IN" sz="2300" b="1" kern="1200"/>
        </a:p>
      </dsp:txBody>
      <dsp:txXfrm>
        <a:off x="0" y="0"/>
        <a:ext cx="1238785" cy="4948933"/>
      </dsp:txXfrm>
    </dsp:sp>
    <dsp:sp modelId="{BDC9D5D6-6F3E-4CFC-8A4F-A8E7C79243C0}">
      <dsp:nvSpPr>
        <dsp:cNvPr id="0" name=""/>
        <dsp:cNvSpPr/>
      </dsp:nvSpPr>
      <dsp:spPr>
        <a:xfrm>
          <a:off x="1331694" y="46637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Open-source and Free:</a:t>
          </a:r>
          <a:r>
            <a:rPr lang="en-US" sz="1400" kern="1200"/>
            <a:t> Chroma is free to use and modify, allowing for customization and community-driven improvements.</a:t>
          </a:r>
          <a:endParaRPr lang="en-IN" sz="1400" kern="1200"/>
        </a:p>
      </dsp:txBody>
      <dsp:txXfrm>
        <a:off x="1331694" y="46637"/>
        <a:ext cx="4862231" cy="932757"/>
      </dsp:txXfrm>
    </dsp:sp>
    <dsp:sp modelId="{F592B214-B638-4A77-A02E-0FBB0BAF36B0}">
      <dsp:nvSpPr>
        <dsp:cNvPr id="0" name=""/>
        <dsp:cNvSpPr/>
      </dsp:nvSpPr>
      <dsp:spPr>
        <a:xfrm>
          <a:off x="1238785" y="979395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C3791-910E-4DB6-8606-68B4531586E2}">
      <dsp:nvSpPr>
        <dsp:cNvPr id="0" name=""/>
        <dsp:cNvSpPr/>
      </dsp:nvSpPr>
      <dsp:spPr>
        <a:xfrm>
          <a:off x="1331694" y="1026033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Scalability and Performance:</a:t>
          </a:r>
          <a:r>
            <a:rPr lang="en-US" sz="1400" kern="1200"/>
            <a:t> Chroma handles large datasets efficiently and offers fast retrieval times for nearest neighbor searches.</a:t>
          </a:r>
          <a:endParaRPr lang="en-IN" sz="1400" kern="1200"/>
        </a:p>
      </dsp:txBody>
      <dsp:txXfrm>
        <a:off x="1331694" y="1026033"/>
        <a:ext cx="4862231" cy="932757"/>
      </dsp:txXfrm>
    </dsp:sp>
    <dsp:sp modelId="{02CF215F-71FE-4912-9E5C-2F19D3D1C2F1}">
      <dsp:nvSpPr>
        <dsp:cNvPr id="0" name=""/>
        <dsp:cNvSpPr/>
      </dsp:nvSpPr>
      <dsp:spPr>
        <a:xfrm>
          <a:off x="1238785" y="1958791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D2BE6-E317-49C2-8977-194A8A6B98F4}">
      <dsp:nvSpPr>
        <dsp:cNvPr id="0" name=""/>
        <dsp:cNvSpPr/>
      </dsp:nvSpPr>
      <dsp:spPr>
        <a:xfrm>
          <a:off x="1331694" y="2005429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Flexibility:</a:t>
          </a:r>
          <a:r>
            <a:rPr lang="en-US" sz="1400" kern="1200"/>
            <a:t> Chroma supports multiple storage options (DuckDB for standalone, Click House for scalability) and various embedding models (Sentence Transformers, OpenAI, Cohere, custom models).</a:t>
          </a:r>
          <a:endParaRPr lang="en-IN" sz="1400" kern="1200"/>
        </a:p>
      </dsp:txBody>
      <dsp:txXfrm>
        <a:off x="1331694" y="2005429"/>
        <a:ext cx="4862231" cy="932757"/>
      </dsp:txXfrm>
    </dsp:sp>
    <dsp:sp modelId="{132254E0-3434-4ED8-B71B-5A31B53258D1}">
      <dsp:nvSpPr>
        <dsp:cNvPr id="0" name=""/>
        <dsp:cNvSpPr/>
      </dsp:nvSpPr>
      <dsp:spPr>
        <a:xfrm>
          <a:off x="1238785" y="2938187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DD83B-2D21-4B7D-BBC6-EBC1E8DE6194}">
      <dsp:nvSpPr>
        <dsp:cNvPr id="0" name=""/>
        <dsp:cNvSpPr/>
      </dsp:nvSpPr>
      <dsp:spPr>
        <a:xfrm>
          <a:off x="1331694" y="2984825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Simplicity and Analysis:</a:t>
          </a:r>
          <a:r>
            <a:rPr lang="en-US" sz="1400" kern="1200"/>
            <a:t> Chroma is user-friendly, with straightforward APIs and visualization tools to explore and analyze data relationships.</a:t>
          </a:r>
          <a:endParaRPr lang="en-IN" sz="1400" kern="1200"/>
        </a:p>
      </dsp:txBody>
      <dsp:txXfrm>
        <a:off x="1331694" y="2984825"/>
        <a:ext cx="4862231" cy="932757"/>
      </dsp:txXfrm>
    </dsp:sp>
    <dsp:sp modelId="{5CDCE2C6-5151-44AE-88C2-25321BEF8EB6}">
      <dsp:nvSpPr>
        <dsp:cNvPr id="0" name=""/>
        <dsp:cNvSpPr/>
      </dsp:nvSpPr>
      <dsp:spPr>
        <a:xfrm>
          <a:off x="1238785" y="3917583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46363-9E4D-4A1F-BCAF-CF701C4768F2}">
      <dsp:nvSpPr>
        <dsp:cNvPr id="0" name=""/>
        <dsp:cNvSpPr/>
      </dsp:nvSpPr>
      <dsp:spPr>
        <a:xfrm>
          <a:off x="1331694" y="3964220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Cross-Platform Support:</a:t>
          </a:r>
          <a:r>
            <a:rPr lang="en-US" sz="1400" kern="1200"/>
            <a:t> Chroma works on Linux, macOS, and Windows, offering easy integration with various development environments.</a:t>
          </a:r>
          <a:endParaRPr lang="en-IN" sz="1400" kern="1200"/>
        </a:p>
      </dsp:txBody>
      <dsp:txXfrm>
        <a:off x="1331694" y="3964220"/>
        <a:ext cx="4862231" cy="932757"/>
      </dsp:txXfrm>
    </dsp:sp>
    <dsp:sp modelId="{0AFCE76B-0734-4923-B77A-3625E3C0D353}">
      <dsp:nvSpPr>
        <dsp:cNvPr id="0" name=""/>
        <dsp:cNvSpPr/>
      </dsp:nvSpPr>
      <dsp:spPr>
        <a:xfrm>
          <a:off x="1238785" y="4896978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2D964-13BB-427F-B147-1051BEAD8A28}">
      <dsp:nvSpPr>
        <dsp:cNvPr id="0" name=""/>
        <dsp:cNvSpPr/>
      </dsp:nvSpPr>
      <dsp:spPr>
        <a:xfrm>
          <a:off x="0" y="0"/>
          <a:ext cx="2498333" cy="24983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C7D2A7-91C2-498B-A083-C8033E8D2C69}">
      <dsp:nvSpPr>
        <dsp:cNvPr id="0" name=""/>
        <dsp:cNvSpPr/>
      </dsp:nvSpPr>
      <dsp:spPr>
        <a:xfrm>
          <a:off x="1249166" y="0"/>
          <a:ext cx="5347618" cy="24983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Vectara</a:t>
          </a:r>
          <a:r>
            <a:rPr lang="en-US" sz="1900" kern="1200"/>
            <a:t>  is a cloud-based vector search platform designed for creating and managing sophisticated search and recommendation systems. </a:t>
          </a:r>
          <a:endParaRPr lang="en-IN" sz="1900" kern="1200"/>
        </a:p>
      </dsp:txBody>
      <dsp:txXfrm>
        <a:off x="1249166" y="0"/>
        <a:ext cx="5347618" cy="1186708"/>
      </dsp:txXfrm>
    </dsp:sp>
    <dsp:sp modelId="{12151DBB-3146-43EA-94C1-95CE19FC7639}">
      <dsp:nvSpPr>
        <dsp:cNvPr id="0" name=""/>
        <dsp:cNvSpPr/>
      </dsp:nvSpPr>
      <dsp:spPr>
        <a:xfrm>
          <a:off x="655812" y="1186708"/>
          <a:ext cx="1186708" cy="11867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832167-5E40-449D-98B8-0EB034153FF0}">
      <dsp:nvSpPr>
        <dsp:cNvPr id="0" name=""/>
        <dsp:cNvSpPr/>
      </dsp:nvSpPr>
      <dsp:spPr>
        <a:xfrm>
          <a:off x="1249166" y="1186708"/>
          <a:ext cx="5347618" cy="11867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It's particularly geared towards enterprise-level applications, offering features and capabilities that support complex, high-volume search requirements.</a:t>
          </a:r>
          <a:endParaRPr lang="en-IN" sz="1900" kern="1200"/>
        </a:p>
      </dsp:txBody>
      <dsp:txXfrm>
        <a:off x="1249166" y="1186708"/>
        <a:ext cx="5347618" cy="118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6EF65-2ED3-4274-A943-E6299F548DDD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FF28-121E-4852-B78A-E313E5259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3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61E2C-B60D-4F1E-B09D-AB28228AFB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61E2C-B60D-4F1E-B09D-AB28228AFB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244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sp>
            <p:nvSpPr>
              <p:cNvPr id="237" name="TextBox 31">
                <a:extLst>
                  <a:ext uri="{FF2B5EF4-FFF2-40B4-BE49-F238E27FC236}">
                    <a16:creationId xmlns:a16="http://schemas.microsoft.com/office/drawing/2014/main" id="{83F7946A-1989-4057-844B-FEB54A6B5077}"/>
                  </a:ext>
                </a:extLst>
              </p:cNvPr>
              <p:cNvSpPr txBox="1"/>
              <p:nvPr/>
            </p:nvSpPr>
            <p:spPr>
              <a:xfrm>
                <a:off x="11924390" y="3889386"/>
                <a:ext cx="579584" cy="7429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150000"/>
                  </a:lnSpc>
                  <a:spcBef>
                    <a:spcPct val="0"/>
                  </a:spcBef>
                </a:pPr>
                <a:endParaRPr lang="en-US" sz="2400" u="none">
                  <a:solidFill>
                    <a:srgbClr val="86EAE9"/>
                  </a:solidFill>
                  <a:latin typeface="Aileron Heavy"/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>
            <a:noAutofit/>
          </a:bodyPr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b="1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9AC51-DFCE-4C67-880C-99E5AC7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4173-EBEB-49C3-A1A5-B40DCE84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732C5-7750-414B-8BFB-318ADCE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D5BDE45-AC47-4D58-99C8-297CBDEF9E6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463353-1BC8-4F1A-9C7C-2E36C9F42CE7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5ECFF74-7C0A-4C92-9FBC-D7E5552A0502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8C5E279F-A10F-4119-A8C6-7C88511FDECE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1BD03CC2-0973-4E84-B6DE-642C15C51DB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DFBE50CA-F4E3-471F-92F6-CC2CF0E87A4D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D8FA0E2-4CC3-4E0F-99F6-EE466DA29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930" y="2990498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742644-2D44-4AC1-B4A7-6AF69F386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buFont typeface="+mj-lt"/>
              <a:buAutoNum type="arabicPeriod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15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70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1192-C679-4BC3-B8A9-E1205B57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6081"/>
            <a:ext cx="9494615" cy="1209228"/>
          </a:xfrm>
        </p:spPr>
        <p:txBody>
          <a:bodyPr/>
          <a:lstStyle>
            <a:lvl1pPr>
              <a:defRPr lang="en-US" sz="4267" b="0" i="0" u="none" strike="noStrike" kern="1200" cap="none" dirty="0" smtClean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6AE6-ACB9-443F-AB3F-0629B5358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A6BE-6FD5-4567-B11E-4777DF2E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6E9-37D7-497E-8202-3F549F6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68C7-DAFE-46F3-89BE-6661AD3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577D-6ACD-4347-A4D7-88C1B08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2709BF-F5C2-4A6B-99D6-09D1AA7010C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C0AABA4B-FC35-44B9-A903-EBDAC541592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4B5AD24D-74E8-4979-89E6-7EDEAC94792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E03A1157-5F99-42C1-9996-7AC1280C826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AC92E6F-CB6A-41EB-ADAB-E2E7DA2BF9C4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941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7770-014D-4568-B331-ABE768F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>
            <a:normAutofit/>
          </a:bodyPr>
          <a:lstStyle>
            <a:lvl1pPr marR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141C-6590-49D4-AE47-29F936F3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F2E-C275-4C9D-82F9-5E412D56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C5F1-12B2-43D1-9D7F-454710A7F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05611-E52C-4EFC-AAC3-6CEA84AA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61EA0-8609-46FA-9BD1-E537196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C2007-0A62-4B45-AD3A-3D5C57A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80CEE-3BDE-4F04-A1FE-F0557358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3A9F58-4D15-41B7-AAAA-45056C0BB35E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B340E738-B33F-4298-A325-CEDAFC516E28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9A72A313-F745-4656-ABED-A3B8E81C53E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76F289B1-CD58-4F3E-A1E3-6364C51C2EF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BD85AE47-6339-4AC6-BAC6-273735F3B5A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848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AE0-E634-4665-B81D-3630181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378F-37BA-4AB1-A0B9-1AE4B64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B77F-D340-43A4-93ED-4A22015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9E48-45BF-4332-9A2A-9DAFA42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1CD82-53E2-4705-A32D-12669FA363B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45A000C3-259D-4233-A7F9-140181BDF18D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E6153892-4DA9-430A-889F-0F29C9C77C9D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0B5DD277-00F5-4D88-AD4B-D5A438F9FDDC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4CEDB5A-A072-4FD8-80F0-F82811E97F3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440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998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431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nk_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584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EC16C-9251-4261-B58E-71EBE2A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21D27-F19B-4D2D-AFDD-F7EDFF56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64E2-227A-4728-8960-D94FEA49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CE3CC-48EF-483C-A88E-0325D81854D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AE35FE47-AF56-44DB-A05C-31D721F78FB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4182495A-AD22-4C32-BAC8-68FFF47D59E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C78FB50C-B891-4FCE-9A17-1561E3308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A8BEE4D7-97DA-462D-BDCD-07607327D76B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59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302FF-FC9F-4EF8-87A1-28C7890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BD62-843A-4A8E-9B81-2975766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E305-1D12-465A-9429-B56ACC4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94A09D40-7A45-400D-8A54-D6FDF92094B1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D2C13C65-7E18-4EF4-8964-491AD0762C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4" y="1464812"/>
            <a:ext cx="10493585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E1282A1-6ABA-463E-8861-6C5810F6C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5" y="2686126"/>
            <a:ext cx="10493584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642506-F189-4B78-94E2-C3285A2189A2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64B2E825-573D-42F1-B8ED-1A27D5301FF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C9572B6C-F682-4991-A911-A9B510E0EB41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77C725D5-7D66-420D-ACCB-C25583811BCE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7831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768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" y="2222626"/>
            <a:ext cx="312420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2691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647919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6899D-7963-4F04-A99C-855CB217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2DD8-416F-4DDE-9744-338CCEF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9330-49DE-4F50-81AA-919FEAB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4;p4">
            <a:extLst>
              <a:ext uri="{FF2B5EF4-FFF2-40B4-BE49-F238E27FC236}">
                <a16:creationId xmlns:a16="http://schemas.microsoft.com/office/drawing/2014/main" id="{73A7C2B9-2AD4-459E-9B99-FC50FDF72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ts val="2400"/>
              <a:buFont typeface="Courier New" panose="02070309020205020404" pitchFamily="49" charset="0"/>
              <a:buChar char="o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25;p4">
            <a:extLst>
              <a:ext uri="{FF2B5EF4-FFF2-40B4-BE49-F238E27FC236}">
                <a16:creationId xmlns:a16="http://schemas.microsoft.com/office/drawing/2014/main" id="{0D30B95D-1FB1-4FE0-B19F-D5F78C769F87}"/>
              </a:ext>
            </a:extLst>
          </p:cNvPr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8" name="Google Shape;26;p4">
            <a:extLst>
              <a:ext uri="{FF2B5EF4-FFF2-40B4-BE49-F238E27FC236}">
                <a16:creationId xmlns:a16="http://schemas.microsoft.com/office/drawing/2014/main" id="{A02ACBA5-2FE0-4FE9-B4E4-6B42CAF3645A}"/>
              </a:ext>
            </a:extLst>
          </p:cNvPr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27;p4">
            <a:extLst>
              <a:ext uri="{FF2B5EF4-FFF2-40B4-BE49-F238E27FC236}">
                <a16:creationId xmlns:a16="http://schemas.microsoft.com/office/drawing/2014/main" id="{E873F0F9-EAE4-47E0-AEA3-3C05B2202233}"/>
              </a:ext>
            </a:extLst>
          </p:cNvPr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AC14D5E7-19D6-479B-80A7-CD1EE4553EB0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EE034B75-2560-4BFE-B4BF-6051F0DBCF74}"/>
              </a:ext>
            </a:extLst>
          </p:cNvPr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6085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Conce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5E59-F7C2-4876-B12D-CEA8471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ADA5-3183-410C-9E2D-407807F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5F746-E055-4B48-9CDA-95809CCE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62EAE-BE5D-406C-A1D1-C323A1C30421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70B15CD5-132D-444E-9F61-1806ECAD3E6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F62F89EC-0E01-4378-ACFC-9C4A7BE92AA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A6746056-DC05-474B-9356-7E4553818EB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F6873B-9CFB-4471-9A42-6B74EDEA175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31;p18">
            <a:extLst>
              <a:ext uri="{FF2B5EF4-FFF2-40B4-BE49-F238E27FC236}">
                <a16:creationId xmlns:a16="http://schemas.microsoft.com/office/drawing/2014/main" id="{65167E53-C978-4982-998A-B1458E6E6E3D}"/>
              </a:ext>
            </a:extLst>
          </p:cNvPr>
          <p:cNvSpPr/>
          <p:nvPr/>
        </p:nvSpPr>
        <p:spPr>
          <a:xfrm>
            <a:off x="1191600" y="3567"/>
            <a:ext cx="3311600" cy="31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4;p18">
            <a:extLst>
              <a:ext uri="{FF2B5EF4-FFF2-40B4-BE49-F238E27FC236}">
                <a16:creationId xmlns:a16="http://schemas.microsoft.com/office/drawing/2014/main" id="{11111B34-7973-4B91-ABF5-B222F7D8D3AF}"/>
              </a:ext>
            </a:extLst>
          </p:cNvPr>
          <p:cNvGrpSpPr/>
          <p:nvPr/>
        </p:nvGrpSpPr>
        <p:grpSpPr>
          <a:xfrm>
            <a:off x="1702142" y="448371"/>
            <a:ext cx="2290501" cy="2235776"/>
            <a:chOff x="570875" y="4322250"/>
            <a:chExt cx="443300" cy="443325"/>
          </a:xfrm>
        </p:grpSpPr>
        <p:sp>
          <p:nvSpPr>
            <p:cNvPr id="14" name="Google Shape;135;p18">
              <a:extLst>
                <a:ext uri="{FF2B5EF4-FFF2-40B4-BE49-F238E27FC236}">
                  <a16:creationId xmlns:a16="http://schemas.microsoft.com/office/drawing/2014/main" id="{80E7497A-0CD0-45DB-87D6-C04F79B3313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36;p18">
              <a:extLst>
                <a:ext uri="{FF2B5EF4-FFF2-40B4-BE49-F238E27FC236}">
                  <a16:creationId xmlns:a16="http://schemas.microsoft.com/office/drawing/2014/main" id="{1019F4D7-27B0-4BAB-84F3-C3432D8F029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37;p18">
              <a:extLst>
                <a:ext uri="{FF2B5EF4-FFF2-40B4-BE49-F238E27FC236}">
                  <a16:creationId xmlns:a16="http://schemas.microsoft.com/office/drawing/2014/main" id="{4527B853-A2FC-4A86-9C00-B0760804E4F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8;p18">
              <a:extLst>
                <a:ext uri="{FF2B5EF4-FFF2-40B4-BE49-F238E27FC236}">
                  <a16:creationId xmlns:a16="http://schemas.microsoft.com/office/drawing/2014/main" id="{53D39B45-0E76-44E3-8AD0-C0FD77D5093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F967A7-EE18-4982-A096-944A272F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1600" y="3455180"/>
            <a:ext cx="6240509" cy="1325033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Big Concept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A68147-3725-4BD4-8888-BCF700A3C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1600" y="4993218"/>
            <a:ext cx="9514416" cy="9186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03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B9B-09B6-45BF-9246-1C87CAC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4034-C5C0-428D-A4EC-BEC4897E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F2E7-E298-42B7-A197-9603406E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66B2-2297-4A72-AC69-CB01429D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725E-7AA3-4FC1-B5CF-652D746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3095-205E-403B-B0F1-DBC23D3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9B75C-9B1A-4416-88F2-696142C514B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B2254C3D-C5DB-4833-9B35-CACCCC1301C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DE335DA4-1393-40B0-B629-680C08B8245A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449F4D98-FE61-4122-9154-418C8CFA68A3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1A5C95F6-0F8F-4840-A169-A82D5DF540A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5907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5DC-B88E-43EC-86B5-7D142201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D2AC7-9A4F-4A00-8191-FA3FF4BF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8E9E-1FA0-4F3E-9415-73BA7F33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37FF-A011-4519-BB57-15CFB3B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3E1F-2E3D-43FC-8DB7-C9E324D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7004-4E43-45AE-9F78-2896850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D481E7-DCD5-403E-8715-C6B364AFEF9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FD987F66-6A8D-49CA-9DE9-C1583637932F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9E0404AB-1CDC-4107-A898-D84D48DB151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530B780-31B8-4D08-B0EB-505DC948496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45C417C-51C1-4C70-AF58-E4466EFFF8B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2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1_Section Slide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35" name="Google Shape;835;p23"/>
          <p:cNvSpPr txBox="1">
            <a:spLocks noGrp="1"/>
          </p:cNvSpPr>
          <p:nvPr>
            <p:ph type="sldNum" idx="12"/>
          </p:nvPr>
        </p:nvSpPr>
        <p:spPr>
          <a:xfrm>
            <a:off x="10144717" y="6356352"/>
            <a:ext cx="1209083" cy="41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36" name="Google Shape;836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837" name="Google Shape;837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1" name="Google Shape;841;p23"/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842" name="Google Shape;842;p23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24562" r="24562"/>
                <a:stretch/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3" name="Google Shape;843;p23"/>
                <p:cNvSpPr txBox="1"/>
                <p:nvPr/>
              </p:nvSpPr>
              <p:spPr>
                <a:xfrm>
                  <a:off x="135672" y="224671"/>
                  <a:ext cx="772779" cy="11302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2400" b="0" i="0" u="none" strike="noStrike" cap="none">
                    <a:solidFill>
                      <a:srgbClr val="86EAE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52" name="Google Shape;1052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1053" name="Google Shape;1053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4" name="Google Shape;1054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055" name="Google Shape;1055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3"/>
              <p:cNvSpPr txBox="1"/>
              <p:nvPr/>
            </p:nvSpPr>
            <p:spPr>
              <a:xfrm>
                <a:off x="11924390" y="3889386"/>
                <a:ext cx="579584" cy="847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2400" b="0" i="0" u="none" strike="noStrike" cap="none">
                  <a:solidFill>
                    <a:srgbClr val="86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8" name="Google Shape;1268;p23"/>
          <p:cNvSpPr txBox="1">
            <a:spLocks noGrp="1"/>
          </p:cNvSpPr>
          <p:nvPr>
            <p:ph type="ftr" idx="11"/>
          </p:nvPr>
        </p:nvSpPr>
        <p:spPr>
          <a:xfrm>
            <a:off x="6090487" y="6371197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269" name="Google Shape;1269;p23"/>
          <p:cNvSpPr txBox="1">
            <a:spLocks noGrp="1"/>
          </p:cNvSpPr>
          <p:nvPr>
            <p:ph type="body" idx="1"/>
          </p:nvPr>
        </p:nvSpPr>
        <p:spPr>
          <a:xfrm>
            <a:off x="2194599" y="2911008"/>
            <a:ext cx="2156044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0" name="Google Shape;1270;p23"/>
          <p:cNvSpPr txBox="1">
            <a:spLocks noGrp="1"/>
          </p:cNvSpPr>
          <p:nvPr>
            <p:ph type="body" idx="2"/>
          </p:nvPr>
        </p:nvSpPr>
        <p:spPr>
          <a:xfrm>
            <a:off x="1444461" y="3842175"/>
            <a:ext cx="2848140" cy="86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979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arabicPeriod"/>
              <a:defRPr sz="1467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1" name="Google Shape;1271;p23"/>
          <p:cNvSpPr txBox="1">
            <a:spLocks noGrp="1"/>
          </p:cNvSpPr>
          <p:nvPr>
            <p:ph type="body" idx="3"/>
          </p:nvPr>
        </p:nvSpPr>
        <p:spPr>
          <a:xfrm>
            <a:off x="1511459" y="2914842"/>
            <a:ext cx="696016" cy="45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303840"/>
              </a:buClr>
              <a:buSzPts val="2000"/>
              <a:buNone/>
              <a:defRPr sz="2667"/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17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lan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59" y="0"/>
            <a:ext cx="1534841" cy="53719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494332" y="6478928"/>
            <a:ext cx="1640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www.cognixia.com</a:t>
            </a:r>
            <a:endParaRPr lang="en-IN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9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>
            <a:extLst>
              <a:ext uri="{FF2B5EF4-FFF2-40B4-BE49-F238E27FC236}">
                <a16:creationId xmlns:a16="http://schemas.microsoft.com/office/drawing/2014/main" id="{5D1166B3-FC7D-4229-BF52-DD16A5B9C9A4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3591-1093-46F5-BDD2-0F3CBE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272" y="6323805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A6B9-A905-48B0-89E0-A08DC31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C5158504-0269-4658-B1A3-376E838CA0E3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C742BA76-7FB9-4CB5-BDF9-77D43517A5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8D08F75-9486-4831-8016-C180F849A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D18B32-9F3A-4569-B4F8-5A2A092D73C3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1" name="Google Shape;19;p3">
              <a:extLst>
                <a:ext uri="{FF2B5EF4-FFF2-40B4-BE49-F238E27FC236}">
                  <a16:creationId xmlns:a16="http://schemas.microsoft.com/office/drawing/2014/main" id="{98467D31-CE04-4AFD-8148-669139ECB11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0;p3">
              <a:extLst>
                <a:ext uri="{FF2B5EF4-FFF2-40B4-BE49-F238E27FC236}">
                  <a16:creationId xmlns:a16="http://schemas.microsoft.com/office/drawing/2014/main" id="{84D27DDD-2FCA-44CA-9EB2-E497A6393C56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21;p3">
              <a:extLst>
                <a:ext uri="{FF2B5EF4-FFF2-40B4-BE49-F238E27FC236}">
                  <a16:creationId xmlns:a16="http://schemas.microsoft.com/office/drawing/2014/main" id="{730B7248-4895-43CD-A919-7B1EA0C7647C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A113-FF20-46DF-A823-59CD2CD7688C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9" name="Google Shape;19;p3">
              <a:extLst>
                <a:ext uri="{FF2B5EF4-FFF2-40B4-BE49-F238E27FC236}">
                  <a16:creationId xmlns:a16="http://schemas.microsoft.com/office/drawing/2014/main" id="{E5CED50D-49C7-4815-AA8C-E7E9A0C3775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>
              <a:extLst>
                <a:ext uri="{FF2B5EF4-FFF2-40B4-BE49-F238E27FC236}">
                  <a16:creationId xmlns:a16="http://schemas.microsoft.com/office/drawing/2014/main" id="{A955767C-BDB0-4973-8064-0D2895745647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>
              <a:extLst>
                <a:ext uri="{FF2B5EF4-FFF2-40B4-BE49-F238E27FC236}">
                  <a16:creationId xmlns:a16="http://schemas.microsoft.com/office/drawing/2014/main" id="{24846DA1-026C-4DBF-9874-BE41ADE994E1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8660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5834FC-A603-8D74-E4B0-89C79A8FE98D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769F397A-99CC-AE79-235D-45FDC25B1994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69B268EB-8601-359B-50FD-F3F21C5ED0AE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013A373-38B7-7101-D5A0-0BB3C9F4A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5733A883-DCF7-BF93-2455-6995DFC0475D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3591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96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BE6385-E6A3-5000-2D9A-F100D0D85850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F1A6A41-E589-3EF3-82EC-6D029CF171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1E93FC8-9AE3-23D4-E4AA-47C13A9A1261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EA27F38-45E5-CC0A-2279-B26AEE8C09C2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28ECA5A5-251C-5145-61BC-ABB4A32707F1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16751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67285-8480-C7AE-4A25-3ED45182F9C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366D4BD3-D11D-B1A6-FE9B-0D53A1ECAA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1222DEB6-00BC-F817-054D-AA02DBB2D36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9D5313A9-F3B1-A29C-7D26-714BD65B727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20A7FDFD-D858-A9D5-32A6-0BB0EF0973F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84885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EC1B6-1194-90E2-3184-59069893211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A8904CE0-1283-0D05-42F9-DA0BBB53F951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0AA58135-9D0A-FEEB-2237-E6573BC73D0C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430D16B-AC56-F9FC-3DEB-FFCCBAAB9EE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02608BD8-6547-ACBA-6842-5D49A142B2B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57852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3EDAE-DA67-D7C8-A234-A72C8531F928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C43E3A11-1244-E522-8DD1-7F5C93CC2CC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7210146C-ABC1-5532-6912-39B41CC09F3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32C5A21E-8C1D-981D-E835-24C4A3D7544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0D34FEAA-451D-9C72-07D6-6E6465A993D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31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17B78-A3B2-1423-25FE-A601178311E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D067339E-A91B-1F5A-5E65-F2EF6D8582B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6199B5F-BC00-1959-9132-68D6343F9846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2271A3BE-5988-5CD8-0C3A-350884B83076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163857F-0961-1C6F-201C-94F769BAAAF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002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850199-F31A-A1A8-84FB-5AD6BC2E6D5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20FA87D9-984F-74C6-6414-195D6B3C71F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D26007A-8F45-6589-8F94-F98D79A6EDD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D6A3349F-8CAC-5CE0-CD08-C572D8A0F20B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B7C58033-0C8A-BB55-D89D-B8FF5831FC47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767109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226238-E615-9904-81DD-40E5453A683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E044EF9-2350-C6BC-7607-DEA28B7F26D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C7A685A-D5DF-88FD-8879-A4FB8B3B017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DBB5D24A-26CA-9B12-0735-83E3B9E522C1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5411F209-60AA-A6CB-A242-806B18D2BED8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638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FA15E-2F63-A7A9-136F-5BD0836A25A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9D67580-8ACD-9671-37AD-2E23B00CF02B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9366AD1-2CF0-6C05-9C01-D12FC37310B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066919EF-33D7-A218-68B5-C021384FA507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2448D3A8-6F2B-7024-3F9D-8D5EC441ED32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209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EC348-56C8-490A-B1AE-2E6BBD9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15A-C204-4DB8-9232-47205C6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48BD5-A5A7-4583-A9DC-87FF8C5D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A69F303-033F-4C29-887D-457C262868D7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7BBCFB65-3687-447B-BCB0-4162B966EB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0BCF8DF4-A6F0-4D4F-AB60-2DD4C4512B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7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90FB7B-2490-45EF-A69A-F09032B3A46E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46910B80-F9E9-4D9F-80D1-21F5B5F65E4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D59B0EA5-67F2-436B-9CA7-65C69DCEF9FF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8BAD3321-4025-4DA0-97C6-F989DBE131C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CA0992-73D4-4126-A625-733D2487918A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5" name="Google Shape;19;p3">
              <a:extLst>
                <a:ext uri="{FF2B5EF4-FFF2-40B4-BE49-F238E27FC236}">
                  <a16:creationId xmlns:a16="http://schemas.microsoft.com/office/drawing/2014/main" id="{0A6AFFDA-CC90-4152-8812-26C00B387C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20;p3">
              <a:extLst>
                <a:ext uri="{FF2B5EF4-FFF2-40B4-BE49-F238E27FC236}">
                  <a16:creationId xmlns:a16="http://schemas.microsoft.com/office/drawing/2014/main" id="{BA9BEC37-D595-484F-B558-89CC3D9F3609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21;p3">
              <a:extLst>
                <a:ext uri="{FF2B5EF4-FFF2-40B4-BE49-F238E27FC236}">
                  <a16:creationId xmlns:a16="http://schemas.microsoft.com/office/drawing/2014/main" id="{ED3A954D-FC20-4990-B2DC-707E65E61D9D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8317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28816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28847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69221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235" name="Group 29">
                <a:extLst>
                  <a:ext uri="{FF2B5EF4-FFF2-40B4-BE49-F238E27FC236}">
                    <a16:creationId xmlns:a16="http://schemas.microsoft.com/office/drawing/2014/main" id="{6DF1A3C5-3285-45C1-8E49-367C78EA8F03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236" name="Picture 30">
                  <a:extLst>
                    <a:ext uri="{FF2B5EF4-FFF2-40B4-BE49-F238E27FC236}">
                      <a16:creationId xmlns:a16="http://schemas.microsoft.com/office/drawing/2014/main" id="{BDB282FB-FD40-410A-AED1-72201D90D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237" name="TextBox 31">
                  <a:extLst>
                    <a:ext uri="{FF2B5EF4-FFF2-40B4-BE49-F238E27FC236}">
                      <a16:creationId xmlns:a16="http://schemas.microsoft.com/office/drawing/2014/main" id="{83F7946A-1989-4057-844B-FEB54A6B5077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/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dirty="0"/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09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233950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27570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22;p3">
            <a:extLst>
              <a:ext uri="{FF2B5EF4-FFF2-40B4-BE49-F238E27FC236}">
                <a16:creationId xmlns:a16="http://schemas.microsoft.com/office/drawing/2014/main" id="{C291465C-EBB4-48B8-A635-63D03D752B45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/>
              <a:t>www.bluedataconsulting.in | info@bluedataconsulting.in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F1068DE-768E-4DE2-945A-CA80D163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26" y="5661462"/>
            <a:ext cx="1755959" cy="8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C41B-8201-4441-8D45-7DEEB6E6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CA21-CA54-4A03-8AB1-00D87608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DBC-32F2-4AEE-9E8C-1B5868B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6AFD-1789-4925-AAF8-A48C4A04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16FE-EF64-4AC6-8C8A-CD6F97C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5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A22-F4B1-410C-9B36-5429A46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cap="none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810-FAF3-4AB0-9341-6D9BCEEE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10515600" cy="4639705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AA5D-7AEC-43F1-B097-FA04A48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9FB-8BEC-4E6E-8211-40A83B7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BCC7-A3BE-4EF6-88BE-C562DC8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87B66-C67A-437D-A2E5-789A98829809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0571C32-729F-421E-9C72-12EBB5883D7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C8BB63F-6B3B-451B-A744-182CB104EE1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968476C-C1EE-4C14-B194-3240FFF8A03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C9EA028-9C71-4920-8032-823B23E60CA9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27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50-1EC9-4CF3-BBD3-7C47FF7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64FA-2FFC-4D3B-9031-F825A207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75B0-42EB-43E4-8286-F51E195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50E4-0207-4ED8-AD91-21B46CE9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885F-9D39-4C51-BECA-57BB802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8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62D1-70E8-4F39-BB7B-694BCAD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19E94-E85A-45C0-9BC7-B2600F4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EEEA-5311-4037-B8F9-3943039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F1715E1B-6523-4DC5-8393-2906EED11CC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B38160-D090-45C4-B228-B32C92FD0BEE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613A193-F962-403E-83A5-2362B03429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66DCB026-9C3D-4DCE-A47C-ED38219483D0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9FAC63BB-5AAB-4E1E-B596-3DEE7412FC9B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ED5E15AC-24B7-4129-A36F-04814208D406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351329-5AC5-4691-9A67-6FA34C879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48F6E-B0ED-4025-A990-0415283C4F25}"/>
              </a:ext>
            </a:extLst>
          </p:cNvPr>
          <p:cNvSpPr txBox="1"/>
          <p:nvPr/>
        </p:nvSpPr>
        <p:spPr>
          <a:xfrm>
            <a:off x="317501" y="2682785"/>
            <a:ext cx="30480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US" sz="4267" b="0" i="0" u="none" strike="noStrike" cap="none" noProof="0">
                <a:solidFill>
                  <a:schemeClr val="bg2">
                    <a:lumMod val="25000"/>
                  </a:schemeClr>
                </a:solidFill>
                <a:latin typeface="Raleway"/>
                <a:sym typeface="Raleway"/>
              </a:rPr>
              <a:t>Learning Objectives</a:t>
            </a:r>
            <a:endParaRPr lang="en-IN" sz="4267" b="0" i="0" u="none" strike="noStrike" cap="none">
              <a:solidFill>
                <a:schemeClr val="bg2">
                  <a:lumMod val="25000"/>
                </a:schemeClr>
              </a:solidFill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848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394002" y="1529603"/>
              <a:ext cx="551473" cy="533711"/>
              <a:chOff x="109920" y="-104766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394002" y="2322305"/>
              <a:ext cx="551473" cy="533711"/>
              <a:chOff x="109920" y="-104766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394002" y="3115007"/>
              <a:ext cx="551473" cy="533711"/>
              <a:chOff x="109920" y="-104766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394002" y="3910120"/>
              <a:ext cx="551473" cy="533711"/>
              <a:chOff x="109920" y="-104766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0495" y="737158"/>
              <a:ext cx="551473" cy="533711"/>
              <a:chOff x="54960" y="-52383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54960" y="-52383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438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AAE4A-3D05-48BE-AD8A-814EA02A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CB4-EE01-4E80-BED2-51045F08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8C6A-39F0-40C5-89D6-131AD8DE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57C-B152-45FF-9BFC-F64C351E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C286-4527-498D-9179-A51AD076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707" r:id="rId2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bg2">
              <a:lumMod val="25000"/>
            </a:schemeClr>
          </a:solidFill>
          <a:latin typeface="Raleway" pitchFamily="2" charset="0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Courier New" panose="02070309020205020404" pitchFamily="49" charset="0"/>
        <a:buChar char="o"/>
        <a:defRPr sz="26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4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133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FD86-45F2-486F-26C5-6E609DEED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 Integration with LLMs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7273-3BC9-47FB-7E60-B08909976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Anshu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6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897-1E4E-5A6E-82B2-80E6AC7E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3E83F7-7339-5414-1CAE-7D07F2F6A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80173"/>
              </p:ext>
            </p:extLst>
          </p:nvPr>
        </p:nvGraphicFramePr>
        <p:xfrm>
          <a:off x="280987" y="1431925"/>
          <a:ext cx="1096717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27">
                  <a:extLst>
                    <a:ext uri="{9D8B030D-6E8A-4147-A177-3AD203B41FA5}">
                      <a16:colId xmlns:a16="http://schemas.microsoft.com/office/drawing/2014/main" val="952191738"/>
                    </a:ext>
                  </a:extLst>
                </a:gridCol>
                <a:gridCol w="4551218">
                  <a:extLst>
                    <a:ext uri="{9D8B030D-6E8A-4147-A177-3AD203B41FA5}">
                      <a16:colId xmlns:a16="http://schemas.microsoft.com/office/drawing/2014/main" val="389842494"/>
                    </a:ext>
                  </a:extLst>
                </a:gridCol>
                <a:gridCol w="4540827">
                  <a:extLst>
                    <a:ext uri="{9D8B030D-6E8A-4147-A177-3AD203B41FA5}">
                      <a16:colId xmlns:a16="http://schemas.microsoft.com/office/drawing/2014/main" val="121185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Vector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Traditional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2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 Representation</a:t>
                      </a:r>
                    </a:p>
                    <a:p>
                      <a:pPr algn="l"/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Stores data as high-dimensional vectors, representing complex relationships and similarities between data points.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Stores data in structured formats such as tables with rows and columns, often relying on relational models.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Querying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Utilizes similarity-based queries, where vectors closely resembling a query vector are retrieved based on distance or similarity metrics.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Typically uses exact matching queries based on specified criteria, such as SQL queries.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Capable of handling diverse data types including text, images, audio, and more, by converting them into numerical representations (vectors).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Suited for structured data types like text, numbers, and dates.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8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Indexing &amp; Retrieval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Utilizes specialized indexing techniques like k-NN, LSH, or HNSW to efficiently retrieve vectors based on similarity metrics.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Relies on indexing methods optimized for structured data, such as B-tree or hash-based indexing.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4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0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74" y="147873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Pinecone</a:t>
            </a:r>
          </a:p>
        </p:txBody>
      </p:sp>
      <p:pic>
        <p:nvPicPr>
          <p:cNvPr id="3" name="Picture 2" descr="Pinecone exits stealth with $10 million, launches first serverless ...">
            <a:extLst>
              <a:ext uri="{FF2B5EF4-FFF2-40B4-BE49-F238E27FC236}">
                <a16:creationId xmlns:a16="http://schemas.microsoft.com/office/drawing/2014/main" id="{E38B873F-7426-51AA-6E12-12AFE1DD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6986"/>
            <a:ext cx="5921116" cy="14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5A335-F3B6-78DE-BF45-BB6919CFDD87}"/>
              </a:ext>
            </a:extLst>
          </p:cNvPr>
          <p:cNvGraphicFramePr/>
          <p:nvPr/>
        </p:nvGraphicFramePr>
        <p:xfrm>
          <a:off x="433774" y="696324"/>
          <a:ext cx="5510241" cy="562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9748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1" y="171068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DB460-6300-70DF-413C-55A517F446E4}"/>
              </a:ext>
            </a:extLst>
          </p:cNvPr>
          <p:cNvGrpSpPr/>
          <p:nvPr/>
        </p:nvGrpSpPr>
        <p:grpSpPr>
          <a:xfrm>
            <a:off x="795338" y="1517456"/>
            <a:ext cx="5498306" cy="3801431"/>
            <a:chOff x="795338" y="1517456"/>
            <a:chExt cx="5498306" cy="380143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0AD6E0F-413B-2701-5814-E82FDFE1FCEE}"/>
                </a:ext>
              </a:extLst>
            </p:cNvPr>
            <p:cNvSpPr/>
            <p:nvPr/>
          </p:nvSpPr>
          <p:spPr>
            <a:xfrm>
              <a:off x="795338" y="1517456"/>
              <a:ext cx="5498306" cy="1718437"/>
            </a:xfrm>
            <a:custGeom>
              <a:avLst/>
              <a:gdLst>
                <a:gd name="connsiteX0" fmla="*/ 0 w 5498306"/>
                <a:gd name="connsiteY0" fmla="*/ 286412 h 1718437"/>
                <a:gd name="connsiteX1" fmla="*/ 286412 w 5498306"/>
                <a:gd name="connsiteY1" fmla="*/ 0 h 1718437"/>
                <a:gd name="connsiteX2" fmla="*/ 5211894 w 5498306"/>
                <a:gd name="connsiteY2" fmla="*/ 0 h 1718437"/>
                <a:gd name="connsiteX3" fmla="*/ 5498306 w 5498306"/>
                <a:gd name="connsiteY3" fmla="*/ 286412 h 1718437"/>
                <a:gd name="connsiteX4" fmla="*/ 5498306 w 5498306"/>
                <a:gd name="connsiteY4" fmla="*/ 1432025 h 1718437"/>
                <a:gd name="connsiteX5" fmla="*/ 5211894 w 5498306"/>
                <a:gd name="connsiteY5" fmla="*/ 1718437 h 1718437"/>
                <a:gd name="connsiteX6" fmla="*/ 286412 w 5498306"/>
                <a:gd name="connsiteY6" fmla="*/ 1718437 h 1718437"/>
                <a:gd name="connsiteX7" fmla="*/ 0 w 5498306"/>
                <a:gd name="connsiteY7" fmla="*/ 1432025 h 1718437"/>
                <a:gd name="connsiteX8" fmla="*/ 0 w 5498306"/>
                <a:gd name="connsiteY8" fmla="*/ 286412 h 171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8306" h="1718437">
                  <a:moveTo>
                    <a:pt x="0" y="286412"/>
                  </a:moveTo>
                  <a:cubicBezTo>
                    <a:pt x="0" y="128231"/>
                    <a:pt x="128231" y="0"/>
                    <a:pt x="286412" y="0"/>
                  </a:cubicBezTo>
                  <a:lnTo>
                    <a:pt x="5211894" y="0"/>
                  </a:lnTo>
                  <a:cubicBezTo>
                    <a:pt x="5370075" y="0"/>
                    <a:pt x="5498306" y="128231"/>
                    <a:pt x="5498306" y="286412"/>
                  </a:cubicBezTo>
                  <a:lnTo>
                    <a:pt x="5498306" y="1432025"/>
                  </a:lnTo>
                  <a:cubicBezTo>
                    <a:pt x="5498306" y="1590206"/>
                    <a:pt x="5370075" y="1718437"/>
                    <a:pt x="5211894" y="1718437"/>
                  </a:cubicBezTo>
                  <a:lnTo>
                    <a:pt x="286412" y="1718437"/>
                  </a:lnTo>
                  <a:cubicBezTo>
                    <a:pt x="128231" y="1718437"/>
                    <a:pt x="0" y="1590206"/>
                    <a:pt x="0" y="1432025"/>
                  </a:cubicBezTo>
                  <a:lnTo>
                    <a:pt x="0" y="286412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87" tIns="160087" rIns="160087" bIns="1600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Chroma is an open-source vector database designed specifically for storing and retrieving high-dimensional vector data.</a:t>
              </a:r>
              <a:endParaRPr lang="en-IN" sz="20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AE6192-2A2F-2050-1BC3-F0754691FD1E}"/>
                </a:ext>
              </a:extLst>
            </p:cNvPr>
            <p:cNvSpPr/>
            <p:nvPr/>
          </p:nvSpPr>
          <p:spPr>
            <a:xfrm>
              <a:off x="795338" y="3600450"/>
              <a:ext cx="5498306" cy="1718437"/>
            </a:xfrm>
            <a:custGeom>
              <a:avLst/>
              <a:gdLst>
                <a:gd name="connsiteX0" fmla="*/ 0 w 5498306"/>
                <a:gd name="connsiteY0" fmla="*/ 286412 h 1718437"/>
                <a:gd name="connsiteX1" fmla="*/ 286412 w 5498306"/>
                <a:gd name="connsiteY1" fmla="*/ 0 h 1718437"/>
                <a:gd name="connsiteX2" fmla="*/ 5211894 w 5498306"/>
                <a:gd name="connsiteY2" fmla="*/ 0 h 1718437"/>
                <a:gd name="connsiteX3" fmla="*/ 5498306 w 5498306"/>
                <a:gd name="connsiteY3" fmla="*/ 286412 h 1718437"/>
                <a:gd name="connsiteX4" fmla="*/ 5498306 w 5498306"/>
                <a:gd name="connsiteY4" fmla="*/ 1432025 h 1718437"/>
                <a:gd name="connsiteX5" fmla="*/ 5211894 w 5498306"/>
                <a:gd name="connsiteY5" fmla="*/ 1718437 h 1718437"/>
                <a:gd name="connsiteX6" fmla="*/ 286412 w 5498306"/>
                <a:gd name="connsiteY6" fmla="*/ 1718437 h 1718437"/>
                <a:gd name="connsiteX7" fmla="*/ 0 w 5498306"/>
                <a:gd name="connsiteY7" fmla="*/ 1432025 h 1718437"/>
                <a:gd name="connsiteX8" fmla="*/ 0 w 5498306"/>
                <a:gd name="connsiteY8" fmla="*/ 286412 h 171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8306" h="1718437">
                  <a:moveTo>
                    <a:pt x="0" y="286412"/>
                  </a:moveTo>
                  <a:cubicBezTo>
                    <a:pt x="0" y="128231"/>
                    <a:pt x="128231" y="0"/>
                    <a:pt x="286412" y="0"/>
                  </a:cubicBezTo>
                  <a:lnTo>
                    <a:pt x="5211894" y="0"/>
                  </a:lnTo>
                  <a:cubicBezTo>
                    <a:pt x="5370075" y="0"/>
                    <a:pt x="5498306" y="128231"/>
                    <a:pt x="5498306" y="286412"/>
                  </a:cubicBezTo>
                  <a:lnTo>
                    <a:pt x="5498306" y="1432025"/>
                  </a:lnTo>
                  <a:cubicBezTo>
                    <a:pt x="5498306" y="1590206"/>
                    <a:pt x="5370075" y="1718437"/>
                    <a:pt x="5211894" y="1718437"/>
                  </a:cubicBezTo>
                  <a:lnTo>
                    <a:pt x="286412" y="1718437"/>
                  </a:lnTo>
                  <a:cubicBezTo>
                    <a:pt x="128231" y="1718437"/>
                    <a:pt x="0" y="1590206"/>
                    <a:pt x="0" y="1432025"/>
                  </a:cubicBezTo>
                  <a:lnTo>
                    <a:pt x="0" y="286412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87" tIns="160087" rIns="160087" bIns="1600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Unlike traditional relational databases, which struggle with vector representations, Chroma is optimized for vector operations and supports efficient nearest neighbor search, a critical capability for many AI applications.</a:t>
              </a:r>
              <a:endParaRPr lang="en-IN" sz="20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60" name="Picture 12" descr="GenAI Ops Landscape">
            <a:extLst>
              <a:ext uri="{FF2B5EF4-FFF2-40B4-BE49-F238E27FC236}">
                <a16:creationId xmlns:a16="http://schemas.microsoft.com/office/drawing/2014/main" id="{D063781E-0627-E5C7-968A-D8641FB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75" y="1821656"/>
            <a:ext cx="4119719" cy="27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48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1" y="171068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Chroma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39F120-84B4-6607-E9A5-8766D2572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94" y="1897140"/>
            <a:ext cx="5679743" cy="306372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0E54542-0A97-4CDC-9C73-3B16DF7D8068}"/>
              </a:ext>
            </a:extLst>
          </p:cNvPr>
          <p:cNvGraphicFramePr/>
          <p:nvPr/>
        </p:nvGraphicFramePr>
        <p:xfrm>
          <a:off x="143263" y="1189472"/>
          <a:ext cx="6193926" cy="49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13115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74" y="147873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Vectara</a:t>
            </a:r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072397-CDE6-A3AB-28DE-0DB7669D6709}"/>
              </a:ext>
            </a:extLst>
          </p:cNvPr>
          <p:cNvGraphicFramePr/>
          <p:nvPr/>
        </p:nvGraphicFramePr>
        <p:xfrm>
          <a:off x="2555796" y="3429000"/>
          <a:ext cx="6596785" cy="249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Neural Search Platform Vectara Launches with $20M Seed">
            <a:extLst>
              <a:ext uri="{FF2B5EF4-FFF2-40B4-BE49-F238E27FC236}">
                <a16:creationId xmlns:a16="http://schemas.microsoft.com/office/drawing/2014/main" id="{E872E825-1E78-D85A-AAAF-92E15D1E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1" y="1178719"/>
            <a:ext cx="8243888" cy="153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910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150-87A8-CDBD-493E-C5D7B0CD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92C0-3C19-4F9B-3D38-C78D2E1A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1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8925" y="2193368"/>
            <a:ext cx="11614150" cy="24712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800" dirty="0">
                <a:solidFill>
                  <a:schemeClr val="accent3"/>
                </a:solidFill>
                <a:highlight>
                  <a:srgbClr val="F2F2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Retriever-Augmented Generation (RAG)</a:t>
            </a:r>
            <a:endParaRPr lang="en-IN" altLang="en-US" sz="2400" spc="32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7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D39F-A00C-E9A0-F14A-E278C37E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407D-584B-F7BA-6590-FF922E99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LMs can reason about wide-ranging topics, but their knowledge is limited to the public data up to a specific point in time that they were trained on. 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If you want to build AI applications that can reason about private data or data introduced after a model’s cutoff date, you need to augment the knowledge of the model with the specific information it needs. 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process of bringing the appropriate information and inserting it into the model prompt is known as Retrieval Augmented Generation (RAG).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80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RAG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32" y="1343940"/>
            <a:ext cx="47274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Model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is a hybrid model that brings together the strengths of both retrieval-based and generative approaches in NLP.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832" y="2466558"/>
            <a:ext cx="47274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Retriever Component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retriever is responsible for fetching relevant documents or data snippets that might contain the information needed to answer a question or address a query. This component typically uses techniques like semantic search to find documents that are contextually similar to the input query.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832" y="4574061"/>
            <a:ext cx="472742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 Component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generator then takes the context provided by the retriever and generates a coherent and contextually accurate response. This part of the model is often a large language model, similar to those used in generative AI for text generation.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0A6D-FFCA-9583-B807-74439E5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0" y="1759174"/>
            <a:ext cx="5611990" cy="38438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738-D63D-6F35-6DBB-701765D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RAG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E540-78B5-2B03-92B7-B2254FC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4114106" cy="4901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Indexing</a:t>
            </a:r>
            <a:r>
              <a:rPr lang="en-US" sz="1600" dirty="0">
                <a:latin typeface="+mn-lt"/>
              </a:rPr>
              <a:t>: a pipeline for ingesting data from a source and indexing it. This usually happens offline.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n-lt"/>
              </a:rPr>
              <a:t>It’s a 3 step process: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Load</a:t>
            </a:r>
            <a:r>
              <a:rPr lang="en-US" sz="1600" dirty="0">
                <a:latin typeface="+mn-lt"/>
              </a:rPr>
              <a:t>: First we need to load our data. This is done with </a:t>
            </a:r>
            <a:r>
              <a:rPr lang="en-US" sz="1600" dirty="0" err="1">
                <a:latin typeface="+mn-lt"/>
              </a:rPr>
              <a:t>DocumentLoaders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Split</a:t>
            </a:r>
            <a:r>
              <a:rPr lang="en-US" sz="1600" dirty="0">
                <a:latin typeface="+mn-lt"/>
              </a:rPr>
              <a:t>: Text splitters break large Documents into smaller chunks. This is useful both for indexing data and for passing it in to a model, since large chunks are harder to search over and won’t fit in a model’s finite context window.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Store</a:t>
            </a:r>
            <a:r>
              <a:rPr lang="en-US" sz="1600" dirty="0">
                <a:latin typeface="+mn-lt"/>
              </a:rPr>
              <a:t>: We need somewhere to store and index our splits, so that they can later be searched over. This is often done using a </a:t>
            </a:r>
            <a:r>
              <a:rPr lang="en-US" sz="1600" dirty="0" err="1">
                <a:latin typeface="+mn-lt"/>
              </a:rPr>
              <a:t>VectorStore</a:t>
            </a:r>
            <a:r>
              <a:rPr lang="en-US" sz="1600" dirty="0">
                <a:latin typeface="+mn-lt"/>
              </a:rPr>
              <a:t> and Embeddings model.</a:t>
            </a:r>
            <a:endParaRPr lang="en-IN" sz="1600" dirty="0">
              <a:latin typeface="+mn-lt"/>
            </a:endParaRPr>
          </a:p>
        </p:txBody>
      </p:sp>
      <p:pic>
        <p:nvPicPr>
          <p:cNvPr id="1026" name="Picture 2" descr="index_diagram">
            <a:extLst>
              <a:ext uri="{FF2B5EF4-FFF2-40B4-BE49-F238E27FC236}">
                <a16:creationId xmlns:a16="http://schemas.microsoft.com/office/drawing/2014/main" id="{E14A0580-698A-192F-5FD6-EE83D1F4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40" y="1657021"/>
            <a:ext cx="7495309" cy="37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F744-3A0E-278F-2033-FB50E380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52841-DEB3-A41F-539A-49F309EC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13D83-EF6D-46DB-7481-54142484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9" y="269080"/>
            <a:ext cx="9947998" cy="62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3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738-D63D-6F35-6DBB-701765D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RAG - 2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E540-78B5-2B03-92B7-B2254FC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4114106" cy="4901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Retrieval and generation: </a:t>
            </a:r>
            <a:r>
              <a:rPr lang="en-US" sz="1600" dirty="0">
                <a:latin typeface="+mn-lt"/>
              </a:rPr>
              <a:t>the actual RAG chain, which takes the user query at run time and retrieves the relevant data from the index, then passes that to the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n-lt"/>
              </a:rPr>
              <a:t>It’s a 2 step process: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Retrieve: </a:t>
            </a:r>
            <a:r>
              <a:rPr lang="en-US" sz="1600" dirty="0">
                <a:latin typeface="+mn-lt"/>
              </a:rPr>
              <a:t>Given a user input, relevant splits are retrieved from storage using a Retriever.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Generate: 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err="1">
                <a:latin typeface="+mn-lt"/>
              </a:rPr>
              <a:t>ChatModel</a:t>
            </a:r>
            <a:r>
              <a:rPr lang="en-US" sz="1600" dirty="0">
                <a:latin typeface="+mn-lt"/>
              </a:rPr>
              <a:t> / LLM produces an answer using a prompt that includes the question and the retrieved data</a:t>
            </a:r>
            <a:endParaRPr lang="en-IN" sz="1600" dirty="0">
              <a:latin typeface="+mn-lt"/>
            </a:endParaRPr>
          </a:p>
        </p:txBody>
      </p:sp>
      <p:pic>
        <p:nvPicPr>
          <p:cNvPr id="2050" name="Picture 2" descr="retrieval_diagram">
            <a:extLst>
              <a:ext uri="{FF2B5EF4-FFF2-40B4-BE49-F238E27FC236}">
                <a16:creationId xmlns:a16="http://schemas.microsoft.com/office/drawing/2014/main" id="{AEA75CA8-6457-6840-ECD4-9F7C2E8F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55" y="1709305"/>
            <a:ext cx="7665712" cy="39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8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4">
            <a:extLst>
              <a:ext uri="{FF2B5EF4-FFF2-40B4-BE49-F238E27FC236}">
                <a16:creationId xmlns:a16="http://schemas.microsoft.com/office/drawing/2014/main" id="{95E4874B-E143-CC1B-92DD-76A833E3331A}"/>
              </a:ext>
            </a:extLst>
          </p:cNvPr>
          <p:cNvSpPr/>
          <p:nvPr/>
        </p:nvSpPr>
        <p:spPr>
          <a:xfrm>
            <a:off x="6262032" y="5258675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16" y="87000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RAG works?</a:t>
            </a:r>
          </a:p>
        </p:txBody>
      </p:sp>
      <p:sp>
        <p:nvSpPr>
          <p:cNvPr id="4" name="Shape 3"/>
          <p:cNvSpPr/>
          <p:nvPr/>
        </p:nvSpPr>
        <p:spPr>
          <a:xfrm>
            <a:off x="7078494" y="204896"/>
            <a:ext cx="45719" cy="6364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113056" y="737947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04747" y="514747"/>
            <a:ext cx="416619" cy="430836"/>
            <a:chOff x="5887690" y="1812727"/>
            <a:chExt cx="416619" cy="433611"/>
          </a:xfrm>
        </p:grpSpPr>
        <p:sp>
          <p:nvSpPr>
            <p:cNvPr id="7" name="Shape 5"/>
            <p:cNvSpPr/>
            <p:nvPr/>
          </p:nvSpPr>
          <p:spPr>
            <a:xfrm>
              <a:off x="5887690" y="182971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6040685" y="1812727"/>
              <a:ext cx="11062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 7"/>
          <p:cNvSpPr/>
          <p:nvPr/>
        </p:nvSpPr>
        <p:spPr>
          <a:xfrm>
            <a:off x="7720152" y="578567"/>
            <a:ext cx="1851620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Processing</a:t>
            </a:r>
          </a:p>
        </p:txBody>
      </p:sp>
      <p:sp>
        <p:nvSpPr>
          <p:cNvPr id="10" name="Text 8"/>
          <p:cNvSpPr/>
          <p:nvPr/>
        </p:nvSpPr>
        <p:spPr>
          <a:xfrm>
            <a:off x="7720152" y="964228"/>
            <a:ext cx="4068456" cy="581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algn="just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query or a question is input into a RAG model, the retriever first processes this input.</a:t>
            </a:r>
          </a:p>
        </p:txBody>
      </p:sp>
      <p:sp>
        <p:nvSpPr>
          <p:cNvPr id="11" name="Text 13"/>
          <p:cNvSpPr/>
          <p:nvPr/>
        </p:nvSpPr>
        <p:spPr>
          <a:xfrm>
            <a:off x="2135769" y="2092717"/>
            <a:ext cx="4136760" cy="129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retriever searches a database or a document set to find relevant information.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database could be a pre-compiled corpus of text, like Wikipedia or a specialized knowledge base.</a:t>
            </a:r>
          </a:p>
        </p:txBody>
      </p:sp>
      <p:sp>
        <p:nvSpPr>
          <p:cNvPr id="13" name="Shape 14"/>
          <p:cNvSpPr/>
          <p:nvPr/>
        </p:nvSpPr>
        <p:spPr>
          <a:xfrm>
            <a:off x="7249114" y="3587396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89506" y="3427415"/>
            <a:ext cx="416619" cy="389089"/>
            <a:chOff x="5887690" y="4027289"/>
            <a:chExt cx="416619" cy="416619"/>
          </a:xfrm>
        </p:grpSpPr>
        <p:sp>
          <p:nvSpPr>
            <p:cNvPr id="14" name="Shape 15"/>
            <p:cNvSpPr/>
            <p:nvPr/>
          </p:nvSpPr>
          <p:spPr>
            <a:xfrm>
              <a:off x="5887690" y="402728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 16"/>
            <p:cNvSpPr/>
            <p:nvPr/>
          </p:nvSpPr>
          <p:spPr>
            <a:xfrm>
              <a:off x="6018460" y="4027289"/>
              <a:ext cx="15507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 17"/>
          <p:cNvSpPr/>
          <p:nvPr/>
        </p:nvSpPr>
        <p:spPr>
          <a:xfrm>
            <a:off x="7720151" y="3428016"/>
            <a:ext cx="1973917" cy="318759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Integration </a:t>
            </a:r>
          </a:p>
        </p:txBody>
      </p:sp>
      <p:sp>
        <p:nvSpPr>
          <p:cNvPr id="17" name="Text 18"/>
          <p:cNvSpPr/>
          <p:nvPr/>
        </p:nvSpPr>
        <p:spPr>
          <a:xfrm>
            <a:off x="7720152" y="3816504"/>
            <a:ext cx="3989048" cy="11872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indent="-285750" algn="just">
              <a:lnSpc>
                <a:spcPts val="2330"/>
              </a:lnSpc>
              <a:buFont typeface="Arial" panose="020B0604020202020204" pitchFamily="34" charset="0"/>
              <a:buChar char="•"/>
            </a:pPr>
            <a:r>
              <a:rPr lang="en-US" sz="1600" kern="0" spc="-29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models achieve impressive performance on diverse tasks, such as translation, summarization, conversation, and even coding.</a:t>
            </a:r>
            <a:endParaRPr lang="en-US" sz="1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9"/>
          <p:cNvSpPr/>
          <p:nvPr/>
        </p:nvSpPr>
        <p:spPr>
          <a:xfrm>
            <a:off x="6282905" y="1820438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4747" y="1643176"/>
            <a:ext cx="416619" cy="389089"/>
            <a:chOff x="5887690" y="2733031"/>
            <a:chExt cx="416619" cy="416619"/>
          </a:xfrm>
        </p:grpSpPr>
        <p:sp>
          <p:nvSpPr>
            <p:cNvPr id="20" name="Shape 10"/>
            <p:cNvSpPr/>
            <p:nvPr/>
          </p:nvSpPr>
          <p:spPr>
            <a:xfrm>
              <a:off x="5887690" y="2733031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11"/>
            <p:cNvSpPr/>
            <p:nvPr/>
          </p:nvSpPr>
          <p:spPr>
            <a:xfrm>
              <a:off x="6021635" y="2738438"/>
              <a:ext cx="14872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 12"/>
          <p:cNvSpPr/>
          <p:nvPr/>
        </p:nvSpPr>
        <p:spPr>
          <a:xfrm>
            <a:off x="4840377" y="1708039"/>
            <a:ext cx="1432152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pPr algn="r"/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DB6285-4C9B-7AC2-7AD0-9B5CC3E705E3}"/>
              </a:ext>
            </a:extLst>
          </p:cNvPr>
          <p:cNvGrpSpPr/>
          <p:nvPr/>
        </p:nvGrpSpPr>
        <p:grpSpPr>
          <a:xfrm>
            <a:off x="6889506" y="5088064"/>
            <a:ext cx="416619" cy="389089"/>
            <a:chOff x="5887690" y="4027289"/>
            <a:chExt cx="416619" cy="416619"/>
          </a:xfrm>
        </p:grpSpPr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75B0EEA1-F778-96FB-EE06-514AB6FCBC88}"/>
                </a:ext>
              </a:extLst>
            </p:cNvPr>
            <p:cNvSpPr/>
            <p:nvPr/>
          </p:nvSpPr>
          <p:spPr>
            <a:xfrm>
              <a:off x="5887690" y="402728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16">
              <a:extLst>
                <a:ext uri="{FF2B5EF4-FFF2-40B4-BE49-F238E27FC236}">
                  <a16:creationId xmlns:a16="http://schemas.microsoft.com/office/drawing/2014/main" id="{9532FD94-7744-18F5-1B43-DE852661F6CF}"/>
                </a:ext>
              </a:extLst>
            </p:cNvPr>
            <p:cNvSpPr/>
            <p:nvPr/>
          </p:nvSpPr>
          <p:spPr>
            <a:xfrm>
              <a:off x="6018460" y="4027289"/>
              <a:ext cx="15507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Text 12">
            <a:extLst>
              <a:ext uri="{FF2B5EF4-FFF2-40B4-BE49-F238E27FC236}">
                <a16:creationId xmlns:a16="http://schemas.microsoft.com/office/drawing/2014/main" id="{0007CFE0-9699-8580-6408-662383527ED4}"/>
              </a:ext>
            </a:extLst>
          </p:cNvPr>
          <p:cNvSpPr/>
          <p:nvPr/>
        </p:nvSpPr>
        <p:spPr>
          <a:xfrm>
            <a:off x="4186238" y="5133858"/>
            <a:ext cx="2096667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Response Generation</a:t>
            </a:r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4BAC28EB-D2CE-FCF1-8F4B-72A366FEFFF7}"/>
              </a:ext>
            </a:extLst>
          </p:cNvPr>
          <p:cNvSpPr/>
          <p:nvPr/>
        </p:nvSpPr>
        <p:spPr>
          <a:xfrm>
            <a:off x="2146145" y="5519416"/>
            <a:ext cx="4136760" cy="1010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generator model, using both the original query and the context from the retrieved documents, generates a response that is informed by this additional data.</a:t>
            </a:r>
          </a:p>
        </p:txBody>
      </p:sp>
    </p:spTree>
    <p:extLst>
      <p:ext uri="{BB962C8B-B14F-4D97-AF65-F5344CB8AC3E}">
        <p14:creationId xmlns:p14="http://schemas.microsoft.com/office/powerpoint/2010/main" val="46150069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RAG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29" y="1486792"/>
            <a:ext cx="41918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Answering Systems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 is particularly effective in question-answering systems where the answer might not be contained in a single document or may require synthesis from multiple sources.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829" y="3429000"/>
            <a:ext cx="41918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Chatbots and Virtual Assistants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Improving the quality of responses in conversational AI by providing more accurate and detailed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830" y="4817211"/>
            <a:ext cx="419184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Retrieval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Enhancing search systems to provide more relevant results by combining retrieval with generation.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5132-6ECF-FF49-7CF3-8D67BC1E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84" y="702734"/>
            <a:ext cx="6391729" cy="5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832E-3A48-34F4-D310-7C8F05F0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and Agents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62B03-B601-A065-422B-0B26B6F3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8" y="1763257"/>
            <a:ext cx="10515600" cy="3977598"/>
          </a:xfrm>
        </p:spPr>
      </p:pic>
    </p:spTree>
    <p:extLst>
      <p:ext uri="{BB962C8B-B14F-4D97-AF65-F5344CB8AC3E}">
        <p14:creationId xmlns:p14="http://schemas.microsoft.com/office/powerpoint/2010/main" val="9080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C8C-3EB6-3541-C22C-5C73E51CA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Retrieval Augmented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D037-1B21-2B62-69B4-9E8658D1E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91804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41EB-B8C7-1055-6C57-91A23111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A2A6-63A7-CE1B-48BA-27DD229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2836718"/>
            <a:ext cx="10515600" cy="32348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Embeddings are a way to convert complex data like texts, images, or any kind of information into a list of numbers (a vector) that a computer can work with.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781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1858BD-4BDB-3CFB-EC4A-5B2BA36D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9" y="2621510"/>
            <a:ext cx="4473020" cy="147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5020C-C18B-1D82-E419-176652A2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kern="1200" dirty="0">
                <a:solidFill>
                  <a:srgbClr val="2050A9"/>
                </a:solidFill>
                <a:ea typeface="+mn-ea"/>
              </a:rPr>
              <a:t>Vector Embeddings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5E0F1-A82C-10BE-6146-7DFEFBE9DBA8}"/>
              </a:ext>
            </a:extLst>
          </p:cNvPr>
          <p:cNvSpPr txBox="1"/>
          <p:nvPr/>
        </p:nvSpPr>
        <p:spPr>
          <a:xfrm>
            <a:off x="613833" y="1859339"/>
            <a:ext cx="4686259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Vector embeddings are a way of converting items like words, sentences, or even entire documents into a series of numbers (a vector) so that a computer can understand and work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These numbers represent the meaning of the items and their relationship to each other, allowing the computer to perform tasks such as finding similar words or understanding the topic of a document.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53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96E65-C594-072C-ED8D-C1E00C04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2" y="2209963"/>
            <a:ext cx="7290163" cy="40777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40F20-4004-E0ED-3622-1E5BCF7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Text Embeddings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C56CA-FF5E-9AF8-4E06-E6CC1EF5D426}"/>
              </a:ext>
            </a:extLst>
          </p:cNvPr>
          <p:cNvSpPr txBox="1"/>
          <p:nvPr/>
        </p:nvSpPr>
        <p:spPr>
          <a:xfrm>
            <a:off x="613833" y="1563632"/>
            <a:ext cx="3932190" cy="32932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 semantic relationship refers to the way words or phrases relate to each other in terms of meaning. 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Example: Word2Vec is a popular model for generating word embeddings. If you take words like "king" and "man" and perform vector arithmetic by subtracting "man" from "king" and then adding "woman," you often get a result close to the vector for "queen."</a:t>
            </a:r>
          </a:p>
          <a:p>
            <a:endParaRPr lang="en-IN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28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177" y="2092325"/>
            <a:ext cx="11614150" cy="34067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Databases</a:t>
            </a:r>
            <a:br>
              <a:rPr lang="en-US" sz="4800" dirty="0">
                <a:solidFill>
                  <a:schemeClr val="bg2">
                    <a:lumMod val="10000"/>
                  </a:schemeClr>
                </a:solidFill>
                <a:highlight>
                  <a:srgbClr val="F4FA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dirty="0">
                <a:solidFill>
                  <a:srgbClr val="093684"/>
                </a:solidFill>
                <a:highlight>
                  <a:srgbClr val="F4FA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Vector databases are specialized databases optimized for storing and querying vector embeddings.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These embeddings are high-dimensional vectors that represent complex data in a form that machines can understand and process.</a:t>
            </a:r>
            <a:endParaRPr lang="en-IN" alt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5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Vector Database in AI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C9F8A-931B-15C0-93E7-3E433AFA968E}"/>
              </a:ext>
            </a:extLst>
          </p:cNvPr>
          <p:cNvGraphicFramePr/>
          <p:nvPr/>
        </p:nvGraphicFramePr>
        <p:xfrm>
          <a:off x="613833" y="1328134"/>
          <a:ext cx="5097419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59728B3-59DF-D78D-E681-5493655E6311}"/>
              </a:ext>
            </a:extLst>
          </p:cNvPr>
          <p:cNvGraphicFramePr/>
          <p:nvPr/>
        </p:nvGraphicFramePr>
        <p:xfrm>
          <a:off x="613833" y="2580468"/>
          <a:ext cx="5097419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C30549-B147-A77F-9F0A-28CABBCF5894}"/>
              </a:ext>
            </a:extLst>
          </p:cNvPr>
          <p:cNvGraphicFramePr/>
          <p:nvPr/>
        </p:nvGraphicFramePr>
        <p:xfrm>
          <a:off x="613833" y="3832802"/>
          <a:ext cx="509741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62FB4D7-3674-1F38-B490-CFC8B16869AA}"/>
              </a:ext>
            </a:extLst>
          </p:cNvPr>
          <p:cNvGraphicFramePr/>
          <p:nvPr/>
        </p:nvGraphicFramePr>
        <p:xfrm>
          <a:off x="613833" y="4838915"/>
          <a:ext cx="509741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AC67A42-B7F9-D0EB-20EA-3011E6E0F53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7781"/>
            <a:ext cx="5497285" cy="56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42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dc theme">
  <a:themeElements>
    <a:clrScheme name="Custom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c theme" id="{9D8B1651-606B-4407-A032-CED49B57DA7C}" vid="{D911E95D-F5FB-44B4-823A-FFFE9012F30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bdc theme</Template>
  <TotalTime>760</TotalTime>
  <Words>1386</Words>
  <Application>Microsoft Office PowerPoint</Application>
  <PresentationFormat>Widescreen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Aileron Heavy</vt:lpstr>
      <vt:lpstr>Aptos</vt:lpstr>
      <vt:lpstr>Arial</vt:lpstr>
      <vt:lpstr>Calibri</vt:lpstr>
      <vt:lpstr>Calibri Light</vt:lpstr>
      <vt:lpstr>Courier New</vt:lpstr>
      <vt:lpstr>Lato</vt:lpstr>
      <vt:lpstr>Raleway</vt:lpstr>
      <vt:lpstr>Segoe UI</vt:lpstr>
      <vt:lpstr>Söhne</vt:lpstr>
      <vt:lpstr>Wingdings</vt:lpstr>
      <vt:lpstr>bdc theme</vt:lpstr>
      <vt:lpstr>Office Theme</vt:lpstr>
      <vt:lpstr>Tool Integration with LLMs</vt:lpstr>
      <vt:lpstr>PowerPoint Presentation</vt:lpstr>
      <vt:lpstr>Chains and Agents</vt:lpstr>
      <vt:lpstr>Retrieval Augmented Generation</vt:lpstr>
      <vt:lpstr>Embeddings</vt:lpstr>
      <vt:lpstr>Vector Embeddings</vt:lpstr>
      <vt:lpstr>Text Embeddings</vt:lpstr>
      <vt:lpstr>Vector Databases  Vector databases are specialized databases optimized for storing and querying vector embeddings.   These embeddings are high-dimensional vectors that represent complex data in a form that machines can understand and process.</vt:lpstr>
      <vt:lpstr>Role of Vector Database in AI</vt:lpstr>
      <vt:lpstr>Vector Databases</vt:lpstr>
      <vt:lpstr>Pinecone</vt:lpstr>
      <vt:lpstr>Chroma</vt:lpstr>
      <vt:lpstr>Key features of Chroma</vt:lpstr>
      <vt:lpstr>Vectara</vt:lpstr>
      <vt:lpstr>PowerPoint Presentation</vt:lpstr>
      <vt:lpstr>Retriever-Augmented Generation (RAG)</vt:lpstr>
      <vt:lpstr>Why RAG?</vt:lpstr>
      <vt:lpstr>Understanding RAG</vt:lpstr>
      <vt:lpstr>Architecture of RAG - 1</vt:lpstr>
      <vt:lpstr>Architecture of RAG - 2</vt:lpstr>
      <vt:lpstr>How RAG works?</vt:lpstr>
      <vt:lpstr>Applications of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Augmented Generation</dc:title>
  <dc:creator>Anshu Pandey</dc:creator>
  <cp:lastModifiedBy>Anshu Pandey</cp:lastModifiedBy>
  <cp:revision>10</cp:revision>
  <dcterms:created xsi:type="dcterms:W3CDTF">2024-02-14T03:23:29Z</dcterms:created>
  <dcterms:modified xsi:type="dcterms:W3CDTF">2024-06-21T03:55:47Z</dcterms:modified>
</cp:coreProperties>
</file>