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32" r:id="rId2"/>
    <p:sldId id="328" r:id="rId3"/>
    <p:sldId id="291" r:id="rId4"/>
    <p:sldId id="311" r:id="rId5"/>
    <p:sldId id="310" r:id="rId6"/>
    <p:sldId id="286" r:id="rId7"/>
    <p:sldId id="292" r:id="rId8"/>
    <p:sldId id="325" r:id="rId9"/>
    <p:sldId id="295" r:id="rId10"/>
    <p:sldId id="290" r:id="rId11"/>
    <p:sldId id="287" r:id="rId12"/>
    <p:sldId id="288" r:id="rId13"/>
    <p:sldId id="289" r:id="rId14"/>
    <p:sldId id="285" r:id="rId15"/>
    <p:sldId id="314" r:id="rId16"/>
    <p:sldId id="308" r:id="rId17"/>
    <p:sldId id="309" r:id="rId18"/>
    <p:sldId id="296" r:id="rId19"/>
    <p:sldId id="297" r:id="rId20"/>
    <p:sldId id="329" r:id="rId21"/>
    <p:sldId id="299" r:id="rId22"/>
    <p:sldId id="293" r:id="rId23"/>
    <p:sldId id="294" r:id="rId24"/>
    <p:sldId id="281" r:id="rId25"/>
    <p:sldId id="282" r:id="rId26"/>
    <p:sldId id="283" r:id="rId27"/>
    <p:sldId id="315" r:id="rId28"/>
    <p:sldId id="284" r:id="rId29"/>
    <p:sldId id="316" r:id="rId30"/>
    <p:sldId id="317" r:id="rId31"/>
    <p:sldId id="318" r:id="rId32"/>
    <p:sldId id="320" r:id="rId33"/>
    <p:sldId id="322" r:id="rId34"/>
    <p:sldId id="323" r:id="rId35"/>
    <p:sldId id="324" r:id="rId36"/>
    <p:sldId id="330" r:id="rId37"/>
    <p:sldId id="258" r:id="rId38"/>
    <p:sldId id="259" r:id="rId39"/>
    <p:sldId id="260" r:id="rId40"/>
    <p:sldId id="261" r:id="rId41"/>
    <p:sldId id="262" r:id="rId42"/>
    <p:sldId id="264" r:id="rId43"/>
    <p:sldId id="263" r:id="rId44"/>
    <p:sldId id="265" r:id="rId45"/>
    <p:sldId id="331" r:id="rId46"/>
    <p:sldId id="267" r:id="rId47"/>
    <p:sldId id="266" r:id="rId48"/>
    <p:sldId id="300" r:id="rId49"/>
    <p:sldId id="301" r:id="rId50"/>
    <p:sldId id="302" r:id="rId51"/>
    <p:sldId id="304" r:id="rId52"/>
    <p:sldId id="303" r:id="rId53"/>
    <p:sldId id="26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   Deeper understanding of w2v</a:t>
          </a:r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/>
        </a:p>
      </dgm:t>
    </dgm:pt>
    <dgm:pt modelId="{A3FC8B01-A315-423A-B6A8-497CB7537C3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gm:t>
    </dgm:pt>
    <dgm:pt modelId="{8B0E0B0A-EC01-4520-9C38-DC3440CF1BC2}" type="sibTrans" cxnId="{26F4FD0D-13F1-4C96-AFDB-F9045F818B91}">
      <dgm:prSet/>
      <dgm:spPr/>
      <dgm:t>
        <a:bodyPr/>
        <a:lstStyle/>
        <a:p>
          <a:endParaRPr lang="en-IN"/>
        </a:p>
      </dgm:t>
    </dgm:pt>
    <dgm:pt modelId="{01F17156-9D30-42C3-9242-5D2919E38418}" type="parTrans" cxnId="{26F4FD0D-13F1-4C96-AFDB-F9045F818B91}">
      <dgm:prSet/>
      <dgm:spPr/>
      <dgm:t>
        <a:bodyPr/>
        <a:lstStyle/>
        <a:p>
          <a:endParaRPr lang="en-IN"/>
        </a:p>
      </dgm:t>
    </dgm:pt>
    <dgm:pt modelId="{87B8F9EA-3287-4520-B86C-E8F374AABE4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    Word2vec properties in </a:t>
          </a:r>
          <a:r>
            <a:rPr lang="en-IN" sz="16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D00DD9BB-4E3D-468A-BF58-835F8D176E1A}" type="parTrans" cxnId="{3E5C6597-E866-4373-BCD9-93860DF09C5A}">
      <dgm:prSet/>
      <dgm:spPr/>
      <dgm:t>
        <a:bodyPr/>
        <a:lstStyle/>
        <a:p>
          <a:endParaRPr lang="en-US"/>
        </a:p>
      </dgm:t>
    </dgm:pt>
    <dgm:pt modelId="{D1DADF7B-4567-4705-8F68-41684E988F76}" type="sibTrans" cxnId="{3E5C6597-E866-4373-BCD9-93860DF09C5A}">
      <dgm:prSet/>
      <dgm:spPr/>
      <dgm:t>
        <a:bodyPr/>
        <a:lstStyle/>
        <a:p>
          <a:endParaRPr lang="en-US"/>
        </a:p>
      </dgm:t>
    </dgm:pt>
    <dgm:pt modelId="{1C4D2F99-C78D-42C7-80A2-5BA0887E17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gm:t>
    </dgm:pt>
    <dgm:pt modelId="{3DF86CA0-27D8-4387-B41B-57787E6E2967}" type="parTrans" cxnId="{3FADC678-B56B-4D1D-A55C-76B8D9057723}">
      <dgm:prSet/>
      <dgm:spPr/>
      <dgm:t>
        <a:bodyPr/>
        <a:lstStyle/>
        <a:p>
          <a:endParaRPr lang="en-US"/>
        </a:p>
      </dgm:t>
    </dgm:pt>
    <dgm:pt modelId="{68612A85-0C7A-4883-AF07-FA3B62E88B78}" type="sibTrans" cxnId="{3FADC678-B56B-4D1D-A55C-76B8D9057723}">
      <dgm:prSet/>
      <dgm:spPr/>
      <dgm:t>
        <a:bodyPr/>
        <a:lstStyle/>
        <a:p>
          <a:endParaRPr lang="en-US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5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5"/>
      <dgm:spPr/>
    </dgm:pt>
    <dgm:pt modelId="{2C7897B3-3F08-40FE-87A1-0A1DD86C094E}" type="pres">
      <dgm:prSet presAssocID="{C2AC300D-E27F-4AFB-8385-23A3F3CA89FC}" presName="dstNode" presStyleLbl="node1" presStyleIdx="0" presStyleCnt="5"/>
      <dgm:spPr/>
    </dgm:pt>
    <dgm:pt modelId="{C01C0331-627E-4956-B34C-4FEAB8F0B671}" type="pres">
      <dgm:prSet presAssocID="{D367BE5C-0F3A-4AB0-9359-B776EBBB96E8}" presName="text_1" presStyleLbl="node1" presStyleIdx="0" presStyleCnt="5" custScaleX="104705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E88317C7-90A2-4C25-9546-9B945D9DCABC}" type="pres">
      <dgm:prSet presAssocID="{A3FC8B01-A315-423A-B6A8-497CB7537C33}" presName="text_2" presStyleLbl="node1" presStyleIdx="1" presStyleCnt="5" custLinFactNeighborX="9114" custLinFactNeighborY="5530">
        <dgm:presLayoutVars>
          <dgm:bulletEnabled val="1"/>
        </dgm:presLayoutVars>
      </dgm:prSet>
      <dgm:spPr/>
    </dgm:pt>
    <dgm:pt modelId="{BB278096-0873-4494-92E4-06B0E36E6A2E}" type="pres">
      <dgm:prSet presAssocID="{A3FC8B01-A315-423A-B6A8-497CB7537C33}" presName="accent_2" presStyleCnt="0"/>
      <dgm:spPr/>
    </dgm:pt>
    <dgm:pt modelId="{E429469F-E2C2-4595-B7EA-348F95B2056B}" type="pres">
      <dgm:prSet presAssocID="{A3FC8B01-A315-423A-B6A8-497CB7537C33}" presName="accentRepeatNode" presStyleLbl="solidFgAcc1" presStyleIdx="1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FC4862E-0185-4A9A-9A9C-4349F963D0D7}" type="pres">
      <dgm:prSet presAssocID="{9B1EDC96-EC6A-483A-BED4-686E83E23071}" presName="text_3" presStyleLbl="node1" presStyleIdx="2" presStyleCnt="5" custScaleX="106537">
        <dgm:presLayoutVars>
          <dgm:bulletEnabled val="1"/>
        </dgm:presLayoutVars>
      </dgm:prSet>
      <dgm:spPr/>
    </dgm:pt>
    <dgm:pt modelId="{52B3BEB8-2395-4D79-985B-307706CB31ED}" type="pres">
      <dgm:prSet presAssocID="{9B1EDC96-EC6A-483A-BED4-686E83E23071}" presName="accent_3" presStyleCnt="0"/>
      <dgm:spPr/>
    </dgm:pt>
    <dgm:pt modelId="{D57AE131-E6FE-4A12-A1A0-43665D1C7D63}" type="pres">
      <dgm:prSet presAssocID="{9B1EDC96-EC6A-483A-BED4-686E83E23071}" presName="accentRepeatNode" presStyleLbl="solidFgAcc1" presStyleIdx="2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280C9D9-236B-47CE-A4E9-93A47AF7EF7D}" type="pres">
      <dgm:prSet presAssocID="{87B8F9EA-3287-4520-B86C-E8F374AABE44}" presName="text_4" presStyleLbl="node1" presStyleIdx="3" presStyleCnt="5" custScaleX="106826">
        <dgm:presLayoutVars>
          <dgm:bulletEnabled val="1"/>
        </dgm:presLayoutVars>
      </dgm:prSet>
      <dgm:spPr/>
    </dgm:pt>
    <dgm:pt modelId="{E8559CA7-49B0-4F7D-A767-E64EB4EDB3E7}" type="pres">
      <dgm:prSet presAssocID="{87B8F9EA-3287-4520-B86C-E8F374AABE44}" presName="accent_4" presStyleCnt="0"/>
      <dgm:spPr/>
    </dgm:pt>
    <dgm:pt modelId="{9553D612-A85C-486E-B461-6A4C76F01CF5}" type="pres">
      <dgm:prSet presAssocID="{87B8F9EA-3287-4520-B86C-E8F374AABE44}" presName="accentRepeatNode" presStyleLbl="solidFgAcc1" presStyleIdx="3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  <dgm:pt modelId="{02C60EB4-86C6-4D5A-9674-6001E5836B87}" type="pres">
      <dgm:prSet presAssocID="{1C4D2F99-C78D-42C7-80A2-5BA0887E17B1}" presName="text_5" presStyleLbl="node1" presStyleIdx="4" presStyleCnt="5" custScaleX="106347">
        <dgm:presLayoutVars>
          <dgm:bulletEnabled val="1"/>
        </dgm:presLayoutVars>
      </dgm:prSet>
      <dgm:spPr/>
    </dgm:pt>
    <dgm:pt modelId="{34851621-2954-4C63-AF8F-290194193FB3}" type="pres">
      <dgm:prSet presAssocID="{1C4D2F99-C78D-42C7-80A2-5BA0887E17B1}" presName="accent_5" presStyleCnt="0"/>
      <dgm:spPr/>
    </dgm:pt>
    <dgm:pt modelId="{CF67B4C3-0D7A-442A-904D-3057A1EF857C}" type="pres">
      <dgm:prSet presAssocID="{1C4D2F99-C78D-42C7-80A2-5BA0887E17B1}" presName="accentRepeatNode" presStyleLbl="solidFgAcc1" presStyleIdx="4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</dgm:ptLst>
  <dgm:cxnLst>
    <dgm:cxn modelId="{26F4FD0D-13F1-4C96-AFDB-F9045F818B91}" srcId="{C2AC300D-E27F-4AFB-8385-23A3F3CA89FC}" destId="{A3FC8B01-A315-423A-B6A8-497CB7537C33}" srcOrd="1" destOrd="0" parTransId="{01F17156-9D30-42C3-9242-5D2919E38418}" sibTransId="{8B0E0B0A-EC01-4520-9C38-DC3440CF1BC2}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38F36D61-D459-4002-B9D7-12C1D9C65DA6}" type="presOf" srcId="{C2AC300D-E27F-4AFB-8385-23A3F3CA89FC}" destId="{24728E11-E867-4651-96BE-D4610DDC76BA}" srcOrd="0" destOrd="0" presId="urn:microsoft.com/office/officeart/2008/layout/VerticalCurvedList"/>
    <dgm:cxn modelId="{08E24E4E-19E6-4CB8-952D-DEAEDD6CB718}" type="presOf" srcId="{A3FC8B01-A315-423A-B6A8-497CB7537C33}" destId="{E88317C7-90A2-4C25-9546-9B945D9DCABC}" srcOrd="0" destOrd="0" presId="urn:microsoft.com/office/officeart/2008/layout/VerticalCurvedList"/>
    <dgm:cxn modelId="{3FADC678-B56B-4D1D-A55C-76B8D9057723}" srcId="{C2AC300D-E27F-4AFB-8385-23A3F3CA89FC}" destId="{1C4D2F99-C78D-42C7-80A2-5BA0887E17B1}" srcOrd="4" destOrd="0" parTransId="{3DF86CA0-27D8-4387-B41B-57787E6E2967}" sibTransId="{68612A85-0C7A-4883-AF07-FA3B62E88B78}"/>
    <dgm:cxn modelId="{3E5C6597-E866-4373-BCD9-93860DF09C5A}" srcId="{C2AC300D-E27F-4AFB-8385-23A3F3CA89FC}" destId="{87B8F9EA-3287-4520-B86C-E8F374AABE44}" srcOrd="3" destOrd="0" parTransId="{D00DD9BB-4E3D-468A-BF58-835F8D176E1A}" sibTransId="{D1DADF7B-4567-4705-8F68-41684E988F76}"/>
    <dgm:cxn modelId="{140382B3-F4C6-47C9-991A-9971D8E5CD39}" type="presOf" srcId="{87B8F9EA-3287-4520-B86C-E8F374AABE44}" destId="{1280C9D9-236B-47CE-A4E9-93A47AF7EF7D}" srcOrd="0" destOrd="0" presId="urn:microsoft.com/office/officeart/2008/layout/VerticalCurvedList"/>
    <dgm:cxn modelId="{BC8180BA-13A3-4B6E-B226-B76BE18092A3}" type="presOf" srcId="{D367BE5C-0F3A-4AB0-9359-B776EBBB96E8}" destId="{C01C0331-627E-4956-B34C-4FEAB8F0B671}" srcOrd="0" destOrd="0" presId="urn:microsoft.com/office/officeart/2008/layout/VerticalCurvedList"/>
    <dgm:cxn modelId="{CB0F28CF-A080-4B7F-8D7E-6BAD74D71D82}" srcId="{C2AC300D-E27F-4AFB-8385-23A3F3CA89FC}" destId="{9B1EDC96-EC6A-483A-BED4-686E83E23071}" srcOrd="2" destOrd="0" parTransId="{9175944A-D53D-4B76-B8CC-0CC9B921C6A5}" sibTransId="{08EBC0C5-1C8B-47AF-B36B-C6F27A4A3E04}"/>
    <dgm:cxn modelId="{848FDBD1-079E-408D-8239-7A733CB5E6E8}" type="presOf" srcId="{F18B1F0E-8219-4BFA-A849-7B03740D42DD}" destId="{B4DAE58B-27CB-4D22-AABF-50F07E30140A}" srcOrd="0" destOrd="0" presId="urn:microsoft.com/office/officeart/2008/layout/VerticalCurvedList"/>
    <dgm:cxn modelId="{F5A402DE-80CF-4EC2-86AA-7BD5D3EB0243}" type="presOf" srcId="{1C4D2F99-C78D-42C7-80A2-5BA0887E17B1}" destId="{02C60EB4-86C6-4D5A-9674-6001E5836B87}" srcOrd="0" destOrd="0" presId="urn:microsoft.com/office/officeart/2008/layout/VerticalCurvedList"/>
    <dgm:cxn modelId="{ACB80CF9-81A4-4C26-865B-795D90854554}" type="presOf" srcId="{9B1EDC96-EC6A-483A-BED4-686E83E23071}" destId="{1FC4862E-0185-4A9A-9A9C-4349F963D0D7}" srcOrd="0" destOrd="0" presId="urn:microsoft.com/office/officeart/2008/layout/VerticalCurvedList"/>
    <dgm:cxn modelId="{619A0C01-A365-4A32-92DF-8E3F12603F95}" type="presParOf" srcId="{24728E11-E867-4651-96BE-D4610DDC76BA}" destId="{59666C2D-0CBC-4177-9492-0BC7B5E83920}" srcOrd="0" destOrd="0" presId="urn:microsoft.com/office/officeart/2008/layout/VerticalCurvedList"/>
    <dgm:cxn modelId="{9437C4A3-37EC-4BE4-AA95-76B8E33061A5}" type="presParOf" srcId="{59666C2D-0CBC-4177-9492-0BC7B5E83920}" destId="{782150D5-7ADF-412A-B97B-C4A85E15F3EF}" srcOrd="0" destOrd="0" presId="urn:microsoft.com/office/officeart/2008/layout/VerticalCurvedList"/>
    <dgm:cxn modelId="{8FA73427-1B94-4BBB-BAEB-5F64AD7F1DCD}" type="presParOf" srcId="{782150D5-7ADF-412A-B97B-C4A85E15F3EF}" destId="{1EBC8B9F-0F17-4377-A441-FE126EC2603D}" srcOrd="0" destOrd="0" presId="urn:microsoft.com/office/officeart/2008/layout/VerticalCurvedList"/>
    <dgm:cxn modelId="{25ADAD80-CCF4-4DC0-8A99-8DC83893A2FB}" type="presParOf" srcId="{782150D5-7ADF-412A-B97B-C4A85E15F3EF}" destId="{B4DAE58B-27CB-4D22-AABF-50F07E30140A}" srcOrd="1" destOrd="0" presId="urn:microsoft.com/office/officeart/2008/layout/VerticalCurvedList"/>
    <dgm:cxn modelId="{12958C5F-073C-4EEC-ADF9-55266F9E77DA}" type="presParOf" srcId="{782150D5-7ADF-412A-B97B-C4A85E15F3EF}" destId="{0CE6508D-66DA-4F48-ABFD-9CEB3707A663}" srcOrd="2" destOrd="0" presId="urn:microsoft.com/office/officeart/2008/layout/VerticalCurvedList"/>
    <dgm:cxn modelId="{27AF1D2C-3FFF-4727-BC81-EFCD9BE6FD59}" type="presParOf" srcId="{782150D5-7ADF-412A-B97B-C4A85E15F3EF}" destId="{2C7897B3-3F08-40FE-87A1-0A1DD86C094E}" srcOrd="3" destOrd="0" presId="urn:microsoft.com/office/officeart/2008/layout/VerticalCurvedList"/>
    <dgm:cxn modelId="{28EB1BE6-F9A7-479B-B8B1-B7AF07E0BD55}" type="presParOf" srcId="{59666C2D-0CBC-4177-9492-0BC7B5E83920}" destId="{C01C0331-627E-4956-B34C-4FEAB8F0B671}" srcOrd="1" destOrd="0" presId="urn:microsoft.com/office/officeart/2008/layout/VerticalCurvedList"/>
    <dgm:cxn modelId="{54EBFE62-19EF-410B-B754-57C780963AB9}" type="presParOf" srcId="{59666C2D-0CBC-4177-9492-0BC7B5E83920}" destId="{2B23576E-7B02-4486-B322-5ADA70C34A33}" srcOrd="2" destOrd="0" presId="urn:microsoft.com/office/officeart/2008/layout/VerticalCurvedList"/>
    <dgm:cxn modelId="{8A2F1BA0-DCBE-4615-89F5-54135CDBF45C}" type="presParOf" srcId="{2B23576E-7B02-4486-B322-5ADA70C34A33}" destId="{47DFED79-DB5B-4E8C-B682-A588521A0C1E}" srcOrd="0" destOrd="0" presId="urn:microsoft.com/office/officeart/2008/layout/VerticalCurvedList"/>
    <dgm:cxn modelId="{77CAD933-8DF2-4DD0-A159-0F31AF4E0C7D}" type="presParOf" srcId="{59666C2D-0CBC-4177-9492-0BC7B5E83920}" destId="{E88317C7-90A2-4C25-9546-9B945D9DCABC}" srcOrd="3" destOrd="0" presId="urn:microsoft.com/office/officeart/2008/layout/VerticalCurvedList"/>
    <dgm:cxn modelId="{BB1DCB31-05D3-4646-9DE7-0D288A98EA6D}" type="presParOf" srcId="{59666C2D-0CBC-4177-9492-0BC7B5E83920}" destId="{BB278096-0873-4494-92E4-06B0E36E6A2E}" srcOrd="4" destOrd="0" presId="urn:microsoft.com/office/officeart/2008/layout/VerticalCurvedList"/>
    <dgm:cxn modelId="{6BE8B628-D90C-458D-B12D-31394C556B46}" type="presParOf" srcId="{BB278096-0873-4494-92E4-06B0E36E6A2E}" destId="{E429469F-E2C2-4595-B7EA-348F95B2056B}" srcOrd="0" destOrd="0" presId="urn:microsoft.com/office/officeart/2008/layout/VerticalCurvedList"/>
    <dgm:cxn modelId="{ED728404-1B5F-492A-86CD-22C7C84A21BE}" type="presParOf" srcId="{59666C2D-0CBC-4177-9492-0BC7B5E83920}" destId="{1FC4862E-0185-4A9A-9A9C-4349F963D0D7}" srcOrd="5" destOrd="0" presId="urn:microsoft.com/office/officeart/2008/layout/VerticalCurvedList"/>
    <dgm:cxn modelId="{9B6C424B-F1D6-4313-8EDF-D7E62BA96E6F}" type="presParOf" srcId="{59666C2D-0CBC-4177-9492-0BC7B5E83920}" destId="{52B3BEB8-2395-4D79-985B-307706CB31ED}" srcOrd="6" destOrd="0" presId="urn:microsoft.com/office/officeart/2008/layout/VerticalCurvedList"/>
    <dgm:cxn modelId="{0CF87676-6EFC-46DC-A699-0EEC201CB04F}" type="presParOf" srcId="{52B3BEB8-2395-4D79-985B-307706CB31ED}" destId="{D57AE131-E6FE-4A12-A1A0-43665D1C7D63}" srcOrd="0" destOrd="0" presId="urn:microsoft.com/office/officeart/2008/layout/VerticalCurvedList"/>
    <dgm:cxn modelId="{7738CA3E-9140-4697-87D1-1F043EEC3BC0}" type="presParOf" srcId="{59666C2D-0CBC-4177-9492-0BC7B5E83920}" destId="{1280C9D9-236B-47CE-A4E9-93A47AF7EF7D}" srcOrd="7" destOrd="0" presId="urn:microsoft.com/office/officeart/2008/layout/VerticalCurvedList"/>
    <dgm:cxn modelId="{0A0CC41E-A561-4FF8-A121-DE42C0359915}" type="presParOf" srcId="{59666C2D-0CBC-4177-9492-0BC7B5E83920}" destId="{E8559CA7-49B0-4F7D-A767-E64EB4EDB3E7}" srcOrd="8" destOrd="0" presId="urn:microsoft.com/office/officeart/2008/layout/VerticalCurvedList"/>
    <dgm:cxn modelId="{CE6C73FE-BFDF-4732-A235-9B863D135D2B}" type="presParOf" srcId="{E8559CA7-49B0-4F7D-A767-E64EB4EDB3E7}" destId="{9553D612-A85C-486E-B461-6A4C76F01CF5}" srcOrd="0" destOrd="0" presId="urn:microsoft.com/office/officeart/2008/layout/VerticalCurvedList"/>
    <dgm:cxn modelId="{334361DE-EAA4-4F2D-9468-DC924B80DB97}" type="presParOf" srcId="{59666C2D-0CBC-4177-9492-0BC7B5E83920}" destId="{02C60EB4-86C6-4D5A-9674-6001E5836B87}" srcOrd="9" destOrd="0" presId="urn:microsoft.com/office/officeart/2008/layout/VerticalCurvedList"/>
    <dgm:cxn modelId="{5EC84675-FB32-46AB-87E4-5D498CBD3032}" type="presParOf" srcId="{59666C2D-0CBC-4177-9492-0BC7B5E83920}" destId="{34851621-2954-4C63-AF8F-290194193FB3}" srcOrd="10" destOrd="0" presId="urn:microsoft.com/office/officeart/2008/layout/VerticalCurvedList"/>
    <dgm:cxn modelId="{280FA445-1C23-4817-A9CA-0C40298D67FF}" type="presParOf" srcId="{34851621-2954-4C63-AF8F-290194193FB3}" destId="{CF67B4C3-0D7A-442A-904D-3057A1EF85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Deeper understanding of w2v</a:t>
          </a:r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/>
        </a:p>
      </dgm:t>
    </dgm:pt>
    <dgm:pt modelId="{A3FC8B01-A315-423A-B6A8-497CB7537C3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gm:t>
    </dgm:pt>
    <dgm:pt modelId="{8B0E0B0A-EC01-4520-9C38-DC3440CF1BC2}" type="sibTrans" cxnId="{26F4FD0D-13F1-4C96-AFDB-F9045F818B91}">
      <dgm:prSet/>
      <dgm:spPr/>
      <dgm:t>
        <a:bodyPr/>
        <a:lstStyle/>
        <a:p>
          <a:endParaRPr lang="en-IN"/>
        </a:p>
      </dgm:t>
    </dgm:pt>
    <dgm:pt modelId="{01F17156-9D30-42C3-9242-5D2919E38418}" type="parTrans" cxnId="{26F4FD0D-13F1-4C96-AFDB-F9045F818B91}">
      <dgm:prSet/>
      <dgm:spPr/>
      <dgm:t>
        <a:bodyPr/>
        <a:lstStyle/>
        <a:p>
          <a:endParaRPr lang="en-IN"/>
        </a:p>
      </dgm:t>
    </dgm:pt>
    <dgm:pt modelId="{87B8F9EA-3287-4520-B86C-E8F374AABE4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Word2vec properties in </a:t>
          </a:r>
          <a:r>
            <a:rPr lang="en-IN" sz="16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D00DD9BB-4E3D-468A-BF58-835F8D176E1A}" type="parTrans" cxnId="{3E5C6597-E866-4373-BCD9-93860DF09C5A}">
      <dgm:prSet/>
      <dgm:spPr/>
      <dgm:t>
        <a:bodyPr/>
        <a:lstStyle/>
        <a:p>
          <a:endParaRPr lang="en-US"/>
        </a:p>
      </dgm:t>
    </dgm:pt>
    <dgm:pt modelId="{D1DADF7B-4567-4705-8F68-41684E988F76}" type="sibTrans" cxnId="{3E5C6597-E866-4373-BCD9-93860DF09C5A}">
      <dgm:prSet/>
      <dgm:spPr/>
      <dgm:t>
        <a:bodyPr/>
        <a:lstStyle/>
        <a:p>
          <a:endParaRPr lang="en-US"/>
        </a:p>
      </dgm:t>
    </dgm:pt>
    <dgm:pt modelId="{1C4D2F99-C78D-42C7-80A2-5BA0887E17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gm:t>
    </dgm:pt>
    <dgm:pt modelId="{3DF86CA0-27D8-4387-B41B-57787E6E2967}" type="parTrans" cxnId="{3FADC678-B56B-4D1D-A55C-76B8D9057723}">
      <dgm:prSet/>
      <dgm:spPr/>
      <dgm:t>
        <a:bodyPr/>
        <a:lstStyle/>
        <a:p>
          <a:endParaRPr lang="en-US"/>
        </a:p>
      </dgm:t>
    </dgm:pt>
    <dgm:pt modelId="{68612A85-0C7A-4883-AF07-FA3B62E88B78}" type="sibTrans" cxnId="{3FADC678-B56B-4D1D-A55C-76B8D9057723}">
      <dgm:prSet/>
      <dgm:spPr/>
      <dgm:t>
        <a:bodyPr/>
        <a:lstStyle/>
        <a:p>
          <a:endParaRPr lang="en-US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5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5"/>
      <dgm:spPr/>
    </dgm:pt>
    <dgm:pt modelId="{2C7897B3-3F08-40FE-87A1-0A1DD86C094E}" type="pres">
      <dgm:prSet presAssocID="{C2AC300D-E27F-4AFB-8385-23A3F3CA89FC}" presName="dstNode" presStyleLbl="node1" presStyleIdx="0" presStyleCnt="5"/>
      <dgm:spPr/>
    </dgm:pt>
    <dgm:pt modelId="{C01C0331-627E-4956-B34C-4FEAB8F0B671}" type="pres">
      <dgm:prSet presAssocID="{D367BE5C-0F3A-4AB0-9359-B776EBBB96E8}" presName="text_1" presStyleLbl="node1" presStyleIdx="0" presStyleCnt="5" custScaleX="104705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E88317C7-90A2-4C25-9546-9B945D9DCABC}" type="pres">
      <dgm:prSet presAssocID="{A3FC8B01-A315-423A-B6A8-497CB7537C33}" presName="text_2" presStyleLbl="node1" presStyleIdx="1" presStyleCnt="5" custLinFactNeighborX="9114" custLinFactNeighborY="5530">
        <dgm:presLayoutVars>
          <dgm:bulletEnabled val="1"/>
        </dgm:presLayoutVars>
      </dgm:prSet>
      <dgm:spPr/>
    </dgm:pt>
    <dgm:pt modelId="{BB278096-0873-4494-92E4-06B0E36E6A2E}" type="pres">
      <dgm:prSet presAssocID="{A3FC8B01-A315-423A-B6A8-497CB7537C33}" presName="accent_2" presStyleCnt="0"/>
      <dgm:spPr/>
    </dgm:pt>
    <dgm:pt modelId="{E429469F-E2C2-4595-B7EA-348F95B2056B}" type="pres">
      <dgm:prSet presAssocID="{A3FC8B01-A315-423A-B6A8-497CB7537C33}" presName="accentRepeatNode" presStyleLbl="solidFgAcc1" presStyleIdx="1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1FC4862E-0185-4A9A-9A9C-4349F963D0D7}" type="pres">
      <dgm:prSet presAssocID="{9B1EDC96-EC6A-483A-BED4-686E83E23071}" presName="text_3" presStyleLbl="node1" presStyleIdx="2" presStyleCnt="5" custScaleX="106537">
        <dgm:presLayoutVars>
          <dgm:bulletEnabled val="1"/>
        </dgm:presLayoutVars>
      </dgm:prSet>
      <dgm:spPr/>
    </dgm:pt>
    <dgm:pt modelId="{52B3BEB8-2395-4D79-985B-307706CB31ED}" type="pres">
      <dgm:prSet presAssocID="{9B1EDC96-EC6A-483A-BED4-686E83E23071}" presName="accent_3" presStyleCnt="0"/>
      <dgm:spPr/>
    </dgm:pt>
    <dgm:pt modelId="{D57AE131-E6FE-4A12-A1A0-43665D1C7D63}" type="pres">
      <dgm:prSet presAssocID="{9B1EDC96-EC6A-483A-BED4-686E83E23071}" presName="accentRepeatNode" presStyleLbl="solidFgAcc1" presStyleIdx="2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280C9D9-236B-47CE-A4E9-93A47AF7EF7D}" type="pres">
      <dgm:prSet presAssocID="{87B8F9EA-3287-4520-B86C-E8F374AABE44}" presName="text_4" presStyleLbl="node1" presStyleIdx="3" presStyleCnt="5" custScaleX="106826">
        <dgm:presLayoutVars>
          <dgm:bulletEnabled val="1"/>
        </dgm:presLayoutVars>
      </dgm:prSet>
      <dgm:spPr/>
    </dgm:pt>
    <dgm:pt modelId="{E8559CA7-49B0-4F7D-A767-E64EB4EDB3E7}" type="pres">
      <dgm:prSet presAssocID="{87B8F9EA-3287-4520-B86C-E8F374AABE44}" presName="accent_4" presStyleCnt="0"/>
      <dgm:spPr/>
    </dgm:pt>
    <dgm:pt modelId="{9553D612-A85C-486E-B461-6A4C76F01CF5}" type="pres">
      <dgm:prSet presAssocID="{87B8F9EA-3287-4520-B86C-E8F374AABE44}" presName="accentRepeatNode" presStyleLbl="solidFgAcc1" presStyleIdx="3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  <dgm:pt modelId="{02C60EB4-86C6-4D5A-9674-6001E5836B87}" type="pres">
      <dgm:prSet presAssocID="{1C4D2F99-C78D-42C7-80A2-5BA0887E17B1}" presName="text_5" presStyleLbl="node1" presStyleIdx="4" presStyleCnt="5" custScaleX="106347">
        <dgm:presLayoutVars>
          <dgm:bulletEnabled val="1"/>
        </dgm:presLayoutVars>
      </dgm:prSet>
      <dgm:spPr/>
    </dgm:pt>
    <dgm:pt modelId="{34851621-2954-4C63-AF8F-290194193FB3}" type="pres">
      <dgm:prSet presAssocID="{1C4D2F99-C78D-42C7-80A2-5BA0887E17B1}" presName="accent_5" presStyleCnt="0"/>
      <dgm:spPr/>
    </dgm:pt>
    <dgm:pt modelId="{CF67B4C3-0D7A-442A-904D-3057A1EF857C}" type="pres">
      <dgm:prSet presAssocID="{1C4D2F99-C78D-42C7-80A2-5BA0887E17B1}" presName="accentRepeatNode" presStyleLbl="solidFgAcc1" presStyleIdx="4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</dgm:ptLst>
  <dgm:cxnLst>
    <dgm:cxn modelId="{26F4FD0D-13F1-4C96-AFDB-F9045F818B91}" srcId="{C2AC300D-E27F-4AFB-8385-23A3F3CA89FC}" destId="{A3FC8B01-A315-423A-B6A8-497CB7537C33}" srcOrd="1" destOrd="0" parTransId="{01F17156-9D30-42C3-9242-5D2919E38418}" sibTransId="{8B0E0B0A-EC01-4520-9C38-DC3440CF1BC2}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38F36D61-D459-4002-B9D7-12C1D9C65DA6}" type="presOf" srcId="{C2AC300D-E27F-4AFB-8385-23A3F3CA89FC}" destId="{24728E11-E867-4651-96BE-D4610DDC76BA}" srcOrd="0" destOrd="0" presId="urn:microsoft.com/office/officeart/2008/layout/VerticalCurvedList"/>
    <dgm:cxn modelId="{08E24E4E-19E6-4CB8-952D-DEAEDD6CB718}" type="presOf" srcId="{A3FC8B01-A315-423A-B6A8-497CB7537C33}" destId="{E88317C7-90A2-4C25-9546-9B945D9DCABC}" srcOrd="0" destOrd="0" presId="urn:microsoft.com/office/officeart/2008/layout/VerticalCurvedList"/>
    <dgm:cxn modelId="{3FADC678-B56B-4D1D-A55C-76B8D9057723}" srcId="{C2AC300D-E27F-4AFB-8385-23A3F3CA89FC}" destId="{1C4D2F99-C78D-42C7-80A2-5BA0887E17B1}" srcOrd="4" destOrd="0" parTransId="{3DF86CA0-27D8-4387-B41B-57787E6E2967}" sibTransId="{68612A85-0C7A-4883-AF07-FA3B62E88B78}"/>
    <dgm:cxn modelId="{3E5C6597-E866-4373-BCD9-93860DF09C5A}" srcId="{C2AC300D-E27F-4AFB-8385-23A3F3CA89FC}" destId="{87B8F9EA-3287-4520-B86C-E8F374AABE44}" srcOrd="3" destOrd="0" parTransId="{D00DD9BB-4E3D-468A-BF58-835F8D176E1A}" sibTransId="{D1DADF7B-4567-4705-8F68-41684E988F76}"/>
    <dgm:cxn modelId="{140382B3-F4C6-47C9-991A-9971D8E5CD39}" type="presOf" srcId="{87B8F9EA-3287-4520-B86C-E8F374AABE44}" destId="{1280C9D9-236B-47CE-A4E9-93A47AF7EF7D}" srcOrd="0" destOrd="0" presId="urn:microsoft.com/office/officeart/2008/layout/VerticalCurvedList"/>
    <dgm:cxn modelId="{BC8180BA-13A3-4B6E-B226-B76BE18092A3}" type="presOf" srcId="{D367BE5C-0F3A-4AB0-9359-B776EBBB96E8}" destId="{C01C0331-627E-4956-B34C-4FEAB8F0B671}" srcOrd="0" destOrd="0" presId="urn:microsoft.com/office/officeart/2008/layout/VerticalCurvedList"/>
    <dgm:cxn modelId="{CB0F28CF-A080-4B7F-8D7E-6BAD74D71D82}" srcId="{C2AC300D-E27F-4AFB-8385-23A3F3CA89FC}" destId="{9B1EDC96-EC6A-483A-BED4-686E83E23071}" srcOrd="2" destOrd="0" parTransId="{9175944A-D53D-4B76-B8CC-0CC9B921C6A5}" sibTransId="{08EBC0C5-1C8B-47AF-B36B-C6F27A4A3E04}"/>
    <dgm:cxn modelId="{848FDBD1-079E-408D-8239-7A733CB5E6E8}" type="presOf" srcId="{F18B1F0E-8219-4BFA-A849-7B03740D42DD}" destId="{B4DAE58B-27CB-4D22-AABF-50F07E30140A}" srcOrd="0" destOrd="0" presId="urn:microsoft.com/office/officeart/2008/layout/VerticalCurvedList"/>
    <dgm:cxn modelId="{F5A402DE-80CF-4EC2-86AA-7BD5D3EB0243}" type="presOf" srcId="{1C4D2F99-C78D-42C7-80A2-5BA0887E17B1}" destId="{02C60EB4-86C6-4D5A-9674-6001E5836B87}" srcOrd="0" destOrd="0" presId="urn:microsoft.com/office/officeart/2008/layout/VerticalCurvedList"/>
    <dgm:cxn modelId="{ACB80CF9-81A4-4C26-865B-795D90854554}" type="presOf" srcId="{9B1EDC96-EC6A-483A-BED4-686E83E23071}" destId="{1FC4862E-0185-4A9A-9A9C-4349F963D0D7}" srcOrd="0" destOrd="0" presId="urn:microsoft.com/office/officeart/2008/layout/VerticalCurvedList"/>
    <dgm:cxn modelId="{619A0C01-A365-4A32-92DF-8E3F12603F95}" type="presParOf" srcId="{24728E11-E867-4651-96BE-D4610DDC76BA}" destId="{59666C2D-0CBC-4177-9492-0BC7B5E83920}" srcOrd="0" destOrd="0" presId="urn:microsoft.com/office/officeart/2008/layout/VerticalCurvedList"/>
    <dgm:cxn modelId="{9437C4A3-37EC-4BE4-AA95-76B8E33061A5}" type="presParOf" srcId="{59666C2D-0CBC-4177-9492-0BC7B5E83920}" destId="{782150D5-7ADF-412A-B97B-C4A85E15F3EF}" srcOrd="0" destOrd="0" presId="urn:microsoft.com/office/officeart/2008/layout/VerticalCurvedList"/>
    <dgm:cxn modelId="{8FA73427-1B94-4BBB-BAEB-5F64AD7F1DCD}" type="presParOf" srcId="{782150D5-7ADF-412A-B97B-C4A85E15F3EF}" destId="{1EBC8B9F-0F17-4377-A441-FE126EC2603D}" srcOrd="0" destOrd="0" presId="urn:microsoft.com/office/officeart/2008/layout/VerticalCurvedList"/>
    <dgm:cxn modelId="{25ADAD80-CCF4-4DC0-8A99-8DC83893A2FB}" type="presParOf" srcId="{782150D5-7ADF-412A-B97B-C4A85E15F3EF}" destId="{B4DAE58B-27CB-4D22-AABF-50F07E30140A}" srcOrd="1" destOrd="0" presId="urn:microsoft.com/office/officeart/2008/layout/VerticalCurvedList"/>
    <dgm:cxn modelId="{12958C5F-073C-4EEC-ADF9-55266F9E77DA}" type="presParOf" srcId="{782150D5-7ADF-412A-B97B-C4A85E15F3EF}" destId="{0CE6508D-66DA-4F48-ABFD-9CEB3707A663}" srcOrd="2" destOrd="0" presId="urn:microsoft.com/office/officeart/2008/layout/VerticalCurvedList"/>
    <dgm:cxn modelId="{27AF1D2C-3FFF-4727-BC81-EFCD9BE6FD59}" type="presParOf" srcId="{782150D5-7ADF-412A-B97B-C4A85E15F3EF}" destId="{2C7897B3-3F08-40FE-87A1-0A1DD86C094E}" srcOrd="3" destOrd="0" presId="urn:microsoft.com/office/officeart/2008/layout/VerticalCurvedList"/>
    <dgm:cxn modelId="{28EB1BE6-F9A7-479B-B8B1-B7AF07E0BD55}" type="presParOf" srcId="{59666C2D-0CBC-4177-9492-0BC7B5E83920}" destId="{C01C0331-627E-4956-B34C-4FEAB8F0B671}" srcOrd="1" destOrd="0" presId="urn:microsoft.com/office/officeart/2008/layout/VerticalCurvedList"/>
    <dgm:cxn modelId="{54EBFE62-19EF-410B-B754-57C780963AB9}" type="presParOf" srcId="{59666C2D-0CBC-4177-9492-0BC7B5E83920}" destId="{2B23576E-7B02-4486-B322-5ADA70C34A33}" srcOrd="2" destOrd="0" presId="urn:microsoft.com/office/officeart/2008/layout/VerticalCurvedList"/>
    <dgm:cxn modelId="{8A2F1BA0-DCBE-4615-89F5-54135CDBF45C}" type="presParOf" srcId="{2B23576E-7B02-4486-B322-5ADA70C34A33}" destId="{47DFED79-DB5B-4E8C-B682-A588521A0C1E}" srcOrd="0" destOrd="0" presId="urn:microsoft.com/office/officeart/2008/layout/VerticalCurvedList"/>
    <dgm:cxn modelId="{77CAD933-8DF2-4DD0-A159-0F31AF4E0C7D}" type="presParOf" srcId="{59666C2D-0CBC-4177-9492-0BC7B5E83920}" destId="{E88317C7-90A2-4C25-9546-9B945D9DCABC}" srcOrd="3" destOrd="0" presId="urn:microsoft.com/office/officeart/2008/layout/VerticalCurvedList"/>
    <dgm:cxn modelId="{BB1DCB31-05D3-4646-9DE7-0D288A98EA6D}" type="presParOf" srcId="{59666C2D-0CBC-4177-9492-0BC7B5E83920}" destId="{BB278096-0873-4494-92E4-06B0E36E6A2E}" srcOrd="4" destOrd="0" presId="urn:microsoft.com/office/officeart/2008/layout/VerticalCurvedList"/>
    <dgm:cxn modelId="{6BE8B628-D90C-458D-B12D-31394C556B46}" type="presParOf" srcId="{BB278096-0873-4494-92E4-06B0E36E6A2E}" destId="{E429469F-E2C2-4595-B7EA-348F95B2056B}" srcOrd="0" destOrd="0" presId="urn:microsoft.com/office/officeart/2008/layout/VerticalCurvedList"/>
    <dgm:cxn modelId="{ED728404-1B5F-492A-86CD-22C7C84A21BE}" type="presParOf" srcId="{59666C2D-0CBC-4177-9492-0BC7B5E83920}" destId="{1FC4862E-0185-4A9A-9A9C-4349F963D0D7}" srcOrd="5" destOrd="0" presId="urn:microsoft.com/office/officeart/2008/layout/VerticalCurvedList"/>
    <dgm:cxn modelId="{9B6C424B-F1D6-4313-8EDF-D7E62BA96E6F}" type="presParOf" srcId="{59666C2D-0CBC-4177-9492-0BC7B5E83920}" destId="{52B3BEB8-2395-4D79-985B-307706CB31ED}" srcOrd="6" destOrd="0" presId="urn:microsoft.com/office/officeart/2008/layout/VerticalCurvedList"/>
    <dgm:cxn modelId="{0CF87676-6EFC-46DC-A699-0EEC201CB04F}" type="presParOf" srcId="{52B3BEB8-2395-4D79-985B-307706CB31ED}" destId="{D57AE131-E6FE-4A12-A1A0-43665D1C7D63}" srcOrd="0" destOrd="0" presId="urn:microsoft.com/office/officeart/2008/layout/VerticalCurvedList"/>
    <dgm:cxn modelId="{7738CA3E-9140-4697-87D1-1F043EEC3BC0}" type="presParOf" srcId="{59666C2D-0CBC-4177-9492-0BC7B5E83920}" destId="{1280C9D9-236B-47CE-A4E9-93A47AF7EF7D}" srcOrd="7" destOrd="0" presId="urn:microsoft.com/office/officeart/2008/layout/VerticalCurvedList"/>
    <dgm:cxn modelId="{0A0CC41E-A561-4FF8-A121-DE42C0359915}" type="presParOf" srcId="{59666C2D-0CBC-4177-9492-0BC7B5E83920}" destId="{E8559CA7-49B0-4F7D-A767-E64EB4EDB3E7}" srcOrd="8" destOrd="0" presId="urn:microsoft.com/office/officeart/2008/layout/VerticalCurvedList"/>
    <dgm:cxn modelId="{CE6C73FE-BFDF-4732-A235-9B863D135D2B}" type="presParOf" srcId="{E8559CA7-49B0-4F7D-A767-E64EB4EDB3E7}" destId="{9553D612-A85C-486E-B461-6A4C76F01CF5}" srcOrd="0" destOrd="0" presId="urn:microsoft.com/office/officeart/2008/layout/VerticalCurvedList"/>
    <dgm:cxn modelId="{334361DE-EAA4-4F2D-9468-DC924B80DB97}" type="presParOf" srcId="{59666C2D-0CBC-4177-9492-0BC7B5E83920}" destId="{02C60EB4-86C6-4D5A-9674-6001E5836B87}" srcOrd="9" destOrd="0" presId="urn:microsoft.com/office/officeart/2008/layout/VerticalCurvedList"/>
    <dgm:cxn modelId="{5EC84675-FB32-46AB-87E4-5D498CBD3032}" type="presParOf" srcId="{59666C2D-0CBC-4177-9492-0BC7B5E83920}" destId="{34851621-2954-4C63-AF8F-290194193FB3}" srcOrd="10" destOrd="0" presId="urn:microsoft.com/office/officeart/2008/layout/VerticalCurvedList"/>
    <dgm:cxn modelId="{280FA445-1C23-4817-A9CA-0C40298D67FF}" type="presParOf" srcId="{34851621-2954-4C63-AF8F-290194193FB3}" destId="{CF67B4C3-0D7A-442A-904D-3057A1EF85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   Deeper understanding of w2v</a:t>
          </a:r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/>
        </a:p>
      </dgm:t>
    </dgm:pt>
    <dgm:pt modelId="{A3FC8B01-A315-423A-B6A8-497CB7537C3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gm:t>
    </dgm:pt>
    <dgm:pt modelId="{8B0E0B0A-EC01-4520-9C38-DC3440CF1BC2}" type="sibTrans" cxnId="{26F4FD0D-13F1-4C96-AFDB-F9045F818B91}">
      <dgm:prSet/>
      <dgm:spPr/>
      <dgm:t>
        <a:bodyPr/>
        <a:lstStyle/>
        <a:p>
          <a:endParaRPr lang="en-IN"/>
        </a:p>
      </dgm:t>
    </dgm:pt>
    <dgm:pt modelId="{01F17156-9D30-42C3-9242-5D2919E38418}" type="parTrans" cxnId="{26F4FD0D-13F1-4C96-AFDB-F9045F818B91}">
      <dgm:prSet/>
      <dgm:spPr/>
      <dgm:t>
        <a:bodyPr/>
        <a:lstStyle/>
        <a:p>
          <a:endParaRPr lang="en-IN"/>
        </a:p>
      </dgm:t>
    </dgm:pt>
    <dgm:pt modelId="{87B8F9EA-3287-4520-B86C-E8F374AABE4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Word2vec properties in </a:t>
          </a:r>
          <a:r>
            <a:rPr lang="en-IN" sz="16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D00DD9BB-4E3D-468A-BF58-835F8D176E1A}" type="parTrans" cxnId="{3E5C6597-E866-4373-BCD9-93860DF09C5A}">
      <dgm:prSet/>
      <dgm:spPr/>
      <dgm:t>
        <a:bodyPr/>
        <a:lstStyle/>
        <a:p>
          <a:endParaRPr lang="en-US"/>
        </a:p>
      </dgm:t>
    </dgm:pt>
    <dgm:pt modelId="{D1DADF7B-4567-4705-8F68-41684E988F76}" type="sibTrans" cxnId="{3E5C6597-E866-4373-BCD9-93860DF09C5A}">
      <dgm:prSet/>
      <dgm:spPr/>
      <dgm:t>
        <a:bodyPr/>
        <a:lstStyle/>
        <a:p>
          <a:endParaRPr lang="en-US"/>
        </a:p>
      </dgm:t>
    </dgm:pt>
    <dgm:pt modelId="{1C4D2F99-C78D-42C7-80A2-5BA0887E17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gm:t>
    </dgm:pt>
    <dgm:pt modelId="{3DF86CA0-27D8-4387-B41B-57787E6E2967}" type="parTrans" cxnId="{3FADC678-B56B-4D1D-A55C-76B8D9057723}">
      <dgm:prSet/>
      <dgm:spPr/>
      <dgm:t>
        <a:bodyPr/>
        <a:lstStyle/>
        <a:p>
          <a:endParaRPr lang="en-US"/>
        </a:p>
      </dgm:t>
    </dgm:pt>
    <dgm:pt modelId="{68612A85-0C7A-4883-AF07-FA3B62E88B78}" type="sibTrans" cxnId="{3FADC678-B56B-4D1D-A55C-76B8D9057723}">
      <dgm:prSet/>
      <dgm:spPr/>
      <dgm:t>
        <a:bodyPr/>
        <a:lstStyle/>
        <a:p>
          <a:endParaRPr lang="en-US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5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5"/>
      <dgm:spPr/>
    </dgm:pt>
    <dgm:pt modelId="{2C7897B3-3F08-40FE-87A1-0A1DD86C094E}" type="pres">
      <dgm:prSet presAssocID="{C2AC300D-E27F-4AFB-8385-23A3F3CA89FC}" presName="dstNode" presStyleLbl="node1" presStyleIdx="0" presStyleCnt="5"/>
      <dgm:spPr/>
    </dgm:pt>
    <dgm:pt modelId="{C01C0331-627E-4956-B34C-4FEAB8F0B671}" type="pres">
      <dgm:prSet presAssocID="{D367BE5C-0F3A-4AB0-9359-B776EBBB96E8}" presName="text_1" presStyleLbl="node1" presStyleIdx="0" presStyleCnt="5" custScaleX="104705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E88317C7-90A2-4C25-9546-9B945D9DCABC}" type="pres">
      <dgm:prSet presAssocID="{A3FC8B01-A315-423A-B6A8-497CB7537C33}" presName="text_2" presStyleLbl="node1" presStyleIdx="1" presStyleCnt="5" custLinFactNeighborX="9114" custLinFactNeighborY="5530">
        <dgm:presLayoutVars>
          <dgm:bulletEnabled val="1"/>
        </dgm:presLayoutVars>
      </dgm:prSet>
      <dgm:spPr/>
    </dgm:pt>
    <dgm:pt modelId="{BB278096-0873-4494-92E4-06B0E36E6A2E}" type="pres">
      <dgm:prSet presAssocID="{A3FC8B01-A315-423A-B6A8-497CB7537C33}" presName="accent_2" presStyleCnt="0"/>
      <dgm:spPr/>
    </dgm:pt>
    <dgm:pt modelId="{E429469F-E2C2-4595-B7EA-348F95B2056B}" type="pres">
      <dgm:prSet presAssocID="{A3FC8B01-A315-423A-B6A8-497CB7537C33}" presName="accentRepeatNode" presStyleLbl="solidFgAcc1" presStyleIdx="1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FC4862E-0185-4A9A-9A9C-4349F963D0D7}" type="pres">
      <dgm:prSet presAssocID="{9B1EDC96-EC6A-483A-BED4-686E83E23071}" presName="text_3" presStyleLbl="node1" presStyleIdx="2" presStyleCnt="5" custScaleX="106537">
        <dgm:presLayoutVars>
          <dgm:bulletEnabled val="1"/>
        </dgm:presLayoutVars>
      </dgm:prSet>
      <dgm:spPr/>
    </dgm:pt>
    <dgm:pt modelId="{52B3BEB8-2395-4D79-985B-307706CB31ED}" type="pres">
      <dgm:prSet presAssocID="{9B1EDC96-EC6A-483A-BED4-686E83E23071}" presName="accent_3" presStyleCnt="0"/>
      <dgm:spPr/>
    </dgm:pt>
    <dgm:pt modelId="{D57AE131-E6FE-4A12-A1A0-43665D1C7D63}" type="pres">
      <dgm:prSet presAssocID="{9B1EDC96-EC6A-483A-BED4-686E83E23071}" presName="accentRepeatNode" presStyleLbl="solidFgAcc1" presStyleIdx="2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1280C9D9-236B-47CE-A4E9-93A47AF7EF7D}" type="pres">
      <dgm:prSet presAssocID="{87B8F9EA-3287-4520-B86C-E8F374AABE44}" presName="text_4" presStyleLbl="node1" presStyleIdx="3" presStyleCnt="5" custScaleX="106826">
        <dgm:presLayoutVars>
          <dgm:bulletEnabled val="1"/>
        </dgm:presLayoutVars>
      </dgm:prSet>
      <dgm:spPr/>
    </dgm:pt>
    <dgm:pt modelId="{E8559CA7-49B0-4F7D-A767-E64EB4EDB3E7}" type="pres">
      <dgm:prSet presAssocID="{87B8F9EA-3287-4520-B86C-E8F374AABE44}" presName="accent_4" presStyleCnt="0"/>
      <dgm:spPr/>
    </dgm:pt>
    <dgm:pt modelId="{9553D612-A85C-486E-B461-6A4C76F01CF5}" type="pres">
      <dgm:prSet presAssocID="{87B8F9EA-3287-4520-B86C-E8F374AABE44}" presName="accentRepeatNode" presStyleLbl="solidFgAcc1" presStyleIdx="3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  <dgm:pt modelId="{02C60EB4-86C6-4D5A-9674-6001E5836B87}" type="pres">
      <dgm:prSet presAssocID="{1C4D2F99-C78D-42C7-80A2-5BA0887E17B1}" presName="text_5" presStyleLbl="node1" presStyleIdx="4" presStyleCnt="5" custScaleX="106347">
        <dgm:presLayoutVars>
          <dgm:bulletEnabled val="1"/>
        </dgm:presLayoutVars>
      </dgm:prSet>
      <dgm:spPr/>
    </dgm:pt>
    <dgm:pt modelId="{34851621-2954-4C63-AF8F-290194193FB3}" type="pres">
      <dgm:prSet presAssocID="{1C4D2F99-C78D-42C7-80A2-5BA0887E17B1}" presName="accent_5" presStyleCnt="0"/>
      <dgm:spPr/>
    </dgm:pt>
    <dgm:pt modelId="{CF67B4C3-0D7A-442A-904D-3057A1EF857C}" type="pres">
      <dgm:prSet presAssocID="{1C4D2F99-C78D-42C7-80A2-5BA0887E17B1}" presName="accentRepeatNode" presStyleLbl="solidFgAcc1" presStyleIdx="4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</dgm:ptLst>
  <dgm:cxnLst>
    <dgm:cxn modelId="{26F4FD0D-13F1-4C96-AFDB-F9045F818B91}" srcId="{C2AC300D-E27F-4AFB-8385-23A3F3CA89FC}" destId="{A3FC8B01-A315-423A-B6A8-497CB7537C33}" srcOrd="1" destOrd="0" parTransId="{01F17156-9D30-42C3-9242-5D2919E38418}" sibTransId="{8B0E0B0A-EC01-4520-9C38-DC3440CF1BC2}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38F36D61-D459-4002-B9D7-12C1D9C65DA6}" type="presOf" srcId="{C2AC300D-E27F-4AFB-8385-23A3F3CA89FC}" destId="{24728E11-E867-4651-96BE-D4610DDC76BA}" srcOrd="0" destOrd="0" presId="urn:microsoft.com/office/officeart/2008/layout/VerticalCurvedList"/>
    <dgm:cxn modelId="{08E24E4E-19E6-4CB8-952D-DEAEDD6CB718}" type="presOf" srcId="{A3FC8B01-A315-423A-B6A8-497CB7537C33}" destId="{E88317C7-90A2-4C25-9546-9B945D9DCABC}" srcOrd="0" destOrd="0" presId="urn:microsoft.com/office/officeart/2008/layout/VerticalCurvedList"/>
    <dgm:cxn modelId="{3FADC678-B56B-4D1D-A55C-76B8D9057723}" srcId="{C2AC300D-E27F-4AFB-8385-23A3F3CA89FC}" destId="{1C4D2F99-C78D-42C7-80A2-5BA0887E17B1}" srcOrd="4" destOrd="0" parTransId="{3DF86CA0-27D8-4387-B41B-57787E6E2967}" sibTransId="{68612A85-0C7A-4883-AF07-FA3B62E88B78}"/>
    <dgm:cxn modelId="{3E5C6597-E866-4373-BCD9-93860DF09C5A}" srcId="{C2AC300D-E27F-4AFB-8385-23A3F3CA89FC}" destId="{87B8F9EA-3287-4520-B86C-E8F374AABE44}" srcOrd="3" destOrd="0" parTransId="{D00DD9BB-4E3D-468A-BF58-835F8D176E1A}" sibTransId="{D1DADF7B-4567-4705-8F68-41684E988F76}"/>
    <dgm:cxn modelId="{140382B3-F4C6-47C9-991A-9971D8E5CD39}" type="presOf" srcId="{87B8F9EA-3287-4520-B86C-E8F374AABE44}" destId="{1280C9D9-236B-47CE-A4E9-93A47AF7EF7D}" srcOrd="0" destOrd="0" presId="urn:microsoft.com/office/officeart/2008/layout/VerticalCurvedList"/>
    <dgm:cxn modelId="{BC8180BA-13A3-4B6E-B226-B76BE18092A3}" type="presOf" srcId="{D367BE5C-0F3A-4AB0-9359-B776EBBB96E8}" destId="{C01C0331-627E-4956-B34C-4FEAB8F0B671}" srcOrd="0" destOrd="0" presId="urn:microsoft.com/office/officeart/2008/layout/VerticalCurvedList"/>
    <dgm:cxn modelId="{CB0F28CF-A080-4B7F-8D7E-6BAD74D71D82}" srcId="{C2AC300D-E27F-4AFB-8385-23A3F3CA89FC}" destId="{9B1EDC96-EC6A-483A-BED4-686E83E23071}" srcOrd="2" destOrd="0" parTransId="{9175944A-D53D-4B76-B8CC-0CC9B921C6A5}" sibTransId="{08EBC0C5-1C8B-47AF-B36B-C6F27A4A3E04}"/>
    <dgm:cxn modelId="{848FDBD1-079E-408D-8239-7A733CB5E6E8}" type="presOf" srcId="{F18B1F0E-8219-4BFA-A849-7B03740D42DD}" destId="{B4DAE58B-27CB-4D22-AABF-50F07E30140A}" srcOrd="0" destOrd="0" presId="urn:microsoft.com/office/officeart/2008/layout/VerticalCurvedList"/>
    <dgm:cxn modelId="{F5A402DE-80CF-4EC2-86AA-7BD5D3EB0243}" type="presOf" srcId="{1C4D2F99-C78D-42C7-80A2-5BA0887E17B1}" destId="{02C60EB4-86C6-4D5A-9674-6001E5836B87}" srcOrd="0" destOrd="0" presId="urn:microsoft.com/office/officeart/2008/layout/VerticalCurvedList"/>
    <dgm:cxn modelId="{ACB80CF9-81A4-4C26-865B-795D90854554}" type="presOf" srcId="{9B1EDC96-EC6A-483A-BED4-686E83E23071}" destId="{1FC4862E-0185-4A9A-9A9C-4349F963D0D7}" srcOrd="0" destOrd="0" presId="urn:microsoft.com/office/officeart/2008/layout/VerticalCurvedList"/>
    <dgm:cxn modelId="{619A0C01-A365-4A32-92DF-8E3F12603F95}" type="presParOf" srcId="{24728E11-E867-4651-96BE-D4610DDC76BA}" destId="{59666C2D-0CBC-4177-9492-0BC7B5E83920}" srcOrd="0" destOrd="0" presId="urn:microsoft.com/office/officeart/2008/layout/VerticalCurvedList"/>
    <dgm:cxn modelId="{9437C4A3-37EC-4BE4-AA95-76B8E33061A5}" type="presParOf" srcId="{59666C2D-0CBC-4177-9492-0BC7B5E83920}" destId="{782150D5-7ADF-412A-B97B-C4A85E15F3EF}" srcOrd="0" destOrd="0" presId="urn:microsoft.com/office/officeart/2008/layout/VerticalCurvedList"/>
    <dgm:cxn modelId="{8FA73427-1B94-4BBB-BAEB-5F64AD7F1DCD}" type="presParOf" srcId="{782150D5-7ADF-412A-B97B-C4A85E15F3EF}" destId="{1EBC8B9F-0F17-4377-A441-FE126EC2603D}" srcOrd="0" destOrd="0" presId="urn:microsoft.com/office/officeart/2008/layout/VerticalCurvedList"/>
    <dgm:cxn modelId="{25ADAD80-CCF4-4DC0-8A99-8DC83893A2FB}" type="presParOf" srcId="{782150D5-7ADF-412A-B97B-C4A85E15F3EF}" destId="{B4DAE58B-27CB-4D22-AABF-50F07E30140A}" srcOrd="1" destOrd="0" presId="urn:microsoft.com/office/officeart/2008/layout/VerticalCurvedList"/>
    <dgm:cxn modelId="{12958C5F-073C-4EEC-ADF9-55266F9E77DA}" type="presParOf" srcId="{782150D5-7ADF-412A-B97B-C4A85E15F3EF}" destId="{0CE6508D-66DA-4F48-ABFD-9CEB3707A663}" srcOrd="2" destOrd="0" presId="urn:microsoft.com/office/officeart/2008/layout/VerticalCurvedList"/>
    <dgm:cxn modelId="{27AF1D2C-3FFF-4727-BC81-EFCD9BE6FD59}" type="presParOf" srcId="{782150D5-7ADF-412A-B97B-C4A85E15F3EF}" destId="{2C7897B3-3F08-40FE-87A1-0A1DD86C094E}" srcOrd="3" destOrd="0" presId="urn:microsoft.com/office/officeart/2008/layout/VerticalCurvedList"/>
    <dgm:cxn modelId="{28EB1BE6-F9A7-479B-B8B1-B7AF07E0BD55}" type="presParOf" srcId="{59666C2D-0CBC-4177-9492-0BC7B5E83920}" destId="{C01C0331-627E-4956-B34C-4FEAB8F0B671}" srcOrd="1" destOrd="0" presId="urn:microsoft.com/office/officeart/2008/layout/VerticalCurvedList"/>
    <dgm:cxn modelId="{54EBFE62-19EF-410B-B754-57C780963AB9}" type="presParOf" srcId="{59666C2D-0CBC-4177-9492-0BC7B5E83920}" destId="{2B23576E-7B02-4486-B322-5ADA70C34A33}" srcOrd="2" destOrd="0" presId="urn:microsoft.com/office/officeart/2008/layout/VerticalCurvedList"/>
    <dgm:cxn modelId="{8A2F1BA0-DCBE-4615-89F5-54135CDBF45C}" type="presParOf" srcId="{2B23576E-7B02-4486-B322-5ADA70C34A33}" destId="{47DFED79-DB5B-4E8C-B682-A588521A0C1E}" srcOrd="0" destOrd="0" presId="urn:microsoft.com/office/officeart/2008/layout/VerticalCurvedList"/>
    <dgm:cxn modelId="{77CAD933-8DF2-4DD0-A159-0F31AF4E0C7D}" type="presParOf" srcId="{59666C2D-0CBC-4177-9492-0BC7B5E83920}" destId="{E88317C7-90A2-4C25-9546-9B945D9DCABC}" srcOrd="3" destOrd="0" presId="urn:microsoft.com/office/officeart/2008/layout/VerticalCurvedList"/>
    <dgm:cxn modelId="{BB1DCB31-05D3-4646-9DE7-0D288A98EA6D}" type="presParOf" srcId="{59666C2D-0CBC-4177-9492-0BC7B5E83920}" destId="{BB278096-0873-4494-92E4-06B0E36E6A2E}" srcOrd="4" destOrd="0" presId="urn:microsoft.com/office/officeart/2008/layout/VerticalCurvedList"/>
    <dgm:cxn modelId="{6BE8B628-D90C-458D-B12D-31394C556B46}" type="presParOf" srcId="{BB278096-0873-4494-92E4-06B0E36E6A2E}" destId="{E429469F-E2C2-4595-B7EA-348F95B2056B}" srcOrd="0" destOrd="0" presId="urn:microsoft.com/office/officeart/2008/layout/VerticalCurvedList"/>
    <dgm:cxn modelId="{ED728404-1B5F-492A-86CD-22C7C84A21BE}" type="presParOf" srcId="{59666C2D-0CBC-4177-9492-0BC7B5E83920}" destId="{1FC4862E-0185-4A9A-9A9C-4349F963D0D7}" srcOrd="5" destOrd="0" presId="urn:microsoft.com/office/officeart/2008/layout/VerticalCurvedList"/>
    <dgm:cxn modelId="{9B6C424B-F1D6-4313-8EDF-D7E62BA96E6F}" type="presParOf" srcId="{59666C2D-0CBC-4177-9492-0BC7B5E83920}" destId="{52B3BEB8-2395-4D79-985B-307706CB31ED}" srcOrd="6" destOrd="0" presId="urn:microsoft.com/office/officeart/2008/layout/VerticalCurvedList"/>
    <dgm:cxn modelId="{0CF87676-6EFC-46DC-A699-0EEC201CB04F}" type="presParOf" srcId="{52B3BEB8-2395-4D79-985B-307706CB31ED}" destId="{D57AE131-E6FE-4A12-A1A0-43665D1C7D63}" srcOrd="0" destOrd="0" presId="urn:microsoft.com/office/officeart/2008/layout/VerticalCurvedList"/>
    <dgm:cxn modelId="{7738CA3E-9140-4697-87D1-1F043EEC3BC0}" type="presParOf" srcId="{59666C2D-0CBC-4177-9492-0BC7B5E83920}" destId="{1280C9D9-236B-47CE-A4E9-93A47AF7EF7D}" srcOrd="7" destOrd="0" presId="urn:microsoft.com/office/officeart/2008/layout/VerticalCurvedList"/>
    <dgm:cxn modelId="{0A0CC41E-A561-4FF8-A121-DE42C0359915}" type="presParOf" srcId="{59666C2D-0CBC-4177-9492-0BC7B5E83920}" destId="{E8559CA7-49B0-4F7D-A767-E64EB4EDB3E7}" srcOrd="8" destOrd="0" presId="urn:microsoft.com/office/officeart/2008/layout/VerticalCurvedList"/>
    <dgm:cxn modelId="{CE6C73FE-BFDF-4732-A235-9B863D135D2B}" type="presParOf" srcId="{E8559CA7-49B0-4F7D-A767-E64EB4EDB3E7}" destId="{9553D612-A85C-486E-B461-6A4C76F01CF5}" srcOrd="0" destOrd="0" presId="urn:microsoft.com/office/officeart/2008/layout/VerticalCurvedList"/>
    <dgm:cxn modelId="{334361DE-EAA4-4F2D-9468-DC924B80DB97}" type="presParOf" srcId="{59666C2D-0CBC-4177-9492-0BC7B5E83920}" destId="{02C60EB4-86C6-4D5A-9674-6001E5836B87}" srcOrd="9" destOrd="0" presId="urn:microsoft.com/office/officeart/2008/layout/VerticalCurvedList"/>
    <dgm:cxn modelId="{5EC84675-FB32-46AB-87E4-5D498CBD3032}" type="presParOf" srcId="{59666C2D-0CBC-4177-9492-0BC7B5E83920}" destId="{34851621-2954-4C63-AF8F-290194193FB3}" srcOrd="10" destOrd="0" presId="urn:microsoft.com/office/officeart/2008/layout/VerticalCurvedList"/>
    <dgm:cxn modelId="{280FA445-1C23-4817-A9CA-0C40298D67FF}" type="presParOf" srcId="{34851621-2954-4C63-AF8F-290194193FB3}" destId="{CF67B4C3-0D7A-442A-904D-3057A1EF85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Deeper understanding of w2v</a:t>
          </a:r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/>
        </a:p>
      </dgm:t>
    </dgm:pt>
    <dgm:pt modelId="{A3FC8B01-A315-423A-B6A8-497CB7537C3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gm:t>
    </dgm:pt>
    <dgm:pt modelId="{8B0E0B0A-EC01-4520-9C38-DC3440CF1BC2}" type="sibTrans" cxnId="{26F4FD0D-13F1-4C96-AFDB-F9045F818B91}">
      <dgm:prSet/>
      <dgm:spPr/>
      <dgm:t>
        <a:bodyPr/>
        <a:lstStyle/>
        <a:p>
          <a:endParaRPr lang="en-IN"/>
        </a:p>
      </dgm:t>
    </dgm:pt>
    <dgm:pt modelId="{01F17156-9D30-42C3-9242-5D2919E38418}" type="parTrans" cxnId="{26F4FD0D-13F1-4C96-AFDB-F9045F818B91}">
      <dgm:prSet/>
      <dgm:spPr/>
      <dgm:t>
        <a:bodyPr/>
        <a:lstStyle/>
        <a:p>
          <a:endParaRPr lang="en-IN"/>
        </a:p>
      </dgm:t>
    </dgm:pt>
    <dgm:pt modelId="{87B8F9EA-3287-4520-B86C-E8F374AABE4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  Word2vec properties in </a:t>
          </a:r>
          <a:r>
            <a:rPr lang="en-IN" sz="16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D00DD9BB-4E3D-468A-BF58-835F8D176E1A}" type="parTrans" cxnId="{3E5C6597-E866-4373-BCD9-93860DF09C5A}">
      <dgm:prSet/>
      <dgm:spPr/>
      <dgm:t>
        <a:bodyPr/>
        <a:lstStyle/>
        <a:p>
          <a:endParaRPr lang="en-US"/>
        </a:p>
      </dgm:t>
    </dgm:pt>
    <dgm:pt modelId="{D1DADF7B-4567-4705-8F68-41684E988F76}" type="sibTrans" cxnId="{3E5C6597-E866-4373-BCD9-93860DF09C5A}">
      <dgm:prSet/>
      <dgm:spPr/>
      <dgm:t>
        <a:bodyPr/>
        <a:lstStyle/>
        <a:p>
          <a:endParaRPr lang="en-US"/>
        </a:p>
      </dgm:t>
    </dgm:pt>
    <dgm:pt modelId="{1C4D2F99-C78D-42C7-80A2-5BA0887E17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gm:t>
    </dgm:pt>
    <dgm:pt modelId="{3DF86CA0-27D8-4387-B41B-57787E6E2967}" type="parTrans" cxnId="{3FADC678-B56B-4D1D-A55C-76B8D9057723}">
      <dgm:prSet/>
      <dgm:spPr/>
      <dgm:t>
        <a:bodyPr/>
        <a:lstStyle/>
        <a:p>
          <a:endParaRPr lang="en-US"/>
        </a:p>
      </dgm:t>
    </dgm:pt>
    <dgm:pt modelId="{68612A85-0C7A-4883-AF07-FA3B62E88B78}" type="sibTrans" cxnId="{3FADC678-B56B-4D1D-A55C-76B8D9057723}">
      <dgm:prSet/>
      <dgm:spPr/>
      <dgm:t>
        <a:bodyPr/>
        <a:lstStyle/>
        <a:p>
          <a:endParaRPr lang="en-US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5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5"/>
      <dgm:spPr/>
    </dgm:pt>
    <dgm:pt modelId="{2C7897B3-3F08-40FE-87A1-0A1DD86C094E}" type="pres">
      <dgm:prSet presAssocID="{C2AC300D-E27F-4AFB-8385-23A3F3CA89FC}" presName="dstNode" presStyleLbl="node1" presStyleIdx="0" presStyleCnt="5"/>
      <dgm:spPr/>
    </dgm:pt>
    <dgm:pt modelId="{C01C0331-627E-4956-B34C-4FEAB8F0B671}" type="pres">
      <dgm:prSet presAssocID="{D367BE5C-0F3A-4AB0-9359-B776EBBB96E8}" presName="text_1" presStyleLbl="node1" presStyleIdx="0" presStyleCnt="5" custScaleX="104705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E88317C7-90A2-4C25-9546-9B945D9DCABC}" type="pres">
      <dgm:prSet presAssocID="{A3FC8B01-A315-423A-B6A8-497CB7537C33}" presName="text_2" presStyleLbl="node1" presStyleIdx="1" presStyleCnt="5" custLinFactNeighborX="9114" custLinFactNeighborY="5530">
        <dgm:presLayoutVars>
          <dgm:bulletEnabled val="1"/>
        </dgm:presLayoutVars>
      </dgm:prSet>
      <dgm:spPr/>
    </dgm:pt>
    <dgm:pt modelId="{BB278096-0873-4494-92E4-06B0E36E6A2E}" type="pres">
      <dgm:prSet presAssocID="{A3FC8B01-A315-423A-B6A8-497CB7537C33}" presName="accent_2" presStyleCnt="0"/>
      <dgm:spPr/>
    </dgm:pt>
    <dgm:pt modelId="{E429469F-E2C2-4595-B7EA-348F95B2056B}" type="pres">
      <dgm:prSet presAssocID="{A3FC8B01-A315-423A-B6A8-497CB7537C33}" presName="accentRepeatNode" presStyleLbl="solidFgAcc1" presStyleIdx="1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FC4862E-0185-4A9A-9A9C-4349F963D0D7}" type="pres">
      <dgm:prSet presAssocID="{9B1EDC96-EC6A-483A-BED4-686E83E23071}" presName="text_3" presStyleLbl="node1" presStyleIdx="2" presStyleCnt="5" custScaleX="106537">
        <dgm:presLayoutVars>
          <dgm:bulletEnabled val="1"/>
        </dgm:presLayoutVars>
      </dgm:prSet>
      <dgm:spPr/>
    </dgm:pt>
    <dgm:pt modelId="{52B3BEB8-2395-4D79-985B-307706CB31ED}" type="pres">
      <dgm:prSet presAssocID="{9B1EDC96-EC6A-483A-BED4-686E83E23071}" presName="accent_3" presStyleCnt="0"/>
      <dgm:spPr/>
    </dgm:pt>
    <dgm:pt modelId="{D57AE131-E6FE-4A12-A1A0-43665D1C7D63}" type="pres">
      <dgm:prSet presAssocID="{9B1EDC96-EC6A-483A-BED4-686E83E23071}" presName="accentRepeatNode" presStyleLbl="solidFgAcc1" presStyleIdx="2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280C9D9-236B-47CE-A4E9-93A47AF7EF7D}" type="pres">
      <dgm:prSet presAssocID="{87B8F9EA-3287-4520-B86C-E8F374AABE44}" presName="text_4" presStyleLbl="node1" presStyleIdx="3" presStyleCnt="5" custScaleX="106826">
        <dgm:presLayoutVars>
          <dgm:bulletEnabled val="1"/>
        </dgm:presLayoutVars>
      </dgm:prSet>
      <dgm:spPr/>
    </dgm:pt>
    <dgm:pt modelId="{E8559CA7-49B0-4F7D-A767-E64EB4EDB3E7}" type="pres">
      <dgm:prSet presAssocID="{87B8F9EA-3287-4520-B86C-E8F374AABE44}" presName="accent_4" presStyleCnt="0"/>
      <dgm:spPr/>
    </dgm:pt>
    <dgm:pt modelId="{9553D612-A85C-486E-B461-6A4C76F01CF5}" type="pres">
      <dgm:prSet presAssocID="{87B8F9EA-3287-4520-B86C-E8F374AABE44}" presName="accentRepeatNode" presStyleLbl="solidFgAcc1" presStyleIdx="3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02C60EB4-86C6-4D5A-9674-6001E5836B87}" type="pres">
      <dgm:prSet presAssocID="{1C4D2F99-C78D-42C7-80A2-5BA0887E17B1}" presName="text_5" presStyleLbl="node1" presStyleIdx="4" presStyleCnt="5" custScaleX="106347">
        <dgm:presLayoutVars>
          <dgm:bulletEnabled val="1"/>
        </dgm:presLayoutVars>
      </dgm:prSet>
      <dgm:spPr/>
    </dgm:pt>
    <dgm:pt modelId="{34851621-2954-4C63-AF8F-290194193FB3}" type="pres">
      <dgm:prSet presAssocID="{1C4D2F99-C78D-42C7-80A2-5BA0887E17B1}" presName="accent_5" presStyleCnt="0"/>
      <dgm:spPr/>
    </dgm:pt>
    <dgm:pt modelId="{CF67B4C3-0D7A-442A-904D-3057A1EF857C}" type="pres">
      <dgm:prSet presAssocID="{1C4D2F99-C78D-42C7-80A2-5BA0887E17B1}" presName="accentRepeatNode" presStyleLbl="solidFgAcc1" presStyleIdx="4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</dgm:ptLst>
  <dgm:cxnLst>
    <dgm:cxn modelId="{26F4FD0D-13F1-4C96-AFDB-F9045F818B91}" srcId="{C2AC300D-E27F-4AFB-8385-23A3F3CA89FC}" destId="{A3FC8B01-A315-423A-B6A8-497CB7537C33}" srcOrd="1" destOrd="0" parTransId="{01F17156-9D30-42C3-9242-5D2919E38418}" sibTransId="{8B0E0B0A-EC01-4520-9C38-DC3440CF1BC2}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38F36D61-D459-4002-B9D7-12C1D9C65DA6}" type="presOf" srcId="{C2AC300D-E27F-4AFB-8385-23A3F3CA89FC}" destId="{24728E11-E867-4651-96BE-D4610DDC76BA}" srcOrd="0" destOrd="0" presId="urn:microsoft.com/office/officeart/2008/layout/VerticalCurvedList"/>
    <dgm:cxn modelId="{08E24E4E-19E6-4CB8-952D-DEAEDD6CB718}" type="presOf" srcId="{A3FC8B01-A315-423A-B6A8-497CB7537C33}" destId="{E88317C7-90A2-4C25-9546-9B945D9DCABC}" srcOrd="0" destOrd="0" presId="urn:microsoft.com/office/officeart/2008/layout/VerticalCurvedList"/>
    <dgm:cxn modelId="{3FADC678-B56B-4D1D-A55C-76B8D9057723}" srcId="{C2AC300D-E27F-4AFB-8385-23A3F3CA89FC}" destId="{1C4D2F99-C78D-42C7-80A2-5BA0887E17B1}" srcOrd="4" destOrd="0" parTransId="{3DF86CA0-27D8-4387-B41B-57787E6E2967}" sibTransId="{68612A85-0C7A-4883-AF07-FA3B62E88B78}"/>
    <dgm:cxn modelId="{3E5C6597-E866-4373-BCD9-93860DF09C5A}" srcId="{C2AC300D-E27F-4AFB-8385-23A3F3CA89FC}" destId="{87B8F9EA-3287-4520-B86C-E8F374AABE44}" srcOrd="3" destOrd="0" parTransId="{D00DD9BB-4E3D-468A-BF58-835F8D176E1A}" sibTransId="{D1DADF7B-4567-4705-8F68-41684E988F76}"/>
    <dgm:cxn modelId="{140382B3-F4C6-47C9-991A-9971D8E5CD39}" type="presOf" srcId="{87B8F9EA-3287-4520-B86C-E8F374AABE44}" destId="{1280C9D9-236B-47CE-A4E9-93A47AF7EF7D}" srcOrd="0" destOrd="0" presId="urn:microsoft.com/office/officeart/2008/layout/VerticalCurvedList"/>
    <dgm:cxn modelId="{BC8180BA-13A3-4B6E-B226-B76BE18092A3}" type="presOf" srcId="{D367BE5C-0F3A-4AB0-9359-B776EBBB96E8}" destId="{C01C0331-627E-4956-B34C-4FEAB8F0B671}" srcOrd="0" destOrd="0" presId="urn:microsoft.com/office/officeart/2008/layout/VerticalCurvedList"/>
    <dgm:cxn modelId="{CB0F28CF-A080-4B7F-8D7E-6BAD74D71D82}" srcId="{C2AC300D-E27F-4AFB-8385-23A3F3CA89FC}" destId="{9B1EDC96-EC6A-483A-BED4-686E83E23071}" srcOrd="2" destOrd="0" parTransId="{9175944A-D53D-4B76-B8CC-0CC9B921C6A5}" sibTransId="{08EBC0C5-1C8B-47AF-B36B-C6F27A4A3E04}"/>
    <dgm:cxn modelId="{848FDBD1-079E-408D-8239-7A733CB5E6E8}" type="presOf" srcId="{F18B1F0E-8219-4BFA-A849-7B03740D42DD}" destId="{B4DAE58B-27CB-4D22-AABF-50F07E30140A}" srcOrd="0" destOrd="0" presId="urn:microsoft.com/office/officeart/2008/layout/VerticalCurvedList"/>
    <dgm:cxn modelId="{F5A402DE-80CF-4EC2-86AA-7BD5D3EB0243}" type="presOf" srcId="{1C4D2F99-C78D-42C7-80A2-5BA0887E17B1}" destId="{02C60EB4-86C6-4D5A-9674-6001E5836B87}" srcOrd="0" destOrd="0" presId="urn:microsoft.com/office/officeart/2008/layout/VerticalCurvedList"/>
    <dgm:cxn modelId="{ACB80CF9-81A4-4C26-865B-795D90854554}" type="presOf" srcId="{9B1EDC96-EC6A-483A-BED4-686E83E23071}" destId="{1FC4862E-0185-4A9A-9A9C-4349F963D0D7}" srcOrd="0" destOrd="0" presId="urn:microsoft.com/office/officeart/2008/layout/VerticalCurvedList"/>
    <dgm:cxn modelId="{619A0C01-A365-4A32-92DF-8E3F12603F95}" type="presParOf" srcId="{24728E11-E867-4651-96BE-D4610DDC76BA}" destId="{59666C2D-0CBC-4177-9492-0BC7B5E83920}" srcOrd="0" destOrd="0" presId="urn:microsoft.com/office/officeart/2008/layout/VerticalCurvedList"/>
    <dgm:cxn modelId="{9437C4A3-37EC-4BE4-AA95-76B8E33061A5}" type="presParOf" srcId="{59666C2D-0CBC-4177-9492-0BC7B5E83920}" destId="{782150D5-7ADF-412A-B97B-C4A85E15F3EF}" srcOrd="0" destOrd="0" presId="urn:microsoft.com/office/officeart/2008/layout/VerticalCurvedList"/>
    <dgm:cxn modelId="{8FA73427-1B94-4BBB-BAEB-5F64AD7F1DCD}" type="presParOf" srcId="{782150D5-7ADF-412A-B97B-C4A85E15F3EF}" destId="{1EBC8B9F-0F17-4377-A441-FE126EC2603D}" srcOrd="0" destOrd="0" presId="urn:microsoft.com/office/officeart/2008/layout/VerticalCurvedList"/>
    <dgm:cxn modelId="{25ADAD80-CCF4-4DC0-8A99-8DC83893A2FB}" type="presParOf" srcId="{782150D5-7ADF-412A-B97B-C4A85E15F3EF}" destId="{B4DAE58B-27CB-4D22-AABF-50F07E30140A}" srcOrd="1" destOrd="0" presId="urn:microsoft.com/office/officeart/2008/layout/VerticalCurvedList"/>
    <dgm:cxn modelId="{12958C5F-073C-4EEC-ADF9-55266F9E77DA}" type="presParOf" srcId="{782150D5-7ADF-412A-B97B-C4A85E15F3EF}" destId="{0CE6508D-66DA-4F48-ABFD-9CEB3707A663}" srcOrd="2" destOrd="0" presId="urn:microsoft.com/office/officeart/2008/layout/VerticalCurvedList"/>
    <dgm:cxn modelId="{27AF1D2C-3FFF-4727-BC81-EFCD9BE6FD59}" type="presParOf" srcId="{782150D5-7ADF-412A-B97B-C4A85E15F3EF}" destId="{2C7897B3-3F08-40FE-87A1-0A1DD86C094E}" srcOrd="3" destOrd="0" presId="urn:microsoft.com/office/officeart/2008/layout/VerticalCurvedList"/>
    <dgm:cxn modelId="{28EB1BE6-F9A7-479B-B8B1-B7AF07E0BD55}" type="presParOf" srcId="{59666C2D-0CBC-4177-9492-0BC7B5E83920}" destId="{C01C0331-627E-4956-B34C-4FEAB8F0B671}" srcOrd="1" destOrd="0" presId="urn:microsoft.com/office/officeart/2008/layout/VerticalCurvedList"/>
    <dgm:cxn modelId="{54EBFE62-19EF-410B-B754-57C780963AB9}" type="presParOf" srcId="{59666C2D-0CBC-4177-9492-0BC7B5E83920}" destId="{2B23576E-7B02-4486-B322-5ADA70C34A33}" srcOrd="2" destOrd="0" presId="urn:microsoft.com/office/officeart/2008/layout/VerticalCurvedList"/>
    <dgm:cxn modelId="{8A2F1BA0-DCBE-4615-89F5-54135CDBF45C}" type="presParOf" srcId="{2B23576E-7B02-4486-B322-5ADA70C34A33}" destId="{47DFED79-DB5B-4E8C-B682-A588521A0C1E}" srcOrd="0" destOrd="0" presId="urn:microsoft.com/office/officeart/2008/layout/VerticalCurvedList"/>
    <dgm:cxn modelId="{77CAD933-8DF2-4DD0-A159-0F31AF4E0C7D}" type="presParOf" srcId="{59666C2D-0CBC-4177-9492-0BC7B5E83920}" destId="{E88317C7-90A2-4C25-9546-9B945D9DCABC}" srcOrd="3" destOrd="0" presId="urn:microsoft.com/office/officeart/2008/layout/VerticalCurvedList"/>
    <dgm:cxn modelId="{BB1DCB31-05D3-4646-9DE7-0D288A98EA6D}" type="presParOf" srcId="{59666C2D-0CBC-4177-9492-0BC7B5E83920}" destId="{BB278096-0873-4494-92E4-06B0E36E6A2E}" srcOrd="4" destOrd="0" presId="urn:microsoft.com/office/officeart/2008/layout/VerticalCurvedList"/>
    <dgm:cxn modelId="{6BE8B628-D90C-458D-B12D-31394C556B46}" type="presParOf" srcId="{BB278096-0873-4494-92E4-06B0E36E6A2E}" destId="{E429469F-E2C2-4595-B7EA-348F95B2056B}" srcOrd="0" destOrd="0" presId="urn:microsoft.com/office/officeart/2008/layout/VerticalCurvedList"/>
    <dgm:cxn modelId="{ED728404-1B5F-492A-86CD-22C7C84A21BE}" type="presParOf" srcId="{59666C2D-0CBC-4177-9492-0BC7B5E83920}" destId="{1FC4862E-0185-4A9A-9A9C-4349F963D0D7}" srcOrd="5" destOrd="0" presId="urn:microsoft.com/office/officeart/2008/layout/VerticalCurvedList"/>
    <dgm:cxn modelId="{9B6C424B-F1D6-4313-8EDF-D7E62BA96E6F}" type="presParOf" srcId="{59666C2D-0CBC-4177-9492-0BC7B5E83920}" destId="{52B3BEB8-2395-4D79-985B-307706CB31ED}" srcOrd="6" destOrd="0" presId="urn:microsoft.com/office/officeart/2008/layout/VerticalCurvedList"/>
    <dgm:cxn modelId="{0CF87676-6EFC-46DC-A699-0EEC201CB04F}" type="presParOf" srcId="{52B3BEB8-2395-4D79-985B-307706CB31ED}" destId="{D57AE131-E6FE-4A12-A1A0-43665D1C7D63}" srcOrd="0" destOrd="0" presId="urn:microsoft.com/office/officeart/2008/layout/VerticalCurvedList"/>
    <dgm:cxn modelId="{7738CA3E-9140-4697-87D1-1F043EEC3BC0}" type="presParOf" srcId="{59666C2D-0CBC-4177-9492-0BC7B5E83920}" destId="{1280C9D9-236B-47CE-A4E9-93A47AF7EF7D}" srcOrd="7" destOrd="0" presId="urn:microsoft.com/office/officeart/2008/layout/VerticalCurvedList"/>
    <dgm:cxn modelId="{0A0CC41E-A561-4FF8-A121-DE42C0359915}" type="presParOf" srcId="{59666C2D-0CBC-4177-9492-0BC7B5E83920}" destId="{E8559CA7-49B0-4F7D-A767-E64EB4EDB3E7}" srcOrd="8" destOrd="0" presId="urn:microsoft.com/office/officeart/2008/layout/VerticalCurvedList"/>
    <dgm:cxn modelId="{CE6C73FE-BFDF-4732-A235-9B863D135D2B}" type="presParOf" srcId="{E8559CA7-49B0-4F7D-A767-E64EB4EDB3E7}" destId="{9553D612-A85C-486E-B461-6A4C76F01CF5}" srcOrd="0" destOrd="0" presId="urn:microsoft.com/office/officeart/2008/layout/VerticalCurvedList"/>
    <dgm:cxn modelId="{334361DE-EAA4-4F2D-9468-DC924B80DB97}" type="presParOf" srcId="{59666C2D-0CBC-4177-9492-0BC7B5E83920}" destId="{02C60EB4-86C6-4D5A-9674-6001E5836B87}" srcOrd="9" destOrd="0" presId="urn:microsoft.com/office/officeart/2008/layout/VerticalCurvedList"/>
    <dgm:cxn modelId="{5EC84675-FB32-46AB-87E4-5D498CBD3032}" type="presParOf" srcId="{59666C2D-0CBC-4177-9492-0BC7B5E83920}" destId="{34851621-2954-4C63-AF8F-290194193FB3}" srcOrd="10" destOrd="0" presId="urn:microsoft.com/office/officeart/2008/layout/VerticalCurvedList"/>
    <dgm:cxn modelId="{280FA445-1C23-4817-A9CA-0C40298D67FF}" type="presParOf" srcId="{34851621-2954-4C63-AF8F-290194193FB3}" destId="{CF67B4C3-0D7A-442A-904D-3057A1EF85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Deeper understanding of w2v</a:t>
          </a:r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/>
        </a:p>
      </dgm:t>
    </dgm:pt>
    <dgm:pt modelId="{A3FC8B01-A315-423A-B6A8-497CB7537C3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gm:t>
    </dgm:pt>
    <dgm:pt modelId="{8B0E0B0A-EC01-4520-9C38-DC3440CF1BC2}" type="sibTrans" cxnId="{26F4FD0D-13F1-4C96-AFDB-F9045F818B91}">
      <dgm:prSet/>
      <dgm:spPr/>
      <dgm:t>
        <a:bodyPr/>
        <a:lstStyle/>
        <a:p>
          <a:endParaRPr lang="en-IN"/>
        </a:p>
      </dgm:t>
    </dgm:pt>
    <dgm:pt modelId="{01F17156-9D30-42C3-9242-5D2919E38418}" type="parTrans" cxnId="{26F4FD0D-13F1-4C96-AFDB-F9045F818B91}">
      <dgm:prSet/>
      <dgm:spPr/>
      <dgm:t>
        <a:bodyPr/>
        <a:lstStyle/>
        <a:p>
          <a:endParaRPr lang="en-IN"/>
        </a:p>
      </dgm:t>
    </dgm:pt>
    <dgm:pt modelId="{87B8F9EA-3287-4520-B86C-E8F374AABE4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Word2vec properties in </a:t>
          </a:r>
          <a:r>
            <a:rPr lang="en-IN" sz="16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D00DD9BB-4E3D-468A-BF58-835F8D176E1A}" type="parTrans" cxnId="{3E5C6597-E866-4373-BCD9-93860DF09C5A}">
      <dgm:prSet/>
      <dgm:spPr/>
      <dgm:t>
        <a:bodyPr/>
        <a:lstStyle/>
        <a:p>
          <a:endParaRPr lang="en-US"/>
        </a:p>
      </dgm:t>
    </dgm:pt>
    <dgm:pt modelId="{D1DADF7B-4567-4705-8F68-41684E988F76}" type="sibTrans" cxnId="{3E5C6597-E866-4373-BCD9-93860DF09C5A}">
      <dgm:prSet/>
      <dgm:spPr/>
      <dgm:t>
        <a:bodyPr/>
        <a:lstStyle/>
        <a:p>
          <a:endParaRPr lang="en-US"/>
        </a:p>
      </dgm:t>
    </dgm:pt>
    <dgm:pt modelId="{1C4D2F99-C78D-42C7-80A2-5BA0887E17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      Case study</a:t>
          </a:r>
        </a:p>
      </dgm:t>
    </dgm:pt>
    <dgm:pt modelId="{3DF86CA0-27D8-4387-B41B-57787E6E2967}" type="parTrans" cxnId="{3FADC678-B56B-4D1D-A55C-76B8D9057723}">
      <dgm:prSet/>
      <dgm:spPr/>
      <dgm:t>
        <a:bodyPr/>
        <a:lstStyle/>
        <a:p>
          <a:endParaRPr lang="en-US"/>
        </a:p>
      </dgm:t>
    </dgm:pt>
    <dgm:pt modelId="{68612A85-0C7A-4883-AF07-FA3B62E88B78}" type="sibTrans" cxnId="{3FADC678-B56B-4D1D-A55C-76B8D9057723}">
      <dgm:prSet/>
      <dgm:spPr/>
      <dgm:t>
        <a:bodyPr/>
        <a:lstStyle/>
        <a:p>
          <a:endParaRPr lang="en-US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5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5"/>
      <dgm:spPr/>
    </dgm:pt>
    <dgm:pt modelId="{2C7897B3-3F08-40FE-87A1-0A1DD86C094E}" type="pres">
      <dgm:prSet presAssocID="{C2AC300D-E27F-4AFB-8385-23A3F3CA89FC}" presName="dstNode" presStyleLbl="node1" presStyleIdx="0" presStyleCnt="5"/>
      <dgm:spPr/>
    </dgm:pt>
    <dgm:pt modelId="{C01C0331-627E-4956-B34C-4FEAB8F0B671}" type="pres">
      <dgm:prSet presAssocID="{D367BE5C-0F3A-4AB0-9359-B776EBBB96E8}" presName="text_1" presStyleLbl="node1" presStyleIdx="0" presStyleCnt="5" custScaleX="104705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E88317C7-90A2-4C25-9546-9B945D9DCABC}" type="pres">
      <dgm:prSet presAssocID="{A3FC8B01-A315-423A-B6A8-497CB7537C33}" presName="text_2" presStyleLbl="node1" presStyleIdx="1" presStyleCnt="5" custLinFactNeighborX="9114" custLinFactNeighborY="5530">
        <dgm:presLayoutVars>
          <dgm:bulletEnabled val="1"/>
        </dgm:presLayoutVars>
      </dgm:prSet>
      <dgm:spPr/>
    </dgm:pt>
    <dgm:pt modelId="{BB278096-0873-4494-92E4-06B0E36E6A2E}" type="pres">
      <dgm:prSet presAssocID="{A3FC8B01-A315-423A-B6A8-497CB7537C33}" presName="accent_2" presStyleCnt="0"/>
      <dgm:spPr/>
    </dgm:pt>
    <dgm:pt modelId="{E429469F-E2C2-4595-B7EA-348F95B2056B}" type="pres">
      <dgm:prSet presAssocID="{A3FC8B01-A315-423A-B6A8-497CB7537C33}" presName="accentRepeatNode" presStyleLbl="solidFgAcc1" presStyleIdx="1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FC4862E-0185-4A9A-9A9C-4349F963D0D7}" type="pres">
      <dgm:prSet presAssocID="{9B1EDC96-EC6A-483A-BED4-686E83E23071}" presName="text_3" presStyleLbl="node1" presStyleIdx="2" presStyleCnt="5" custScaleX="106537">
        <dgm:presLayoutVars>
          <dgm:bulletEnabled val="1"/>
        </dgm:presLayoutVars>
      </dgm:prSet>
      <dgm:spPr/>
    </dgm:pt>
    <dgm:pt modelId="{52B3BEB8-2395-4D79-985B-307706CB31ED}" type="pres">
      <dgm:prSet presAssocID="{9B1EDC96-EC6A-483A-BED4-686E83E23071}" presName="accent_3" presStyleCnt="0"/>
      <dgm:spPr/>
    </dgm:pt>
    <dgm:pt modelId="{D57AE131-E6FE-4A12-A1A0-43665D1C7D63}" type="pres">
      <dgm:prSet presAssocID="{9B1EDC96-EC6A-483A-BED4-686E83E23071}" presName="accentRepeatNode" presStyleLbl="solidFgAcc1" presStyleIdx="2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</dgm:pt>
    <dgm:pt modelId="{1280C9D9-236B-47CE-A4E9-93A47AF7EF7D}" type="pres">
      <dgm:prSet presAssocID="{87B8F9EA-3287-4520-B86C-E8F374AABE44}" presName="text_4" presStyleLbl="node1" presStyleIdx="3" presStyleCnt="5" custScaleX="106826">
        <dgm:presLayoutVars>
          <dgm:bulletEnabled val="1"/>
        </dgm:presLayoutVars>
      </dgm:prSet>
      <dgm:spPr/>
    </dgm:pt>
    <dgm:pt modelId="{E8559CA7-49B0-4F7D-A767-E64EB4EDB3E7}" type="pres">
      <dgm:prSet presAssocID="{87B8F9EA-3287-4520-B86C-E8F374AABE44}" presName="accent_4" presStyleCnt="0"/>
      <dgm:spPr/>
    </dgm:pt>
    <dgm:pt modelId="{9553D612-A85C-486E-B461-6A4C76F01CF5}" type="pres">
      <dgm:prSet presAssocID="{87B8F9EA-3287-4520-B86C-E8F374AABE44}" presName="accentRepeatNode" presStyleLbl="solidFgAcc1" presStyleIdx="3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</dgm:pt>
    <dgm:pt modelId="{02C60EB4-86C6-4D5A-9674-6001E5836B87}" type="pres">
      <dgm:prSet presAssocID="{1C4D2F99-C78D-42C7-80A2-5BA0887E17B1}" presName="text_5" presStyleLbl="node1" presStyleIdx="4" presStyleCnt="5" custScaleX="106347">
        <dgm:presLayoutVars>
          <dgm:bulletEnabled val="1"/>
        </dgm:presLayoutVars>
      </dgm:prSet>
      <dgm:spPr/>
    </dgm:pt>
    <dgm:pt modelId="{34851621-2954-4C63-AF8F-290194193FB3}" type="pres">
      <dgm:prSet presAssocID="{1C4D2F99-C78D-42C7-80A2-5BA0887E17B1}" presName="accent_5" presStyleCnt="0"/>
      <dgm:spPr/>
    </dgm:pt>
    <dgm:pt modelId="{CF67B4C3-0D7A-442A-904D-3057A1EF857C}" type="pres">
      <dgm:prSet presAssocID="{1C4D2F99-C78D-42C7-80A2-5BA0887E17B1}" presName="accentRepeatNode" presStyleLbl="solidFgAcc1" presStyleIdx="4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</dgm:ptLst>
  <dgm:cxnLst>
    <dgm:cxn modelId="{26F4FD0D-13F1-4C96-AFDB-F9045F818B91}" srcId="{C2AC300D-E27F-4AFB-8385-23A3F3CA89FC}" destId="{A3FC8B01-A315-423A-B6A8-497CB7537C33}" srcOrd="1" destOrd="0" parTransId="{01F17156-9D30-42C3-9242-5D2919E38418}" sibTransId="{8B0E0B0A-EC01-4520-9C38-DC3440CF1BC2}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38F36D61-D459-4002-B9D7-12C1D9C65DA6}" type="presOf" srcId="{C2AC300D-E27F-4AFB-8385-23A3F3CA89FC}" destId="{24728E11-E867-4651-96BE-D4610DDC76BA}" srcOrd="0" destOrd="0" presId="urn:microsoft.com/office/officeart/2008/layout/VerticalCurvedList"/>
    <dgm:cxn modelId="{08E24E4E-19E6-4CB8-952D-DEAEDD6CB718}" type="presOf" srcId="{A3FC8B01-A315-423A-B6A8-497CB7537C33}" destId="{E88317C7-90A2-4C25-9546-9B945D9DCABC}" srcOrd="0" destOrd="0" presId="urn:microsoft.com/office/officeart/2008/layout/VerticalCurvedList"/>
    <dgm:cxn modelId="{3FADC678-B56B-4D1D-A55C-76B8D9057723}" srcId="{C2AC300D-E27F-4AFB-8385-23A3F3CA89FC}" destId="{1C4D2F99-C78D-42C7-80A2-5BA0887E17B1}" srcOrd="4" destOrd="0" parTransId="{3DF86CA0-27D8-4387-B41B-57787E6E2967}" sibTransId="{68612A85-0C7A-4883-AF07-FA3B62E88B78}"/>
    <dgm:cxn modelId="{3E5C6597-E866-4373-BCD9-93860DF09C5A}" srcId="{C2AC300D-E27F-4AFB-8385-23A3F3CA89FC}" destId="{87B8F9EA-3287-4520-B86C-E8F374AABE44}" srcOrd="3" destOrd="0" parTransId="{D00DD9BB-4E3D-468A-BF58-835F8D176E1A}" sibTransId="{D1DADF7B-4567-4705-8F68-41684E988F76}"/>
    <dgm:cxn modelId="{140382B3-F4C6-47C9-991A-9971D8E5CD39}" type="presOf" srcId="{87B8F9EA-3287-4520-B86C-E8F374AABE44}" destId="{1280C9D9-236B-47CE-A4E9-93A47AF7EF7D}" srcOrd="0" destOrd="0" presId="urn:microsoft.com/office/officeart/2008/layout/VerticalCurvedList"/>
    <dgm:cxn modelId="{BC8180BA-13A3-4B6E-B226-B76BE18092A3}" type="presOf" srcId="{D367BE5C-0F3A-4AB0-9359-B776EBBB96E8}" destId="{C01C0331-627E-4956-B34C-4FEAB8F0B671}" srcOrd="0" destOrd="0" presId="urn:microsoft.com/office/officeart/2008/layout/VerticalCurvedList"/>
    <dgm:cxn modelId="{CB0F28CF-A080-4B7F-8D7E-6BAD74D71D82}" srcId="{C2AC300D-E27F-4AFB-8385-23A3F3CA89FC}" destId="{9B1EDC96-EC6A-483A-BED4-686E83E23071}" srcOrd="2" destOrd="0" parTransId="{9175944A-D53D-4B76-B8CC-0CC9B921C6A5}" sibTransId="{08EBC0C5-1C8B-47AF-B36B-C6F27A4A3E04}"/>
    <dgm:cxn modelId="{848FDBD1-079E-408D-8239-7A733CB5E6E8}" type="presOf" srcId="{F18B1F0E-8219-4BFA-A849-7B03740D42DD}" destId="{B4DAE58B-27CB-4D22-AABF-50F07E30140A}" srcOrd="0" destOrd="0" presId="urn:microsoft.com/office/officeart/2008/layout/VerticalCurvedList"/>
    <dgm:cxn modelId="{F5A402DE-80CF-4EC2-86AA-7BD5D3EB0243}" type="presOf" srcId="{1C4D2F99-C78D-42C7-80A2-5BA0887E17B1}" destId="{02C60EB4-86C6-4D5A-9674-6001E5836B87}" srcOrd="0" destOrd="0" presId="urn:microsoft.com/office/officeart/2008/layout/VerticalCurvedList"/>
    <dgm:cxn modelId="{ACB80CF9-81A4-4C26-865B-795D90854554}" type="presOf" srcId="{9B1EDC96-EC6A-483A-BED4-686E83E23071}" destId="{1FC4862E-0185-4A9A-9A9C-4349F963D0D7}" srcOrd="0" destOrd="0" presId="urn:microsoft.com/office/officeart/2008/layout/VerticalCurvedList"/>
    <dgm:cxn modelId="{619A0C01-A365-4A32-92DF-8E3F12603F95}" type="presParOf" srcId="{24728E11-E867-4651-96BE-D4610DDC76BA}" destId="{59666C2D-0CBC-4177-9492-0BC7B5E83920}" srcOrd="0" destOrd="0" presId="urn:microsoft.com/office/officeart/2008/layout/VerticalCurvedList"/>
    <dgm:cxn modelId="{9437C4A3-37EC-4BE4-AA95-76B8E33061A5}" type="presParOf" srcId="{59666C2D-0CBC-4177-9492-0BC7B5E83920}" destId="{782150D5-7ADF-412A-B97B-C4A85E15F3EF}" srcOrd="0" destOrd="0" presId="urn:microsoft.com/office/officeart/2008/layout/VerticalCurvedList"/>
    <dgm:cxn modelId="{8FA73427-1B94-4BBB-BAEB-5F64AD7F1DCD}" type="presParOf" srcId="{782150D5-7ADF-412A-B97B-C4A85E15F3EF}" destId="{1EBC8B9F-0F17-4377-A441-FE126EC2603D}" srcOrd="0" destOrd="0" presId="urn:microsoft.com/office/officeart/2008/layout/VerticalCurvedList"/>
    <dgm:cxn modelId="{25ADAD80-CCF4-4DC0-8A99-8DC83893A2FB}" type="presParOf" srcId="{782150D5-7ADF-412A-B97B-C4A85E15F3EF}" destId="{B4DAE58B-27CB-4D22-AABF-50F07E30140A}" srcOrd="1" destOrd="0" presId="urn:microsoft.com/office/officeart/2008/layout/VerticalCurvedList"/>
    <dgm:cxn modelId="{12958C5F-073C-4EEC-ADF9-55266F9E77DA}" type="presParOf" srcId="{782150D5-7ADF-412A-B97B-C4A85E15F3EF}" destId="{0CE6508D-66DA-4F48-ABFD-9CEB3707A663}" srcOrd="2" destOrd="0" presId="urn:microsoft.com/office/officeart/2008/layout/VerticalCurvedList"/>
    <dgm:cxn modelId="{27AF1D2C-3FFF-4727-BC81-EFCD9BE6FD59}" type="presParOf" srcId="{782150D5-7ADF-412A-B97B-C4A85E15F3EF}" destId="{2C7897B3-3F08-40FE-87A1-0A1DD86C094E}" srcOrd="3" destOrd="0" presId="urn:microsoft.com/office/officeart/2008/layout/VerticalCurvedList"/>
    <dgm:cxn modelId="{28EB1BE6-F9A7-479B-B8B1-B7AF07E0BD55}" type="presParOf" srcId="{59666C2D-0CBC-4177-9492-0BC7B5E83920}" destId="{C01C0331-627E-4956-B34C-4FEAB8F0B671}" srcOrd="1" destOrd="0" presId="urn:microsoft.com/office/officeart/2008/layout/VerticalCurvedList"/>
    <dgm:cxn modelId="{54EBFE62-19EF-410B-B754-57C780963AB9}" type="presParOf" srcId="{59666C2D-0CBC-4177-9492-0BC7B5E83920}" destId="{2B23576E-7B02-4486-B322-5ADA70C34A33}" srcOrd="2" destOrd="0" presId="urn:microsoft.com/office/officeart/2008/layout/VerticalCurvedList"/>
    <dgm:cxn modelId="{8A2F1BA0-DCBE-4615-89F5-54135CDBF45C}" type="presParOf" srcId="{2B23576E-7B02-4486-B322-5ADA70C34A33}" destId="{47DFED79-DB5B-4E8C-B682-A588521A0C1E}" srcOrd="0" destOrd="0" presId="urn:microsoft.com/office/officeart/2008/layout/VerticalCurvedList"/>
    <dgm:cxn modelId="{77CAD933-8DF2-4DD0-A159-0F31AF4E0C7D}" type="presParOf" srcId="{59666C2D-0CBC-4177-9492-0BC7B5E83920}" destId="{E88317C7-90A2-4C25-9546-9B945D9DCABC}" srcOrd="3" destOrd="0" presId="urn:microsoft.com/office/officeart/2008/layout/VerticalCurvedList"/>
    <dgm:cxn modelId="{BB1DCB31-05D3-4646-9DE7-0D288A98EA6D}" type="presParOf" srcId="{59666C2D-0CBC-4177-9492-0BC7B5E83920}" destId="{BB278096-0873-4494-92E4-06B0E36E6A2E}" srcOrd="4" destOrd="0" presId="urn:microsoft.com/office/officeart/2008/layout/VerticalCurvedList"/>
    <dgm:cxn modelId="{6BE8B628-D90C-458D-B12D-31394C556B46}" type="presParOf" srcId="{BB278096-0873-4494-92E4-06B0E36E6A2E}" destId="{E429469F-E2C2-4595-B7EA-348F95B2056B}" srcOrd="0" destOrd="0" presId="urn:microsoft.com/office/officeart/2008/layout/VerticalCurvedList"/>
    <dgm:cxn modelId="{ED728404-1B5F-492A-86CD-22C7C84A21BE}" type="presParOf" srcId="{59666C2D-0CBC-4177-9492-0BC7B5E83920}" destId="{1FC4862E-0185-4A9A-9A9C-4349F963D0D7}" srcOrd="5" destOrd="0" presId="urn:microsoft.com/office/officeart/2008/layout/VerticalCurvedList"/>
    <dgm:cxn modelId="{9B6C424B-F1D6-4313-8EDF-D7E62BA96E6F}" type="presParOf" srcId="{59666C2D-0CBC-4177-9492-0BC7B5E83920}" destId="{52B3BEB8-2395-4D79-985B-307706CB31ED}" srcOrd="6" destOrd="0" presId="urn:microsoft.com/office/officeart/2008/layout/VerticalCurvedList"/>
    <dgm:cxn modelId="{0CF87676-6EFC-46DC-A699-0EEC201CB04F}" type="presParOf" srcId="{52B3BEB8-2395-4D79-985B-307706CB31ED}" destId="{D57AE131-E6FE-4A12-A1A0-43665D1C7D63}" srcOrd="0" destOrd="0" presId="urn:microsoft.com/office/officeart/2008/layout/VerticalCurvedList"/>
    <dgm:cxn modelId="{7738CA3E-9140-4697-87D1-1F043EEC3BC0}" type="presParOf" srcId="{59666C2D-0CBC-4177-9492-0BC7B5E83920}" destId="{1280C9D9-236B-47CE-A4E9-93A47AF7EF7D}" srcOrd="7" destOrd="0" presId="urn:microsoft.com/office/officeart/2008/layout/VerticalCurvedList"/>
    <dgm:cxn modelId="{0A0CC41E-A561-4FF8-A121-DE42C0359915}" type="presParOf" srcId="{59666C2D-0CBC-4177-9492-0BC7B5E83920}" destId="{E8559CA7-49B0-4F7D-A767-E64EB4EDB3E7}" srcOrd="8" destOrd="0" presId="urn:microsoft.com/office/officeart/2008/layout/VerticalCurvedList"/>
    <dgm:cxn modelId="{CE6C73FE-BFDF-4732-A235-9B863D135D2B}" type="presParOf" srcId="{E8559CA7-49B0-4F7D-A767-E64EB4EDB3E7}" destId="{9553D612-A85C-486E-B461-6A4C76F01CF5}" srcOrd="0" destOrd="0" presId="urn:microsoft.com/office/officeart/2008/layout/VerticalCurvedList"/>
    <dgm:cxn modelId="{334361DE-EAA4-4F2D-9468-DC924B80DB97}" type="presParOf" srcId="{59666C2D-0CBC-4177-9492-0BC7B5E83920}" destId="{02C60EB4-86C6-4D5A-9674-6001E5836B87}" srcOrd="9" destOrd="0" presId="urn:microsoft.com/office/officeart/2008/layout/VerticalCurvedList"/>
    <dgm:cxn modelId="{5EC84675-FB32-46AB-87E4-5D498CBD3032}" type="presParOf" srcId="{59666C2D-0CBC-4177-9492-0BC7B5E83920}" destId="{34851621-2954-4C63-AF8F-290194193FB3}" srcOrd="10" destOrd="0" presId="urn:microsoft.com/office/officeart/2008/layout/VerticalCurvedList"/>
    <dgm:cxn modelId="{280FA445-1C23-4817-A9CA-0C40298D67FF}" type="presParOf" srcId="{34851621-2954-4C63-AF8F-290194193FB3}" destId="{CF67B4C3-0D7A-442A-904D-3057A1EF85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6048973" y="-994181"/>
          <a:ext cx="7115481" cy="7115481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19130" y="295161"/>
          <a:ext cx="4740487" cy="731232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sp:txBody>
      <dsp:txXfrm>
        <a:off x="319130" y="295161"/>
        <a:ext cx="4740487" cy="731232"/>
      </dsp:txXfrm>
    </dsp:sp>
    <dsp:sp modelId="{47DFED79-DB5B-4E8C-B682-A588521A0C1E}">
      <dsp:nvSpPr>
        <dsp:cNvPr id="0" name=""/>
        <dsp:cNvSpPr/>
      </dsp:nvSpPr>
      <dsp:spPr>
        <a:xfrm>
          <a:off x="12521" y="247659"/>
          <a:ext cx="826236" cy="82623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88317C7-90A2-4C25-9546-9B945D9DCABC}">
      <dsp:nvSpPr>
        <dsp:cNvPr id="0" name=""/>
        <dsp:cNvSpPr/>
      </dsp:nvSpPr>
      <dsp:spPr>
        <a:xfrm>
          <a:off x="1045614" y="1358002"/>
          <a:ext cx="4053824" cy="6609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sp:txBody>
      <dsp:txXfrm>
        <a:off x="1045614" y="1358002"/>
        <a:ext cx="4053824" cy="660989"/>
      </dsp:txXfrm>
    </dsp:sp>
    <dsp:sp modelId="{E429469F-E2C2-4595-B7EA-348F95B2056B}">
      <dsp:nvSpPr>
        <dsp:cNvPr id="0" name=""/>
        <dsp:cNvSpPr/>
      </dsp:nvSpPr>
      <dsp:spPr>
        <a:xfrm>
          <a:off x="486166" y="1238825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FC4862E-0185-4A9A-9A9C-4349F963D0D7}">
      <dsp:nvSpPr>
        <dsp:cNvPr id="0" name=""/>
        <dsp:cNvSpPr/>
      </dsp:nvSpPr>
      <dsp:spPr>
        <a:xfrm>
          <a:off x="916907" y="2312615"/>
          <a:ext cx="4163949" cy="660989"/>
        </a:xfrm>
        <a:prstGeom prst="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   Deeper understanding of w2v</a:t>
          </a:r>
        </a:p>
      </dsp:txBody>
      <dsp:txXfrm>
        <a:off x="916907" y="2312615"/>
        <a:ext cx="4163949" cy="660989"/>
      </dsp:txXfrm>
    </dsp:sp>
    <dsp:sp modelId="{D57AE131-E6FE-4A12-A1A0-43665D1C7D63}">
      <dsp:nvSpPr>
        <dsp:cNvPr id="0" name=""/>
        <dsp:cNvSpPr/>
      </dsp:nvSpPr>
      <dsp:spPr>
        <a:xfrm>
          <a:off x="631537" y="2229992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280C9D9-236B-47CE-A4E9-93A47AF7EF7D}">
      <dsp:nvSpPr>
        <dsp:cNvPr id="0" name=""/>
        <dsp:cNvSpPr/>
      </dsp:nvSpPr>
      <dsp:spPr>
        <a:xfrm>
          <a:off x="760927" y="3303782"/>
          <a:ext cx="433053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    Word2vec properties in </a:t>
          </a:r>
          <a:r>
            <a:rPr lang="en-IN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760927" y="3303782"/>
        <a:ext cx="4330538" cy="660989"/>
      </dsp:txXfrm>
    </dsp:sp>
    <dsp:sp modelId="{9553D612-A85C-486E-B461-6A4C76F01CF5}">
      <dsp:nvSpPr>
        <dsp:cNvPr id="0" name=""/>
        <dsp:cNvSpPr/>
      </dsp:nvSpPr>
      <dsp:spPr>
        <a:xfrm>
          <a:off x="486166" y="3221158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2C60EB4-86C6-4D5A-9674-6001E5836B87}">
      <dsp:nvSpPr>
        <dsp:cNvPr id="0" name=""/>
        <dsp:cNvSpPr/>
      </dsp:nvSpPr>
      <dsp:spPr>
        <a:xfrm>
          <a:off x="281959" y="4294948"/>
          <a:ext cx="481482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sp:txBody>
      <dsp:txXfrm>
        <a:off x="281959" y="4294948"/>
        <a:ext cx="4814828" cy="660989"/>
      </dsp:txXfrm>
    </dsp:sp>
    <dsp:sp modelId="{CF67B4C3-0D7A-442A-904D-3057A1EF857C}">
      <dsp:nvSpPr>
        <dsp:cNvPr id="0" name=""/>
        <dsp:cNvSpPr/>
      </dsp:nvSpPr>
      <dsp:spPr>
        <a:xfrm>
          <a:off x="12521" y="4212325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6048973" y="-994181"/>
          <a:ext cx="7115481" cy="7115481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19130" y="295161"/>
          <a:ext cx="4740487" cy="731232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sp:txBody>
      <dsp:txXfrm>
        <a:off x="319130" y="295161"/>
        <a:ext cx="4740487" cy="731232"/>
      </dsp:txXfrm>
    </dsp:sp>
    <dsp:sp modelId="{47DFED79-DB5B-4E8C-B682-A588521A0C1E}">
      <dsp:nvSpPr>
        <dsp:cNvPr id="0" name=""/>
        <dsp:cNvSpPr/>
      </dsp:nvSpPr>
      <dsp:spPr>
        <a:xfrm>
          <a:off x="12521" y="247659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88317C7-90A2-4C25-9546-9B945D9DCABC}">
      <dsp:nvSpPr>
        <dsp:cNvPr id="0" name=""/>
        <dsp:cNvSpPr/>
      </dsp:nvSpPr>
      <dsp:spPr>
        <a:xfrm>
          <a:off x="1045614" y="1358002"/>
          <a:ext cx="4053824" cy="660989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sp:txBody>
      <dsp:txXfrm>
        <a:off x="1045614" y="1358002"/>
        <a:ext cx="4053824" cy="660989"/>
      </dsp:txXfrm>
    </dsp:sp>
    <dsp:sp modelId="{E429469F-E2C2-4595-B7EA-348F95B2056B}">
      <dsp:nvSpPr>
        <dsp:cNvPr id="0" name=""/>
        <dsp:cNvSpPr/>
      </dsp:nvSpPr>
      <dsp:spPr>
        <a:xfrm>
          <a:off x="486166" y="1238825"/>
          <a:ext cx="826236" cy="82623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FC4862E-0185-4A9A-9A9C-4349F963D0D7}">
      <dsp:nvSpPr>
        <dsp:cNvPr id="0" name=""/>
        <dsp:cNvSpPr/>
      </dsp:nvSpPr>
      <dsp:spPr>
        <a:xfrm>
          <a:off x="916907" y="2312615"/>
          <a:ext cx="4163949" cy="660989"/>
        </a:xfrm>
        <a:prstGeom prst="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Deeper understanding of w2v</a:t>
          </a:r>
        </a:p>
      </dsp:txBody>
      <dsp:txXfrm>
        <a:off x="916907" y="2312615"/>
        <a:ext cx="4163949" cy="660989"/>
      </dsp:txXfrm>
    </dsp:sp>
    <dsp:sp modelId="{D57AE131-E6FE-4A12-A1A0-43665D1C7D63}">
      <dsp:nvSpPr>
        <dsp:cNvPr id="0" name=""/>
        <dsp:cNvSpPr/>
      </dsp:nvSpPr>
      <dsp:spPr>
        <a:xfrm>
          <a:off x="631537" y="2229992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280C9D9-236B-47CE-A4E9-93A47AF7EF7D}">
      <dsp:nvSpPr>
        <dsp:cNvPr id="0" name=""/>
        <dsp:cNvSpPr/>
      </dsp:nvSpPr>
      <dsp:spPr>
        <a:xfrm>
          <a:off x="760927" y="3303782"/>
          <a:ext cx="433053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Word2vec properties in </a:t>
          </a:r>
          <a:r>
            <a:rPr lang="en-IN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760927" y="3303782"/>
        <a:ext cx="4330538" cy="660989"/>
      </dsp:txXfrm>
    </dsp:sp>
    <dsp:sp modelId="{9553D612-A85C-486E-B461-6A4C76F01CF5}">
      <dsp:nvSpPr>
        <dsp:cNvPr id="0" name=""/>
        <dsp:cNvSpPr/>
      </dsp:nvSpPr>
      <dsp:spPr>
        <a:xfrm>
          <a:off x="486166" y="3221158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2C60EB4-86C6-4D5A-9674-6001E5836B87}">
      <dsp:nvSpPr>
        <dsp:cNvPr id="0" name=""/>
        <dsp:cNvSpPr/>
      </dsp:nvSpPr>
      <dsp:spPr>
        <a:xfrm>
          <a:off x="281959" y="4294948"/>
          <a:ext cx="481482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sp:txBody>
      <dsp:txXfrm>
        <a:off x="281959" y="4294948"/>
        <a:ext cx="4814828" cy="660989"/>
      </dsp:txXfrm>
    </dsp:sp>
    <dsp:sp modelId="{CF67B4C3-0D7A-442A-904D-3057A1EF857C}">
      <dsp:nvSpPr>
        <dsp:cNvPr id="0" name=""/>
        <dsp:cNvSpPr/>
      </dsp:nvSpPr>
      <dsp:spPr>
        <a:xfrm>
          <a:off x="12521" y="4212325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6048973" y="-994181"/>
          <a:ext cx="7115481" cy="7115481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19130" y="295161"/>
          <a:ext cx="4740487" cy="731232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sp:txBody>
      <dsp:txXfrm>
        <a:off x="319130" y="295161"/>
        <a:ext cx="4740487" cy="731232"/>
      </dsp:txXfrm>
    </dsp:sp>
    <dsp:sp modelId="{47DFED79-DB5B-4E8C-B682-A588521A0C1E}">
      <dsp:nvSpPr>
        <dsp:cNvPr id="0" name=""/>
        <dsp:cNvSpPr/>
      </dsp:nvSpPr>
      <dsp:spPr>
        <a:xfrm>
          <a:off x="12521" y="247659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88317C7-90A2-4C25-9546-9B945D9DCABC}">
      <dsp:nvSpPr>
        <dsp:cNvPr id="0" name=""/>
        <dsp:cNvSpPr/>
      </dsp:nvSpPr>
      <dsp:spPr>
        <a:xfrm>
          <a:off x="1045614" y="1358002"/>
          <a:ext cx="4053824" cy="6609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sp:txBody>
      <dsp:txXfrm>
        <a:off x="1045614" y="1358002"/>
        <a:ext cx="4053824" cy="660989"/>
      </dsp:txXfrm>
    </dsp:sp>
    <dsp:sp modelId="{E429469F-E2C2-4595-B7EA-348F95B2056B}">
      <dsp:nvSpPr>
        <dsp:cNvPr id="0" name=""/>
        <dsp:cNvSpPr/>
      </dsp:nvSpPr>
      <dsp:spPr>
        <a:xfrm>
          <a:off x="486166" y="1238825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FC4862E-0185-4A9A-9A9C-4349F963D0D7}">
      <dsp:nvSpPr>
        <dsp:cNvPr id="0" name=""/>
        <dsp:cNvSpPr/>
      </dsp:nvSpPr>
      <dsp:spPr>
        <a:xfrm>
          <a:off x="916907" y="2312615"/>
          <a:ext cx="4163949" cy="660989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   Deeper understanding of w2v</a:t>
          </a:r>
        </a:p>
      </dsp:txBody>
      <dsp:txXfrm>
        <a:off x="916907" y="2312615"/>
        <a:ext cx="4163949" cy="660989"/>
      </dsp:txXfrm>
    </dsp:sp>
    <dsp:sp modelId="{D57AE131-E6FE-4A12-A1A0-43665D1C7D63}">
      <dsp:nvSpPr>
        <dsp:cNvPr id="0" name=""/>
        <dsp:cNvSpPr/>
      </dsp:nvSpPr>
      <dsp:spPr>
        <a:xfrm>
          <a:off x="631537" y="2229992"/>
          <a:ext cx="826236" cy="82623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280C9D9-236B-47CE-A4E9-93A47AF7EF7D}">
      <dsp:nvSpPr>
        <dsp:cNvPr id="0" name=""/>
        <dsp:cNvSpPr/>
      </dsp:nvSpPr>
      <dsp:spPr>
        <a:xfrm>
          <a:off x="760927" y="3303782"/>
          <a:ext cx="433053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Word2vec properties in </a:t>
          </a:r>
          <a:r>
            <a:rPr lang="en-IN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760927" y="3303782"/>
        <a:ext cx="4330538" cy="660989"/>
      </dsp:txXfrm>
    </dsp:sp>
    <dsp:sp modelId="{9553D612-A85C-486E-B461-6A4C76F01CF5}">
      <dsp:nvSpPr>
        <dsp:cNvPr id="0" name=""/>
        <dsp:cNvSpPr/>
      </dsp:nvSpPr>
      <dsp:spPr>
        <a:xfrm>
          <a:off x="486166" y="3221158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2C60EB4-86C6-4D5A-9674-6001E5836B87}">
      <dsp:nvSpPr>
        <dsp:cNvPr id="0" name=""/>
        <dsp:cNvSpPr/>
      </dsp:nvSpPr>
      <dsp:spPr>
        <a:xfrm>
          <a:off x="281959" y="4294948"/>
          <a:ext cx="481482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sp:txBody>
      <dsp:txXfrm>
        <a:off x="281959" y="4294948"/>
        <a:ext cx="4814828" cy="660989"/>
      </dsp:txXfrm>
    </dsp:sp>
    <dsp:sp modelId="{CF67B4C3-0D7A-442A-904D-3057A1EF857C}">
      <dsp:nvSpPr>
        <dsp:cNvPr id="0" name=""/>
        <dsp:cNvSpPr/>
      </dsp:nvSpPr>
      <dsp:spPr>
        <a:xfrm>
          <a:off x="12521" y="4212325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6048973" y="-994181"/>
          <a:ext cx="7115481" cy="7115481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19130" y="295161"/>
          <a:ext cx="4740487" cy="731232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sp:txBody>
      <dsp:txXfrm>
        <a:off x="319130" y="295161"/>
        <a:ext cx="4740487" cy="731232"/>
      </dsp:txXfrm>
    </dsp:sp>
    <dsp:sp modelId="{47DFED79-DB5B-4E8C-B682-A588521A0C1E}">
      <dsp:nvSpPr>
        <dsp:cNvPr id="0" name=""/>
        <dsp:cNvSpPr/>
      </dsp:nvSpPr>
      <dsp:spPr>
        <a:xfrm>
          <a:off x="12521" y="247659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88317C7-90A2-4C25-9546-9B945D9DCABC}">
      <dsp:nvSpPr>
        <dsp:cNvPr id="0" name=""/>
        <dsp:cNvSpPr/>
      </dsp:nvSpPr>
      <dsp:spPr>
        <a:xfrm>
          <a:off x="1045614" y="1358002"/>
          <a:ext cx="4053824" cy="6609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sp:txBody>
      <dsp:txXfrm>
        <a:off x="1045614" y="1358002"/>
        <a:ext cx="4053824" cy="660989"/>
      </dsp:txXfrm>
    </dsp:sp>
    <dsp:sp modelId="{E429469F-E2C2-4595-B7EA-348F95B2056B}">
      <dsp:nvSpPr>
        <dsp:cNvPr id="0" name=""/>
        <dsp:cNvSpPr/>
      </dsp:nvSpPr>
      <dsp:spPr>
        <a:xfrm>
          <a:off x="486166" y="1238825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FC4862E-0185-4A9A-9A9C-4349F963D0D7}">
      <dsp:nvSpPr>
        <dsp:cNvPr id="0" name=""/>
        <dsp:cNvSpPr/>
      </dsp:nvSpPr>
      <dsp:spPr>
        <a:xfrm>
          <a:off x="916907" y="2312615"/>
          <a:ext cx="4163949" cy="660989"/>
        </a:xfrm>
        <a:prstGeom prst="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Deeper understanding of w2v</a:t>
          </a:r>
        </a:p>
      </dsp:txBody>
      <dsp:txXfrm>
        <a:off x="916907" y="2312615"/>
        <a:ext cx="4163949" cy="660989"/>
      </dsp:txXfrm>
    </dsp:sp>
    <dsp:sp modelId="{D57AE131-E6FE-4A12-A1A0-43665D1C7D63}">
      <dsp:nvSpPr>
        <dsp:cNvPr id="0" name=""/>
        <dsp:cNvSpPr/>
      </dsp:nvSpPr>
      <dsp:spPr>
        <a:xfrm>
          <a:off x="631537" y="2229992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280C9D9-236B-47CE-A4E9-93A47AF7EF7D}">
      <dsp:nvSpPr>
        <dsp:cNvPr id="0" name=""/>
        <dsp:cNvSpPr/>
      </dsp:nvSpPr>
      <dsp:spPr>
        <a:xfrm>
          <a:off x="760927" y="3303782"/>
          <a:ext cx="4330538" cy="660989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  Word2vec properties in </a:t>
          </a:r>
          <a:r>
            <a:rPr lang="en-IN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760927" y="3303782"/>
        <a:ext cx="4330538" cy="660989"/>
      </dsp:txXfrm>
    </dsp:sp>
    <dsp:sp modelId="{9553D612-A85C-486E-B461-6A4C76F01CF5}">
      <dsp:nvSpPr>
        <dsp:cNvPr id="0" name=""/>
        <dsp:cNvSpPr/>
      </dsp:nvSpPr>
      <dsp:spPr>
        <a:xfrm>
          <a:off x="486166" y="3221158"/>
          <a:ext cx="826236" cy="82623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2C60EB4-86C6-4D5A-9674-6001E5836B87}">
      <dsp:nvSpPr>
        <dsp:cNvPr id="0" name=""/>
        <dsp:cNvSpPr/>
      </dsp:nvSpPr>
      <dsp:spPr>
        <a:xfrm>
          <a:off x="281959" y="4294948"/>
          <a:ext cx="481482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Case study</a:t>
          </a:r>
        </a:p>
      </dsp:txBody>
      <dsp:txXfrm>
        <a:off x="281959" y="4294948"/>
        <a:ext cx="4814828" cy="660989"/>
      </dsp:txXfrm>
    </dsp:sp>
    <dsp:sp modelId="{CF67B4C3-0D7A-442A-904D-3057A1EF857C}">
      <dsp:nvSpPr>
        <dsp:cNvPr id="0" name=""/>
        <dsp:cNvSpPr/>
      </dsp:nvSpPr>
      <dsp:spPr>
        <a:xfrm>
          <a:off x="12521" y="4212325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6048973" y="-994181"/>
          <a:ext cx="7115481" cy="7115481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19130" y="295161"/>
          <a:ext cx="4740487" cy="731232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      Vectorization</a:t>
          </a:r>
        </a:p>
      </dsp:txBody>
      <dsp:txXfrm>
        <a:off x="319130" y="295161"/>
        <a:ext cx="4740487" cy="731232"/>
      </dsp:txXfrm>
    </dsp:sp>
    <dsp:sp modelId="{47DFED79-DB5B-4E8C-B682-A588521A0C1E}">
      <dsp:nvSpPr>
        <dsp:cNvPr id="0" name=""/>
        <dsp:cNvSpPr/>
      </dsp:nvSpPr>
      <dsp:spPr>
        <a:xfrm>
          <a:off x="12521" y="247659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88317C7-90A2-4C25-9546-9B945D9DCABC}">
      <dsp:nvSpPr>
        <dsp:cNvPr id="0" name=""/>
        <dsp:cNvSpPr/>
      </dsp:nvSpPr>
      <dsp:spPr>
        <a:xfrm>
          <a:off x="1045614" y="1358002"/>
          <a:ext cx="4053824" cy="6609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Basic w2v function &amp; Similarity using w2v</a:t>
          </a:r>
        </a:p>
      </dsp:txBody>
      <dsp:txXfrm>
        <a:off x="1045614" y="1358002"/>
        <a:ext cx="4053824" cy="660989"/>
      </dsp:txXfrm>
    </dsp:sp>
    <dsp:sp modelId="{E429469F-E2C2-4595-B7EA-348F95B2056B}">
      <dsp:nvSpPr>
        <dsp:cNvPr id="0" name=""/>
        <dsp:cNvSpPr/>
      </dsp:nvSpPr>
      <dsp:spPr>
        <a:xfrm>
          <a:off x="486166" y="1238825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FC4862E-0185-4A9A-9A9C-4349F963D0D7}">
      <dsp:nvSpPr>
        <dsp:cNvPr id="0" name=""/>
        <dsp:cNvSpPr/>
      </dsp:nvSpPr>
      <dsp:spPr>
        <a:xfrm>
          <a:off x="916907" y="2312615"/>
          <a:ext cx="4163949" cy="660989"/>
        </a:xfrm>
        <a:prstGeom prst="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Deeper understanding of w2v</a:t>
          </a:r>
        </a:p>
      </dsp:txBody>
      <dsp:txXfrm>
        <a:off x="916907" y="2312615"/>
        <a:ext cx="4163949" cy="660989"/>
      </dsp:txXfrm>
    </dsp:sp>
    <dsp:sp modelId="{D57AE131-E6FE-4A12-A1A0-43665D1C7D63}">
      <dsp:nvSpPr>
        <dsp:cNvPr id="0" name=""/>
        <dsp:cNvSpPr/>
      </dsp:nvSpPr>
      <dsp:spPr>
        <a:xfrm>
          <a:off x="631537" y="2229992"/>
          <a:ext cx="826236" cy="82623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280C9D9-236B-47CE-A4E9-93A47AF7EF7D}">
      <dsp:nvSpPr>
        <dsp:cNvPr id="0" name=""/>
        <dsp:cNvSpPr/>
      </dsp:nvSpPr>
      <dsp:spPr>
        <a:xfrm>
          <a:off x="760927" y="3303782"/>
          <a:ext cx="4330538" cy="660989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Word2vec properties in </a:t>
          </a:r>
          <a:r>
            <a:rPr lang="en-IN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760927" y="3303782"/>
        <a:ext cx="4330538" cy="660989"/>
      </dsp:txXfrm>
    </dsp:sp>
    <dsp:sp modelId="{9553D612-A85C-486E-B461-6A4C76F01CF5}">
      <dsp:nvSpPr>
        <dsp:cNvPr id="0" name=""/>
        <dsp:cNvSpPr/>
      </dsp:nvSpPr>
      <dsp:spPr>
        <a:xfrm>
          <a:off x="486166" y="3221158"/>
          <a:ext cx="826236" cy="82623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2C60EB4-86C6-4D5A-9674-6001E5836B87}">
      <dsp:nvSpPr>
        <dsp:cNvPr id="0" name=""/>
        <dsp:cNvSpPr/>
      </dsp:nvSpPr>
      <dsp:spPr>
        <a:xfrm>
          <a:off x="281959" y="4294948"/>
          <a:ext cx="4814828" cy="660989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2466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      Case study</a:t>
          </a:r>
        </a:p>
      </dsp:txBody>
      <dsp:txXfrm>
        <a:off x="281959" y="4294948"/>
        <a:ext cx="4814828" cy="660989"/>
      </dsp:txXfrm>
    </dsp:sp>
    <dsp:sp modelId="{CF67B4C3-0D7A-442A-904D-3057A1EF857C}">
      <dsp:nvSpPr>
        <dsp:cNvPr id="0" name=""/>
        <dsp:cNvSpPr/>
      </dsp:nvSpPr>
      <dsp:spPr>
        <a:xfrm>
          <a:off x="12521" y="4212325"/>
          <a:ext cx="826236" cy="82623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1410-ED79-4AD8-94A8-4B31930E64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F859-C88D-4AB1-A2AE-747E9B30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33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31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16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Cosine similarity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24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3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73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449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3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81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78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20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6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9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4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592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35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76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40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56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90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49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7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808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781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660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52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059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30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311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066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# spacy—similarity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# genism- similarity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69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53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20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024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0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26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496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003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743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463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49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260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351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3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9682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58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065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3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Vectorization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27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24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27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7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3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6560-6F08-4E97-A781-6BE146AF9D6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7F0E-3E39-4813-BA98-F820898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33BBA4-098D-4103-8E51-DCBC2A52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IN" sz="7200">
                <a:solidFill>
                  <a:schemeClr val="bg1"/>
                </a:solidFill>
              </a:rPr>
              <a:t>Word2vec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AD9F25-112B-4057-9FAE-673858DA6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Advance NLP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54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jalammar.github.io/images/word2vec/introversion-extravers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68" y="3257857"/>
            <a:ext cx="4289592" cy="303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773" y="715078"/>
            <a:ext cx="490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How does 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work? 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3613" y="1592943"/>
            <a:ext cx="725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say Jay has -0.4 Extraversion score.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means that Extraversion of Jay is represented by a number of -0.4.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22AC6-1861-4A6A-9B2B-B5867075EFFB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</p:spTree>
    <p:extLst>
      <p:ext uri="{BB962C8B-B14F-4D97-AF65-F5344CB8AC3E}">
        <p14:creationId xmlns:p14="http://schemas.microsoft.com/office/powerpoint/2010/main" val="78215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6" name="Picture 6" descr="http://jalammar.github.io/images/word2vec/two-traits-v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99" y="3754257"/>
            <a:ext cx="4860498" cy="288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4773" y="715078"/>
            <a:ext cx="490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How does 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work? 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6513" y="1672008"/>
            <a:ext cx="8079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humans have many other traits, so we can score the traits accordingly.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that’s how we can have numbers for each trait(word in this case).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word has a particular weight and direction, we can say that each number has vector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5936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Rectangle 5"/>
          <p:cNvSpPr/>
          <p:nvPr/>
        </p:nvSpPr>
        <p:spPr>
          <a:xfrm>
            <a:off x="5756086" y="2798242"/>
            <a:ext cx="6435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We can now say that this vector partially represents Jay’s personality.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usefulness of such representation comes when you want to compare two other people to Jay.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Say Jay gets hit by a bus </a:t>
            </a:r>
            <a:r>
              <a:rPr lang="en-US" dirty="0"/>
              <a:t>and he needs to be replaced by someone with a similar personality.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following figure, which of the two people is more similar to Jay?</a:t>
            </a:r>
          </a:p>
        </p:txBody>
      </p:sp>
      <p:pic>
        <p:nvPicPr>
          <p:cNvPr id="8195" name="Picture 3" descr="http://jalammar.github.io/images/word2vec/personality-two-pers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0" y="2343457"/>
            <a:ext cx="5433288" cy="321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4773" y="715078"/>
            <a:ext cx="490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How does 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work? 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2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0242" name="Picture 2" descr="http://jalammar.github.io/images/word2vec/cosine-simila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55" y="2559648"/>
            <a:ext cx="8597449" cy="28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260" y="1699317"/>
            <a:ext cx="95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 cosine similarity ,we find that person1 is close to Jay based on higher cosine similarity.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773" y="715078"/>
            <a:ext cx="490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How does 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work? 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3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TextBox 1"/>
          <p:cNvSpPr txBox="1"/>
          <p:nvPr/>
        </p:nvSpPr>
        <p:spPr>
          <a:xfrm>
            <a:off x="2371454" y="1697126"/>
            <a:ext cx="655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lower dimension captures minimum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cosine similarity can work with any dimension.</a:t>
            </a:r>
          </a:p>
        </p:txBody>
      </p:sp>
      <p:pic>
        <p:nvPicPr>
          <p:cNvPr id="11266" name="Picture 2" descr="http://jalammar.github.io/images/word2vec/embeddings-cosine-persona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54" y="3668919"/>
            <a:ext cx="6635730" cy="19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4773" y="715078"/>
            <a:ext cx="490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How does 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work? 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2290" name="Picture 2" descr="http://jalammar.github.io/images/word2vec/section-1-takeaway-vectors-co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57" y="1937738"/>
            <a:ext cx="7690569" cy="357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67" y="685098"/>
            <a:ext cx="359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Usefulness of w2v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9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2D1F7-FAA3-416F-82F8-66483F7A6267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450165" y="682260"/>
            <a:ext cx="637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Purpose and usefulness of Word2Vectors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38683" y="3080814"/>
            <a:ext cx="92143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purpose and usefulness of Word2vec is to group the vectors of similar words together in </a:t>
            </a:r>
            <a:r>
              <a:rPr lang="en-US" dirty="0" err="1"/>
              <a:t>vectorspace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is, it detects </a:t>
            </a:r>
            <a:r>
              <a:rPr lang="en-US" b="1" dirty="0"/>
              <a:t>similarities</a:t>
            </a:r>
            <a:r>
              <a:rPr lang="en-US" dirty="0"/>
              <a:t> mathematically(default is cosine).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Word2vec creates vectors that are distributed numerical representations of word features, features such as the context of individual words. </a:t>
            </a:r>
            <a:endParaRPr lang="en-US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0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2D1F7-FAA3-416F-82F8-66483F7A6267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393895" y="671450"/>
            <a:ext cx="430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Similarity in Word2Vectors</a:t>
            </a:r>
          </a:p>
        </p:txBody>
      </p:sp>
      <p:pic>
        <p:nvPicPr>
          <p:cNvPr id="1028" name="Picture 4" descr="Image result for word2v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8" y="3726311"/>
            <a:ext cx="8313589" cy="29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5086" y="1413439"/>
            <a:ext cx="10142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Cosine similarity is used to measure similarity between the words. 1 denotes two words are completely similar whereas 0 denotes they are complete dissimilar.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below example, the degree of relationship between Royalty and King, Queen, Princess is </a:t>
            </a:r>
            <a:r>
              <a:rPr lang="en-US" b="1" dirty="0"/>
              <a:t>0.99</a:t>
            </a:r>
            <a:r>
              <a:rPr lang="en-US" dirty="0"/>
              <a:t> because they are very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 degree of relation between Femininity and King is </a:t>
            </a:r>
            <a:r>
              <a:rPr lang="en-US" b="1" dirty="0"/>
              <a:t>0.05</a:t>
            </a:r>
            <a:r>
              <a:rPr lang="en-US" dirty="0"/>
              <a:t>(Very dissimilar).</a:t>
            </a:r>
          </a:p>
        </p:txBody>
      </p:sp>
    </p:spTree>
    <p:extLst>
      <p:ext uri="{BB962C8B-B14F-4D97-AF65-F5344CB8AC3E}">
        <p14:creationId xmlns:p14="http://schemas.microsoft.com/office/powerpoint/2010/main" val="211041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2D1F7-FAA3-416F-82F8-66483F7A6267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450165" y="641685"/>
            <a:ext cx="720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Let’s take another example of  Word similarity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044"/>
            <a:ext cx="5893159" cy="3967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348" y="1420837"/>
            <a:ext cx="838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automatically finds similarity and cluster the words based on being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Basketball is the most dissimilar choice in the example below.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9583" y="3821899"/>
            <a:ext cx="685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representation of the words </a:t>
            </a:r>
            <a:r>
              <a:rPr lang="en-US" dirty="0">
                <a:solidFill>
                  <a:srgbClr val="0070C0"/>
                </a:solidFill>
              </a:rPr>
              <a:t>Delicious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Lip-smacking , Pudding , Tasty</a:t>
            </a:r>
            <a:r>
              <a:rPr lang="en-US" dirty="0"/>
              <a:t> capture much information about one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other words the vectors of the words are very similar.</a:t>
            </a:r>
          </a:p>
        </p:txBody>
      </p:sp>
    </p:spTree>
    <p:extLst>
      <p:ext uri="{BB962C8B-B14F-4D97-AF65-F5344CB8AC3E}">
        <p14:creationId xmlns:p14="http://schemas.microsoft.com/office/powerpoint/2010/main" val="141320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7610224" y="2663578"/>
            <a:ext cx="4724878" cy="192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304793">
              <a:lnSpc>
                <a:spcPct val="150000"/>
              </a:lnSpc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If we take a look at the color coded vector of each word, we will find that Queen and king have similar color representation and in the same way girl</a:t>
            </a:r>
            <a:r>
              <a:rPr lang="en" sz="1800" dirty="0"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boy, woman man</a:t>
            </a:r>
            <a:endParaRPr lang="en" sz="18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90140" y="713187"/>
            <a:ext cx="12305225" cy="523220"/>
            <a:chOff x="-390140" y="713187"/>
            <a:chExt cx="12305225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-390140" y="713187"/>
              <a:ext cx="4604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solidFill>
                    <a:srgbClr val="00B050"/>
                  </a:solidFill>
                  <a:ea typeface="Comic Sans MS"/>
                  <a:cs typeface="Comic Sans MS"/>
                  <a:sym typeface="Comic Sans MS"/>
                </a:rPr>
                <a:t>Similarity of words</a:t>
              </a:r>
              <a:endParaRPr lang="en-US" sz="2800" b="1" spc="100" dirty="0">
                <a:solidFill>
                  <a:srgbClr val="00B05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25218" y="6311822"/>
            <a:ext cx="1552172" cy="526713"/>
            <a:chOff x="10525218" y="6311822"/>
            <a:chExt cx="1552172" cy="526713"/>
          </a:xfrm>
        </p:grpSpPr>
        <p:sp>
          <p:nvSpPr>
            <p:cNvPr id="16" name="Rectangle 15"/>
            <p:cNvSpPr/>
            <p:nvPr/>
          </p:nvSpPr>
          <p:spPr>
            <a:xfrm>
              <a:off x="11612198" y="6403798"/>
              <a:ext cx="465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08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314" name="Picture 2" descr="http://jalammar.github.io/images/word2vec/queen-woman-girl-embeddin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63578"/>
            <a:ext cx="7881973" cy="294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6;p28">
            <a:extLst>
              <a:ext uri="{FF2B5EF4-FFF2-40B4-BE49-F238E27FC236}">
                <a16:creationId xmlns:a16="http://schemas.microsoft.com/office/drawing/2014/main" id="{2D7EECF4-2A52-40B6-9979-C0B9809628A8}"/>
              </a:ext>
            </a:extLst>
          </p:cNvPr>
          <p:cNvGrpSpPr/>
          <p:nvPr/>
        </p:nvGrpSpPr>
        <p:grpSpPr>
          <a:xfrm>
            <a:off x="557645" y="337125"/>
            <a:ext cx="11357441" cy="913046"/>
            <a:chOff x="557644" y="281625"/>
            <a:chExt cx="11357441" cy="913045"/>
          </a:xfrm>
        </p:grpSpPr>
        <p:grpSp>
          <p:nvGrpSpPr>
            <p:cNvPr id="5" name="Google Shape;147;p28">
              <a:extLst>
                <a:ext uri="{FF2B5EF4-FFF2-40B4-BE49-F238E27FC236}">
                  <a16:creationId xmlns:a16="http://schemas.microsoft.com/office/drawing/2014/main" id="{EDC3ED98-DD00-46B6-BF64-243A693AC01B}"/>
                </a:ext>
              </a:extLst>
            </p:cNvPr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9" name="Google Shape;148;p28">
                <a:extLst>
                  <a:ext uri="{FF2B5EF4-FFF2-40B4-BE49-F238E27FC236}">
                    <a16:creationId xmlns:a16="http://schemas.microsoft.com/office/drawing/2014/main" id="{2BD28950-A06B-4112-97B3-A01C71775573}"/>
                  </a:ext>
                </a:extLst>
              </p:cNvPr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2800">
                  <a:solidFill>
                    <a:srgbClr val="44546A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Google Shape;149;p28">
                <a:extLst>
                  <a:ext uri="{FF2B5EF4-FFF2-40B4-BE49-F238E27FC236}">
                    <a16:creationId xmlns:a16="http://schemas.microsoft.com/office/drawing/2014/main" id="{67F74FDA-EB75-48C1-A2F5-5499391D9CEC}"/>
                  </a:ext>
                </a:extLst>
              </p:cNvPr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1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8" name="Google Shape;152;p28">
              <a:extLst>
                <a:ext uri="{FF2B5EF4-FFF2-40B4-BE49-F238E27FC236}">
                  <a16:creationId xmlns:a16="http://schemas.microsoft.com/office/drawing/2014/main" id="{6FAD9CD1-E253-4651-BC99-69249979BD8A}"/>
                </a:ext>
              </a:extLst>
            </p:cNvPr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937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8808268"/>
              </p:ext>
            </p:extLst>
          </p:nvPr>
        </p:nvGraphicFramePr>
        <p:xfrm>
          <a:off x="1028545" y="1365440"/>
          <a:ext cx="5099439" cy="528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049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6;p28">
            <a:extLst>
              <a:ext uri="{FF2B5EF4-FFF2-40B4-BE49-F238E27FC236}">
                <a16:creationId xmlns:a16="http://schemas.microsoft.com/office/drawing/2014/main" id="{2D7EECF4-2A52-40B6-9979-C0B9809628A8}"/>
              </a:ext>
            </a:extLst>
          </p:cNvPr>
          <p:cNvGrpSpPr/>
          <p:nvPr/>
        </p:nvGrpSpPr>
        <p:grpSpPr>
          <a:xfrm>
            <a:off x="557645" y="337125"/>
            <a:ext cx="11357441" cy="913046"/>
            <a:chOff x="557644" y="281625"/>
            <a:chExt cx="11357441" cy="913045"/>
          </a:xfrm>
        </p:grpSpPr>
        <p:grpSp>
          <p:nvGrpSpPr>
            <p:cNvPr id="5" name="Google Shape;147;p28">
              <a:extLst>
                <a:ext uri="{FF2B5EF4-FFF2-40B4-BE49-F238E27FC236}">
                  <a16:creationId xmlns:a16="http://schemas.microsoft.com/office/drawing/2014/main" id="{EDC3ED98-DD00-46B6-BF64-243A693AC01B}"/>
                </a:ext>
              </a:extLst>
            </p:cNvPr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9" name="Google Shape;148;p28">
                <a:extLst>
                  <a:ext uri="{FF2B5EF4-FFF2-40B4-BE49-F238E27FC236}">
                    <a16:creationId xmlns:a16="http://schemas.microsoft.com/office/drawing/2014/main" id="{2BD28950-A06B-4112-97B3-A01C71775573}"/>
                  </a:ext>
                </a:extLst>
              </p:cNvPr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2800">
                  <a:solidFill>
                    <a:srgbClr val="44546A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Google Shape;149;p28">
                <a:extLst>
                  <a:ext uri="{FF2B5EF4-FFF2-40B4-BE49-F238E27FC236}">
                    <a16:creationId xmlns:a16="http://schemas.microsoft.com/office/drawing/2014/main" id="{67F74FDA-EB75-48C1-A2F5-5499391D9CEC}"/>
                  </a:ext>
                </a:extLst>
              </p:cNvPr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1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8" name="Google Shape;152;p28">
              <a:extLst>
                <a:ext uri="{FF2B5EF4-FFF2-40B4-BE49-F238E27FC236}">
                  <a16:creationId xmlns:a16="http://schemas.microsoft.com/office/drawing/2014/main" id="{6FAD9CD1-E253-4651-BC99-69249979BD8A}"/>
                </a:ext>
              </a:extLst>
            </p:cNvPr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937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69936180"/>
              </p:ext>
            </p:extLst>
          </p:nvPr>
        </p:nvGraphicFramePr>
        <p:xfrm>
          <a:off x="1028545" y="1365440"/>
          <a:ext cx="5099439" cy="528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7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2D1F7-FAA3-416F-82F8-66483F7A6267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TextBox 1"/>
          <p:cNvSpPr txBox="1"/>
          <p:nvPr/>
        </p:nvSpPr>
        <p:spPr>
          <a:xfrm>
            <a:off x="1888761" y="2429102"/>
            <a:ext cx="92339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Word2Vec is a Language Model technique that  works on two algorithms;</a:t>
            </a:r>
          </a:p>
          <a:p>
            <a:pPr marL="2286000" lvl="6" indent="-457200">
              <a:buAutoNum type="arabicPeriod"/>
            </a:pP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0" lvl="6" indent="-457200">
              <a:buAutoNum type="arabicPeriod"/>
            </a:pP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0" lvl="6" indent="-457200"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CBOW(continuous bag of words)</a:t>
            </a:r>
          </a:p>
          <a:p>
            <a:pPr marL="2286000" lvl="6" indent="-457200"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238100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882964" y="418281"/>
            <a:ext cx="10706800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endParaRPr lang="en" sz="3200" b="1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57644" y="2155450"/>
            <a:ext cx="4562996" cy="58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graphicFrame>
        <p:nvGraphicFramePr>
          <p:cNvPr id="130" name="Shape 130"/>
          <p:cNvGraphicFramePr/>
          <p:nvPr/>
        </p:nvGraphicFramePr>
        <p:xfrm>
          <a:off x="624231" y="2986400"/>
          <a:ext cx="6723666" cy="627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2407" marR="122407" marT="122407" marB="122407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</a:t>
                      </a:r>
                    </a:p>
                  </a:txBody>
                  <a:tcPr marL="122407" marR="122407" marT="122407" marB="122407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rises</a:t>
                      </a:r>
                    </a:p>
                  </a:txBody>
                  <a:tcPr marL="122407" marR="122407" marT="122407" marB="122407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</a:p>
                  </a:txBody>
                  <a:tcPr marL="122407" marR="122407" marT="122407" marB="122407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2407" marR="122407" marT="122407" marB="122407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east</a:t>
                      </a:r>
                    </a:p>
                  </a:txBody>
                  <a:tcPr marL="122407" marR="122407" marT="122407" marB="1224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7813733" y="2986400"/>
            <a:ext cx="2802400" cy="5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rgbClr val="0070C0"/>
                </a:solidFill>
                <a:latin typeface="Calibri" panose="020F0502020204030204" pitchFamily="34" charset="0"/>
                <a:ea typeface="Nothing You Could Do"/>
                <a:cs typeface="Calibri" panose="020F0502020204030204" pitchFamily="34" charset="0"/>
                <a:sym typeface="Nothing You Could Do"/>
              </a:rPr>
              <a:t>(The, sun)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624233" y="3903400"/>
          <a:ext cx="6695802" cy="624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rises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east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7813733" y="3900800"/>
            <a:ext cx="2802400" cy="5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rgbClr val="0070C0"/>
                </a:solidFill>
                <a:latin typeface="Calibri" panose="020F0502020204030204" pitchFamily="34" charset="0"/>
                <a:ea typeface="Nothing You Could Do"/>
                <a:cs typeface="Calibri" panose="020F0502020204030204" pitchFamily="34" charset="0"/>
                <a:sym typeface="Nothing You Could Do"/>
              </a:rPr>
              <a:t>(Sun, The) (Sun, rises)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624231" y="4817800"/>
          <a:ext cx="6695802" cy="6719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9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rises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east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7821403" y="5018355"/>
            <a:ext cx="2802400" cy="5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rgbClr val="0070C0"/>
                </a:solidFill>
                <a:latin typeface="Calibri" panose="020F0502020204030204" pitchFamily="34" charset="0"/>
                <a:ea typeface="Nothing You Could Do"/>
                <a:cs typeface="Calibri" panose="020F0502020204030204" pitchFamily="34" charset="0"/>
                <a:sym typeface="Nothing You Could Do"/>
              </a:rPr>
              <a:t>(rises, Sun) (rises, in)</a:t>
            </a:r>
          </a:p>
        </p:txBody>
      </p:sp>
      <p:sp>
        <p:nvSpPr>
          <p:cNvPr id="136" name="Shape 136"/>
          <p:cNvSpPr txBox="1"/>
          <p:nvPr/>
        </p:nvSpPr>
        <p:spPr>
          <a:xfrm rot="1121812">
            <a:off x="9976573" y="2341661"/>
            <a:ext cx="2047659" cy="52836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Context, Target pair</a:t>
            </a:r>
          </a:p>
        </p:txBody>
      </p:sp>
      <p:cxnSp>
        <p:nvCxnSpPr>
          <p:cNvPr id="137" name="Shape 137"/>
          <p:cNvCxnSpPr>
            <a:stCxn id="136" idx="2"/>
            <a:endCxn id="131" idx="0"/>
          </p:cNvCxnSpPr>
          <p:nvPr/>
        </p:nvCxnSpPr>
        <p:spPr>
          <a:xfrm flipH="1">
            <a:off x="9214803" y="2856041"/>
            <a:ext cx="1700800" cy="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8" name="Shape 138"/>
          <p:cNvCxnSpPr>
            <a:stCxn id="136" idx="2"/>
          </p:cNvCxnSpPr>
          <p:nvPr/>
        </p:nvCxnSpPr>
        <p:spPr>
          <a:xfrm flipH="1">
            <a:off x="10332003" y="2856041"/>
            <a:ext cx="583600" cy="2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>
            <a:stCxn id="136" idx="2"/>
            <a:endCxn id="133" idx="0"/>
          </p:cNvCxnSpPr>
          <p:nvPr/>
        </p:nvCxnSpPr>
        <p:spPr>
          <a:xfrm flipH="1">
            <a:off x="9214803" y="2856041"/>
            <a:ext cx="1700800" cy="10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4" name="Group 13"/>
          <p:cNvGrpSpPr/>
          <p:nvPr/>
        </p:nvGrpSpPr>
        <p:grpSpPr>
          <a:xfrm>
            <a:off x="-453200" y="703281"/>
            <a:ext cx="12368285" cy="523220"/>
            <a:chOff x="-453200" y="703281"/>
            <a:chExt cx="12368285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-453200" y="703281"/>
              <a:ext cx="5769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800" b="1" dirty="0">
                  <a:solidFill>
                    <a:srgbClr val="00B050"/>
                  </a:solidFill>
                  <a:latin typeface="Calibri" panose="020F0502020204030204" pitchFamily="34" charset="0"/>
                  <a:ea typeface="Comic Sans MS"/>
                  <a:cs typeface="Calibri" panose="020F0502020204030204" pitchFamily="34" charset="0"/>
                  <a:sym typeface="Comic Sans MS"/>
                </a:rPr>
                <a:t>Window size in word2vec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525218" y="6311822"/>
            <a:ext cx="1513700" cy="526713"/>
            <a:chOff x="10525218" y="6311822"/>
            <a:chExt cx="1513700" cy="526713"/>
          </a:xfrm>
        </p:grpSpPr>
        <p:sp>
          <p:nvSpPr>
            <p:cNvPr id="26" name="Rectangle 25"/>
            <p:cNvSpPr/>
            <p:nvPr/>
          </p:nvSpPr>
          <p:spPr>
            <a:xfrm>
              <a:off x="11612198" y="6403798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10</a:t>
              </a:r>
              <a:endParaRPr lang="en-I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2964" y="1617785"/>
            <a:ext cx="886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W2V finds similarity based on the neighboring words appearing with the target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Find probability of a word being ‘nearby word’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7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26391" y="685698"/>
            <a:ext cx="4664459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alibri" panose="020F0502020204030204" pitchFamily="34" charset="0"/>
                <a:sym typeface="Comic Sans MS"/>
              </a:rPr>
              <a:t>WORD2VEC WINDOW SIZE</a:t>
            </a:r>
          </a:p>
        </p:txBody>
      </p:sp>
      <p:graphicFrame>
        <p:nvGraphicFramePr>
          <p:cNvPr id="145" name="Shape 145"/>
          <p:cNvGraphicFramePr/>
          <p:nvPr>
            <p:extLst>
              <p:ext uri="{D42A27DB-BD31-4B8C-83A1-F6EECF244321}">
                <p14:modId xmlns:p14="http://schemas.microsoft.com/office/powerpoint/2010/main" val="2632339853"/>
              </p:ext>
            </p:extLst>
          </p:nvPr>
        </p:nvGraphicFramePr>
        <p:xfrm>
          <a:off x="2535700" y="2341847"/>
          <a:ext cx="6695802" cy="624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rises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</a:p>
                  </a:txBody>
                  <a:tcPr marL="121900" marR="121900" marT="121900" marB="1219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east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Shape 146"/>
          <p:cNvSpPr txBox="1"/>
          <p:nvPr/>
        </p:nvSpPr>
        <p:spPr>
          <a:xfrm>
            <a:off x="3754424" y="3571200"/>
            <a:ext cx="5669600" cy="5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(in, rises) (in, the)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95567" y="3571200"/>
            <a:ext cx="2802400" cy="528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89">
                <a:latin typeface="Calibri" panose="020F0502020204030204" pitchFamily="34" charset="0"/>
                <a:ea typeface="Nothing You Could Do"/>
                <a:cs typeface="Calibri" panose="020F0502020204030204" pitchFamily="34" charset="0"/>
                <a:sym typeface="Nothing You Could Do"/>
              </a:rPr>
              <a:t>Window size = 1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754424" y="4790400"/>
            <a:ext cx="5669600" cy="5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(in, rises) (in, Sun) (in, the) (in, east)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95567" y="4790400"/>
            <a:ext cx="2802400" cy="528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89">
                <a:latin typeface="Calibri" panose="020F0502020204030204" pitchFamily="34" charset="0"/>
                <a:ea typeface="Nothing You Could Do"/>
                <a:cs typeface="Calibri" panose="020F0502020204030204" pitchFamily="34" charset="0"/>
                <a:sym typeface="Nothing You Could Do"/>
              </a:rPr>
              <a:t>Window size = 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7644" y="1135140"/>
            <a:ext cx="11357441" cy="523220"/>
            <a:chOff x="557644" y="1135140"/>
            <a:chExt cx="11357441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414520" y="1135140"/>
              <a:ext cx="6646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spc="100" dirty="0">
                <a:solidFill>
                  <a:schemeClr val="tx2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25218" y="6311822"/>
            <a:ext cx="1470418" cy="526713"/>
            <a:chOff x="10525218" y="6311822"/>
            <a:chExt cx="1470418" cy="526713"/>
          </a:xfrm>
        </p:grpSpPr>
        <p:sp>
          <p:nvSpPr>
            <p:cNvPr id="20" name="Rectangle 19"/>
            <p:cNvSpPr/>
            <p:nvPr/>
          </p:nvSpPr>
          <p:spPr>
            <a:xfrm>
              <a:off x="11612198" y="640379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11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5566" y="1463040"/>
            <a:ext cx="708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define window size when build a w2v model. Window size helps us know how many words we want as neighbors to the target words.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882" y="6034466"/>
            <a:ext cx="650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window size to how useful it is in </a:t>
            </a:r>
            <a:r>
              <a:rPr lang="en-US" b="1" dirty="0"/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178234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4338" name="Picture 2" descr="http://jalammar.github.io/images/word2vec/swiftkey-key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3" y="2078271"/>
            <a:ext cx="5360804" cy="387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44"/>
          <p:cNvSpPr txBox="1"/>
          <p:nvPr/>
        </p:nvSpPr>
        <p:spPr>
          <a:xfrm>
            <a:off x="-343236" y="660630"/>
            <a:ext cx="4664459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alibri" panose="020F0502020204030204" pitchFamily="34" charset="0"/>
                <a:sym typeface="Comic Sans MS"/>
              </a:rPr>
              <a:t>Language modeling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5869" y="3237875"/>
            <a:ext cx="561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modeling is a technique in which we give input(s) to predict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ex, </a:t>
            </a:r>
            <a:r>
              <a:rPr lang="en-US" dirty="0">
                <a:solidFill>
                  <a:srgbClr val="0070C0"/>
                </a:solidFill>
              </a:rPr>
              <a:t>Thou shalt </a:t>
            </a:r>
            <a:r>
              <a:rPr lang="en-US" dirty="0"/>
              <a:t>are two inputs, which will come next to it?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Obviously a certain word and that word is predicted with a number of other words with </a:t>
            </a:r>
            <a:r>
              <a:rPr lang="en-US" dirty="0">
                <a:solidFill>
                  <a:srgbClr val="0070C0"/>
                </a:solidFill>
              </a:rPr>
              <a:t>probabilities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remains highest for the correct word.</a:t>
            </a:r>
          </a:p>
        </p:txBody>
      </p:sp>
    </p:spTree>
    <p:extLst>
      <p:ext uri="{BB962C8B-B14F-4D97-AF65-F5344CB8AC3E}">
        <p14:creationId xmlns:p14="http://schemas.microsoft.com/office/powerpoint/2010/main" val="302469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5362" name="Picture 2" descr="http://jalammar.github.io/images/word2vec/language_model_bla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2718212"/>
            <a:ext cx="111823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1643580"/>
            <a:ext cx="461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our Language model </a:t>
            </a:r>
            <a:r>
              <a:rPr lang="en-US"/>
              <a:t>like this.</a:t>
            </a:r>
          </a:p>
        </p:txBody>
      </p:sp>
      <p:sp>
        <p:nvSpPr>
          <p:cNvPr id="7" name="Shape 144"/>
          <p:cNvSpPr txBox="1"/>
          <p:nvPr/>
        </p:nvSpPr>
        <p:spPr>
          <a:xfrm>
            <a:off x="-343236" y="660630"/>
            <a:ext cx="4664459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alibri" panose="020F0502020204030204" pitchFamily="34" charset="0"/>
                <a:sym typeface="Comic Sans MS"/>
              </a:rPr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288623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Shape 144"/>
          <p:cNvSpPr txBox="1"/>
          <p:nvPr/>
        </p:nvSpPr>
        <p:spPr>
          <a:xfrm>
            <a:off x="-343236" y="660630"/>
            <a:ext cx="4664459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alibri" panose="020F0502020204030204" pitchFamily="34" charset="0"/>
                <a:sym typeface="Comic Sans MS"/>
              </a:rPr>
              <a:t>Language modeling</a:t>
            </a:r>
          </a:p>
        </p:txBody>
      </p:sp>
      <p:pic>
        <p:nvPicPr>
          <p:cNvPr id="16386" name="Picture 2" descr="http://jalammar.github.io/images/word2vec/language_model_blackbox_output_v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44" y="2884232"/>
            <a:ext cx="7898163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90121" y="1307611"/>
            <a:ext cx="6892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model doesn’t output only one 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It actually outputs a probability score for all the words it knows.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The keyboard has to present a word with highest probability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7410" name="Picture 2" descr="http://jalammar.github.io/images/word2vec/lm-sliding-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73" y="2938889"/>
            <a:ext cx="7939114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11255" y="685098"/>
            <a:ext cx="627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CBOW(</a:t>
            </a:r>
            <a:r>
              <a:rPr lang="en" sz="28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Continuous Bag of Words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964" y="1338519"/>
            <a:ext cx="54864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/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A single word in a line of text.</a:t>
            </a:r>
          </a:p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A set of words</a:t>
            </a:r>
          </a:p>
        </p:txBody>
      </p:sp>
    </p:spTree>
    <p:extLst>
      <p:ext uri="{BB962C8B-B14F-4D97-AF65-F5344CB8AC3E}">
        <p14:creationId xmlns:p14="http://schemas.microsoft.com/office/powerpoint/2010/main" val="300622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8434" name="Picture 2" descr="http://jalammar.github.io/images/word2vec/lm-sliding-window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773044" y="2941612"/>
            <a:ext cx="8589363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211255" y="685098"/>
            <a:ext cx="627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CBOW(</a:t>
            </a:r>
            <a:r>
              <a:rPr lang="en" sz="28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Continuous Bag of Words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380" y="1672008"/>
            <a:ext cx="849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example below we take two inputs(</a:t>
            </a:r>
            <a:r>
              <a:rPr lang="en-US" dirty="0">
                <a:solidFill>
                  <a:srgbClr val="0070C0"/>
                </a:solidFill>
              </a:rPr>
              <a:t>thou, shalt</a:t>
            </a:r>
            <a:r>
              <a:rPr lang="en-US" dirty="0"/>
              <a:t>) and predicted output is</a:t>
            </a:r>
            <a:r>
              <a:rPr lang="en-US" dirty="0">
                <a:solidFill>
                  <a:srgbClr val="FF0066"/>
                </a:solidFill>
              </a:rPr>
              <a:t> ‘not’.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That’s how next word is predicted.</a:t>
            </a: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9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9458" name="Picture 2" descr="http://jalammar.github.io/images/word2vec/lm-sliding-window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6" y="2860688"/>
            <a:ext cx="9837751" cy="31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20741" y="1714818"/>
            <a:ext cx="823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We then slide our window to the next position and create a second sample.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211255" y="685098"/>
            <a:ext cx="627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CBOW(</a:t>
            </a:r>
            <a:r>
              <a:rPr lang="en" sz="28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Continuous Bag of Words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27991" y="588900"/>
            <a:ext cx="9674400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endParaRPr lang="en" sz="3200" b="1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92440"/>
            <a:ext cx="11915085" cy="523220"/>
            <a:chOff x="0" y="692440"/>
            <a:chExt cx="11915085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692440"/>
              <a:ext cx="2945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800" b="1" dirty="0">
                  <a:solidFill>
                    <a:srgbClr val="00B050"/>
                  </a:solidFill>
                  <a:ea typeface="Comic Sans MS"/>
                  <a:cs typeface="Comic Sans MS"/>
                  <a:sym typeface="Comic Sans MS"/>
                </a:rPr>
                <a:t>Vectorization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45794" y="3178824"/>
            <a:ext cx="6056026" cy="3283574"/>
            <a:chOff x="1482830" y="2293677"/>
            <a:chExt cx="10596162" cy="4600538"/>
          </a:xfrm>
        </p:grpSpPr>
        <p:sp>
          <p:nvSpPr>
            <p:cNvPr id="96" name="Shape 96"/>
            <p:cNvSpPr txBox="1"/>
            <p:nvPr/>
          </p:nvSpPr>
          <p:spPr>
            <a:xfrm>
              <a:off x="5192032" y="2293677"/>
              <a:ext cx="5919224" cy="570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100" dirty="0">
                  <a:highlight>
                    <a:srgbClr val="F4CCCC"/>
                  </a:highlight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 </a:t>
              </a:r>
              <a:r>
                <a:rPr lang="en" sz="1800" dirty="0">
                  <a:highlight>
                    <a:srgbClr val="F4CCCC"/>
                  </a:highlight>
                  <a:latin typeface="Calibri" panose="020F0502020204030204" pitchFamily="34" charset="0"/>
                  <a:ea typeface="Comic Sans MS"/>
                  <a:cs typeface="Calibri" panose="020F0502020204030204" pitchFamily="34" charset="0"/>
                  <a:sym typeface="Comic Sans MS"/>
                </a:rPr>
                <a:t>King, Queen, Man, Woman, Child</a:t>
              </a:r>
              <a:r>
                <a:rPr lang="en" sz="1100" dirty="0">
                  <a:highlight>
                    <a:srgbClr val="F4CCCC"/>
                  </a:highlight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  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482830" y="2373480"/>
              <a:ext cx="2354875" cy="736767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dirty="0">
                  <a:latin typeface="+mj-lt"/>
                  <a:ea typeface="Roboto"/>
                  <a:cs typeface="Roboto"/>
                  <a:sym typeface="Roboto"/>
                </a:rPr>
                <a:t>Vocabulary</a:t>
              </a:r>
            </a:p>
          </p:txBody>
        </p:sp>
        <p:cxnSp>
          <p:nvCxnSpPr>
            <p:cNvPr id="98" name="Shape 98"/>
            <p:cNvCxnSpPr/>
            <p:nvPr/>
          </p:nvCxnSpPr>
          <p:spPr>
            <a:xfrm>
              <a:off x="3837705" y="2712450"/>
              <a:ext cx="1057229" cy="22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aphicFrame>
          <p:nvGraphicFramePr>
            <p:cNvPr id="99" name="Shape 99"/>
            <p:cNvGraphicFramePr/>
            <p:nvPr/>
          </p:nvGraphicFramePr>
          <p:xfrm>
            <a:off x="5286633" y="3164866"/>
            <a:ext cx="5408289" cy="87539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18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23192">
                  <a:tc>
                    <a:txBody>
                      <a:bodyPr/>
                      <a:lstStyle/>
                      <a:p>
                        <a:pPr lvl="0" algn="ctr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1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spcBef>
                            <a:spcPts val="0"/>
                          </a:spcBef>
                          <a:buNone/>
                        </a:pPr>
                        <a:r>
                          <a:rPr lang="en" sz="2500" dirty="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spcBef>
                            <a:spcPts val="0"/>
                          </a:spcBef>
                          <a:buNone/>
                        </a:pPr>
                        <a:r>
                          <a:rPr lang="en" sz="2500" dirty="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0" name="Shape 100"/>
            <p:cNvSpPr txBox="1"/>
            <p:nvPr/>
          </p:nvSpPr>
          <p:spPr>
            <a:xfrm>
              <a:off x="3837705" y="3164800"/>
              <a:ext cx="1354328" cy="528401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000">
                  <a:solidFill>
                    <a:srgbClr val="0070C0"/>
                  </a:solidFill>
                  <a:latin typeface="Calibri" panose="020F0502020204030204" pitchFamily="34" charset="0"/>
                  <a:ea typeface="Nothing You Could Do"/>
                  <a:cs typeface="Calibri" panose="020F0502020204030204" pitchFamily="34" charset="0"/>
                  <a:sym typeface="Nothing You Could Do"/>
                </a:rPr>
                <a:t>King</a:t>
              </a:r>
            </a:p>
          </p:txBody>
        </p:sp>
        <p:graphicFrame>
          <p:nvGraphicFramePr>
            <p:cNvPr id="101" name="Shape 101"/>
            <p:cNvGraphicFramePr/>
            <p:nvPr/>
          </p:nvGraphicFramePr>
          <p:xfrm>
            <a:off x="5286633" y="4079268"/>
            <a:ext cx="5408289" cy="87539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18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23192"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1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2" name="Shape 102"/>
            <p:cNvSpPr txBox="1"/>
            <p:nvPr/>
          </p:nvSpPr>
          <p:spPr>
            <a:xfrm>
              <a:off x="3515970" y="4149931"/>
              <a:ext cx="1858353" cy="528401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000" dirty="0">
                  <a:solidFill>
                    <a:srgbClr val="0070C0"/>
                  </a:solidFill>
                  <a:latin typeface="Calibri" panose="020F0502020204030204" pitchFamily="34" charset="0"/>
                  <a:ea typeface="Nothing You Could Do"/>
                  <a:cs typeface="Calibri" panose="020F0502020204030204" pitchFamily="34" charset="0"/>
                  <a:sym typeface="Nothing You Could Do"/>
                </a:rPr>
                <a:t>Queen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3683522" y="4971416"/>
              <a:ext cx="1851895" cy="528401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000" dirty="0">
                  <a:solidFill>
                    <a:srgbClr val="0070C0"/>
                  </a:solidFill>
                  <a:latin typeface="Calibri" panose="020F0502020204030204" pitchFamily="34" charset="0"/>
                  <a:ea typeface="Nothing You Could Do"/>
                  <a:cs typeface="Calibri" panose="020F0502020204030204" pitchFamily="34" charset="0"/>
                  <a:sym typeface="Nothing You Could Do"/>
                </a:rPr>
                <a:t>Child</a:t>
              </a:r>
            </a:p>
          </p:txBody>
        </p:sp>
        <p:graphicFrame>
          <p:nvGraphicFramePr>
            <p:cNvPr id="104" name="Shape 104"/>
            <p:cNvGraphicFramePr/>
            <p:nvPr/>
          </p:nvGraphicFramePr>
          <p:xfrm>
            <a:off x="5286633" y="4993668"/>
            <a:ext cx="5408289" cy="87539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18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82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23192"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0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2500">
                            <a:latin typeface="Comic Sans MS"/>
                            <a:ea typeface="Comic Sans MS"/>
                            <a:cs typeface="Comic Sans MS"/>
                            <a:sym typeface="Comic Sans MS"/>
                          </a:rPr>
                          <a:t>1</a:t>
                        </a:r>
                      </a:p>
                    </a:txBody>
                    <a:tcPr marL="121900" marR="121900" marT="121900" marB="121900">
                      <a:lnL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" name="Group 3"/>
            <p:cNvGrpSpPr/>
            <p:nvPr/>
          </p:nvGrpSpPr>
          <p:grpSpPr>
            <a:xfrm>
              <a:off x="10525218" y="6311822"/>
              <a:ext cx="1553774" cy="526713"/>
              <a:chOff x="10525218" y="6311822"/>
              <a:chExt cx="1553774" cy="5267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612198" y="6403798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Raleway" panose="020B0003030101060003" pitchFamily="34" charset="0"/>
                  </a:rPr>
                  <a:t>06</a:t>
                </a:r>
                <a:endParaRPr lang="en-IN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525218" y="6311822"/>
                <a:ext cx="957943" cy="5267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768284" y="5988656"/>
              <a:ext cx="5640072" cy="90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One hot-encoded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Vector representation of words.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10618" y="1641374"/>
            <a:ext cx="9251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Vectorization is a technique of converting text into numbers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can only understand numbers, hence we need to convert text into numbers.</a:t>
            </a:r>
            <a:endParaRPr lang="en-US" sz="18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one-hot encoding, bag of words, w2v are popular technique of vectorization.</a:t>
            </a:r>
            <a:endParaRPr lang="en-US" sz="18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2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404733" y="685098"/>
            <a:ext cx="185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Skipgram</a:t>
            </a:r>
          </a:p>
        </p:txBody>
      </p:sp>
      <p:pic>
        <p:nvPicPr>
          <p:cNvPr id="20482" name="Picture 2" descr="http://jalammar.github.io/images/word2vec/continuous-bag-of-word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7" y="3379471"/>
            <a:ext cx="10178323" cy="21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8902" y="1697210"/>
            <a:ext cx="773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taking a context or more than a word as input we will take  only one word as input and predict the context(a number of words) as output.</a:t>
            </a:r>
          </a:p>
        </p:txBody>
      </p:sp>
    </p:spTree>
    <p:extLst>
      <p:ext uri="{BB962C8B-B14F-4D97-AF65-F5344CB8AC3E}">
        <p14:creationId xmlns:p14="http://schemas.microsoft.com/office/powerpoint/2010/main" val="3853174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22532" name="Picture 4" descr="http://jalammar.github.io/images/word2vec/skipgram-sliding-window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42" y="3721266"/>
            <a:ext cx="8388818" cy="14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4733" y="685098"/>
            <a:ext cx="185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Skipgram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5839" y="1974125"/>
            <a:ext cx="57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</a:t>
            </a:r>
            <a:r>
              <a:rPr lang="en-US" dirty="0" err="1"/>
              <a:t>skipgram</a:t>
            </a:r>
            <a:r>
              <a:rPr lang="en-US" dirty="0"/>
              <a:t> example, we train </a:t>
            </a:r>
            <a:r>
              <a:rPr lang="en-US" dirty="0">
                <a:solidFill>
                  <a:schemeClr val="accent2"/>
                </a:solidFill>
              </a:rPr>
              <a:t>Thou shalt not make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64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Rectangle 1"/>
          <p:cNvSpPr/>
          <p:nvPr/>
        </p:nvSpPr>
        <p:spPr>
          <a:xfrm>
            <a:off x="1603948" y="1775763"/>
            <a:ext cx="725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we insert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‘not’</a:t>
            </a:r>
            <a:r>
              <a:rPr lang="en-US" dirty="0"/>
              <a:t> as our input, and we will get the context as output.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33" y="3403644"/>
            <a:ext cx="8755661" cy="2729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733" y="685098"/>
            <a:ext cx="185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Skipgram</a:t>
            </a:r>
          </a:p>
        </p:txBody>
      </p:sp>
    </p:spTree>
    <p:extLst>
      <p:ext uri="{BB962C8B-B14F-4D97-AF65-F5344CB8AC3E}">
        <p14:creationId xmlns:p14="http://schemas.microsoft.com/office/powerpoint/2010/main" val="2008497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24578" name="Picture 2" descr="http://jalammar.github.io/images/word2vec/skipgram-sliding-window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10" y="2723848"/>
            <a:ext cx="9213277" cy="29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7639" y="1768691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slide our example to next 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733" y="685098"/>
            <a:ext cx="185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Skipgram</a:t>
            </a:r>
          </a:p>
        </p:txBody>
      </p:sp>
    </p:spTree>
    <p:extLst>
      <p:ext uri="{BB962C8B-B14F-4D97-AF65-F5344CB8AC3E}">
        <p14:creationId xmlns:p14="http://schemas.microsoft.com/office/powerpoint/2010/main" val="154300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134910" y="625568"/>
            <a:ext cx="596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Skipgram with Negative sampling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731" y="1830831"/>
            <a:ext cx="10957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train </a:t>
            </a:r>
            <a:r>
              <a:rPr lang="en-US" dirty="0" err="1"/>
              <a:t>skipgram</a:t>
            </a:r>
            <a:r>
              <a:rPr lang="en-US" dirty="0"/>
              <a:t> model ,the output is n-dimensional words with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10000 words, we will get 10000 probabilities. All the probabilities are summed up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we want word(s) with high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not possible to update 10000 probabilities using optimizer.---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we take small number of words for which word the weights will be updated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that’s how we can adjust actual weight for the input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negative sampling ,we calculate loss for some randomly chosen words, then based on the loss, we perform optimization(SGD, Adam) </a:t>
            </a:r>
          </a:p>
        </p:txBody>
      </p:sp>
    </p:spTree>
    <p:extLst>
      <p:ext uri="{BB962C8B-B14F-4D97-AF65-F5344CB8AC3E}">
        <p14:creationId xmlns:p14="http://schemas.microsoft.com/office/powerpoint/2010/main" val="102158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25602" name="Picture 2" descr="http://jalammar.github.io/images/word2vec/word2vec-negative-sa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67" y="3596208"/>
            <a:ext cx="8372440" cy="30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1734" y="1604793"/>
            <a:ext cx="92889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original paper prescribes 5-20 as being a good number of negative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It also states that 2-5 seems to be enough when you have a large enough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Gensim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default is 5 negative samples.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910" y="625568"/>
            <a:ext cx="596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Window size and Negative sampling</a:t>
            </a:r>
          </a:p>
        </p:txBody>
      </p:sp>
    </p:spTree>
    <p:extLst>
      <p:ext uri="{BB962C8B-B14F-4D97-AF65-F5344CB8AC3E}">
        <p14:creationId xmlns:p14="http://schemas.microsoft.com/office/powerpoint/2010/main" val="110036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6;p28">
            <a:extLst>
              <a:ext uri="{FF2B5EF4-FFF2-40B4-BE49-F238E27FC236}">
                <a16:creationId xmlns:a16="http://schemas.microsoft.com/office/drawing/2014/main" id="{2D7EECF4-2A52-40B6-9979-C0B9809628A8}"/>
              </a:ext>
            </a:extLst>
          </p:cNvPr>
          <p:cNvGrpSpPr/>
          <p:nvPr/>
        </p:nvGrpSpPr>
        <p:grpSpPr>
          <a:xfrm>
            <a:off x="557645" y="337125"/>
            <a:ext cx="11357441" cy="913046"/>
            <a:chOff x="557644" y="281625"/>
            <a:chExt cx="11357441" cy="913045"/>
          </a:xfrm>
        </p:grpSpPr>
        <p:grpSp>
          <p:nvGrpSpPr>
            <p:cNvPr id="5" name="Google Shape;147;p28">
              <a:extLst>
                <a:ext uri="{FF2B5EF4-FFF2-40B4-BE49-F238E27FC236}">
                  <a16:creationId xmlns:a16="http://schemas.microsoft.com/office/drawing/2014/main" id="{EDC3ED98-DD00-46B6-BF64-243A693AC01B}"/>
                </a:ext>
              </a:extLst>
            </p:cNvPr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9" name="Google Shape;148;p28">
                <a:extLst>
                  <a:ext uri="{FF2B5EF4-FFF2-40B4-BE49-F238E27FC236}">
                    <a16:creationId xmlns:a16="http://schemas.microsoft.com/office/drawing/2014/main" id="{2BD28950-A06B-4112-97B3-A01C71775573}"/>
                  </a:ext>
                </a:extLst>
              </p:cNvPr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2800">
                  <a:solidFill>
                    <a:srgbClr val="44546A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Google Shape;149;p28">
                <a:extLst>
                  <a:ext uri="{FF2B5EF4-FFF2-40B4-BE49-F238E27FC236}">
                    <a16:creationId xmlns:a16="http://schemas.microsoft.com/office/drawing/2014/main" id="{67F74FDA-EB75-48C1-A2F5-5499391D9CEC}"/>
                  </a:ext>
                </a:extLst>
              </p:cNvPr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1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8" name="Google Shape;152;p28">
              <a:extLst>
                <a:ext uri="{FF2B5EF4-FFF2-40B4-BE49-F238E27FC236}">
                  <a16:creationId xmlns:a16="http://schemas.microsoft.com/office/drawing/2014/main" id="{6FAD9CD1-E253-4651-BC99-69249979BD8A}"/>
                </a:ext>
              </a:extLst>
            </p:cNvPr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937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53246889"/>
              </p:ext>
            </p:extLst>
          </p:nvPr>
        </p:nvGraphicFramePr>
        <p:xfrm>
          <a:off x="1028545" y="1365440"/>
          <a:ext cx="5099439" cy="528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36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351074" y="671450"/>
            <a:ext cx="42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spaCy to predict similarity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9758" y="3386061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Similarity is determined using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word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It mainly uses cosine similarity(Default).</a:t>
            </a:r>
            <a:endParaRPr lang="en-US" i="0" dirty="0">
              <a:solidFill>
                <a:srgbClr val="44444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156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351074" y="671450"/>
            <a:ext cx="42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spaCy to predict similarity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7957" y="1643865"/>
            <a:ext cx="11099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US" sz="2400" b="1" i="0" dirty="0">
                <a:effectLst/>
              </a:rPr>
              <a:t>          Sentence level similarity</a:t>
            </a:r>
            <a:endParaRPr lang="en-US" b="1" i="0" dirty="0">
              <a:effectLst/>
            </a:endParaRP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 </a:t>
            </a:r>
            <a:r>
              <a:rPr lang="en-US" b="0" i="0" dirty="0" err="1">
                <a:effectLst/>
              </a:rPr>
              <a:t>spaCy's</a:t>
            </a:r>
            <a:r>
              <a:rPr lang="en-US" b="0" i="0" dirty="0">
                <a:effectLst/>
              </a:rPr>
              <a:t> default word vectors assign a very high similarity score to “</a:t>
            </a:r>
            <a:r>
              <a:rPr lang="en-US" b="0" i="0" dirty="0">
                <a:solidFill>
                  <a:srgbClr val="0070C0"/>
                </a:solidFill>
                <a:effectLst/>
              </a:rPr>
              <a:t>Sherry  likes Donuts</a:t>
            </a:r>
            <a:r>
              <a:rPr lang="en-US" b="0" i="0" dirty="0">
                <a:effectLst/>
              </a:rPr>
              <a:t>” and “</a:t>
            </a:r>
            <a:r>
              <a:rPr lang="en-US" b="0" i="0" dirty="0">
                <a:solidFill>
                  <a:srgbClr val="0070C0"/>
                </a:solidFill>
                <a:effectLst/>
              </a:rPr>
              <a:t>Rita likes pastry</a:t>
            </a:r>
            <a:r>
              <a:rPr lang="en-US" b="0" i="0" dirty="0">
                <a:effectLst/>
              </a:rPr>
              <a:t>".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73" y="3201024"/>
            <a:ext cx="5598890" cy="25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4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351074" y="671450"/>
            <a:ext cx="42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spaCy to predict similarity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1369" y="3304906"/>
            <a:ext cx="65036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           </a:t>
            </a:r>
            <a:r>
              <a:rPr lang="en-US" sz="2000" b="1" dirty="0"/>
              <a:t>Word level similarity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r>
              <a:rPr lang="en-US" dirty="0"/>
              <a:t> identifies similarity between the words in two sentences.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similarity measure is cosine similarity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4" y="1940652"/>
            <a:ext cx="3789504" cy="4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27991" y="588900"/>
            <a:ext cx="9674400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endParaRPr lang="en" sz="3200" b="1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4890" y="692440"/>
            <a:ext cx="11750195" cy="523220"/>
            <a:chOff x="164890" y="692440"/>
            <a:chExt cx="11750195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164890" y="6924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800" b="1" dirty="0">
                  <a:solidFill>
                    <a:srgbClr val="00B050"/>
                  </a:solidFill>
                  <a:ea typeface="Comic Sans MS"/>
                  <a:cs typeface="Comic Sans MS"/>
                  <a:sym typeface="Comic Sans MS"/>
                </a:rPr>
                <a:t>Vectorization: tf-idf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pic>
        <p:nvPicPr>
          <p:cNvPr id="2050" name="Picture 2" descr="Image result for tf-i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84" y="2350799"/>
            <a:ext cx="7709213" cy="316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99012" y="6162078"/>
            <a:ext cx="333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Tf-idf</a:t>
            </a:r>
            <a:r>
              <a:rPr lang="en-US" b="1" dirty="0"/>
              <a:t> of word tokens</a:t>
            </a:r>
          </a:p>
        </p:txBody>
      </p:sp>
    </p:spTree>
    <p:extLst>
      <p:ext uri="{BB962C8B-B14F-4D97-AF65-F5344CB8AC3E}">
        <p14:creationId xmlns:p14="http://schemas.microsoft.com/office/powerpoint/2010/main" val="783950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1978709" y="1505165"/>
            <a:ext cx="9298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</a:t>
            </a:r>
            <a:r>
              <a:rPr lang="en-US" sz="2000" b="1" dirty="0"/>
              <a:t>Comparing similarity between token and document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spaCy</a:t>
            </a:r>
            <a:r>
              <a:rPr lang="en-US" dirty="0"/>
              <a:t> identifies similarity between the token in document.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210" y="685098"/>
            <a:ext cx="42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spaCy to predict similarity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03" y="3033118"/>
            <a:ext cx="6444372" cy="2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25" y="3222728"/>
            <a:ext cx="7150397" cy="2443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210" y="685098"/>
            <a:ext cx="42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spaCy to predict similarity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8709" y="1505165"/>
            <a:ext cx="9298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</a:t>
            </a:r>
            <a:r>
              <a:rPr lang="en-US" sz="2000" b="1" dirty="0"/>
              <a:t>Comparing similarity between span and document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spaCy</a:t>
            </a:r>
            <a:r>
              <a:rPr lang="en-US" dirty="0"/>
              <a:t> identifies similarity between the span and document.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0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Rectangle 1"/>
          <p:cNvSpPr/>
          <p:nvPr/>
        </p:nvSpPr>
        <p:spPr>
          <a:xfrm>
            <a:off x="2188564" y="3065090"/>
            <a:ext cx="8668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</a:rPr>
              <a:t>Predicting similarity can be useful for many types of applications.</a:t>
            </a:r>
          </a:p>
          <a:p>
            <a:endParaRPr lang="en-US" b="0" i="0" dirty="0">
              <a:solidFill>
                <a:srgbClr val="777777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For example, to recommend a user similar texts based on the ones they have 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can also be helpful to flag duplicate content, like posts on an online platform.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61" y="685098"/>
            <a:ext cx="42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Usefulnes of similarity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05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92" y="1941693"/>
            <a:ext cx="7390614" cy="3919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931" y="3324435"/>
            <a:ext cx="4532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spaCy’s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en_core_web_md</a:t>
            </a:r>
            <a:r>
              <a:rPr lang="en-US" b="0" i="0" dirty="0">
                <a:effectLst/>
              </a:rPr>
              <a:t> model </a:t>
            </a:r>
            <a:r>
              <a:rPr lang="en-US" dirty="0"/>
              <a:t>enables us to access to 300 dimension vector of any token.</a:t>
            </a:r>
          </a:p>
          <a:p>
            <a:endParaRPr lang="en-US" dirty="0"/>
          </a:p>
          <a:p>
            <a:r>
              <a:rPr lang="en-US" dirty="0"/>
              <a:t>For example, the vector representation of word ‘jackpot’ given in the diagram beside.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773" y="715078"/>
            <a:ext cx="367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of spaCy</a:t>
            </a:r>
            <a:endParaRPr lang="en-US" sz="2800" b="1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13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4" y="1307611"/>
            <a:ext cx="4507511" cy="5357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4886" y="3243348"/>
            <a:ext cx="422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shows if each token is a vector.</a:t>
            </a:r>
          </a:p>
          <a:p>
            <a:endParaRPr lang="en-US" b="1" dirty="0"/>
          </a:p>
          <a:p>
            <a:r>
              <a:rPr lang="en-US" b="1" dirty="0"/>
              <a:t>Vector norm</a:t>
            </a:r>
            <a:r>
              <a:rPr lang="en-US" dirty="0"/>
              <a:t>: The L2 norm of the token’s vector (the square root of the sum of the values squared)</a:t>
            </a:r>
          </a:p>
          <a:p>
            <a:endParaRPr lang="en-US" b="1" dirty="0"/>
          </a:p>
          <a:p>
            <a:r>
              <a:rPr lang="en-US" b="1" dirty="0"/>
              <a:t>OOV: </a:t>
            </a:r>
            <a:r>
              <a:rPr lang="en-US" dirty="0"/>
              <a:t>Check if a token is out of vocab.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464695" y="734745"/>
            <a:ext cx="1019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W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ord2vector of spaCy: </a:t>
            </a:r>
            <a:r>
              <a:rPr lang="en" sz="28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Some more properties of vectors</a:t>
            </a:r>
            <a:endParaRPr lang="en-US" sz="2800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83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6;p28">
            <a:extLst>
              <a:ext uri="{FF2B5EF4-FFF2-40B4-BE49-F238E27FC236}">
                <a16:creationId xmlns:a16="http://schemas.microsoft.com/office/drawing/2014/main" id="{2D7EECF4-2A52-40B6-9979-C0B9809628A8}"/>
              </a:ext>
            </a:extLst>
          </p:cNvPr>
          <p:cNvGrpSpPr/>
          <p:nvPr/>
        </p:nvGrpSpPr>
        <p:grpSpPr>
          <a:xfrm>
            <a:off x="557645" y="337125"/>
            <a:ext cx="11357441" cy="913046"/>
            <a:chOff x="557644" y="281625"/>
            <a:chExt cx="11357441" cy="913045"/>
          </a:xfrm>
        </p:grpSpPr>
        <p:grpSp>
          <p:nvGrpSpPr>
            <p:cNvPr id="5" name="Google Shape;147;p28">
              <a:extLst>
                <a:ext uri="{FF2B5EF4-FFF2-40B4-BE49-F238E27FC236}">
                  <a16:creationId xmlns:a16="http://schemas.microsoft.com/office/drawing/2014/main" id="{EDC3ED98-DD00-46B6-BF64-243A693AC01B}"/>
                </a:ext>
              </a:extLst>
            </p:cNvPr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9" name="Google Shape;148;p28">
                <a:extLst>
                  <a:ext uri="{FF2B5EF4-FFF2-40B4-BE49-F238E27FC236}">
                    <a16:creationId xmlns:a16="http://schemas.microsoft.com/office/drawing/2014/main" id="{2BD28950-A06B-4112-97B3-A01C71775573}"/>
                  </a:ext>
                </a:extLst>
              </p:cNvPr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2800">
                  <a:solidFill>
                    <a:srgbClr val="44546A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Google Shape;149;p28">
                <a:extLst>
                  <a:ext uri="{FF2B5EF4-FFF2-40B4-BE49-F238E27FC236}">
                    <a16:creationId xmlns:a16="http://schemas.microsoft.com/office/drawing/2014/main" id="{67F74FDA-EB75-48C1-A2F5-5499391D9CEC}"/>
                  </a:ext>
                </a:extLst>
              </p:cNvPr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1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8" name="Google Shape;152;p28">
              <a:extLst>
                <a:ext uri="{FF2B5EF4-FFF2-40B4-BE49-F238E27FC236}">
                  <a16:creationId xmlns:a16="http://schemas.microsoft.com/office/drawing/2014/main" id="{6FAD9CD1-E253-4651-BC99-69249979BD8A}"/>
                </a:ext>
              </a:extLst>
            </p:cNvPr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937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34271300"/>
              </p:ext>
            </p:extLst>
          </p:nvPr>
        </p:nvGraphicFramePr>
        <p:xfrm>
          <a:off x="1028545" y="1365440"/>
          <a:ext cx="5099439" cy="528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007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TextBox 1"/>
          <p:cNvSpPr txBox="1"/>
          <p:nvPr/>
        </p:nvSpPr>
        <p:spPr>
          <a:xfrm>
            <a:off x="3822492" y="3612630"/>
            <a:ext cx="520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refer to the hands-on notebooks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709" y="739421"/>
            <a:ext cx="217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Case study</a:t>
            </a:r>
            <a:endParaRPr lang="en-US" sz="2800" spc="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9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TextBox 1"/>
          <p:cNvSpPr txBox="1"/>
          <p:nvPr/>
        </p:nvSpPr>
        <p:spPr>
          <a:xfrm>
            <a:off x="4242217" y="3552668"/>
            <a:ext cx="320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Reference slides</a:t>
            </a:r>
          </a:p>
        </p:txBody>
      </p:sp>
    </p:spTree>
    <p:extLst>
      <p:ext uri="{BB962C8B-B14F-4D97-AF65-F5344CB8AC3E}">
        <p14:creationId xmlns:p14="http://schemas.microsoft.com/office/powerpoint/2010/main" val="2984270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pSp>
        <p:nvGrpSpPr>
          <p:cNvPr id="14" name="Group 13"/>
          <p:cNvGrpSpPr/>
          <p:nvPr/>
        </p:nvGrpSpPr>
        <p:grpSpPr>
          <a:xfrm>
            <a:off x="10525218" y="6311822"/>
            <a:ext cx="1540950" cy="526713"/>
            <a:chOff x="10525218" y="6311822"/>
            <a:chExt cx="1540950" cy="526713"/>
          </a:xfrm>
        </p:grpSpPr>
        <p:sp>
          <p:nvSpPr>
            <p:cNvPr id="15" name="Rectangle 14"/>
            <p:cNvSpPr/>
            <p:nvPr/>
          </p:nvSpPr>
          <p:spPr>
            <a:xfrm>
              <a:off x="11612198" y="6403798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07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36304" y="671450"/>
            <a:ext cx="627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CBOW(</a:t>
            </a:r>
            <a:r>
              <a:rPr lang="en" sz="28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Continuous Bag of Words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644" y="1164905"/>
            <a:ext cx="54864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A single word in a line of text.</a:t>
            </a:r>
          </a:p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A set of words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72" y="1861647"/>
            <a:ext cx="8908784" cy="49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87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pSp>
        <p:nvGrpSpPr>
          <p:cNvPr id="15" name="Group 14"/>
          <p:cNvGrpSpPr/>
          <p:nvPr/>
        </p:nvGrpSpPr>
        <p:grpSpPr>
          <a:xfrm>
            <a:off x="10525218" y="6311822"/>
            <a:ext cx="1552172" cy="526713"/>
            <a:chOff x="10525218" y="6311822"/>
            <a:chExt cx="1552172" cy="526713"/>
          </a:xfrm>
        </p:grpSpPr>
        <p:sp>
          <p:nvSpPr>
            <p:cNvPr id="16" name="Rectangle 15"/>
            <p:cNvSpPr/>
            <p:nvPr/>
          </p:nvSpPr>
          <p:spPr>
            <a:xfrm>
              <a:off x="11612198" y="6403798"/>
              <a:ext cx="465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08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557644" y="1293963"/>
            <a:ext cx="1168764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word is </a:t>
            </a:r>
            <a:r>
              <a:rPr lang="en-US" sz="18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dies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&amp; context words are neighboring words like the , sun, everyday ,for,  moon.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CBOW tries to predict the focus word based on the context(input).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69" y="2276703"/>
            <a:ext cx="8230749" cy="44964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36304" y="671450"/>
            <a:ext cx="627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CBOW(</a:t>
            </a:r>
            <a:r>
              <a:rPr lang="en" sz="28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Continuous Bag of Words</a:t>
            </a: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1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27991" y="588900"/>
            <a:ext cx="9674400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endParaRPr lang="en" sz="3200" b="1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5297" y="715066"/>
            <a:ext cx="11699788" cy="523220"/>
            <a:chOff x="215297" y="715066"/>
            <a:chExt cx="11699788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215297" y="715066"/>
              <a:ext cx="4856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800" b="1" dirty="0">
                  <a:solidFill>
                    <a:srgbClr val="00B050"/>
                  </a:solidFill>
                  <a:ea typeface="Comic Sans MS"/>
                  <a:cs typeface="Comic Sans MS"/>
                  <a:sym typeface="Comic Sans MS"/>
                </a:rPr>
                <a:t>Vectorization: Word2Vector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sp>
        <p:nvSpPr>
          <p:cNvPr id="3" name="Rectangle 2"/>
          <p:cNvSpPr/>
          <p:nvPr/>
        </p:nvSpPr>
        <p:spPr>
          <a:xfrm>
            <a:off x="6839636" y="2653953"/>
            <a:ext cx="52324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 unique idea of presenting word into a set numbers ,called vector or in other words vector representation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Word2Vec transforms a word into </a:t>
            </a:r>
            <a:r>
              <a:rPr lang="en-US" sz="1800" b="1" i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d-dimensional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is a two-layer neural net that processes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input is a </a:t>
            </a:r>
            <a:r>
              <a:rPr lang="en-US" b="1" dirty="0"/>
              <a:t>text corpus </a:t>
            </a:r>
            <a:r>
              <a:rPr lang="en-US" dirty="0"/>
              <a:t>and its output is a set of </a:t>
            </a:r>
            <a:r>
              <a:rPr lang="en-US" b="1" dirty="0"/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For ex, the word ‘water’ has vector representation of 300 numbers.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0" y="2207436"/>
            <a:ext cx="6312947" cy="40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8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707" y="728242"/>
            <a:ext cx="11826378" cy="523220"/>
            <a:chOff x="88707" y="728242"/>
            <a:chExt cx="11826378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88707" y="728242"/>
              <a:ext cx="2607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solidFill>
                    <a:srgbClr val="00B050"/>
                  </a:solidFill>
                  <a:ea typeface="Comic Sans MS"/>
                  <a:cs typeface="Comic Sans MS"/>
                  <a:sym typeface="Comic Sans MS"/>
                </a:rPr>
                <a:t>SKIP-GRAM</a:t>
              </a:r>
              <a:endParaRPr lang="en-US" sz="2800" b="1" spc="100" dirty="0">
                <a:solidFill>
                  <a:srgbClr val="00B05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25218" y="6311822"/>
            <a:ext cx="1552172" cy="526713"/>
            <a:chOff x="10525218" y="6311822"/>
            <a:chExt cx="1552172" cy="526713"/>
          </a:xfrm>
        </p:grpSpPr>
        <p:sp>
          <p:nvSpPr>
            <p:cNvPr id="16" name="Rectangle 15"/>
            <p:cNvSpPr/>
            <p:nvPr/>
          </p:nvSpPr>
          <p:spPr>
            <a:xfrm>
              <a:off x="11612198" y="6403798"/>
              <a:ext cx="465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08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69380" y="1263284"/>
            <a:ext cx="789412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Skip-gram is the flip of CBOW. Here we predict the context given a focused word.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17" y="1559909"/>
            <a:ext cx="6839850" cy="4638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6931" y="6038792"/>
            <a:ext cx="1142506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focus word is represented on a N-dimensional hidden layer and from hidden layer a number of context words are predicted using a number of </a:t>
            </a:r>
            <a:r>
              <a:rPr lang="en-US" sz="1800" b="1" dirty="0" err="1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(SM)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48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80729" y="660630"/>
            <a:ext cx="8949127" cy="57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latin typeface="Calibri" panose="020F0502020204030204" pitchFamily="34" charset="0"/>
                <a:ea typeface="Comic Sans MS"/>
                <a:cs typeface="Calibri" panose="020F0502020204030204" pitchFamily="34" charset="0"/>
                <a:sym typeface="Comic Sans MS"/>
              </a:rPr>
              <a:t>More comprehensive Understanding of Skip-Gram model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49" y="1297401"/>
            <a:ext cx="8350704" cy="52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12EDA4-2755-4D19-93B9-62881A7CF811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</p:spTree>
    <p:extLst>
      <p:ext uri="{BB962C8B-B14F-4D97-AF65-F5344CB8AC3E}">
        <p14:creationId xmlns:p14="http://schemas.microsoft.com/office/powerpoint/2010/main" val="2428697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99099" y="671450"/>
            <a:ext cx="12014184" cy="523220"/>
            <a:chOff x="-99099" y="671450"/>
            <a:chExt cx="1201418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-99099" y="671450"/>
              <a:ext cx="4257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solidFill>
                    <a:srgbClr val="00B050"/>
                  </a:solidFill>
                  <a:ea typeface="Comic Sans MS"/>
                  <a:cs typeface="Comic Sans MS"/>
                  <a:sym typeface="Comic Sans MS"/>
                </a:rPr>
                <a:t>CBOW Vs SKIP-GRAM</a:t>
              </a:r>
              <a:endParaRPr lang="en-US" sz="2800" b="1" spc="100" dirty="0">
                <a:solidFill>
                  <a:srgbClr val="00B05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25218" y="6311822"/>
            <a:ext cx="1552172" cy="526713"/>
            <a:chOff x="10525218" y="6311822"/>
            <a:chExt cx="1552172" cy="526713"/>
          </a:xfrm>
        </p:grpSpPr>
        <p:sp>
          <p:nvSpPr>
            <p:cNvPr id="16" name="Rectangle 15"/>
            <p:cNvSpPr/>
            <p:nvPr/>
          </p:nvSpPr>
          <p:spPr>
            <a:xfrm>
              <a:off x="11612198" y="6403798"/>
              <a:ext cx="465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 panose="020B0003030101060003" pitchFamily="34" charset="0"/>
                </a:rPr>
                <a:t>08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25218" y="6311822"/>
              <a:ext cx="957943" cy="5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1738859" y="2833218"/>
            <a:ext cx="9383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CBOW vs SKIPGRAM</a:t>
            </a:r>
            <a:endParaRPr lang="en-US" sz="18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skip-gram a number of </a:t>
            </a:r>
            <a:r>
              <a:rPr lang="en-US" sz="1800" dirty="0" err="1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classifiers are required where as in CBOW only one </a:t>
            </a:r>
            <a:r>
              <a:rPr lang="en-US" sz="1800" dirty="0" err="1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required that's why Skip-gram is computationally more expensive than CBOW ,hence CBOW is faster than skip-gram.</a:t>
            </a:r>
          </a:p>
          <a:p>
            <a:endParaRPr lang="en-US" sz="18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CBOW works better frequently occurring words where as skip-gram works better in opposite manner.</a:t>
            </a:r>
          </a:p>
        </p:txBody>
      </p:sp>
    </p:spTree>
    <p:extLst>
      <p:ext uri="{BB962C8B-B14F-4D97-AF65-F5344CB8AC3E}">
        <p14:creationId xmlns:p14="http://schemas.microsoft.com/office/powerpoint/2010/main" val="344229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</p:spTree>
    <p:extLst>
      <p:ext uri="{BB962C8B-B14F-4D97-AF65-F5344CB8AC3E}">
        <p14:creationId xmlns:p14="http://schemas.microsoft.com/office/powerpoint/2010/main" val="294441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AA0EAD-C972-4BCF-92D1-7D5E1C0F5365}"/>
              </a:ext>
            </a:extLst>
          </p:cNvPr>
          <p:cNvSpPr/>
          <p:nvPr/>
        </p:nvSpPr>
        <p:spPr>
          <a:xfrm>
            <a:off x="557644" y="1148788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2" name="Rectangle 1"/>
          <p:cNvSpPr/>
          <p:nvPr/>
        </p:nvSpPr>
        <p:spPr>
          <a:xfrm>
            <a:off x="2343463" y="2709839"/>
            <a:ext cx="81796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Word </a:t>
            </a:r>
            <a:r>
              <a:rPr lang="en-US" b="0" i="0" dirty="0" err="1">
                <a:effectLst/>
              </a:rPr>
              <a:t>embeddings</a:t>
            </a:r>
            <a:r>
              <a:rPr lang="en-US" b="0" i="0" dirty="0">
                <a:effectLst/>
              </a:rPr>
              <a:t> are a class of techniques where individual words are represented as real-valued vectors in a </a:t>
            </a:r>
            <a:r>
              <a:rPr lang="en-US" b="1" i="0" dirty="0">
                <a:effectLst/>
              </a:rPr>
              <a:t>predefined vector space</a:t>
            </a:r>
            <a:r>
              <a:rPr lang="en-US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word is mapped to one vector and the vector values are learned in a way that resembles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to the approach is the idea of using a </a:t>
            </a:r>
            <a:r>
              <a:rPr lang="en-US" b="1" dirty="0"/>
              <a:t>dense distributed representation </a:t>
            </a:r>
            <a:r>
              <a:rPr lang="en-US" dirty="0"/>
              <a:t>for each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774" y="725493"/>
            <a:ext cx="2945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39442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2D1F7-FAA3-416F-82F8-66483F7A6267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-337856" y="671450"/>
            <a:ext cx="507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Why word embedding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2399" y="1416513"/>
            <a:ext cx="9238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Primarily One-hot has a major problem;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Each word is represented by a real-valued vector, often tens or hundreds of dimensions.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is contrasted to the thousands or millions of dimensions required for sparse word representations, such as a one-hot encoding.</a:t>
            </a:r>
            <a:endParaRPr lang="en-US" dirty="0"/>
          </a:p>
          <a:p>
            <a:endParaRPr lang="en-US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One-hot produces a very sparse data table with a very high number of 0s, which might be a problem for training certain machine learning algorithms.</a:t>
            </a:r>
          </a:p>
        </p:txBody>
      </p:sp>
      <p:pic>
        <p:nvPicPr>
          <p:cNvPr id="1026" name="Picture 2" descr="https://i.imgur.com/mtimFx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70" y="4223680"/>
            <a:ext cx="6203715" cy="243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2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97993349"/>
              </p:ext>
            </p:extLst>
          </p:nvPr>
        </p:nvGraphicFramePr>
        <p:xfrm>
          <a:off x="1028545" y="1365440"/>
          <a:ext cx="5099439" cy="528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BB57869-BEC5-41BE-8978-5D2D500FF8FF}"/>
              </a:ext>
            </a:extLst>
          </p:cNvPr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</p:spTree>
    <p:extLst>
      <p:ext uri="{BB962C8B-B14F-4D97-AF65-F5344CB8AC3E}">
        <p14:creationId xmlns:p14="http://schemas.microsoft.com/office/powerpoint/2010/main" val="16533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2D1F7-FAA3-416F-82F8-66483F7A6267}"/>
              </a:ext>
            </a:extLst>
          </p:cNvPr>
          <p:cNvSpPr/>
          <p:nvPr/>
        </p:nvSpPr>
        <p:spPr>
          <a:xfrm>
            <a:off x="557644" y="1171584"/>
            <a:ext cx="11357441" cy="5953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6" name="TextBox 5"/>
          <p:cNvSpPr txBox="1"/>
          <p:nvPr/>
        </p:nvSpPr>
        <p:spPr>
          <a:xfrm>
            <a:off x="422030" y="683426"/>
            <a:ext cx="441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How does Word2Vec work?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563" y="1565336"/>
            <a:ext cx="1044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Word2Vec concepts tries to establish a semantic relationship of a word with other word.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semantic relationship means relating or similar relationship.</a:t>
            </a:r>
          </a:p>
        </p:txBody>
      </p:sp>
      <p:pic>
        <p:nvPicPr>
          <p:cNvPr id="7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63" y="2721867"/>
            <a:ext cx="33274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59" y="3202484"/>
            <a:ext cx="30226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7185" y="2831967"/>
            <a:ext cx="3517900" cy="36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63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1948</Words>
  <Application>Microsoft Office PowerPoint</Application>
  <PresentationFormat>Widescreen</PresentationFormat>
  <Paragraphs>283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Comic Sans MS</vt:lpstr>
      <vt:lpstr>Helvetica</vt:lpstr>
      <vt:lpstr>Montserrat</vt:lpstr>
      <vt:lpstr>Raleway</vt:lpstr>
      <vt:lpstr>Roboto</vt:lpstr>
      <vt:lpstr>Office Theme</vt:lpstr>
      <vt:lpstr>Word2vec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Anshu Pandey</dc:creator>
  <cp:lastModifiedBy>Anshu Pandey</cp:lastModifiedBy>
  <cp:revision>1</cp:revision>
  <dcterms:created xsi:type="dcterms:W3CDTF">2020-10-05T07:02:09Z</dcterms:created>
  <dcterms:modified xsi:type="dcterms:W3CDTF">2020-10-05T07:10:16Z</dcterms:modified>
</cp:coreProperties>
</file>