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9" r:id="rId6"/>
    <p:sldId id="270" r:id="rId7"/>
    <p:sldId id="273" r:id="rId8"/>
    <p:sldId id="272" r:id="rId9"/>
    <p:sldId id="261" r:id="rId10"/>
    <p:sldId id="271" r:id="rId11"/>
    <p:sldId id="27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 smtClean="0"/>
            <a:t>Importing</a:t>
          </a:r>
          <a:r>
            <a:rPr lang="en-US" baseline="0" dirty="0" smtClean="0"/>
            <a:t> Necessary Libraries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 smtClean="0"/>
            <a:t>Data Extraction &amp; Cleaning</a:t>
          </a:r>
          <a:endParaRPr lang="en-US" dirty="0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7FEEA5-7481-4E2C-BEF8-BF7F5C78CD05}" type="presOf" srcId="{8EC937D8-BD76-4A12-A3E5-900D5C1E2E05}" destId="{916C48CB-E452-4B79-A9B9-4C9A90B47960}" srcOrd="1" destOrd="0" presId="urn:microsoft.com/office/officeart/2005/8/layout/vProcess5"/>
    <dgm:cxn modelId="{650CDEDA-B44E-4FD2-B33B-600A3089A8B6}" type="presOf" srcId="{095A5E99-E976-4550-8F80-53CC813F2F5A}" destId="{7A2F6994-DA87-4497-BFC7-DD9D6EC5315F}" srcOrd="1" destOrd="0" presId="urn:microsoft.com/office/officeart/2005/8/layout/vProcess5"/>
    <dgm:cxn modelId="{C42D747A-5E3D-4E10-A77B-CA36A6CCF629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D09D4BA6-5D91-472E-8FB1-43221A8FD670}" type="presOf" srcId="{095A5E99-E976-4550-8F80-53CC813F2F5A}" destId="{124EF20B-D98C-45B2-BB13-7B93B5373CEB}" srcOrd="0" destOrd="0" presId="urn:microsoft.com/office/officeart/2005/8/layout/vProcess5"/>
    <dgm:cxn modelId="{069B6CD8-0D5F-43AE-9C63-1624917A51AC}" type="presOf" srcId="{B3EFD4A5-9FA1-4ABE-B722-05162509509B}" destId="{62643EF2-016C-41F1-8CBC-398422A85727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6305AA3B-FC57-48D9-B532-2EC3E19928D7}" type="presOf" srcId="{7133ECF5-4190-4604-AA2F-03C9A0A9210F}" destId="{2AE92D3F-F0FA-45DD-BB60-4C6FBC6BC016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8D95E955-6BD3-441F-8B26-891B6401CD8C}" type="presOf" srcId="{8877691F-1B60-4485-9174-DDEC7EE68B70}" destId="{9CA877D8-99F8-40A0-89E9-59A61C9A70F4}" srcOrd="0" destOrd="0" presId="urn:microsoft.com/office/officeart/2005/8/layout/vProcess5"/>
    <dgm:cxn modelId="{5B13DDE2-4989-44E7-BEB4-836ADD7BA739}" type="presOf" srcId="{8EC937D8-BD76-4A12-A3E5-900D5C1E2E05}" destId="{CA544AF7-F7B2-4CA5-9251-B4CDB8D06634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78854698-D8CB-4D84-B284-37B3F1090C75}" type="presParOf" srcId="{1D84D8B6-AB32-4491-B5D2-EFE3D7668B88}" destId="{124EF20B-D98C-45B2-BB13-7B93B5373CEB}" srcOrd="1" destOrd="0" presId="urn:microsoft.com/office/officeart/2005/8/layout/vProcess5"/>
    <dgm:cxn modelId="{D18AD59D-5A97-485C-80FD-8478776C11A9}" type="presParOf" srcId="{1D84D8B6-AB32-4491-B5D2-EFE3D7668B88}" destId="{CA544AF7-F7B2-4CA5-9251-B4CDB8D06634}" srcOrd="2" destOrd="0" presId="urn:microsoft.com/office/officeart/2005/8/layout/vProcess5"/>
    <dgm:cxn modelId="{46C1B9D9-2BD5-45E9-A34A-16F1F9A24D2A}" type="presParOf" srcId="{1D84D8B6-AB32-4491-B5D2-EFE3D7668B88}" destId="{2AE92D3F-F0FA-45DD-BB60-4C6FBC6BC016}" srcOrd="3" destOrd="0" presId="urn:microsoft.com/office/officeart/2005/8/layout/vProcess5"/>
    <dgm:cxn modelId="{AED910B4-6198-4672-8C71-E64137A0AA12}" type="presParOf" srcId="{1D84D8B6-AB32-4491-B5D2-EFE3D7668B88}" destId="{9CA877D8-99F8-40A0-89E9-59A61C9A70F4}" srcOrd="4" destOrd="0" presId="urn:microsoft.com/office/officeart/2005/8/layout/vProcess5"/>
    <dgm:cxn modelId="{0BA30A9F-CB7A-458F-B101-FD59A5BA6B50}" type="presParOf" srcId="{1D84D8B6-AB32-4491-B5D2-EFE3D7668B88}" destId="{62643EF2-016C-41F1-8CBC-398422A85727}" srcOrd="5" destOrd="0" presId="urn:microsoft.com/office/officeart/2005/8/layout/vProcess5"/>
    <dgm:cxn modelId="{630D20A9-8C17-4756-9436-B482CB815720}" type="presParOf" srcId="{1D84D8B6-AB32-4491-B5D2-EFE3D7668B88}" destId="{7A2F6994-DA87-4497-BFC7-DD9D6EC5315F}" srcOrd="6" destOrd="0" presId="urn:microsoft.com/office/officeart/2005/8/layout/vProcess5"/>
    <dgm:cxn modelId="{765FA6A8-2489-438D-B6E4-CE29D590A822}" type="presParOf" srcId="{1D84D8B6-AB32-4491-B5D2-EFE3D7668B88}" destId="{916C48CB-E452-4B79-A9B9-4C9A90B47960}" srcOrd="7" destOrd="0" presId="urn:microsoft.com/office/officeart/2005/8/layout/vProcess5"/>
    <dgm:cxn modelId="{B03B8D94-8DF7-4896-884C-5930C1F32831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77386" cy="137878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Importing</a:t>
          </a:r>
          <a:r>
            <a:rPr lang="en-US" sz="2700" kern="1200" baseline="0" dirty="0" smtClean="0"/>
            <a:t> Necessary Libraries</a:t>
          </a:r>
          <a:endParaRPr lang="en-US" sz="2700" kern="1200" dirty="0"/>
        </a:p>
      </dsp:txBody>
      <dsp:txXfrm>
        <a:off x="40383" y="40383"/>
        <a:ext cx="2889566" cy="1298022"/>
      </dsp:txXfrm>
    </dsp:sp>
    <dsp:sp modelId="{CA544AF7-F7B2-4CA5-9251-B4CDB8D06634}">
      <dsp:nvSpPr>
        <dsp:cNvPr id="0" name=""/>
        <dsp:cNvSpPr/>
      </dsp:nvSpPr>
      <dsp:spPr>
        <a:xfrm>
          <a:off x="386239" y="1608586"/>
          <a:ext cx="4377386" cy="1378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Extraction &amp; Cleaning</a:t>
          </a:r>
          <a:endParaRPr lang="en-US" sz="2700" kern="1200" dirty="0"/>
        </a:p>
      </dsp:txBody>
      <dsp:txXfrm>
        <a:off x="426622" y="1648969"/>
        <a:ext cx="3014167" cy="1298022"/>
      </dsp:txXfrm>
    </dsp:sp>
    <dsp:sp modelId="{2AE92D3F-F0FA-45DD-BB60-4C6FBC6BC016}">
      <dsp:nvSpPr>
        <dsp:cNvPr id="0" name=""/>
        <dsp:cNvSpPr/>
      </dsp:nvSpPr>
      <dsp:spPr>
        <a:xfrm>
          <a:off x="772479" y="3217172"/>
          <a:ext cx="4377386" cy="137878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Visualization</a:t>
          </a:r>
          <a:endParaRPr lang="en-US" sz="2700" kern="1200" dirty="0"/>
        </a:p>
      </dsp:txBody>
      <dsp:txXfrm>
        <a:off x="812862" y="3257555"/>
        <a:ext cx="3014167" cy="1298022"/>
      </dsp:txXfrm>
    </dsp:sp>
    <dsp:sp modelId="{9CA877D8-99F8-40A0-89E9-59A61C9A70F4}">
      <dsp:nvSpPr>
        <dsp:cNvPr id="0" name=""/>
        <dsp:cNvSpPr/>
      </dsp:nvSpPr>
      <dsp:spPr>
        <a:xfrm>
          <a:off x="3481173" y="1045581"/>
          <a:ext cx="896212" cy="896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82821" y="1045581"/>
        <a:ext cx="492916" cy="674400"/>
      </dsp:txXfrm>
    </dsp:sp>
    <dsp:sp modelId="{62643EF2-016C-41F1-8CBC-398422A85727}">
      <dsp:nvSpPr>
        <dsp:cNvPr id="0" name=""/>
        <dsp:cNvSpPr/>
      </dsp:nvSpPr>
      <dsp:spPr>
        <a:xfrm>
          <a:off x="3867413" y="2644975"/>
          <a:ext cx="896212" cy="896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69061" y="2644975"/>
        <a:ext cx="492916" cy="67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Analysis on </a:t>
            </a:r>
            <a:br>
              <a:rPr lang="en-US" b="1" u="sng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u="sng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Google Apps Rating</a:t>
            </a:r>
            <a:endParaRPr lang="en-US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653812" cy="2685008"/>
          </a:xfrm>
        </p:spPr>
        <p:txBody>
          <a:bodyPr/>
          <a:lstStyle/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TEAM </a:t>
            </a:r>
            <a:r>
              <a:rPr lang="en-US" sz="3200" dirty="0">
                <a:solidFill>
                  <a:schemeClr val="tx1"/>
                </a:solidFill>
              </a:rPr>
              <a:t>MEMBERS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Sayli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Hulji (12)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Vishakha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Upadhye (59)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Anshu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Varma (62)</a:t>
            </a:r>
          </a:p>
          <a:p>
            <a:endParaRPr lang="en-US" dirty="0"/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3852" y="332657"/>
            <a:ext cx="4608512" cy="792087"/>
          </a:xfrm>
        </p:spPr>
        <p:txBody>
          <a:bodyPr>
            <a:normAutofit/>
          </a:bodyPr>
          <a:lstStyle/>
          <a:p>
            <a:r>
              <a:rPr lang="en-US" sz="4400" u="sng" dirty="0">
                <a:latin typeface="sohne"/>
              </a:rPr>
              <a:t>OBJECTIVE</a:t>
            </a:r>
            <a:endParaRPr lang="en-US" sz="4400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25860" y="1412776"/>
            <a:ext cx="9793088" cy="4968552"/>
          </a:xfrm>
        </p:spPr>
        <p:txBody>
          <a:bodyPr/>
          <a:lstStyle/>
          <a:p>
            <a:r>
              <a:rPr lang="en-US" sz="2000" cap="none" dirty="0" smtClean="0"/>
              <a:t>With around 3 million apps available on google play store, developing apps that stand out amongst the competition poses a challenge for app developers. </a:t>
            </a:r>
          </a:p>
          <a:p>
            <a:endParaRPr lang="en-US" sz="2000" cap="none" dirty="0" smtClean="0"/>
          </a:p>
          <a:p>
            <a:r>
              <a:rPr lang="en-US" sz="2000" cap="none" dirty="0" smtClean="0"/>
              <a:t>To differentiate themselves in this oversaturated market, they need to pinpoint essential factors that play a role in customers’ decision-making process.</a:t>
            </a:r>
          </a:p>
          <a:p>
            <a:endParaRPr lang="en-US" sz="2000" cap="none" dirty="0" smtClean="0"/>
          </a:p>
          <a:p>
            <a:r>
              <a:rPr lang="en-US" sz="2000" cap="none" dirty="0" smtClean="0"/>
              <a:t>The objective of this project is to deliver insights to understand customer demands better and thus help developers to popularize the product.</a:t>
            </a:r>
          </a:p>
          <a:p>
            <a:r>
              <a:rPr lang="en-US" sz="2000" cap="none" dirty="0" smtClean="0"/>
              <a:t> 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F67D08-E213-4CFA-A704-A7CE81A59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4509120"/>
            <a:ext cx="7718422" cy="202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177221"/>
            <a:ext cx="6264696" cy="1235555"/>
          </a:xfrm>
        </p:spPr>
        <p:txBody>
          <a:bodyPr>
            <a:normAutofit/>
          </a:bodyPr>
          <a:lstStyle/>
          <a:p>
            <a:r>
              <a:rPr lang="en-US" sz="5400" u="sng" dirty="0" smtClean="0"/>
              <a:t>WORKFLOW</a:t>
            </a:r>
            <a:endParaRPr lang="en-US" sz="5400" u="sng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2419536"/>
              </p:ext>
            </p:extLst>
          </p:nvPr>
        </p:nvGraphicFramePr>
        <p:xfrm>
          <a:off x="3358662" y="1714500"/>
          <a:ext cx="5149866" cy="4595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260648"/>
            <a:ext cx="9361040" cy="1008111"/>
          </a:xfrm>
        </p:spPr>
        <p:txBody>
          <a:bodyPr>
            <a:normAutofit/>
          </a:bodyPr>
          <a:lstStyle/>
          <a:p>
            <a:r>
              <a:rPr lang="en-US" sz="4800" u="sng" dirty="0" smtClean="0"/>
              <a:t>TECHNOLOGY/LIBRARIES USED</a:t>
            </a:r>
            <a:endParaRPr lang="en-IN" sz="4800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476" y="1412776"/>
            <a:ext cx="11233248" cy="48245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NUMPY: </a:t>
            </a:r>
            <a:r>
              <a:rPr lang="en-US" sz="2000" cap="none" dirty="0" smtClean="0"/>
              <a:t>Numpy is a python library used for working with arrays.</a:t>
            </a:r>
          </a:p>
          <a:p>
            <a:r>
              <a:rPr lang="en-US" sz="2000" cap="none" dirty="0"/>
              <a:t> </a:t>
            </a:r>
            <a:r>
              <a:rPr lang="en-US" sz="2000" cap="none" dirty="0" smtClean="0"/>
              <a:t>            It is an open source project and you can use it freely.</a:t>
            </a:r>
          </a:p>
          <a:p>
            <a:endParaRPr lang="en-US" sz="2000" dirty="0" smtClean="0"/>
          </a:p>
          <a:p>
            <a:r>
              <a:rPr lang="en-US" sz="2000" dirty="0" smtClean="0"/>
              <a:t>PANDA</a:t>
            </a:r>
            <a:r>
              <a:rPr lang="en-IN" sz="2000" dirty="0" smtClean="0"/>
              <a:t>S: </a:t>
            </a:r>
            <a:r>
              <a:rPr lang="en-US" sz="2000" cap="none" dirty="0" smtClean="0"/>
              <a:t>Pandas is a python library. </a:t>
            </a:r>
          </a:p>
          <a:p>
            <a:r>
              <a:rPr lang="en-US" sz="2000" cap="none" dirty="0"/>
              <a:t> </a:t>
            </a:r>
            <a:r>
              <a:rPr lang="en-US" sz="2000" cap="none" dirty="0" smtClean="0"/>
              <a:t>             Pandas is used to analyze data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SEABORN: </a:t>
            </a:r>
            <a:r>
              <a:rPr lang="en-US" sz="2000" cap="none" dirty="0" smtClean="0"/>
              <a:t>Seaborn is a library that uses matplotlib underneath to plot graphs</a:t>
            </a:r>
          </a:p>
          <a:p>
            <a:endParaRPr lang="en-US" sz="2000" cap="none" dirty="0"/>
          </a:p>
          <a:p>
            <a:r>
              <a:rPr lang="en-US" sz="2000" cap="none" dirty="0" smtClean="0"/>
              <a:t>MATPLOTLIB:</a:t>
            </a:r>
            <a:r>
              <a:rPr lang="en-US" sz="2000" cap="none" dirty="0"/>
              <a:t> </a:t>
            </a:r>
            <a:r>
              <a:rPr lang="en-US" sz="2000" cap="none" dirty="0" smtClean="0"/>
              <a:t>Matplotlib is a low level graph plotting library in 	  	        	  	      python that serves as a visualization utility</a:t>
            </a:r>
            <a:r>
              <a:rPr lang="en-US" sz="2000" dirty="0" smtClean="0"/>
              <a:t>.</a:t>
            </a:r>
          </a:p>
          <a:p>
            <a:endParaRPr lang="en-US" sz="2000" cap="non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37" y="4624677"/>
            <a:ext cx="1944217" cy="1944217"/>
          </a:xfrm>
          <a:prstGeom prst="rect">
            <a:avLst/>
          </a:prstGeom>
        </p:spPr>
      </p:pic>
      <p:pic>
        <p:nvPicPr>
          <p:cNvPr id="1033" name="Picture 9" descr="Python Logo Clipart Easy - Pandas Python Logo Png , Free Transparent  Clipart - Clipart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95" y="4637226"/>
            <a:ext cx="2808311" cy="196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Seaborn tutorial | Interactive Cha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74" y="4637226"/>
            <a:ext cx="3658552" cy="1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Matplotlib Tutorial - javatpoi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194" y="4624677"/>
            <a:ext cx="2034701" cy="19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9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188641"/>
            <a:ext cx="8640960" cy="1080120"/>
          </a:xfrm>
        </p:spPr>
        <p:txBody>
          <a:bodyPr>
            <a:normAutofit fontScale="90000"/>
          </a:bodyPr>
          <a:lstStyle/>
          <a:p>
            <a:r>
              <a:rPr lang="en-IN" sz="4000" u="sng" dirty="0" smtClean="0">
                <a:latin typeface="sohne"/>
              </a:rPr>
              <a:t>DATA UNDERSTANDING AND DATA CLEANING</a:t>
            </a:r>
            <a:endParaRPr lang="en-IN" sz="4000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001" y="1340768"/>
            <a:ext cx="10585176" cy="4752528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dataset for google app store analysis is from kaggle.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target variable is “installs” (number of installation), and explanatory variables include category, price, ratings, and reviews, etc. Specifically, ‘rating’ is a continuous variable with a scale of 1–5.</a:t>
            </a:r>
          </a:p>
          <a:p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raw data contains too many categorical variables and about 500 missing values in the rating column. Data cleaning includes: 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Dropped all the observations with missing values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the ‘last updated’ column into the number of days</a:t>
            </a:r>
          </a:p>
          <a:p>
            <a:endParaRPr lang="en-US" sz="2000" cap="none" dirty="0">
              <a:latin typeface="charter"/>
            </a:endParaRPr>
          </a:p>
          <a:p>
            <a:endParaRPr lang="en-IN" sz="20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CDF6F-26DC-4B02-8ED8-974EDD3C1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3" t="51179" r="26364" b="22963"/>
          <a:stretch/>
        </p:blipFill>
        <p:spPr>
          <a:xfrm>
            <a:off x="2494012" y="4545501"/>
            <a:ext cx="7769733" cy="21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3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DATA EXPLORATION</a:t>
            </a:r>
            <a:endParaRPr lang="en-US" sz="4800" u="sn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DISTRIBUTION OF RATING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RATING V/S INSTALLATION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319B801A-7314-4E18-8D00-7DA394F9AA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265" t="38250" r="27323" b="18221"/>
          <a:stretch/>
        </p:blipFill>
        <p:spPr>
          <a:xfrm>
            <a:off x="1218883" y="2819400"/>
            <a:ext cx="5078413" cy="273815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36F2009-D8F4-4FE3-84E8-FE238E9E9D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7576" t="41347" r="29091" b="17845"/>
          <a:stretch/>
        </p:blipFill>
        <p:spPr>
          <a:xfrm>
            <a:off x="6496644" y="2830286"/>
            <a:ext cx="5243019" cy="277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116632"/>
            <a:ext cx="9289032" cy="1124744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 </a:t>
            </a:r>
            <a:r>
              <a:rPr lang="en-US" sz="36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various apps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836" y="1628800"/>
            <a:ext cx="5184576" cy="47594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Apps in Google Play Store fall into four clusters:</a:t>
            </a:r>
          </a:p>
          <a:p>
            <a:pPr marL="534988" indent="-2667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ratings but low installations (dark blue)</a:t>
            </a:r>
          </a:p>
          <a:p>
            <a:pPr marL="534988" indent="-2667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low rating and installations (red)</a:t>
            </a:r>
          </a:p>
          <a:p>
            <a:pPr marL="534988" indent="-2667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medium rating installations (light blue)</a:t>
            </a:r>
          </a:p>
          <a:p>
            <a:pPr marL="534988" indent="-2667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high ratings and installations (green)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9BFB8-F544-4889-A3D1-BA3F588C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561" t="46790" r="31591" b="16499"/>
          <a:stretch/>
        </p:blipFill>
        <p:spPr>
          <a:xfrm>
            <a:off x="6119464" y="1772816"/>
            <a:ext cx="5924298" cy="30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4300" y="1556792"/>
            <a:ext cx="10360501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500" dirty="0" smtClean="0"/>
          </a:p>
          <a:p>
            <a:pPr marL="0" indent="0" algn="ctr">
              <a:buNone/>
            </a:pPr>
            <a:r>
              <a:rPr lang="en-US" sz="11500" dirty="0" smtClean="0"/>
              <a:t>THANK YOU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3954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153</TotalTime>
  <Words>289</Words>
  <Application>Microsoft Office PowerPoint</Application>
  <PresentationFormat>Custom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charter</vt:lpstr>
      <vt:lpstr>sohne</vt:lpstr>
      <vt:lpstr>Tech 16x9</vt:lpstr>
      <vt:lpstr>Data Analysis on  Google Apps Rating</vt:lpstr>
      <vt:lpstr>OBJECTIVE</vt:lpstr>
      <vt:lpstr>WORKFLOW</vt:lpstr>
      <vt:lpstr>TECHNOLOGY/LIBRARIES USED</vt:lpstr>
      <vt:lpstr>DATA UNDERSTANDING AND DATA CLEANING</vt:lpstr>
      <vt:lpstr>DATA EXPLORATION</vt:lpstr>
      <vt:lpstr>k-means clustering classified various apps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 Google Apps Rating</dc:title>
  <dc:creator>Anshu</dc:creator>
  <cp:lastModifiedBy>Anshu</cp:lastModifiedBy>
  <cp:revision>15</cp:revision>
  <dcterms:created xsi:type="dcterms:W3CDTF">2021-10-07T14:59:47Z</dcterms:created>
  <dcterms:modified xsi:type="dcterms:W3CDTF">2021-10-28T15:37:05Z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