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2e24464e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2e24464e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2e24464e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2e24464e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532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1993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1993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199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9199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22e24464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22e24464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2e24464e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2e24464e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2e24464e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2e24464e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2e24464ea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2e24464ea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2e24464e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2e24464e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2e24464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2e24464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Fallacies_of_distributed_computing" TargetMode="External"/><Relationship Id="rId2" Type="http://schemas.openxmlformats.org/officeDocument/2006/relationships/hyperlink" Target="https://ably.com/blog/8-fallacies-of-distributed-computing" TargetMode="External"/><Relationship Id="rId1" Type="http://schemas.openxmlformats.org/officeDocument/2006/relationships/slideLayout" Target="../slideLayouts/slideLayout3.xml"/><Relationship Id="rId4" Type="http://schemas.openxmlformats.org/officeDocument/2006/relationships/hyperlink" Target="https://dzone.com/articles/understanding-the-8-fallacies-of-distributed-syst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600225"/>
            <a:ext cx="8222100" cy="150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Navigating the 8 Fallacies of Distributed Computing</a:t>
            </a:r>
            <a:endParaRPr dirty="0"/>
          </a:p>
        </p:txBody>
      </p:sp>
      <p:sp>
        <p:nvSpPr>
          <p:cNvPr id="68" name="Google Shape;68;p13"/>
          <p:cNvSpPr txBox="1">
            <a:spLocks noGrp="1"/>
          </p:cNvSpPr>
          <p:nvPr>
            <p:ph type="subTitle" idx="1"/>
          </p:nvPr>
        </p:nvSpPr>
        <p:spPr>
          <a:xfrm>
            <a:off x="390525" y="2789107"/>
            <a:ext cx="8222100" cy="19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Anshu Varma (27)</a:t>
            </a:r>
            <a:endParaRPr dirty="0"/>
          </a:p>
          <a:p>
            <a:pPr marL="0" lvl="0" indent="0" algn="l" rtl="0">
              <a:spcBef>
                <a:spcPts val="0"/>
              </a:spcBef>
              <a:spcAft>
                <a:spcPts val="0"/>
              </a:spcAft>
              <a:buNone/>
            </a:pPr>
            <a:r>
              <a:rPr lang="en" dirty="0"/>
              <a:t>Sayli Hulji (05)</a:t>
            </a:r>
            <a:endParaRPr dirty="0"/>
          </a:p>
          <a:p>
            <a:pPr marL="0" lvl="0" indent="0" algn="l" rtl="0">
              <a:spcBef>
                <a:spcPts val="0"/>
              </a:spcBef>
              <a:spcAft>
                <a:spcPts val="0"/>
              </a:spcAft>
              <a:buNone/>
            </a:pPr>
            <a:r>
              <a:rPr lang="en" dirty="0"/>
              <a:t>Vishakha Upadhye (30)</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8. The network is homogenous</a:t>
            </a:r>
            <a:endParaRPr dirty="0"/>
          </a:p>
        </p:txBody>
      </p:sp>
      <p:sp>
        <p:nvSpPr>
          <p:cNvPr id="123" name="Google Shape;123;p22"/>
          <p:cNvSpPr txBox="1">
            <a:spLocks noGrp="1"/>
          </p:cNvSpPr>
          <p:nvPr>
            <p:ph type="body" idx="1"/>
          </p:nvPr>
        </p:nvSpPr>
        <p:spPr>
          <a:xfrm>
            <a:off x="81825" y="1877775"/>
            <a:ext cx="8612100" cy="29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highlight>
                  <a:srgbClr val="FFFFFF"/>
                </a:highlight>
                <a:latin typeface="Arial"/>
                <a:ea typeface="Arial"/>
                <a:cs typeface="Arial"/>
                <a:sym typeface="Arial"/>
              </a:rPr>
              <a:t>Often, not even your home network is homogenous. It’s enough to have just two devices with different configurations (e.g., laptops or mobile devices) and using different transport protocols, and your network is heterogeneous.</a:t>
            </a:r>
            <a:endParaRPr sz="1350" dirty="0">
              <a:solidFill>
                <a:srgbClr val="161616"/>
              </a:solidFill>
              <a:highlight>
                <a:srgbClr val="FFFFFF"/>
              </a:highlight>
              <a:latin typeface="Arial"/>
              <a:ea typeface="Arial"/>
              <a:cs typeface="Arial"/>
              <a:sym typeface="Arial"/>
            </a:endParaRPr>
          </a:p>
          <a:p>
            <a:pPr marL="0" lvl="0" indent="0" algn="l" rtl="0">
              <a:spcBef>
                <a:spcPts val="2000"/>
              </a:spcBef>
              <a:spcAft>
                <a:spcPts val="0"/>
              </a:spcAft>
              <a:buNone/>
            </a:pPr>
            <a:r>
              <a:rPr lang="en" sz="1350" dirty="0">
                <a:solidFill>
                  <a:srgbClr val="161616"/>
                </a:solidFill>
                <a:highlight>
                  <a:srgbClr val="FFFFFF"/>
                </a:highlight>
                <a:latin typeface="Arial"/>
                <a:ea typeface="Arial"/>
                <a:cs typeface="Arial"/>
                <a:sym typeface="Arial"/>
              </a:rPr>
              <a:t>Most distributed systems need to integrate with multiple types of devices, adapt to various operating systems, work with different browsers, and interact with other systems. Therefore, it’s critical to focus on interoperability, thus ensuring that all these components can “talk” to each other, despite being different.</a:t>
            </a:r>
            <a:endParaRPr sz="1350" dirty="0">
              <a:solidFill>
                <a:srgbClr val="161616"/>
              </a:solidFill>
              <a:highlight>
                <a:srgbClr val="FFFFFF"/>
              </a:highlight>
              <a:latin typeface="Arial"/>
              <a:ea typeface="Arial"/>
              <a:cs typeface="Arial"/>
              <a:sym typeface="Arial"/>
            </a:endParaRPr>
          </a:p>
          <a:p>
            <a:pPr marL="0" lvl="0" indent="0" algn="l" rtl="0">
              <a:spcBef>
                <a:spcPts val="2000"/>
              </a:spcBef>
              <a:spcAft>
                <a:spcPts val="1600"/>
              </a:spcAft>
              <a:buNone/>
            </a:pPr>
            <a:endParaRPr sz="1350" dirty="0">
              <a:solidFill>
                <a:srgbClr val="16161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Text Placeholder 2"/>
          <p:cNvSpPr>
            <a:spLocks noGrp="1"/>
          </p:cNvSpPr>
          <p:nvPr>
            <p:ph type="body" idx="1"/>
          </p:nvPr>
        </p:nvSpPr>
        <p:spPr>
          <a:xfrm>
            <a:off x="471900" y="1974493"/>
            <a:ext cx="7321282" cy="2438180"/>
          </a:xfrm>
        </p:spPr>
        <p:txBody>
          <a:bodyPr/>
          <a:lstStyle/>
          <a:p>
            <a:pPr>
              <a:buFont typeface="Wingdings" panose="05000000000000000000" pitchFamily="2" charset="2"/>
              <a:buChar char="Ø"/>
            </a:pPr>
            <a:r>
              <a:rPr lang="en-IN" sz="1400" dirty="0">
                <a:latin typeface="+mn-lt"/>
                <a:hlinkClick r:id="rId2"/>
              </a:rPr>
              <a:t>https://</a:t>
            </a:r>
            <a:r>
              <a:rPr lang="en-IN" sz="1400" dirty="0" smtClean="0">
                <a:latin typeface="+mn-lt"/>
                <a:hlinkClick r:id="rId2"/>
              </a:rPr>
              <a:t>ably.com/blog/8-fallacies-of-distributed-computing</a:t>
            </a:r>
            <a:endParaRPr lang="en-IN" sz="1400" dirty="0">
              <a:latin typeface="+mn-lt"/>
            </a:endParaRPr>
          </a:p>
          <a:p>
            <a:pPr>
              <a:buFont typeface="Wingdings" panose="05000000000000000000" pitchFamily="2" charset="2"/>
              <a:buChar char="Ø"/>
            </a:pPr>
            <a:endParaRPr lang="en-IN" sz="1400" dirty="0" smtClean="0">
              <a:latin typeface="+mn-lt"/>
              <a:hlinkClick r:id="rId3"/>
            </a:endParaRPr>
          </a:p>
          <a:p>
            <a:pPr>
              <a:buFont typeface="Wingdings" panose="05000000000000000000" pitchFamily="2" charset="2"/>
              <a:buChar char="Ø"/>
            </a:pPr>
            <a:endParaRPr lang="en-IN" sz="1400" dirty="0">
              <a:latin typeface="+mn-lt"/>
              <a:hlinkClick r:id="rId3"/>
            </a:endParaRPr>
          </a:p>
          <a:p>
            <a:pPr>
              <a:buFont typeface="Wingdings" panose="05000000000000000000" pitchFamily="2" charset="2"/>
              <a:buChar char="Ø"/>
            </a:pPr>
            <a:r>
              <a:rPr lang="en-IN" sz="1400" dirty="0" smtClean="0">
                <a:latin typeface="+mn-lt"/>
                <a:hlinkClick r:id="rId3"/>
              </a:rPr>
              <a:t>https</a:t>
            </a:r>
            <a:r>
              <a:rPr lang="en-IN" sz="1400" dirty="0">
                <a:latin typeface="+mn-lt"/>
                <a:hlinkClick r:id="rId3"/>
              </a:rPr>
              <a:t>://</a:t>
            </a:r>
            <a:r>
              <a:rPr lang="en-IN" sz="1400" dirty="0" smtClean="0">
                <a:latin typeface="+mn-lt"/>
                <a:hlinkClick r:id="rId3"/>
              </a:rPr>
              <a:t>en.wikipedia.org/wiki/Fallacies_of_distributed_computing</a:t>
            </a:r>
            <a:endParaRPr lang="en-IN" sz="1400" dirty="0" smtClean="0">
              <a:latin typeface="+mn-lt"/>
            </a:endParaRPr>
          </a:p>
          <a:p>
            <a:pPr>
              <a:buFont typeface="Wingdings" panose="05000000000000000000" pitchFamily="2" charset="2"/>
              <a:buChar char="Ø"/>
            </a:pPr>
            <a:endParaRPr lang="en-IN" sz="1400" dirty="0" smtClean="0">
              <a:latin typeface="+mn-lt"/>
              <a:hlinkClick r:id="rId4"/>
            </a:endParaRPr>
          </a:p>
          <a:p>
            <a:pPr>
              <a:buFont typeface="Wingdings" panose="05000000000000000000" pitchFamily="2" charset="2"/>
              <a:buChar char="Ø"/>
            </a:pPr>
            <a:endParaRPr lang="en-IN" sz="1400" dirty="0">
              <a:latin typeface="+mn-lt"/>
              <a:hlinkClick r:id="rId4"/>
            </a:endParaRPr>
          </a:p>
          <a:p>
            <a:pPr>
              <a:buFont typeface="Wingdings" panose="05000000000000000000" pitchFamily="2" charset="2"/>
              <a:buChar char="Ø"/>
            </a:pPr>
            <a:r>
              <a:rPr lang="en-IN" sz="1400" dirty="0" smtClean="0">
                <a:latin typeface="+mn-lt"/>
                <a:hlinkClick r:id="rId4"/>
              </a:rPr>
              <a:t>https</a:t>
            </a:r>
            <a:r>
              <a:rPr lang="en-IN" sz="1400" dirty="0">
                <a:latin typeface="+mn-lt"/>
                <a:hlinkClick r:id="rId4"/>
              </a:rPr>
              <a:t>://</a:t>
            </a:r>
            <a:r>
              <a:rPr lang="en-IN" sz="1400" dirty="0" smtClean="0">
                <a:latin typeface="+mn-lt"/>
                <a:hlinkClick r:id="rId4"/>
              </a:rPr>
              <a:t>dzone.com/articles/understanding-the-8-fallacies-of-distributed-syste</a:t>
            </a:r>
            <a:endParaRPr lang="en-IN" sz="1400" dirty="0" smtClean="0">
              <a:latin typeface="+mn-lt"/>
            </a:endParaRPr>
          </a:p>
          <a:p>
            <a:pPr marL="114300" indent="0">
              <a:buNone/>
            </a:pPr>
            <a:endParaRPr lang="en-IN" dirty="0"/>
          </a:p>
        </p:txBody>
      </p:sp>
    </p:spTree>
    <p:extLst>
      <p:ext uri="{BB962C8B-B14F-4D97-AF65-F5344CB8AC3E}">
        <p14:creationId xmlns:p14="http://schemas.microsoft.com/office/powerpoint/2010/main" val="202127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129" name="Google Shape;129;p23"/>
          <p:cNvSpPr txBox="1">
            <a:spLocks noGrp="1"/>
          </p:cNvSpPr>
          <p:nvPr>
            <p:ph type="body" idx="1"/>
          </p:nvPr>
        </p:nvSpPr>
        <p:spPr>
          <a:xfrm>
            <a:off x="81825" y="1877775"/>
            <a:ext cx="8612100" cy="29496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 sz="1700" b="1" dirty="0">
                <a:solidFill>
                  <a:srgbClr val="161616"/>
                </a:solidFill>
                <a:latin typeface="Arial"/>
                <a:ea typeface="Arial"/>
                <a:cs typeface="Arial"/>
                <a:sym typeface="Arial"/>
              </a:rPr>
              <a:t>Building distributed systems is hard.</a:t>
            </a:r>
            <a:endParaRPr sz="1700" b="1" dirty="0">
              <a:solidFill>
                <a:srgbClr val="161616"/>
              </a:solidFill>
              <a:latin typeface="Arial"/>
              <a:ea typeface="Arial"/>
              <a:cs typeface="Arial"/>
              <a:sym typeface="Arial"/>
            </a:endParaRPr>
          </a:p>
          <a:p>
            <a:pPr marL="0" lvl="0" indent="0" algn="l" rtl="0">
              <a:spcBef>
                <a:spcPts val="1500"/>
              </a:spcBef>
              <a:spcAft>
                <a:spcPts val="0"/>
              </a:spcAft>
              <a:buNone/>
            </a:pPr>
            <a:r>
              <a:rPr lang="en" sz="1350" dirty="0">
                <a:solidFill>
                  <a:srgbClr val="161616"/>
                </a:solidFill>
                <a:highlight>
                  <a:srgbClr val="FFFFFF"/>
                </a:highlight>
                <a:latin typeface="Arial"/>
                <a:ea typeface="Arial"/>
                <a:cs typeface="Arial"/>
                <a:sym typeface="Arial"/>
              </a:rPr>
              <a:t>Even though the fallacies of distributed computing were coined a few decades ago, they still hold true today.The rise of cloud computing, automation, and DevOps makes things easier and helps minimize the impact of these fallacies — but only minimize, not remove entirely.</a:t>
            </a:r>
            <a:endParaRPr sz="1350" dirty="0">
              <a:solidFill>
                <a:srgbClr val="161616"/>
              </a:solidFill>
              <a:highlight>
                <a:srgbClr val="FFFFFF"/>
              </a:highlight>
              <a:latin typeface="Arial"/>
              <a:ea typeface="Arial"/>
              <a:cs typeface="Arial"/>
              <a:sym typeface="Arial"/>
            </a:endParaRPr>
          </a:p>
          <a:p>
            <a:pPr marL="0" lvl="0" indent="0" algn="l" rtl="0">
              <a:spcBef>
                <a:spcPts val="1500"/>
              </a:spcBef>
              <a:spcAft>
                <a:spcPts val="0"/>
              </a:spcAft>
              <a:buNone/>
            </a:pPr>
            <a:r>
              <a:rPr lang="en" sz="1350" dirty="0">
                <a:solidFill>
                  <a:srgbClr val="161616"/>
                </a:solidFill>
                <a:highlight>
                  <a:srgbClr val="FFFFFF"/>
                </a:highlight>
                <a:latin typeface="Arial"/>
                <a:ea typeface="Arial"/>
                <a:cs typeface="Arial"/>
                <a:sym typeface="Arial"/>
              </a:rPr>
              <a:t>It will be interesting to see how technology evolves, and if in 10, 20, or 30 years from now, the fallacies of distributed computing will still be relevant. Right now, though, they are. And that makes </a:t>
            </a:r>
            <a:r>
              <a:rPr lang="en" sz="1350" b="1" dirty="0">
                <a:solidFill>
                  <a:srgbClr val="0A0A0A"/>
                </a:solidFill>
                <a:highlight>
                  <a:srgbClr val="FFFFFF"/>
                </a:highlight>
                <a:latin typeface="Arial"/>
                <a:ea typeface="Arial"/>
                <a:cs typeface="Arial"/>
                <a:sym typeface="Arial"/>
              </a:rPr>
              <a:t>building dependable distributed systems a tough engineering challenge</a:t>
            </a:r>
            <a:r>
              <a:rPr lang="en" sz="1350" dirty="0">
                <a:solidFill>
                  <a:srgbClr val="161616"/>
                </a:solidFill>
                <a:highlight>
                  <a:srgbClr val="FFFFFF"/>
                </a:highlight>
                <a:latin typeface="Arial"/>
                <a:ea typeface="Arial"/>
                <a:cs typeface="Arial"/>
                <a:sym typeface="Arial"/>
              </a:rPr>
              <a:t>. The biggest fallacy would be to think otherwise.</a:t>
            </a:r>
            <a:endParaRPr sz="1350" dirty="0">
              <a:solidFill>
                <a:srgbClr val="161616"/>
              </a:solidFill>
              <a:highlight>
                <a:srgbClr val="FFFFFF"/>
              </a:highlight>
              <a:latin typeface="Arial"/>
              <a:ea typeface="Arial"/>
              <a:cs typeface="Arial"/>
              <a:sym typeface="Arial"/>
            </a:endParaRPr>
          </a:p>
          <a:p>
            <a:pPr marL="0" lvl="0" indent="0" algn="l" rtl="0">
              <a:spcBef>
                <a:spcPts val="1500"/>
              </a:spcBef>
              <a:spcAft>
                <a:spcPts val="1600"/>
              </a:spcAft>
              <a:buNone/>
            </a:pPr>
            <a:endParaRPr sz="1350" dirty="0">
              <a:solidFill>
                <a:srgbClr val="161616"/>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a:spLocks noGrp="1"/>
          </p:cNvSpPr>
          <p:nvPr>
            <p:ph type="subTitle" idx="1"/>
          </p:nvPr>
        </p:nvSpPr>
        <p:spPr>
          <a:xfrm>
            <a:off x="328179" y="2054817"/>
            <a:ext cx="8222100" cy="194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4800" dirty="0" smtClean="0"/>
              <a:t>THANK YOU</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641789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algn="l" rtl="0">
              <a:lnSpc>
                <a:spcPct val="115000"/>
              </a:lnSpc>
              <a:spcBef>
                <a:spcPts val="900"/>
              </a:spcBef>
              <a:spcAft>
                <a:spcPts val="0"/>
              </a:spcAft>
              <a:buNone/>
            </a:pPr>
            <a:r>
              <a:rPr lang="en" sz="1800" b="1" dirty="0">
                <a:solidFill>
                  <a:srgbClr val="161616"/>
                </a:solidFill>
                <a:highlight>
                  <a:srgbClr val="FFFFFF"/>
                </a:highlight>
                <a:latin typeface="Arial"/>
                <a:ea typeface="Arial"/>
                <a:cs typeface="Arial"/>
                <a:sym typeface="Arial"/>
              </a:rPr>
              <a:t>What are the fallacies of distributed computing?</a:t>
            </a:r>
            <a:endParaRPr sz="1800" b="1" dirty="0">
              <a:solidFill>
                <a:srgbClr val="161616"/>
              </a:solidFill>
              <a:highlight>
                <a:srgbClr val="FFFFFF"/>
              </a:highlight>
              <a:latin typeface="Arial"/>
              <a:ea typeface="Arial"/>
              <a:cs typeface="Arial"/>
              <a:sym typeface="Arial"/>
            </a:endParaRPr>
          </a:p>
          <a:p>
            <a:pPr marL="0" lvl="0" indent="0" algn="ctr" rtl="0">
              <a:spcBef>
                <a:spcPts val="1500"/>
              </a:spcBef>
              <a:spcAft>
                <a:spcPts val="0"/>
              </a:spcAft>
              <a:buNone/>
            </a:pPr>
            <a:endParaRPr dirty="0"/>
          </a:p>
        </p:txBody>
      </p:sp>
      <p:sp>
        <p:nvSpPr>
          <p:cNvPr id="74" name="Google Shape;74;p14"/>
          <p:cNvSpPr txBox="1">
            <a:spLocks noGrp="1"/>
          </p:cNvSpPr>
          <p:nvPr>
            <p:ph type="body" idx="2"/>
          </p:nvPr>
        </p:nvSpPr>
        <p:spPr>
          <a:xfrm>
            <a:off x="4664005" y="1419352"/>
            <a:ext cx="3831300" cy="33171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The network is reliable.</a:t>
            </a: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Latency is zero.</a:t>
            </a: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Bandwidth is infinite.</a:t>
            </a: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The network is secure.</a:t>
            </a: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Topology doesn't change.</a:t>
            </a: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There is one administrator.</a:t>
            </a: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Transport cost is zero.</a:t>
            </a:r>
            <a:endParaRPr sz="1400" dirty="0">
              <a:latin typeface="Arial"/>
              <a:ea typeface="Arial"/>
              <a:cs typeface="Arial"/>
              <a:sym typeface="Arial"/>
            </a:endParaRPr>
          </a:p>
          <a:p>
            <a:pPr marL="457200" lvl="0" indent="-317500" algn="l" rtl="0">
              <a:spcBef>
                <a:spcPts val="0"/>
              </a:spcBef>
              <a:spcAft>
                <a:spcPts val="0"/>
              </a:spcAft>
              <a:buSzPts val="1400"/>
              <a:buFont typeface="Arial"/>
              <a:buAutoNum type="arabicParenR"/>
            </a:pPr>
            <a:r>
              <a:rPr lang="en" sz="1400" dirty="0">
                <a:latin typeface="Arial"/>
                <a:ea typeface="Arial"/>
                <a:cs typeface="Arial"/>
                <a:sym typeface="Arial"/>
              </a:rPr>
              <a:t>The network is homogeneous.</a:t>
            </a:r>
            <a:endParaRPr sz="1400" dirty="0">
              <a:latin typeface="Arial"/>
              <a:ea typeface="Arial"/>
              <a:cs typeface="Arial"/>
              <a:sym typeface="Arial"/>
            </a:endParaRPr>
          </a:p>
          <a:p>
            <a:pPr marL="0" lvl="0" indent="0" algn="l" rtl="0">
              <a:spcBef>
                <a:spcPts val="1600"/>
              </a:spcBef>
              <a:spcAft>
                <a:spcPts val="1600"/>
              </a:spcAft>
              <a:buNone/>
            </a:pPr>
            <a:endParaRPr sz="1350" dirty="0">
              <a:solidFill>
                <a:srgbClr val="161616"/>
              </a:solidFill>
              <a:latin typeface="Arial"/>
              <a:ea typeface="Arial"/>
              <a:cs typeface="Arial"/>
              <a:sym typeface="Arial"/>
            </a:endParaRPr>
          </a:p>
        </p:txBody>
      </p:sp>
      <p:sp>
        <p:nvSpPr>
          <p:cNvPr id="75" name="Google Shape;75;p14"/>
          <p:cNvSpPr txBox="1"/>
          <p:nvPr/>
        </p:nvSpPr>
        <p:spPr>
          <a:xfrm>
            <a:off x="4786600" y="354925"/>
            <a:ext cx="30000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rPr>
              <a:t>Here is a list of false assumptions architects and developers </a:t>
            </a:r>
            <a:r>
              <a:rPr lang="en" dirty="0" smtClean="0">
                <a:solidFill>
                  <a:schemeClr val="lt1"/>
                </a:solidFill>
              </a:rPr>
              <a:t>might make.</a:t>
            </a:r>
            <a:endParaRPr dirty="0">
              <a:solidFill>
                <a:schemeClr val="dk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457200" lvl="0" indent="-431800" algn="l" rtl="0">
              <a:spcBef>
                <a:spcPts val="0"/>
              </a:spcBef>
              <a:spcAft>
                <a:spcPts val="0"/>
              </a:spcAft>
              <a:buSzPts val="3200"/>
              <a:buAutoNum type="arabicPeriod"/>
            </a:pPr>
            <a:r>
              <a:rPr lang="en" dirty="0"/>
              <a:t>The Network is Reliable</a:t>
            </a:r>
            <a:endParaRPr dirty="0"/>
          </a:p>
        </p:txBody>
      </p:sp>
      <p:sp>
        <p:nvSpPr>
          <p:cNvPr id="81" name="Google Shape;81;p15"/>
          <p:cNvSpPr txBox="1">
            <a:spLocks noGrp="1"/>
          </p:cNvSpPr>
          <p:nvPr>
            <p:ph type="body" idx="1"/>
          </p:nvPr>
        </p:nvSpPr>
        <p:spPr>
          <a:xfrm>
            <a:off x="298718" y="1967566"/>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latin typeface="Arial"/>
                <a:ea typeface="Arial"/>
                <a:cs typeface="Arial"/>
                <a:sym typeface="Arial"/>
              </a:rPr>
              <a:t>Networks are complex, dynamic, and often unpredictable. Many reasons could lead to a network failure or network-related issues: a switch or a power failure, misconfiguration, an entire datacenter becoming unavailable, DDoS attacks, etc. Due to this complexity and general unpredictability, networks are unreliable.</a:t>
            </a:r>
            <a:endParaRPr sz="1350" dirty="0">
              <a:solidFill>
                <a:srgbClr val="161616"/>
              </a:solidFill>
              <a:latin typeface="Arial"/>
              <a:ea typeface="Arial"/>
              <a:cs typeface="Arial"/>
              <a:sym typeface="Arial"/>
            </a:endParaRPr>
          </a:p>
          <a:p>
            <a:pPr marL="0" lvl="0" indent="0" algn="l" rtl="0">
              <a:spcBef>
                <a:spcPts val="1600"/>
              </a:spcBef>
              <a:spcAft>
                <a:spcPts val="0"/>
              </a:spcAft>
              <a:buNone/>
            </a:pPr>
            <a:r>
              <a:rPr lang="en" sz="1350" dirty="0">
                <a:solidFill>
                  <a:srgbClr val="161616"/>
                </a:solidFill>
                <a:latin typeface="Arial"/>
                <a:ea typeface="Arial"/>
                <a:cs typeface="Arial"/>
                <a:sym typeface="Arial"/>
              </a:rPr>
              <a:t>So how do you make your distributed system reliable, ensuring it continues to work as expected, even in the context of unreliable networks?</a:t>
            </a:r>
            <a:endParaRPr sz="1350" dirty="0">
              <a:solidFill>
                <a:srgbClr val="161616"/>
              </a:solidFill>
              <a:latin typeface="Arial"/>
              <a:ea typeface="Arial"/>
              <a:cs typeface="Arial"/>
              <a:sym typeface="Arial"/>
            </a:endParaRPr>
          </a:p>
          <a:p>
            <a:pPr marL="0" lvl="0" indent="0" algn="l" rtl="0">
              <a:spcBef>
                <a:spcPts val="1600"/>
              </a:spcBef>
              <a:spcAft>
                <a:spcPts val="1600"/>
              </a:spcAft>
              <a:buNone/>
            </a:pPr>
            <a:r>
              <a:rPr lang="en" sz="1350" dirty="0">
                <a:solidFill>
                  <a:srgbClr val="161616"/>
                </a:solidFill>
                <a:latin typeface="Arial"/>
                <a:ea typeface="Arial"/>
                <a:cs typeface="Arial"/>
                <a:sym typeface="Arial"/>
              </a:rPr>
              <a:t>The system should be designed in such a way that it is able to mitigate failures that will inevitably occur, and continue to operate as expected in spite of adversities.</a:t>
            </a:r>
            <a:endParaRPr sz="1350" dirty="0">
              <a:solidFill>
                <a:srgbClr val="16161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lnSpc>
                <a:spcPct val="115000"/>
              </a:lnSpc>
              <a:spcBef>
                <a:spcPts val="700"/>
              </a:spcBef>
              <a:spcAft>
                <a:spcPts val="0"/>
              </a:spcAft>
              <a:buNone/>
            </a:pPr>
            <a:endParaRPr sz="1300" b="1" dirty="0">
              <a:solidFill>
                <a:srgbClr val="161616"/>
              </a:solidFill>
              <a:highlight>
                <a:srgbClr val="FFFFFF"/>
              </a:highlight>
              <a:latin typeface="Arial"/>
              <a:ea typeface="Arial"/>
              <a:cs typeface="Arial"/>
              <a:sym typeface="Arial"/>
            </a:endParaRPr>
          </a:p>
          <a:p>
            <a:pPr marL="0" lvl="0" indent="0" algn="l" rtl="0">
              <a:spcBef>
                <a:spcPts val="300"/>
              </a:spcBef>
              <a:spcAft>
                <a:spcPts val="0"/>
              </a:spcAft>
              <a:buNone/>
            </a:pPr>
            <a:r>
              <a:rPr lang="en" dirty="0"/>
              <a:t>2. Latency is zero</a:t>
            </a:r>
            <a:endParaRPr dirty="0"/>
          </a:p>
        </p:txBody>
      </p:sp>
      <p:sp>
        <p:nvSpPr>
          <p:cNvPr id="87" name="Google Shape;87;p16"/>
          <p:cNvSpPr txBox="1">
            <a:spLocks noGrp="1"/>
          </p:cNvSpPr>
          <p:nvPr>
            <p:ph type="body" idx="1"/>
          </p:nvPr>
        </p:nvSpPr>
        <p:spPr>
          <a:xfrm>
            <a:off x="471900" y="1919075"/>
            <a:ext cx="8222100" cy="30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latin typeface="Arial"/>
                <a:ea typeface="Arial"/>
                <a:cs typeface="Arial"/>
                <a:sym typeface="Arial"/>
              </a:rPr>
              <a:t>Latency may be close to zero when you’re running apps in your local environment, and it’s often negligible on a local area network. However, latency quickly deteriorates in a wide area network. That’s because in a WAN data often has to travel further from one node to another, since the network may span large geographical areas (this is usually the case with large-scale distributed systems).</a:t>
            </a:r>
            <a:endParaRPr sz="1350" dirty="0">
              <a:solidFill>
                <a:srgbClr val="161616"/>
              </a:solidFill>
              <a:latin typeface="Arial"/>
              <a:ea typeface="Arial"/>
              <a:cs typeface="Arial"/>
              <a:sym typeface="Arial"/>
            </a:endParaRPr>
          </a:p>
          <a:p>
            <a:pPr marL="0" lvl="0" indent="0" algn="l" rtl="0">
              <a:spcBef>
                <a:spcPts val="1600"/>
              </a:spcBef>
              <a:spcAft>
                <a:spcPts val="0"/>
              </a:spcAft>
              <a:buNone/>
            </a:pPr>
            <a:r>
              <a:rPr lang="en" sz="1350" dirty="0">
                <a:solidFill>
                  <a:srgbClr val="161616"/>
                </a:solidFill>
                <a:latin typeface="Arial"/>
                <a:ea typeface="Arial"/>
                <a:cs typeface="Arial"/>
                <a:sym typeface="Arial"/>
              </a:rPr>
              <a:t>With latency in mind, here are several other things to ponder:</a:t>
            </a:r>
            <a:endParaRPr sz="1350" dirty="0">
              <a:solidFill>
                <a:srgbClr val="161616"/>
              </a:solidFill>
              <a:latin typeface="Arial"/>
              <a:ea typeface="Arial"/>
              <a:cs typeface="Arial"/>
              <a:sym typeface="Arial"/>
            </a:endParaRPr>
          </a:p>
          <a:p>
            <a:pPr marL="457200" lvl="0" indent="-314325" algn="l" rtl="0">
              <a:spcBef>
                <a:spcPts val="1600"/>
              </a:spcBef>
              <a:spcAft>
                <a:spcPts val="0"/>
              </a:spcAft>
              <a:buClr>
                <a:srgbClr val="0A0A0A"/>
              </a:buClr>
              <a:buSzPts val="1350"/>
              <a:buFont typeface="Arial"/>
              <a:buAutoNum type="arabicPeriod"/>
            </a:pPr>
            <a:r>
              <a:rPr lang="en" sz="1350" dirty="0">
                <a:solidFill>
                  <a:srgbClr val="0A0A0A"/>
                </a:solidFill>
                <a:latin typeface="Arial"/>
                <a:ea typeface="Arial"/>
                <a:cs typeface="Arial"/>
                <a:sym typeface="Arial"/>
              </a:rPr>
              <a:t>Caching</a:t>
            </a:r>
            <a:endParaRPr sz="1350" dirty="0">
              <a:solidFill>
                <a:srgbClr val="0A0A0A"/>
              </a:solidFill>
              <a:latin typeface="Arial"/>
              <a:ea typeface="Arial"/>
              <a:cs typeface="Arial"/>
              <a:sym typeface="Arial"/>
            </a:endParaRPr>
          </a:p>
          <a:p>
            <a:pPr marL="457200" lvl="0" indent="-314325" algn="l" rtl="0">
              <a:spcBef>
                <a:spcPts val="0"/>
              </a:spcBef>
              <a:spcAft>
                <a:spcPts val="0"/>
              </a:spcAft>
              <a:buClr>
                <a:srgbClr val="0A0A0A"/>
              </a:buClr>
              <a:buSzPts val="1350"/>
              <a:buFont typeface="Arial"/>
              <a:buAutoNum type="arabicPeriod"/>
            </a:pPr>
            <a:r>
              <a:rPr lang="en" sz="1350" dirty="0">
                <a:solidFill>
                  <a:srgbClr val="0A0A0A"/>
                </a:solidFill>
                <a:latin typeface="Arial"/>
                <a:ea typeface="Arial"/>
                <a:cs typeface="Arial"/>
                <a:sym typeface="Arial"/>
              </a:rPr>
              <a:t>Using an event-driven protocol</a:t>
            </a:r>
            <a:endParaRPr sz="1350" dirty="0">
              <a:solidFill>
                <a:srgbClr val="0A0A0A"/>
              </a:solidFill>
              <a:latin typeface="Arial"/>
              <a:ea typeface="Arial"/>
              <a:cs typeface="Arial"/>
              <a:sym typeface="Arial"/>
            </a:endParaRPr>
          </a:p>
          <a:p>
            <a:pPr marL="457200" lvl="0" indent="-314325" algn="l" rtl="0">
              <a:spcBef>
                <a:spcPts val="0"/>
              </a:spcBef>
              <a:spcAft>
                <a:spcPts val="0"/>
              </a:spcAft>
              <a:buClr>
                <a:srgbClr val="0A0A0A"/>
              </a:buClr>
              <a:buSzPts val="1350"/>
              <a:buFont typeface="Arial"/>
              <a:buAutoNum type="arabicPeriod"/>
            </a:pPr>
            <a:r>
              <a:rPr lang="en" sz="1350" dirty="0">
                <a:solidFill>
                  <a:srgbClr val="0A0A0A"/>
                </a:solidFill>
                <a:latin typeface="Arial"/>
                <a:ea typeface="Arial"/>
                <a:cs typeface="Arial"/>
                <a:sym typeface="Arial"/>
              </a:rPr>
              <a:t>Server Performance</a:t>
            </a:r>
            <a:endParaRPr sz="1350" dirty="0">
              <a:solidFill>
                <a:srgbClr val="0A0A0A"/>
              </a:solidFill>
              <a:latin typeface="Arial"/>
              <a:ea typeface="Arial"/>
              <a:cs typeface="Arial"/>
              <a:sym typeface="Arial"/>
            </a:endParaRPr>
          </a:p>
          <a:p>
            <a:pPr marL="0" lvl="0" indent="0" algn="l" rtl="0">
              <a:spcBef>
                <a:spcPts val="1600"/>
              </a:spcBef>
              <a:spcAft>
                <a:spcPts val="1600"/>
              </a:spcAft>
              <a:buNone/>
            </a:pPr>
            <a:endParaRPr sz="1350" b="1" dirty="0">
              <a:solidFill>
                <a:srgbClr val="0A0A0A"/>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Bandwidth is infinite</a:t>
            </a:r>
            <a:endParaRPr dirty="0"/>
          </a:p>
        </p:txBody>
      </p:sp>
      <p:sp>
        <p:nvSpPr>
          <p:cNvPr id="93" name="Google Shape;93;p17"/>
          <p:cNvSpPr txBox="1">
            <a:spLocks noGrp="1"/>
          </p:cNvSpPr>
          <p:nvPr>
            <p:ph type="body" idx="1"/>
          </p:nvPr>
        </p:nvSpPr>
        <p:spPr>
          <a:xfrm>
            <a:off x="329025" y="1776200"/>
            <a:ext cx="8222100" cy="30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latin typeface="Arial"/>
                <a:ea typeface="Arial"/>
                <a:cs typeface="Arial"/>
                <a:sym typeface="Arial"/>
              </a:rPr>
              <a:t>While latency is the speed at which data travels from point A to point B, bandwidth refers to how much data can be transferred from one place to another in a certain timeframe.</a:t>
            </a:r>
            <a:endParaRPr sz="1350" dirty="0">
              <a:solidFill>
                <a:srgbClr val="161616"/>
              </a:solidFill>
              <a:latin typeface="Arial"/>
              <a:ea typeface="Arial"/>
              <a:cs typeface="Arial"/>
              <a:sym typeface="Arial"/>
            </a:endParaRPr>
          </a:p>
          <a:p>
            <a:pPr marL="0" lvl="0" indent="0" algn="l" rtl="0">
              <a:spcBef>
                <a:spcPts val="2000"/>
              </a:spcBef>
              <a:spcAft>
                <a:spcPts val="0"/>
              </a:spcAft>
              <a:buNone/>
            </a:pPr>
            <a:r>
              <a:rPr lang="en" sz="1350" dirty="0">
                <a:solidFill>
                  <a:srgbClr val="161616"/>
                </a:solidFill>
                <a:latin typeface="Arial"/>
                <a:ea typeface="Arial"/>
                <a:cs typeface="Arial"/>
                <a:sym typeface="Arial"/>
              </a:rPr>
              <a:t>When a high volume of data is being transferred through the network, and there is insufficient bandwidth support, various issues can arise:</a:t>
            </a:r>
            <a:endParaRPr sz="1350" dirty="0">
              <a:solidFill>
                <a:srgbClr val="161616"/>
              </a:solidFill>
              <a:latin typeface="Arial"/>
              <a:ea typeface="Arial"/>
              <a:cs typeface="Arial"/>
              <a:sym typeface="Arial"/>
            </a:endParaRPr>
          </a:p>
          <a:p>
            <a:pPr marL="457200" marR="215900" lvl="0" indent="-314325" algn="l" rtl="0">
              <a:lnSpc>
                <a:spcPct val="160000"/>
              </a:lnSpc>
              <a:spcBef>
                <a:spcPts val="2000"/>
              </a:spcBef>
              <a:spcAft>
                <a:spcPts val="0"/>
              </a:spcAft>
              <a:buClr>
                <a:srgbClr val="161616"/>
              </a:buClr>
              <a:buSzPts val="1350"/>
              <a:buFont typeface="Arial"/>
              <a:buChar char="●"/>
            </a:pPr>
            <a:r>
              <a:rPr lang="en" sz="1350" dirty="0">
                <a:solidFill>
                  <a:srgbClr val="161616"/>
                </a:solidFill>
                <a:latin typeface="Arial"/>
                <a:ea typeface="Arial"/>
                <a:cs typeface="Arial"/>
                <a:sym typeface="Arial"/>
              </a:rPr>
              <a:t>Queuing delays, bottlenecks, and network congestion.</a:t>
            </a:r>
            <a:endParaRPr sz="1350" dirty="0">
              <a:solidFill>
                <a:srgbClr val="161616"/>
              </a:solidFill>
              <a:latin typeface="Arial"/>
              <a:ea typeface="Arial"/>
              <a:cs typeface="Arial"/>
              <a:sym typeface="Arial"/>
            </a:endParaRPr>
          </a:p>
          <a:p>
            <a:pPr marL="457200" marR="215900" lvl="0" indent="-314325" algn="l" rtl="0">
              <a:lnSpc>
                <a:spcPct val="160000"/>
              </a:lnSpc>
              <a:spcBef>
                <a:spcPts val="0"/>
              </a:spcBef>
              <a:spcAft>
                <a:spcPts val="0"/>
              </a:spcAft>
              <a:buClr>
                <a:srgbClr val="161616"/>
              </a:buClr>
              <a:buSzPts val="1350"/>
              <a:buFont typeface="Arial"/>
              <a:buChar char="●"/>
            </a:pPr>
            <a:r>
              <a:rPr lang="en" sz="1350" dirty="0">
                <a:solidFill>
                  <a:srgbClr val="161616"/>
                </a:solidFill>
                <a:latin typeface="Arial"/>
                <a:ea typeface="Arial"/>
                <a:cs typeface="Arial"/>
                <a:sym typeface="Arial"/>
              </a:rPr>
              <a:t>Packet loss leading to inferior quality of service guarantees, i.e., messages getting lost or being delivered out of order.</a:t>
            </a:r>
            <a:endParaRPr sz="1350" dirty="0">
              <a:solidFill>
                <a:srgbClr val="161616"/>
              </a:solidFill>
              <a:latin typeface="Arial"/>
              <a:ea typeface="Arial"/>
              <a:cs typeface="Arial"/>
              <a:sym typeface="Arial"/>
            </a:endParaRPr>
          </a:p>
          <a:p>
            <a:pPr marL="457200" marR="215900" lvl="0" indent="-314325" algn="l" rtl="0">
              <a:lnSpc>
                <a:spcPct val="160000"/>
              </a:lnSpc>
              <a:spcBef>
                <a:spcPts val="0"/>
              </a:spcBef>
              <a:spcAft>
                <a:spcPts val="0"/>
              </a:spcAft>
              <a:buClr>
                <a:srgbClr val="161616"/>
              </a:buClr>
              <a:buSzPts val="1350"/>
              <a:buFont typeface="Arial"/>
              <a:buChar char="●"/>
            </a:pPr>
            <a:r>
              <a:rPr lang="en" sz="1350" dirty="0">
                <a:solidFill>
                  <a:srgbClr val="161616"/>
                </a:solidFill>
                <a:latin typeface="Arial"/>
                <a:ea typeface="Arial"/>
                <a:cs typeface="Arial"/>
                <a:sym typeface="Arial"/>
              </a:rPr>
              <a:t>Abysmal network performance and even overall system instability.</a:t>
            </a:r>
            <a:endParaRPr sz="1350" dirty="0">
              <a:solidFill>
                <a:srgbClr val="161616"/>
              </a:solidFill>
              <a:latin typeface="Arial"/>
              <a:ea typeface="Arial"/>
              <a:cs typeface="Arial"/>
              <a:sym typeface="Arial"/>
            </a:endParaRPr>
          </a:p>
          <a:p>
            <a:pPr marL="0" lvl="0" indent="0" algn="l" rtl="0">
              <a:spcBef>
                <a:spcPts val="4400"/>
              </a:spcBef>
              <a:spcAft>
                <a:spcPts val="0"/>
              </a:spcAft>
              <a:buNone/>
            </a:pPr>
            <a:endParaRPr sz="1350" dirty="0">
              <a:solidFill>
                <a:srgbClr val="161616"/>
              </a:solidFill>
              <a:highlight>
                <a:srgbClr val="FFFFFF"/>
              </a:highlight>
              <a:latin typeface="Arial"/>
              <a:ea typeface="Arial"/>
              <a:cs typeface="Arial"/>
              <a:sym typeface="Arial"/>
            </a:endParaRPr>
          </a:p>
          <a:p>
            <a:pPr marL="0" lvl="0" indent="0" algn="l" rtl="0">
              <a:spcBef>
                <a:spcPts val="2000"/>
              </a:spcBef>
              <a:spcAft>
                <a:spcPts val="0"/>
              </a:spcAft>
              <a:buNone/>
            </a:pPr>
            <a:endParaRPr sz="1350" dirty="0">
              <a:solidFill>
                <a:srgbClr val="161616"/>
              </a:solidFill>
              <a:highlight>
                <a:srgbClr val="FFFFFF"/>
              </a:highlight>
              <a:latin typeface="Arial"/>
              <a:ea typeface="Arial"/>
              <a:cs typeface="Arial"/>
              <a:sym typeface="Arial"/>
            </a:endParaRPr>
          </a:p>
          <a:p>
            <a:pPr marL="0" lvl="0" indent="0" algn="l" rtl="0">
              <a:spcBef>
                <a:spcPts val="2000"/>
              </a:spcBef>
              <a:spcAft>
                <a:spcPts val="1600"/>
              </a:spcAft>
              <a:buNone/>
            </a:pPr>
            <a:endParaRPr sz="1350" b="1" dirty="0">
              <a:solidFill>
                <a:srgbClr val="0A0A0A"/>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 The network is secure</a:t>
            </a:r>
            <a:endParaRPr dirty="0"/>
          </a:p>
        </p:txBody>
      </p:sp>
      <p:sp>
        <p:nvSpPr>
          <p:cNvPr id="99" name="Google Shape;99;p18"/>
          <p:cNvSpPr txBox="1">
            <a:spLocks noGrp="1"/>
          </p:cNvSpPr>
          <p:nvPr>
            <p:ph type="body" idx="1"/>
          </p:nvPr>
        </p:nvSpPr>
        <p:spPr>
          <a:xfrm>
            <a:off x="132900" y="1706700"/>
            <a:ext cx="8692800" cy="32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latin typeface="Arial"/>
                <a:ea typeface="Arial"/>
                <a:cs typeface="Arial"/>
                <a:sym typeface="Arial"/>
              </a:rPr>
              <a:t>There are many ways a network can be attacked or compromised: bugs, vulnerabilities in operating systems and libraries, unencrypted communication, oversights that lead to data being accessed by unauthorized parties, viruses and malware, cross-site scripting (XSS), and DDoS attacks, to name just a few (but the list is endless)</a:t>
            </a:r>
            <a:endParaRPr sz="1350" dirty="0">
              <a:solidFill>
                <a:srgbClr val="161616"/>
              </a:solidFill>
              <a:latin typeface="Arial"/>
              <a:ea typeface="Arial"/>
              <a:cs typeface="Arial"/>
              <a:sym typeface="Arial"/>
            </a:endParaRPr>
          </a:p>
          <a:p>
            <a:pPr marL="0" lvl="0" indent="0" algn="l" rtl="0">
              <a:spcBef>
                <a:spcPts val="1600"/>
              </a:spcBef>
              <a:spcAft>
                <a:spcPts val="0"/>
              </a:spcAft>
              <a:buNone/>
            </a:pPr>
            <a:r>
              <a:rPr lang="en" sz="1350" dirty="0">
                <a:solidFill>
                  <a:srgbClr val="161616"/>
                </a:solidFill>
                <a:latin typeface="Arial"/>
                <a:ea typeface="Arial"/>
                <a:cs typeface="Arial"/>
                <a:sym typeface="Arial"/>
              </a:rPr>
              <a:t>The aim is for security incidents to happen as infrequently as possible and to have limited impact and ramifications.</a:t>
            </a:r>
            <a:endParaRPr sz="1350" dirty="0">
              <a:solidFill>
                <a:srgbClr val="161616"/>
              </a:solidFill>
              <a:latin typeface="Arial"/>
              <a:ea typeface="Arial"/>
              <a:cs typeface="Arial"/>
              <a:sym typeface="Arial"/>
            </a:endParaRPr>
          </a:p>
          <a:p>
            <a:pPr marL="0" lvl="0" indent="0" algn="l" rtl="0">
              <a:spcBef>
                <a:spcPts val="1600"/>
              </a:spcBef>
              <a:spcAft>
                <a:spcPts val="0"/>
              </a:spcAft>
              <a:buNone/>
            </a:pPr>
            <a:r>
              <a:rPr lang="en" sz="1400" dirty="0">
                <a:solidFill>
                  <a:srgbClr val="161616"/>
                </a:solidFill>
                <a:latin typeface="Arial"/>
                <a:ea typeface="Arial"/>
                <a:cs typeface="Arial"/>
                <a:sym typeface="Arial"/>
              </a:rPr>
              <a:t>Here are several things to consider:</a:t>
            </a:r>
            <a:endParaRPr sz="1400" dirty="0">
              <a:solidFill>
                <a:srgbClr val="161616"/>
              </a:solidFill>
              <a:latin typeface="Arial"/>
              <a:ea typeface="Arial"/>
              <a:cs typeface="Arial"/>
              <a:sym typeface="Arial"/>
            </a:endParaRPr>
          </a:p>
          <a:p>
            <a:pPr marL="457200" lvl="0" indent="-317500" algn="l" rtl="0">
              <a:spcBef>
                <a:spcPts val="2000"/>
              </a:spcBef>
              <a:spcAft>
                <a:spcPts val="0"/>
              </a:spcAft>
              <a:buClr>
                <a:srgbClr val="0A0A0A"/>
              </a:buClr>
              <a:buSzPts val="1400"/>
              <a:buFont typeface="Arial"/>
              <a:buChar char="●"/>
            </a:pPr>
            <a:r>
              <a:rPr lang="en" sz="1400" dirty="0">
                <a:solidFill>
                  <a:srgbClr val="0A0A0A"/>
                </a:solidFill>
                <a:latin typeface="Arial"/>
                <a:ea typeface="Arial"/>
                <a:cs typeface="Arial"/>
                <a:sym typeface="Arial"/>
              </a:rPr>
              <a:t>Threat modeling</a:t>
            </a:r>
            <a:endParaRPr sz="1400" dirty="0">
              <a:solidFill>
                <a:srgbClr val="0A0A0A"/>
              </a:solidFill>
              <a:latin typeface="Arial"/>
              <a:ea typeface="Arial"/>
              <a:cs typeface="Arial"/>
              <a:sym typeface="Arial"/>
            </a:endParaRPr>
          </a:p>
          <a:p>
            <a:pPr marL="457200" lvl="0" indent="-317500" algn="l" rtl="0">
              <a:spcBef>
                <a:spcPts val="0"/>
              </a:spcBef>
              <a:spcAft>
                <a:spcPts val="0"/>
              </a:spcAft>
              <a:buClr>
                <a:srgbClr val="0A0A0A"/>
              </a:buClr>
              <a:buSzPts val="1400"/>
              <a:buFont typeface="Arial"/>
              <a:buChar char="●"/>
            </a:pPr>
            <a:r>
              <a:rPr lang="en" sz="1400" dirty="0">
                <a:solidFill>
                  <a:srgbClr val="0A0A0A"/>
                </a:solidFill>
                <a:latin typeface="Arial"/>
                <a:ea typeface="Arial"/>
                <a:cs typeface="Arial"/>
                <a:sym typeface="Arial"/>
              </a:rPr>
              <a:t>Defense in depth</a:t>
            </a:r>
            <a:endParaRPr sz="1400" dirty="0">
              <a:solidFill>
                <a:srgbClr val="0A0A0A"/>
              </a:solidFill>
              <a:latin typeface="Arial"/>
              <a:ea typeface="Arial"/>
              <a:cs typeface="Arial"/>
              <a:sym typeface="Arial"/>
            </a:endParaRPr>
          </a:p>
          <a:p>
            <a:pPr marL="457200" lvl="0" indent="-317500" algn="l" rtl="0">
              <a:spcBef>
                <a:spcPts val="0"/>
              </a:spcBef>
              <a:spcAft>
                <a:spcPts val="0"/>
              </a:spcAft>
              <a:buClr>
                <a:srgbClr val="0A0A0A"/>
              </a:buClr>
              <a:buSzPts val="1400"/>
              <a:buFont typeface="Arial"/>
              <a:buChar char="●"/>
            </a:pPr>
            <a:r>
              <a:rPr lang="en" sz="1400" dirty="0">
                <a:solidFill>
                  <a:srgbClr val="0A0A0A"/>
                </a:solidFill>
                <a:latin typeface="Arial"/>
                <a:ea typeface="Arial"/>
                <a:cs typeface="Arial"/>
                <a:sym typeface="Arial"/>
              </a:rPr>
              <a:t>Security mindset</a:t>
            </a:r>
            <a:endParaRPr sz="1400" dirty="0">
              <a:solidFill>
                <a:srgbClr val="0A0A0A"/>
              </a:solidFill>
              <a:latin typeface="Arial"/>
              <a:ea typeface="Arial"/>
              <a:cs typeface="Arial"/>
              <a:sym typeface="Arial"/>
            </a:endParaRPr>
          </a:p>
          <a:p>
            <a:pPr marL="0" lvl="0" indent="0" algn="l" rtl="0">
              <a:spcBef>
                <a:spcPts val="2000"/>
              </a:spcBef>
              <a:spcAft>
                <a:spcPts val="0"/>
              </a:spcAft>
              <a:buNone/>
            </a:pPr>
            <a:endParaRPr sz="1350" dirty="0">
              <a:solidFill>
                <a:srgbClr val="161616"/>
              </a:solidFill>
              <a:highlight>
                <a:srgbClr val="FFFFFF"/>
              </a:highlight>
              <a:latin typeface="Arial"/>
              <a:ea typeface="Arial"/>
              <a:cs typeface="Arial"/>
              <a:sym typeface="Arial"/>
            </a:endParaRPr>
          </a:p>
          <a:p>
            <a:pPr marL="0" lvl="0" indent="0" algn="l" rtl="0">
              <a:spcBef>
                <a:spcPts val="2000"/>
              </a:spcBef>
              <a:spcAft>
                <a:spcPts val="1600"/>
              </a:spcAft>
              <a:buNone/>
            </a:pPr>
            <a:r>
              <a:rPr lang="en" sz="1350" dirty="0">
                <a:solidFill>
                  <a:srgbClr val="161616"/>
                </a:solidFill>
                <a:highlight>
                  <a:srgbClr val="FFFFFF"/>
                </a:highlight>
                <a:latin typeface="Arial"/>
                <a:ea typeface="Arial"/>
                <a:cs typeface="Arial"/>
                <a:sym typeface="Arial"/>
              </a:rPr>
              <a:t>.</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5. Topology doesn’t change</a:t>
            </a:r>
            <a:endParaRPr dirty="0"/>
          </a:p>
        </p:txBody>
      </p:sp>
      <p:sp>
        <p:nvSpPr>
          <p:cNvPr id="105" name="Google Shape;105;p19"/>
          <p:cNvSpPr txBox="1">
            <a:spLocks noGrp="1"/>
          </p:cNvSpPr>
          <p:nvPr>
            <p:ph type="body" idx="1"/>
          </p:nvPr>
        </p:nvSpPr>
        <p:spPr>
          <a:xfrm>
            <a:off x="128600" y="2022300"/>
            <a:ext cx="8778900" cy="257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latin typeface="Arial"/>
                <a:ea typeface="Arial"/>
                <a:cs typeface="Arial"/>
                <a:sym typeface="Arial"/>
              </a:rPr>
              <a:t>In a nutshell, network topology refers to the manner in which the links and nodes of a network are arranged and relate to each other. In a distributed system, network topology changes all the time. Sometimes, it’s for accidental reasons or due to issues, such as a server crashing. Other times it’s deliberate — we add, upgrade, or remove servers.</a:t>
            </a:r>
            <a:endParaRPr sz="1350" dirty="0">
              <a:solidFill>
                <a:srgbClr val="161616"/>
              </a:solidFill>
              <a:latin typeface="Arial"/>
              <a:ea typeface="Arial"/>
              <a:cs typeface="Arial"/>
              <a:sym typeface="Arial"/>
            </a:endParaRPr>
          </a:p>
          <a:p>
            <a:pPr marL="0" lvl="0" indent="0" algn="l" rtl="0">
              <a:spcBef>
                <a:spcPts val="1600"/>
              </a:spcBef>
              <a:spcAft>
                <a:spcPts val="1600"/>
              </a:spcAft>
              <a:buNone/>
            </a:pPr>
            <a:r>
              <a:rPr lang="en" sz="1350" dirty="0">
                <a:solidFill>
                  <a:srgbClr val="161616"/>
                </a:solidFill>
                <a:latin typeface="Arial"/>
                <a:ea typeface="Arial"/>
                <a:cs typeface="Arial"/>
                <a:sym typeface="Arial"/>
              </a:rPr>
              <a:t>As you design your distributed system, it’s important to not rely on the network topology being consistent and not expect it to behave in a certain way at all times. There are numerous types of network topologies you may choose to use, each with its own advantages and disadvantages.</a:t>
            </a:r>
            <a:endParaRPr sz="1350" dirty="0">
              <a:solidFill>
                <a:srgbClr val="16161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6. There is one administrator</a:t>
            </a:r>
            <a:endParaRPr dirty="0"/>
          </a:p>
        </p:txBody>
      </p:sp>
      <p:sp>
        <p:nvSpPr>
          <p:cNvPr id="111" name="Google Shape;111;p20"/>
          <p:cNvSpPr txBox="1">
            <a:spLocks noGrp="1"/>
          </p:cNvSpPr>
          <p:nvPr>
            <p:ph type="body" idx="1"/>
          </p:nvPr>
        </p:nvSpPr>
        <p:spPr>
          <a:xfrm>
            <a:off x="81825" y="1788525"/>
            <a:ext cx="8907600" cy="32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latin typeface="Arial"/>
                <a:ea typeface="Arial"/>
                <a:cs typeface="Arial"/>
                <a:sym typeface="Arial"/>
              </a:rPr>
              <a:t>There might be only one administrator in the case of a very small system, or perhaps in the context of a personal project. Beyond that, there is usually more than one administrator of a distributed system in nearly all real-life scenarios.</a:t>
            </a:r>
            <a:endParaRPr sz="1350" dirty="0">
              <a:solidFill>
                <a:srgbClr val="161616"/>
              </a:solidFill>
              <a:latin typeface="Arial"/>
              <a:ea typeface="Arial"/>
              <a:cs typeface="Arial"/>
              <a:sym typeface="Arial"/>
            </a:endParaRPr>
          </a:p>
          <a:p>
            <a:pPr marL="0" lvl="0" indent="0" algn="l" rtl="0">
              <a:spcBef>
                <a:spcPts val="1600"/>
              </a:spcBef>
              <a:spcAft>
                <a:spcPts val="0"/>
              </a:spcAft>
              <a:buNone/>
            </a:pPr>
            <a:r>
              <a:rPr lang="en" sz="1350" dirty="0">
                <a:solidFill>
                  <a:srgbClr val="161616"/>
                </a:solidFill>
                <a:latin typeface="Arial"/>
                <a:ea typeface="Arial"/>
                <a:cs typeface="Arial"/>
                <a:sym typeface="Arial"/>
              </a:rPr>
              <a:t>When you engineer your system, you should make it easy (well, as easy as possible) for different administrators to manage it. You also need to think about the system's resiliency and make sure it's not impacted by different people interacting with it. Here are a couple of things to consider:</a:t>
            </a:r>
            <a:endParaRPr sz="1350" dirty="0">
              <a:solidFill>
                <a:srgbClr val="161616"/>
              </a:solidFill>
              <a:latin typeface="Arial"/>
              <a:ea typeface="Arial"/>
              <a:cs typeface="Arial"/>
              <a:sym typeface="Arial"/>
            </a:endParaRPr>
          </a:p>
          <a:p>
            <a:pPr marL="457200" lvl="0" indent="-314325" algn="l" rtl="0">
              <a:spcBef>
                <a:spcPts val="1600"/>
              </a:spcBef>
              <a:spcAft>
                <a:spcPts val="0"/>
              </a:spcAft>
              <a:buClr>
                <a:srgbClr val="0A0A0A"/>
              </a:buClr>
              <a:buSzPts val="1350"/>
              <a:buFont typeface="Arial"/>
              <a:buChar char="●"/>
            </a:pPr>
            <a:r>
              <a:rPr lang="en" sz="1350" dirty="0">
                <a:solidFill>
                  <a:srgbClr val="0A0A0A"/>
                </a:solidFill>
                <a:latin typeface="Arial"/>
                <a:ea typeface="Arial"/>
                <a:cs typeface="Arial"/>
                <a:sym typeface="Arial"/>
              </a:rPr>
              <a:t>Decouple system components</a:t>
            </a:r>
            <a:endParaRPr sz="1350" dirty="0">
              <a:solidFill>
                <a:srgbClr val="0A0A0A"/>
              </a:solidFill>
              <a:latin typeface="Arial"/>
              <a:ea typeface="Arial"/>
              <a:cs typeface="Arial"/>
              <a:sym typeface="Arial"/>
            </a:endParaRPr>
          </a:p>
          <a:p>
            <a:pPr marL="457200" lvl="0" indent="-314325" algn="l" rtl="0">
              <a:spcBef>
                <a:spcPts val="0"/>
              </a:spcBef>
              <a:spcAft>
                <a:spcPts val="0"/>
              </a:spcAft>
              <a:buClr>
                <a:srgbClr val="0A0A0A"/>
              </a:buClr>
              <a:buSzPts val="1350"/>
              <a:buFont typeface="Arial"/>
              <a:buChar char="●"/>
            </a:pPr>
            <a:r>
              <a:rPr lang="en" sz="1350" dirty="0">
                <a:solidFill>
                  <a:srgbClr val="0A0A0A"/>
                </a:solidFill>
                <a:latin typeface="Arial"/>
                <a:ea typeface="Arial"/>
                <a:cs typeface="Arial"/>
                <a:sym typeface="Arial"/>
              </a:rPr>
              <a:t>Make troubleshooting easy</a:t>
            </a:r>
            <a:endParaRPr sz="1350" dirty="0">
              <a:solidFill>
                <a:srgbClr val="0A0A0A"/>
              </a:solidFill>
              <a:latin typeface="Arial"/>
              <a:ea typeface="Arial"/>
              <a:cs typeface="Arial"/>
              <a:sym typeface="Arial"/>
            </a:endParaRPr>
          </a:p>
          <a:p>
            <a:pPr marL="0" lvl="0" indent="0" algn="l" rtl="0">
              <a:spcBef>
                <a:spcPts val="1600"/>
              </a:spcBef>
              <a:spcAft>
                <a:spcPts val="1600"/>
              </a:spcAft>
              <a:buNone/>
            </a:pPr>
            <a:endParaRPr sz="1350" dirty="0">
              <a:solidFill>
                <a:srgbClr val="161616"/>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7. Transport cost is zero</a:t>
            </a:r>
            <a:endParaRPr dirty="0"/>
          </a:p>
        </p:txBody>
      </p:sp>
      <p:sp>
        <p:nvSpPr>
          <p:cNvPr id="117" name="Google Shape;117;p21"/>
          <p:cNvSpPr txBox="1">
            <a:spLocks noGrp="1"/>
          </p:cNvSpPr>
          <p:nvPr>
            <p:ph type="body" idx="1"/>
          </p:nvPr>
        </p:nvSpPr>
        <p:spPr>
          <a:xfrm>
            <a:off x="81825" y="1877775"/>
            <a:ext cx="8612100" cy="29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161616"/>
                </a:solidFill>
                <a:latin typeface="Arial"/>
                <a:ea typeface="Arial"/>
                <a:cs typeface="Arial"/>
                <a:sym typeface="Arial"/>
              </a:rPr>
              <a:t>Just as latency isn’t zero, transporting data from one point to another has an attached cost, which is not at all negligible.</a:t>
            </a:r>
            <a:endParaRPr sz="1350" dirty="0">
              <a:solidFill>
                <a:srgbClr val="161616"/>
              </a:solidFill>
              <a:latin typeface="Arial"/>
              <a:ea typeface="Arial"/>
              <a:cs typeface="Arial"/>
              <a:sym typeface="Arial"/>
            </a:endParaRPr>
          </a:p>
          <a:p>
            <a:pPr marL="0" lvl="0" indent="0" algn="l" rtl="0">
              <a:spcBef>
                <a:spcPts val="1600"/>
              </a:spcBef>
              <a:spcAft>
                <a:spcPts val="0"/>
              </a:spcAft>
              <a:buNone/>
            </a:pPr>
            <a:r>
              <a:rPr lang="en" sz="1350" dirty="0">
                <a:solidFill>
                  <a:srgbClr val="161616"/>
                </a:solidFill>
                <a:latin typeface="Arial"/>
                <a:ea typeface="Arial"/>
                <a:cs typeface="Arial"/>
                <a:sym typeface="Arial"/>
              </a:rPr>
              <a:t>Servers, network switches, load balancers, proxies, firewalls, operating and maintaining the network, making it secure, not to mention staff to keep it running smoothly — all of these cost money. The bigger the network, the bigger the financial cost.</a:t>
            </a:r>
            <a:endParaRPr sz="1350" dirty="0">
              <a:solidFill>
                <a:srgbClr val="161616"/>
              </a:solidFill>
              <a:latin typeface="Arial"/>
              <a:ea typeface="Arial"/>
              <a:cs typeface="Arial"/>
              <a:sym typeface="Arial"/>
            </a:endParaRPr>
          </a:p>
          <a:p>
            <a:pPr marL="0" lvl="0" indent="0" algn="l" rtl="0">
              <a:spcBef>
                <a:spcPts val="1600"/>
              </a:spcBef>
              <a:spcAft>
                <a:spcPts val="1600"/>
              </a:spcAft>
              <a:buNone/>
            </a:pPr>
            <a:r>
              <a:rPr lang="en" sz="1350" dirty="0">
                <a:solidFill>
                  <a:srgbClr val="161616"/>
                </a:solidFill>
                <a:highlight>
                  <a:srgbClr val="FFFFFF"/>
                </a:highlight>
                <a:latin typeface="Arial"/>
                <a:ea typeface="Arial"/>
                <a:cs typeface="Arial"/>
                <a:sym typeface="Arial"/>
              </a:rPr>
              <a:t>In addition to finances, we must also consider the time, effort, and difficulty involved in architecting a distributed system that works over a highly available, dependable, and fault-tolerant network</a:t>
            </a:r>
            <a:endParaRPr sz="1350" dirty="0">
              <a:solidFill>
                <a:srgbClr val="16161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TotalTime>
  <Words>1089</Words>
  <Application>Microsoft Office PowerPoint</Application>
  <PresentationFormat>On-screen Show (16:9)</PresentationFormat>
  <Paragraphs>71</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Roboto</vt:lpstr>
      <vt:lpstr>Arial</vt:lpstr>
      <vt:lpstr>Wingdings</vt:lpstr>
      <vt:lpstr>Material</vt:lpstr>
      <vt:lpstr>Navigating the 8 Fallacies of Distributed Computing</vt:lpstr>
      <vt:lpstr>What are the fallacies of distributed computing? </vt:lpstr>
      <vt:lpstr>The Network is Reliable</vt:lpstr>
      <vt:lpstr> 2. Latency is zero</vt:lpstr>
      <vt:lpstr>3. Bandwidth is infinite</vt:lpstr>
      <vt:lpstr>4. The network is secure</vt:lpstr>
      <vt:lpstr>5. Topology doesn’t change</vt:lpstr>
      <vt:lpstr>6. There is one administrator</vt:lpstr>
      <vt:lpstr>7. Transport cost is zero</vt:lpstr>
      <vt:lpstr>8. The network is homogenous</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Navigating the 8 Fallacies of Distributed Computing</dc:title>
  <cp:lastModifiedBy>Anshu</cp:lastModifiedBy>
  <cp:revision>6</cp:revision>
  <dcterms:modified xsi:type="dcterms:W3CDTF">2022-10-28T10:50:44Z</dcterms:modified>
</cp:coreProperties>
</file>