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handoutMasterIdLst>
    <p:handoutMasterId r:id="rId20"/>
  </p:handoutMasterIdLst>
  <p:sldIdLst>
    <p:sldId id="256" r:id="rId5"/>
    <p:sldId id="269" r:id="rId6"/>
    <p:sldId id="271" r:id="rId7"/>
    <p:sldId id="273" r:id="rId8"/>
    <p:sldId id="272" r:id="rId9"/>
    <p:sldId id="274" r:id="rId10"/>
    <p:sldId id="275" r:id="rId11"/>
    <p:sldId id="276" r:id="rId12"/>
    <p:sldId id="278" r:id="rId13"/>
    <p:sldId id="279" r:id="rId14"/>
    <p:sldId id="280" r:id="rId15"/>
    <p:sldId id="281" r:id="rId16"/>
    <p:sldId id="282"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D43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hProcess9" loCatId="process" qsTypeId="urn:microsoft.com/office/officeart/2005/8/quickstyle/simple4" qsCatId="simple" csTypeId="urn:microsoft.com/office/officeart/2005/8/colors/accent0_1" csCatId="mainScheme" phldr="1"/>
      <dgm:spPr/>
      <dgm:t>
        <a:bodyPr/>
        <a:lstStyle/>
        <a:p>
          <a:endParaRPr lang="en-US"/>
        </a:p>
      </dgm:t>
    </dgm:pt>
    <dgm:pt modelId="{095A5E99-E976-4550-8F80-53CC813F2F5A}">
      <dgm:prSet phldrT="[Text]" custT="1"/>
      <dgm:spPr/>
      <dgm:t>
        <a:bodyPr/>
        <a:lstStyle/>
        <a:p>
          <a:r>
            <a:rPr lang="en-US" sz="2400" dirty="0">
              <a:solidFill>
                <a:schemeClr val="bg1"/>
              </a:solidFill>
            </a:rPr>
            <a:t>Introduction along with literature Survey</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7133ECF5-4190-4604-AA2F-03C9A0A9210F}">
      <dgm:prSet phldrT="[Text]" custT="1"/>
      <dgm:spPr/>
      <dgm:t>
        <a:bodyPr/>
        <a:lstStyle/>
        <a:p>
          <a:r>
            <a:rPr lang="en-US" sz="2400" baseline="0" dirty="0" smtClean="0"/>
            <a:t>Results, Conclusion and Future Scope.</a:t>
          </a:r>
          <a:endParaRPr lang="en-US" sz="2400"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8EC937D8-BD76-4A12-A3E5-900D5C1E2E05}">
      <dgm:prSet phldrT="[Text]" custT="1"/>
      <dgm:spPr/>
      <dgm:t>
        <a:bodyPr/>
        <a:lstStyle/>
        <a:p>
          <a:r>
            <a:rPr lang="en-US" sz="2400" dirty="0"/>
            <a:t>Aim &amp; </a:t>
          </a:r>
          <a:r>
            <a:rPr lang="en-US" sz="2400" dirty="0" smtClean="0"/>
            <a:t>Objective, and</a:t>
          </a:r>
        </a:p>
        <a:p>
          <a:r>
            <a:rPr lang="en-US" sz="2400" dirty="0" smtClean="0"/>
            <a:t>Methodology</a:t>
          </a:r>
          <a:endParaRPr lang="en-US" sz="2400" dirty="0"/>
        </a:p>
      </dgm:t>
    </dgm:pt>
    <dgm:pt modelId="{B3EFD4A5-9FA1-4ABE-B722-05162509509B}" type="sibTrans" cxnId="{43DC8383-AEE5-490C-A8E5-1F216F2B8FE6}">
      <dgm:prSet/>
      <dgm:spPr/>
      <dgm:t>
        <a:bodyPr/>
        <a:lstStyle/>
        <a:p>
          <a:endParaRPr lang="en-US"/>
        </a:p>
      </dgm:t>
    </dgm:pt>
    <dgm:pt modelId="{8265EE85-9851-494E-A6D3-1CDACE947DF3}" type="parTrans" cxnId="{43DC8383-AEE5-490C-A8E5-1F216F2B8FE6}">
      <dgm:prSet/>
      <dgm:spPr/>
      <dgm:t>
        <a:bodyPr/>
        <a:lstStyle/>
        <a:p>
          <a:endParaRPr lang="en-US"/>
        </a:p>
      </dgm:t>
    </dgm:pt>
    <dgm:pt modelId="{74A5EA95-E277-49C5-9EAF-EF3CDF441472}" type="pres">
      <dgm:prSet presAssocID="{CD7942A0-B7D2-4B14-8FEA-55FC702F5BE7}" presName="CompostProcess" presStyleCnt="0">
        <dgm:presLayoutVars>
          <dgm:dir/>
          <dgm:resizeHandles val="exact"/>
        </dgm:presLayoutVars>
      </dgm:prSet>
      <dgm:spPr/>
      <dgm:t>
        <a:bodyPr/>
        <a:lstStyle/>
        <a:p>
          <a:endParaRPr lang="en-US"/>
        </a:p>
      </dgm:t>
    </dgm:pt>
    <dgm:pt modelId="{88ADF4A2-450F-4ADC-A75A-FA6E74681602}" type="pres">
      <dgm:prSet presAssocID="{CD7942A0-B7D2-4B14-8FEA-55FC702F5BE7}" presName="arrow" presStyleLbl="bgShp" presStyleIdx="0" presStyleCnt="1"/>
      <dgm:spPr/>
    </dgm:pt>
    <dgm:pt modelId="{A798DCE1-CE73-4551-BF1C-15BD88C219E3}" type="pres">
      <dgm:prSet presAssocID="{CD7942A0-B7D2-4B14-8FEA-55FC702F5BE7}" presName="linearProcess" presStyleCnt="0"/>
      <dgm:spPr/>
    </dgm:pt>
    <dgm:pt modelId="{9F324718-D199-40A4-9FC9-94DC8B53B807}" type="pres">
      <dgm:prSet presAssocID="{095A5E99-E976-4550-8F80-53CC813F2F5A}" presName="textNode" presStyleLbl="node1" presStyleIdx="0" presStyleCnt="3">
        <dgm:presLayoutVars>
          <dgm:bulletEnabled val="1"/>
        </dgm:presLayoutVars>
      </dgm:prSet>
      <dgm:spPr/>
      <dgm:t>
        <a:bodyPr/>
        <a:lstStyle/>
        <a:p>
          <a:endParaRPr lang="en-US"/>
        </a:p>
      </dgm:t>
    </dgm:pt>
    <dgm:pt modelId="{F5AE367E-2653-4E3F-ABE6-15BB24513B0A}" type="pres">
      <dgm:prSet presAssocID="{8877691F-1B60-4485-9174-DDEC7EE68B70}" presName="sibTrans" presStyleCnt="0"/>
      <dgm:spPr/>
    </dgm:pt>
    <dgm:pt modelId="{8A0E09FF-534A-4826-8186-390C5E95B1F8}" type="pres">
      <dgm:prSet presAssocID="{8EC937D8-BD76-4A12-A3E5-900D5C1E2E05}" presName="textNode" presStyleLbl="node1" presStyleIdx="1" presStyleCnt="3">
        <dgm:presLayoutVars>
          <dgm:bulletEnabled val="1"/>
        </dgm:presLayoutVars>
      </dgm:prSet>
      <dgm:spPr/>
      <dgm:t>
        <a:bodyPr/>
        <a:lstStyle/>
        <a:p>
          <a:endParaRPr lang="en-US"/>
        </a:p>
      </dgm:t>
    </dgm:pt>
    <dgm:pt modelId="{DE7F0158-2104-43F1-9115-5532E277BB81}" type="pres">
      <dgm:prSet presAssocID="{B3EFD4A5-9FA1-4ABE-B722-05162509509B}" presName="sibTrans" presStyleCnt="0"/>
      <dgm:spPr/>
    </dgm:pt>
    <dgm:pt modelId="{85D7F867-967F-4DB6-B8D2-87B4C38016D6}" type="pres">
      <dgm:prSet presAssocID="{7133ECF5-4190-4604-AA2F-03C9A0A9210F}" presName="textNode" presStyleLbl="node1" presStyleIdx="2" presStyleCnt="3">
        <dgm:presLayoutVars>
          <dgm:bulletEnabled val="1"/>
        </dgm:presLayoutVars>
      </dgm:prSet>
      <dgm:spPr/>
      <dgm:t>
        <a:bodyPr/>
        <a:lstStyle/>
        <a:p>
          <a:endParaRPr lang="en-US"/>
        </a:p>
      </dgm:t>
    </dgm:pt>
  </dgm:ptLst>
  <dgm:cxnLst>
    <dgm:cxn modelId="{CF7D4FCE-94E7-4DD6-AC4B-F33E19A4916B}" type="presOf" srcId="{8EC937D8-BD76-4A12-A3E5-900D5C1E2E05}" destId="{8A0E09FF-534A-4826-8186-390C5E95B1F8}" srcOrd="0" destOrd="0" presId="urn:microsoft.com/office/officeart/2005/8/layout/hProcess9"/>
    <dgm:cxn modelId="{D1A4D8E6-F04E-4AB1-8D0C-63DC7AB1E81F}" srcId="{CD7942A0-B7D2-4B14-8FEA-55FC702F5BE7}" destId="{095A5E99-E976-4550-8F80-53CC813F2F5A}" srcOrd="0" destOrd="0" parTransId="{03339A0D-5DC0-4B29-8353-C5AEBFD4DE86}" sibTransId="{8877691F-1B60-4485-9174-DDEC7EE68B70}"/>
    <dgm:cxn modelId="{24575025-6857-4F8A-B788-86E766B4B775}" type="presOf" srcId="{CD7942A0-B7D2-4B14-8FEA-55FC702F5BE7}" destId="{74A5EA95-E277-49C5-9EAF-EF3CDF441472}" srcOrd="0" destOrd="0" presId="urn:microsoft.com/office/officeart/2005/8/layout/hProcess9"/>
    <dgm:cxn modelId="{011A9761-E983-4C7D-AB1D-2038261D8FF8}" srcId="{CD7942A0-B7D2-4B14-8FEA-55FC702F5BE7}" destId="{7133ECF5-4190-4604-AA2F-03C9A0A9210F}" srcOrd="2" destOrd="0" parTransId="{7D1B29D7-21DD-436A-8F7C-E87DE53C1431}" sibTransId="{46037378-034A-4662-877A-B53E1DA069A3}"/>
    <dgm:cxn modelId="{E8715D5C-3321-4C42-9828-505A2690078F}" type="presOf" srcId="{7133ECF5-4190-4604-AA2F-03C9A0A9210F}" destId="{85D7F867-967F-4DB6-B8D2-87B4C38016D6}" srcOrd="0" destOrd="0" presId="urn:microsoft.com/office/officeart/2005/8/layout/hProcess9"/>
    <dgm:cxn modelId="{FAC3B063-67AB-4E0D-87F9-8D79F25BAE03}" type="presOf" srcId="{095A5E99-E976-4550-8F80-53CC813F2F5A}" destId="{9F324718-D199-40A4-9FC9-94DC8B53B807}" srcOrd="0" destOrd="0" presId="urn:microsoft.com/office/officeart/2005/8/layout/hProcess9"/>
    <dgm:cxn modelId="{43DC8383-AEE5-490C-A8E5-1F216F2B8FE6}" srcId="{CD7942A0-B7D2-4B14-8FEA-55FC702F5BE7}" destId="{8EC937D8-BD76-4A12-A3E5-900D5C1E2E05}" srcOrd="1" destOrd="0" parTransId="{8265EE85-9851-494E-A6D3-1CDACE947DF3}" sibTransId="{B3EFD4A5-9FA1-4ABE-B722-05162509509B}"/>
    <dgm:cxn modelId="{9D38B530-2914-4A8A-8BD9-0C76FFC2C51B}" type="presParOf" srcId="{74A5EA95-E277-49C5-9EAF-EF3CDF441472}" destId="{88ADF4A2-450F-4ADC-A75A-FA6E74681602}" srcOrd="0" destOrd="0" presId="urn:microsoft.com/office/officeart/2005/8/layout/hProcess9"/>
    <dgm:cxn modelId="{60D62B19-CECC-4082-849A-D0BF2389B461}" type="presParOf" srcId="{74A5EA95-E277-49C5-9EAF-EF3CDF441472}" destId="{A798DCE1-CE73-4551-BF1C-15BD88C219E3}" srcOrd="1" destOrd="0" presId="urn:microsoft.com/office/officeart/2005/8/layout/hProcess9"/>
    <dgm:cxn modelId="{6592B484-4FD2-4D5A-95C5-5338570B8CFD}" type="presParOf" srcId="{A798DCE1-CE73-4551-BF1C-15BD88C219E3}" destId="{9F324718-D199-40A4-9FC9-94DC8B53B807}" srcOrd="0" destOrd="0" presId="urn:microsoft.com/office/officeart/2005/8/layout/hProcess9"/>
    <dgm:cxn modelId="{A597001A-8B01-4801-A012-EB15149719FB}" type="presParOf" srcId="{A798DCE1-CE73-4551-BF1C-15BD88C219E3}" destId="{F5AE367E-2653-4E3F-ABE6-15BB24513B0A}" srcOrd="1" destOrd="0" presId="urn:microsoft.com/office/officeart/2005/8/layout/hProcess9"/>
    <dgm:cxn modelId="{691C2200-BE65-4D3E-835D-D05C1A64F8EB}" type="presParOf" srcId="{A798DCE1-CE73-4551-BF1C-15BD88C219E3}" destId="{8A0E09FF-534A-4826-8186-390C5E95B1F8}" srcOrd="2" destOrd="0" presId="urn:microsoft.com/office/officeart/2005/8/layout/hProcess9"/>
    <dgm:cxn modelId="{F04F6CFA-8037-4B35-9D35-2A039753FD17}" type="presParOf" srcId="{A798DCE1-CE73-4551-BF1C-15BD88C219E3}" destId="{DE7F0158-2104-43F1-9115-5532E277BB81}" srcOrd="3" destOrd="0" presId="urn:microsoft.com/office/officeart/2005/8/layout/hProcess9"/>
    <dgm:cxn modelId="{D279AC52-6562-440D-9BD8-930D2C3E2F03}" type="presParOf" srcId="{A798DCE1-CE73-4551-BF1C-15BD88C219E3}" destId="{85D7F867-967F-4DB6-B8D2-87B4C38016D6}"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DF4A2-450F-4ADC-A75A-FA6E74681602}">
      <dsp:nvSpPr>
        <dsp:cNvPr id="0" name=""/>
        <dsp:cNvSpPr/>
      </dsp:nvSpPr>
      <dsp:spPr>
        <a:xfrm>
          <a:off x="674653" y="0"/>
          <a:ext cx="7646078" cy="5166946"/>
        </a:xfrm>
        <a:prstGeom prst="rightArrow">
          <a:avLst/>
        </a:prstGeom>
        <a:solidFill>
          <a:schemeClr val="dk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9F324718-D199-40A4-9FC9-94DC8B53B807}">
      <dsp:nvSpPr>
        <dsp:cNvPr id="0" name=""/>
        <dsp:cNvSpPr/>
      </dsp:nvSpPr>
      <dsp:spPr>
        <a:xfrm>
          <a:off x="0" y="1550083"/>
          <a:ext cx="2698615" cy="2066778"/>
        </a:xfrm>
        <a:prstGeom prst="roundRect">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solidFill>
                <a:schemeClr val="bg1"/>
              </a:solidFill>
            </a:rPr>
            <a:t>Introduction along with literature Survey</a:t>
          </a:r>
        </a:p>
      </dsp:txBody>
      <dsp:txXfrm>
        <a:off x="100892" y="1650975"/>
        <a:ext cx="2496831" cy="1864994"/>
      </dsp:txXfrm>
    </dsp:sp>
    <dsp:sp modelId="{8A0E09FF-534A-4826-8186-390C5E95B1F8}">
      <dsp:nvSpPr>
        <dsp:cNvPr id="0" name=""/>
        <dsp:cNvSpPr/>
      </dsp:nvSpPr>
      <dsp:spPr>
        <a:xfrm>
          <a:off x="3148385" y="1550083"/>
          <a:ext cx="2698615" cy="2066778"/>
        </a:xfrm>
        <a:prstGeom prst="roundRect">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Aim &amp; </a:t>
          </a:r>
          <a:r>
            <a:rPr lang="en-US" sz="2400" kern="1200" dirty="0" smtClean="0"/>
            <a:t>Objective, and</a:t>
          </a:r>
        </a:p>
        <a:p>
          <a:pPr lvl="0" algn="ctr" defTabSz="1066800">
            <a:lnSpc>
              <a:spcPct val="90000"/>
            </a:lnSpc>
            <a:spcBef>
              <a:spcPct val="0"/>
            </a:spcBef>
            <a:spcAft>
              <a:spcPct val="35000"/>
            </a:spcAft>
          </a:pPr>
          <a:r>
            <a:rPr lang="en-US" sz="2400" kern="1200" dirty="0" smtClean="0"/>
            <a:t>Methodology</a:t>
          </a:r>
          <a:endParaRPr lang="en-US" sz="2400" kern="1200" dirty="0"/>
        </a:p>
      </dsp:txBody>
      <dsp:txXfrm>
        <a:off x="3249277" y="1650975"/>
        <a:ext cx="2496831" cy="1864994"/>
      </dsp:txXfrm>
    </dsp:sp>
    <dsp:sp modelId="{85D7F867-967F-4DB6-B8D2-87B4C38016D6}">
      <dsp:nvSpPr>
        <dsp:cNvPr id="0" name=""/>
        <dsp:cNvSpPr/>
      </dsp:nvSpPr>
      <dsp:spPr>
        <a:xfrm>
          <a:off x="6296770" y="1550083"/>
          <a:ext cx="2698615" cy="2066778"/>
        </a:xfrm>
        <a:prstGeom prst="roundRect">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baseline="0" dirty="0" smtClean="0"/>
            <a:t>Results, Conclusion and Future Scope.</a:t>
          </a:r>
          <a:endParaRPr lang="en-US" sz="2400" kern="1200" dirty="0"/>
        </a:p>
      </dsp:txBody>
      <dsp:txXfrm>
        <a:off x="6397662" y="1650975"/>
        <a:ext cx="2496831" cy="18649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3/28/2022</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3/28/2022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10</a:t>
            </a:fld>
            <a:endParaRPr lang="en-US" dirty="0"/>
          </a:p>
        </p:txBody>
      </p:sp>
    </p:spTree>
    <p:extLst>
      <p:ext uri="{BB962C8B-B14F-4D97-AF65-F5344CB8AC3E}">
        <p14:creationId xmlns:p14="http://schemas.microsoft.com/office/powerpoint/2010/main" val="411621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11</a:t>
            </a:fld>
            <a:endParaRPr lang="en-US" dirty="0"/>
          </a:p>
        </p:txBody>
      </p:sp>
    </p:spTree>
    <p:extLst>
      <p:ext uri="{BB962C8B-B14F-4D97-AF65-F5344CB8AC3E}">
        <p14:creationId xmlns:p14="http://schemas.microsoft.com/office/powerpoint/2010/main" val="182279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12</a:t>
            </a:fld>
            <a:endParaRPr lang="en-US" dirty="0"/>
          </a:p>
        </p:txBody>
      </p:sp>
    </p:spTree>
    <p:extLst>
      <p:ext uri="{BB962C8B-B14F-4D97-AF65-F5344CB8AC3E}">
        <p14:creationId xmlns:p14="http://schemas.microsoft.com/office/powerpoint/2010/main" val="3436406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13</a:t>
            </a:fld>
            <a:endParaRPr lang="en-US" dirty="0"/>
          </a:p>
        </p:txBody>
      </p:sp>
    </p:spTree>
    <p:extLst>
      <p:ext uri="{BB962C8B-B14F-4D97-AF65-F5344CB8AC3E}">
        <p14:creationId xmlns:p14="http://schemas.microsoft.com/office/powerpoint/2010/main" val="110914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14</a:t>
            </a:fld>
            <a:endParaRPr lang="en-US" dirty="0"/>
          </a:p>
        </p:txBody>
      </p:sp>
    </p:spTree>
    <p:extLst>
      <p:ext uri="{BB962C8B-B14F-4D97-AF65-F5344CB8AC3E}">
        <p14:creationId xmlns:p14="http://schemas.microsoft.com/office/powerpoint/2010/main" val="367296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a:t>
            </a:fld>
            <a:endParaRPr lang="en-US" dirty="0"/>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3</a:t>
            </a:fld>
            <a:endParaRPr lang="en-US" dirty="0"/>
          </a:p>
        </p:txBody>
      </p:sp>
    </p:spTree>
    <p:extLst>
      <p:ext uri="{BB962C8B-B14F-4D97-AF65-F5344CB8AC3E}">
        <p14:creationId xmlns:p14="http://schemas.microsoft.com/office/powerpoint/2010/main" val="12505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4</a:t>
            </a:fld>
            <a:endParaRPr lang="en-US" dirty="0"/>
          </a:p>
        </p:txBody>
      </p:sp>
    </p:spTree>
    <p:extLst>
      <p:ext uri="{BB962C8B-B14F-4D97-AF65-F5344CB8AC3E}">
        <p14:creationId xmlns:p14="http://schemas.microsoft.com/office/powerpoint/2010/main" val="2772676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5</a:t>
            </a:fld>
            <a:endParaRPr lang="en-US" dirty="0"/>
          </a:p>
        </p:txBody>
      </p:sp>
    </p:spTree>
    <p:extLst>
      <p:ext uri="{BB962C8B-B14F-4D97-AF65-F5344CB8AC3E}">
        <p14:creationId xmlns:p14="http://schemas.microsoft.com/office/powerpoint/2010/main" val="23920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6</a:t>
            </a:fld>
            <a:endParaRPr lang="en-US" dirty="0"/>
          </a:p>
        </p:txBody>
      </p:sp>
    </p:spTree>
    <p:extLst>
      <p:ext uri="{BB962C8B-B14F-4D97-AF65-F5344CB8AC3E}">
        <p14:creationId xmlns:p14="http://schemas.microsoft.com/office/powerpoint/2010/main" val="57695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7</a:t>
            </a:fld>
            <a:endParaRPr lang="en-US" dirty="0"/>
          </a:p>
        </p:txBody>
      </p:sp>
    </p:spTree>
    <p:extLst>
      <p:ext uri="{BB962C8B-B14F-4D97-AF65-F5344CB8AC3E}">
        <p14:creationId xmlns:p14="http://schemas.microsoft.com/office/powerpoint/2010/main" val="254038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8</a:t>
            </a:fld>
            <a:endParaRPr lang="en-US" dirty="0"/>
          </a:p>
        </p:txBody>
      </p:sp>
    </p:spTree>
    <p:extLst>
      <p:ext uri="{BB962C8B-B14F-4D97-AF65-F5344CB8AC3E}">
        <p14:creationId xmlns:p14="http://schemas.microsoft.com/office/powerpoint/2010/main" val="310721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9</a:t>
            </a:fld>
            <a:endParaRPr lang="en-US" dirty="0"/>
          </a:p>
        </p:txBody>
      </p:sp>
    </p:spTree>
    <p:extLst>
      <p:ext uri="{BB962C8B-B14F-4D97-AF65-F5344CB8AC3E}">
        <p14:creationId xmlns:p14="http://schemas.microsoft.com/office/powerpoint/2010/main" val="154318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3/28/2022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63789" y="228610"/>
            <a:ext cx="12191980" cy="685799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641838" y="713422"/>
            <a:ext cx="8734930" cy="1193049"/>
          </a:xfrm>
        </p:spPr>
        <p:txBody>
          <a:bodyPr>
            <a:normAutofit/>
          </a:bodyPr>
          <a:lstStyle/>
          <a:p>
            <a:r>
              <a:rPr lang="en-US" dirty="0" smtClean="0"/>
              <a:t>AMAZON ALEXA</a:t>
            </a:r>
            <a:endParaRPr lang="ru-RU" dirty="0"/>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641838" y="2796185"/>
            <a:ext cx="9636370" cy="2663838"/>
          </a:xfrm>
        </p:spPr>
        <p:txBody>
          <a:bodyPr>
            <a:normAutofit/>
          </a:bodyPr>
          <a:lstStyle/>
          <a:p>
            <a:r>
              <a:rPr lang="en-US" sz="2800" u="sng" dirty="0" smtClean="0">
                <a:solidFill>
                  <a:srgbClr val="FFFF00"/>
                </a:solidFill>
              </a:rPr>
              <a:t>Team Details </a:t>
            </a:r>
            <a:r>
              <a:rPr lang="en-US" sz="2800" dirty="0" smtClean="0">
                <a:solidFill>
                  <a:srgbClr val="FFFF00"/>
                </a:solidFill>
              </a:rPr>
              <a:t>:</a:t>
            </a:r>
          </a:p>
          <a:p>
            <a:pPr marL="342900" indent="-342900">
              <a:buFont typeface="Wingdings" panose="05000000000000000000" pitchFamily="2" charset="2"/>
              <a:buChar char="§"/>
            </a:pPr>
            <a:r>
              <a:rPr lang="en-US" sz="2400" dirty="0" smtClean="0">
                <a:solidFill>
                  <a:srgbClr val="FFFF00"/>
                </a:solidFill>
              </a:rPr>
              <a:t>SAYLI HULJI (05)</a:t>
            </a:r>
          </a:p>
          <a:p>
            <a:pPr marL="342900" indent="-342900">
              <a:buFont typeface="Wingdings" panose="05000000000000000000" pitchFamily="2" charset="2"/>
              <a:buChar char="§"/>
            </a:pPr>
            <a:r>
              <a:rPr lang="en-US" sz="2400" dirty="0" smtClean="0">
                <a:solidFill>
                  <a:srgbClr val="FFFF00"/>
                </a:solidFill>
              </a:rPr>
              <a:t>ANSHU Varma (27)</a:t>
            </a:r>
          </a:p>
          <a:p>
            <a:pPr marL="342900" indent="-342900">
              <a:buFont typeface="Wingdings" panose="05000000000000000000" pitchFamily="2" charset="2"/>
              <a:buChar char="§"/>
            </a:pPr>
            <a:r>
              <a:rPr lang="en-US" sz="2400" dirty="0" smtClean="0">
                <a:solidFill>
                  <a:srgbClr val="FFFF00"/>
                </a:solidFill>
              </a:rPr>
              <a:t>Vishakha Upadhye (30)</a:t>
            </a:r>
            <a:endParaRPr lang="en-US" sz="2400" dirty="0">
              <a:solidFill>
                <a:srgbClr val="FFFF00"/>
              </a:solidFill>
            </a:endParaRPr>
          </a:p>
          <a:p>
            <a:endParaRPr lang="en-US" sz="2800" dirty="0" smtClean="0">
              <a:solidFill>
                <a:schemeClr val="tx1"/>
              </a:solidFill>
            </a:endParaRP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96" y="10"/>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765244" y="338417"/>
            <a:ext cx="4156625" cy="523220"/>
          </a:xfrm>
          <a:prstGeom prst="rect">
            <a:avLst/>
          </a:prstGeom>
        </p:spPr>
        <p:txBody>
          <a:bodyPr wrap="square">
            <a:spAutoFit/>
          </a:bodyPr>
          <a:lstStyle/>
          <a:p>
            <a:pPr algn="ctr"/>
            <a:r>
              <a:rPr lang="en-US" sz="2800" u="sng" dirty="0" smtClean="0">
                <a:latin typeface="Arial Rounded MT Bold" panose="020F0704030504030204" pitchFamily="34" charset="0"/>
              </a:rPr>
              <a:t>RESULTS</a:t>
            </a:r>
            <a:endParaRPr lang="en-IN" sz="2000" dirty="0"/>
          </a:p>
        </p:txBody>
      </p:sp>
      <p:sp>
        <p:nvSpPr>
          <p:cNvPr id="2" name="Content Placeholder 1"/>
          <p:cNvSpPr>
            <a:spLocks noGrp="1"/>
          </p:cNvSpPr>
          <p:nvPr>
            <p:ph idx="1"/>
          </p:nvPr>
        </p:nvSpPr>
        <p:spPr>
          <a:xfrm>
            <a:off x="496641" y="1112222"/>
            <a:ext cx="10819058" cy="5495192"/>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sz="2400" dirty="0">
              <a:solidFill>
                <a:srgbClr val="FFFF00"/>
              </a:solidFill>
              <a:latin typeface="Bahnschrift" panose="020B0502040204020203" pitchFamily="34" charset="0"/>
            </a:endParaRPr>
          </a:p>
        </p:txBody>
      </p:sp>
      <p:pic>
        <p:nvPicPr>
          <p:cNvPr id="10" name="Picture 2" descr="Amazon Prime Music launches 'Signature' playlist ser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429" y="1200045"/>
            <a:ext cx="5518931" cy="30906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6112012" y="3548396"/>
            <a:ext cx="5559632" cy="2975496"/>
          </a:xfrm>
          <a:prstGeom prst="rect">
            <a:avLst/>
          </a:prstGeom>
        </p:spPr>
      </p:pic>
    </p:spTree>
    <p:extLst>
      <p:ext uri="{BB962C8B-B14F-4D97-AF65-F5344CB8AC3E}">
        <p14:creationId xmlns:p14="http://schemas.microsoft.com/office/powerpoint/2010/main" val="3524627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87" y="196811"/>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889404" y="1035517"/>
            <a:ext cx="4156625" cy="523220"/>
          </a:xfrm>
          <a:prstGeom prst="rect">
            <a:avLst/>
          </a:prstGeom>
        </p:spPr>
        <p:txBody>
          <a:bodyPr wrap="square">
            <a:spAutoFit/>
          </a:bodyPr>
          <a:lstStyle/>
          <a:p>
            <a:pPr algn="ctr"/>
            <a:r>
              <a:rPr lang="en-US" sz="2800" u="sng" dirty="0" smtClean="0">
                <a:latin typeface="Arial Rounded MT Bold" panose="020F0704030504030204" pitchFamily="34" charset="0"/>
              </a:rPr>
              <a:t>CONCLUSION</a:t>
            </a:r>
            <a:endParaRPr lang="en-IN" sz="2000" dirty="0"/>
          </a:p>
        </p:txBody>
      </p:sp>
      <p:sp>
        <p:nvSpPr>
          <p:cNvPr id="2" name="Content Placeholder 1"/>
          <p:cNvSpPr>
            <a:spLocks noGrp="1"/>
          </p:cNvSpPr>
          <p:nvPr>
            <p:ph idx="1"/>
          </p:nvPr>
        </p:nvSpPr>
        <p:spPr>
          <a:xfrm>
            <a:off x="496641" y="1112222"/>
            <a:ext cx="10819058" cy="5495192"/>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sz="2400" dirty="0">
              <a:solidFill>
                <a:srgbClr val="FFFF00"/>
              </a:solidFill>
              <a:latin typeface="Bahnschrift" panose="020B0502040204020203" pitchFamily="34" charset="0"/>
            </a:endParaRPr>
          </a:p>
        </p:txBody>
      </p:sp>
      <p:sp>
        <p:nvSpPr>
          <p:cNvPr id="8" name="Content Placeholder 1"/>
          <p:cNvSpPr txBox="1">
            <a:spLocks/>
          </p:cNvSpPr>
          <p:nvPr/>
        </p:nvSpPr>
        <p:spPr>
          <a:xfrm>
            <a:off x="281355" y="2528471"/>
            <a:ext cx="11910645" cy="39108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GB" sz="2400" dirty="0">
                <a:solidFill>
                  <a:srgbClr val="FFFF00"/>
                </a:solidFill>
                <a:latin typeface="Bahnschrift" panose="020B0502040204020203" pitchFamily="34" charset="0"/>
              </a:rPr>
              <a:t>An excellent virtual assistant will save time and money by doing the small tasks for you and doing them accurately and with high quality. If you handle the virtual assistant correctly, it will be a boom in your business.</a:t>
            </a:r>
            <a:endParaRPr lang="en-IN" sz="2400" dirty="0">
              <a:solidFill>
                <a:srgbClr val="FFFF00"/>
              </a:solidFill>
              <a:latin typeface="Bahnschrift" panose="020B0502040204020203" pitchFamily="34" charset="0"/>
            </a:endParaRPr>
          </a:p>
          <a:p>
            <a:pPr marL="0" indent="0">
              <a:buNone/>
            </a:pPr>
            <a:r>
              <a:rPr lang="en-GB" sz="2400" dirty="0">
                <a:solidFill>
                  <a:srgbClr val="FFFF00"/>
                </a:solidFill>
                <a:latin typeface="Bahnschrift" panose="020B0502040204020203" pitchFamily="34" charset="0"/>
              </a:rPr>
              <a:t>Virtual assistants are a secret weapon for </a:t>
            </a:r>
            <a:r>
              <a:rPr lang="en-GB" sz="2400" dirty="0" err="1">
                <a:solidFill>
                  <a:srgbClr val="FFFF00"/>
                </a:solidFill>
                <a:latin typeface="Bahnschrift" panose="020B0502040204020203" pitchFamily="34" charset="0"/>
              </a:rPr>
              <a:t>startup</a:t>
            </a:r>
            <a:r>
              <a:rPr lang="en-GB" sz="2400" dirty="0">
                <a:solidFill>
                  <a:srgbClr val="FFFF00"/>
                </a:solidFill>
                <a:latin typeface="Bahnschrift" panose="020B0502040204020203" pitchFamily="34" charset="0"/>
              </a:rPr>
              <a:t> heads for success. Unlike a regular employee, you will pay your VA on a hourly basis. What’s more, you won’t have to spend any money on training if you take a VA on board. So hiring a VA is a sure fire way to success.</a:t>
            </a:r>
            <a:endParaRPr lang="en-IN" sz="2400" dirty="0">
              <a:solidFill>
                <a:srgbClr val="FFFF00"/>
              </a:solidFill>
              <a:latin typeface="Bahnschrift" panose="020B0502040204020203" pitchFamily="34" charset="0"/>
            </a:endParaRPr>
          </a:p>
          <a:p>
            <a:pPr marL="0" indent="0">
              <a:buNone/>
            </a:pPr>
            <a:endParaRPr lang="en-US" sz="3600"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2501721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87" y="196811"/>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950950" y="450052"/>
            <a:ext cx="4156625" cy="523220"/>
          </a:xfrm>
          <a:prstGeom prst="rect">
            <a:avLst/>
          </a:prstGeom>
        </p:spPr>
        <p:txBody>
          <a:bodyPr wrap="square">
            <a:spAutoFit/>
          </a:bodyPr>
          <a:lstStyle/>
          <a:p>
            <a:pPr algn="ctr"/>
            <a:r>
              <a:rPr lang="en-US" sz="2800" u="sng" dirty="0" smtClean="0">
                <a:latin typeface="Arial Rounded MT Bold" panose="020F0704030504030204" pitchFamily="34" charset="0"/>
              </a:rPr>
              <a:t>FUTURE SCOPES</a:t>
            </a:r>
            <a:endParaRPr lang="en-IN" sz="2000" dirty="0"/>
          </a:p>
        </p:txBody>
      </p:sp>
      <p:sp>
        <p:nvSpPr>
          <p:cNvPr id="2" name="Content Placeholder 1"/>
          <p:cNvSpPr>
            <a:spLocks noGrp="1"/>
          </p:cNvSpPr>
          <p:nvPr>
            <p:ph idx="1"/>
          </p:nvPr>
        </p:nvSpPr>
        <p:spPr>
          <a:xfrm>
            <a:off x="496641" y="1112222"/>
            <a:ext cx="10819058" cy="5495192"/>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sz="2400" dirty="0">
              <a:solidFill>
                <a:srgbClr val="FFFF00"/>
              </a:solidFill>
              <a:latin typeface="Bahnschrift" panose="020B0502040204020203" pitchFamily="34" charset="0"/>
            </a:endParaRPr>
          </a:p>
        </p:txBody>
      </p:sp>
      <p:sp>
        <p:nvSpPr>
          <p:cNvPr id="8" name="Content Placeholder 1"/>
          <p:cNvSpPr txBox="1">
            <a:spLocks/>
          </p:cNvSpPr>
          <p:nvPr/>
        </p:nvSpPr>
        <p:spPr>
          <a:xfrm>
            <a:off x="140687" y="1339811"/>
            <a:ext cx="11910645" cy="39108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2800" b="1" dirty="0" err="1">
                <a:solidFill>
                  <a:srgbClr val="FFFF00"/>
                </a:solidFill>
                <a:latin typeface="Bahnschrift" panose="020B0502040204020203" pitchFamily="34" charset="0"/>
              </a:rPr>
              <a:t>Robo</a:t>
            </a:r>
            <a:r>
              <a:rPr lang="en-US" sz="2800" b="1" dirty="0">
                <a:solidFill>
                  <a:srgbClr val="FFFF00"/>
                </a:solidFill>
                <a:latin typeface="Bahnschrift" panose="020B0502040204020203" pitchFamily="34" charset="0"/>
              </a:rPr>
              <a:t>-pets, companions and AI friends</a:t>
            </a:r>
          </a:p>
          <a:p>
            <a:pPr marL="0" indent="0" fontAlgn="base">
              <a:buNone/>
            </a:pPr>
            <a:r>
              <a:rPr lang="en-US" dirty="0">
                <a:solidFill>
                  <a:srgbClr val="FFFF00"/>
                </a:solidFill>
              </a:rPr>
              <a:t>A number of home robots have entered the market in recent years that promise to either become an assistant, act as a replacement pet or even offer physical assistance.</a:t>
            </a:r>
          </a:p>
          <a:p>
            <a:pPr marL="0" indent="0" fontAlgn="base">
              <a:buNone/>
            </a:pPr>
            <a:endParaRPr lang="en-US" dirty="0">
              <a:solidFill>
                <a:srgbClr val="FFFF00"/>
              </a:solidFill>
            </a:endParaRPr>
          </a:p>
          <a:p>
            <a:pPr marL="0" indent="0" fontAlgn="base">
              <a:buNone/>
            </a:pPr>
            <a:r>
              <a:rPr lang="en-US" dirty="0" smtClean="0">
                <a:solidFill>
                  <a:srgbClr val="FFFF00"/>
                </a:solidFill>
              </a:rPr>
              <a:t>Companies </a:t>
            </a:r>
            <a:r>
              <a:rPr lang="en-US" dirty="0">
                <a:solidFill>
                  <a:srgbClr val="FFFF00"/>
                </a:solidFill>
              </a:rPr>
              <a:t>like </a:t>
            </a:r>
            <a:r>
              <a:rPr lang="en-US" dirty="0" err="1" smtClean="0">
                <a:solidFill>
                  <a:srgbClr val="FFFF00"/>
                </a:solidFill>
              </a:rPr>
              <a:t>Jibo</a:t>
            </a:r>
            <a:r>
              <a:rPr lang="en-US" dirty="0" smtClean="0">
                <a:solidFill>
                  <a:srgbClr val="FFFF00"/>
                </a:solidFill>
              </a:rPr>
              <a:t>,</a:t>
            </a:r>
            <a:r>
              <a:rPr lang="en-US" dirty="0">
                <a:solidFill>
                  <a:srgbClr val="FFFF00"/>
                </a:solidFill>
              </a:rPr>
              <a:t> Sony </a:t>
            </a:r>
            <a:r>
              <a:rPr lang="en-US" dirty="0" err="1" smtClean="0">
                <a:solidFill>
                  <a:srgbClr val="FFFF00"/>
                </a:solidFill>
              </a:rPr>
              <a:t>Aibo</a:t>
            </a:r>
            <a:r>
              <a:rPr lang="en-US" dirty="0">
                <a:solidFill>
                  <a:srgbClr val="FFFF00"/>
                </a:solidFill>
              </a:rPr>
              <a:t>, </a:t>
            </a:r>
            <a:r>
              <a:rPr lang="en-US" dirty="0" err="1">
                <a:solidFill>
                  <a:srgbClr val="FFFF00"/>
                </a:solidFill>
              </a:rPr>
              <a:t>Anki</a:t>
            </a:r>
            <a:r>
              <a:rPr lang="en-US" dirty="0">
                <a:solidFill>
                  <a:srgbClr val="FFFF00"/>
                </a:solidFill>
              </a:rPr>
              <a:t> Vector and </a:t>
            </a:r>
            <a:r>
              <a:rPr lang="en-US" dirty="0" err="1">
                <a:solidFill>
                  <a:srgbClr val="FFFF00"/>
                </a:solidFill>
              </a:rPr>
              <a:t>Zoetic</a:t>
            </a:r>
            <a:r>
              <a:rPr lang="en-US" dirty="0">
                <a:solidFill>
                  <a:srgbClr val="FFFF00"/>
                </a:solidFill>
              </a:rPr>
              <a:t> Kiki have launched social robots that are both pets and personal assistants.</a:t>
            </a:r>
          </a:p>
          <a:p>
            <a:pPr marL="0" indent="0">
              <a:buNone/>
            </a:pPr>
            <a:endParaRPr lang="en-US" dirty="0" smtClean="0">
              <a:solidFill>
                <a:srgbClr val="FFFF00"/>
              </a:solidFill>
            </a:endParaRPr>
          </a:p>
          <a:p>
            <a:pPr marL="0" indent="0">
              <a:buNone/>
            </a:pPr>
            <a:r>
              <a:rPr lang="en-US" dirty="0" smtClean="0">
                <a:solidFill>
                  <a:srgbClr val="FFFF00"/>
                </a:solidFill>
              </a:rPr>
              <a:t>Companion </a:t>
            </a:r>
            <a:r>
              <a:rPr lang="en-US" dirty="0">
                <a:solidFill>
                  <a:srgbClr val="FFFF00"/>
                </a:solidFill>
              </a:rPr>
              <a:t>robots, like Kiki, can do a range of things, including looking at you and recognizing your face, using sensors to respond to touch and some have their own Alexa-style AI assistant to help you check messages, call friends and more.</a:t>
            </a:r>
            <a:endParaRPr lang="en-US" sz="3600" b="1"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2132549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87" y="196811"/>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827857" y="850612"/>
            <a:ext cx="4156625" cy="523220"/>
          </a:xfrm>
          <a:prstGeom prst="rect">
            <a:avLst/>
          </a:prstGeom>
        </p:spPr>
        <p:txBody>
          <a:bodyPr wrap="square">
            <a:spAutoFit/>
          </a:bodyPr>
          <a:lstStyle/>
          <a:p>
            <a:pPr algn="ctr"/>
            <a:r>
              <a:rPr lang="en-US" sz="2800" u="sng" dirty="0" smtClean="0">
                <a:latin typeface="Arial Rounded MT Bold" panose="020F0704030504030204" pitchFamily="34" charset="0"/>
              </a:rPr>
              <a:t>REFERENCES</a:t>
            </a:r>
            <a:endParaRPr lang="en-IN" sz="2000" dirty="0"/>
          </a:p>
        </p:txBody>
      </p:sp>
      <p:sp>
        <p:nvSpPr>
          <p:cNvPr id="2" name="Content Placeholder 1"/>
          <p:cNvSpPr>
            <a:spLocks noGrp="1"/>
          </p:cNvSpPr>
          <p:nvPr>
            <p:ph idx="1"/>
          </p:nvPr>
        </p:nvSpPr>
        <p:spPr>
          <a:xfrm>
            <a:off x="496641" y="1112222"/>
            <a:ext cx="10819058" cy="5495192"/>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sz="2400" dirty="0">
              <a:solidFill>
                <a:srgbClr val="FFFF00"/>
              </a:solidFill>
              <a:latin typeface="Bahnschrift" panose="020B0502040204020203" pitchFamily="34" charset="0"/>
            </a:endParaRPr>
          </a:p>
        </p:txBody>
      </p:sp>
      <p:sp>
        <p:nvSpPr>
          <p:cNvPr id="8" name="Content Placeholder 1"/>
          <p:cNvSpPr txBox="1">
            <a:spLocks/>
          </p:cNvSpPr>
          <p:nvPr/>
        </p:nvSpPr>
        <p:spPr>
          <a:xfrm>
            <a:off x="307730" y="1960684"/>
            <a:ext cx="11638094" cy="3843579"/>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600" dirty="0" smtClean="0">
                <a:solidFill>
                  <a:srgbClr val="FFFF00"/>
                </a:solidFill>
                <a:latin typeface="Bahnschrift" panose="020B0502040204020203" pitchFamily="34" charset="0"/>
              </a:rPr>
              <a:t>R</a:t>
            </a:r>
            <a:r>
              <a:rPr lang="en-US" sz="3600" dirty="0">
                <a:solidFill>
                  <a:srgbClr val="FFFF00"/>
                </a:solidFill>
                <a:latin typeface="Bahnschrift" panose="020B0502040204020203" pitchFamily="34" charset="0"/>
              </a:rPr>
              <a:t>. </a:t>
            </a:r>
            <a:r>
              <a:rPr lang="en-US" sz="3600" dirty="0" err="1">
                <a:solidFill>
                  <a:srgbClr val="FFFF00"/>
                </a:solidFill>
                <a:latin typeface="Bahnschrift" panose="020B0502040204020203" pitchFamily="34" charset="0"/>
              </a:rPr>
              <a:t>Belvin</a:t>
            </a:r>
            <a:r>
              <a:rPr lang="en-US" sz="3600" dirty="0">
                <a:solidFill>
                  <a:srgbClr val="FFFF00"/>
                </a:solidFill>
                <a:latin typeface="Bahnschrift" panose="020B0502040204020203" pitchFamily="34" charset="0"/>
              </a:rPr>
              <a:t>, R. Burns, and C. Hein, “Development of the HRL route navigation dialogue system,” in Proceedings of ACL-HLT, </a:t>
            </a:r>
            <a:r>
              <a:rPr lang="en-US" sz="3600" dirty="0" smtClean="0">
                <a:solidFill>
                  <a:srgbClr val="FFFF00"/>
                </a:solidFill>
                <a:latin typeface="Bahnschrift" panose="020B0502040204020203" pitchFamily="34" charset="0"/>
              </a:rPr>
              <a:t>2001</a:t>
            </a:r>
          </a:p>
          <a:p>
            <a:pPr marL="0" indent="0">
              <a:buNone/>
            </a:pPr>
            <a:endParaRPr lang="en-US" sz="3600" dirty="0">
              <a:solidFill>
                <a:srgbClr val="FFFF00"/>
              </a:solidFill>
              <a:latin typeface="Bahnschrift" panose="020B0502040204020203" pitchFamily="34" charset="0"/>
            </a:endParaRPr>
          </a:p>
          <a:p>
            <a:pPr marL="0" indent="0">
              <a:buNone/>
            </a:pPr>
            <a:r>
              <a:rPr lang="en-US" sz="3600" dirty="0" smtClean="0">
                <a:solidFill>
                  <a:srgbClr val="FFFF00"/>
                </a:solidFill>
                <a:latin typeface="Bahnschrift" panose="020B0502040204020203" pitchFamily="34" charset="0"/>
              </a:rPr>
              <a:t>V</a:t>
            </a:r>
            <a:r>
              <a:rPr lang="en-US" sz="3600" dirty="0">
                <a:solidFill>
                  <a:srgbClr val="FFFF00"/>
                </a:solidFill>
                <a:latin typeface="Bahnschrift" panose="020B0502040204020203" pitchFamily="34" charset="0"/>
              </a:rPr>
              <a:t>. </a:t>
            </a:r>
            <a:r>
              <a:rPr lang="en-US" sz="3600" dirty="0" err="1">
                <a:solidFill>
                  <a:srgbClr val="FFFF00"/>
                </a:solidFill>
                <a:latin typeface="Bahnschrift" panose="020B0502040204020203" pitchFamily="34" charset="0"/>
              </a:rPr>
              <a:t>Zue</a:t>
            </a:r>
            <a:r>
              <a:rPr lang="en-US" sz="3600" dirty="0">
                <a:solidFill>
                  <a:srgbClr val="FFFF00"/>
                </a:solidFill>
                <a:latin typeface="Bahnschrift" panose="020B0502040204020203" pitchFamily="34" charset="0"/>
              </a:rPr>
              <a:t>, S. </a:t>
            </a:r>
            <a:r>
              <a:rPr lang="en-US" sz="3600" dirty="0" err="1">
                <a:solidFill>
                  <a:srgbClr val="FFFF00"/>
                </a:solidFill>
                <a:latin typeface="Bahnschrift" panose="020B0502040204020203" pitchFamily="34" charset="0"/>
              </a:rPr>
              <a:t>Seneff</a:t>
            </a:r>
            <a:r>
              <a:rPr lang="en-US" sz="3600" dirty="0">
                <a:solidFill>
                  <a:srgbClr val="FFFF00"/>
                </a:solidFill>
                <a:latin typeface="Bahnschrift" panose="020B0502040204020203" pitchFamily="34" charset="0"/>
              </a:rPr>
              <a:t>, J. R. Glass, J. </a:t>
            </a:r>
            <a:r>
              <a:rPr lang="en-US" sz="3600" dirty="0" err="1">
                <a:solidFill>
                  <a:srgbClr val="FFFF00"/>
                </a:solidFill>
                <a:latin typeface="Bahnschrift" panose="020B0502040204020203" pitchFamily="34" charset="0"/>
              </a:rPr>
              <a:t>Polifroni</a:t>
            </a:r>
            <a:r>
              <a:rPr lang="en-US" sz="3600" dirty="0">
                <a:solidFill>
                  <a:srgbClr val="FFFF00"/>
                </a:solidFill>
                <a:latin typeface="Bahnschrift" panose="020B0502040204020203" pitchFamily="34" charset="0"/>
              </a:rPr>
              <a:t>, C. </a:t>
            </a:r>
            <a:r>
              <a:rPr lang="en-US" sz="3600" dirty="0" err="1">
                <a:solidFill>
                  <a:srgbClr val="FFFF00"/>
                </a:solidFill>
                <a:latin typeface="Bahnschrift" panose="020B0502040204020203" pitchFamily="34" charset="0"/>
              </a:rPr>
              <a:t>Pao</a:t>
            </a:r>
            <a:r>
              <a:rPr lang="en-US" sz="3600" dirty="0">
                <a:solidFill>
                  <a:srgbClr val="FFFF00"/>
                </a:solidFill>
                <a:latin typeface="Bahnschrift" panose="020B0502040204020203" pitchFamily="34" charset="0"/>
              </a:rPr>
              <a:t>, </a:t>
            </a:r>
            <a:r>
              <a:rPr lang="en-US" sz="3600" dirty="0" err="1">
                <a:solidFill>
                  <a:srgbClr val="FFFF00"/>
                </a:solidFill>
                <a:latin typeface="Bahnschrift" panose="020B0502040204020203" pitchFamily="34" charset="0"/>
              </a:rPr>
              <a:t>T.J.Hazen,and</a:t>
            </a:r>
            <a:r>
              <a:rPr lang="en-US" sz="3600" dirty="0">
                <a:solidFill>
                  <a:srgbClr val="FFFF00"/>
                </a:solidFill>
                <a:latin typeface="Bahnschrift" panose="020B0502040204020203" pitchFamily="34" charset="0"/>
              </a:rPr>
              <a:t> </a:t>
            </a:r>
            <a:r>
              <a:rPr lang="en-US" sz="3600" dirty="0" err="1">
                <a:solidFill>
                  <a:srgbClr val="FFFF00"/>
                </a:solidFill>
                <a:latin typeface="Bahnschrift" panose="020B0502040204020203" pitchFamily="34" charset="0"/>
              </a:rPr>
              <a:t>L.Hetherington</a:t>
            </a:r>
            <a:r>
              <a:rPr lang="en-US" sz="3600" dirty="0">
                <a:solidFill>
                  <a:srgbClr val="FFFF00"/>
                </a:solidFill>
                <a:latin typeface="Bahnschrift" panose="020B0502040204020203" pitchFamily="34" charset="0"/>
              </a:rPr>
              <a:t>, “JUPITER: A Telephone Based Conversational Interface for Weather Information,” IEEE Transactions on Speech and Audio Processing, vol. 8, no. 1, pp. 85–96, 2000</a:t>
            </a:r>
            <a:r>
              <a:rPr lang="en-US" sz="3600" dirty="0" smtClean="0">
                <a:solidFill>
                  <a:srgbClr val="FFFF00"/>
                </a:solidFill>
                <a:latin typeface="Bahnschrift" panose="020B0502040204020203" pitchFamily="34" charset="0"/>
              </a:rPr>
              <a:t>.</a:t>
            </a:r>
          </a:p>
          <a:p>
            <a:pPr marL="0" indent="0">
              <a:buNone/>
            </a:pPr>
            <a:endParaRPr lang="en-US" sz="3600" dirty="0" smtClean="0">
              <a:solidFill>
                <a:srgbClr val="FFFF00"/>
              </a:solidFill>
              <a:latin typeface="Bahnschrift" panose="020B0502040204020203" pitchFamily="34" charset="0"/>
            </a:endParaRPr>
          </a:p>
          <a:p>
            <a:pPr marL="0" indent="0">
              <a:buNone/>
            </a:pPr>
            <a:r>
              <a:rPr lang="en-US" sz="3600" dirty="0" smtClean="0">
                <a:solidFill>
                  <a:srgbClr val="FFFF00"/>
                </a:solidFill>
                <a:latin typeface="Bahnschrift" panose="020B0502040204020203" pitchFamily="34" charset="0"/>
              </a:rPr>
              <a:t>M</a:t>
            </a:r>
            <a:r>
              <a:rPr lang="en-US" sz="3600" dirty="0">
                <a:solidFill>
                  <a:srgbClr val="FFFF00"/>
                </a:solidFill>
                <a:latin typeface="Bahnschrift" panose="020B0502040204020203" pitchFamily="34" charset="0"/>
              </a:rPr>
              <a:t>. </a:t>
            </a:r>
            <a:r>
              <a:rPr lang="en-US" sz="3600" dirty="0" err="1">
                <a:solidFill>
                  <a:srgbClr val="FFFF00"/>
                </a:solidFill>
                <a:latin typeface="Bahnschrift" panose="020B0502040204020203" pitchFamily="34" charset="0"/>
              </a:rPr>
              <a:t>Kolss</a:t>
            </a:r>
            <a:r>
              <a:rPr lang="en-US" sz="3600" dirty="0">
                <a:solidFill>
                  <a:srgbClr val="FFFF00"/>
                </a:solidFill>
                <a:latin typeface="Bahnschrift" panose="020B0502040204020203" pitchFamily="34" charset="0"/>
              </a:rPr>
              <a:t>, D. </a:t>
            </a:r>
            <a:r>
              <a:rPr lang="en-US" sz="3600" dirty="0" err="1">
                <a:solidFill>
                  <a:srgbClr val="FFFF00"/>
                </a:solidFill>
                <a:latin typeface="Bahnschrift" panose="020B0502040204020203" pitchFamily="34" charset="0"/>
              </a:rPr>
              <a:t>Bernreuther</a:t>
            </a:r>
            <a:r>
              <a:rPr lang="en-US" sz="3600" dirty="0">
                <a:solidFill>
                  <a:srgbClr val="FFFF00"/>
                </a:solidFill>
                <a:latin typeface="Bahnschrift" panose="020B0502040204020203" pitchFamily="34" charset="0"/>
              </a:rPr>
              <a:t>, M. </a:t>
            </a:r>
            <a:r>
              <a:rPr lang="en-US" sz="3600" dirty="0" err="1">
                <a:solidFill>
                  <a:srgbClr val="FFFF00"/>
                </a:solidFill>
                <a:latin typeface="Bahnschrift" panose="020B0502040204020203" pitchFamily="34" charset="0"/>
              </a:rPr>
              <a:t>Paulik</a:t>
            </a:r>
            <a:r>
              <a:rPr lang="en-US" sz="3600" dirty="0">
                <a:solidFill>
                  <a:srgbClr val="FFFF00"/>
                </a:solidFill>
                <a:latin typeface="Bahnschrift" panose="020B0502040204020203" pitchFamily="34" charset="0"/>
              </a:rPr>
              <a:t>, S. </a:t>
            </a:r>
            <a:r>
              <a:rPr lang="en-US" sz="3600" dirty="0" err="1">
                <a:solidFill>
                  <a:srgbClr val="FFFF00"/>
                </a:solidFill>
                <a:latin typeface="Bahnschrift" panose="020B0502040204020203" pitchFamily="34" charset="0"/>
              </a:rPr>
              <a:t>St¨ucker</a:t>
            </a:r>
            <a:r>
              <a:rPr lang="en-US" sz="3600" dirty="0">
                <a:solidFill>
                  <a:srgbClr val="FFFF00"/>
                </a:solidFill>
                <a:latin typeface="Bahnschrift" panose="020B0502040204020203" pitchFamily="34" charset="0"/>
              </a:rPr>
              <a:t>, S. Vogel, and A. </a:t>
            </a:r>
            <a:r>
              <a:rPr lang="en-US" sz="3600" dirty="0" err="1">
                <a:solidFill>
                  <a:srgbClr val="FFFF00"/>
                </a:solidFill>
                <a:latin typeface="Bahnschrift" panose="020B0502040204020203" pitchFamily="34" charset="0"/>
              </a:rPr>
              <a:t>Waibel</a:t>
            </a:r>
            <a:r>
              <a:rPr lang="en-US" sz="3600" dirty="0">
                <a:solidFill>
                  <a:srgbClr val="FFFF00"/>
                </a:solidFill>
                <a:latin typeface="Bahnschrift" panose="020B0502040204020203" pitchFamily="34" charset="0"/>
              </a:rPr>
              <a:t>, “Open Domain Speech Recognition &amp; Translation: Lectures and Speeches,” in Proceedings of ICASSP, 2006</a:t>
            </a:r>
            <a:r>
              <a:rPr lang="en-US" sz="3600" dirty="0" smtClean="0">
                <a:solidFill>
                  <a:srgbClr val="FFFF00"/>
                </a:solidFill>
                <a:latin typeface="Bahnschrift" panose="020B0502040204020203" pitchFamily="34" charset="0"/>
              </a:rPr>
              <a:t>.</a:t>
            </a:r>
          </a:p>
          <a:p>
            <a:pPr marL="0" indent="0">
              <a:buNone/>
            </a:pPr>
            <a:endParaRPr lang="en-US" sz="3600" dirty="0">
              <a:solidFill>
                <a:srgbClr val="FFFF00"/>
              </a:solidFill>
              <a:latin typeface="Bahnschrift" panose="020B0502040204020203" pitchFamily="34" charset="0"/>
            </a:endParaRPr>
          </a:p>
          <a:p>
            <a:pPr marL="0" indent="0">
              <a:buNone/>
            </a:pPr>
            <a:r>
              <a:rPr lang="en-US" sz="3600" dirty="0" err="1" smtClean="0">
                <a:solidFill>
                  <a:srgbClr val="FFFF00"/>
                </a:solidFill>
                <a:latin typeface="Bahnschrift" panose="020B0502040204020203" pitchFamily="34" charset="0"/>
              </a:rPr>
              <a:t>Sadun</a:t>
            </a:r>
            <a:r>
              <a:rPr lang="en-US" sz="3600" dirty="0">
                <a:solidFill>
                  <a:srgbClr val="FFFF00"/>
                </a:solidFill>
                <a:latin typeface="Bahnschrift" panose="020B0502040204020203" pitchFamily="34" charset="0"/>
              </a:rPr>
              <a:t>, E., &amp;Sande, S. (2014). Talking to Siri: Mastering the Language of Apple’s Intelligent Assistant.</a:t>
            </a:r>
          </a:p>
        </p:txBody>
      </p:sp>
    </p:spTree>
    <p:extLst>
      <p:ext uri="{BB962C8B-B14F-4D97-AF65-F5344CB8AC3E}">
        <p14:creationId xmlns:p14="http://schemas.microsoft.com/office/powerpoint/2010/main" val="1743827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a:normAutofit/>
          </a:bodyPr>
          <a:lstStyle/>
          <a:p>
            <a:r>
              <a:rPr lang="en-US" dirty="0">
                <a:solidFill>
                  <a:srgbClr val="FFFF00"/>
                </a:solidFill>
              </a:rPr>
              <a:t>Thank </a:t>
            </a:r>
            <a:r>
              <a:rPr lang="en-US" dirty="0" smtClean="0">
                <a:solidFill>
                  <a:srgbClr val="FFFF00"/>
                </a:solidFill>
              </a:rPr>
              <a:t>You</a:t>
            </a:r>
            <a:endParaRPr lang="ru-RU" dirty="0">
              <a:solidFill>
                <a:srgbClr val="FFFF00"/>
              </a:solidFill>
            </a:endParaRPr>
          </a:p>
        </p:txBody>
      </p:sp>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63789" y="228610"/>
            <a:ext cx="12191980" cy="6857990"/>
          </a:xfrm>
          <a:prstGeom prst="rect">
            <a:avLst/>
          </a:prstGeom>
        </p:spPr>
      </p:pic>
      <p:graphicFrame>
        <p:nvGraphicFramePr>
          <p:cNvPr id="13"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idx="1"/>
            <p:extLst>
              <p:ext uri="{D42A27DB-BD31-4B8C-83A1-F6EECF244321}">
                <p14:modId xmlns:p14="http://schemas.microsoft.com/office/powerpoint/2010/main" val="2517717321"/>
              </p:ext>
            </p:extLst>
          </p:nvPr>
        </p:nvGraphicFramePr>
        <p:xfrm>
          <a:off x="1055077" y="1081455"/>
          <a:ext cx="8995386" cy="51669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Rectangle 5"/>
          <p:cNvSpPr/>
          <p:nvPr/>
        </p:nvSpPr>
        <p:spPr>
          <a:xfrm>
            <a:off x="3464169" y="285699"/>
            <a:ext cx="4281853" cy="707886"/>
          </a:xfrm>
          <a:prstGeom prst="rect">
            <a:avLst/>
          </a:prstGeom>
        </p:spPr>
        <p:txBody>
          <a:bodyPr wrap="square">
            <a:spAutoFit/>
          </a:bodyPr>
          <a:lstStyle/>
          <a:p>
            <a:pPr algn="ctr"/>
            <a:r>
              <a:rPr lang="en-US" sz="4000" u="sng" dirty="0" smtClean="0">
                <a:latin typeface="Arial Rounded MT Bold" panose="020F0704030504030204" pitchFamily="34" charset="0"/>
              </a:rPr>
              <a:t>OUTLINE</a:t>
            </a:r>
            <a:endParaRPr lang="en-IN" sz="4000" dirty="0"/>
          </a:p>
        </p:txBody>
      </p:sp>
    </p:spTree>
    <p:extLst>
      <p:ext uri="{BB962C8B-B14F-4D97-AF65-F5344CB8AC3E}">
        <p14:creationId xmlns:p14="http://schemas.microsoft.com/office/powerpoint/2010/main" val="2333881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96" y="13147"/>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409828" y="122419"/>
            <a:ext cx="4281853" cy="646331"/>
          </a:xfrm>
          <a:prstGeom prst="rect">
            <a:avLst/>
          </a:prstGeom>
        </p:spPr>
        <p:txBody>
          <a:bodyPr wrap="square">
            <a:spAutoFit/>
          </a:bodyPr>
          <a:lstStyle/>
          <a:p>
            <a:pPr algn="ctr"/>
            <a:r>
              <a:rPr lang="en-US" sz="3600" u="sng" dirty="0" smtClean="0">
                <a:latin typeface="Arial Rounded MT Bold" panose="020F0704030504030204" pitchFamily="34" charset="0"/>
              </a:rPr>
              <a:t>INTRODUCTION</a:t>
            </a:r>
            <a:endParaRPr lang="en-IN" sz="2800" dirty="0"/>
          </a:p>
        </p:txBody>
      </p:sp>
      <p:sp>
        <p:nvSpPr>
          <p:cNvPr id="2" name="Content Placeholder 1"/>
          <p:cNvSpPr>
            <a:spLocks noGrp="1"/>
          </p:cNvSpPr>
          <p:nvPr>
            <p:ph idx="1"/>
          </p:nvPr>
        </p:nvSpPr>
        <p:spPr>
          <a:xfrm>
            <a:off x="290146" y="685800"/>
            <a:ext cx="11593461" cy="6049108"/>
          </a:xfrm>
        </p:spPr>
        <p:txBody>
          <a:bodyPr>
            <a:normAutofit/>
          </a:bodyPr>
          <a:lstStyle/>
          <a:p>
            <a:pPr marL="0" indent="0">
              <a:lnSpc>
                <a:spcPct val="200000"/>
              </a:lnSpc>
              <a:buNone/>
            </a:pPr>
            <a:r>
              <a:rPr lang="en-US" sz="3200" b="1" dirty="0" smtClean="0">
                <a:solidFill>
                  <a:srgbClr val="FFFF00"/>
                </a:solidFill>
                <a:latin typeface="Bahnschrift" panose="020B0502040204020203" pitchFamily="34" charset="0"/>
              </a:rPr>
              <a:t>WHAT IS AMAZON ALEXA ?????</a:t>
            </a:r>
          </a:p>
          <a:p>
            <a:pPr marL="0" indent="0">
              <a:lnSpc>
                <a:spcPct val="200000"/>
              </a:lnSpc>
              <a:buNone/>
            </a:pPr>
            <a:r>
              <a:rPr lang="en-US" b="1" dirty="0">
                <a:solidFill>
                  <a:srgbClr val="FFFF00"/>
                </a:solidFill>
              </a:rPr>
              <a:t>Amazon Alexa</a:t>
            </a:r>
            <a:r>
              <a:rPr lang="en-US" dirty="0">
                <a:solidFill>
                  <a:srgbClr val="FFFF00"/>
                </a:solidFill>
              </a:rPr>
              <a:t>, also known simply as </a:t>
            </a:r>
            <a:r>
              <a:rPr lang="en-US" b="1" dirty="0" smtClean="0">
                <a:solidFill>
                  <a:srgbClr val="FFFF00"/>
                </a:solidFill>
              </a:rPr>
              <a:t>Alexa</a:t>
            </a:r>
            <a:r>
              <a:rPr lang="en-US" dirty="0" smtClean="0">
                <a:solidFill>
                  <a:srgbClr val="FFFF00"/>
                </a:solidFill>
              </a:rPr>
              <a:t>, is </a:t>
            </a:r>
            <a:r>
              <a:rPr lang="en-US" dirty="0">
                <a:solidFill>
                  <a:srgbClr val="FFFF00"/>
                </a:solidFill>
              </a:rPr>
              <a:t>a virtual </a:t>
            </a:r>
            <a:r>
              <a:rPr lang="en-US" dirty="0" smtClean="0">
                <a:solidFill>
                  <a:srgbClr val="FFFF00"/>
                </a:solidFill>
              </a:rPr>
              <a:t>assistant</a:t>
            </a:r>
            <a:r>
              <a:rPr lang="en-US" dirty="0">
                <a:solidFill>
                  <a:srgbClr val="FFFF00"/>
                </a:solidFill>
              </a:rPr>
              <a:t> </a:t>
            </a:r>
            <a:r>
              <a:rPr lang="en-US" dirty="0" smtClean="0">
                <a:solidFill>
                  <a:srgbClr val="FFFF00"/>
                </a:solidFill>
              </a:rPr>
              <a:t>technology. </a:t>
            </a:r>
            <a:r>
              <a:rPr lang="en-US" dirty="0">
                <a:solidFill>
                  <a:srgbClr val="FFFF00"/>
                </a:solidFill>
              </a:rPr>
              <a:t>largely </a:t>
            </a:r>
            <a:r>
              <a:rPr lang="en-US" dirty="0" smtClean="0">
                <a:solidFill>
                  <a:srgbClr val="FFFF00"/>
                </a:solidFill>
              </a:rPr>
              <a:t>based Amazon introduced Alexa in </a:t>
            </a:r>
            <a:r>
              <a:rPr lang="en-US" dirty="0">
                <a:solidFill>
                  <a:srgbClr val="FFFF00"/>
                </a:solidFill>
              </a:rPr>
              <a:t>2013</a:t>
            </a:r>
            <a:r>
              <a:rPr lang="en-US" dirty="0" smtClean="0">
                <a:solidFill>
                  <a:srgbClr val="FFFF00"/>
                </a:solidFill>
              </a:rPr>
              <a:t>.</a:t>
            </a:r>
            <a:r>
              <a:rPr lang="en-US" dirty="0">
                <a:solidFill>
                  <a:srgbClr val="FFFF00"/>
                </a:solidFill>
              </a:rPr>
              <a:t> It was first used in the </a:t>
            </a:r>
            <a:r>
              <a:rPr lang="en-US" dirty="0" smtClean="0">
                <a:solidFill>
                  <a:srgbClr val="FFFF00"/>
                </a:solidFill>
              </a:rPr>
              <a:t>Amazon Echo Smart Speaker</a:t>
            </a:r>
            <a:r>
              <a:rPr lang="en-US" dirty="0">
                <a:solidFill>
                  <a:srgbClr val="FFFF00"/>
                </a:solidFill>
              </a:rPr>
              <a:t> and the </a:t>
            </a:r>
            <a:r>
              <a:rPr lang="en-US" dirty="0" smtClean="0">
                <a:solidFill>
                  <a:srgbClr val="FFFF00"/>
                </a:solidFill>
              </a:rPr>
              <a:t>Echo Dot, </a:t>
            </a:r>
            <a:r>
              <a:rPr lang="en-US" dirty="0">
                <a:solidFill>
                  <a:srgbClr val="FFFF00"/>
                </a:solidFill>
              </a:rPr>
              <a:t>Echo Studio and </a:t>
            </a:r>
            <a:r>
              <a:rPr lang="en-US" dirty="0" smtClean="0">
                <a:solidFill>
                  <a:srgbClr val="FFFF00"/>
                </a:solidFill>
              </a:rPr>
              <a:t>Amazon Tap</a:t>
            </a:r>
            <a:r>
              <a:rPr lang="en-US" dirty="0">
                <a:solidFill>
                  <a:srgbClr val="FFFF00"/>
                </a:solidFill>
              </a:rPr>
              <a:t> speakers developed by Amazon </a:t>
            </a:r>
            <a:r>
              <a:rPr lang="en-US" dirty="0" smtClean="0">
                <a:solidFill>
                  <a:srgbClr val="FFFF00"/>
                </a:solidFill>
              </a:rPr>
              <a:t>Lab. </a:t>
            </a:r>
          </a:p>
          <a:p>
            <a:pPr marL="0" indent="0">
              <a:lnSpc>
                <a:spcPct val="200000"/>
              </a:lnSpc>
              <a:buNone/>
            </a:pPr>
            <a:r>
              <a:rPr lang="en-US" dirty="0" smtClean="0">
                <a:solidFill>
                  <a:srgbClr val="FFFF00"/>
                </a:solidFill>
              </a:rPr>
              <a:t>It </a:t>
            </a:r>
            <a:r>
              <a:rPr lang="en-US" dirty="0">
                <a:solidFill>
                  <a:srgbClr val="FFFF00"/>
                </a:solidFill>
              </a:rPr>
              <a:t>is capable of voice interaction, music playback, making to-do lists, setting alarms, streaming podcasts, playing </a:t>
            </a:r>
            <a:r>
              <a:rPr lang="en-US" dirty="0" smtClean="0">
                <a:solidFill>
                  <a:srgbClr val="FFFF00"/>
                </a:solidFill>
              </a:rPr>
              <a:t>audiobooks, </a:t>
            </a:r>
            <a:r>
              <a:rPr lang="en-US" dirty="0">
                <a:solidFill>
                  <a:srgbClr val="FFFF00"/>
                </a:solidFill>
              </a:rPr>
              <a:t>traffic, sports, and other </a:t>
            </a:r>
            <a:r>
              <a:rPr lang="en-US" dirty="0" smtClean="0">
                <a:solidFill>
                  <a:srgbClr val="FFFF00"/>
                </a:solidFill>
              </a:rPr>
              <a:t>real-time information such news, weather conditions and many more</a:t>
            </a:r>
            <a:endParaRPr lang="en-US" sz="2600" dirty="0">
              <a:solidFill>
                <a:srgbClr val="FFFF00"/>
              </a:solidFill>
            </a:endParaRPr>
          </a:p>
        </p:txBody>
      </p:sp>
    </p:spTree>
    <p:extLst>
      <p:ext uri="{BB962C8B-B14F-4D97-AF65-F5344CB8AC3E}">
        <p14:creationId xmlns:p14="http://schemas.microsoft.com/office/powerpoint/2010/main" val="3934431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96" y="13147"/>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Content Placeholder 1"/>
          <p:cNvSpPr>
            <a:spLocks noGrp="1"/>
          </p:cNvSpPr>
          <p:nvPr>
            <p:ph idx="1"/>
          </p:nvPr>
        </p:nvSpPr>
        <p:spPr>
          <a:xfrm>
            <a:off x="316522" y="175846"/>
            <a:ext cx="11593461" cy="6049108"/>
          </a:xfrm>
        </p:spPr>
        <p:txBody>
          <a:bodyPr>
            <a:normAutofit lnSpcReduction="10000"/>
          </a:bodyPr>
          <a:lstStyle/>
          <a:p>
            <a:pPr marL="0" indent="0">
              <a:lnSpc>
                <a:spcPct val="200000"/>
              </a:lnSpc>
              <a:buNone/>
            </a:pPr>
            <a:r>
              <a:rPr lang="en-US" sz="3200" b="1" dirty="0" smtClean="0">
                <a:solidFill>
                  <a:srgbClr val="FFFF00"/>
                </a:solidFill>
                <a:latin typeface="Bahnschrift" panose="020B0502040204020203" pitchFamily="34" charset="0"/>
              </a:rPr>
              <a:t>WHAT IS A VIRTUAL ASSISTANT ?????</a:t>
            </a:r>
            <a:r>
              <a:rPr lang="en-US" dirty="0"/>
              <a:t> </a:t>
            </a:r>
            <a:endParaRPr lang="en-US" dirty="0" smtClean="0"/>
          </a:p>
          <a:p>
            <a:pPr marL="0" indent="0">
              <a:lnSpc>
                <a:spcPct val="200000"/>
              </a:lnSpc>
              <a:buNone/>
            </a:pPr>
            <a:r>
              <a:rPr lang="en-US" dirty="0" smtClean="0">
                <a:solidFill>
                  <a:srgbClr val="FFFF00"/>
                </a:solidFill>
                <a:latin typeface="Bahnschrift" panose="020B0502040204020203" pitchFamily="34" charset="0"/>
              </a:rPr>
              <a:t>An</a:t>
            </a:r>
            <a:r>
              <a:rPr lang="en-US" dirty="0">
                <a:solidFill>
                  <a:srgbClr val="FFFF00"/>
                </a:solidFill>
                <a:latin typeface="Bahnschrift" panose="020B0502040204020203" pitchFamily="34" charset="0"/>
              </a:rPr>
              <a:t> </a:t>
            </a:r>
            <a:r>
              <a:rPr lang="en-US" b="1" dirty="0">
                <a:solidFill>
                  <a:srgbClr val="FFFF00"/>
                </a:solidFill>
                <a:latin typeface="Bahnschrift" panose="020B0502040204020203" pitchFamily="34" charset="0"/>
              </a:rPr>
              <a:t>intelligent virtual assistant</a:t>
            </a:r>
            <a:r>
              <a:rPr lang="en-US" dirty="0">
                <a:solidFill>
                  <a:srgbClr val="FFFF00"/>
                </a:solidFill>
                <a:latin typeface="Bahnschrift" panose="020B0502040204020203" pitchFamily="34" charset="0"/>
              </a:rPr>
              <a:t> (</a:t>
            </a:r>
            <a:r>
              <a:rPr lang="en-US" b="1" dirty="0">
                <a:solidFill>
                  <a:srgbClr val="FFFF00"/>
                </a:solidFill>
                <a:latin typeface="Bahnschrift" panose="020B0502040204020203" pitchFamily="34" charset="0"/>
              </a:rPr>
              <a:t>IVA</a:t>
            </a:r>
            <a:r>
              <a:rPr lang="en-US" dirty="0">
                <a:solidFill>
                  <a:srgbClr val="FFFF00"/>
                </a:solidFill>
                <a:latin typeface="Bahnschrift" panose="020B0502040204020203" pitchFamily="34" charset="0"/>
              </a:rPr>
              <a:t>) or </a:t>
            </a:r>
            <a:r>
              <a:rPr lang="en-US" b="1" dirty="0">
                <a:solidFill>
                  <a:srgbClr val="FFFF00"/>
                </a:solidFill>
                <a:latin typeface="Bahnschrift" panose="020B0502040204020203" pitchFamily="34" charset="0"/>
              </a:rPr>
              <a:t>intelligent personal assistant</a:t>
            </a:r>
            <a:r>
              <a:rPr lang="en-US" dirty="0">
                <a:solidFill>
                  <a:srgbClr val="FFFF00"/>
                </a:solidFill>
                <a:latin typeface="Bahnschrift" panose="020B0502040204020203" pitchFamily="34" charset="0"/>
              </a:rPr>
              <a:t> (</a:t>
            </a:r>
            <a:r>
              <a:rPr lang="en-US" b="1" dirty="0">
                <a:solidFill>
                  <a:srgbClr val="FFFF00"/>
                </a:solidFill>
                <a:latin typeface="Bahnschrift" panose="020B0502040204020203" pitchFamily="34" charset="0"/>
              </a:rPr>
              <a:t>IPA</a:t>
            </a:r>
            <a:r>
              <a:rPr lang="en-US" dirty="0">
                <a:solidFill>
                  <a:srgbClr val="FFFF00"/>
                </a:solidFill>
                <a:latin typeface="Bahnschrift" panose="020B0502040204020203" pitchFamily="34" charset="0"/>
              </a:rPr>
              <a:t>) is a software agent that can perform tasks or services for an individual based on commands or questions</a:t>
            </a:r>
            <a:r>
              <a:rPr lang="en-US" dirty="0" smtClean="0">
                <a:solidFill>
                  <a:srgbClr val="FFFF00"/>
                </a:solidFill>
                <a:latin typeface="Bahnschrift" panose="020B0502040204020203" pitchFamily="34" charset="0"/>
              </a:rPr>
              <a:t>.</a:t>
            </a:r>
            <a:r>
              <a:rPr lang="en-US" dirty="0">
                <a:solidFill>
                  <a:srgbClr val="FFFF00"/>
                </a:solidFill>
                <a:latin typeface="Bahnschrift" panose="020B0502040204020203" pitchFamily="34" charset="0"/>
              </a:rPr>
              <a:t> The term "</a:t>
            </a:r>
            <a:r>
              <a:rPr lang="en-US" dirty="0" smtClean="0">
                <a:solidFill>
                  <a:srgbClr val="FFFF00"/>
                </a:solidFill>
                <a:latin typeface="Bahnschrift" panose="020B0502040204020203" pitchFamily="34" charset="0"/>
              </a:rPr>
              <a:t>chatbot" </a:t>
            </a:r>
            <a:r>
              <a:rPr lang="en-US" dirty="0">
                <a:solidFill>
                  <a:srgbClr val="FFFF00"/>
                </a:solidFill>
                <a:latin typeface="Bahnschrift" panose="020B0502040204020203" pitchFamily="34" charset="0"/>
              </a:rPr>
              <a:t>is sometimes used to refer to virtual assistants generally or specifically accessed by online chat</a:t>
            </a:r>
            <a:r>
              <a:rPr lang="en-US" dirty="0" smtClean="0">
                <a:solidFill>
                  <a:srgbClr val="FFFF00"/>
                </a:solidFill>
                <a:latin typeface="Bahnschrift" panose="020B0502040204020203" pitchFamily="34" charset="0"/>
              </a:rPr>
              <a:t>.</a:t>
            </a:r>
          </a:p>
          <a:p>
            <a:pPr marL="0" indent="0">
              <a:lnSpc>
                <a:spcPct val="200000"/>
              </a:lnSpc>
              <a:buNone/>
            </a:pPr>
            <a:r>
              <a:rPr lang="en-US" dirty="0">
                <a:solidFill>
                  <a:srgbClr val="FFFF00"/>
                </a:solidFill>
                <a:latin typeface="Bahnschrift" panose="020B0502040204020203" pitchFamily="34" charset="0"/>
              </a:rPr>
              <a:t>Some virtual assistants are able to interpret human speech and respond via synthesized voices. Users can ask their assistants questions, control home automation devices and media playback via voice, and manage other basic tasks such as email, to-do lists, and calendars with verbal </a:t>
            </a:r>
            <a:r>
              <a:rPr lang="en-US" dirty="0" smtClean="0">
                <a:solidFill>
                  <a:srgbClr val="FFFF00"/>
                </a:solidFill>
                <a:latin typeface="Bahnschrift" panose="020B0502040204020203" pitchFamily="34" charset="0"/>
              </a:rPr>
              <a:t>commands</a:t>
            </a:r>
            <a:r>
              <a:rPr lang="en-US" dirty="0">
                <a:solidFill>
                  <a:srgbClr val="FFFF00"/>
                </a:solidFill>
              </a:rPr>
              <a:t> </a:t>
            </a:r>
            <a:endParaRPr lang="en-US" sz="3200" b="1" dirty="0" smtClean="0">
              <a:solidFill>
                <a:srgbClr val="FFFF00"/>
              </a:solidFill>
              <a:latin typeface="Bahnschrift" panose="020B0502040204020203" pitchFamily="34" charset="0"/>
            </a:endParaRPr>
          </a:p>
        </p:txBody>
      </p:sp>
    </p:spTree>
    <p:extLst>
      <p:ext uri="{BB962C8B-B14F-4D97-AF65-F5344CB8AC3E}">
        <p14:creationId xmlns:p14="http://schemas.microsoft.com/office/powerpoint/2010/main" val="2318655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96" y="10"/>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765244" y="338417"/>
            <a:ext cx="4156625" cy="523220"/>
          </a:xfrm>
          <a:prstGeom prst="rect">
            <a:avLst/>
          </a:prstGeom>
        </p:spPr>
        <p:txBody>
          <a:bodyPr wrap="square">
            <a:spAutoFit/>
          </a:bodyPr>
          <a:lstStyle/>
          <a:p>
            <a:pPr algn="ctr"/>
            <a:r>
              <a:rPr lang="en-US" sz="2800" u="sng" dirty="0" smtClean="0">
                <a:latin typeface="Arial Rounded MT Bold" panose="020F0704030504030204" pitchFamily="34" charset="0"/>
              </a:rPr>
              <a:t>LITERATURE REVIEW</a:t>
            </a:r>
            <a:endParaRPr lang="en-IN" sz="2000" dirty="0"/>
          </a:p>
        </p:txBody>
      </p:sp>
      <p:sp>
        <p:nvSpPr>
          <p:cNvPr id="2" name="Content Placeholder 1"/>
          <p:cNvSpPr>
            <a:spLocks noGrp="1"/>
          </p:cNvSpPr>
          <p:nvPr>
            <p:ph idx="1"/>
          </p:nvPr>
        </p:nvSpPr>
        <p:spPr>
          <a:xfrm>
            <a:off x="496641" y="1024198"/>
            <a:ext cx="10819058" cy="5495192"/>
          </a:xfrm>
        </p:spPr>
        <p:txBody>
          <a:bodyPr>
            <a:normAutofit/>
          </a:bodyPr>
          <a:lstStyle/>
          <a:p>
            <a:pPr marL="0" indent="0">
              <a:buNone/>
            </a:pPr>
            <a:r>
              <a:rPr lang="en-US" dirty="0">
                <a:solidFill>
                  <a:srgbClr val="FFFF00"/>
                </a:solidFill>
              </a:rPr>
              <a:t>The current generation of IPAs includes Google </a:t>
            </a:r>
            <a:r>
              <a:rPr lang="en-US" dirty="0" smtClean="0">
                <a:solidFill>
                  <a:srgbClr val="FFFF00"/>
                </a:solidFill>
              </a:rPr>
              <a:t>Assistant/Now</a:t>
            </a:r>
            <a:r>
              <a:rPr lang="en-US" dirty="0">
                <a:solidFill>
                  <a:srgbClr val="FFFF00"/>
                </a:solidFill>
              </a:rPr>
              <a:t>, Apple Siri, Microsoft Cortana, and </a:t>
            </a:r>
            <a:r>
              <a:rPr lang="en-US" dirty="0" smtClean="0">
                <a:solidFill>
                  <a:srgbClr val="FFFF00"/>
                </a:solidFill>
              </a:rPr>
              <a:t>Amazon Alexa.</a:t>
            </a:r>
          </a:p>
          <a:p>
            <a:pPr marL="0" indent="0">
              <a:buNone/>
            </a:pPr>
            <a:endParaRPr lang="en-US" dirty="0" smtClean="0">
              <a:solidFill>
                <a:srgbClr val="FFFF00"/>
              </a:solidFill>
            </a:endParaRPr>
          </a:p>
          <a:p>
            <a:pPr marL="0" indent="0">
              <a:buNone/>
            </a:pPr>
            <a:r>
              <a:rPr lang="en-US" dirty="0" smtClean="0">
                <a:solidFill>
                  <a:srgbClr val="FFFF00"/>
                </a:solidFill>
              </a:rPr>
              <a:t>The </a:t>
            </a:r>
            <a:r>
              <a:rPr lang="en-US" dirty="0">
                <a:solidFill>
                  <a:srgbClr val="FFFF00"/>
                </a:solidFill>
              </a:rPr>
              <a:t>IPAs are designed to accept user input </a:t>
            </a:r>
            <a:r>
              <a:rPr lang="en-US" dirty="0" smtClean="0">
                <a:solidFill>
                  <a:srgbClr val="FFFF00"/>
                </a:solidFill>
              </a:rPr>
              <a:t>from </a:t>
            </a:r>
            <a:r>
              <a:rPr lang="en-US" dirty="0">
                <a:solidFill>
                  <a:srgbClr val="FFFF00"/>
                </a:solidFill>
              </a:rPr>
              <a:t>a touch screen virtual keyboard, handwritten or </a:t>
            </a:r>
            <a:r>
              <a:rPr lang="en-US" dirty="0" smtClean="0">
                <a:solidFill>
                  <a:srgbClr val="FFFF00"/>
                </a:solidFill>
              </a:rPr>
              <a:t>voice-controlled </a:t>
            </a:r>
            <a:r>
              <a:rPr lang="en-US" dirty="0">
                <a:solidFill>
                  <a:srgbClr val="FFFF00"/>
                </a:solidFill>
              </a:rPr>
              <a:t>interfaces, answer user queries in a </a:t>
            </a:r>
            <a:r>
              <a:rPr lang="en-US" dirty="0" smtClean="0">
                <a:solidFill>
                  <a:srgbClr val="FFFF00"/>
                </a:solidFill>
              </a:rPr>
              <a:t>natural </a:t>
            </a:r>
            <a:r>
              <a:rPr lang="en-US" dirty="0">
                <a:solidFill>
                  <a:srgbClr val="FFFF00"/>
                </a:solidFill>
              </a:rPr>
              <a:t>language and perform other tasks, such as play music, </a:t>
            </a:r>
            <a:r>
              <a:rPr lang="en-US" dirty="0" smtClean="0">
                <a:solidFill>
                  <a:srgbClr val="FFFF00"/>
                </a:solidFill>
              </a:rPr>
              <a:t>place </a:t>
            </a:r>
            <a:r>
              <a:rPr lang="en-US" dirty="0">
                <a:solidFill>
                  <a:srgbClr val="FFFF00"/>
                </a:solidFill>
              </a:rPr>
              <a:t>online shopping orders, and set calendar </a:t>
            </a:r>
            <a:r>
              <a:rPr lang="en-US" dirty="0" smtClean="0">
                <a:solidFill>
                  <a:srgbClr val="FFFF00"/>
                </a:solidFill>
              </a:rPr>
              <a:t>reminders.</a:t>
            </a:r>
          </a:p>
          <a:p>
            <a:pPr marL="0" indent="0">
              <a:buNone/>
            </a:pPr>
            <a:endParaRPr lang="en-US" sz="2400" dirty="0">
              <a:solidFill>
                <a:srgbClr val="FFFF00"/>
              </a:solidFill>
            </a:endParaRPr>
          </a:p>
          <a:p>
            <a:pPr marL="0" indent="0">
              <a:buNone/>
            </a:pPr>
            <a:r>
              <a:rPr lang="en-US" dirty="0" smtClean="0">
                <a:solidFill>
                  <a:srgbClr val="FFFF00"/>
                </a:solidFill>
              </a:rPr>
              <a:t>Current </a:t>
            </a:r>
            <a:r>
              <a:rPr lang="en-US" dirty="0">
                <a:solidFill>
                  <a:srgbClr val="FFFF00"/>
                </a:solidFill>
              </a:rPr>
              <a:t>IPAs differ in their interface designs, hardware </a:t>
            </a:r>
            <a:r>
              <a:rPr lang="en-US" dirty="0" smtClean="0">
                <a:solidFill>
                  <a:srgbClr val="FFFF00"/>
                </a:solidFill>
              </a:rPr>
              <a:t>requirements</a:t>
            </a:r>
            <a:r>
              <a:rPr lang="en-US" dirty="0">
                <a:solidFill>
                  <a:srgbClr val="FFFF00"/>
                </a:solidFill>
              </a:rPr>
              <a:t>, and the types of tasks they are designed </a:t>
            </a:r>
            <a:r>
              <a:rPr lang="en-US" dirty="0" smtClean="0">
                <a:solidFill>
                  <a:srgbClr val="FFFF00"/>
                </a:solidFill>
              </a:rPr>
              <a:t>for. </a:t>
            </a:r>
            <a:r>
              <a:rPr lang="en-US" dirty="0">
                <a:solidFill>
                  <a:srgbClr val="FFFF00"/>
                </a:solidFill>
              </a:rPr>
              <a:t>A recent comparison of IPAs suggests that Google </a:t>
            </a:r>
            <a:r>
              <a:rPr lang="en-US" dirty="0" smtClean="0">
                <a:solidFill>
                  <a:srgbClr val="FFFF00"/>
                </a:solidFill>
              </a:rPr>
              <a:t>Assistant/Now </a:t>
            </a:r>
            <a:r>
              <a:rPr lang="en-US" dirty="0">
                <a:solidFill>
                  <a:srgbClr val="FFFF00"/>
                </a:solidFill>
              </a:rPr>
              <a:t>performs better than other IPAs on travel, traffic, </a:t>
            </a:r>
            <a:r>
              <a:rPr lang="en-US" dirty="0" smtClean="0">
                <a:solidFill>
                  <a:srgbClr val="FFFF00"/>
                </a:solidFill>
              </a:rPr>
              <a:t>flight</a:t>
            </a:r>
            <a:r>
              <a:rPr lang="en-US" dirty="0">
                <a:solidFill>
                  <a:srgbClr val="FFFF00"/>
                </a:solidFill>
              </a:rPr>
              <a:t>, and translation </a:t>
            </a:r>
            <a:r>
              <a:rPr lang="en-US" dirty="0" smtClean="0">
                <a:solidFill>
                  <a:srgbClr val="FFFF00"/>
                </a:solidFill>
              </a:rPr>
              <a:t>requests.</a:t>
            </a:r>
            <a:r>
              <a:rPr lang="en-IN" dirty="0">
                <a:solidFill>
                  <a:srgbClr val="FFFF00"/>
                </a:solidFill>
              </a:rPr>
              <a:t> Microsoft’s </a:t>
            </a:r>
            <a:r>
              <a:rPr lang="en-IN" dirty="0" smtClean="0">
                <a:solidFill>
                  <a:srgbClr val="FFFF00"/>
                </a:solidFill>
              </a:rPr>
              <a:t>Cortana </a:t>
            </a:r>
            <a:r>
              <a:rPr lang="en-IN" dirty="0">
                <a:solidFill>
                  <a:srgbClr val="FFFF00"/>
                </a:solidFill>
              </a:rPr>
              <a:t>excels in task reminders (e.g. chores, </a:t>
            </a:r>
            <a:r>
              <a:rPr lang="en-IN" dirty="0" smtClean="0">
                <a:solidFill>
                  <a:srgbClr val="FFFF00"/>
                </a:solidFill>
              </a:rPr>
              <a:t>calendar, communications). </a:t>
            </a:r>
            <a:r>
              <a:rPr lang="en-US" dirty="0">
                <a:solidFill>
                  <a:srgbClr val="FFFF00"/>
                </a:solidFill>
              </a:rPr>
              <a:t>Alexa’s strengths </a:t>
            </a:r>
            <a:r>
              <a:rPr lang="en-US" dirty="0" smtClean="0">
                <a:solidFill>
                  <a:srgbClr val="FFFF00"/>
                </a:solidFill>
              </a:rPr>
              <a:t>include </a:t>
            </a:r>
            <a:r>
              <a:rPr lang="en-US" dirty="0">
                <a:solidFill>
                  <a:srgbClr val="FFFF00"/>
                </a:solidFill>
              </a:rPr>
              <a:t>support for the voice-activated purchases from </a:t>
            </a:r>
            <a:r>
              <a:rPr lang="en-US" dirty="0" smtClean="0">
                <a:solidFill>
                  <a:srgbClr val="FFFF00"/>
                </a:solidFill>
              </a:rPr>
              <a:t>Amazon’s </a:t>
            </a:r>
            <a:r>
              <a:rPr lang="en-US" dirty="0">
                <a:solidFill>
                  <a:srgbClr val="FFFF00"/>
                </a:solidFill>
              </a:rPr>
              <a:t>website and for “skills”, applications </a:t>
            </a:r>
            <a:r>
              <a:rPr lang="en-US" dirty="0" smtClean="0">
                <a:solidFill>
                  <a:srgbClr val="FFFF00"/>
                </a:solidFill>
              </a:rPr>
              <a:t>designed for </a:t>
            </a:r>
            <a:r>
              <a:rPr lang="en-US" dirty="0">
                <a:solidFill>
                  <a:srgbClr val="FFFF00"/>
                </a:solidFill>
              </a:rPr>
              <a:t>specific types of </a:t>
            </a:r>
            <a:r>
              <a:rPr lang="en-US" dirty="0" smtClean="0">
                <a:solidFill>
                  <a:srgbClr val="FFFF00"/>
                </a:solidFill>
              </a:rPr>
              <a:t>tasks </a:t>
            </a:r>
            <a:r>
              <a:rPr lang="en-US" dirty="0">
                <a:solidFill>
                  <a:srgbClr val="FFFF00"/>
                </a:solidFill>
              </a:rPr>
              <a:t>including control of </a:t>
            </a:r>
            <a:r>
              <a:rPr lang="en-US" dirty="0" smtClean="0">
                <a:solidFill>
                  <a:srgbClr val="FFFF00"/>
                </a:solidFill>
              </a:rPr>
              <a:t>a growing number of smart home devices and even cars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1344143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96" y="10"/>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765244" y="338417"/>
            <a:ext cx="4156625" cy="523220"/>
          </a:xfrm>
          <a:prstGeom prst="rect">
            <a:avLst/>
          </a:prstGeom>
        </p:spPr>
        <p:txBody>
          <a:bodyPr wrap="square">
            <a:spAutoFit/>
          </a:bodyPr>
          <a:lstStyle/>
          <a:p>
            <a:pPr algn="ctr"/>
            <a:r>
              <a:rPr lang="en-US" sz="2800" u="sng" dirty="0" smtClean="0">
                <a:latin typeface="Arial Rounded MT Bold" panose="020F0704030504030204" pitchFamily="34" charset="0"/>
              </a:rPr>
              <a:t>AIM AND OBJECTIVES</a:t>
            </a:r>
            <a:endParaRPr lang="en-IN" sz="2000" dirty="0"/>
          </a:p>
        </p:txBody>
      </p:sp>
      <p:sp>
        <p:nvSpPr>
          <p:cNvPr id="2" name="Content Placeholder 1"/>
          <p:cNvSpPr>
            <a:spLocks noGrp="1"/>
          </p:cNvSpPr>
          <p:nvPr>
            <p:ph idx="1"/>
          </p:nvPr>
        </p:nvSpPr>
        <p:spPr>
          <a:xfrm>
            <a:off x="496641" y="1112222"/>
            <a:ext cx="10819058" cy="5495192"/>
          </a:xfrm>
        </p:spPr>
        <p:txBody>
          <a:bodyPr>
            <a:normAutofit/>
          </a:bodyPr>
          <a:lstStyle/>
          <a:p>
            <a:pPr marL="0" indent="0">
              <a:buNone/>
            </a:pPr>
            <a:r>
              <a:rPr lang="en-US" sz="2400" dirty="0" smtClean="0">
                <a:solidFill>
                  <a:srgbClr val="FFFF00"/>
                </a:solidFill>
              </a:rPr>
              <a:t>The main aim is to </a:t>
            </a:r>
            <a:r>
              <a:rPr lang="en-US" sz="2400" dirty="0">
                <a:solidFill>
                  <a:srgbClr val="FFFF00"/>
                </a:solidFill>
              </a:rPr>
              <a:t>aid </a:t>
            </a:r>
            <a:r>
              <a:rPr lang="en-US" sz="2400" dirty="0" smtClean="0">
                <a:solidFill>
                  <a:srgbClr val="FFFF00"/>
                </a:solidFill>
              </a:rPr>
              <a:t>the users in </a:t>
            </a:r>
            <a:r>
              <a:rPr lang="en-US" sz="2400" dirty="0">
                <a:solidFill>
                  <a:srgbClr val="FFFF00"/>
                </a:solidFill>
              </a:rPr>
              <a:t>tasks such as sending a text message, making phone calls, checking the weather or setting up an alarm. </a:t>
            </a:r>
            <a:endParaRPr lang="en-US" sz="2400" dirty="0" smtClean="0">
              <a:solidFill>
                <a:srgbClr val="FFFF00"/>
              </a:solidFill>
            </a:endParaRPr>
          </a:p>
          <a:p>
            <a:pPr marL="0" indent="0">
              <a:buNone/>
            </a:pPr>
            <a:endParaRPr lang="en-US" sz="2400" dirty="0" smtClean="0">
              <a:solidFill>
                <a:srgbClr val="FFFF00"/>
              </a:solidFill>
            </a:endParaRPr>
          </a:p>
          <a:p>
            <a:pPr marL="0" indent="0">
              <a:buNone/>
            </a:pPr>
            <a:r>
              <a:rPr lang="en-US" sz="2400" dirty="0" smtClean="0">
                <a:solidFill>
                  <a:srgbClr val="FFFF00"/>
                </a:solidFill>
              </a:rPr>
              <a:t>Over </a:t>
            </a:r>
            <a:r>
              <a:rPr lang="en-US" sz="2400" dirty="0">
                <a:solidFill>
                  <a:srgbClr val="FFFF00"/>
                </a:solidFill>
              </a:rPr>
              <a:t>time, it has developed to provide restaurant recommendations, search the internet, and provide driving directions</a:t>
            </a:r>
            <a:r>
              <a:rPr lang="en-US" sz="2400" dirty="0" smtClean="0">
                <a:solidFill>
                  <a:srgbClr val="FFFF00"/>
                </a:solidFill>
              </a:rPr>
              <a:t>.</a:t>
            </a:r>
          </a:p>
          <a:p>
            <a:pPr marL="0" indent="0">
              <a:buNone/>
            </a:pPr>
            <a:endParaRPr lang="en-US" sz="2400" dirty="0">
              <a:solidFill>
                <a:srgbClr val="FFFF00"/>
              </a:solidFill>
            </a:endParaRPr>
          </a:p>
          <a:p>
            <a:pPr marL="0" indent="0">
              <a:buNone/>
            </a:pPr>
            <a:r>
              <a:rPr lang="en-US" sz="2400" dirty="0">
                <a:solidFill>
                  <a:srgbClr val="FFFF00"/>
                </a:solidFill>
              </a:rPr>
              <a:t>Virtual assistants save a lot of time by automation: they can take appointments, or read the news while the consumer does something else. It is also possible to ask the virtual assistant to schedule meetings, hence helping to organize time.</a:t>
            </a:r>
          </a:p>
          <a:p>
            <a:pPr marL="0" indent="0">
              <a:buNone/>
            </a:pPr>
            <a:endParaRPr lang="en-US" dirty="0"/>
          </a:p>
          <a:p>
            <a:pPr marL="0" indent="0">
              <a:buNone/>
            </a:pPr>
            <a:endParaRPr lang="en-US" dirty="0"/>
          </a:p>
          <a:p>
            <a:pPr marL="0" indent="0">
              <a:buNone/>
            </a:pPr>
            <a:endParaRPr lang="en-US" dirty="0"/>
          </a:p>
          <a:p>
            <a:pPr marL="0" indent="0">
              <a:buNone/>
            </a:pPr>
            <a:endParaRPr lang="en-US" sz="2400"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1358741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0696" y="10"/>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765244" y="338417"/>
            <a:ext cx="4156625" cy="523220"/>
          </a:xfrm>
          <a:prstGeom prst="rect">
            <a:avLst/>
          </a:prstGeom>
        </p:spPr>
        <p:txBody>
          <a:bodyPr wrap="square">
            <a:spAutoFit/>
          </a:bodyPr>
          <a:lstStyle/>
          <a:p>
            <a:pPr algn="ctr"/>
            <a:r>
              <a:rPr lang="en-US" sz="2800" u="sng" dirty="0" smtClean="0">
                <a:latin typeface="Arial Rounded MT Bold" panose="020F0704030504030204" pitchFamily="34" charset="0"/>
              </a:rPr>
              <a:t>METHODOLOGY</a:t>
            </a:r>
            <a:endParaRPr lang="en-IN" sz="2000" dirty="0"/>
          </a:p>
        </p:txBody>
      </p:sp>
      <p:sp>
        <p:nvSpPr>
          <p:cNvPr id="2" name="Content Placeholder 1"/>
          <p:cNvSpPr>
            <a:spLocks noGrp="1"/>
          </p:cNvSpPr>
          <p:nvPr>
            <p:ph idx="1"/>
          </p:nvPr>
        </p:nvSpPr>
        <p:spPr>
          <a:xfrm>
            <a:off x="496641" y="1112222"/>
            <a:ext cx="10819058" cy="5495192"/>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sz="2400" dirty="0">
              <a:solidFill>
                <a:srgbClr val="FFFF00"/>
              </a:solidFill>
              <a:latin typeface="Bahnschrift" panose="020B0502040204020203" pitchFamily="34" charset="0"/>
            </a:endParaRPr>
          </a:p>
        </p:txBody>
      </p:sp>
      <p:pic>
        <p:nvPicPr>
          <p:cNvPr id="3" name="Picture 2"/>
          <p:cNvPicPr>
            <a:picLocks noChangeAspect="1"/>
          </p:cNvPicPr>
          <p:nvPr/>
        </p:nvPicPr>
        <p:blipFill>
          <a:blip r:embed="rId5"/>
          <a:stretch>
            <a:fillRect/>
          </a:stretch>
        </p:blipFill>
        <p:spPr>
          <a:xfrm>
            <a:off x="2031022" y="966176"/>
            <a:ext cx="7907821" cy="5445298"/>
          </a:xfrm>
          <a:prstGeom prst="rect">
            <a:avLst/>
          </a:prstGeom>
        </p:spPr>
      </p:pic>
    </p:spTree>
    <p:extLst>
      <p:ext uri="{BB962C8B-B14F-4D97-AF65-F5344CB8AC3E}">
        <p14:creationId xmlns:p14="http://schemas.microsoft.com/office/powerpoint/2010/main" val="1207124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05527" y="10"/>
            <a:ext cx="12191980" cy="6857990"/>
          </a:xfrm>
          <a:prstGeom prst="rect">
            <a:avLst/>
          </a:prstGeom>
        </p:spPr>
      </p:pic>
      <p:sp>
        <p:nvSpPr>
          <p:cNvPr id="2" name="Content Placeholder 1"/>
          <p:cNvSpPr>
            <a:spLocks noGrp="1"/>
          </p:cNvSpPr>
          <p:nvPr>
            <p:ph idx="1"/>
          </p:nvPr>
        </p:nvSpPr>
        <p:spPr>
          <a:xfrm>
            <a:off x="246194" y="2683703"/>
            <a:ext cx="11910645" cy="3910868"/>
          </a:xfrm>
        </p:spPr>
        <p:txBody>
          <a:bodyPr>
            <a:normAutofit lnSpcReduction="10000"/>
          </a:bodyPr>
          <a:lstStyle/>
          <a:p>
            <a:pPr marL="0" indent="0">
              <a:buNone/>
            </a:pPr>
            <a:r>
              <a:rPr lang="en-US" dirty="0" smtClean="0">
                <a:solidFill>
                  <a:srgbClr val="FFFF00"/>
                </a:solidFill>
              </a:rPr>
              <a:t>The </a:t>
            </a:r>
            <a:r>
              <a:rPr lang="en-US" dirty="0">
                <a:solidFill>
                  <a:srgbClr val="FFFF00"/>
                </a:solidFill>
              </a:rPr>
              <a:t>above command has 3 main parts: Wake word, Invocation name, Utterance</a:t>
            </a:r>
            <a:r>
              <a:rPr lang="en-US" dirty="0" smtClean="0">
                <a:solidFill>
                  <a:srgbClr val="FFFF00"/>
                </a:solidFill>
              </a:rPr>
              <a:t>.</a:t>
            </a:r>
          </a:p>
          <a:p>
            <a:r>
              <a:rPr lang="en-US" sz="1800" b="1" dirty="0">
                <a:solidFill>
                  <a:srgbClr val="FFFF00"/>
                </a:solidFill>
              </a:rPr>
              <a:t>Wake word</a:t>
            </a:r>
            <a:br>
              <a:rPr lang="en-US" sz="1800" b="1" dirty="0">
                <a:solidFill>
                  <a:srgbClr val="FFFF00"/>
                </a:solidFill>
              </a:rPr>
            </a:br>
            <a:r>
              <a:rPr lang="en-US" sz="1800" dirty="0">
                <a:solidFill>
                  <a:srgbClr val="FFFF00"/>
                </a:solidFill>
              </a:rPr>
              <a:t>When users say ‘Alexa’ which wakes up the device. The wake word put the Alexa into the listening mode and ready to take instructions from users.</a:t>
            </a:r>
          </a:p>
          <a:p>
            <a:r>
              <a:rPr lang="en-US" sz="1800" b="1" dirty="0">
                <a:solidFill>
                  <a:srgbClr val="FFFF00"/>
                </a:solidFill>
              </a:rPr>
              <a:t>Invocation name</a:t>
            </a:r>
            <a:br>
              <a:rPr lang="en-US" sz="1800" b="1" dirty="0">
                <a:solidFill>
                  <a:srgbClr val="FFFF00"/>
                </a:solidFill>
              </a:rPr>
            </a:br>
            <a:r>
              <a:rPr lang="en-US" sz="1800" dirty="0">
                <a:solidFill>
                  <a:srgbClr val="FFFF00"/>
                </a:solidFill>
              </a:rPr>
              <a:t>Invocation name is the keyword used to trigger a specific “skill”. Users can combine the invocation name with an action, command or question. All the custom skills must have an invocation name to start it</a:t>
            </a:r>
            <a:r>
              <a:rPr lang="en-US" sz="1800" dirty="0" smtClean="0">
                <a:solidFill>
                  <a:srgbClr val="FFFF00"/>
                </a:solidFill>
              </a:rPr>
              <a:t>.</a:t>
            </a:r>
          </a:p>
          <a:p>
            <a:r>
              <a:rPr lang="en-US" b="1" dirty="0">
                <a:solidFill>
                  <a:srgbClr val="FFFF00"/>
                </a:solidFill>
              </a:rPr>
              <a:t>Utterance</a:t>
            </a:r>
            <a:br>
              <a:rPr lang="en-US" b="1" dirty="0">
                <a:solidFill>
                  <a:srgbClr val="FFFF00"/>
                </a:solidFill>
              </a:rPr>
            </a:br>
            <a:r>
              <a:rPr lang="en-US" dirty="0">
                <a:solidFill>
                  <a:srgbClr val="FFFF00"/>
                </a:solidFill>
              </a:rPr>
              <a:t>‘Taurus’ is an utterance. Utterances are phrases the users will use when making a request to Alexa. Alexa identifies the user’s intent from the given utterance and responds accordingly. So basically the utterance decide what user want Alexa to perform.</a:t>
            </a:r>
          </a:p>
          <a:p>
            <a:endParaRPr lang="en-US" sz="1800" dirty="0"/>
          </a:p>
          <a:p>
            <a:pPr marL="0" indent="0">
              <a:buNone/>
            </a:pPr>
            <a:endParaRPr lang="en-US" sz="2400" dirty="0">
              <a:solidFill>
                <a:srgbClr val="FFFF00"/>
              </a:solidFill>
              <a:latin typeface="Bahnschrift" panose="020B0502040204020203" pitchFamily="34" charset="0"/>
            </a:endParaRPr>
          </a:p>
        </p:txBody>
      </p:sp>
      <p:sp>
        <p:nvSpPr>
          <p:cNvPr id="7" name="Rectangle 6"/>
          <p:cNvSpPr/>
          <p:nvPr/>
        </p:nvSpPr>
        <p:spPr>
          <a:xfrm>
            <a:off x="3765244" y="338417"/>
            <a:ext cx="4156625" cy="400110"/>
          </a:xfrm>
          <a:prstGeom prst="rect">
            <a:avLst/>
          </a:prstGeom>
        </p:spPr>
        <p:txBody>
          <a:bodyPr wrap="square">
            <a:spAutoFit/>
          </a:bodyPr>
          <a:lstStyle/>
          <a:p>
            <a:pPr algn="ctr"/>
            <a:endParaRPr lang="en-IN" sz="2000" dirty="0"/>
          </a:p>
        </p:txBody>
      </p:sp>
      <p:sp>
        <p:nvSpPr>
          <p:cNvPr id="8" name="Rectangle 7"/>
          <p:cNvSpPr/>
          <p:nvPr/>
        </p:nvSpPr>
        <p:spPr>
          <a:xfrm>
            <a:off x="3917644" y="490817"/>
            <a:ext cx="4156625" cy="400110"/>
          </a:xfrm>
          <a:prstGeom prst="rect">
            <a:avLst/>
          </a:prstGeom>
        </p:spPr>
        <p:txBody>
          <a:bodyPr wrap="square">
            <a:spAutoFit/>
          </a:bodyPr>
          <a:lstStyle/>
          <a:p>
            <a:pPr algn="ctr"/>
            <a:endParaRPr lang="en-IN" sz="2000" dirty="0"/>
          </a:p>
        </p:txBody>
      </p:sp>
      <p:pic>
        <p:nvPicPr>
          <p:cNvPr id="19" name="Picture 18"/>
          <p:cNvPicPr>
            <a:picLocks noChangeAspect="1"/>
          </p:cNvPicPr>
          <p:nvPr/>
        </p:nvPicPr>
        <p:blipFill>
          <a:blip r:embed="rId5"/>
          <a:stretch>
            <a:fillRect/>
          </a:stretch>
        </p:blipFill>
        <p:spPr>
          <a:xfrm>
            <a:off x="824502" y="169214"/>
            <a:ext cx="9069066" cy="2362530"/>
          </a:xfrm>
          <a:prstGeom prst="rect">
            <a:avLst/>
          </a:prstGeom>
        </p:spPr>
      </p:pic>
    </p:spTree>
    <p:extLst>
      <p:ext uri="{BB962C8B-B14F-4D97-AF65-F5344CB8AC3E}">
        <p14:creationId xmlns:p14="http://schemas.microsoft.com/office/powerpoint/2010/main" val="1197199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143475" y="10"/>
            <a:ext cx="12191980" cy="6857990"/>
          </a:xfrm>
          <a:prstGeom prst="rect">
            <a:avLst/>
          </a:prstGeom>
        </p:spPr>
      </p:pic>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Rectangle 5"/>
          <p:cNvSpPr/>
          <p:nvPr/>
        </p:nvSpPr>
        <p:spPr>
          <a:xfrm>
            <a:off x="3827857" y="249564"/>
            <a:ext cx="4156625" cy="523220"/>
          </a:xfrm>
          <a:prstGeom prst="rect">
            <a:avLst/>
          </a:prstGeom>
        </p:spPr>
        <p:txBody>
          <a:bodyPr wrap="square">
            <a:spAutoFit/>
          </a:bodyPr>
          <a:lstStyle/>
          <a:p>
            <a:pPr algn="ctr"/>
            <a:r>
              <a:rPr lang="en-US" sz="2800" u="sng" dirty="0" smtClean="0">
                <a:latin typeface="Arial Rounded MT Bold" panose="020F0704030504030204" pitchFamily="34" charset="0"/>
              </a:rPr>
              <a:t>RESULTS</a:t>
            </a:r>
            <a:endParaRPr lang="en-IN" sz="2000" dirty="0"/>
          </a:p>
        </p:txBody>
      </p:sp>
      <p:sp>
        <p:nvSpPr>
          <p:cNvPr id="2" name="Content Placeholder 1"/>
          <p:cNvSpPr>
            <a:spLocks noGrp="1"/>
          </p:cNvSpPr>
          <p:nvPr>
            <p:ph idx="1"/>
          </p:nvPr>
        </p:nvSpPr>
        <p:spPr>
          <a:xfrm>
            <a:off x="496641" y="1112222"/>
            <a:ext cx="10819058" cy="5495192"/>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sz="2400" dirty="0">
              <a:solidFill>
                <a:srgbClr val="FFFF00"/>
              </a:solidFill>
              <a:latin typeface="Bahnschrift" panose="020B0502040204020203" pitchFamily="34" charset="0"/>
            </a:endParaRPr>
          </a:p>
        </p:txBody>
      </p:sp>
      <p:pic>
        <p:nvPicPr>
          <p:cNvPr id="3" name="Picture 2"/>
          <p:cNvPicPr>
            <a:picLocks noChangeAspect="1"/>
          </p:cNvPicPr>
          <p:nvPr/>
        </p:nvPicPr>
        <p:blipFill>
          <a:blip r:embed="rId5"/>
          <a:stretch>
            <a:fillRect/>
          </a:stretch>
        </p:blipFill>
        <p:spPr>
          <a:xfrm>
            <a:off x="496641" y="1022338"/>
            <a:ext cx="5072860" cy="2837480"/>
          </a:xfrm>
          <a:prstGeom prst="rect">
            <a:avLst/>
          </a:prstGeom>
        </p:spPr>
      </p:pic>
      <p:pic>
        <p:nvPicPr>
          <p:cNvPr id="1026" name="Picture 2" descr="Amazon Alexa to speak Hindi, Hinglish and understand regional accents,  dialects - BusinessTod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9465" y="3372688"/>
            <a:ext cx="5432179" cy="30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487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D333AA69-F09C-4769-984A-89F31444738D}">
  <ds:schemaRefs>
    <ds:schemaRef ds:uri="http://schemas.microsoft.com/sharepoint/v3/contenttype/forms"/>
  </ds:schemaRefs>
</ds:datastoreItem>
</file>

<file path=customXml/itemProps2.xml><?xml version="1.0" encoding="utf-8"?>
<ds:datastoreItem xmlns:ds="http://schemas.openxmlformats.org/officeDocument/2006/customXml" ds:itemID="{F4172B9F-030A-4864-9C8F-117B052D0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C54328-0E3E-40FC-9B9C-E60E585EE030}">
  <ds:schemaRefs>
    <ds:schemaRef ds:uri="http://purl.org/dc/terms/"/>
    <ds:schemaRef ds:uri="http://schemas.openxmlformats.org/package/2006/metadata/core-properties"/>
    <ds:schemaRef ds:uri="http://schemas.microsoft.com/office/2006/documentManagement/types"/>
    <ds:schemaRef ds:uri="71af3243-3dd4-4a8d-8c0d-dd76da1f02a5"/>
    <ds:schemaRef ds:uri="http://schemas.microsoft.com/office/2006/metadata/properties"/>
    <ds:schemaRef ds:uri="http://www.w3.org/XML/1998/namespace"/>
    <ds:schemaRef ds:uri="http://purl.org/dc/elements/1.1/"/>
    <ds:schemaRef ds:uri="http://purl.org/dc/dcmitype/"/>
    <ds:schemaRef ds:uri="16c05727-aa75-4e4a-9b5f-8a80a116589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Digital design</Template>
  <TotalTime>0</TotalTime>
  <Words>623</Words>
  <Application>Microsoft Office PowerPoint</Application>
  <PresentationFormat>Widescreen</PresentationFormat>
  <Paragraphs>86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Bahnschrift</vt:lpstr>
      <vt:lpstr>Calibri</vt:lpstr>
      <vt:lpstr>Century Gothic</vt:lpstr>
      <vt:lpstr>Wingdings</vt:lpstr>
      <vt:lpstr>Wingdings 3</vt:lpstr>
      <vt:lpstr>Ion</vt:lpstr>
      <vt:lpstr>AMAZON ALEXA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2022-03-27T13:16:43Z</dcterms:created>
  <dcterms:modified xsi:type="dcterms:W3CDTF">2022-03-28T14:27:46Z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