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01"/>
  </p:normalViewPr>
  <p:slideViewPr>
    <p:cSldViewPr snapToGrid="0" snapToObjects="1">
      <p:cViewPr varScale="1">
        <p:scale>
          <a:sx n="90" d="100"/>
          <a:sy n="90" d="100"/>
        </p:scale>
        <p:origin x="23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651D0-473C-3844-8C46-67BBD64F7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192193"/>
            <a:ext cx="6815669" cy="2754774"/>
          </a:xfrm>
        </p:spPr>
        <p:txBody>
          <a:bodyPr/>
          <a:lstStyle/>
          <a:p>
            <a:r>
              <a:rPr lang="en-US" dirty="0"/>
              <a:t>Vehicle Loan Default Prediction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F5D478-4510-744C-A37C-57E294EC7F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Anshu Yadav</a:t>
            </a:r>
          </a:p>
          <a:p>
            <a:r>
              <a:rPr lang="en-US" dirty="0"/>
              <a:t>Data Scientist</a:t>
            </a:r>
          </a:p>
          <a:p>
            <a:r>
              <a:rPr lang="en-US" dirty="0"/>
              <a:t>Springboard</a:t>
            </a:r>
          </a:p>
        </p:txBody>
      </p:sp>
    </p:spTree>
    <p:extLst>
      <p:ext uri="{BB962C8B-B14F-4D97-AF65-F5344CB8AC3E}">
        <p14:creationId xmlns:p14="http://schemas.microsoft.com/office/powerpoint/2010/main" val="308521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C92D6-6EBB-B745-B318-C64956884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784597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rgbClr val="262626"/>
                </a:solidFill>
              </a:rPr>
              <a:t>LGBM Model</a:t>
            </a:r>
          </a:p>
        </p:txBody>
      </p:sp>
      <p:sp>
        <p:nvSpPr>
          <p:cNvPr id="8198" name="Content Placeholder 8197">
            <a:extLst>
              <a:ext uri="{FF2B5EF4-FFF2-40B4-BE49-F238E27FC236}">
                <a16:creationId xmlns:a16="http://schemas.microsoft.com/office/drawing/2014/main" id="{44502FE7-29E4-4F03-B8B6-85466E356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1" y="2120527"/>
            <a:ext cx="2835464" cy="386198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above confusion matrix shows that 90 of them are  true positive(</a:t>
            </a:r>
            <a:r>
              <a:rPr lang="en-US" dirty="0" err="1"/>
              <a:t>loan_default</a:t>
            </a:r>
            <a:r>
              <a:rPr lang="en-US" dirty="0"/>
              <a:t>)</a:t>
            </a:r>
          </a:p>
          <a:p>
            <a:r>
              <a:rPr lang="en-US" dirty="0"/>
              <a:t>36310 are true negative(not a </a:t>
            </a:r>
            <a:r>
              <a:rPr lang="en-US" dirty="0" err="1"/>
              <a:t>loan_default</a:t>
            </a:r>
            <a:r>
              <a:rPr lang="en-US" dirty="0"/>
              <a:t>)cases.</a:t>
            </a:r>
          </a:p>
          <a:p>
            <a:r>
              <a:rPr lang="en-US" dirty="0"/>
              <a:t>Only 98 cases were found False negative.</a:t>
            </a:r>
          </a:p>
          <a:p>
            <a:r>
              <a:rPr lang="en-US" dirty="0"/>
              <a:t>There is a very high false positive rate of this mode</a:t>
            </a:r>
            <a:endParaRPr lang="en-US" sz="1800" dirty="0">
              <a:solidFill>
                <a:srgbClr val="262626"/>
              </a:solidFill>
            </a:endParaRPr>
          </a:p>
        </p:txBody>
      </p: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8722BDE-1381-904C-ABFE-62F32B734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35910" y="1589309"/>
            <a:ext cx="6098041" cy="362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348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9" name="Rectangle 198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02" name="Picture 201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04" name="Picture 203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05" name="Picture 204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82C92D6-6EBB-B745-B318-C64956884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3660056" cy="903828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rgbClr val="262626"/>
                </a:solidFill>
              </a:rPr>
              <a:t>LGBM Model</a:t>
            </a:r>
          </a:p>
        </p:txBody>
      </p: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98" name="Content Placeholder 8197">
            <a:extLst>
              <a:ext uri="{FF2B5EF4-FFF2-40B4-BE49-F238E27FC236}">
                <a16:creationId xmlns:a16="http://schemas.microsoft.com/office/drawing/2014/main" id="{44502FE7-29E4-4F03-B8B6-85466E356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00638"/>
            <a:ext cx="3660057" cy="3475229"/>
          </a:xfrm>
        </p:spPr>
        <p:txBody>
          <a:bodyPr>
            <a:normAutofit/>
          </a:bodyPr>
          <a:lstStyle/>
          <a:p>
            <a:r>
              <a:rPr lang="en-US" dirty="0"/>
              <a:t>The ROC for both default and no default cases was 64%.</a:t>
            </a:r>
          </a:p>
          <a:p>
            <a:r>
              <a:rPr lang="en-US" dirty="0">
                <a:solidFill>
                  <a:srgbClr val="262626"/>
                </a:solidFill>
              </a:rPr>
              <a:t>Micro-average ROC is 83%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AF14B648-17C0-0F4D-A5DD-3ECE1D1D8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8668" y="1328742"/>
            <a:ext cx="5839882" cy="4043355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666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9" name="Rectangle 198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02" name="Picture 201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04" name="Picture 203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05" name="Picture 204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82C92D6-6EBB-B745-B318-C64956884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3660056" cy="903828"/>
          </a:xfrm>
        </p:spPr>
        <p:txBody>
          <a:bodyPr anchor="b">
            <a:normAutofit fontScale="90000"/>
          </a:bodyPr>
          <a:lstStyle/>
          <a:p>
            <a:r>
              <a:rPr lang="en-US" sz="2800" dirty="0">
                <a:solidFill>
                  <a:srgbClr val="262626"/>
                </a:solidFill>
              </a:rPr>
              <a:t>LGBM Model-Feature Selection</a:t>
            </a:r>
          </a:p>
        </p:txBody>
      </p: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98" name="Content Placeholder 8197">
            <a:extLst>
              <a:ext uri="{FF2B5EF4-FFF2-40B4-BE49-F238E27FC236}">
                <a16:creationId xmlns:a16="http://schemas.microsoft.com/office/drawing/2014/main" id="{44502FE7-29E4-4F03-B8B6-85466E356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00638"/>
            <a:ext cx="3660057" cy="34752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Disbursed amount, asset cost are the most effective feature among selected one for this model.</a:t>
            </a:r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3B51494D-56AF-374C-981A-D9A1961E9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846" y="982133"/>
            <a:ext cx="5794013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122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A6DE3-6595-B14E-882A-3FEB3C2DD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5259D-6A20-7346-8B90-21CC8D50D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Accuracy 78.7% and AUC 68% shows that this model is okay for prediction of loan default use cases</a:t>
            </a:r>
          </a:p>
          <a:p>
            <a:r>
              <a:rPr lang="en-US" dirty="0"/>
              <a:t>Important feature of the dataset is the imbalance in outcomes and how we can deal with that.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025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5BE4F-FF5E-9047-9392-C2BBB6257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5D2B-B450-F845-896F-A2BE7F878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Different machine learning architecture such as neural networks could provide better results.</a:t>
            </a:r>
          </a:p>
          <a:p>
            <a:endParaRPr lang="en-US" dirty="0"/>
          </a:p>
          <a:p>
            <a:r>
              <a:rPr lang="en-US" dirty="0"/>
              <a:t>Deep learning can be another way to discover and push the boundaries of what is possible in predicting the outcome of loans. </a:t>
            </a:r>
          </a:p>
          <a:p>
            <a:r>
              <a:rPr lang="en-US" dirty="0"/>
              <a:t>We could as well ensemble models to make better predictions.</a:t>
            </a:r>
          </a:p>
          <a:p>
            <a:r>
              <a:rPr lang="en-US" dirty="0"/>
              <a:t>Relaxing the strict requirements could help capture the false negative market and that could lead to better profitability to the bank that finds a way.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597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0053C-27D8-0240-A5B2-377FA8715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008F3-2A50-744F-A09E-6322DFC64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Vehicle Loan default prediction is a common problem for various financial companies and a well defined and known problem in data science</a:t>
            </a:r>
          </a:p>
          <a:p>
            <a:r>
              <a:rPr lang="en-US" dirty="0"/>
              <a:t>This data is from L&amp;T Financial Services &amp; Analytics Vidhya</a:t>
            </a:r>
          </a:p>
          <a:p>
            <a:r>
              <a:rPr lang="en-US" dirty="0"/>
              <a:t>LTFS is one of India’s most respected &amp; leading NBFCs providing finance for two-wheeler, farm equipment, housing, infra &amp; microfinance.</a:t>
            </a:r>
          </a:p>
          <a:p>
            <a:r>
              <a:rPr lang="en-US" dirty="0"/>
              <a:t>I was trying to model future outcomes either vehicle loan is default or not.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048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C1D17-E3B1-B345-B0C7-363F60FD3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Source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C609A-8DFE-704A-AE5E-105573774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data is from L&amp;T Financial Services &amp; Analytics Vidhya for India</a:t>
            </a:r>
          </a:p>
          <a:p>
            <a:r>
              <a:rPr lang="en-US" dirty="0"/>
              <a:t>Initial shape - 233154 rows and 41 features</a:t>
            </a:r>
          </a:p>
          <a:p>
            <a:r>
              <a:rPr lang="en-US" dirty="0"/>
              <a:t>Data Wrangling:</a:t>
            </a:r>
          </a:p>
          <a:p>
            <a:pPr lvl="1"/>
            <a:r>
              <a:rPr lang="en-US" dirty="0"/>
              <a:t>Reviewed high and low outliers - removed when warranted</a:t>
            </a:r>
          </a:p>
          <a:p>
            <a:pPr lvl="1"/>
            <a:r>
              <a:rPr lang="en-US" dirty="0"/>
              <a:t>Columns having data in months and years were converted to months only </a:t>
            </a:r>
          </a:p>
          <a:p>
            <a:pPr lvl="1"/>
            <a:r>
              <a:rPr lang="en-US" dirty="0"/>
              <a:t>Missing values imputed to ‘missing’</a:t>
            </a:r>
          </a:p>
          <a:p>
            <a:pPr lvl="1"/>
            <a:r>
              <a:rPr lang="en-US" dirty="0"/>
              <a:t>Twenty-five features were selected because rest are unhelpful for analysis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24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4605C-0025-7643-AB2B-6B41860EA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Creations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55405-7B5D-1A4F-A444-098634882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following features were created to help with the modeling and data analysis:</a:t>
            </a:r>
          </a:p>
          <a:p>
            <a:r>
              <a:rPr lang="en-US" dirty="0"/>
              <a:t>Quantile-based discretization on disbursed amount of </a:t>
            </a:r>
            <a:r>
              <a:rPr lang="en-US" dirty="0" err="1"/>
              <a:t>loan,asset</a:t>
            </a:r>
            <a:r>
              <a:rPr lang="en-US" dirty="0"/>
              <a:t> cost, loan to vehicle</a:t>
            </a:r>
          </a:p>
          <a:p>
            <a:r>
              <a:rPr lang="en-US" dirty="0"/>
              <a:t>Count of loan default based on branch ID</a:t>
            </a:r>
          </a:p>
          <a:p>
            <a:r>
              <a:rPr lang="en-US" dirty="0"/>
              <a:t>Count of loan default based on unique ID</a:t>
            </a:r>
          </a:p>
          <a:p>
            <a:r>
              <a:rPr lang="en-US" dirty="0"/>
              <a:t>Number of loan default or no default cases based on disbursal date.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750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82FB-5D2D-0F49-BAD5-A536F2FAC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E31B31-8C1A-8B4B-BFFF-938180319A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2557993"/>
            <a:ext cx="7501451" cy="331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1F2E92-E9EE-C149-B274-E5F6DB33A02B}"/>
              </a:ext>
            </a:extLst>
          </p:cNvPr>
          <p:cNvSpPr txBox="1"/>
          <p:nvPr/>
        </p:nvSpPr>
        <p:spPr>
          <a:xfrm>
            <a:off x="9301163" y="2928938"/>
            <a:ext cx="15954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Histogram of number of loans vs Disbursal date</a:t>
            </a:r>
          </a:p>
        </p:txBody>
      </p:sp>
    </p:spTree>
    <p:extLst>
      <p:ext uri="{BB962C8B-B14F-4D97-AF65-F5344CB8AC3E}">
        <p14:creationId xmlns:p14="http://schemas.microsoft.com/office/powerpoint/2010/main" val="1779676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82FB-5D2D-0F49-BAD5-A536F2FAC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C4301-B044-4745-B1D1-3E8196403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7405687" cy="3318936"/>
          </a:xfrm>
        </p:spPr>
        <p:txBody>
          <a:bodyPr/>
          <a:lstStyle/>
          <a:p>
            <a:r>
              <a:rPr lang="en-US" dirty="0"/>
              <a:t>Count plot of branch id on the basis of Loan Default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C186D7D-5A1B-6F4A-9CA1-4EA7ADC4F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1" y="3000377"/>
            <a:ext cx="9191624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827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82FB-5D2D-0F49-BAD5-A536F2FAC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DC8DA02-E3DA-4648-BF48-67C897EA0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53" y="2444544"/>
            <a:ext cx="7877932" cy="375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D63A61-5EC9-AC43-8D72-7450182E60C9}"/>
              </a:ext>
            </a:extLst>
          </p:cNvPr>
          <p:cNvSpPr txBox="1"/>
          <p:nvPr/>
        </p:nvSpPr>
        <p:spPr>
          <a:xfrm>
            <a:off x="8866208" y="2685327"/>
            <a:ext cx="2030390" cy="1531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 plot of branch id on the basis of Loan Default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869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82FB-5D2D-0F49-BAD5-A536F2FAC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Modeling-Initial Finding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2BB872F-17C2-FC4C-A363-22320D373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9" y="2443163"/>
            <a:ext cx="7234236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C3911E-27C0-D945-92FF-3708B54E5BCA}"/>
              </a:ext>
            </a:extLst>
          </p:cNvPr>
          <p:cNvSpPr txBox="1"/>
          <p:nvPr/>
        </p:nvSpPr>
        <p:spPr>
          <a:xfrm>
            <a:off x="8429625" y="2858947"/>
            <a:ext cx="25669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Accuracy is around 70%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AUC is around 60%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Boosting based models perform better</a:t>
            </a:r>
          </a:p>
        </p:txBody>
      </p:sp>
    </p:spTree>
    <p:extLst>
      <p:ext uri="{BB962C8B-B14F-4D97-AF65-F5344CB8AC3E}">
        <p14:creationId xmlns:p14="http://schemas.microsoft.com/office/powerpoint/2010/main" val="730659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C92D6-6EBB-B745-B318-C64956884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9FB15-9A4B-5947-9468-EB6491F4A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LGBM model selected </a:t>
            </a:r>
          </a:p>
          <a:p>
            <a:r>
              <a:rPr lang="en-US" dirty="0"/>
              <a:t>LGBM has maximum Accuracy(78.6%) and AUC (63.3%)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2568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493</Words>
  <Application>Microsoft Macintosh PowerPoint</Application>
  <PresentationFormat>Widescreen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Garamond</vt:lpstr>
      <vt:lpstr>Wingdings</vt:lpstr>
      <vt:lpstr>Organic</vt:lpstr>
      <vt:lpstr>Vehicle Loan Default Prediction  </vt:lpstr>
      <vt:lpstr>Problem Statement</vt:lpstr>
      <vt:lpstr>The Source Data</vt:lpstr>
      <vt:lpstr>Feature Creations</vt:lpstr>
      <vt:lpstr>Exploratory Data Analysis</vt:lpstr>
      <vt:lpstr>Exploratory Data Analysis</vt:lpstr>
      <vt:lpstr>Exploratory Data Analysis</vt:lpstr>
      <vt:lpstr>Data Modeling-Initial Finding</vt:lpstr>
      <vt:lpstr>Model Selection</vt:lpstr>
      <vt:lpstr>LGBM Model</vt:lpstr>
      <vt:lpstr>LGBM Model</vt:lpstr>
      <vt:lpstr>LGBM Model-Feature Selection</vt:lpstr>
      <vt:lpstr>Conclusions</vt:lpstr>
      <vt:lpstr>Future Research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Loan Default Prediction  </dc:title>
  <dc:creator>Anshu Yadav</dc:creator>
  <cp:lastModifiedBy>Anshu Yadav</cp:lastModifiedBy>
  <cp:revision>2</cp:revision>
  <dcterms:created xsi:type="dcterms:W3CDTF">2020-12-30T02:19:38Z</dcterms:created>
  <dcterms:modified xsi:type="dcterms:W3CDTF">2020-12-30T02:30:04Z</dcterms:modified>
</cp:coreProperties>
</file>