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8" r:id="rId1"/>
  </p:sldMasterIdLst>
  <p:notesMasterIdLst>
    <p:notesMasterId r:id="rId30"/>
  </p:notesMasterIdLst>
  <p:sldIdLst>
    <p:sldId id="256" r:id="rId2"/>
    <p:sldId id="257" r:id="rId3"/>
    <p:sldId id="258" r:id="rId4"/>
    <p:sldId id="259" r:id="rId5"/>
    <p:sldId id="276" r:id="rId6"/>
    <p:sldId id="277" r:id="rId7"/>
    <p:sldId id="278" r:id="rId8"/>
    <p:sldId id="260" r:id="rId9"/>
    <p:sldId id="271" r:id="rId10"/>
    <p:sldId id="272" r:id="rId11"/>
    <p:sldId id="279" r:id="rId12"/>
    <p:sldId id="280" r:id="rId13"/>
    <p:sldId id="274" r:id="rId14"/>
    <p:sldId id="282" r:id="rId15"/>
    <p:sldId id="286" r:id="rId16"/>
    <p:sldId id="269" r:id="rId17"/>
    <p:sldId id="270" r:id="rId18"/>
    <p:sldId id="283" r:id="rId19"/>
    <p:sldId id="284" r:id="rId20"/>
    <p:sldId id="285" r:id="rId21"/>
    <p:sldId id="267" r:id="rId22"/>
    <p:sldId id="268" r:id="rId23"/>
    <p:sldId id="262" r:id="rId24"/>
    <p:sldId id="263" r:id="rId25"/>
    <p:sldId id="287" r:id="rId26"/>
    <p:sldId id="264" r:id="rId27"/>
    <p:sldId id="265" r:id="rId28"/>
    <p:sldId id="2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66" autoAdjust="0"/>
    <p:restoredTop sz="94660"/>
  </p:normalViewPr>
  <p:slideViewPr>
    <p:cSldViewPr snapToGrid="0">
      <p:cViewPr varScale="1">
        <p:scale>
          <a:sx n="82" d="100"/>
          <a:sy n="82"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EB0C83-CB90-476B-9975-49640230EE7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7696150-EE39-4B75-8198-333287011E94}">
      <dgm:prSet/>
      <dgm:spPr/>
      <dgm:t>
        <a:bodyPr/>
        <a:lstStyle/>
        <a:p>
          <a:r>
            <a:rPr lang="en-IN"/>
            <a:t>Soft copy of research paper completed 100% .</a:t>
          </a:r>
          <a:endParaRPr lang="en-US"/>
        </a:p>
      </dgm:t>
    </dgm:pt>
    <dgm:pt modelId="{E4CCB0CF-C312-4EA4-8C7E-5286CACEFB75}" type="parTrans" cxnId="{7CF9C47C-89C1-4910-8403-BD4916BE00BB}">
      <dgm:prSet/>
      <dgm:spPr/>
      <dgm:t>
        <a:bodyPr/>
        <a:lstStyle/>
        <a:p>
          <a:endParaRPr lang="en-US"/>
        </a:p>
      </dgm:t>
    </dgm:pt>
    <dgm:pt modelId="{FD3E6C6E-4A70-4124-86CC-0FD10A9980DC}" type="sibTrans" cxnId="{7CF9C47C-89C1-4910-8403-BD4916BE00BB}">
      <dgm:prSet/>
      <dgm:spPr/>
      <dgm:t>
        <a:bodyPr/>
        <a:lstStyle/>
        <a:p>
          <a:endParaRPr lang="en-US"/>
        </a:p>
      </dgm:t>
    </dgm:pt>
    <dgm:pt modelId="{645FE361-5EE9-4C7A-94D2-A04795A83226}">
      <dgm:prSet/>
      <dgm:spPr/>
      <dgm:t>
        <a:bodyPr/>
        <a:lstStyle/>
        <a:p>
          <a:r>
            <a:rPr lang="en-IN"/>
            <a:t>Draft completion status(100%)</a:t>
          </a:r>
          <a:endParaRPr lang="en-US"/>
        </a:p>
      </dgm:t>
    </dgm:pt>
    <dgm:pt modelId="{A24B0CB7-F6B1-462C-B365-8B024A859395}" type="parTrans" cxnId="{2C83D8E6-433E-4413-B887-0D0D88A78268}">
      <dgm:prSet/>
      <dgm:spPr/>
      <dgm:t>
        <a:bodyPr/>
        <a:lstStyle/>
        <a:p>
          <a:endParaRPr lang="en-US"/>
        </a:p>
      </dgm:t>
    </dgm:pt>
    <dgm:pt modelId="{DFF37ECC-C008-412C-8BF0-38B1500F957D}" type="sibTrans" cxnId="{2C83D8E6-433E-4413-B887-0D0D88A78268}">
      <dgm:prSet/>
      <dgm:spPr/>
      <dgm:t>
        <a:bodyPr/>
        <a:lstStyle/>
        <a:p>
          <a:endParaRPr lang="en-US"/>
        </a:p>
      </dgm:t>
    </dgm:pt>
    <dgm:pt modelId="{45769317-B4A0-4139-8D93-CC5618CCF290}">
      <dgm:prSet/>
      <dgm:spPr/>
      <dgm:t>
        <a:bodyPr/>
        <a:lstStyle/>
        <a:p>
          <a:r>
            <a:rPr lang="en-IN" dirty="0"/>
            <a:t>Submission proof (100%)</a:t>
          </a:r>
          <a:endParaRPr lang="en-US" dirty="0"/>
        </a:p>
      </dgm:t>
    </dgm:pt>
    <dgm:pt modelId="{1A8AD4BF-E918-41B7-B833-6FECC1415DA6}" type="parTrans" cxnId="{33EE81F5-809F-40E8-8A75-8AEB9905396F}">
      <dgm:prSet/>
      <dgm:spPr/>
      <dgm:t>
        <a:bodyPr/>
        <a:lstStyle/>
        <a:p>
          <a:endParaRPr lang="en-US"/>
        </a:p>
      </dgm:t>
    </dgm:pt>
    <dgm:pt modelId="{08C2EE4E-E3FE-4FDA-A4A3-EA57D64EFA2A}" type="sibTrans" cxnId="{33EE81F5-809F-40E8-8A75-8AEB9905396F}">
      <dgm:prSet/>
      <dgm:spPr/>
      <dgm:t>
        <a:bodyPr/>
        <a:lstStyle/>
        <a:p>
          <a:endParaRPr lang="en-US"/>
        </a:p>
      </dgm:t>
    </dgm:pt>
    <dgm:pt modelId="{924B318D-58A7-4D63-B2D4-DBF9D1A794B2}" type="pres">
      <dgm:prSet presAssocID="{5BEB0C83-CB90-476B-9975-49640230EE7D}" presName="root" presStyleCnt="0">
        <dgm:presLayoutVars>
          <dgm:dir/>
          <dgm:resizeHandles val="exact"/>
        </dgm:presLayoutVars>
      </dgm:prSet>
      <dgm:spPr/>
    </dgm:pt>
    <dgm:pt modelId="{AAAB23FD-AD50-4690-8EFC-49D75D510AE2}" type="pres">
      <dgm:prSet presAssocID="{67696150-EE39-4B75-8198-333287011E94}" presName="compNode" presStyleCnt="0"/>
      <dgm:spPr/>
    </dgm:pt>
    <dgm:pt modelId="{C3EB217F-CD7C-4C28-97AC-D58AD7F8E761}" type="pres">
      <dgm:prSet presAssocID="{67696150-EE39-4B75-8198-333287011E94}" presName="bgRect" presStyleLbl="bgShp" presStyleIdx="0" presStyleCnt="3"/>
      <dgm:spPr/>
    </dgm:pt>
    <dgm:pt modelId="{E398F1B8-193C-477B-B6EB-70D6288D9EF9}" type="pres">
      <dgm:prSet presAssocID="{67696150-EE39-4B75-8198-333287011E9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aper"/>
        </a:ext>
      </dgm:extLst>
    </dgm:pt>
    <dgm:pt modelId="{3AC73715-DE80-49D6-AD52-DCC5FDCBE0D8}" type="pres">
      <dgm:prSet presAssocID="{67696150-EE39-4B75-8198-333287011E94}" presName="spaceRect" presStyleCnt="0"/>
      <dgm:spPr/>
    </dgm:pt>
    <dgm:pt modelId="{BAC80468-1691-428E-99C7-E1139562D39F}" type="pres">
      <dgm:prSet presAssocID="{67696150-EE39-4B75-8198-333287011E94}" presName="parTx" presStyleLbl="revTx" presStyleIdx="0" presStyleCnt="3">
        <dgm:presLayoutVars>
          <dgm:chMax val="0"/>
          <dgm:chPref val="0"/>
        </dgm:presLayoutVars>
      </dgm:prSet>
      <dgm:spPr/>
    </dgm:pt>
    <dgm:pt modelId="{3885F684-82BB-4010-9F44-6210D2A37168}" type="pres">
      <dgm:prSet presAssocID="{FD3E6C6E-4A70-4124-86CC-0FD10A9980DC}" presName="sibTrans" presStyleCnt="0"/>
      <dgm:spPr/>
    </dgm:pt>
    <dgm:pt modelId="{1FB6E9CC-649B-48C6-A261-42C48BA73F2D}" type="pres">
      <dgm:prSet presAssocID="{645FE361-5EE9-4C7A-94D2-A04795A83226}" presName="compNode" presStyleCnt="0"/>
      <dgm:spPr/>
    </dgm:pt>
    <dgm:pt modelId="{151A29F0-F37B-48A0-8BCE-7CED35D574DC}" type="pres">
      <dgm:prSet presAssocID="{645FE361-5EE9-4C7A-94D2-A04795A83226}" presName="bgRect" presStyleLbl="bgShp" presStyleIdx="1" presStyleCnt="3"/>
      <dgm:spPr/>
    </dgm:pt>
    <dgm:pt modelId="{7581EF02-18DC-4DBA-A29C-F61CE376077B}" type="pres">
      <dgm:prSet presAssocID="{645FE361-5EE9-4C7A-94D2-A04795A8322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r"/>
        </a:ext>
      </dgm:extLst>
    </dgm:pt>
    <dgm:pt modelId="{2530AC02-1D1D-44D0-8431-8572CED149C7}" type="pres">
      <dgm:prSet presAssocID="{645FE361-5EE9-4C7A-94D2-A04795A83226}" presName="spaceRect" presStyleCnt="0"/>
      <dgm:spPr/>
    </dgm:pt>
    <dgm:pt modelId="{0E4105DA-1931-47B7-99F8-235B84C1E312}" type="pres">
      <dgm:prSet presAssocID="{645FE361-5EE9-4C7A-94D2-A04795A83226}" presName="parTx" presStyleLbl="revTx" presStyleIdx="1" presStyleCnt="3">
        <dgm:presLayoutVars>
          <dgm:chMax val="0"/>
          <dgm:chPref val="0"/>
        </dgm:presLayoutVars>
      </dgm:prSet>
      <dgm:spPr/>
    </dgm:pt>
    <dgm:pt modelId="{51C8336C-5F74-41E0-BBC3-DF154C25A077}" type="pres">
      <dgm:prSet presAssocID="{DFF37ECC-C008-412C-8BF0-38B1500F957D}" presName="sibTrans" presStyleCnt="0"/>
      <dgm:spPr/>
    </dgm:pt>
    <dgm:pt modelId="{BE35AD7E-6546-4FB9-BE2D-51B7AE607338}" type="pres">
      <dgm:prSet presAssocID="{45769317-B4A0-4139-8D93-CC5618CCF290}" presName="compNode" presStyleCnt="0"/>
      <dgm:spPr/>
    </dgm:pt>
    <dgm:pt modelId="{EB2E9EE9-485D-4022-959B-85C694AA8DC1}" type="pres">
      <dgm:prSet presAssocID="{45769317-B4A0-4139-8D93-CC5618CCF290}" presName="bgRect" presStyleLbl="bgShp" presStyleIdx="2" presStyleCnt="3"/>
      <dgm:spPr/>
    </dgm:pt>
    <dgm:pt modelId="{C11154AA-E854-4E3D-8867-ADD732329181}" type="pres">
      <dgm:prSet presAssocID="{45769317-B4A0-4139-8D93-CC5618CCF29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tract"/>
        </a:ext>
      </dgm:extLst>
    </dgm:pt>
    <dgm:pt modelId="{B1302832-2A65-4F61-A731-0F3AB57670A1}" type="pres">
      <dgm:prSet presAssocID="{45769317-B4A0-4139-8D93-CC5618CCF290}" presName="spaceRect" presStyleCnt="0"/>
      <dgm:spPr/>
    </dgm:pt>
    <dgm:pt modelId="{92FBD4E3-239D-451A-AAE5-C6223C290AA2}" type="pres">
      <dgm:prSet presAssocID="{45769317-B4A0-4139-8D93-CC5618CCF290}" presName="parTx" presStyleLbl="revTx" presStyleIdx="2" presStyleCnt="3">
        <dgm:presLayoutVars>
          <dgm:chMax val="0"/>
          <dgm:chPref val="0"/>
        </dgm:presLayoutVars>
      </dgm:prSet>
      <dgm:spPr/>
    </dgm:pt>
  </dgm:ptLst>
  <dgm:cxnLst>
    <dgm:cxn modelId="{3DC66B54-8C95-44BC-8BCA-5C37B4C0F8AF}" type="presOf" srcId="{45769317-B4A0-4139-8D93-CC5618CCF290}" destId="{92FBD4E3-239D-451A-AAE5-C6223C290AA2}" srcOrd="0" destOrd="0" presId="urn:microsoft.com/office/officeart/2018/2/layout/IconVerticalSolidList"/>
    <dgm:cxn modelId="{7CF9C47C-89C1-4910-8403-BD4916BE00BB}" srcId="{5BEB0C83-CB90-476B-9975-49640230EE7D}" destId="{67696150-EE39-4B75-8198-333287011E94}" srcOrd="0" destOrd="0" parTransId="{E4CCB0CF-C312-4EA4-8C7E-5286CACEFB75}" sibTransId="{FD3E6C6E-4A70-4124-86CC-0FD10A9980DC}"/>
    <dgm:cxn modelId="{0E9EA3A0-0097-4696-9A1A-67ED8541E65B}" type="presOf" srcId="{5BEB0C83-CB90-476B-9975-49640230EE7D}" destId="{924B318D-58A7-4D63-B2D4-DBF9D1A794B2}" srcOrd="0" destOrd="0" presId="urn:microsoft.com/office/officeart/2018/2/layout/IconVerticalSolidList"/>
    <dgm:cxn modelId="{5D0B1DBC-D5BC-4521-A9D4-7E8940A8EC4C}" type="presOf" srcId="{67696150-EE39-4B75-8198-333287011E94}" destId="{BAC80468-1691-428E-99C7-E1139562D39F}" srcOrd="0" destOrd="0" presId="urn:microsoft.com/office/officeart/2018/2/layout/IconVerticalSolidList"/>
    <dgm:cxn modelId="{70D928C1-F102-4F4B-92A4-88AE9A1C69A1}" type="presOf" srcId="{645FE361-5EE9-4C7A-94D2-A04795A83226}" destId="{0E4105DA-1931-47B7-99F8-235B84C1E312}" srcOrd="0" destOrd="0" presId="urn:microsoft.com/office/officeart/2018/2/layout/IconVerticalSolidList"/>
    <dgm:cxn modelId="{2C83D8E6-433E-4413-B887-0D0D88A78268}" srcId="{5BEB0C83-CB90-476B-9975-49640230EE7D}" destId="{645FE361-5EE9-4C7A-94D2-A04795A83226}" srcOrd="1" destOrd="0" parTransId="{A24B0CB7-F6B1-462C-B365-8B024A859395}" sibTransId="{DFF37ECC-C008-412C-8BF0-38B1500F957D}"/>
    <dgm:cxn modelId="{33EE81F5-809F-40E8-8A75-8AEB9905396F}" srcId="{5BEB0C83-CB90-476B-9975-49640230EE7D}" destId="{45769317-B4A0-4139-8D93-CC5618CCF290}" srcOrd="2" destOrd="0" parTransId="{1A8AD4BF-E918-41B7-B833-6FECC1415DA6}" sibTransId="{08C2EE4E-E3FE-4FDA-A4A3-EA57D64EFA2A}"/>
    <dgm:cxn modelId="{19B94F5D-4E4F-4686-83E6-02D8900ECB2A}" type="presParOf" srcId="{924B318D-58A7-4D63-B2D4-DBF9D1A794B2}" destId="{AAAB23FD-AD50-4690-8EFC-49D75D510AE2}" srcOrd="0" destOrd="0" presId="urn:microsoft.com/office/officeart/2018/2/layout/IconVerticalSolidList"/>
    <dgm:cxn modelId="{DF44484A-FFE4-4A44-926D-FCCAAE20F04E}" type="presParOf" srcId="{AAAB23FD-AD50-4690-8EFC-49D75D510AE2}" destId="{C3EB217F-CD7C-4C28-97AC-D58AD7F8E761}" srcOrd="0" destOrd="0" presId="urn:microsoft.com/office/officeart/2018/2/layout/IconVerticalSolidList"/>
    <dgm:cxn modelId="{869BD548-2911-4E13-A600-00EB07266FE3}" type="presParOf" srcId="{AAAB23FD-AD50-4690-8EFC-49D75D510AE2}" destId="{E398F1B8-193C-477B-B6EB-70D6288D9EF9}" srcOrd="1" destOrd="0" presId="urn:microsoft.com/office/officeart/2018/2/layout/IconVerticalSolidList"/>
    <dgm:cxn modelId="{AC6839F5-20CC-4777-B679-9CA55F97C896}" type="presParOf" srcId="{AAAB23FD-AD50-4690-8EFC-49D75D510AE2}" destId="{3AC73715-DE80-49D6-AD52-DCC5FDCBE0D8}" srcOrd="2" destOrd="0" presId="urn:microsoft.com/office/officeart/2018/2/layout/IconVerticalSolidList"/>
    <dgm:cxn modelId="{2DD708CE-7E58-4FEE-9FD4-23C0AE54402B}" type="presParOf" srcId="{AAAB23FD-AD50-4690-8EFC-49D75D510AE2}" destId="{BAC80468-1691-428E-99C7-E1139562D39F}" srcOrd="3" destOrd="0" presId="urn:microsoft.com/office/officeart/2018/2/layout/IconVerticalSolidList"/>
    <dgm:cxn modelId="{596B4043-C978-43ED-BF10-3A5CE3F01FF5}" type="presParOf" srcId="{924B318D-58A7-4D63-B2D4-DBF9D1A794B2}" destId="{3885F684-82BB-4010-9F44-6210D2A37168}" srcOrd="1" destOrd="0" presId="urn:microsoft.com/office/officeart/2018/2/layout/IconVerticalSolidList"/>
    <dgm:cxn modelId="{0B182DDB-BB1B-4FB0-98C7-28FB4C28595C}" type="presParOf" srcId="{924B318D-58A7-4D63-B2D4-DBF9D1A794B2}" destId="{1FB6E9CC-649B-48C6-A261-42C48BA73F2D}" srcOrd="2" destOrd="0" presId="urn:microsoft.com/office/officeart/2018/2/layout/IconVerticalSolidList"/>
    <dgm:cxn modelId="{F7A0AA30-DC79-4F03-BF6E-5A3BE2F4C3EE}" type="presParOf" srcId="{1FB6E9CC-649B-48C6-A261-42C48BA73F2D}" destId="{151A29F0-F37B-48A0-8BCE-7CED35D574DC}" srcOrd="0" destOrd="0" presId="urn:microsoft.com/office/officeart/2018/2/layout/IconVerticalSolidList"/>
    <dgm:cxn modelId="{09F500BD-22B8-4694-9C2D-23B1ACE933F2}" type="presParOf" srcId="{1FB6E9CC-649B-48C6-A261-42C48BA73F2D}" destId="{7581EF02-18DC-4DBA-A29C-F61CE376077B}" srcOrd="1" destOrd="0" presId="urn:microsoft.com/office/officeart/2018/2/layout/IconVerticalSolidList"/>
    <dgm:cxn modelId="{83F1EF68-A427-4A0B-9E8D-B8EA85A030B2}" type="presParOf" srcId="{1FB6E9CC-649B-48C6-A261-42C48BA73F2D}" destId="{2530AC02-1D1D-44D0-8431-8572CED149C7}" srcOrd="2" destOrd="0" presId="urn:microsoft.com/office/officeart/2018/2/layout/IconVerticalSolidList"/>
    <dgm:cxn modelId="{5D7FA208-0854-434E-9348-CAEA4675D64E}" type="presParOf" srcId="{1FB6E9CC-649B-48C6-A261-42C48BA73F2D}" destId="{0E4105DA-1931-47B7-99F8-235B84C1E312}" srcOrd="3" destOrd="0" presId="urn:microsoft.com/office/officeart/2018/2/layout/IconVerticalSolidList"/>
    <dgm:cxn modelId="{1E273BF8-829F-444C-9A20-A74A7F1CADBE}" type="presParOf" srcId="{924B318D-58A7-4D63-B2D4-DBF9D1A794B2}" destId="{51C8336C-5F74-41E0-BBC3-DF154C25A077}" srcOrd="3" destOrd="0" presId="urn:microsoft.com/office/officeart/2018/2/layout/IconVerticalSolidList"/>
    <dgm:cxn modelId="{0B339927-305F-461E-9743-C9B8FE9B58B5}" type="presParOf" srcId="{924B318D-58A7-4D63-B2D4-DBF9D1A794B2}" destId="{BE35AD7E-6546-4FB9-BE2D-51B7AE607338}" srcOrd="4" destOrd="0" presId="urn:microsoft.com/office/officeart/2018/2/layout/IconVerticalSolidList"/>
    <dgm:cxn modelId="{62FC422F-FAF9-4153-9876-13077630D894}" type="presParOf" srcId="{BE35AD7E-6546-4FB9-BE2D-51B7AE607338}" destId="{EB2E9EE9-485D-4022-959B-85C694AA8DC1}" srcOrd="0" destOrd="0" presId="urn:microsoft.com/office/officeart/2018/2/layout/IconVerticalSolidList"/>
    <dgm:cxn modelId="{BE5473C8-6CC2-4D2A-B03C-1A541D8DDA80}" type="presParOf" srcId="{BE35AD7E-6546-4FB9-BE2D-51B7AE607338}" destId="{C11154AA-E854-4E3D-8867-ADD732329181}" srcOrd="1" destOrd="0" presId="urn:microsoft.com/office/officeart/2018/2/layout/IconVerticalSolidList"/>
    <dgm:cxn modelId="{8C96FAD6-84ED-469E-9583-F256AABE5B42}" type="presParOf" srcId="{BE35AD7E-6546-4FB9-BE2D-51B7AE607338}" destId="{B1302832-2A65-4F61-A731-0F3AB57670A1}" srcOrd="2" destOrd="0" presId="urn:microsoft.com/office/officeart/2018/2/layout/IconVerticalSolidList"/>
    <dgm:cxn modelId="{7323A3AD-E4AD-4D00-AF49-83CE52F2F35B}" type="presParOf" srcId="{BE35AD7E-6546-4FB9-BE2D-51B7AE607338}" destId="{92FBD4E3-239D-451A-AAE5-C6223C290AA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E7CD28-9857-4BAD-AC97-9933E46AE40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5A33E13-4A63-40AD-98D5-199C178A575C}">
      <dgm:prSet/>
      <dgm:spPr/>
      <dgm:t>
        <a:bodyPr/>
        <a:lstStyle/>
        <a:p>
          <a:r>
            <a:rPr lang="en-IN"/>
            <a:t>Project is completely Working and is able to perform all sort of  critical functionalities.</a:t>
          </a:r>
          <a:endParaRPr lang="en-US"/>
        </a:p>
      </dgm:t>
    </dgm:pt>
    <dgm:pt modelId="{BB6F73E1-FEB3-425F-BBC2-8E7A84F1B87E}" type="parTrans" cxnId="{81C4D23F-A283-45C8-857B-11E30ECFE931}">
      <dgm:prSet/>
      <dgm:spPr/>
      <dgm:t>
        <a:bodyPr/>
        <a:lstStyle/>
        <a:p>
          <a:endParaRPr lang="en-US"/>
        </a:p>
      </dgm:t>
    </dgm:pt>
    <dgm:pt modelId="{65325A92-F4D4-47FA-8DC5-0DC06FFE5B30}" type="sibTrans" cxnId="{81C4D23F-A283-45C8-857B-11E30ECFE931}">
      <dgm:prSet/>
      <dgm:spPr/>
      <dgm:t>
        <a:bodyPr/>
        <a:lstStyle/>
        <a:p>
          <a:endParaRPr lang="en-US"/>
        </a:p>
      </dgm:t>
    </dgm:pt>
    <dgm:pt modelId="{35E4CC45-578A-4048-95F8-2A9477481176}">
      <dgm:prSet/>
      <dgm:spPr/>
      <dgm:t>
        <a:bodyPr/>
        <a:lstStyle/>
        <a:p>
          <a:r>
            <a:rPr lang="en-IN"/>
            <a:t>We are aiming to add more modules that can add to styling through bootstrap and be able to give more GUI features to website.</a:t>
          </a:r>
          <a:endParaRPr lang="en-US"/>
        </a:p>
      </dgm:t>
    </dgm:pt>
    <dgm:pt modelId="{7E53A822-F743-4A2E-BEFE-7DAE23C8A2F0}" type="parTrans" cxnId="{1B69FCF5-76BC-4B41-84DA-E27229C64199}">
      <dgm:prSet/>
      <dgm:spPr/>
      <dgm:t>
        <a:bodyPr/>
        <a:lstStyle/>
        <a:p>
          <a:endParaRPr lang="en-US"/>
        </a:p>
      </dgm:t>
    </dgm:pt>
    <dgm:pt modelId="{FDF3FE2A-B036-49E7-8672-8AFDFF1C3AE9}" type="sibTrans" cxnId="{1B69FCF5-76BC-4B41-84DA-E27229C64199}">
      <dgm:prSet/>
      <dgm:spPr/>
      <dgm:t>
        <a:bodyPr/>
        <a:lstStyle/>
        <a:p>
          <a:endParaRPr lang="en-US"/>
        </a:p>
      </dgm:t>
    </dgm:pt>
    <dgm:pt modelId="{4FC0F813-BCB0-4667-9805-557961590FED}">
      <dgm:prSet/>
      <dgm:spPr/>
      <dgm:t>
        <a:bodyPr/>
        <a:lstStyle/>
        <a:p>
          <a:r>
            <a:rPr lang="en-IN" dirty="0"/>
            <a:t>Addition of more modules to make user friendly website.</a:t>
          </a:r>
          <a:endParaRPr lang="en-US" dirty="0"/>
        </a:p>
      </dgm:t>
    </dgm:pt>
    <dgm:pt modelId="{986D8739-06C5-40C8-8BDD-4C59A9BB483C}" type="parTrans" cxnId="{8F733C47-ACEF-4FEA-A621-C365AC0FDF66}">
      <dgm:prSet/>
      <dgm:spPr/>
      <dgm:t>
        <a:bodyPr/>
        <a:lstStyle/>
        <a:p>
          <a:endParaRPr lang="en-US"/>
        </a:p>
      </dgm:t>
    </dgm:pt>
    <dgm:pt modelId="{7900F8C0-0B25-4E2F-BAF4-23E4BFD831CD}" type="sibTrans" cxnId="{8F733C47-ACEF-4FEA-A621-C365AC0FDF66}">
      <dgm:prSet/>
      <dgm:spPr/>
      <dgm:t>
        <a:bodyPr/>
        <a:lstStyle/>
        <a:p>
          <a:endParaRPr lang="en-US"/>
        </a:p>
      </dgm:t>
    </dgm:pt>
    <dgm:pt modelId="{96E806D8-DA0F-450A-AD1B-1E7E9E93F57D}">
      <dgm:prSet/>
      <dgm:spPr/>
      <dgm:t>
        <a:bodyPr/>
        <a:lstStyle/>
        <a:p>
          <a:r>
            <a:rPr lang="en-IN"/>
            <a:t>Aims to deploy it soon.</a:t>
          </a:r>
          <a:endParaRPr lang="en-US"/>
        </a:p>
      </dgm:t>
    </dgm:pt>
    <dgm:pt modelId="{535635E6-C802-4D5B-968A-EE207F57A39C}" type="parTrans" cxnId="{61D84CC9-B243-4066-90F7-BA17E951B358}">
      <dgm:prSet/>
      <dgm:spPr/>
      <dgm:t>
        <a:bodyPr/>
        <a:lstStyle/>
        <a:p>
          <a:endParaRPr lang="en-US"/>
        </a:p>
      </dgm:t>
    </dgm:pt>
    <dgm:pt modelId="{5EAB7521-250B-42E3-9C98-CA6CB173583E}" type="sibTrans" cxnId="{61D84CC9-B243-4066-90F7-BA17E951B358}">
      <dgm:prSet/>
      <dgm:spPr/>
      <dgm:t>
        <a:bodyPr/>
        <a:lstStyle/>
        <a:p>
          <a:endParaRPr lang="en-US"/>
        </a:p>
      </dgm:t>
    </dgm:pt>
    <dgm:pt modelId="{E025A3F5-9E75-45A2-8136-20ED9666D169}" type="pres">
      <dgm:prSet presAssocID="{36E7CD28-9857-4BAD-AC97-9933E46AE407}" presName="root" presStyleCnt="0">
        <dgm:presLayoutVars>
          <dgm:dir/>
          <dgm:resizeHandles val="exact"/>
        </dgm:presLayoutVars>
      </dgm:prSet>
      <dgm:spPr/>
    </dgm:pt>
    <dgm:pt modelId="{7984F75B-2ED1-464C-9AEA-9B66DAA9210B}" type="pres">
      <dgm:prSet presAssocID="{35A33E13-4A63-40AD-98D5-199C178A575C}" presName="compNode" presStyleCnt="0"/>
      <dgm:spPr/>
    </dgm:pt>
    <dgm:pt modelId="{83382E14-8D5A-4744-A474-069F68365E28}" type="pres">
      <dgm:prSet presAssocID="{35A33E13-4A63-40AD-98D5-199C178A575C}" presName="bgRect" presStyleLbl="bgShp" presStyleIdx="0" presStyleCnt="4"/>
      <dgm:spPr/>
    </dgm:pt>
    <dgm:pt modelId="{1272C0E7-8A9F-46D9-AF5A-59C81FF10DE0}" type="pres">
      <dgm:prSet presAssocID="{35A33E13-4A63-40AD-98D5-199C178A575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B5048B92-4D1A-43D5-A761-49D129E62590}" type="pres">
      <dgm:prSet presAssocID="{35A33E13-4A63-40AD-98D5-199C178A575C}" presName="spaceRect" presStyleCnt="0"/>
      <dgm:spPr/>
    </dgm:pt>
    <dgm:pt modelId="{55B61209-91D4-4CC5-BACF-B5D18E7DD5DC}" type="pres">
      <dgm:prSet presAssocID="{35A33E13-4A63-40AD-98D5-199C178A575C}" presName="parTx" presStyleLbl="revTx" presStyleIdx="0" presStyleCnt="4">
        <dgm:presLayoutVars>
          <dgm:chMax val="0"/>
          <dgm:chPref val="0"/>
        </dgm:presLayoutVars>
      </dgm:prSet>
      <dgm:spPr/>
    </dgm:pt>
    <dgm:pt modelId="{14316000-1823-423D-910D-E6433FFA230D}" type="pres">
      <dgm:prSet presAssocID="{65325A92-F4D4-47FA-8DC5-0DC06FFE5B30}" presName="sibTrans" presStyleCnt="0"/>
      <dgm:spPr/>
    </dgm:pt>
    <dgm:pt modelId="{E9601156-89F7-451B-9114-785BC06F2A79}" type="pres">
      <dgm:prSet presAssocID="{35E4CC45-578A-4048-95F8-2A9477481176}" presName="compNode" presStyleCnt="0"/>
      <dgm:spPr/>
    </dgm:pt>
    <dgm:pt modelId="{6CC6883E-63E3-4694-8CE3-9FF3215D3340}" type="pres">
      <dgm:prSet presAssocID="{35E4CC45-578A-4048-95F8-2A9477481176}" presName="bgRect" presStyleLbl="bgShp" presStyleIdx="1" presStyleCnt="4"/>
      <dgm:spPr/>
    </dgm:pt>
    <dgm:pt modelId="{A0EB41C1-04FD-4CC7-B8BB-19613598D8D0}" type="pres">
      <dgm:prSet presAssocID="{35E4CC45-578A-4048-95F8-2A947748117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DC1D0736-374C-433D-9ED9-3EFB3FAFA753}" type="pres">
      <dgm:prSet presAssocID="{35E4CC45-578A-4048-95F8-2A9477481176}" presName="spaceRect" presStyleCnt="0"/>
      <dgm:spPr/>
    </dgm:pt>
    <dgm:pt modelId="{1D4A6037-7229-443B-9A5A-7018BA1B3A7B}" type="pres">
      <dgm:prSet presAssocID="{35E4CC45-578A-4048-95F8-2A9477481176}" presName="parTx" presStyleLbl="revTx" presStyleIdx="1" presStyleCnt="4">
        <dgm:presLayoutVars>
          <dgm:chMax val="0"/>
          <dgm:chPref val="0"/>
        </dgm:presLayoutVars>
      </dgm:prSet>
      <dgm:spPr/>
    </dgm:pt>
    <dgm:pt modelId="{69B70DAB-5098-4D59-8C2F-1B6723834F1A}" type="pres">
      <dgm:prSet presAssocID="{FDF3FE2A-B036-49E7-8672-8AFDFF1C3AE9}" presName="sibTrans" presStyleCnt="0"/>
      <dgm:spPr/>
    </dgm:pt>
    <dgm:pt modelId="{581F4144-6464-4D7C-814A-67840EC155B7}" type="pres">
      <dgm:prSet presAssocID="{4FC0F813-BCB0-4667-9805-557961590FED}" presName="compNode" presStyleCnt="0"/>
      <dgm:spPr/>
    </dgm:pt>
    <dgm:pt modelId="{1465EC00-0337-41E8-B4B4-AE293DCC8C86}" type="pres">
      <dgm:prSet presAssocID="{4FC0F813-BCB0-4667-9805-557961590FED}" presName="bgRect" presStyleLbl="bgShp" presStyleIdx="2" presStyleCnt="4"/>
      <dgm:spPr/>
    </dgm:pt>
    <dgm:pt modelId="{F9D5B66D-FDE1-4EDF-AA2C-161181EAE0D9}" type="pres">
      <dgm:prSet presAssocID="{4FC0F813-BCB0-4667-9805-557961590FE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dd"/>
        </a:ext>
      </dgm:extLst>
    </dgm:pt>
    <dgm:pt modelId="{EF2E4EB3-59FB-4595-B788-7EC5551E98B6}" type="pres">
      <dgm:prSet presAssocID="{4FC0F813-BCB0-4667-9805-557961590FED}" presName="spaceRect" presStyleCnt="0"/>
      <dgm:spPr/>
    </dgm:pt>
    <dgm:pt modelId="{7017DBD8-A355-47FA-B8CA-F8E599AECCD2}" type="pres">
      <dgm:prSet presAssocID="{4FC0F813-BCB0-4667-9805-557961590FED}" presName="parTx" presStyleLbl="revTx" presStyleIdx="2" presStyleCnt="4">
        <dgm:presLayoutVars>
          <dgm:chMax val="0"/>
          <dgm:chPref val="0"/>
        </dgm:presLayoutVars>
      </dgm:prSet>
      <dgm:spPr/>
    </dgm:pt>
    <dgm:pt modelId="{DCA0CE19-26A3-4A4E-A342-1E85053C6F9D}" type="pres">
      <dgm:prSet presAssocID="{7900F8C0-0B25-4E2F-BAF4-23E4BFD831CD}" presName="sibTrans" presStyleCnt="0"/>
      <dgm:spPr/>
    </dgm:pt>
    <dgm:pt modelId="{82F4AC3D-B79D-44A8-88C2-25CB1DC2091F}" type="pres">
      <dgm:prSet presAssocID="{96E806D8-DA0F-450A-AD1B-1E7E9E93F57D}" presName="compNode" presStyleCnt="0"/>
      <dgm:spPr/>
    </dgm:pt>
    <dgm:pt modelId="{DA78CD3B-C5BC-4D82-BED5-ACDB7FFEC9CF}" type="pres">
      <dgm:prSet presAssocID="{96E806D8-DA0F-450A-AD1B-1E7E9E93F57D}" presName="bgRect" presStyleLbl="bgShp" presStyleIdx="3" presStyleCnt="4"/>
      <dgm:spPr/>
    </dgm:pt>
    <dgm:pt modelId="{06895998-B249-41A7-A5C5-88A211EF3C12}" type="pres">
      <dgm:prSet presAssocID="{96E806D8-DA0F-450A-AD1B-1E7E9E93F57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yncing Cloud"/>
        </a:ext>
      </dgm:extLst>
    </dgm:pt>
    <dgm:pt modelId="{9C19371D-4452-48B2-92C3-5ED7110E37A4}" type="pres">
      <dgm:prSet presAssocID="{96E806D8-DA0F-450A-AD1B-1E7E9E93F57D}" presName="spaceRect" presStyleCnt="0"/>
      <dgm:spPr/>
    </dgm:pt>
    <dgm:pt modelId="{73DA8346-BC4D-42B5-8FE8-003CA7033D74}" type="pres">
      <dgm:prSet presAssocID="{96E806D8-DA0F-450A-AD1B-1E7E9E93F57D}" presName="parTx" presStyleLbl="revTx" presStyleIdx="3" presStyleCnt="4">
        <dgm:presLayoutVars>
          <dgm:chMax val="0"/>
          <dgm:chPref val="0"/>
        </dgm:presLayoutVars>
      </dgm:prSet>
      <dgm:spPr/>
    </dgm:pt>
  </dgm:ptLst>
  <dgm:cxnLst>
    <dgm:cxn modelId="{FBB1AD03-D895-4CB7-8050-9AD2879C831C}" type="presOf" srcId="{36E7CD28-9857-4BAD-AC97-9933E46AE407}" destId="{E025A3F5-9E75-45A2-8136-20ED9666D169}" srcOrd="0" destOrd="0" presId="urn:microsoft.com/office/officeart/2018/2/layout/IconVerticalSolidList"/>
    <dgm:cxn modelId="{E2C5E509-1191-45FB-8E7C-6F0A832475F8}" type="presOf" srcId="{35A33E13-4A63-40AD-98D5-199C178A575C}" destId="{55B61209-91D4-4CC5-BACF-B5D18E7DD5DC}" srcOrd="0" destOrd="0" presId="urn:microsoft.com/office/officeart/2018/2/layout/IconVerticalSolidList"/>
    <dgm:cxn modelId="{50C50F17-9900-44B4-A3DD-9F51B6164E26}" type="presOf" srcId="{35E4CC45-578A-4048-95F8-2A9477481176}" destId="{1D4A6037-7229-443B-9A5A-7018BA1B3A7B}" srcOrd="0" destOrd="0" presId="urn:microsoft.com/office/officeart/2018/2/layout/IconVerticalSolidList"/>
    <dgm:cxn modelId="{81C4D23F-A283-45C8-857B-11E30ECFE931}" srcId="{36E7CD28-9857-4BAD-AC97-9933E46AE407}" destId="{35A33E13-4A63-40AD-98D5-199C178A575C}" srcOrd="0" destOrd="0" parTransId="{BB6F73E1-FEB3-425F-BBC2-8E7A84F1B87E}" sibTransId="{65325A92-F4D4-47FA-8DC5-0DC06FFE5B30}"/>
    <dgm:cxn modelId="{8F733C47-ACEF-4FEA-A621-C365AC0FDF66}" srcId="{36E7CD28-9857-4BAD-AC97-9933E46AE407}" destId="{4FC0F813-BCB0-4667-9805-557961590FED}" srcOrd="2" destOrd="0" parTransId="{986D8739-06C5-40C8-8BDD-4C59A9BB483C}" sibTransId="{7900F8C0-0B25-4E2F-BAF4-23E4BFD831CD}"/>
    <dgm:cxn modelId="{418E1C74-F446-496A-9A0C-9CE9253A706B}" type="presOf" srcId="{4FC0F813-BCB0-4667-9805-557961590FED}" destId="{7017DBD8-A355-47FA-B8CA-F8E599AECCD2}" srcOrd="0" destOrd="0" presId="urn:microsoft.com/office/officeart/2018/2/layout/IconVerticalSolidList"/>
    <dgm:cxn modelId="{61D84CC9-B243-4066-90F7-BA17E951B358}" srcId="{36E7CD28-9857-4BAD-AC97-9933E46AE407}" destId="{96E806D8-DA0F-450A-AD1B-1E7E9E93F57D}" srcOrd="3" destOrd="0" parTransId="{535635E6-C802-4D5B-968A-EE207F57A39C}" sibTransId="{5EAB7521-250B-42E3-9C98-CA6CB173583E}"/>
    <dgm:cxn modelId="{1B69FCF5-76BC-4B41-84DA-E27229C64199}" srcId="{36E7CD28-9857-4BAD-AC97-9933E46AE407}" destId="{35E4CC45-578A-4048-95F8-2A9477481176}" srcOrd="1" destOrd="0" parTransId="{7E53A822-F743-4A2E-BEFE-7DAE23C8A2F0}" sibTransId="{FDF3FE2A-B036-49E7-8672-8AFDFF1C3AE9}"/>
    <dgm:cxn modelId="{D3FE0DFF-DBB2-4D18-A781-8C972EB4E1CD}" type="presOf" srcId="{96E806D8-DA0F-450A-AD1B-1E7E9E93F57D}" destId="{73DA8346-BC4D-42B5-8FE8-003CA7033D74}" srcOrd="0" destOrd="0" presId="urn:microsoft.com/office/officeart/2018/2/layout/IconVerticalSolidList"/>
    <dgm:cxn modelId="{65A390B7-9922-4608-8F58-4768D39CAA4B}" type="presParOf" srcId="{E025A3F5-9E75-45A2-8136-20ED9666D169}" destId="{7984F75B-2ED1-464C-9AEA-9B66DAA9210B}" srcOrd="0" destOrd="0" presId="urn:microsoft.com/office/officeart/2018/2/layout/IconVerticalSolidList"/>
    <dgm:cxn modelId="{DE16688F-A080-4625-930B-D9E575526A6E}" type="presParOf" srcId="{7984F75B-2ED1-464C-9AEA-9B66DAA9210B}" destId="{83382E14-8D5A-4744-A474-069F68365E28}" srcOrd="0" destOrd="0" presId="urn:microsoft.com/office/officeart/2018/2/layout/IconVerticalSolidList"/>
    <dgm:cxn modelId="{FF211A8F-86FA-4AA8-B723-18B362865A9D}" type="presParOf" srcId="{7984F75B-2ED1-464C-9AEA-9B66DAA9210B}" destId="{1272C0E7-8A9F-46D9-AF5A-59C81FF10DE0}" srcOrd="1" destOrd="0" presId="urn:microsoft.com/office/officeart/2018/2/layout/IconVerticalSolidList"/>
    <dgm:cxn modelId="{2D7DAE91-2AD4-482A-8C42-406A548773E2}" type="presParOf" srcId="{7984F75B-2ED1-464C-9AEA-9B66DAA9210B}" destId="{B5048B92-4D1A-43D5-A761-49D129E62590}" srcOrd="2" destOrd="0" presId="urn:microsoft.com/office/officeart/2018/2/layout/IconVerticalSolidList"/>
    <dgm:cxn modelId="{43A76D28-92D8-4C04-86E6-895B33E4AF70}" type="presParOf" srcId="{7984F75B-2ED1-464C-9AEA-9B66DAA9210B}" destId="{55B61209-91D4-4CC5-BACF-B5D18E7DD5DC}" srcOrd="3" destOrd="0" presId="urn:microsoft.com/office/officeart/2018/2/layout/IconVerticalSolidList"/>
    <dgm:cxn modelId="{524DDCA2-FE88-47AE-8AFF-99634796C399}" type="presParOf" srcId="{E025A3F5-9E75-45A2-8136-20ED9666D169}" destId="{14316000-1823-423D-910D-E6433FFA230D}" srcOrd="1" destOrd="0" presId="urn:microsoft.com/office/officeart/2018/2/layout/IconVerticalSolidList"/>
    <dgm:cxn modelId="{D2A61459-8EFA-49E8-9C29-BFAD1181E235}" type="presParOf" srcId="{E025A3F5-9E75-45A2-8136-20ED9666D169}" destId="{E9601156-89F7-451B-9114-785BC06F2A79}" srcOrd="2" destOrd="0" presId="urn:microsoft.com/office/officeart/2018/2/layout/IconVerticalSolidList"/>
    <dgm:cxn modelId="{683A373D-B2F5-4674-B1E9-7DFF8DB4094C}" type="presParOf" srcId="{E9601156-89F7-451B-9114-785BC06F2A79}" destId="{6CC6883E-63E3-4694-8CE3-9FF3215D3340}" srcOrd="0" destOrd="0" presId="urn:microsoft.com/office/officeart/2018/2/layout/IconVerticalSolidList"/>
    <dgm:cxn modelId="{F407E0DC-5B74-4950-9F66-08EA76FA9082}" type="presParOf" srcId="{E9601156-89F7-451B-9114-785BC06F2A79}" destId="{A0EB41C1-04FD-4CC7-B8BB-19613598D8D0}" srcOrd="1" destOrd="0" presId="urn:microsoft.com/office/officeart/2018/2/layout/IconVerticalSolidList"/>
    <dgm:cxn modelId="{FA8D38A9-CD87-4723-86FA-D895021E7385}" type="presParOf" srcId="{E9601156-89F7-451B-9114-785BC06F2A79}" destId="{DC1D0736-374C-433D-9ED9-3EFB3FAFA753}" srcOrd="2" destOrd="0" presId="urn:microsoft.com/office/officeart/2018/2/layout/IconVerticalSolidList"/>
    <dgm:cxn modelId="{BEC7D4D2-4C02-41B1-9696-22F608356962}" type="presParOf" srcId="{E9601156-89F7-451B-9114-785BC06F2A79}" destId="{1D4A6037-7229-443B-9A5A-7018BA1B3A7B}" srcOrd="3" destOrd="0" presId="urn:microsoft.com/office/officeart/2018/2/layout/IconVerticalSolidList"/>
    <dgm:cxn modelId="{EC4D3F75-B08D-4CFD-B628-2B236A8FE310}" type="presParOf" srcId="{E025A3F5-9E75-45A2-8136-20ED9666D169}" destId="{69B70DAB-5098-4D59-8C2F-1B6723834F1A}" srcOrd="3" destOrd="0" presId="urn:microsoft.com/office/officeart/2018/2/layout/IconVerticalSolidList"/>
    <dgm:cxn modelId="{76E12E5F-EB6A-4C87-AD3B-ED8C69BEDBE5}" type="presParOf" srcId="{E025A3F5-9E75-45A2-8136-20ED9666D169}" destId="{581F4144-6464-4D7C-814A-67840EC155B7}" srcOrd="4" destOrd="0" presId="urn:microsoft.com/office/officeart/2018/2/layout/IconVerticalSolidList"/>
    <dgm:cxn modelId="{5796F59D-BE1E-4FFC-9E67-8BE12807E5E6}" type="presParOf" srcId="{581F4144-6464-4D7C-814A-67840EC155B7}" destId="{1465EC00-0337-41E8-B4B4-AE293DCC8C86}" srcOrd="0" destOrd="0" presId="urn:microsoft.com/office/officeart/2018/2/layout/IconVerticalSolidList"/>
    <dgm:cxn modelId="{45B15ECD-E799-4AE0-A7C6-83BF867BADD5}" type="presParOf" srcId="{581F4144-6464-4D7C-814A-67840EC155B7}" destId="{F9D5B66D-FDE1-4EDF-AA2C-161181EAE0D9}" srcOrd="1" destOrd="0" presId="urn:microsoft.com/office/officeart/2018/2/layout/IconVerticalSolidList"/>
    <dgm:cxn modelId="{2E437258-4FD5-44A8-B309-EEC062F648E1}" type="presParOf" srcId="{581F4144-6464-4D7C-814A-67840EC155B7}" destId="{EF2E4EB3-59FB-4595-B788-7EC5551E98B6}" srcOrd="2" destOrd="0" presId="urn:microsoft.com/office/officeart/2018/2/layout/IconVerticalSolidList"/>
    <dgm:cxn modelId="{40558D96-5C6D-4BC2-90B6-FF1B21F2DD57}" type="presParOf" srcId="{581F4144-6464-4D7C-814A-67840EC155B7}" destId="{7017DBD8-A355-47FA-B8CA-F8E599AECCD2}" srcOrd="3" destOrd="0" presId="urn:microsoft.com/office/officeart/2018/2/layout/IconVerticalSolidList"/>
    <dgm:cxn modelId="{C356D7BE-5E8F-4510-BC5E-05025DBA687A}" type="presParOf" srcId="{E025A3F5-9E75-45A2-8136-20ED9666D169}" destId="{DCA0CE19-26A3-4A4E-A342-1E85053C6F9D}" srcOrd="5" destOrd="0" presId="urn:microsoft.com/office/officeart/2018/2/layout/IconVerticalSolidList"/>
    <dgm:cxn modelId="{9A62D570-9EA2-4847-9AD2-4F889C55611A}" type="presParOf" srcId="{E025A3F5-9E75-45A2-8136-20ED9666D169}" destId="{82F4AC3D-B79D-44A8-88C2-25CB1DC2091F}" srcOrd="6" destOrd="0" presId="urn:microsoft.com/office/officeart/2018/2/layout/IconVerticalSolidList"/>
    <dgm:cxn modelId="{8F20FE3C-0B99-4155-BC21-04B6CE374239}" type="presParOf" srcId="{82F4AC3D-B79D-44A8-88C2-25CB1DC2091F}" destId="{DA78CD3B-C5BC-4D82-BED5-ACDB7FFEC9CF}" srcOrd="0" destOrd="0" presId="urn:microsoft.com/office/officeart/2018/2/layout/IconVerticalSolidList"/>
    <dgm:cxn modelId="{FC590BE7-2163-42B2-85B2-79D9D50C7654}" type="presParOf" srcId="{82F4AC3D-B79D-44A8-88C2-25CB1DC2091F}" destId="{06895998-B249-41A7-A5C5-88A211EF3C12}" srcOrd="1" destOrd="0" presId="urn:microsoft.com/office/officeart/2018/2/layout/IconVerticalSolidList"/>
    <dgm:cxn modelId="{D68DAA34-DAD5-4833-941A-8B1EBA617B23}" type="presParOf" srcId="{82F4AC3D-B79D-44A8-88C2-25CB1DC2091F}" destId="{9C19371D-4452-48B2-92C3-5ED7110E37A4}" srcOrd="2" destOrd="0" presId="urn:microsoft.com/office/officeart/2018/2/layout/IconVerticalSolidList"/>
    <dgm:cxn modelId="{DC61D791-E604-434C-B683-D506631CC10A}" type="presParOf" srcId="{82F4AC3D-B79D-44A8-88C2-25CB1DC2091F}" destId="{73DA8346-BC4D-42B5-8FE8-003CA7033D7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EB217F-CD7C-4C28-97AC-D58AD7F8E761}">
      <dsp:nvSpPr>
        <dsp:cNvPr id="0" name=""/>
        <dsp:cNvSpPr/>
      </dsp:nvSpPr>
      <dsp:spPr>
        <a:xfrm>
          <a:off x="0" y="499"/>
          <a:ext cx="9618133" cy="11692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98F1B8-193C-477B-B6EB-70D6288D9EF9}">
      <dsp:nvSpPr>
        <dsp:cNvPr id="0" name=""/>
        <dsp:cNvSpPr/>
      </dsp:nvSpPr>
      <dsp:spPr>
        <a:xfrm>
          <a:off x="353707" y="263587"/>
          <a:ext cx="643104" cy="643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C80468-1691-428E-99C7-E1139562D39F}">
      <dsp:nvSpPr>
        <dsp:cNvPr id="0" name=""/>
        <dsp:cNvSpPr/>
      </dsp:nvSpPr>
      <dsp:spPr>
        <a:xfrm>
          <a:off x="1350519" y="499"/>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111250">
            <a:lnSpc>
              <a:spcPct val="90000"/>
            </a:lnSpc>
            <a:spcBef>
              <a:spcPct val="0"/>
            </a:spcBef>
            <a:spcAft>
              <a:spcPct val="35000"/>
            </a:spcAft>
            <a:buNone/>
          </a:pPr>
          <a:r>
            <a:rPr lang="en-IN" sz="2500" kern="1200"/>
            <a:t>Soft copy of research paper completed 100% .</a:t>
          </a:r>
          <a:endParaRPr lang="en-US" sz="2500" kern="1200"/>
        </a:p>
      </dsp:txBody>
      <dsp:txXfrm>
        <a:off x="1350519" y="499"/>
        <a:ext cx="8267613" cy="1169280"/>
      </dsp:txXfrm>
    </dsp:sp>
    <dsp:sp modelId="{151A29F0-F37B-48A0-8BCE-7CED35D574DC}">
      <dsp:nvSpPr>
        <dsp:cNvPr id="0" name=""/>
        <dsp:cNvSpPr/>
      </dsp:nvSpPr>
      <dsp:spPr>
        <a:xfrm>
          <a:off x="0" y="1462100"/>
          <a:ext cx="9618133" cy="11692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81EF02-18DC-4DBA-A29C-F61CE376077B}">
      <dsp:nvSpPr>
        <dsp:cNvPr id="0" name=""/>
        <dsp:cNvSpPr/>
      </dsp:nvSpPr>
      <dsp:spPr>
        <a:xfrm>
          <a:off x="353707" y="1725188"/>
          <a:ext cx="643104" cy="643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4105DA-1931-47B7-99F8-235B84C1E312}">
      <dsp:nvSpPr>
        <dsp:cNvPr id="0" name=""/>
        <dsp:cNvSpPr/>
      </dsp:nvSpPr>
      <dsp:spPr>
        <a:xfrm>
          <a:off x="1350519" y="1462100"/>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111250">
            <a:lnSpc>
              <a:spcPct val="90000"/>
            </a:lnSpc>
            <a:spcBef>
              <a:spcPct val="0"/>
            </a:spcBef>
            <a:spcAft>
              <a:spcPct val="35000"/>
            </a:spcAft>
            <a:buNone/>
          </a:pPr>
          <a:r>
            <a:rPr lang="en-IN" sz="2500" kern="1200"/>
            <a:t>Draft completion status(100%)</a:t>
          </a:r>
          <a:endParaRPr lang="en-US" sz="2500" kern="1200"/>
        </a:p>
      </dsp:txBody>
      <dsp:txXfrm>
        <a:off x="1350519" y="1462100"/>
        <a:ext cx="8267613" cy="1169280"/>
      </dsp:txXfrm>
    </dsp:sp>
    <dsp:sp modelId="{EB2E9EE9-485D-4022-959B-85C694AA8DC1}">
      <dsp:nvSpPr>
        <dsp:cNvPr id="0" name=""/>
        <dsp:cNvSpPr/>
      </dsp:nvSpPr>
      <dsp:spPr>
        <a:xfrm>
          <a:off x="0" y="2923701"/>
          <a:ext cx="9618133" cy="116928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1154AA-E854-4E3D-8867-ADD732329181}">
      <dsp:nvSpPr>
        <dsp:cNvPr id="0" name=""/>
        <dsp:cNvSpPr/>
      </dsp:nvSpPr>
      <dsp:spPr>
        <a:xfrm>
          <a:off x="353707" y="3186789"/>
          <a:ext cx="643104" cy="643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FBD4E3-239D-451A-AAE5-C6223C290AA2}">
      <dsp:nvSpPr>
        <dsp:cNvPr id="0" name=""/>
        <dsp:cNvSpPr/>
      </dsp:nvSpPr>
      <dsp:spPr>
        <a:xfrm>
          <a:off x="1350519" y="2923701"/>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111250">
            <a:lnSpc>
              <a:spcPct val="90000"/>
            </a:lnSpc>
            <a:spcBef>
              <a:spcPct val="0"/>
            </a:spcBef>
            <a:spcAft>
              <a:spcPct val="35000"/>
            </a:spcAft>
            <a:buNone/>
          </a:pPr>
          <a:r>
            <a:rPr lang="en-IN" sz="2500" kern="1200" dirty="0"/>
            <a:t>Submission proof (100%)</a:t>
          </a:r>
          <a:endParaRPr lang="en-US" sz="2500" kern="1200" dirty="0"/>
        </a:p>
      </dsp:txBody>
      <dsp:txXfrm>
        <a:off x="1350519" y="2923701"/>
        <a:ext cx="8267613" cy="11692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382E14-8D5A-4744-A474-069F68365E28}">
      <dsp:nvSpPr>
        <dsp:cNvPr id="0" name=""/>
        <dsp:cNvSpPr/>
      </dsp:nvSpPr>
      <dsp:spPr>
        <a:xfrm>
          <a:off x="0" y="2001"/>
          <a:ext cx="6692813" cy="10145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72C0E7-8A9F-46D9-AF5A-59C81FF10DE0}">
      <dsp:nvSpPr>
        <dsp:cNvPr id="0" name=""/>
        <dsp:cNvSpPr/>
      </dsp:nvSpPr>
      <dsp:spPr>
        <a:xfrm>
          <a:off x="306906" y="230279"/>
          <a:ext cx="558011" cy="5580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B61209-91D4-4CC5-BACF-B5D18E7DD5DC}">
      <dsp:nvSpPr>
        <dsp:cNvPr id="0" name=""/>
        <dsp:cNvSpPr/>
      </dsp:nvSpPr>
      <dsp:spPr>
        <a:xfrm>
          <a:off x="1171823" y="2001"/>
          <a:ext cx="5520990" cy="101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75" tIns="107375" rIns="107375" bIns="107375" numCol="1" spcCol="1270" anchor="ctr" anchorCtr="0">
          <a:noAutofit/>
        </a:bodyPr>
        <a:lstStyle/>
        <a:p>
          <a:pPr marL="0" lvl="0" indent="0" algn="l" defTabSz="844550">
            <a:lnSpc>
              <a:spcPct val="90000"/>
            </a:lnSpc>
            <a:spcBef>
              <a:spcPct val="0"/>
            </a:spcBef>
            <a:spcAft>
              <a:spcPct val="35000"/>
            </a:spcAft>
            <a:buNone/>
          </a:pPr>
          <a:r>
            <a:rPr lang="en-IN" sz="1900" kern="1200"/>
            <a:t>Project is completely Working and is able to perform all sort of  critical functionalities.</a:t>
          </a:r>
          <a:endParaRPr lang="en-US" sz="1900" kern="1200"/>
        </a:p>
      </dsp:txBody>
      <dsp:txXfrm>
        <a:off x="1171823" y="2001"/>
        <a:ext cx="5520990" cy="1014565"/>
      </dsp:txXfrm>
    </dsp:sp>
    <dsp:sp modelId="{6CC6883E-63E3-4694-8CE3-9FF3215D3340}">
      <dsp:nvSpPr>
        <dsp:cNvPr id="0" name=""/>
        <dsp:cNvSpPr/>
      </dsp:nvSpPr>
      <dsp:spPr>
        <a:xfrm>
          <a:off x="0" y="1270208"/>
          <a:ext cx="6692813" cy="10145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EB41C1-04FD-4CC7-B8BB-19613598D8D0}">
      <dsp:nvSpPr>
        <dsp:cNvPr id="0" name=""/>
        <dsp:cNvSpPr/>
      </dsp:nvSpPr>
      <dsp:spPr>
        <a:xfrm>
          <a:off x="306906" y="1498486"/>
          <a:ext cx="558011" cy="5580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4A6037-7229-443B-9A5A-7018BA1B3A7B}">
      <dsp:nvSpPr>
        <dsp:cNvPr id="0" name=""/>
        <dsp:cNvSpPr/>
      </dsp:nvSpPr>
      <dsp:spPr>
        <a:xfrm>
          <a:off x="1171823" y="1270208"/>
          <a:ext cx="5520990" cy="101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75" tIns="107375" rIns="107375" bIns="107375" numCol="1" spcCol="1270" anchor="ctr" anchorCtr="0">
          <a:noAutofit/>
        </a:bodyPr>
        <a:lstStyle/>
        <a:p>
          <a:pPr marL="0" lvl="0" indent="0" algn="l" defTabSz="844550">
            <a:lnSpc>
              <a:spcPct val="90000"/>
            </a:lnSpc>
            <a:spcBef>
              <a:spcPct val="0"/>
            </a:spcBef>
            <a:spcAft>
              <a:spcPct val="35000"/>
            </a:spcAft>
            <a:buNone/>
          </a:pPr>
          <a:r>
            <a:rPr lang="en-IN" sz="1900" kern="1200"/>
            <a:t>We are aiming to add more modules that can add to styling through bootstrap and be able to give more GUI features to website.</a:t>
          </a:r>
          <a:endParaRPr lang="en-US" sz="1900" kern="1200"/>
        </a:p>
      </dsp:txBody>
      <dsp:txXfrm>
        <a:off x="1171823" y="1270208"/>
        <a:ext cx="5520990" cy="1014565"/>
      </dsp:txXfrm>
    </dsp:sp>
    <dsp:sp modelId="{1465EC00-0337-41E8-B4B4-AE293DCC8C86}">
      <dsp:nvSpPr>
        <dsp:cNvPr id="0" name=""/>
        <dsp:cNvSpPr/>
      </dsp:nvSpPr>
      <dsp:spPr>
        <a:xfrm>
          <a:off x="0" y="2538415"/>
          <a:ext cx="6692813" cy="10145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D5B66D-FDE1-4EDF-AA2C-161181EAE0D9}">
      <dsp:nvSpPr>
        <dsp:cNvPr id="0" name=""/>
        <dsp:cNvSpPr/>
      </dsp:nvSpPr>
      <dsp:spPr>
        <a:xfrm>
          <a:off x="306906" y="2766692"/>
          <a:ext cx="558011" cy="5580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17DBD8-A355-47FA-B8CA-F8E599AECCD2}">
      <dsp:nvSpPr>
        <dsp:cNvPr id="0" name=""/>
        <dsp:cNvSpPr/>
      </dsp:nvSpPr>
      <dsp:spPr>
        <a:xfrm>
          <a:off x="1171823" y="2538415"/>
          <a:ext cx="5520990" cy="101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75" tIns="107375" rIns="107375" bIns="107375" numCol="1" spcCol="1270" anchor="ctr" anchorCtr="0">
          <a:noAutofit/>
        </a:bodyPr>
        <a:lstStyle/>
        <a:p>
          <a:pPr marL="0" lvl="0" indent="0" algn="l" defTabSz="844550">
            <a:lnSpc>
              <a:spcPct val="90000"/>
            </a:lnSpc>
            <a:spcBef>
              <a:spcPct val="0"/>
            </a:spcBef>
            <a:spcAft>
              <a:spcPct val="35000"/>
            </a:spcAft>
            <a:buNone/>
          </a:pPr>
          <a:r>
            <a:rPr lang="en-IN" sz="1900" kern="1200" dirty="0"/>
            <a:t>Addition of more modules to make user friendly website.</a:t>
          </a:r>
          <a:endParaRPr lang="en-US" sz="1900" kern="1200" dirty="0"/>
        </a:p>
      </dsp:txBody>
      <dsp:txXfrm>
        <a:off x="1171823" y="2538415"/>
        <a:ext cx="5520990" cy="1014565"/>
      </dsp:txXfrm>
    </dsp:sp>
    <dsp:sp modelId="{DA78CD3B-C5BC-4D82-BED5-ACDB7FFEC9CF}">
      <dsp:nvSpPr>
        <dsp:cNvPr id="0" name=""/>
        <dsp:cNvSpPr/>
      </dsp:nvSpPr>
      <dsp:spPr>
        <a:xfrm>
          <a:off x="0" y="3806622"/>
          <a:ext cx="6692813" cy="10145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895998-B249-41A7-A5C5-88A211EF3C12}">
      <dsp:nvSpPr>
        <dsp:cNvPr id="0" name=""/>
        <dsp:cNvSpPr/>
      </dsp:nvSpPr>
      <dsp:spPr>
        <a:xfrm>
          <a:off x="306906" y="4034899"/>
          <a:ext cx="558011" cy="5580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DA8346-BC4D-42B5-8FE8-003CA7033D74}">
      <dsp:nvSpPr>
        <dsp:cNvPr id="0" name=""/>
        <dsp:cNvSpPr/>
      </dsp:nvSpPr>
      <dsp:spPr>
        <a:xfrm>
          <a:off x="1171823" y="3806622"/>
          <a:ext cx="5520990" cy="101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75" tIns="107375" rIns="107375" bIns="107375" numCol="1" spcCol="1270" anchor="ctr" anchorCtr="0">
          <a:noAutofit/>
        </a:bodyPr>
        <a:lstStyle/>
        <a:p>
          <a:pPr marL="0" lvl="0" indent="0" algn="l" defTabSz="844550">
            <a:lnSpc>
              <a:spcPct val="90000"/>
            </a:lnSpc>
            <a:spcBef>
              <a:spcPct val="0"/>
            </a:spcBef>
            <a:spcAft>
              <a:spcPct val="35000"/>
            </a:spcAft>
            <a:buNone/>
          </a:pPr>
          <a:r>
            <a:rPr lang="en-IN" sz="1900" kern="1200"/>
            <a:t>Aims to deploy it soon.</a:t>
          </a:r>
          <a:endParaRPr lang="en-US" sz="1900" kern="1200"/>
        </a:p>
      </dsp:txBody>
      <dsp:txXfrm>
        <a:off x="1171823" y="3806622"/>
        <a:ext cx="5520990" cy="101456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B6DE8-89EB-4910-BE6E-A1D1FF0DA414}" type="datetimeFigureOut">
              <a:rPr lang="en-IN" smtClean="0"/>
              <a:t>25-05-2024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F56BE-111F-4976-9862-9E8F85A671DB}" type="slidenum">
              <a:rPr lang="en-IN" smtClean="0"/>
              <a:t>‹#›</a:t>
            </a:fld>
            <a:endParaRPr lang="en-IN"/>
          </a:p>
        </p:txBody>
      </p:sp>
    </p:spTree>
    <p:extLst>
      <p:ext uri="{BB962C8B-B14F-4D97-AF65-F5344CB8AC3E}">
        <p14:creationId xmlns:p14="http://schemas.microsoft.com/office/powerpoint/2010/main" val="715079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28EF3-1C65-04E6-C104-3A33849F34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648475B-D6D8-FEC3-80CE-B308997206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2865EB1-2424-A3EA-FCD7-7DEB1DFD1E1B}"/>
              </a:ext>
            </a:extLst>
          </p:cNvPr>
          <p:cNvSpPr>
            <a:spLocks noGrp="1"/>
          </p:cNvSpPr>
          <p:nvPr>
            <p:ph type="dt" sz="half" idx="10"/>
          </p:nvPr>
        </p:nvSpPr>
        <p:spPr/>
        <p:txBody>
          <a:bodyPr/>
          <a:lstStyle/>
          <a:p>
            <a:fld id="{78362B21-863D-43E3-A1C8-97BBA3EE05A4}" type="datetime1">
              <a:rPr lang="en-IN" smtClean="0"/>
              <a:t>25-05-2024</a:t>
            </a:fld>
            <a:endParaRPr lang="en-IN"/>
          </a:p>
        </p:txBody>
      </p:sp>
      <p:sp>
        <p:nvSpPr>
          <p:cNvPr id="5" name="Footer Placeholder 4">
            <a:extLst>
              <a:ext uri="{FF2B5EF4-FFF2-40B4-BE49-F238E27FC236}">
                <a16:creationId xmlns:a16="http://schemas.microsoft.com/office/drawing/2014/main" id="{6B2C17D6-70B9-21B5-5A1F-EF8752787A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CB9CD5-24DE-0E5E-800A-DB06291BDD3D}"/>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300582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7F048-D515-84C3-9DFC-F1B8DDE8926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5F99B3-4628-5EC5-22AF-30D01ED944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98A10F-23A0-6BE7-88E9-983286BA497F}"/>
              </a:ext>
            </a:extLst>
          </p:cNvPr>
          <p:cNvSpPr>
            <a:spLocks noGrp="1"/>
          </p:cNvSpPr>
          <p:nvPr>
            <p:ph type="dt" sz="half" idx="10"/>
          </p:nvPr>
        </p:nvSpPr>
        <p:spPr/>
        <p:txBody>
          <a:bodyPr/>
          <a:lstStyle/>
          <a:p>
            <a:fld id="{8D5A0FBF-07F3-45FE-8BE3-27646F2A963F}" type="datetime1">
              <a:rPr lang="en-IN" smtClean="0"/>
              <a:t>25-05-2024</a:t>
            </a:fld>
            <a:endParaRPr lang="en-IN"/>
          </a:p>
        </p:txBody>
      </p:sp>
      <p:sp>
        <p:nvSpPr>
          <p:cNvPr id="5" name="Footer Placeholder 4">
            <a:extLst>
              <a:ext uri="{FF2B5EF4-FFF2-40B4-BE49-F238E27FC236}">
                <a16:creationId xmlns:a16="http://schemas.microsoft.com/office/drawing/2014/main" id="{C27251D2-BAE1-09A8-7E7F-955CCFB7A6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9C2D3D-5DAD-D0A5-232F-8917899EB0F6}"/>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97020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12997E-3A64-E989-34E3-107070F794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138BA0-B2D1-9C15-3B4A-87B85A8CCC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1CDEC9-F0D0-48A0-B9B9-B2F11090B77B}"/>
              </a:ext>
            </a:extLst>
          </p:cNvPr>
          <p:cNvSpPr>
            <a:spLocks noGrp="1"/>
          </p:cNvSpPr>
          <p:nvPr>
            <p:ph type="dt" sz="half" idx="10"/>
          </p:nvPr>
        </p:nvSpPr>
        <p:spPr/>
        <p:txBody>
          <a:bodyPr/>
          <a:lstStyle/>
          <a:p>
            <a:fld id="{BE6A33CE-4509-4E3E-A4E3-5D9C21B2BC76}" type="datetime1">
              <a:rPr lang="en-IN" smtClean="0"/>
              <a:t>25-05-2024</a:t>
            </a:fld>
            <a:endParaRPr lang="en-IN"/>
          </a:p>
        </p:txBody>
      </p:sp>
      <p:sp>
        <p:nvSpPr>
          <p:cNvPr id="5" name="Footer Placeholder 4">
            <a:extLst>
              <a:ext uri="{FF2B5EF4-FFF2-40B4-BE49-F238E27FC236}">
                <a16:creationId xmlns:a16="http://schemas.microsoft.com/office/drawing/2014/main" id="{E3956805-66B3-4BAF-A448-E429019402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D7458D-141E-E87D-5F41-B470DEB44508}"/>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56028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1BFF9-4EB8-AC44-CD1E-13FB104651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AA0D23-E9F3-3248-7752-39866E7914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A9660A-068B-D8CB-48CF-D5F818247733}"/>
              </a:ext>
            </a:extLst>
          </p:cNvPr>
          <p:cNvSpPr>
            <a:spLocks noGrp="1"/>
          </p:cNvSpPr>
          <p:nvPr>
            <p:ph type="dt" sz="half" idx="10"/>
          </p:nvPr>
        </p:nvSpPr>
        <p:spPr/>
        <p:txBody>
          <a:bodyPr/>
          <a:lstStyle/>
          <a:p>
            <a:fld id="{4A219B4A-6EBA-45B8-94EF-4949922B195A}" type="datetime1">
              <a:rPr lang="en-IN" smtClean="0"/>
              <a:t>25-05-2024</a:t>
            </a:fld>
            <a:endParaRPr lang="en-IN"/>
          </a:p>
        </p:txBody>
      </p:sp>
      <p:sp>
        <p:nvSpPr>
          <p:cNvPr id="5" name="Footer Placeholder 4">
            <a:extLst>
              <a:ext uri="{FF2B5EF4-FFF2-40B4-BE49-F238E27FC236}">
                <a16:creationId xmlns:a16="http://schemas.microsoft.com/office/drawing/2014/main" id="{B6159BB3-5FD7-3324-4E00-1B3C5FC6E4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E08000-6F39-AECF-F086-677A44854357}"/>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198691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AD848-95AD-AAEE-54EE-3A2E6FD87F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758940-9D3A-84D3-C9B9-3CF029205F5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A755FF-4090-97E8-98D7-B5DF7C464834}"/>
              </a:ext>
            </a:extLst>
          </p:cNvPr>
          <p:cNvSpPr>
            <a:spLocks noGrp="1"/>
          </p:cNvSpPr>
          <p:nvPr>
            <p:ph type="dt" sz="half" idx="10"/>
          </p:nvPr>
        </p:nvSpPr>
        <p:spPr/>
        <p:txBody>
          <a:bodyPr/>
          <a:lstStyle/>
          <a:p>
            <a:fld id="{EF4743BE-053B-4359-88F1-B635657CFAB2}" type="datetime1">
              <a:rPr lang="en-IN" smtClean="0"/>
              <a:t>25-05-2024</a:t>
            </a:fld>
            <a:endParaRPr lang="en-IN"/>
          </a:p>
        </p:txBody>
      </p:sp>
      <p:sp>
        <p:nvSpPr>
          <p:cNvPr id="5" name="Footer Placeholder 4">
            <a:extLst>
              <a:ext uri="{FF2B5EF4-FFF2-40B4-BE49-F238E27FC236}">
                <a16:creationId xmlns:a16="http://schemas.microsoft.com/office/drawing/2014/main" id="{00160599-7B4E-ADB2-166A-3D10202F64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A5F1BA-E966-611C-D82D-06411647D242}"/>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454833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33209-8687-D312-F2B6-935AA3AAEB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37DA74-D772-6DB5-6748-274EE3D154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AE9DDBB-A7EE-A808-C799-7E8AA79DB9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B848354-EBEE-45E1-0D7E-924CD05F9B26}"/>
              </a:ext>
            </a:extLst>
          </p:cNvPr>
          <p:cNvSpPr>
            <a:spLocks noGrp="1"/>
          </p:cNvSpPr>
          <p:nvPr>
            <p:ph type="dt" sz="half" idx="10"/>
          </p:nvPr>
        </p:nvSpPr>
        <p:spPr/>
        <p:txBody>
          <a:bodyPr/>
          <a:lstStyle/>
          <a:p>
            <a:fld id="{FC2CAEB6-5732-4E2B-B270-D89574BE9A9F}" type="datetime1">
              <a:rPr lang="en-IN" smtClean="0"/>
              <a:t>25-05-2024</a:t>
            </a:fld>
            <a:endParaRPr lang="en-IN"/>
          </a:p>
        </p:txBody>
      </p:sp>
      <p:sp>
        <p:nvSpPr>
          <p:cNvPr id="6" name="Footer Placeholder 5">
            <a:extLst>
              <a:ext uri="{FF2B5EF4-FFF2-40B4-BE49-F238E27FC236}">
                <a16:creationId xmlns:a16="http://schemas.microsoft.com/office/drawing/2014/main" id="{164DEE61-1FB0-12E4-DFBF-7C1F6DD871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94C584-AD89-D025-4C27-489AD002FFD6}"/>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620043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A7EE9-1B4A-38DC-7AAB-B2DD2BD6CE9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4F252B-8BD6-05E6-7AF6-CF15106835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F52590-FF79-ACF1-4E87-D52ED886F8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DC5E8C-AC04-C832-4FC5-69189B3458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532474-980C-49B3-9F9D-FE07406581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88F35E5-B330-39BD-F4F2-59FA4A2C2281}"/>
              </a:ext>
            </a:extLst>
          </p:cNvPr>
          <p:cNvSpPr>
            <a:spLocks noGrp="1"/>
          </p:cNvSpPr>
          <p:nvPr>
            <p:ph type="dt" sz="half" idx="10"/>
          </p:nvPr>
        </p:nvSpPr>
        <p:spPr/>
        <p:txBody>
          <a:bodyPr/>
          <a:lstStyle/>
          <a:p>
            <a:fld id="{284EA09D-D73F-4306-9DE7-05D109A45FCD}" type="datetime1">
              <a:rPr lang="en-IN" smtClean="0"/>
              <a:t>25-05-2024</a:t>
            </a:fld>
            <a:endParaRPr lang="en-IN"/>
          </a:p>
        </p:txBody>
      </p:sp>
      <p:sp>
        <p:nvSpPr>
          <p:cNvPr id="8" name="Footer Placeholder 7">
            <a:extLst>
              <a:ext uri="{FF2B5EF4-FFF2-40B4-BE49-F238E27FC236}">
                <a16:creationId xmlns:a16="http://schemas.microsoft.com/office/drawing/2014/main" id="{A3505335-E604-68A3-71DB-910326D3570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CD69ABF-E3DC-3344-C263-BD8C745D89EC}"/>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207444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78E87-3300-3749-E575-2B3F9909DCD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7356857-4727-CA0F-F4BF-6AE78F16F605}"/>
              </a:ext>
            </a:extLst>
          </p:cNvPr>
          <p:cNvSpPr>
            <a:spLocks noGrp="1"/>
          </p:cNvSpPr>
          <p:nvPr>
            <p:ph type="dt" sz="half" idx="10"/>
          </p:nvPr>
        </p:nvSpPr>
        <p:spPr/>
        <p:txBody>
          <a:bodyPr/>
          <a:lstStyle/>
          <a:p>
            <a:fld id="{D4CC2F0B-07E1-4F09-9F98-F396E4E2F840}" type="datetime1">
              <a:rPr lang="en-IN" smtClean="0"/>
              <a:t>25-05-2024</a:t>
            </a:fld>
            <a:endParaRPr lang="en-IN"/>
          </a:p>
        </p:txBody>
      </p:sp>
      <p:sp>
        <p:nvSpPr>
          <p:cNvPr id="4" name="Footer Placeholder 3">
            <a:extLst>
              <a:ext uri="{FF2B5EF4-FFF2-40B4-BE49-F238E27FC236}">
                <a16:creationId xmlns:a16="http://schemas.microsoft.com/office/drawing/2014/main" id="{A9C02284-7B0A-8A74-1F2F-9D5BC11B67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628FBF7-FA98-7B66-09BB-9D83AFD443BC}"/>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786364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645123-296D-2552-65D2-40E08C562C61}"/>
              </a:ext>
            </a:extLst>
          </p:cNvPr>
          <p:cNvSpPr>
            <a:spLocks noGrp="1"/>
          </p:cNvSpPr>
          <p:nvPr>
            <p:ph type="dt" sz="half" idx="10"/>
          </p:nvPr>
        </p:nvSpPr>
        <p:spPr/>
        <p:txBody>
          <a:bodyPr/>
          <a:lstStyle/>
          <a:p>
            <a:fld id="{9EE20C54-03CB-4BDC-8666-B24ADA54AD96}" type="datetime1">
              <a:rPr lang="en-IN" smtClean="0"/>
              <a:t>25-05-2024</a:t>
            </a:fld>
            <a:endParaRPr lang="en-IN"/>
          </a:p>
        </p:txBody>
      </p:sp>
      <p:sp>
        <p:nvSpPr>
          <p:cNvPr id="3" name="Footer Placeholder 2">
            <a:extLst>
              <a:ext uri="{FF2B5EF4-FFF2-40B4-BE49-F238E27FC236}">
                <a16:creationId xmlns:a16="http://schemas.microsoft.com/office/drawing/2014/main" id="{D0F75E13-E5F7-FDA2-740E-16CB7AC6B38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6874D7C-E083-D4EA-43A8-DE3E9EFDBB8B}"/>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81245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3C1BE-2D26-7AB2-A839-73E57A6070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12A52B9-7941-38F0-96DA-9927FA27AC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DEBBC34-1441-A857-2584-D8D4250238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DB65AF-9FD0-83D1-0E03-8BABCD4FC46A}"/>
              </a:ext>
            </a:extLst>
          </p:cNvPr>
          <p:cNvSpPr>
            <a:spLocks noGrp="1"/>
          </p:cNvSpPr>
          <p:nvPr>
            <p:ph type="dt" sz="half" idx="10"/>
          </p:nvPr>
        </p:nvSpPr>
        <p:spPr/>
        <p:txBody>
          <a:bodyPr/>
          <a:lstStyle/>
          <a:p>
            <a:fld id="{37933302-94A8-4256-AC75-181378958236}" type="datetime1">
              <a:rPr lang="en-IN" smtClean="0"/>
              <a:t>25-05-2024</a:t>
            </a:fld>
            <a:endParaRPr lang="en-IN"/>
          </a:p>
        </p:txBody>
      </p:sp>
      <p:sp>
        <p:nvSpPr>
          <p:cNvPr id="6" name="Footer Placeholder 5">
            <a:extLst>
              <a:ext uri="{FF2B5EF4-FFF2-40B4-BE49-F238E27FC236}">
                <a16:creationId xmlns:a16="http://schemas.microsoft.com/office/drawing/2014/main" id="{23619FC0-69EB-04D9-160C-425D19947E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F360AC-A20A-C1AD-0F93-7AB2C845D876}"/>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602236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A2568-784B-7EF5-BB4A-1139788E35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33EC3D-03DE-733E-2F6D-A5240B3CB0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ADC695E-64DD-89FE-52E1-1484453A91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36DB37-62AB-7B1B-E040-D48442CEFF53}"/>
              </a:ext>
            </a:extLst>
          </p:cNvPr>
          <p:cNvSpPr>
            <a:spLocks noGrp="1"/>
          </p:cNvSpPr>
          <p:nvPr>
            <p:ph type="dt" sz="half" idx="10"/>
          </p:nvPr>
        </p:nvSpPr>
        <p:spPr/>
        <p:txBody>
          <a:bodyPr/>
          <a:lstStyle/>
          <a:p>
            <a:fld id="{315251F7-2F4B-4EE2-AB04-165A17AF344B}" type="datetime1">
              <a:rPr lang="en-IN" smtClean="0"/>
              <a:t>25-05-2024</a:t>
            </a:fld>
            <a:endParaRPr lang="en-IN"/>
          </a:p>
        </p:txBody>
      </p:sp>
      <p:sp>
        <p:nvSpPr>
          <p:cNvPr id="6" name="Footer Placeholder 5">
            <a:extLst>
              <a:ext uri="{FF2B5EF4-FFF2-40B4-BE49-F238E27FC236}">
                <a16:creationId xmlns:a16="http://schemas.microsoft.com/office/drawing/2014/main" id="{358665CB-50E3-3F85-04FB-D689824E63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B4018F-81EA-14E8-1637-471D30FEABBF}"/>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003338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A7F405-51FD-5168-FDAB-E9EC9EE7A4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E31664-E757-E042-C117-6DBA73693A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C14A1F-1EE3-1020-DDD8-D28296B559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9A97822-4BD0-4C9B-9E05-4CEABD4AB743}" type="datetime1">
              <a:rPr lang="en-IN" smtClean="0"/>
              <a:t>25-05-2024</a:t>
            </a:fld>
            <a:endParaRPr lang="en-IN"/>
          </a:p>
        </p:txBody>
      </p:sp>
      <p:sp>
        <p:nvSpPr>
          <p:cNvPr id="5" name="Footer Placeholder 4">
            <a:extLst>
              <a:ext uri="{FF2B5EF4-FFF2-40B4-BE49-F238E27FC236}">
                <a16:creationId xmlns:a16="http://schemas.microsoft.com/office/drawing/2014/main" id="{C74EE29C-E79D-96F8-AEC7-0090B4708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7E104205-0722-44A7-FE29-365423D860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F87B148-DC85-4EDB-ACA3-100B1D618A48}" type="slidenum">
              <a:rPr lang="en-IN" smtClean="0"/>
              <a:t>‹#›</a:t>
            </a:fld>
            <a:endParaRPr lang="en-IN"/>
          </a:p>
        </p:txBody>
      </p:sp>
    </p:spTree>
    <p:extLst>
      <p:ext uri="{BB962C8B-B14F-4D97-AF65-F5344CB8AC3E}">
        <p14:creationId xmlns:p14="http://schemas.microsoft.com/office/powerpoint/2010/main" val="3761964779"/>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DDB9-DBBF-DC77-1AE3-8FF0BB4289B5}"/>
              </a:ext>
            </a:extLst>
          </p:cNvPr>
          <p:cNvSpPr>
            <a:spLocks noGrp="1"/>
          </p:cNvSpPr>
          <p:nvPr>
            <p:ph type="ctrTitle"/>
          </p:nvPr>
        </p:nvSpPr>
        <p:spPr>
          <a:xfrm>
            <a:off x="1339945" y="2902992"/>
            <a:ext cx="8643810" cy="1230469"/>
          </a:xfrm>
        </p:spPr>
        <p:txBody>
          <a:bodyPr>
            <a:noAutofit/>
          </a:bodyPr>
          <a:lstStyle/>
          <a:p>
            <a:pPr>
              <a:lnSpc>
                <a:spcPct val="107000"/>
              </a:lnSpc>
              <a:spcAft>
                <a:spcPts val="800"/>
              </a:spcAft>
            </a:pP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DEPARTMENT OF COMPUTER SCIENCE</a:t>
            </a:r>
            <a:br>
              <a:rPr lang="en-IN" sz="1800" kern="100" dirty="0">
                <a:effectLst/>
                <a:latin typeface="Calibri" panose="020F0502020204030204" pitchFamily="34" charset="0"/>
                <a:ea typeface="Calibri" panose="020F0502020204030204" pitchFamily="34" charset="0"/>
                <a:cs typeface="Mangal" panose="02040503050203030202" pitchFamily="18" charset="0"/>
              </a:rPr>
            </a:br>
            <a:r>
              <a:rPr lang="en-IN" sz="1800" b="1" kern="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a:t>
            </a:r>
            <a:br>
              <a:rPr lang="en-IN" sz="1800" kern="100" dirty="0">
                <a:effectLst/>
                <a:latin typeface="Calibri" panose="020F0502020204030204" pitchFamily="34" charset="0"/>
                <a:ea typeface="Calibri" panose="020F0502020204030204" pitchFamily="34" charset="0"/>
                <a:cs typeface="Mangal" panose="02040503050203030202" pitchFamily="18" charset="0"/>
              </a:rPr>
            </a:br>
            <a:br>
              <a:rPr lang="en-IN" sz="1800" dirty="0"/>
            </a:br>
            <a:r>
              <a:rPr lang="en-IN" sz="3600" u="sng" dirty="0"/>
              <a:t>Project Presentation (KCS 851)</a:t>
            </a:r>
            <a:br>
              <a:rPr lang="en-IN" sz="3600" dirty="0"/>
            </a:br>
            <a:r>
              <a:rPr lang="en-IN" sz="2000" b="1" dirty="0">
                <a:solidFill>
                  <a:srgbClr val="000000"/>
                </a:solidFill>
                <a:latin typeface="Times New Roman" panose="02020603050405020304" pitchFamily="18" charset="0"/>
              </a:rPr>
              <a:t>AUTOMATED ATTENDANCE PORTAL </a:t>
            </a:r>
            <a:br>
              <a:rPr lang="en-IN" sz="2000" b="1" dirty="0">
                <a:solidFill>
                  <a:srgbClr val="000000"/>
                </a:solidFill>
                <a:latin typeface="Times New Roman" panose="02020603050405020304" pitchFamily="18" charset="0"/>
              </a:rPr>
            </a:br>
            <a:r>
              <a:rPr lang="en-IN" sz="2000" b="1" dirty="0">
                <a:solidFill>
                  <a:srgbClr val="000000"/>
                </a:solidFill>
                <a:latin typeface="Times New Roman" panose="02020603050405020304" pitchFamily="18" charset="0"/>
              </a:rPr>
              <a:t>(USING RFID AND FACE RECOGNITION)</a:t>
            </a:r>
            <a:br>
              <a:rPr lang="en-IN" sz="1050" dirty="0">
                <a:solidFill>
                  <a:srgbClr val="000000"/>
                </a:solidFill>
                <a:effectLst/>
                <a:latin typeface="Times New Roman" panose="02020603050405020304" pitchFamily="18" charset="0"/>
              </a:rPr>
            </a:br>
            <a:endParaRPr lang="en-IN" sz="3600" dirty="0"/>
          </a:p>
        </p:txBody>
      </p:sp>
      <p:sp>
        <p:nvSpPr>
          <p:cNvPr id="3" name="Subtitle 2">
            <a:extLst>
              <a:ext uri="{FF2B5EF4-FFF2-40B4-BE49-F238E27FC236}">
                <a16:creationId xmlns:a16="http://schemas.microsoft.com/office/drawing/2014/main" id="{46207054-A6EA-6CA8-C089-99868F853414}"/>
              </a:ext>
            </a:extLst>
          </p:cNvPr>
          <p:cNvSpPr>
            <a:spLocks noGrp="1"/>
          </p:cNvSpPr>
          <p:nvPr>
            <p:ph type="subTitle" idx="1"/>
          </p:nvPr>
        </p:nvSpPr>
        <p:spPr>
          <a:xfrm>
            <a:off x="1146935" y="4337699"/>
            <a:ext cx="9530017" cy="1683785"/>
          </a:xfrm>
        </p:spPr>
        <p:txBody>
          <a:bodyPr>
            <a:normAutofit fontScale="85000" lnSpcReduction="20000"/>
          </a:bodyPr>
          <a:lstStyle/>
          <a:p>
            <a:pPr algn="r"/>
            <a:r>
              <a:rPr lang="en-IN" dirty="0">
                <a:solidFill>
                  <a:schemeClr val="tx1">
                    <a:lumMod val="95000"/>
                    <a:lumOff val="5000"/>
                  </a:schemeClr>
                </a:solidFill>
                <a:latin typeface="Times New Roman" panose="02020603050405020304" pitchFamily="18" charset="0"/>
                <a:cs typeface="Times New Roman" panose="02020603050405020304" pitchFamily="18" charset="0"/>
              </a:rPr>
              <a:t>Guide Name:-Prof.Anmol Jain(Assistant Professor)</a:t>
            </a:r>
          </a:p>
          <a:p>
            <a:pPr algn="r"/>
            <a:r>
              <a:rPr lang="en-IN" dirty="0">
                <a:solidFill>
                  <a:schemeClr val="tx1">
                    <a:lumMod val="95000"/>
                    <a:lumOff val="5000"/>
                  </a:schemeClr>
                </a:solidFill>
                <a:latin typeface="Times New Roman" panose="02020603050405020304" pitchFamily="18" charset="0"/>
                <a:cs typeface="Times New Roman" panose="02020603050405020304" pitchFamily="18" charset="0"/>
              </a:rPr>
              <a:t>    1.Anand Parashar(2000290120023, CS 8A)</a:t>
            </a:r>
          </a:p>
          <a:p>
            <a:pPr algn="r"/>
            <a:r>
              <a:rPr lang="en-IN" dirty="0">
                <a:solidFill>
                  <a:schemeClr val="tx1">
                    <a:lumMod val="95000"/>
                    <a:lumOff val="5000"/>
                  </a:schemeClr>
                </a:solidFill>
                <a:latin typeface="Times New Roman" panose="02020603050405020304" pitchFamily="18" charset="0"/>
                <a:cs typeface="Times New Roman" panose="02020603050405020304" pitchFamily="18" charset="0"/>
              </a:rPr>
              <a:t>2.Antriksh Tyagi(2100290129004,CS 8A)</a:t>
            </a:r>
          </a:p>
          <a:p>
            <a:pPr algn="r"/>
            <a:r>
              <a:rPr lang="en-IN" dirty="0">
                <a:solidFill>
                  <a:schemeClr val="tx1">
                    <a:lumMod val="95000"/>
                    <a:lumOff val="5000"/>
                  </a:schemeClr>
                </a:solidFill>
                <a:latin typeface="Times New Roman" panose="02020603050405020304" pitchFamily="18" charset="0"/>
                <a:cs typeface="Times New Roman" panose="02020603050405020304" pitchFamily="18" charset="0"/>
              </a:rPr>
              <a:t>3. Devraj Gupta(2000290120062,CS 8A)</a:t>
            </a:r>
          </a:p>
          <a:p>
            <a:pPr algn="r"/>
            <a:r>
              <a:rPr lang="en-IN" dirty="0">
                <a:solidFill>
                  <a:schemeClr val="tx1">
                    <a:lumMod val="95000"/>
                    <a:lumOff val="5000"/>
                  </a:schemeClr>
                </a:solidFill>
                <a:latin typeface="Times New Roman" panose="02020603050405020304" pitchFamily="18" charset="0"/>
                <a:cs typeface="Times New Roman" panose="02020603050405020304" pitchFamily="18" charset="0"/>
              </a:rPr>
              <a:t>  4.Ansh Srivastava(2000290120028,CS 8A)</a:t>
            </a:r>
          </a:p>
          <a:p>
            <a:endParaRPr lang="en-IN" dirty="0"/>
          </a:p>
          <a:p>
            <a:endParaRPr lang="en-IN" dirty="0"/>
          </a:p>
          <a:p>
            <a:endParaRPr lang="en-IN" dirty="0"/>
          </a:p>
        </p:txBody>
      </p:sp>
      <p:sp>
        <p:nvSpPr>
          <p:cNvPr id="5" name="Date Placeholder 4">
            <a:extLst>
              <a:ext uri="{FF2B5EF4-FFF2-40B4-BE49-F238E27FC236}">
                <a16:creationId xmlns:a16="http://schemas.microsoft.com/office/drawing/2014/main" id="{92512069-208F-0F2F-38EB-3BF9E13F5998}"/>
              </a:ext>
            </a:extLst>
          </p:cNvPr>
          <p:cNvSpPr>
            <a:spLocks noGrp="1"/>
          </p:cNvSpPr>
          <p:nvPr>
            <p:ph type="dt" sz="half" idx="10"/>
          </p:nvPr>
        </p:nvSpPr>
        <p:spPr/>
        <p:txBody>
          <a:bodyPr/>
          <a:lstStyle/>
          <a:p>
            <a:fld id="{9F179E20-5742-4E30-BA5B-9AFA9BA2B0E9}" type="datetime1">
              <a:rPr lang="en-IN" smtClean="0"/>
              <a:t>25-05-2024</a:t>
            </a:fld>
            <a:endParaRPr lang="en-IN"/>
          </a:p>
        </p:txBody>
      </p:sp>
      <p:sp>
        <p:nvSpPr>
          <p:cNvPr id="6" name="Slide Number Placeholder 5">
            <a:extLst>
              <a:ext uri="{FF2B5EF4-FFF2-40B4-BE49-F238E27FC236}">
                <a16:creationId xmlns:a16="http://schemas.microsoft.com/office/drawing/2014/main" id="{949C71EF-6DA6-2AE2-F395-D1AB1AE78CE9}"/>
              </a:ext>
            </a:extLst>
          </p:cNvPr>
          <p:cNvSpPr>
            <a:spLocks noGrp="1"/>
          </p:cNvSpPr>
          <p:nvPr>
            <p:ph type="sldNum" sz="quarter" idx="12"/>
          </p:nvPr>
        </p:nvSpPr>
        <p:spPr/>
        <p:txBody>
          <a:bodyPr/>
          <a:lstStyle/>
          <a:p>
            <a:fld id="{3F87B148-DC85-4EDB-ACA3-100B1D618A48}" type="slidenum">
              <a:rPr lang="en-IN" smtClean="0"/>
              <a:t>1</a:t>
            </a:fld>
            <a:endParaRPr lang="en-IN" dirty="0"/>
          </a:p>
        </p:txBody>
      </p:sp>
      <p:sp>
        <p:nvSpPr>
          <p:cNvPr id="7" name="Rectangle 3">
            <a:extLst>
              <a:ext uri="{FF2B5EF4-FFF2-40B4-BE49-F238E27FC236}">
                <a16:creationId xmlns:a16="http://schemas.microsoft.com/office/drawing/2014/main" id="{2D2E11FF-47D0-A19D-F7FA-3856276B538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22218" rIns="91440" bIns="0" numCol="1" anchor="ctr" anchorCtr="0" compatLnSpc="1">
            <a:prstTxWarp prst="textNoShape">
              <a:avLst/>
            </a:prstTxWarp>
            <a:spAutoFit/>
          </a:bodyPr>
          <a:lstStyle/>
          <a:p>
            <a:endParaRPr lang="en-IN"/>
          </a:p>
        </p:txBody>
      </p:sp>
      <p:pic>
        <p:nvPicPr>
          <p:cNvPr id="4" name="Picture 3">
            <a:extLst>
              <a:ext uri="{FF2B5EF4-FFF2-40B4-BE49-F238E27FC236}">
                <a16:creationId xmlns:a16="http://schemas.microsoft.com/office/drawing/2014/main" id="{A240F977-B47A-86EC-3D45-4D7B12F4765D}"/>
              </a:ext>
            </a:extLst>
          </p:cNvPr>
          <p:cNvPicPr>
            <a:picLocks noChangeAspect="1"/>
          </p:cNvPicPr>
          <p:nvPr/>
        </p:nvPicPr>
        <p:blipFill>
          <a:blip r:embed="rId2"/>
          <a:srcRect/>
          <a:stretch>
            <a:fillRect/>
          </a:stretch>
        </p:blipFill>
        <p:spPr bwMode="auto">
          <a:xfrm>
            <a:off x="813977" y="228600"/>
            <a:ext cx="10195935" cy="956388"/>
          </a:xfrm>
          <a:prstGeom prst="rect">
            <a:avLst/>
          </a:prstGeom>
          <a:noFill/>
          <a:ln w="9525">
            <a:noFill/>
            <a:miter lim="800000"/>
            <a:headEnd/>
            <a:tailEnd/>
          </a:ln>
        </p:spPr>
      </p:pic>
    </p:spTree>
    <p:extLst>
      <p:ext uri="{BB962C8B-B14F-4D97-AF65-F5344CB8AC3E}">
        <p14:creationId xmlns:p14="http://schemas.microsoft.com/office/powerpoint/2010/main" val="44005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C8DAF5-4161-AA48-A620-8B59FAE4D0DF}"/>
              </a:ext>
            </a:extLst>
          </p:cNvPr>
          <p:cNvSpPr>
            <a:spLocks noGrp="1"/>
          </p:cNvSpPr>
          <p:nvPr>
            <p:ph type="title"/>
          </p:nvPr>
        </p:nvSpPr>
        <p:spPr>
          <a:xfrm>
            <a:off x="128694" y="155575"/>
            <a:ext cx="8596668" cy="1320800"/>
          </a:xfrm>
        </p:spPr>
        <p:txBody>
          <a:bodyPr/>
          <a:lstStyle/>
          <a:p>
            <a:r>
              <a:rPr lang="en-IN" u="sng" dirty="0"/>
              <a:t>Literature Survey-3</a:t>
            </a:r>
          </a:p>
        </p:txBody>
      </p:sp>
      <p:sp>
        <p:nvSpPr>
          <p:cNvPr id="3" name="Content Placeholder 2">
            <a:extLst>
              <a:ext uri="{FF2B5EF4-FFF2-40B4-BE49-F238E27FC236}">
                <a16:creationId xmlns:a16="http://schemas.microsoft.com/office/drawing/2014/main" id="{1C03E5C8-B059-0E54-D9A8-CEFA37362E99}"/>
              </a:ext>
            </a:extLst>
          </p:cNvPr>
          <p:cNvSpPr>
            <a:spLocks noGrp="1"/>
          </p:cNvSpPr>
          <p:nvPr>
            <p:ph idx="1"/>
          </p:nvPr>
        </p:nvSpPr>
        <p:spPr>
          <a:xfrm>
            <a:off x="128694" y="1124464"/>
            <a:ext cx="11934612" cy="5327135"/>
          </a:xfrm>
        </p:spPr>
        <p:txBody>
          <a:bodyPr>
            <a:normAutofit/>
          </a:bodyPr>
          <a:lstStyle/>
          <a:p>
            <a:r>
              <a:rPr lang="en-IN" sz="1900" b="1" dirty="0">
                <a:latin typeface="Times New Roman" panose="02020603050405020304" pitchFamily="18" charset="0"/>
                <a:cs typeface="Times New Roman" panose="02020603050405020304" pitchFamily="18" charset="0"/>
              </a:rPr>
              <a:t>Paper Title: </a:t>
            </a:r>
            <a:r>
              <a:rPr lang="en-IN" sz="1900" dirty="0">
                <a:latin typeface="Times New Roman" panose="02020603050405020304" pitchFamily="18" charset="0"/>
                <a:cs typeface="Times New Roman" panose="02020603050405020304" pitchFamily="18" charset="0"/>
              </a:rPr>
              <a:t>Class Attendance Management System </a:t>
            </a:r>
          </a:p>
          <a:p>
            <a:r>
              <a:rPr lang="en-IN" sz="1900" b="1" dirty="0">
                <a:latin typeface="Times New Roman" panose="02020603050405020304" pitchFamily="18" charset="0"/>
                <a:cs typeface="Times New Roman" panose="02020603050405020304" pitchFamily="18" charset="0"/>
              </a:rPr>
              <a:t>Author Name: </a:t>
            </a:r>
            <a:r>
              <a:rPr lang="en-IN" sz="1900" dirty="0">
                <a:latin typeface="Times New Roman" panose="02020603050405020304" pitchFamily="18" charset="0"/>
                <a:cs typeface="Times New Roman" panose="02020603050405020304" pitchFamily="18" charset="0"/>
              </a:rPr>
              <a:t>Rashidah Funke ,Wasiu Abedayo,Omar Abdul</a:t>
            </a:r>
          </a:p>
          <a:p>
            <a:r>
              <a:rPr lang="en-IN" sz="1900" b="1" dirty="0">
                <a:latin typeface="Times New Roman" panose="02020603050405020304" pitchFamily="18" charset="0"/>
                <a:cs typeface="Times New Roman" panose="02020603050405020304" pitchFamily="18" charset="0"/>
              </a:rPr>
              <a:t>Journal Name: </a:t>
            </a:r>
            <a:r>
              <a:rPr lang="en-IN" sz="1900" dirty="0">
                <a:latin typeface="Times New Roman" panose="02020603050405020304" pitchFamily="18" charset="0"/>
                <a:cs typeface="Times New Roman" panose="02020603050405020304" pitchFamily="18" charset="0"/>
              </a:rPr>
              <a:t>7</a:t>
            </a:r>
            <a:r>
              <a:rPr lang="en-IN" sz="1900" baseline="30000" dirty="0">
                <a:latin typeface="Times New Roman" panose="02020603050405020304" pitchFamily="18" charset="0"/>
                <a:cs typeface="Times New Roman" panose="02020603050405020304" pitchFamily="18" charset="0"/>
              </a:rPr>
              <a:t>th</a:t>
            </a:r>
            <a:r>
              <a:rPr lang="en-IN" sz="1900" dirty="0">
                <a:latin typeface="Times New Roman" panose="02020603050405020304" pitchFamily="18" charset="0"/>
                <a:cs typeface="Times New Roman" panose="02020603050405020304" pitchFamily="18" charset="0"/>
              </a:rPr>
              <a:t> intenational conference of ICCCE</a:t>
            </a:r>
          </a:p>
          <a:p>
            <a:r>
              <a:rPr lang="en-IN" sz="1900" b="1" dirty="0">
                <a:latin typeface="Times New Roman" panose="02020603050405020304" pitchFamily="18" charset="0"/>
                <a:cs typeface="Times New Roman" panose="02020603050405020304" pitchFamily="18" charset="0"/>
              </a:rPr>
              <a:t>Year of Publishing: </a:t>
            </a:r>
            <a:r>
              <a:rPr lang="en-IN" sz="1900" dirty="0">
                <a:latin typeface="Times New Roman" panose="02020603050405020304" pitchFamily="18" charset="0"/>
                <a:cs typeface="Times New Roman" panose="02020603050405020304" pitchFamily="18" charset="0"/>
              </a:rPr>
              <a:t>2018</a:t>
            </a:r>
          </a:p>
          <a:p>
            <a:pPr marL="0" indent="0" algn="just">
              <a:lnSpc>
                <a:spcPct val="120000"/>
              </a:lnSpc>
              <a:buNone/>
            </a:pPr>
            <a:r>
              <a:rPr lang="en-IN" sz="1800" dirty="0">
                <a:solidFill>
                  <a:srgbClr val="000000"/>
                </a:solidFill>
                <a:latin typeface="Times New Roman" panose="02020603050405020304" pitchFamily="18" charset="0"/>
                <a:cs typeface="Times New Roman" panose="02020603050405020304" pitchFamily="18" charset="0"/>
              </a:rPr>
              <a:t>    </a:t>
            </a:r>
            <a:r>
              <a:rPr lang="en-IN" sz="2300" b="1" dirty="0">
                <a:solidFill>
                  <a:srgbClr val="000000"/>
                </a:solidFill>
                <a:latin typeface="Times New Roman" panose="02020603050405020304" pitchFamily="18" charset="0"/>
                <a:cs typeface="Times New Roman" panose="02020603050405020304" pitchFamily="18" charset="0"/>
              </a:rPr>
              <a:t>Summary:</a:t>
            </a:r>
          </a:p>
          <a:p>
            <a:pPr algn="just"/>
            <a:r>
              <a:rPr lang="en-IN" sz="1900" dirty="0">
                <a:effectLst/>
                <a:latin typeface="Times New Roman" panose="02020603050405020304" pitchFamily="18" charset="0"/>
                <a:ea typeface="Times New Roman" panose="02020603050405020304" pitchFamily="18" charset="0"/>
              </a:rPr>
              <a:t>This paper presents a comprehensive embedded class attendance system using facial recognition and controlling door access. The system is based on a Raspberry Pi running Raspbian (Linux) Operating System installed on a micro-SD card. The Raspberry Pi Camera and a 5-inch screen are connected to the Raspberry Pi, which is programmed to handle face recognition by implementing the Local Binary Patterns algorithm (LBPs). If the student's input image matches the trained dataset image, the prototype door will open using a Servo Motor.</a:t>
            </a:r>
          </a:p>
          <a:p>
            <a:pPr algn="just"/>
            <a:r>
              <a:rPr lang="en-IN" sz="1900" dirty="0">
                <a:effectLst/>
                <a:latin typeface="Times New Roman" panose="02020603050405020304" pitchFamily="18" charset="0"/>
                <a:ea typeface="Times New Roman" panose="02020603050405020304" pitchFamily="18" charset="0"/>
              </a:rPr>
              <a:t> The attendance results are stored in a MySQL database connected to the Attendance Management System (AMS) web server, making the attendance results reachable to any online connected web browser. The system has 95% accuracy with a dataset of 11 person images. The paper discusses two types of face recognition: Two-Dimensional face recognition, which has challenges such as illumination variations, pose facial expression, great occlusion, and image resolution, and Three-Dimensional face recognition, which is not directly deployable due to the difficulty and cost of deploying 3D acquisition devices.</a:t>
            </a:r>
          </a:p>
          <a:p>
            <a:endParaRPr lang="en-US" dirty="0"/>
          </a:p>
        </p:txBody>
      </p:sp>
      <p:sp>
        <p:nvSpPr>
          <p:cNvPr id="2" name="Date Placeholder 1">
            <a:extLst>
              <a:ext uri="{FF2B5EF4-FFF2-40B4-BE49-F238E27FC236}">
                <a16:creationId xmlns:a16="http://schemas.microsoft.com/office/drawing/2014/main" id="{73E3AE9C-9773-8336-E54D-2F94F895B916}"/>
              </a:ext>
            </a:extLst>
          </p:cNvPr>
          <p:cNvSpPr>
            <a:spLocks noGrp="1"/>
          </p:cNvSpPr>
          <p:nvPr>
            <p:ph type="dt" sz="half" idx="10"/>
          </p:nvPr>
        </p:nvSpPr>
        <p:spPr/>
        <p:txBody>
          <a:bodyPr/>
          <a:lstStyle/>
          <a:p>
            <a:fld id="{666D0080-A9BE-4FB5-B1A1-76E2B3148F1D}" type="datetime1">
              <a:rPr lang="en-IN" smtClean="0"/>
              <a:t>25-05-2024</a:t>
            </a:fld>
            <a:endParaRPr lang="en-IN"/>
          </a:p>
        </p:txBody>
      </p:sp>
      <p:sp>
        <p:nvSpPr>
          <p:cNvPr id="5" name="Slide Number Placeholder 4">
            <a:extLst>
              <a:ext uri="{FF2B5EF4-FFF2-40B4-BE49-F238E27FC236}">
                <a16:creationId xmlns:a16="http://schemas.microsoft.com/office/drawing/2014/main" id="{E4B143F1-61AE-0408-B5E3-BEBE26B9D069}"/>
              </a:ext>
            </a:extLst>
          </p:cNvPr>
          <p:cNvSpPr>
            <a:spLocks noGrp="1"/>
          </p:cNvSpPr>
          <p:nvPr>
            <p:ph type="sldNum" sz="quarter" idx="12"/>
          </p:nvPr>
        </p:nvSpPr>
        <p:spPr/>
        <p:txBody>
          <a:bodyPr/>
          <a:lstStyle/>
          <a:p>
            <a:fld id="{3F87B148-DC85-4EDB-ACA3-100B1D618A48}" type="slidenum">
              <a:rPr lang="en-IN" smtClean="0"/>
              <a:t>10</a:t>
            </a:fld>
            <a:endParaRPr lang="en-IN"/>
          </a:p>
        </p:txBody>
      </p:sp>
    </p:spTree>
    <p:extLst>
      <p:ext uri="{BB962C8B-B14F-4D97-AF65-F5344CB8AC3E}">
        <p14:creationId xmlns:p14="http://schemas.microsoft.com/office/powerpoint/2010/main" val="2525422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24E9B-D820-E10D-4EFC-8EE0C8327835}"/>
              </a:ext>
            </a:extLst>
          </p:cNvPr>
          <p:cNvSpPr>
            <a:spLocks noGrp="1"/>
          </p:cNvSpPr>
          <p:nvPr>
            <p:ph type="title"/>
          </p:nvPr>
        </p:nvSpPr>
        <p:spPr>
          <a:xfrm>
            <a:off x="186812" y="136525"/>
            <a:ext cx="9179609" cy="1320800"/>
          </a:xfrm>
        </p:spPr>
        <p:txBody>
          <a:bodyPr>
            <a:normAutofit/>
          </a:bodyPr>
          <a:lstStyle/>
          <a:p>
            <a:r>
              <a:rPr lang="en-IN" sz="3600" u="sng" dirty="0">
                <a:latin typeface="Times New Roman" panose="02020603050405020304" pitchFamily="18" charset="0"/>
                <a:cs typeface="Times New Roman" panose="02020603050405020304" pitchFamily="18" charset="0"/>
              </a:rPr>
              <a:t>Literature Survey-4</a:t>
            </a:r>
          </a:p>
        </p:txBody>
      </p:sp>
      <p:sp>
        <p:nvSpPr>
          <p:cNvPr id="3" name="Content Placeholder 2">
            <a:extLst>
              <a:ext uri="{FF2B5EF4-FFF2-40B4-BE49-F238E27FC236}">
                <a16:creationId xmlns:a16="http://schemas.microsoft.com/office/drawing/2014/main" id="{D6E971B2-4FD5-60A0-E0D9-31FAA065FD16}"/>
              </a:ext>
            </a:extLst>
          </p:cNvPr>
          <p:cNvSpPr>
            <a:spLocks noGrp="1"/>
          </p:cNvSpPr>
          <p:nvPr>
            <p:ph idx="1"/>
          </p:nvPr>
        </p:nvSpPr>
        <p:spPr>
          <a:xfrm>
            <a:off x="186813" y="1285102"/>
            <a:ext cx="11818375" cy="5203907"/>
          </a:xfrm>
        </p:spPr>
        <p:txBody>
          <a:bodyPr>
            <a:normAutofit lnSpcReduction="10000"/>
          </a:bodyPr>
          <a:lstStyle/>
          <a:p>
            <a:r>
              <a:rPr lang="en-IN" sz="1800" b="1" dirty="0">
                <a:latin typeface="Times New Roman" panose="02020603050405020304" pitchFamily="18" charset="0"/>
                <a:cs typeface="Times New Roman" panose="02020603050405020304" pitchFamily="18" charset="0"/>
              </a:rPr>
              <a:t>Paper Title:  </a:t>
            </a:r>
            <a:r>
              <a:rPr lang="en-IN" sz="1800" dirty="0">
                <a:latin typeface="Times New Roman" panose="02020603050405020304" pitchFamily="18" charset="0"/>
                <a:cs typeface="Times New Roman" panose="02020603050405020304" pitchFamily="18" charset="0"/>
              </a:rPr>
              <a:t>Student Attendance Using Face Recognition Technology</a:t>
            </a:r>
          </a:p>
          <a:p>
            <a:r>
              <a:rPr lang="en-IN" sz="1800" b="1" dirty="0">
                <a:latin typeface="Times New Roman" panose="02020603050405020304" pitchFamily="18" charset="0"/>
                <a:cs typeface="Times New Roman" panose="02020603050405020304" pitchFamily="18" charset="0"/>
              </a:rPr>
              <a:t>Author Name: </a:t>
            </a:r>
            <a:r>
              <a:rPr lang="en-IN" sz="1800" dirty="0">
                <a:latin typeface="Times New Roman" panose="02020603050405020304" pitchFamily="18" charset="0"/>
                <a:cs typeface="Times New Roman" panose="02020603050405020304" pitchFamily="18" charset="0"/>
              </a:rPr>
              <a:t>Jack Fevrian,Frans Richard,Herry Sofyan,Robert Marco</a:t>
            </a:r>
          </a:p>
          <a:p>
            <a:r>
              <a:rPr lang="en-IN" sz="1800" b="1" dirty="0">
                <a:latin typeface="Times New Roman" panose="02020603050405020304" pitchFamily="18" charset="0"/>
                <a:cs typeface="Times New Roman" panose="02020603050405020304" pitchFamily="18" charset="0"/>
              </a:rPr>
              <a:t>Journal Name: </a:t>
            </a:r>
            <a:r>
              <a:rPr lang="en-IN" sz="1800" dirty="0">
                <a:latin typeface="Times New Roman" panose="02020603050405020304" pitchFamily="18" charset="0"/>
                <a:cs typeface="Times New Roman" panose="02020603050405020304" pitchFamily="18" charset="0"/>
              </a:rPr>
              <a:t>7</a:t>
            </a:r>
            <a:r>
              <a:rPr lang="en-IN" sz="1800" baseline="30000" dirty="0">
                <a:latin typeface="Times New Roman" panose="02020603050405020304" pitchFamily="18" charset="0"/>
                <a:cs typeface="Times New Roman" panose="02020603050405020304" pitchFamily="18" charset="0"/>
              </a:rPr>
              <a:t>th</a:t>
            </a:r>
            <a:r>
              <a:rPr lang="en-IN" sz="1800" dirty="0">
                <a:latin typeface="Times New Roman" panose="02020603050405020304" pitchFamily="18" charset="0"/>
                <a:cs typeface="Times New Roman" panose="02020603050405020304" pitchFamily="18" charset="0"/>
              </a:rPr>
              <a:t> intenational conference of ICCCE</a:t>
            </a:r>
            <a:endParaRPr lang="en-US"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Year of Publishing:</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2018</a:t>
            </a:r>
          </a:p>
          <a:p>
            <a:pPr marL="0" indent="0">
              <a:buNone/>
            </a:pPr>
            <a:r>
              <a:rPr lang="en-IN" sz="2300" b="1" dirty="0">
                <a:solidFill>
                  <a:srgbClr val="000000"/>
                </a:solidFill>
                <a:latin typeface="Times New Roman" panose="02020603050405020304" pitchFamily="18" charset="0"/>
              </a:rPr>
              <a:t>Summary:</a:t>
            </a:r>
          </a:p>
          <a:p>
            <a:pPr algn="just"/>
            <a:r>
              <a:rPr lang="en-IN" sz="1900" dirty="0">
                <a:effectLst/>
                <a:latin typeface="Times New Roman" panose="02020603050405020304" pitchFamily="18" charset="0"/>
                <a:ea typeface="Times New Roman" panose="02020603050405020304" pitchFamily="18" charset="0"/>
              </a:rPr>
              <a:t>The paper presents a student attendance system using face recognition, a popular imaging processing application, and a significant role in the technical field. The system aims to digitizate traditional methods of taking attendance by calling names and maintaining paper records. </a:t>
            </a:r>
          </a:p>
          <a:p>
            <a:pPr algn="just"/>
            <a:r>
              <a:rPr lang="en-IN" sz="1900" dirty="0">
                <a:effectLst/>
                <a:latin typeface="Times New Roman" panose="02020603050405020304" pitchFamily="18" charset="0"/>
                <a:ea typeface="Times New Roman" panose="02020603050405020304" pitchFamily="18" charset="0"/>
              </a:rPr>
              <a:t>The paper proposes a system using Haar classifiers, KNN, CNN, SVM, General Adversarial networks, and Gabor filters to tackle the problems of traditional attendance and biometric systems. The system generates attendance reports and stores them in Excel for the student. The system is tested under various conditions, including illumination, head movements, and distance between the student and the camera. After rigorous testing, the system is proven to be an efficient and robust method for taking attendance in a classroom with minimal distraction and manual work. </a:t>
            </a:r>
          </a:p>
          <a:p>
            <a:pPr algn="just"/>
            <a:r>
              <a:rPr lang="en-IN" sz="1900" dirty="0">
                <a:effectLst/>
                <a:latin typeface="Times New Roman" panose="02020603050405020304" pitchFamily="18" charset="0"/>
                <a:ea typeface="Times New Roman" panose="02020603050405020304" pitchFamily="18" charset="0"/>
              </a:rPr>
              <a:t>Attendance is a crucial aspect of education, but traditional methods like roll calls and biometric fingerprinting can be time-consuming and inaccurate. To improve attendance, biometric methods like face recognition have been proposed. Face recognition has proven to be a productive method for taking attendance, but traditional techniques struggle with scaling, pose, illumination, variations, rotation, and occlusions.</a:t>
            </a:r>
          </a:p>
          <a:p>
            <a:pPr>
              <a:lnSpc>
                <a:spcPct val="107000"/>
              </a:lnSpc>
              <a:spcAft>
                <a:spcPts val="800"/>
              </a:spcAft>
            </a:pPr>
            <a:endParaRPr lang="en-IN" dirty="0"/>
          </a:p>
        </p:txBody>
      </p:sp>
      <p:sp>
        <p:nvSpPr>
          <p:cNvPr id="4" name="Date Placeholder 3">
            <a:extLst>
              <a:ext uri="{FF2B5EF4-FFF2-40B4-BE49-F238E27FC236}">
                <a16:creationId xmlns:a16="http://schemas.microsoft.com/office/drawing/2014/main" id="{B8E13AFB-3E6C-5246-4DB7-D16521B644BB}"/>
              </a:ext>
            </a:extLst>
          </p:cNvPr>
          <p:cNvSpPr>
            <a:spLocks noGrp="1"/>
          </p:cNvSpPr>
          <p:nvPr>
            <p:ph type="dt" sz="half" idx="10"/>
          </p:nvPr>
        </p:nvSpPr>
        <p:spPr/>
        <p:txBody>
          <a:bodyPr/>
          <a:lstStyle/>
          <a:p>
            <a:fld id="{AE005EB6-4700-4D28-A8E5-5830C35EF4A6}" type="datetime1">
              <a:rPr lang="en-IN" smtClean="0"/>
              <a:t>25-05-2024</a:t>
            </a:fld>
            <a:endParaRPr lang="en-IN"/>
          </a:p>
        </p:txBody>
      </p:sp>
      <p:sp>
        <p:nvSpPr>
          <p:cNvPr id="5" name="Slide Number Placeholder 4">
            <a:extLst>
              <a:ext uri="{FF2B5EF4-FFF2-40B4-BE49-F238E27FC236}">
                <a16:creationId xmlns:a16="http://schemas.microsoft.com/office/drawing/2014/main" id="{A91E4F2C-990E-82B8-DD97-4B2EB6E3A510}"/>
              </a:ext>
            </a:extLst>
          </p:cNvPr>
          <p:cNvSpPr>
            <a:spLocks noGrp="1"/>
          </p:cNvSpPr>
          <p:nvPr>
            <p:ph type="sldNum" sz="quarter" idx="12"/>
          </p:nvPr>
        </p:nvSpPr>
        <p:spPr/>
        <p:txBody>
          <a:bodyPr/>
          <a:lstStyle/>
          <a:p>
            <a:fld id="{3F87B148-DC85-4EDB-ACA3-100B1D618A48}" type="slidenum">
              <a:rPr lang="en-IN" smtClean="0"/>
              <a:t>11</a:t>
            </a:fld>
            <a:endParaRPr lang="en-IN"/>
          </a:p>
        </p:txBody>
      </p:sp>
    </p:spTree>
    <p:extLst>
      <p:ext uri="{BB962C8B-B14F-4D97-AF65-F5344CB8AC3E}">
        <p14:creationId xmlns:p14="http://schemas.microsoft.com/office/powerpoint/2010/main" val="3094812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50E98-9B86-16B6-69E8-80572045EE8E}"/>
              </a:ext>
            </a:extLst>
          </p:cNvPr>
          <p:cNvSpPr>
            <a:spLocks noGrp="1"/>
          </p:cNvSpPr>
          <p:nvPr>
            <p:ph type="title"/>
          </p:nvPr>
        </p:nvSpPr>
        <p:spPr>
          <a:xfrm>
            <a:off x="425874" y="136525"/>
            <a:ext cx="10515600" cy="1325563"/>
          </a:xfrm>
        </p:spPr>
        <p:txBody>
          <a:bodyPr/>
          <a:lstStyle/>
          <a:p>
            <a:r>
              <a:rPr lang="en-IN" u="sng" dirty="0"/>
              <a:t>Literature Survey-5</a:t>
            </a:r>
          </a:p>
        </p:txBody>
      </p:sp>
      <p:sp>
        <p:nvSpPr>
          <p:cNvPr id="3" name="Content Placeholder 2">
            <a:extLst>
              <a:ext uri="{FF2B5EF4-FFF2-40B4-BE49-F238E27FC236}">
                <a16:creationId xmlns:a16="http://schemas.microsoft.com/office/drawing/2014/main" id="{AC05BAF8-B9E6-6309-F8BD-EF7C16A14EE2}"/>
              </a:ext>
            </a:extLst>
          </p:cNvPr>
          <p:cNvSpPr>
            <a:spLocks noGrp="1"/>
          </p:cNvSpPr>
          <p:nvPr>
            <p:ph idx="1"/>
          </p:nvPr>
        </p:nvSpPr>
        <p:spPr>
          <a:xfrm>
            <a:off x="425873" y="1280160"/>
            <a:ext cx="11340253" cy="5126327"/>
          </a:xfrm>
        </p:spPr>
        <p:txBody>
          <a:bodyPr>
            <a:normAutofit fontScale="85000" lnSpcReduction="20000"/>
          </a:bodyPr>
          <a:lstStyle/>
          <a:p>
            <a:r>
              <a:rPr lang="en-IN" sz="2600" b="1" dirty="0">
                <a:latin typeface="Times New Roman" panose="02020603050405020304" pitchFamily="18" charset="0"/>
                <a:cs typeface="Times New Roman" panose="02020603050405020304" pitchFamily="18" charset="0"/>
              </a:rPr>
              <a:t>Paper Title: </a:t>
            </a:r>
            <a:r>
              <a:rPr lang="en-IN" sz="2600" dirty="0">
                <a:latin typeface="Times New Roman" panose="02020603050405020304" pitchFamily="18" charset="0"/>
                <a:cs typeface="Times New Roman" panose="02020603050405020304" pitchFamily="18" charset="0"/>
              </a:rPr>
              <a:t>Student Attendance System in Classroom Using Face Recognition</a:t>
            </a:r>
          </a:p>
          <a:p>
            <a:r>
              <a:rPr lang="en-IN" sz="2600" b="1" dirty="0">
                <a:latin typeface="Times New Roman" panose="02020603050405020304" pitchFamily="18" charset="0"/>
                <a:cs typeface="Times New Roman" panose="02020603050405020304" pitchFamily="18" charset="0"/>
              </a:rPr>
              <a:t>Author Name: </a:t>
            </a:r>
            <a:r>
              <a:rPr lang="en-IN" sz="2600" dirty="0">
                <a:latin typeface="Times New Roman" panose="02020603050405020304" pitchFamily="18" charset="0"/>
                <a:cs typeface="Times New Roman" panose="02020603050405020304" pitchFamily="18" charset="0"/>
              </a:rPr>
              <a:t>Samuel Lucas,Aditya Rama Mitra,Ririn Ikana Desanti,Dion</a:t>
            </a:r>
          </a:p>
          <a:p>
            <a:r>
              <a:rPr lang="en-IN" sz="2600" b="1" dirty="0">
                <a:latin typeface="Times New Roman" panose="02020603050405020304" pitchFamily="18" charset="0"/>
                <a:cs typeface="Times New Roman" panose="02020603050405020304" pitchFamily="18" charset="0"/>
              </a:rPr>
              <a:t>Journal Name:</a:t>
            </a:r>
            <a:r>
              <a:rPr lang="en-IN" sz="2600" dirty="0">
                <a:latin typeface="Times New Roman" panose="02020603050405020304" pitchFamily="18" charset="0"/>
                <a:cs typeface="Times New Roman" panose="02020603050405020304" pitchFamily="18" charset="0"/>
              </a:rPr>
              <a:t>2016 IEEE</a:t>
            </a:r>
          </a:p>
          <a:p>
            <a:r>
              <a:rPr lang="en-IN" sz="2600" b="1" dirty="0">
                <a:latin typeface="Times New Roman" panose="02020603050405020304" pitchFamily="18" charset="0"/>
                <a:cs typeface="Times New Roman" panose="02020603050405020304" pitchFamily="18" charset="0"/>
              </a:rPr>
              <a:t>Year of Publishing:</a:t>
            </a:r>
            <a:r>
              <a:rPr lang="en-IN" sz="2600" dirty="0">
                <a:latin typeface="Times New Roman" panose="02020603050405020304" pitchFamily="18" charset="0"/>
                <a:cs typeface="Times New Roman" panose="02020603050405020304" pitchFamily="18" charset="0"/>
              </a:rPr>
              <a:t>2016</a:t>
            </a:r>
          </a:p>
          <a:p>
            <a:pPr marL="0" indent="0">
              <a:buNone/>
            </a:pPr>
            <a:r>
              <a:rPr lang="en-IN" sz="1800" dirty="0">
                <a:solidFill>
                  <a:srgbClr val="000000"/>
                </a:solidFill>
                <a:latin typeface="Times New Roman" panose="02020603050405020304" pitchFamily="18" charset="0"/>
              </a:rPr>
              <a:t> </a:t>
            </a:r>
            <a:r>
              <a:rPr lang="en-IN" sz="2600" dirty="0">
                <a:solidFill>
                  <a:srgbClr val="000000"/>
                </a:solidFill>
                <a:latin typeface="Times New Roman" panose="02020603050405020304" pitchFamily="18" charset="0"/>
              </a:rPr>
              <a:t>Summary:</a:t>
            </a:r>
          </a:p>
          <a:p>
            <a:pPr algn="just"/>
            <a:r>
              <a:rPr lang="en-IN" sz="2400" dirty="0">
                <a:effectLst/>
                <a:latin typeface="Times New Roman" panose="02020603050405020304" pitchFamily="18" charset="0"/>
                <a:ea typeface="Times New Roman" panose="02020603050405020304" pitchFamily="18" charset="0"/>
              </a:rPr>
              <a:t>This paper proposes a method for student attendance systems in classrooms using human face recognition (HFR) technique. The system combines Discrete Wavelet Transforms (DWT) and Discrete Cosine Transform (DCT) to extract features of a student's face, followed by applying Radial Basis Function (RBF) for classifying facial objects. The experiments conducted with 16 students in a classroom setting resulted in 121 out of 148 successful faces recognition. </a:t>
            </a:r>
          </a:p>
          <a:p>
            <a:pPr algn="just"/>
            <a:endParaRPr lang="en-IN" sz="2400" dirty="0">
              <a:effectLst/>
              <a:latin typeface="Times New Roman" panose="02020603050405020304" pitchFamily="18" charset="0"/>
              <a:ea typeface="Times New Roman" panose="02020603050405020304" pitchFamily="18" charset="0"/>
            </a:endParaRPr>
          </a:p>
          <a:p>
            <a:pPr algn="just"/>
            <a:r>
              <a:rPr lang="en-IN" sz="2400" dirty="0">
                <a:effectLst/>
                <a:latin typeface="Times New Roman" panose="02020603050405020304" pitchFamily="18" charset="0"/>
                <a:ea typeface="Times New Roman" panose="02020603050405020304" pitchFamily="18" charset="0"/>
              </a:rPr>
              <a:t>HFR is a widely used technique in biometric verification, used in various applications such as video monitoring, human-computer interaction, door access control systems, and network security. The paper discusses the two known approaches to HFR: feature-based and brightness-based. The feature-based approach uses key point features of the face, while the brightness-based approach calculates all parts of the image. The paper covers the combination of DWT and DCT in HFR and references the key results obtained from preliminary research. The proposed system aims to improve student attendance records in traditional face-to-face classrooms. </a:t>
            </a:r>
          </a:p>
          <a:p>
            <a:pPr marL="0" indent="0">
              <a:buNone/>
            </a:pPr>
            <a:endParaRPr lang="en-IN" sz="1800" dirty="0">
              <a:solidFill>
                <a:srgbClr val="000000"/>
              </a:solidFill>
              <a:latin typeface="Times New Roman" panose="02020603050405020304" pitchFamily="18" charset="0"/>
            </a:endParaRPr>
          </a:p>
        </p:txBody>
      </p:sp>
      <p:sp>
        <p:nvSpPr>
          <p:cNvPr id="4" name="Date Placeholder 3">
            <a:extLst>
              <a:ext uri="{FF2B5EF4-FFF2-40B4-BE49-F238E27FC236}">
                <a16:creationId xmlns:a16="http://schemas.microsoft.com/office/drawing/2014/main" id="{CDE56479-4C46-CC55-9492-10DAFCD5684D}"/>
              </a:ext>
            </a:extLst>
          </p:cNvPr>
          <p:cNvSpPr>
            <a:spLocks noGrp="1"/>
          </p:cNvSpPr>
          <p:nvPr>
            <p:ph type="dt" sz="half" idx="10"/>
          </p:nvPr>
        </p:nvSpPr>
        <p:spPr/>
        <p:txBody>
          <a:bodyPr/>
          <a:lstStyle/>
          <a:p>
            <a:fld id="{CA780E45-28DA-4C57-A25F-58F8F9C12370}" type="datetime1">
              <a:rPr lang="en-IN" smtClean="0"/>
              <a:t>25-05-2024</a:t>
            </a:fld>
            <a:endParaRPr lang="en-IN" dirty="0"/>
          </a:p>
        </p:txBody>
      </p:sp>
      <p:sp>
        <p:nvSpPr>
          <p:cNvPr id="5" name="Slide Number Placeholder 4">
            <a:extLst>
              <a:ext uri="{FF2B5EF4-FFF2-40B4-BE49-F238E27FC236}">
                <a16:creationId xmlns:a16="http://schemas.microsoft.com/office/drawing/2014/main" id="{A1D3FE1F-A5DC-E8E7-D108-73065949715D}"/>
              </a:ext>
            </a:extLst>
          </p:cNvPr>
          <p:cNvSpPr>
            <a:spLocks noGrp="1"/>
          </p:cNvSpPr>
          <p:nvPr>
            <p:ph type="sldNum" sz="quarter" idx="12"/>
          </p:nvPr>
        </p:nvSpPr>
        <p:spPr/>
        <p:txBody>
          <a:bodyPr/>
          <a:lstStyle/>
          <a:p>
            <a:fld id="{3F87B148-DC85-4EDB-ACA3-100B1D618A48}" type="slidenum">
              <a:rPr lang="en-IN" smtClean="0"/>
              <a:t>12</a:t>
            </a:fld>
            <a:endParaRPr lang="en-IN"/>
          </a:p>
        </p:txBody>
      </p:sp>
    </p:spTree>
    <p:extLst>
      <p:ext uri="{BB962C8B-B14F-4D97-AF65-F5344CB8AC3E}">
        <p14:creationId xmlns:p14="http://schemas.microsoft.com/office/powerpoint/2010/main" val="3235985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FE769-EEC7-E551-B7D7-071CDE93FA64}"/>
              </a:ext>
            </a:extLst>
          </p:cNvPr>
          <p:cNvSpPr>
            <a:spLocks noGrp="1"/>
          </p:cNvSpPr>
          <p:nvPr>
            <p:ph type="title"/>
          </p:nvPr>
        </p:nvSpPr>
        <p:spPr>
          <a:xfrm>
            <a:off x="5203961" y="1265315"/>
            <a:ext cx="6794449" cy="3047194"/>
          </a:xfrm>
        </p:spPr>
        <p:txBody>
          <a:bodyPr vert="horz" lIns="91440" tIns="45720" rIns="91440" bIns="45720" rtlCol="0" anchor="b">
            <a:normAutofit/>
          </a:bodyPr>
          <a:lstStyle/>
          <a:p>
            <a:r>
              <a:rPr lang="en-US" sz="5400" kern="1200" dirty="0">
                <a:solidFill>
                  <a:schemeClr val="tx1">
                    <a:lumMod val="85000"/>
                    <a:lumOff val="15000"/>
                  </a:schemeClr>
                </a:solidFill>
                <a:latin typeface="Times New Roman" panose="02020603050405020304" pitchFamily="18" charset="0"/>
                <a:cs typeface="Times New Roman" panose="02020603050405020304" pitchFamily="18" charset="0"/>
              </a:rPr>
              <a:t>Process Flow Diagram</a:t>
            </a:r>
            <a:br>
              <a:rPr lang="en-US" sz="5400" kern="1200" dirty="0">
                <a:solidFill>
                  <a:schemeClr val="tx1">
                    <a:lumMod val="85000"/>
                    <a:lumOff val="15000"/>
                  </a:schemeClr>
                </a:solidFill>
                <a:latin typeface="Times New Roman" panose="02020603050405020304" pitchFamily="18" charset="0"/>
                <a:cs typeface="Times New Roman" panose="02020603050405020304" pitchFamily="18" charset="0"/>
              </a:rPr>
            </a:br>
            <a:r>
              <a:rPr lang="en-US" sz="5400" kern="1200" dirty="0">
                <a:solidFill>
                  <a:schemeClr val="tx1">
                    <a:lumMod val="85000"/>
                    <a:lumOff val="15000"/>
                  </a:schemeClr>
                </a:solidFill>
                <a:latin typeface="Times New Roman" panose="02020603050405020304" pitchFamily="18" charset="0"/>
                <a:cs typeface="Times New Roman" panose="02020603050405020304" pitchFamily="18" charset="0"/>
              </a:rPr>
              <a:t>(Admin Level)</a:t>
            </a:r>
          </a:p>
        </p:txBody>
      </p:sp>
      <p:pic>
        <p:nvPicPr>
          <p:cNvPr id="7" name="Content Placeholder 6" descr="A diagram of a program&#10;&#10;Description automatically generated">
            <a:extLst>
              <a:ext uri="{FF2B5EF4-FFF2-40B4-BE49-F238E27FC236}">
                <a16:creationId xmlns:a16="http://schemas.microsoft.com/office/drawing/2014/main" id="{EB270BBF-D836-B7BE-609B-AB5E27672F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2610" y="1265314"/>
            <a:ext cx="4134584" cy="4922125"/>
          </a:xfrm>
          <a:prstGeom prst="rect">
            <a:avLst/>
          </a:prstGeom>
        </p:spPr>
      </p:pic>
      <p:sp>
        <p:nvSpPr>
          <p:cNvPr id="3" name="Date Placeholder 2">
            <a:extLst>
              <a:ext uri="{FF2B5EF4-FFF2-40B4-BE49-F238E27FC236}">
                <a16:creationId xmlns:a16="http://schemas.microsoft.com/office/drawing/2014/main" id="{0302449D-4AF8-039B-5527-39C67A58828E}"/>
              </a:ext>
            </a:extLst>
          </p:cNvPr>
          <p:cNvSpPr>
            <a:spLocks noGrp="1"/>
          </p:cNvSpPr>
          <p:nvPr>
            <p:ph type="dt" sz="half" idx="10"/>
          </p:nvPr>
        </p:nvSpPr>
        <p:spPr/>
        <p:txBody>
          <a:bodyPr/>
          <a:lstStyle/>
          <a:p>
            <a:fld id="{7603185F-2743-4207-A446-A4A27EB86B23}" type="datetime1">
              <a:rPr lang="en-IN" smtClean="0"/>
              <a:t>25-05-2024</a:t>
            </a:fld>
            <a:endParaRPr lang="en-IN"/>
          </a:p>
        </p:txBody>
      </p:sp>
      <p:sp>
        <p:nvSpPr>
          <p:cNvPr id="4" name="Slide Number Placeholder 3">
            <a:extLst>
              <a:ext uri="{FF2B5EF4-FFF2-40B4-BE49-F238E27FC236}">
                <a16:creationId xmlns:a16="http://schemas.microsoft.com/office/drawing/2014/main" id="{F39A47A8-D976-DECE-660C-2DD4D2913429}"/>
              </a:ext>
            </a:extLst>
          </p:cNvPr>
          <p:cNvSpPr>
            <a:spLocks noGrp="1"/>
          </p:cNvSpPr>
          <p:nvPr>
            <p:ph type="sldNum" sz="quarter" idx="12"/>
          </p:nvPr>
        </p:nvSpPr>
        <p:spPr/>
        <p:txBody>
          <a:bodyPr/>
          <a:lstStyle/>
          <a:p>
            <a:fld id="{3F87B148-DC85-4EDB-ACA3-100B1D618A48}" type="slidenum">
              <a:rPr lang="en-IN" smtClean="0"/>
              <a:t>13</a:t>
            </a:fld>
            <a:endParaRPr lang="en-IN"/>
          </a:p>
        </p:txBody>
      </p:sp>
    </p:spTree>
    <p:extLst>
      <p:ext uri="{BB962C8B-B14F-4D97-AF65-F5344CB8AC3E}">
        <p14:creationId xmlns:p14="http://schemas.microsoft.com/office/powerpoint/2010/main" val="4148146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1264A-86A0-213B-4697-FCD6D089063B}"/>
              </a:ext>
            </a:extLst>
          </p:cNvPr>
          <p:cNvSpPr>
            <a:spLocks noGrp="1"/>
          </p:cNvSpPr>
          <p:nvPr>
            <p:ph type="title"/>
          </p:nvPr>
        </p:nvSpPr>
        <p:spPr>
          <a:xfrm>
            <a:off x="6393588" y="1812081"/>
            <a:ext cx="5798412" cy="2994698"/>
          </a:xfrm>
        </p:spPr>
        <p:txBody>
          <a:bodyPr vert="horz" lIns="91440" tIns="45720" rIns="91440" bIns="45720" rtlCol="0" anchor="b">
            <a:normAutofit/>
          </a:bodyPr>
          <a:lstStyle/>
          <a:p>
            <a:r>
              <a:rPr lang="en-US" sz="3800" kern="1200" dirty="0">
                <a:latin typeface="Times New Roman" panose="02020603050405020304" pitchFamily="18" charset="0"/>
                <a:cs typeface="Times New Roman" panose="02020603050405020304" pitchFamily="18" charset="0"/>
              </a:rPr>
              <a:t>Process Flow Diagram(</a:t>
            </a:r>
            <a:r>
              <a:rPr lang="en-US" sz="3800" dirty="0">
                <a:latin typeface="Times New Roman" panose="02020603050405020304" pitchFamily="18" charset="0"/>
                <a:cs typeface="Times New Roman" panose="02020603050405020304" pitchFamily="18" charset="0"/>
              </a:rPr>
              <a:t>Faculty</a:t>
            </a:r>
            <a:r>
              <a:rPr lang="en-US" sz="3800" kern="1200" dirty="0">
                <a:latin typeface="Times New Roman" panose="02020603050405020304" pitchFamily="18" charset="0"/>
                <a:cs typeface="Times New Roman" panose="02020603050405020304" pitchFamily="18" charset="0"/>
              </a:rPr>
              <a:t>-Level)</a:t>
            </a:r>
          </a:p>
        </p:txBody>
      </p:sp>
      <p:pic>
        <p:nvPicPr>
          <p:cNvPr id="7" name="Content Placeholder 6" descr="A diagram of a faculty process&#10;&#10;Description automatically generated">
            <a:extLst>
              <a:ext uri="{FF2B5EF4-FFF2-40B4-BE49-F238E27FC236}">
                <a16:creationId xmlns:a16="http://schemas.microsoft.com/office/drawing/2014/main" id="{87A7BFB3-ADF0-9872-4EA1-E55E840935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7156" y="1172681"/>
            <a:ext cx="5351961" cy="5017463"/>
          </a:xfrm>
          <a:prstGeom prst="rect">
            <a:avLst/>
          </a:prstGeom>
        </p:spPr>
      </p:pic>
      <p:sp>
        <p:nvSpPr>
          <p:cNvPr id="3" name="Date Placeholder 2">
            <a:extLst>
              <a:ext uri="{FF2B5EF4-FFF2-40B4-BE49-F238E27FC236}">
                <a16:creationId xmlns:a16="http://schemas.microsoft.com/office/drawing/2014/main" id="{84FEAD5A-82FB-BBE3-DBBB-5F15C3323234}"/>
              </a:ext>
            </a:extLst>
          </p:cNvPr>
          <p:cNvSpPr>
            <a:spLocks noGrp="1"/>
          </p:cNvSpPr>
          <p:nvPr>
            <p:ph type="dt" sz="half" idx="10"/>
          </p:nvPr>
        </p:nvSpPr>
        <p:spPr/>
        <p:txBody>
          <a:bodyPr/>
          <a:lstStyle/>
          <a:p>
            <a:fld id="{89A830EF-9082-4B71-8554-6B7E237696A9}" type="datetime1">
              <a:rPr lang="en-IN" smtClean="0"/>
              <a:t>25-05-2024</a:t>
            </a:fld>
            <a:endParaRPr lang="en-IN"/>
          </a:p>
        </p:txBody>
      </p:sp>
      <p:sp>
        <p:nvSpPr>
          <p:cNvPr id="4" name="Slide Number Placeholder 3">
            <a:extLst>
              <a:ext uri="{FF2B5EF4-FFF2-40B4-BE49-F238E27FC236}">
                <a16:creationId xmlns:a16="http://schemas.microsoft.com/office/drawing/2014/main" id="{E8483F96-D560-D55D-4351-45C2350E6082}"/>
              </a:ext>
            </a:extLst>
          </p:cNvPr>
          <p:cNvSpPr>
            <a:spLocks noGrp="1"/>
          </p:cNvSpPr>
          <p:nvPr>
            <p:ph type="sldNum" sz="quarter" idx="12"/>
          </p:nvPr>
        </p:nvSpPr>
        <p:spPr/>
        <p:txBody>
          <a:bodyPr/>
          <a:lstStyle/>
          <a:p>
            <a:fld id="{3F87B148-DC85-4EDB-ACA3-100B1D618A48}" type="slidenum">
              <a:rPr lang="en-IN" smtClean="0"/>
              <a:t>14</a:t>
            </a:fld>
            <a:endParaRPr lang="en-IN"/>
          </a:p>
        </p:txBody>
      </p:sp>
    </p:spTree>
    <p:extLst>
      <p:ext uri="{BB962C8B-B14F-4D97-AF65-F5344CB8AC3E}">
        <p14:creationId xmlns:p14="http://schemas.microsoft.com/office/powerpoint/2010/main" val="289094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41C1B-2B97-DF86-4596-FE659633360A}"/>
              </a:ext>
            </a:extLst>
          </p:cNvPr>
          <p:cNvSpPr>
            <a:spLocks noGrp="1"/>
          </p:cNvSpPr>
          <p:nvPr>
            <p:ph type="title"/>
          </p:nvPr>
        </p:nvSpPr>
        <p:spPr>
          <a:xfrm>
            <a:off x="6068825" y="1346594"/>
            <a:ext cx="5707163" cy="3249131"/>
          </a:xfrm>
        </p:spPr>
        <p:txBody>
          <a:bodyPr vert="horz" lIns="91440" tIns="45720" rIns="91440" bIns="45720" rtlCol="0" anchor="b">
            <a:normAutofit/>
          </a:bodyPr>
          <a:lstStyle/>
          <a:p>
            <a:pPr>
              <a:lnSpc>
                <a:spcPct val="90000"/>
              </a:lnSpc>
            </a:pPr>
            <a:r>
              <a:rPr lang="en-US" sz="3600" kern="1200" dirty="0">
                <a:solidFill>
                  <a:schemeClr val="tx1">
                    <a:lumMod val="85000"/>
                    <a:lumOff val="15000"/>
                  </a:schemeClr>
                </a:solidFill>
                <a:latin typeface="Times New Roman" panose="02020603050405020304" pitchFamily="18" charset="0"/>
                <a:cs typeface="Times New Roman" panose="02020603050405020304" pitchFamily="18" charset="0"/>
              </a:rPr>
              <a:t>Process Flow Diagram(Facial Recognition)</a:t>
            </a:r>
          </a:p>
        </p:txBody>
      </p:sp>
      <p:pic>
        <p:nvPicPr>
          <p:cNvPr id="5" name="Content Placeholder 4" descr="A diagram of a face recognition process&#10;&#10;Description automatically generated">
            <a:extLst>
              <a:ext uri="{FF2B5EF4-FFF2-40B4-BE49-F238E27FC236}">
                <a16:creationId xmlns:a16="http://schemas.microsoft.com/office/drawing/2014/main" id="{F0A2F7AF-5226-6ACA-80AA-6C470737C6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5621" y="463318"/>
            <a:ext cx="4975231" cy="5922895"/>
          </a:xfrm>
          <a:prstGeom prst="rect">
            <a:avLst/>
          </a:prstGeom>
        </p:spPr>
      </p:pic>
      <p:sp>
        <p:nvSpPr>
          <p:cNvPr id="3" name="Date Placeholder 2">
            <a:extLst>
              <a:ext uri="{FF2B5EF4-FFF2-40B4-BE49-F238E27FC236}">
                <a16:creationId xmlns:a16="http://schemas.microsoft.com/office/drawing/2014/main" id="{4631C269-6481-0D2E-5CBD-08E7EA475D3B}"/>
              </a:ext>
            </a:extLst>
          </p:cNvPr>
          <p:cNvSpPr>
            <a:spLocks noGrp="1"/>
          </p:cNvSpPr>
          <p:nvPr>
            <p:ph type="dt" sz="half" idx="10"/>
          </p:nvPr>
        </p:nvSpPr>
        <p:spPr/>
        <p:txBody>
          <a:bodyPr/>
          <a:lstStyle/>
          <a:p>
            <a:fld id="{3803AC62-ED14-48F6-8614-8C63A0F103DA}" type="datetime1">
              <a:rPr lang="en-IN" smtClean="0"/>
              <a:t>25-05-2024</a:t>
            </a:fld>
            <a:endParaRPr lang="en-IN"/>
          </a:p>
        </p:txBody>
      </p:sp>
      <p:sp>
        <p:nvSpPr>
          <p:cNvPr id="4" name="Slide Number Placeholder 3">
            <a:extLst>
              <a:ext uri="{FF2B5EF4-FFF2-40B4-BE49-F238E27FC236}">
                <a16:creationId xmlns:a16="http://schemas.microsoft.com/office/drawing/2014/main" id="{29F52C54-D50A-52C9-BF3D-540262E0C1A4}"/>
              </a:ext>
            </a:extLst>
          </p:cNvPr>
          <p:cNvSpPr>
            <a:spLocks noGrp="1"/>
          </p:cNvSpPr>
          <p:nvPr>
            <p:ph type="sldNum" sz="quarter" idx="12"/>
          </p:nvPr>
        </p:nvSpPr>
        <p:spPr/>
        <p:txBody>
          <a:bodyPr/>
          <a:lstStyle/>
          <a:p>
            <a:fld id="{3F87B148-DC85-4EDB-ACA3-100B1D618A48}" type="slidenum">
              <a:rPr lang="en-IN" smtClean="0"/>
              <a:t>15</a:t>
            </a:fld>
            <a:endParaRPr lang="en-IN"/>
          </a:p>
        </p:txBody>
      </p:sp>
    </p:spTree>
    <p:extLst>
      <p:ext uri="{BB962C8B-B14F-4D97-AF65-F5344CB8AC3E}">
        <p14:creationId xmlns:p14="http://schemas.microsoft.com/office/powerpoint/2010/main" val="2134427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610C197-56B7-0FB8-661D-59113E88AA8D}"/>
              </a:ext>
            </a:extLst>
          </p:cNvPr>
          <p:cNvSpPr>
            <a:spLocks noGrp="1"/>
          </p:cNvSpPr>
          <p:nvPr>
            <p:ph type="title"/>
          </p:nvPr>
        </p:nvSpPr>
        <p:spPr>
          <a:xfrm>
            <a:off x="88054" y="38632"/>
            <a:ext cx="8596668" cy="1320800"/>
          </a:xfrm>
        </p:spPr>
        <p:txBody>
          <a:bodyPr/>
          <a:lstStyle/>
          <a:p>
            <a:r>
              <a:rPr lang="en-IN" u="sng" dirty="0"/>
              <a:t>Data-Flow Diagram(LEVEL-0)</a:t>
            </a:r>
          </a:p>
        </p:txBody>
      </p:sp>
      <p:pic>
        <p:nvPicPr>
          <p:cNvPr id="5" name="Content Placeholder 4" descr="A diagram of a level-dfd diagram&#10;&#10;Description automatically generated">
            <a:extLst>
              <a:ext uri="{FF2B5EF4-FFF2-40B4-BE49-F238E27FC236}">
                <a16:creationId xmlns:a16="http://schemas.microsoft.com/office/drawing/2014/main" id="{A3EB6E3E-7248-D407-2EA7-CE001EC5CB6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363" r="14887"/>
          <a:stretch/>
        </p:blipFill>
        <p:spPr>
          <a:xfrm>
            <a:off x="2061656" y="976183"/>
            <a:ext cx="4870485" cy="5483287"/>
          </a:xfrm>
        </p:spPr>
      </p:pic>
      <p:sp>
        <p:nvSpPr>
          <p:cNvPr id="2" name="Date Placeholder 1">
            <a:extLst>
              <a:ext uri="{FF2B5EF4-FFF2-40B4-BE49-F238E27FC236}">
                <a16:creationId xmlns:a16="http://schemas.microsoft.com/office/drawing/2014/main" id="{56326A0D-665A-E1DA-57A6-00A509878528}"/>
              </a:ext>
            </a:extLst>
          </p:cNvPr>
          <p:cNvSpPr>
            <a:spLocks noGrp="1"/>
          </p:cNvSpPr>
          <p:nvPr>
            <p:ph type="dt" sz="half" idx="10"/>
          </p:nvPr>
        </p:nvSpPr>
        <p:spPr/>
        <p:txBody>
          <a:bodyPr/>
          <a:lstStyle/>
          <a:p>
            <a:fld id="{6A1F6ECF-A506-4D44-A03C-83895AAC7750}" type="datetime1">
              <a:rPr lang="en-IN" smtClean="0"/>
              <a:t>25-05-2024</a:t>
            </a:fld>
            <a:endParaRPr lang="en-IN"/>
          </a:p>
        </p:txBody>
      </p:sp>
      <p:sp>
        <p:nvSpPr>
          <p:cNvPr id="3" name="Slide Number Placeholder 2">
            <a:extLst>
              <a:ext uri="{FF2B5EF4-FFF2-40B4-BE49-F238E27FC236}">
                <a16:creationId xmlns:a16="http://schemas.microsoft.com/office/drawing/2014/main" id="{B34354A1-E148-0E67-362D-1061589DF298}"/>
              </a:ext>
            </a:extLst>
          </p:cNvPr>
          <p:cNvSpPr>
            <a:spLocks noGrp="1"/>
          </p:cNvSpPr>
          <p:nvPr>
            <p:ph type="sldNum" sz="quarter" idx="12"/>
          </p:nvPr>
        </p:nvSpPr>
        <p:spPr/>
        <p:txBody>
          <a:bodyPr/>
          <a:lstStyle/>
          <a:p>
            <a:fld id="{3F87B148-DC85-4EDB-ACA3-100B1D618A48}" type="slidenum">
              <a:rPr lang="en-IN" smtClean="0"/>
              <a:t>16</a:t>
            </a:fld>
            <a:endParaRPr lang="en-IN"/>
          </a:p>
        </p:txBody>
      </p:sp>
    </p:spTree>
    <p:extLst>
      <p:ext uri="{BB962C8B-B14F-4D97-AF65-F5344CB8AC3E}">
        <p14:creationId xmlns:p14="http://schemas.microsoft.com/office/powerpoint/2010/main" val="3645835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6020C-8E3B-97EB-C359-9E343162CFE1}"/>
              </a:ext>
            </a:extLst>
          </p:cNvPr>
          <p:cNvSpPr>
            <a:spLocks noGrp="1"/>
          </p:cNvSpPr>
          <p:nvPr>
            <p:ph type="title"/>
          </p:nvPr>
        </p:nvSpPr>
        <p:spPr>
          <a:xfrm>
            <a:off x="838200" y="279781"/>
            <a:ext cx="10515600" cy="1325563"/>
          </a:xfrm>
        </p:spPr>
        <p:txBody>
          <a:bodyPr/>
          <a:lstStyle/>
          <a:p>
            <a:r>
              <a:rPr lang="en-US" u="sng" dirty="0"/>
              <a:t>Data-Flow Diagram(LEVEL-1)</a:t>
            </a:r>
          </a:p>
        </p:txBody>
      </p:sp>
      <p:pic>
        <p:nvPicPr>
          <p:cNvPr id="6" name="Content Placeholder 5" descr="A diagram of a student registration&#10;&#10;Description automatically generated">
            <a:extLst>
              <a:ext uri="{FF2B5EF4-FFF2-40B4-BE49-F238E27FC236}">
                <a16:creationId xmlns:a16="http://schemas.microsoft.com/office/drawing/2014/main" id="{9D2258A3-5937-8226-9662-9313078B6C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564" y="1516968"/>
            <a:ext cx="5985396" cy="4189778"/>
          </a:xfrm>
        </p:spPr>
      </p:pic>
      <p:sp>
        <p:nvSpPr>
          <p:cNvPr id="3" name="Date Placeholder 2">
            <a:extLst>
              <a:ext uri="{FF2B5EF4-FFF2-40B4-BE49-F238E27FC236}">
                <a16:creationId xmlns:a16="http://schemas.microsoft.com/office/drawing/2014/main" id="{E37503E4-35F9-CC1D-0A76-FDDDA762A743}"/>
              </a:ext>
            </a:extLst>
          </p:cNvPr>
          <p:cNvSpPr>
            <a:spLocks noGrp="1"/>
          </p:cNvSpPr>
          <p:nvPr>
            <p:ph type="dt" sz="half" idx="10"/>
          </p:nvPr>
        </p:nvSpPr>
        <p:spPr/>
        <p:txBody>
          <a:bodyPr/>
          <a:lstStyle/>
          <a:p>
            <a:fld id="{E2AD2C6E-AFD0-4535-98E8-EB3CAB1F9B08}" type="datetime1">
              <a:rPr lang="en-IN" smtClean="0"/>
              <a:t>25-05-2024</a:t>
            </a:fld>
            <a:endParaRPr lang="en-IN"/>
          </a:p>
        </p:txBody>
      </p:sp>
      <p:sp>
        <p:nvSpPr>
          <p:cNvPr id="4" name="Slide Number Placeholder 3">
            <a:extLst>
              <a:ext uri="{FF2B5EF4-FFF2-40B4-BE49-F238E27FC236}">
                <a16:creationId xmlns:a16="http://schemas.microsoft.com/office/drawing/2014/main" id="{C59D04F5-B727-DC32-07B7-637FA8DA7280}"/>
              </a:ext>
            </a:extLst>
          </p:cNvPr>
          <p:cNvSpPr>
            <a:spLocks noGrp="1"/>
          </p:cNvSpPr>
          <p:nvPr>
            <p:ph type="sldNum" sz="quarter" idx="12"/>
          </p:nvPr>
        </p:nvSpPr>
        <p:spPr/>
        <p:txBody>
          <a:bodyPr/>
          <a:lstStyle/>
          <a:p>
            <a:fld id="{3F87B148-DC85-4EDB-ACA3-100B1D618A48}" type="slidenum">
              <a:rPr lang="en-IN" smtClean="0"/>
              <a:t>17</a:t>
            </a:fld>
            <a:endParaRPr lang="en-IN"/>
          </a:p>
        </p:txBody>
      </p:sp>
    </p:spTree>
    <p:extLst>
      <p:ext uri="{BB962C8B-B14F-4D97-AF65-F5344CB8AC3E}">
        <p14:creationId xmlns:p14="http://schemas.microsoft.com/office/powerpoint/2010/main" val="3268966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C4CDC-90FD-F174-EEC3-6404EB94169E}"/>
              </a:ext>
            </a:extLst>
          </p:cNvPr>
          <p:cNvSpPr>
            <a:spLocks noGrp="1"/>
          </p:cNvSpPr>
          <p:nvPr>
            <p:ph type="title"/>
          </p:nvPr>
        </p:nvSpPr>
        <p:spPr/>
        <p:txBody>
          <a:bodyPr/>
          <a:lstStyle/>
          <a:p>
            <a:r>
              <a:rPr lang="en-US" u="sng" dirty="0"/>
              <a:t>Data-Flow Diagram(LEVEL-2)</a:t>
            </a:r>
            <a:endParaRPr lang="en-IN" u="sng" dirty="0"/>
          </a:p>
        </p:txBody>
      </p:sp>
      <p:pic>
        <p:nvPicPr>
          <p:cNvPr id="5" name="Content Placeholder 4" descr="A diagram of a software development&#10;&#10;Description automatically generated">
            <a:extLst>
              <a:ext uri="{FF2B5EF4-FFF2-40B4-BE49-F238E27FC236}">
                <a16:creationId xmlns:a16="http://schemas.microsoft.com/office/drawing/2014/main" id="{652EF5B0-F352-BE65-B6A4-559D6E8533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9612" y="1649596"/>
            <a:ext cx="6076388" cy="4223201"/>
          </a:xfrm>
        </p:spPr>
      </p:pic>
      <p:sp>
        <p:nvSpPr>
          <p:cNvPr id="3" name="Date Placeholder 2">
            <a:extLst>
              <a:ext uri="{FF2B5EF4-FFF2-40B4-BE49-F238E27FC236}">
                <a16:creationId xmlns:a16="http://schemas.microsoft.com/office/drawing/2014/main" id="{98E1E865-666C-32A2-BCE9-58CBDD1FF2FD}"/>
              </a:ext>
            </a:extLst>
          </p:cNvPr>
          <p:cNvSpPr>
            <a:spLocks noGrp="1"/>
          </p:cNvSpPr>
          <p:nvPr>
            <p:ph type="dt" sz="half" idx="10"/>
          </p:nvPr>
        </p:nvSpPr>
        <p:spPr/>
        <p:txBody>
          <a:bodyPr/>
          <a:lstStyle/>
          <a:p>
            <a:fld id="{F5B3EC02-31E7-43E9-8304-BF51CAF2A0A1}" type="datetime1">
              <a:rPr lang="en-IN" smtClean="0"/>
              <a:t>25-05-2024</a:t>
            </a:fld>
            <a:endParaRPr lang="en-IN"/>
          </a:p>
        </p:txBody>
      </p:sp>
      <p:sp>
        <p:nvSpPr>
          <p:cNvPr id="4" name="Slide Number Placeholder 3">
            <a:extLst>
              <a:ext uri="{FF2B5EF4-FFF2-40B4-BE49-F238E27FC236}">
                <a16:creationId xmlns:a16="http://schemas.microsoft.com/office/drawing/2014/main" id="{7C99B695-A7C6-4EC3-519F-8634A88C8254}"/>
              </a:ext>
            </a:extLst>
          </p:cNvPr>
          <p:cNvSpPr>
            <a:spLocks noGrp="1"/>
          </p:cNvSpPr>
          <p:nvPr>
            <p:ph type="sldNum" sz="quarter" idx="12"/>
          </p:nvPr>
        </p:nvSpPr>
        <p:spPr/>
        <p:txBody>
          <a:bodyPr/>
          <a:lstStyle/>
          <a:p>
            <a:fld id="{3F87B148-DC85-4EDB-ACA3-100B1D618A48}" type="slidenum">
              <a:rPr lang="en-IN" smtClean="0"/>
              <a:t>18</a:t>
            </a:fld>
            <a:endParaRPr lang="en-IN"/>
          </a:p>
        </p:txBody>
      </p:sp>
    </p:spTree>
    <p:extLst>
      <p:ext uri="{BB962C8B-B14F-4D97-AF65-F5344CB8AC3E}">
        <p14:creationId xmlns:p14="http://schemas.microsoft.com/office/powerpoint/2010/main" val="4258268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B85CD-0B3D-BA79-E477-9B9336ECE0E1}"/>
              </a:ext>
            </a:extLst>
          </p:cNvPr>
          <p:cNvSpPr>
            <a:spLocks noGrp="1"/>
          </p:cNvSpPr>
          <p:nvPr>
            <p:ph type="title"/>
          </p:nvPr>
        </p:nvSpPr>
        <p:spPr/>
        <p:txBody>
          <a:bodyPr/>
          <a:lstStyle/>
          <a:p>
            <a:r>
              <a:rPr lang="en-US" u="sng" dirty="0"/>
              <a:t>Data-Flow Diagram(LEVEL-3)</a:t>
            </a:r>
            <a:endParaRPr lang="en-IN" u="sng" dirty="0"/>
          </a:p>
        </p:txBody>
      </p:sp>
      <p:pic>
        <p:nvPicPr>
          <p:cNvPr id="5" name="Content Placeholder 4" descr="A diagram of a face detection&#10;&#10;Description automatically generated">
            <a:extLst>
              <a:ext uri="{FF2B5EF4-FFF2-40B4-BE49-F238E27FC236}">
                <a16:creationId xmlns:a16="http://schemas.microsoft.com/office/drawing/2014/main" id="{AD7D8D3D-8DEE-46C6-8544-EC259938B7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1722" y="1757680"/>
            <a:ext cx="6742917" cy="4233545"/>
          </a:xfrm>
        </p:spPr>
      </p:pic>
      <p:sp>
        <p:nvSpPr>
          <p:cNvPr id="3" name="Date Placeholder 2">
            <a:extLst>
              <a:ext uri="{FF2B5EF4-FFF2-40B4-BE49-F238E27FC236}">
                <a16:creationId xmlns:a16="http://schemas.microsoft.com/office/drawing/2014/main" id="{5F00A08D-AFE8-E363-FEB5-BDD713C6D04D}"/>
              </a:ext>
            </a:extLst>
          </p:cNvPr>
          <p:cNvSpPr>
            <a:spLocks noGrp="1"/>
          </p:cNvSpPr>
          <p:nvPr>
            <p:ph type="dt" sz="half" idx="10"/>
          </p:nvPr>
        </p:nvSpPr>
        <p:spPr/>
        <p:txBody>
          <a:bodyPr/>
          <a:lstStyle/>
          <a:p>
            <a:fld id="{5AC9137E-4062-4B26-95DA-479DB9FDDBA8}" type="datetime1">
              <a:rPr lang="en-IN" smtClean="0"/>
              <a:t>25-05-2024</a:t>
            </a:fld>
            <a:endParaRPr lang="en-IN"/>
          </a:p>
        </p:txBody>
      </p:sp>
      <p:sp>
        <p:nvSpPr>
          <p:cNvPr id="4" name="Slide Number Placeholder 3">
            <a:extLst>
              <a:ext uri="{FF2B5EF4-FFF2-40B4-BE49-F238E27FC236}">
                <a16:creationId xmlns:a16="http://schemas.microsoft.com/office/drawing/2014/main" id="{66FDCC29-658E-2CD1-122E-31D1121D984E}"/>
              </a:ext>
            </a:extLst>
          </p:cNvPr>
          <p:cNvSpPr>
            <a:spLocks noGrp="1"/>
          </p:cNvSpPr>
          <p:nvPr>
            <p:ph type="sldNum" sz="quarter" idx="12"/>
          </p:nvPr>
        </p:nvSpPr>
        <p:spPr/>
        <p:txBody>
          <a:bodyPr/>
          <a:lstStyle/>
          <a:p>
            <a:fld id="{3F87B148-DC85-4EDB-ACA3-100B1D618A48}" type="slidenum">
              <a:rPr lang="en-IN" smtClean="0"/>
              <a:t>19</a:t>
            </a:fld>
            <a:endParaRPr lang="en-IN"/>
          </a:p>
        </p:txBody>
      </p:sp>
    </p:spTree>
    <p:extLst>
      <p:ext uri="{BB962C8B-B14F-4D97-AF65-F5344CB8AC3E}">
        <p14:creationId xmlns:p14="http://schemas.microsoft.com/office/powerpoint/2010/main" val="270963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DEC6-EFF5-7794-A8B1-E128B433790E}"/>
              </a:ext>
            </a:extLst>
          </p:cNvPr>
          <p:cNvSpPr>
            <a:spLocks noGrp="1"/>
          </p:cNvSpPr>
          <p:nvPr>
            <p:ph type="title"/>
          </p:nvPr>
        </p:nvSpPr>
        <p:spPr>
          <a:xfrm>
            <a:off x="677333" y="640080"/>
            <a:ext cx="5418667" cy="1320800"/>
          </a:xfrm>
        </p:spPr>
        <p:txBody>
          <a:bodyPr vert="horz" lIns="91440" tIns="45720" rIns="91440" bIns="45720" rtlCol="0">
            <a:normAutofit/>
          </a:bodyPr>
          <a:lstStyle/>
          <a:p>
            <a:r>
              <a:rPr lang="en-US" u="sng" dirty="0"/>
              <a:t>Problem Statement</a:t>
            </a:r>
          </a:p>
        </p:txBody>
      </p:sp>
      <p:sp>
        <p:nvSpPr>
          <p:cNvPr id="3" name="Content Placeholder 2">
            <a:extLst>
              <a:ext uri="{FF2B5EF4-FFF2-40B4-BE49-F238E27FC236}">
                <a16:creationId xmlns:a16="http://schemas.microsoft.com/office/drawing/2014/main" id="{F3BD3E8B-0709-388B-458A-AEF01E26D159}"/>
              </a:ext>
            </a:extLst>
          </p:cNvPr>
          <p:cNvSpPr>
            <a:spLocks noGrp="1"/>
          </p:cNvSpPr>
          <p:nvPr>
            <p:ph idx="1"/>
          </p:nvPr>
        </p:nvSpPr>
        <p:spPr>
          <a:xfrm>
            <a:off x="308319" y="2167921"/>
            <a:ext cx="9955353" cy="612350"/>
          </a:xfrm>
        </p:spPr>
        <p:txBody>
          <a:bodyPr vert="horz" lIns="91440" tIns="45720" rIns="91440" bIns="45720" rtlCol="0">
            <a:noAutofit/>
          </a:bodyPr>
          <a:lstStyle/>
          <a:p>
            <a:pPr algn="just"/>
            <a:r>
              <a:rPr lang="en-US" sz="2000" dirty="0">
                <a:effectLst/>
                <a:latin typeface="Times New Roman" panose="02020603050405020304" pitchFamily="18" charset="0"/>
                <a:cs typeface="Times New Roman" panose="02020603050405020304" pitchFamily="18" charset="0"/>
              </a:rPr>
              <a:t>  In higher education and organizational settings, traditional attendance management methods are manual, time-consuming, error-prone, and vulnerable to manipulation.</a:t>
            </a:r>
            <a:endParaRPr lang="en-US" sz="2000" b="1" dirty="0">
              <a:latin typeface="Times New Roman" panose="02020603050405020304" pitchFamily="18" charset="0"/>
              <a:cs typeface="Times New Roman" panose="02020603050405020304" pitchFamily="18" charset="0"/>
            </a:endParaRPr>
          </a:p>
          <a:p>
            <a:pPr algn="just"/>
            <a:r>
              <a:rPr lang="en-US" sz="2000" dirty="0">
                <a:effectLst/>
                <a:latin typeface="Times New Roman" panose="02020603050405020304" pitchFamily="18" charset="0"/>
                <a:cs typeface="Times New Roman" panose="02020603050405020304" pitchFamily="18" charset="0"/>
              </a:rPr>
              <a:t> These methods typically rely on paper-based attendance sheets or electronic systems like RFID cards, which may suffer from issues such as buddy punching or loss of cards.</a:t>
            </a:r>
          </a:p>
          <a:p>
            <a:pPr algn="just"/>
            <a:r>
              <a:rPr lang="en-US" sz="2000" dirty="0">
                <a:effectLst/>
                <a:latin typeface="Times New Roman" panose="02020603050405020304" pitchFamily="18" charset="0"/>
                <a:cs typeface="Times New Roman" panose="02020603050405020304" pitchFamily="18" charset="0"/>
              </a:rPr>
              <a:t>There is a need for an automated attendance management system that leverages advanced technologies to overcome these limitations and streamline the attendance tracking process.</a:t>
            </a:r>
          </a:p>
        </p:txBody>
      </p:sp>
      <p:sp>
        <p:nvSpPr>
          <p:cNvPr id="4" name="Date Placeholder 3">
            <a:extLst>
              <a:ext uri="{FF2B5EF4-FFF2-40B4-BE49-F238E27FC236}">
                <a16:creationId xmlns:a16="http://schemas.microsoft.com/office/drawing/2014/main" id="{11B0BA42-2CB0-0398-4833-A5112F506CC5}"/>
              </a:ext>
            </a:extLst>
          </p:cNvPr>
          <p:cNvSpPr>
            <a:spLocks noGrp="1"/>
          </p:cNvSpPr>
          <p:nvPr>
            <p:ph type="dt" sz="half" idx="10"/>
          </p:nvPr>
        </p:nvSpPr>
        <p:spPr/>
        <p:txBody>
          <a:bodyPr/>
          <a:lstStyle/>
          <a:p>
            <a:fld id="{4E8342BA-9C72-434C-9CB5-43DBB7459DB7}" type="datetime1">
              <a:rPr lang="en-IN" smtClean="0"/>
              <a:t>25-05-2024</a:t>
            </a:fld>
            <a:endParaRPr lang="en-IN"/>
          </a:p>
        </p:txBody>
      </p:sp>
      <p:sp>
        <p:nvSpPr>
          <p:cNvPr id="6" name="Slide Number Placeholder 5">
            <a:extLst>
              <a:ext uri="{FF2B5EF4-FFF2-40B4-BE49-F238E27FC236}">
                <a16:creationId xmlns:a16="http://schemas.microsoft.com/office/drawing/2014/main" id="{F835AD41-86FD-9D9F-872F-948192340419}"/>
              </a:ext>
            </a:extLst>
          </p:cNvPr>
          <p:cNvSpPr>
            <a:spLocks noGrp="1"/>
          </p:cNvSpPr>
          <p:nvPr>
            <p:ph type="sldNum" sz="quarter" idx="12"/>
          </p:nvPr>
        </p:nvSpPr>
        <p:spPr/>
        <p:txBody>
          <a:bodyPr/>
          <a:lstStyle/>
          <a:p>
            <a:fld id="{3F87B148-DC85-4EDB-ACA3-100B1D618A48}" type="slidenum">
              <a:rPr lang="en-IN" smtClean="0"/>
              <a:t>2</a:t>
            </a:fld>
            <a:endParaRPr lang="en-IN"/>
          </a:p>
        </p:txBody>
      </p:sp>
    </p:spTree>
    <p:extLst>
      <p:ext uri="{BB962C8B-B14F-4D97-AF65-F5344CB8AC3E}">
        <p14:creationId xmlns:p14="http://schemas.microsoft.com/office/powerpoint/2010/main" val="2147070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D6047-1C5D-5D74-E907-FEDAF8E5BD34}"/>
              </a:ext>
            </a:extLst>
          </p:cNvPr>
          <p:cNvSpPr>
            <a:spLocks noGrp="1"/>
          </p:cNvSpPr>
          <p:nvPr>
            <p:ph type="title"/>
          </p:nvPr>
        </p:nvSpPr>
        <p:spPr/>
        <p:txBody>
          <a:bodyPr/>
          <a:lstStyle/>
          <a:p>
            <a:r>
              <a:rPr lang="en-US" u="sng" dirty="0"/>
              <a:t>Data-Flow Diagram(LEVEL-4)</a:t>
            </a:r>
            <a:endParaRPr lang="en-IN" u="sng" dirty="0"/>
          </a:p>
        </p:txBody>
      </p:sp>
      <p:pic>
        <p:nvPicPr>
          <p:cNvPr id="5" name="Content Placeholder 4" descr="A diagram of a face recognition&#10;&#10;Description automatically generated">
            <a:extLst>
              <a:ext uri="{FF2B5EF4-FFF2-40B4-BE49-F238E27FC236}">
                <a16:creationId xmlns:a16="http://schemas.microsoft.com/office/drawing/2014/main" id="{A5CB9156-E4E2-6FE1-4940-411A30C790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7540" y="1534930"/>
            <a:ext cx="6593714" cy="4952105"/>
          </a:xfrm>
        </p:spPr>
      </p:pic>
      <p:sp>
        <p:nvSpPr>
          <p:cNvPr id="3" name="Date Placeholder 2">
            <a:extLst>
              <a:ext uri="{FF2B5EF4-FFF2-40B4-BE49-F238E27FC236}">
                <a16:creationId xmlns:a16="http://schemas.microsoft.com/office/drawing/2014/main" id="{8B060446-0BFD-4160-34AB-5B59C6889450}"/>
              </a:ext>
            </a:extLst>
          </p:cNvPr>
          <p:cNvSpPr>
            <a:spLocks noGrp="1"/>
          </p:cNvSpPr>
          <p:nvPr>
            <p:ph type="dt" sz="half" idx="10"/>
          </p:nvPr>
        </p:nvSpPr>
        <p:spPr/>
        <p:txBody>
          <a:bodyPr/>
          <a:lstStyle/>
          <a:p>
            <a:fld id="{C389ACCC-925F-4F6E-949E-C4BB19F6F1D4}" type="datetime1">
              <a:rPr lang="en-IN" smtClean="0"/>
              <a:t>25-05-2024</a:t>
            </a:fld>
            <a:endParaRPr lang="en-IN"/>
          </a:p>
        </p:txBody>
      </p:sp>
      <p:sp>
        <p:nvSpPr>
          <p:cNvPr id="4" name="Slide Number Placeholder 3">
            <a:extLst>
              <a:ext uri="{FF2B5EF4-FFF2-40B4-BE49-F238E27FC236}">
                <a16:creationId xmlns:a16="http://schemas.microsoft.com/office/drawing/2014/main" id="{F236A767-C0B2-D2BB-3A33-3B8FB75D0654}"/>
              </a:ext>
            </a:extLst>
          </p:cNvPr>
          <p:cNvSpPr>
            <a:spLocks noGrp="1"/>
          </p:cNvSpPr>
          <p:nvPr>
            <p:ph type="sldNum" sz="quarter" idx="12"/>
          </p:nvPr>
        </p:nvSpPr>
        <p:spPr/>
        <p:txBody>
          <a:bodyPr/>
          <a:lstStyle/>
          <a:p>
            <a:fld id="{3F87B148-DC85-4EDB-ACA3-100B1D618A48}" type="slidenum">
              <a:rPr lang="en-IN" smtClean="0"/>
              <a:t>20</a:t>
            </a:fld>
            <a:endParaRPr lang="en-IN"/>
          </a:p>
        </p:txBody>
      </p:sp>
    </p:spTree>
    <p:extLst>
      <p:ext uri="{BB962C8B-B14F-4D97-AF65-F5344CB8AC3E}">
        <p14:creationId xmlns:p14="http://schemas.microsoft.com/office/powerpoint/2010/main" val="2125677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AC84D-3C6D-D9CC-9B2A-D064916B2B85}"/>
              </a:ext>
            </a:extLst>
          </p:cNvPr>
          <p:cNvSpPr>
            <a:spLocks noGrp="1"/>
          </p:cNvSpPr>
          <p:nvPr>
            <p:ph type="title"/>
          </p:nvPr>
        </p:nvSpPr>
        <p:spPr>
          <a:xfrm>
            <a:off x="276647" y="0"/>
            <a:ext cx="8596312" cy="1320800"/>
          </a:xfrm>
        </p:spPr>
        <p:txBody>
          <a:bodyPr vert="horz" lIns="91440" tIns="45720" rIns="91440" bIns="45720" rtlCol="0" anchor="b">
            <a:normAutofit/>
          </a:bodyPr>
          <a:lstStyle/>
          <a:p>
            <a:r>
              <a:rPr lang="en-US" u="sng" dirty="0"/>
              <a:t>ER-Diagram</a:t>
            </a:r>
          </a:p>
        </p:txBody>
      </p:sp>
      <p:pic>
        <p:nvPicPr>
          <p:cNvPr id="6" name="Content Placeholder 5" descr="A diagram of a diagram&#10;&#10;Description automatically generated">
            <a:extLst>
              <a:ext uri="{FF2B5EF4-FFF2-40B4-BE49-F238E27FC236}">
                <a16:creationId xmlns:a16="http://schemas.microsoft.com/office/drawing/2014/main" id="{F218BA34-E113-A751-4EBA-729F7422F8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1040" y="1605280"/>
            <a:ext cx="7559055" cy="4436745"/>
          </a:xfrm>
        </p:spPr>
      </p:pic>
      <p:sp>
        <p:nvSpPr>
          <p:cNvPr id="3" name="Date Placeholder 2">
            <a:extLst>
              <a:ext uri="{FF2B5EF4-FFF2-40B4-BE49-F238E27FC236}">
                <a16:creationId xmlns:a16="http://schemas.microsoft.com/office/drawing/2014/main" id="{A2CC2632-5277-EAC3-12DE-C9873D41BC82}"/>
              </a:ext>
            </a:extLst>
          </p:cNvPr>
          <p:cNvSpPr>
            <a:spLocks noGrp="1"/>
          </p:cNvSpPr>
          <p:nvPr>
            <p:ph type="dt" sz="half" idx="10"/>
          </p:nvPr>
        </p:nvSpPr>
        <p:spPr/>
        <p:txBody>
          <a:bodyPr/>
          <a:lstStyle/>
          <a:p>
            <a:fld id="{7C09FC6A-CAA0-4C91-A1D3-6749605E80B3}" type="datetime1">
              <a:rPr lang="en-IN" smtClean="0"/>
              <a:t>25-05-2024</a:t>
            </a:fld>
            <a:endParaRPr lang="en-IN"/>
          </a:p>
        </p:txBody>
      </p:sp>
      <p:sp>
        <p:nvSpPr>
          <p:cNvPr id="4" name="Slide Number Placeholder 3">
            <a:extLst>
              <a:ext uri="{FF2B5EF4-FFF2-40B4-BE49-F238E27FC236}">
                <a16:creationId xmlns:a16="http://schemas.microsoft.com/office/drawing/2014/main" id="{2197D026-8D07-2744-C64B-0C9CCF2A3DA0}"/>
              </a:ext>
            </a:extLst>
          </p:cNvPr>
          <p:cNvSpPr>
            <a:spLocks noGrp="1"/>
          </p:cNvSpPr>
          <p:nvPr>
            <p:ph type="sldNum" sz="quarter" idx="12"/>
          </p:nvPr>
        </p:nvSpPr>
        <p:spPr/>
        <p:txBody>
          <a:bodyPr/>
          <a:lstStyle/>
          <a:p>
            <a:fld id="{3F87B148-DC85-4EDB-ACA3-100B1D618A48}" type="slidenum">
              <a:rPr lang="en-IN" smtClean="0"/>
              <a:t>21</a:t>
            </a:fld>
            <a:endParaRPr lang="en-IN"/>
          </a:p>
        </p:txBody>
      </p:sp>
    </p:spTree>
    <p:extLst>
      <p:ext uri="{BB962C8B-B14F-4D97-AF65-F5344CB8AC3E}">
        <p14:creationId xmlns:p14="http://schemas.microsoft.com/office/powerpoint/2010/main" val="4087770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C4272-AB76-AFA0-B455-FD30A6242418}"/>
              </a:ext>
            </a:extLst>
          </p:cNvPr>
          <p:cNvSpPr>
            <a:spLocks noGrp="1"/>
          </p:cNvSpPr>
          <p:nvPr>
            <p:ph type="title"/>
          </p:nvPr>
        </p:nvSpPr>
        <p:spPr>
          <a:xfrm>
            <a:off x="6782500" y="1316115"/>
            <a:ext cx="5042916" cy="2341486"/>
          </a:xfrm>
        </p:spPr>
        <p:txBody>
          <a:bodyPr vert="horz" lIns="91440" tIns="45720" rIns="91440" bIns="45720" rtlCol="0" anchor="b">
            <a:normAutofit/>
          </a:bodyPr>
          <a:lstStyle/>
          <a:p>
            <a:r>
              <a:rPr lang="en-US" sz="5400" u="sng" kern="1200" dirty="0">
                <a:latin typeface="+mj-lt"/>
                <a:ea typeface="+mj-ea"/>
                <a:cs typeface="+mj-cs"/>
              </a:rPr>
              <a:t>USE-CASE Diagram</a:t>
            </a:r>
          </a:p>
        </p:txBody>
      </p:sp>
      <p:pic>
        <p:nvPicPr>
          <p:cNvPr id="4" name="Content Placeholder 3" descr="A diagram of a program&#10;&#10;Description automatically generated">
            <a:extLst>
              <a:ext uri="{FF2B5EF4-FFF2-40B4-BE49-F238E27FC236}">
                <a16:creationId xmlns:a16="http://schemas.microsoft.com/office/drawing/2014/main" id="{98462440-6B90-576A-3C44-B581B7A6BE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867727"/>
            <a:ext cx="5758063" cy="5122545"/>
          </a:xfrm>
          <a:prstGeom prst="rect">
            <a:avLst/>
          </a:prstGeom>
        </p:spPr>
      </p:pic>
      <p:sp>
        <p:nvSpPr>
          <p:cNvPr id="3" name="Date Placeholder 2">
            <a:extLst>
              <a:ext uri="{FF2B5EF4-FFF2-40B4-BE49-F238E27FC236}">
                <a16:creationId xmlns:a16="http://schemas.microsoft.com/office/drawing/2014/main" id="{2F57EBEE-270C-95DB-B4EE-33E766D8F0E2}"/>
              </a:ext>
            </a:extLst>
          </p:cNvPr>
          <p:cNvSpPr>
            <a:spLocks noGrp="1"/>
          </p:cNvSpPr>
          <p:nvPr>
            <p:ph type="dt" sz="half" idx="10"/>
          </p:nvPr>
        </p:nvSpPr>
        <p:spPr/>
        <p:txBody>
          <a:bodyPr/>
          <a:lstStyle/>
          <a:p>
            <a:fld id="{A022E025-20DA-4577-BBC6-B9C275B3AC41}" type="datetime1">
              <a:rPr lang="en-IN" smtClean="0"/>
              <a:t>25-05-2024</a:t>
            </a:fld>
            <a:endParaRPr lang="en-IN"/>
          </a:p>
        </p:txBody>
      </p:sp>
      <p:sp>
        <p:nvSpPr>
          <p:cNvPr id="5" name="Slide Number Placeholder 4">
            <a:extLst>
              <a:ext uri="{FF2B5EF4-FFF2-40B4-BE49-F238E27FC236}">
                <a16:creationId xmlns:a16="http://schemas.microsoft.com/office/drawing/2014/main" id="{57AC8B39-2E7E-8569-8E2D-8205263D9492}"/>
              </a:ext>
            </a:extLst>
          </p:cNvPr>
          <p:cNvSpPr>
            <a:spLocks noGrp="1"/>
          </p:cNvSpPr>
          <p:nvPr>
            <p:ph type="sldNum" sz="quarter" idx="12"/>
          </p:nvPr>
        </p:nvSpPr>
        <p:spPr/>
        <p:txBody>
          <a:bodyPr/>
          <a:lstStyle/>
          <a:p>
            <a:fld id="{3F87B148-DC85-4EDB-ACA3-100B1D618A48}" type="slidenum">
              <a:rPr lang="en-IN" smtClean="0"/>
              <a:t>22</a:t>
            </a:fld>
            <a:endParaRPr lang="en-IN"/>
          </a:p>
        </p:txBody>
      </p:sp>
    </p:spTree>
    <p:extLst>
      <p:ext uri="{BB962C8B-B14F-4D97-AF65-F5344CB8AC3E}">
        <p14:creationId xmlns:p14="http://schemas.microsoft.com/office/powerpoint/2010/main" val="4067610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66D5-C72D-DE4C-4F33-3B7C175A3A20}"/>
              </a:ext>
            </a:extLst>
          </p:cNvPr>
          <p:cNvSpPr>
            <a:spLocks noGrp="1"/>
          </p:cNvSpPr>
          <p:nvPr>
            <p:ph type="title"/>
          </p:nvPr>
        </p:nvSpPr>
        <p:spPr>
          <a:xfrm>
            <a:off x="5536734" y="609600"/>
            <a:ext cx="3737268" cy="1320800"/>
          </a:xfrm>
        </p:spPr>
        <p:txBody>
          <a:bodyPr>
            <a:normAutofit/>
          </a:bodyPr>
          <a:lstStyle/>
          <a:p>
            <a:r>
              <a:rPr lang="en-IN" dirty="0"/>
              <a:t>Patent Status</a:t>
            </a:r>
          </a:p>
        </p:txBody>
      </p:sp>
      <p:sp>
        <p:nvSpPr>
          <p:cNvPr id="3" name="Content Placeholder 2">
            <a:extLst>
              <a:ext uri="{FF2B5EF4-FFF2-40B4-BE49-F238E27FC236}">
                <a16:creationId xmlns:a16="http://schemas.microsoft.com/office/drawing/2014/main" id="{0F9B0AAD-8D90-3D7E-4D66-651E410AEB0F}"/>
              </a:ext>
            </a:extLst>
          </p:cNvPr>
          <p:cNvSpPr>
            <a:spLocks noGrp="1"/>
          </p:cNvSpPr>
          <p:nvPr>
            <p:ph idx="1"/>
          </p:nvPr>
        </p:nvSpPr>
        <p:spPr>
          <a:xfrm>
            <a:off x="5209563" y="2160589"/>
            <a:ext cx="6628210" cy="3880773"/>
          </a:xfrm>
        </p:spPr>
        <p:txBody>
          <a:bodyPr>
            <a:normAutofit/>
          </a:bodyPr>
          <a:lstStyle/>
          <a:p>
            <a:r>
              <a:rPr lang="en-IN" dirty="0"/>
              <a:t>Soft copy of patent draft completed 100%</a:t>
            </a:r>
          </a:p>
          <a:p>
            <a:r>
              <a:rPr lang="en-IN" dirty="0"/>
              <a:t>Submitted to guide for Approval.</a:t>
            </a:r>
          </a:p>
          <a:p>
            <a:pPr marL="0" indent="0">
              <a:buNone/>
            </a:pPr>
            <a:endParaRPr lang="en-IN" dirty="0"/>
          </a:p>
        </p:txBody>
      </p:sp>
      <p:sp>
        <p:nvSpPr>
          <p:cNvPr id="4" name="Date Placeholder 3">
            <a:extLst>
              <a:ext uri="{FF2B5EF4-FFF2-40B4-BE49-F238E27FC236}">
                <a16:creationId xmlns:a16="http://schemas.microsoft.com/office/drawing/2014/main" id="{55F8D2B7-DE42-DB63-F378-FD620A157AC7}"/>
              </a:ext>
            </a:extLst>
          </p:cNvPr>
          <p:cNvSpPr>
            <a:spLocks noGrp="1"/>
          </p:cNvSpPr>
          <p:nvPr>
            <p:ph type="dt" sz="half" idx="10"/>
          </p:nvPr>
        </p:nvSpPr>
        <p:spPr/>
        <p:txBody>
          <a:bodyPr/>
          <a:lstStyle/>
          <a:p>
            <a:fld id="{5A8A6E29-EC10-4144-A9E7-00566DC56C52}" type="datetime1">
              <a:rPr lang="en-IN" smtClean="0"/>
              <a:t>25-05-2024</a:t>
            </a:fld>
            <a:endParaRPr lang="en-IN"/>
          </a:p>
        </p:txBody>
      </p:sp>
      <p:sp>
        <p:nvSpPr>
          <p:cNvPr id="6" name="Slide Number Placeholder 5">
            <a:extLst>
              <a:ext uri="{FF2B5EF4-FFF2-40B4-BE49-F238E27FC236}">
                <a16:creationId xmlns:a16="http://schemas.microsoft.com/office/drawing/2014/main" id="{AD179CE7-00BC-D637-F041-BEFE5010751D}"/>
              </a:ext>
            </a:extLst>
          </p:cNvPr>
          <p:cNvSpPr>
            <a:spLocks noGrp="1"/>
          </p:cNvSpPr>
          <p:nvPr>
            <p:ph type="sldNum" sz="quarter" idx="12"/>
          </p:nvPr>
        </p:nvSpPr>
        <p:spPr/>
        <p:txBody>
          <a:bodyPr/>
          <a:lstStyle/>
          <a:p>
            <a:fld id="{3F87B148-DC85-4EDB-ACA3-100B1D618A48}" type="slidenum">
              <a:rPr lang="en-IN" smtClean="0"/>
              <a:t>23</a:t>
            </a:fld>
            <a:endParaRPr lang="en-IN"/>
          </a:p>
        </p:txBody>
      </p:sp>
      <p:pic>
        <p:nvPicPr>
          <p:cNvPr id="5" name="Picture 4" descr="Pen placed on top of a signature line">
            <a:extLst>
              <a:ext uri="{FF2B5EF4-FFF2-40B4-BE49-F238E27FC236}">
                <a16:creationId xmlns:a16="http://schemas.microsoft.com/office/drawing/2014/main" id="{978FE524-B342-1BD4-E2F4-D878168220F0}"/>
              </a:ext>
            </a:extLst>
          </p:cNvPr>
          <p:cNvPicPr>
            <a:picLocks noChangeAspect="1"/>
          </p:cNvPicPr>
          <p:nvPr/>
        </p:nvPicPr>
        <p:blipFill rotWithShape="1">
          <a:blip r:embed="rId2"/>
          <a:srcRect l="47491" r="-2"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Tree>
    <p:extLst>
      <p:ext uri="{BB962C8B-B14F-4D97-AF65-F5344CB8AC3E}">
        <p14:creationId xmlns:p14="http://schemas.microsoft.com/office/powerpoint/2010/main" val="3047737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349F-CF9E-17A5-E471-C091975083ED}"/>
              </a:ext>
            </a:extLst>
          </p:cNvPr>
          <p:cNvSpPr>
            <a:spLocks noGrp="1"/>
          </p:cNvSpPr>
          <p:nvPr>
            <p:ph type="title"/>
          </p:nvPr>
        </p:nvSpPr>
        <p:spPr>
          <a:xfrm>
            <a:off x="1286933" y="609600"/>
            <a:ext cx="10197494" cy="1099457"/>
          </a:xfrm>
        </p:spPr>
        <p:txBody>
          <a:bodyPr>
            <a:normAutofit/>
          </a:bodyPr>
          <a:lstStyle/>
          <a:p>
            <a:r>
              <a:rPr lang="en-IN" dirty="0"/>
              <a:t>Research Paper Status</a:t>
            </a:r>
          </a:p>
        </p:txBody>
      </p:sp>
      <p:graphicFrame>
        <p:nvGraphicFramePr>
          <p:cNvPr id="5" name="Content Placeholder 2">
            <a:extLst>
              <a:ext uri="{FF2B5EF4-FFF2-40B4-BE49-F238E27FC236}">
                <a16:creationId xmlns:a16="http://schemas.microsoft.com/office/drawing/2014/main" id="{A0B2ED94-5519-9BD6-111F-3B7CA9ACC0F1}"/>
              </a:ext>
            </a:extLst>
          </p:cNvPr>
          <p:cNvGraphicFramePr>
            <a:graphicFrameLocks noGrp="1"/>
          </p:cNvGraphicFramePr>
          <p:nvPr>
            <p:ph idx="1"/>
            <p:extLst>
              <p:ext uri="{D42A27DB-BD31-4B8C-83A1-F6EECF244321}">
                <p14:modId xmlns:p14="http://schemas.microsoft.com/office/powerpoint/2010/main" val="4135197373"/>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662B9396-8DB9-31A2-21A6-65D4B6B9DE3C}"/>
              </a:ext>
            </a:extLst>
          </p:cNvPr>
          <p:cNvSpPr>
            <a:spLocks noGrp="1"/>
          </p:cNvSpPr>
          <p:nvPr>
            <p:ph type="dt" sz="half" idx="10"/>
          </p:nvPr>
        </p:nvSpPr>
        <p:spPr/>
        <p:txBody>
          <a:bodyPr/>
          <a:lstStyle/>
          <a:p>
            <a:fld id="{A872A38C-3654-4B4C-BEC5-9074A2BC90A1}" type="datetime1">
              <a:rPr lang="en-IN" smtClean="0"/>
              <a:t>25-05-2024</a:t>
            </a:fld>
            <a:endParaRPr lang="en-IN"/>
          </a:p>
        </p:txBody>
      </p:sp>
      <p:sp>
        <p:nvSpPr>
          <p:cNvPr id="4" name="Slide Number Placeholder 3">
            <a:extLst>
              <a:ext uri="{FF2B5EF4-FFF2-40B4-BE49-F238E27FC236}">
                <a16:creationId xmlns:a16="http://schemas.microsoft.com/office/drawing/2014/main" id="{ED8915DF-6A23-A200-C718-57EC4B127146}"/>
              </a:ext>
            </a:extLst>
          </p:cNvPr>
          <p:cNvSpPr>
            <a:spLocks noGrp="1"/>
          </p:cNvSpPr>
          <p:nvPr>
            <p:ph type="sldNum" sz="quarter" idx="12"/>
          </p:nvPr>
        </p:nvSpPr>
        <p:spPr/>
        <p:txBody>
          <a:bodyPr/>
          <a:lstStyle/>
          <a:p>
            <a:fld id="{3F87B148-DC85-4EDB-ACA3-100B1D618A48}" type="slidenum">
              <a:rPr lang="en-IN" smtClean="0"/>
              <a:t>24</a:t>
            </a:fld>
            <a:endParaRPr lang="en-IN"/>
          </a:p>
        </p:txBody>
      </p:sp>
    </p:spTree>
    <p:extLst>
      <p:ext uri="{BB962C8B-B14F-4D97-AF65-F5344CB8AC3E}">
        <p14:creationId xmlns:p14="http://schemas.microsoft.com/office/powerpoint/2010/main" val="124965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FE9B6-B681-FBB6-6CC5-D29BD7F4C8D1}"/>
              </a:ext>
            </a:extLst>
          </p:cNvPr>
          <p:cNvSpPr>
            <a:spLocks noGrp="1"/>
          </p:cNvSpPr>
          <p:nvPr>
            <p:ph type="title"/>
          </p:nvPr>
        </p:nvSpPr>
        <p:spPr/>
        <p:txBody>
          <a:bodyPr/>
          <a:lstStyle/>
          <a:p>
            <a:r>
              <a:rPr lang="en-IN" u="sng" dirty="0"/>
              <a:t>Research Paper submission proof</a:t>
            </a:r>
          </a:p>
        </p:txBody>
      </p:sp>
      <p:pic>
        <p:nvPicPr>
          <p:cNvPr id="9" name="Content Placeholder 8" descr="A screenshot of a computer">
            <a:extLst>
              <a:ext uri="{FF2B5EF4-FFF2-40B4-BE49-F238E27FC236}">
                <a16:creationId xmlns:a16="http://schemas.microsoft.com/office/drawing/2014/main" id="{FA718CFD-BE4D-6101-7E89-2499E35FDE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773" y="1584960"/>
            <a:ext cx="8548867" cy="4385015"/>
          </a:xfrm>
        </p:spPr>
      </p:pic>
      <p:sp>
        <p:nvSpPr>
          <p:cNvPr id="3" name="Date Placeholder 2">
            <a:extLst>
              <a:ext uri="{FF2B5EF4-FFF2-40B4-BE49-F238E27FC236}">
                <a16:creationId xmlns:a16="http://schemas.microsoft.com/office/drawing/2014/main" id="{C034E2BD-05E0-4953-BEA8-6954EC360965}"/>
              </a:ext>
            </a:extLst>
          </p:cNvPr>
          <p:cNvSpPr>
            <a:spLocks noGrp="1"/>
          </p:cNvSpPr>
          <p:nvPr>
            <p:ph type="dt" sz="half" idx="10"/>
          </p:nvPr>
        </p:nvSpPr>
        <p:spPr/>
        <p:txBody>
          <a:bodyPr/>
          <a:lstStyle/>
          <a:p>
            <a:fld id="{DC52DA09-2FB5-4399-AFD1-DB4AF3876B21}" type="datetime1">
              <a:rPr lang="en-IN" smtClean="0"/>
              <a:t>25-05-2024</a:t>
            </a:fld>
            <a:endParaRPr lang="en-IN"/>
          </a:p>
        </p:txBody>
      </p:sp>
      <p:sp>
        <p:nvSpPr>
          <p:cNvPr id="4" name="Slide Number Placeholder 3">
            <a:extLst>
              <a:ext uri="{FF2B5EF4-FFF2-40B4-BE49-F238E27FC236}">
                <a16:creationId xmlns:a16="http://schemas.microsoft.com/office/drawing/2014/main" id="{C15AB25B-CB6B-15A4-205F-3A8E35C43D18}"/>
              </a:ext>
            </a:extLst>
          </p:cNvPr>
          <p:cNvSpPr>
            <a:spLocks noGrp="1"/>
          </p:cNvSpPr>
          <p:nvPr>
            <p:ph type="sldNum" sz="quarter" idx="12"/>
          </p:nvPr>
        </p:nvSpPr>
        <p:spPr/>
        <p:txBody>
          <a:bodyPr/>
          <a:lstStyle/>
          <a:p>
            <a:fld id="{3F87B148-DC85-4EDB-ACA3-100B1D618A48}" type="slidenum">
              <a:rPr lang="en-IN" smtClean="0"/>
              <a:t>25</a:t>
            </a:fld>
            <a:endParaRPr lang="en-IN"/>
          </a:p>
        </p:txBody>
      </p:sp>
    </p:spTree>
    <p:extLst>
      <p:ext uri="{BB962C8B-B14F-4D97-AF65-F5344CB8AC3E}">
        <p14:creationId xmlns:p14="http://schemas.microsoft.com/office/powerpoint/2010/main" val="3854073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D8C4-46AF-202F-1151-B2A4DC6910AA}"/>
              </a:ext>
            </a:extLst>
          </p:cNvPr>
          <p:cNvSpPr>
            <a:spLocks noGrp="1"/>
          </p:cNvSpPr>
          <p:nvPr>
            <p:ph type="title"/>
          </p:nvPr>
        </p:nvSpPr>
        <p:spPr>
          <a:xfrm>
            <a:off x="652481" y="1382486"/>
            <a:ext cx="3547581" cy="4093028"/>
          </a:xfrm>
        </p:spPr>
        <p:txBody>
          <a:bodyPr anchor="ctr">
            <a:normAutofit/>
          </a:bodyPr>
          <a:lstStyle/>
          <a:p>
            <a:r>
              <a:rPr lang="en-IN" sz="4400">
                <a:solidFill>
                  <a:schemeClr val="accent1">
                    <a:lumMod val="75000"/>
                  </a:schemeClr>
                </a:solidFill>
              </a:rPr>
              <a:t>Project Status</a:t>
            </a:r>
          </a:p>
        </p:txBody>
      </p:sp>
      <p:graphicFrame>
        <p:nvGraphicFramePr>
          <p:cNvPr id="5" name="Content Placeholder 2">
            <a:extLst>
              <a:ext uri="{FF2B5EF4-FFF2-40B4-BE49-F238E27FC236}">
                <a16:creationId xmlns:a16="http://schemas.microsoft.com/office/drawing/2014/main" id="{5B92849C-69D2-9F06-BFE6-3938A51EAADE}"/>
              </a:ext>
            </a:extLst>
          </p:cNvPr>
          <p:cNvGraphicFramePr>
            <a:graphicFrameLocks noGrp="1"/>
          </p:cNvGraphicFramePr>
          <p:nvPr>
            <p:ph idx="1"/>
            <p:extLst>
              <p:ext uri="{D42A27DB-BD31-4B8C-83A1-F6EECF244321}">
                <p14:modId xmlns:p14="http://schemas.microsoft.com/office/powerpoint/2010/main" val="523144141"/>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9B67317C-0383-FF3A-2287-BAAB29EE6C81}"/>
              </a:ext>
            </a:extLst>
          </p:cNvPr>
          <p:cNvSpPr>
            <a:spLocks noGrp="1"/>
          </p:cNvSpPr>
          <p:nvPr>
            <p:ph type="dt" sz="half" idx="10"/>
          </p:nvPr>
        </p:nvSpPr>
        <p:spPr/>
        <p:txBody>
          <a:bodyPr/>
          <a:lstStyle/>
          <a:p>
            <a:fld id="{8EDC4417-56AB-4F6F-9E05-5359F97E20D2}" type="datetime1">
              <a:rPr lang="en-IN" smtClean="0"/>
              <a:t>25-05-2024</a:t>
            </a:fld>
            <a:endParaRPr lang="en-IN"/>
          </a:p>
        </p:txBody>
      </p:sp>
      <p:sp>
        <p:nvSpPr>
          <p:cNvPr id="4" name="Slide Number Placeholder 3">
            <a:extLst>
              <a:ext uri="{FF2B5EF4-FFF2-40B4-BE49-F238E27FC236}">
                <a16:creationId xmlns:a16="http://schemas.microsoft.com/office/drawing/2014/main" id="{2018C0D9-A78D-2CD0-D2C5-0FC5430181B8}"/>
              </a:ext>
            </a:extLst>
          </p:cNvPr>
          <p:cNvSpPr>
            <a:spLocks noGrp="1"/>
          </p:cNvSpPr>
          <p:nvPr>
            <p:ph type="sldNum" sz="quarter" idx="12"/>
          </p:nvPr>
        </p:nvSpPr>
        <p:spPr/>
        <p:txBody>
          <a:bodyPr/>
          <a:lstStyle/>
          <a:p>
            <a:fld id="{3F87B148-DC85-4EDB-ACA3-100B1D618A48}" type="slidenum">
              <a:rPr lang="en-IN" smtClean="0"/>
              <a:t>26</a:t>
            </a:fld>
            <a:endParaRPr lang="en-IN"/>
          </a:p>
        </p:txBody>
      </p:sp>
    </p:spTree>
    <p:extLst>
      <p:ext uri="{BB962C8B-B14F-4D97-AF65-F5344CB8AC3E}">
        <p14:creationId xmlns:p14="http://schemas.microsoft.com/office/powerpoint/2010/main" val="1681855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99170A-0FBE-5C45-B43F-5165573FA890}"/>
              </a:ext>
            </a:extLst>
          </p:cNvPr>
          <p:cNvSpPr>
            <a:spLocks noGrp="1"/>
          </p:cNvSpPr>
          <p:nvPr>
            <p:ph type="title"/>
          </p:nvPr>
        </p:nvSpPr>
        <p:spPr>
          <a:xfrm>
            <a:off x="572493" y="238539"/>
            <a:ext cx="11018520" cy="1434415"/>
          </a:xfrm>
        </p:spPr>
        <p:txBody>
          <a:bodyPr anchor="b">
            <a:normAutofit/>
          </a:bodyPr>
          <a:lstStyle/>
          <a:p>
            <a:r>
              <a:rPr lang="en-IN" sz="5400" dirty="0"/>
              <a:t>References	</a:t>
            </a:r>
          </a:p>
        </p:txBody>
      </p:sp>
      <p:sp>
        <p:nvSpPr>
          <p:cNvPr id="1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A81EDF1-E847-732B-B515-11B953BE4975}"/>
              </a:ext>
            </a:extLst>
          </p:cNvPr>
          <p:cNvSpPr>
            <a:spLocks noGrp="1"/>
          </p:cNvSpPr>
          <p:nvPr>
            <p:ph idx="1"/>
          </p:nvPr>
        </p:nvSpPr>
        <p:spPr>
          <a:xfrm>
            <a:off x="572493" y="2071316"/>
            <a:ext cx="8756858" cy="4119172"/>
          </a:xfrm>
        </p:spPr>
        <p:txBody>
          <a:bodyPr anchor="t">
            <a:normAutofit lnSpcReduction="10000"/>
          </a:bodyPr>
          <a:lstStyle/>
          <a:p>
            <a:pPr>
              <a:spcAft>
                <a:spcPts val="800"/>
              </a:spcAft>
            </a:pPr>
            <a:r>
              <a:rPr lang="en-IN" sz="1600" b="1" kern="100" dirty="0">
                <a:effectLst/>
                <a:latin typeface="Times New Roman" panose="02020603050405020304" pitchFamily="18" charset="0"/>
                <a:ea typeface="Aptos" panose="020B0004020202020204" pitchFamily="34" charset="0"/>
                <a:cs typeface="Times New Roman" panose="02020603050405020304" pitchFamily="18" charset="0"/>
              </a:rPr>
              <a:t>1. Heusch, G., Rodriguez, Y., Marcel, S.: Local Binary Patterns as an Image Preprocessing for Face Authentication. In: Proc FGR 2006, pp. 9–14 (2006) </a:t>
            </a:r>
          </a:p>
          <a:p>
            <a:pPr>
              <a:spcAft>
                <a:spcPts val="800"/>
              </a:spcAft>
            </a:pPr>
            <a:r>
              <a:rPr lang="en-IN" sz="1600" b="1" kern="100" dirty="0">
                <a:effectLst/>
                <a:latin typeface="Times New Roman" panose="02020603050405020304" pitchFamily="18" charset="0"/>
                <a:ea typeface="Aptos" panose="020B0004020202020204" pitchFamily="34" charset="0"/>
                <a:cs typeface="Times New Roman" panose="02020603050405020304" pitchFamily="18" charset="0"/>
              </a:rPr>
              <a:t>2. Zhang, G., Huang, Z., Li, S.Z.: Boosting local binary pattern (LBP)-based face recognition. In: SinoBiometrics 2004, pp. 179–186 (2004) </a:t>
            </a:r>
          </a:p>
          <a:p>
            <a:pPr>
              <a:spcAft>
                <a:spcPts val="800"/>
              </a:spcAft>
            </a:pPr>
            <a:r>
              <a:rPr lang="en-IN" sz="1600" b="1" kern="100" dirty="0">
                <a:effectLst/>
                <a:latin typeface="Times New Roman" panose="02020603050405020304" pitchFamily="18" charset="0"/>
                <a:ea typeface="Aptos" panose="020B0004020202020204" pitchFamily="34" charset="0"/>
                <a:cs typeface="Times New Roman" panose="02020603050405020304" pitchFamily="18" charset="0"/>
              </a:rPr>
              <a:t>3. Beveridge, J.R., Bolme, D., Teixeira, M., Draper, B.: The CSU Face Identification Evaluation System User’s Guide: Version 5.0, Technical Report, C.S. Dept., CSU (2003) </a:t>
            </a:r>
          </a:p>
          <a:p>
            <a:pPr>
              <a:spcAft>
                <a:spcPts val="800"/>
              </a:spcAft>
            </a:pPr>
            <a:r>
              <a:rPr lang="en-IN" sz="1600" b="1" kern="100" dirty="0">
                <a:effectLst/>
                <a:latin typeface="Times New Roman" panose="02020603050405020304" pitchFamily="18" charset="0"/>
                <a:ea typeface="Aptos" panose="020B0004020202020204" pitchFamily="34" charset="0"/>
                <a:cs typeface="Times New Roman" panose="02020603050405020304" pitchFamily="18" charset="0"/>
              </a:rPr>
              <a:t>4. Messer, K., Matas, J., Kittler, J., Jonsson, K.: XM2VTSDB: The extended M2VTS database. In: Akumuri, S., Kullman, C. (eds.) AVBPA’99, pp. 72–77 (1999)</a:t>
            </a:r>
          </a:p>
          <a:p>
            <a:pPr>
              <a:spcAft>
                <a:spcPts val="800"/>
              </a:spcAft>
            </a:pPr>
            <a:r>
              <a:rPr lang="en-IN" sz="1600" b="1" kern="100" dirty="0">
                <a:effectLst/>
                <a:latin typeface="Times New Roman" panose="02020603050405020304" pitchFamily="18" charset="0"/>
                <a:ea typeface="Aptos" panose="020B0004020202020204" pitchFamily="34" charset="0"/>
                <a:cs typeface="Times New Roman" panose="02020603050405020304" pitchFamily="18" charset="0"/>
              </a:rPr>
              <a:t> 5. Messor, K., Kittler, J., Short, J., Heusch, G., Cardinaux, F., Marcel, S., Rodriguez, Y., Shan, S., Su, Y., Gao, W., Chen, X.: Performance Characterisation of Face Recognition Algorithms and Their Sensitivity to Severe Illumination Changes. In: ICB2006, pp. 1–11 (2006) </a:t>
            </a:r>
          </a:p>
          <a:p>
            <a:pPr>
              <a:spcAft>
                <a:spcPts val="800"/>
              </a:spcAft>
            </a:pPr>
            <a:r>
              <a:rPr lang="en-IN" sz="1600" b="1" kern="100" dirty="0">
                <a:effectLst/>
                <a:latin typeface="Times New Roman" panose="02020603050405020304" pitchFamily="18" charset="0"/>
                <a:ea typeface="Aptos" panose="020B0004020202020204" pitchFamily="34" charset="0"/>
                <a:cs typeface="Times New Roman" panose="02020603050405020304" pitchFamily="18" charset="0"/>
              </a:rPr>
              <a:t>6. Philips, P.J., Moon, H.J., Rizvi, S.A., Rauss, P.J.: The FERET Evaluation Methodology for Face Recognition Algorithms. PAMI 22(10), 1090–1104 (2000) </a:t>
            </a:r>
          </a:p>
          <a:p>
            <a:pPr marL="0" indent="0">
              <a:buNone/>
            </a:pPr>
            <a:endParaRPr lang="en-IN" sz="1200" dirty="0"/>
          </a:p>
        </p:txBody>
      </p:sp>
      <p:sp>
        <p:nvSpPr>
          <p:cNvPr id="4" name="Date Placeholder 3">
            <a:extLst>
              <a:ext uri="{FF2B5EF4-FFF2-40B4-BE49-F238E27FC236}">
                <a16:creationId xmlns:a16="http://schemas.microsoft.com/office/drawing/2014/main" id="{E06506FC-3CC1-2F64-B86E-EF5E4605669C}"/>
              </a:ext>
            </a:extLst>
          </p:cNvPr>
          <p:cNvSpPr>
            <a:spLocks noGrp="1"/>
          </p:cNvSpPr>
          <p:nvPr>
            <p:ph type="dt" sz="half" idx="10"/>
          </p:nvPr>
        </p:nvSpPr>
        <p:spPr>
          <a:xfrm>
            <a:off x="838200" y="6356350"/>
            <a:ext cx="2743200" cy="365125"/>
          </a:xfrm>
        </p:spPr>
        <p:txBody>
          <a:bodyPr>
            <a:normAutofit/>
          </a:bodyPr>
          <a:lstStyle/>
          <a:p>
            <a:pPr>
              <a:spcAft>
                <a:spcPts val="600"/>
              </a:spcAft>
            </a:pPr>
            <a:fld id="{96A9951D-48BB-4EC7-B4F5-952E9B2E43A0}" type="datetime1">
              <a:rPr lang="en-IN" smtClean="0"/>
              <a:pPr>
                <a:spcAft>
                  <a:spcPts val="600"/>
                </a:spcAft>
              </a:pPr>
              <a:t>25-05-2024</a:t>
            </a:fld>
            <a:endParaRPr lang="en-IN"/>
          </a:p>
        </p:txBody>
      </p:sp>
      <p:sp>
        <p:nvSpPr>
          <p:cNvPr id="5" name="Slide Number Placeholder 4">
            <a:extLst>
              <a:ext uri="{FF2B5EF4-FFF2-40B4-BE49-F238E27FC236}">
                <a16:creationId xmlns:a16="http://schemas.microsoft.com/office/drawing/2014/main" id="{920B5A06-2660-7158-AFAD-D25D4499C014}"/>
              </a:ext>
            </a:extLst>
          </p:cNvPr>
          <p:cNvSpPr>
            <a:spLocks noGrp="1"/>
          </p:cNvSpPr>
          <p:nvPr>
            <p:ph type="sldNum" sz="quarter" idx="12"/>
          </p:nvPr>
        </p:nvSpPr>
        <p:spPr>
          <a:xfrm>
            <a:off x="8610600" y="6356350"/>
            <a:ext cx="2743200" cy="365125"/>
          </a:xfrm>
        </p:spPr>
        <p:txBody>
          <a:bodyPr>
            <a:normAutofit/>
          </a:bodyPr>
          <a:lstStyle/>
          <a:p>
            <a:pPr>
              <a:spcAft>
                <a:spcPts val="600"/>
              </a:spcAft>
            </a:pPr>
            <a:fld id="{3F87B148-DC85-4EDB-ACA3-100B1D618A48}" type="slidenum">
              <a:rPr lang="en-IN" smtClean="0"/>
              <a:pPr>
                <a:spcAft>
                  <a:spcPts val="600"/>
                </a:spcAft>
              </a:pPr>
              <a:t>27</a:t>
            </a:fld>
            <a:endParaRPr lang="en-IN"/>
          </a:p>
        </p:txBody>
      </p:sp>
    </p:spTree>
    <p:extLst>
      <p:ext uri="{BB962C8B-B14F-4D97-AF65-F5344CB8AC3E}">
        <p14:creationId xmlns:p14="http://schemas.microsoft.com/office/powerpoint/2010/main" val="2736883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B4E53E-52F1-622A-92ED-1C7FFF75FCDE}"/>
              </a:ext>
            </a:extLst>
          </p:cNvPr>
          <p:cNvSpPr>
            <a:spLocks noGrp="1"/>
          </p:cNvSpPr>
          <p:nvPr>
            <p:ph type="title"/>
          </p:nvPr>
        </p:nvSpPr>
        <p:spPr>
          <a:xfrm>
            <a:off x="572493" y="238539"/>
            <a:ext cx="11018520" cy="1434415"/>
          </a:xfrm>
        </p:spPr>
        <p:txBody>
          <a:bodyPr anchor="b">
            <a:normAutofit/>
          </a:bodyPr>
          <a:lstStyle/>
          <a:p>
            <a:r>
              <a:rPr lang="en-IN" sz="5400"/>
              <a:t>References(contd…)</a:t>
            </a:r>
          </a:p>
        </p:txBody>
      </p:sp>
      <p:sp>
        <p:nvSpPr>
          <p:cNvPr id="1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9AAF130-50B4-5CFA-3A1B-55F9C3089D49}"/>
              </a:ext>
            </a:extLst>
          </p:cNvPr>
          <p:cNvSpPr>
            <a:spLocks noGrp="1"/>
          </p:cNvSpPr>
          <p:nvPr>
            <p:ph idx="1"/>
          </p:nvPr>
        </p:nvSpPr>
        <p:spPr>
          <a:xfrm>
            <a:off x="572493" y="2071316"/>
            <a:ext cx="11388848" cy="4119172"/>
          </a:xfrm>
        </p:spPr>
        <p:txBody>
          <a:bodyPr anchor="t">
            <a:normAutofit/>
          </a:bodyPr>
          <a:lstStyle/>
          <a:p>
            <a:pPr>
              <a:spcAft>
                <a:spcPts val="800"/>
              </a:spcAft>
            </a:pPr>
            <a:r>
              <a:rPr lang="en-IN" sz="1200" b="1" kern="100" dirty="0">
                <a:effectLst/>
                <a:latin typeface="Times New Roman" panose="02020603050405020304" pitchFamily="18" charset="0"/>
                <a:ea typeface="Aptos" panose="020B0004020202020204" pitchFamily="34" charset="0"/>
                <a:cs typeface="Times New Roman" panose="02020603050405020304" pitchFamily="18" charset="0"/>
              </a:rPr>
              <a:t>7. Belhumeur, P.N., Hespanha, J.P., Kriegman, D.J.: Eigenfaces vs. Fisherfaces: Recognition using Class Specific Linear Projection. In: Buxton, B.F., Cipolla, R. (eds.) ECCV 1996. LNCS, vol. 1065, pp. 45–56. Springer, Heidelberg (1996) </a:t>
            </a:r>
          </a:p>
          <a:p>
            <a:pPr>
              <a:spcAft>
                <a:spcPts val="800"/>
              </a:spcAft>
            </a:pPr>
            <a:r>
              <a:rPr lang="en-IN" sz="1200" b="1" kern="100" dirty="0">
                <a:effectLst/>
                <a:latin typeface="Times New Roman" panose="02020603050405020304" pitchFamily="18" charset="0"/>
                <a:ea typeface="Aptos" panose="020B0004020202020204" pitchFamily="34" charset="0"/>
                <a:cs typeface="Times New Roman" panose="02020603050405020304" pitchFamily="18" charset="0"/>
              </a:rPr>
              <a:t>8. Shan, S., Zhang, W., Su, Y., Xhen, X., Gao, W.: Ensemble of Piecewise FDA based on Spatial Histogram of Local (Gabor) Binary Patterns for Face Recognition. In: ICPR (2006)</a:t>
            </a:r>
          </a:p>
          <a:p>
            <a:pPr>
              <a:spcAft>
                <a:spcPts val="800"/>
              </a:spcAft>
            </a:pPr>
            <a:r>
              <a:rPr lang="en-IN" sz="1200" b="1" kern="100" dirty="0">
                <a:effectLst/>
                <a:latin typeface="Times New Roman" panose="02020603050405020304" pitchFamily="18" charset="0"/>
                <a:ea typeface="Aptos" panose="020B0004020202020204" pitchFamily="34" charset="0"/>
                <a:cs typeface="Times New Roman" panose="02020603050405020304" pitchFamily="18" charset="0"/>
              </a:rPr>
              <a:t> 9. Ahonen, T., Hadid, A., Pietikäinen, M.: Face description with local binary patterns: Application to face recognition. PAMI 28(12), 2037–2041 (2006) </a:t>
            </a:r>
          </a:p>
          <a:p>
            <a:pPr>
              <a:spcAft>
                <a:spcPts val="800"/>
              </a:spcAft>
            </a:pPr>
            <a:r>
              <a:rPr lang="en-IN" sz="1200" b="1" kern="100" dirty="0">
                <a:effectLst/>
                <a:latin typeface="Times New Roman" panose="02020603050405020304" pitchFamily="18" charset="0"/>
                <a:ea typeface="Aptos" panose="020B0004020202020204" pitchFamily="34" charset="0"/>
                <a:cs typeface="Times New Roman" panose="02020603050405020304" pitchFamily="18" charset="0"/>
              </a:rPr>
              <a:t>10. Ojala, T., Pietikäinen, M., Mäenpää, T.: Multiresolution Gray-Scale and Rotation Invariant Texture Classification with Local Binary Patterns. PAMI 24(7), 971–987 (2002) </a:t>
            </a:r>
          </a:p>
          <a:p>
            <a:pPr>
              <a:spcAft>
                <a:spcPts val="800"/>
              </a:spcAft>
            </a:pPr>
            <a:r>
              <a:rPr lang="en-IN" sz="1200" b="1" kern="100" dirty="0">
                <a:effectLst/>
                <a:latin typeface="Times New Roman" panose="02020603050405020304" pitchFamily="18" charset="0"/>
                <a:ea typeface="Aptos" panose="020B0004020202020204" pitchFamily="34" charset="0"/>
                <a:cs typeface="Times New Roman" panose="02020603050405020304" pitchFamily="18" charset="0"/>
              </a:rPr>
              <a:t>11. Zhang, W., Shan, S., Zhang, H., Gao, W., Chen, X.: Multi-resolution histogram of local variation patterns (MHLVP) for Robust Face Recognition. In: Kanade, T., Jain, A., Ratha, N.K. (eds.) AVBPA 2005. LNCS, vol. 3546, pp. 937–944. Springer, Heidelberg (2005) </a:t>
            </a:r>
          </a:p>
          <a:p>
            <a:pPr>
              <a:spcAft>
                <a:spcPts val="800"/>
              </a:spcAft>
            </a:pPr>
            <a:r>
              <a:rPr lang="en-IN" sz="1200" b="1" kern="100" dirty="0">
                <a:effectLst/>
                <a:latin typeface="Times New Roman" panose="02020603050405020304" pitchFamily="18" charset="0"/>
                <a:ea typeface="Aptos" panose="020B0004020202020204" pitchFamily="34" charset="0"/>
                <a:cs typeface="Times New Roman" panose="02020603050405020304" pitchFamily="18" charset="0"/>
              </a:rPr>
              <a:t>12. Huang, X., Li, S.Z., Wang, Y.: Jensen-Shannon Boosting Learning for Object recognition. In: Proceeding of CVPR (2005) </a:t>
            </a:r>
          </a:p>
          <a:p>
            <a:pPr>
              <a:spcAft>
                <a:spcPts val="800"/>
              </a:spcAft>
            </a:pPr>
            <a:r>
              <a:rPr lang="en-IN" sz="1200" b="1" kern="100" dirty="0">
                <a:effectLst/>
                <a:latin typeface="Times New Roman" panose="02020603050405020304" pitchFamily="18" charset="0"/>
                <a:ea typeface="Aptos" panose="020B0004020202020204" pitchFamily="34" charset="0"/>
                <a:cs typeface="Times New Roman" panose="02020603050405020304" pitchFamily="18" charset="0"/>
              </a:rPr>
              <a:t>13. Raja, Y., Gong, S.: Sparse Multiscale Local Binary Patterns. In: Proc. 17thBMVC (2006) </a:t>
            </a:r>
          </a:p>
          <a:p>
            <a:pPr>
              <a:spcAft>
                <a:spcPts val="800"/>
              </a:spcAft>
            </a:pPr>
            <a:r>
              <a:rPr lang="en-IN" sz="1200" b="1" kern="100" dirty="0">
                <a:effectLst/>
                <a:latin typeface="Times New Roman" panose="02020603050405020304" pitchFamily="18" charset="0"/>
                <a:ea typeface="Aptos" panose="020B0004020202020204" pitchFamily="34" charset="0"/>
                <a:cs typeface="Times New Roman" panose="02020603050405020304" pitchFamily="18" charset="0"/>
              </a:rPr>
              <a:t>14. Rodriguez, Y., Marcel, S.: Face authentication using adapted local binary pattern histogram. In: Leonardis, A., Bischof, H., Pinz, A. (eds.) ECCV 2006. LNCS, vol. 3954, pp. 321–332. Springer, Heidelberg (2006).</a:t>
            </a:r>
          </a:p>
          <a:p>
            <a:endParaRPr lang="en-IN" sz="1000" dirty="0"/>
          </a:p>
        </p:txBody>
      </p:sp>
      <p:sp>
        <p:nvSpPr>
          <p:cNvPr id="4" name="Date Placeholder 3">
            <a:extLst>
              <a:ext uri="{FF2B5EF4-FFF2-40B4-BE49-F238E27FC236}">
                <a16:creationId xmlns:a16="http://schemas.microsoft.com/office/drawing/2014/main" id="{F8EAC9F3-A895-F825-932E-ECDB565C4A59}"/>
              </a:ext>
            </a:extLst>
          </p:cNvPr>
          <p:cNvSpPr>
            <a:spLocks noGrp="1"/>
          </p:cNvSpPr>
          <p:nvPr>
            <p:ph type="dt" sz="half" idx="10"/>
          </p:nvPr>
        </p:nvSpPr>
        <p:spPr>
          <a:xfrm>
            <a:off x="838200" y="6356350"/>
            <a:ext cx="2743200" cy="365125"/>
          </a:xfrm>
        </p:spPr>
        <p:txBody>
          <a:bodyPr>
            <a:normAutofit/>
          </a:bodyPr>
          <a:lstStyle/>
          <a:p>
            <a:pPr>
              <a:spcAft>
                <a:spcPts val="600"/>
              </a:spcAft>
            </a:pPr>
            <a:fld id="{A77A64D1-AF92-4946-83E2-89762C3083B3}" type="datetime1">
              <a:rPr lang="en-IN" smtClean="0"/>
              <a:pPr>
                <a:spcAft>
                  <a:spcPts val="600"/>
                </a:spcAft>
              </a:pPr>
              <a:t>25-05-2024</a:t>
            </a:fld>
            <a:endParaRPr lang="en-IN"/>
          </a:p>
        </p:txBody>
      </p:sp>
      <p:sp>
        <p:nvSpPr>
          <p:cNvPr id="6" name="Slide Number Placeholder 5">
            <a:extLst>
              <a:ext uri="{FF2B5EF4-FFF2-40B4-BE49-F238E27FC236}">
                <a16:creationId xmlns:a16="http://schemas.microsoft.com/office/drawing/2014/main" id="{DCDB9353-6EB4-BFD0-17FC-98F05562EAB5}"/>
              </a:ext>
            </a:extLst>
          </p:cNvPr>
          <p:cNvSpPr>
            <a:spLocks noGrp="1"/>
          </p:cNvSpPr>
          <p:nvPr>
            <p:ph type="sldNum" sz="quarter" idx="12"/>
          </p:nvPr>
        </p:nvSpPr>
        <p:spPr>
          <a:xfrm>
            <a:off x="8610600" y="6356350"/>
            <a:ext cx="2743200" cy="365125"/>
          </a:xfrm>
        </p:spPr>
        <p:txBody>
          <a:bodyPr>
            <a:normAutofit/>
          </a:bodyPr>
          <a:lstStyle/>
          <a:p>
            <a:pPr>
              <a:spcAft>
                <a:spcPts val="600"/>
              </a:spcAft>
            </a:pPr>
            <a:fld id="{3F87B148-DC85-4EDB-ACA3-100B1D618A48}" type="slidenum">
              <a:rPr lang="en-IN" smtClean="0"/>
              <a:pPr>
                <a:spcAft>
                  <a:spcPts val="600"/>
                </a:spcAft>
              </a:pPr>
              <a:t>28</a:t>
            </a:fld>
            <a:endParaRPr lang="en-IN"/>
          </a:p>
        </p:txBody>
      </p:sp>
    </p:spTree>
    <p:extLst>
      <p:ext uri="{BB962C8B-B14F-4D97-AF65-F5344CB8AC3E}">
        <p14:creationId xmlns:p14="http://schemas.microsoft.com/office/powerpoint/2010/main" val="3297140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26ED-2672-46AF-F082-D3355874295C}"/>
              </a:ext>
            </a:extLst>
          </p:cNvPr>
          <p:cNvSpPr>
            <a:spLocks noGrp="1"/>
          </p:cNvSpPr>
          <p:nvPr>
            <p:ph type="title"/>
          </p:nvPr>
        </p:nvSpPr>
        <p:spPr/>
        <p:txBody>
          <a:bodyPr/>
          <a:lstStyle/>
          <a:p>
            <a:r>
              <a:rPr lang="en-IN" u="sng" dirty="0"/>
              <a:t>Objectives</a:t>
            </a:r>
          </a:p>
        </p:txBody>
      </p:sp>
      <p:sp>
        <p:nvSpPr>
          <p:cNvPr id="3" name="Content Placeholder 2">
            <a:extLst>
              <a:ext uri="{FF2B5EF4-FFF2-40B4-BE49-F238E27FC236}">
                <a16:creationId xmlns:a16="http://schemas.microsoft.com/office/drawing/2014/main" id="{9181BEE4-040B-E441-AE7B-CECFB272C133}"/>
              </a:ext>
            </a:extLst>
          </p:cNvPr>
          <p:cNvSpPr>
            <a:spLocks noGrp="1"/>
          </p:cNvSpPr>
          <p:nvPr>
            <p:ph idx="1"/>
          </p:nvPr>
        </p:nvSpPr>
        <p:spPr>
          <a:xfrm>
            <a:off x="254000" y="1645920"/>
            <a:ext cx="9020002" cy="4395443"/>
          </a:xfrm>
        </p:spPr>
        <p:txBody>
          <a:bodyPr>
            <a:normAutofit/>
          </a:bodyPr>
          <a:lstStyle/>
          <a:p>
            <a:pPr algn="just"/>
            <a:r>
              <a:rPr lang="en-US" sz="2000" dirty="0">
                <a:solidFill>
                  <a:srgbClr val="000000"/>
                </a:solidFill>
                <a:latin typeface="Times New Roman" panose="02020603050405020304" pitchFamily="18" charset="0"/>
                <a:cs typeface="Times New Roman" panose="02020603050405020304" pitchFamily="18" charset="0"/>
              </a:rPr>
              <a:t>Develop a face recognition algorithm capable of accurately identifying individuals from facial images captured by a camera.</a:t>
            </a:r>
            <a:endParaRPr lang="en-IN" sz="2000" dirty="0">
              <a:solidFill>
                <a:srgbClr val="000000"/>
              </a:solidFill>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Integrate the face recognition system with a PHP-based backend to enable real-time data exchange and processing.</a:t>
            </a:r>
            <a:endParaRPr lang="en-IN" sz="2000" dirty="0">
              <a:solidFill>
                <a:srgbClr val="000000"/>
              </a:solidFill>
              <a:latin typeface="Times New Roman" panose="02020603050405020304" pitchFamily="18" charset="0"/>
              <a:cs typeface="Times New Roman" panose="02020603050405020304" pitchFamily="18" charset="0"/>
            </a:endParaRPr>
          </a:p>
          <a:p>
            <a:pPr algn="just"/>
            <a:r>
              <a:rPr lang="en-US" sz="2000" dirty="0">
                <a:solidFill>
                  <a:srgbClr val="000000"/>
                </a:solidFill>
                <a:effectLst/>
                <a:latin typeface="Times New Roman" panose="02020603050405020304" pitchFamily="18" charset="0"/>
                <a:cs typeface="Times New Roman" panose="02020603050405020304" pitchFamily="18" charset="0"/>
              </a:rPr>
              <a:t>Automate the attendance tracking process to eliminate manual data entry and reduce administrative workload.</a:t>
            </a:r>
            <a:endParaRPr lang="en-IN" sz="2000" dirty="0">
              <a:solidFill>
                <a:srgbClr val="000000"/>
              </a:solidFill>
              <a:effectLst/>
              <a:latin typeface="Times New Roman" panose="02020603050405020304" pitchFamily="18" charset="0"/>
              <a:cs typeface="Times New Roman" panose="02020603050405020304" pitchFamily="18" charset="0"/>
            </a:endParaRPr>
          </a:p>
          <a:p>
            <a:pPr algn="just"/>
            <a:r>
              <a:rPr lang="en-US" sz="2000" dirty="0">
                <a:solidFill>
                  <a:srgbClr val="000000"/>
                </a:solidFill>
                <a:effectLst/>
                <a:latin typeface="Times New Roman" panose="02020603050405020304" pitchFamily="18" charset="0"/>
                <a:cs typeface="Times New Roman" panose="02020603050405020304" pitchFamily="18" charset="0"/>
              </a:rPr>
              <a:t>Provide a user-friendly web interface for administrators, educators, and students to view attendance records, generate reports, and perform other administrative tasks.</a:t>
            </a:r>
          </a:p>
        </p:txBody>
      </p:sp>
      <p:sp>
        <p:nvSpPr>
          <p:cNvPr id="4" name="Date Placeholder 3">
            <a:extLst>
              <a:ext uri="{FF2B5EF4-FFF2-40B4-BE49-F238E27FC236}">
                <a16:creationId xmlns:a16="http://schemas.microsoft.com/office/drawing/2014/main" id="{C2FDD828-E0BA-0810-AEA9-8D4020873A8C}"/>
              </a:ext>
            </a:extLst>
          </p:cNvPr>
          <p:cNvSpPr>
            <a:spLocks noGrp="1"/>
          </p:cNvSpPr>
          <p:nvPr>
            <p:ph type="dt" sz="half" idx="10"/>
          </p:nvPr>
        </p:nvSpPr>
        <p:spPr/>
        <p:txBody>
          <a:bodyPr/>
          <a:lstStyle/>
          <a:p>
            <a:fld id="{398B4358-95B7-4E26-B34B-34E3A6DF1A1A}" type="datetime1">
              <a:rPr lang="en-IN" smtClean="0"/>
              <a:t>25-05-2024</a:t>
            </a:fld>
            <a:endParaRPr lang="en-IN"/>
          </a:p>
        </p:txBody>
      </p:sp>
      <p:sp>
        <p:nvSpPr>
          <p:cNvPr id="5" name="Slide Number Placeholder 4">
            <a:extLst>
              <a:ext uri="{FF2B5EF4-FFF2-40B4-BE49-F238E27FC236}">
                <a16:creationId xmlns:a16="http://schemas.microsoft.com/office/drawing/2014/main" id="{676C513C-4832-0B73-A497-69D022B68829}"/>
              </a:ext>
            </a:extLst>
          </p:cNvPr>
          <p:cNvSpPr>
            <a:spLocks noGrp="1"/>
          </p:cNvSpPr>
          <p:nvPr>
            <p:ph type="sldNum" sz="quarter" idx="12"/>
          </p:nvPr>
        </p:nvSpPr>
        <p:spPr/>
        <p:txBody>
          <a:bodyPr/>
          <a:lstStyle/>
          <a:p>
            <a:fld id="{3F87B148-DC85-4EDB-ACA3-100B1D618A48}" type="slidenum">
              <a:rPr lang="en-IN" smtClean="0"/>
              <a:t>3</a:t>
            </a:fld>
            <a:endParaRPr lang="en-IN"/>
          </a:p>
        </p:txBody>
      </p:sp>
    </p:spTree>
    <p:extLst>
      <p:ext uri="{BB962C8B-B14F-4D97-AF65-F5344CB8AC3E}">
        <p14:creationId xmlns:p14="http://schemas.microsoft.com/office/powerpoint/2010/main" val="597251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568D-3050-6438-93B2-E5AF9F44308B}"/>
              </a:ext>
            </a:extLst>
          </p:cNvPr>
          <p:cNvSpPr>
            <a:spLocks noGrp="1"/>
          </p:cNvSpPr>
          <p:nvPr>
            <p:ph type="title"/>
          </p:nvPr>
        </p:nvSpPr>
        <p:spPr>
          <a:xfrm>
            <a:off x="116377" y="275968"/>
            <a:ext cx="6724364" cy="1305697"/>
          </a:xfrm>
        </p:spPr>
        <p:txBody>
          <a:bodyPr>
            <a:normAutofit/>
          </a:bodyPr>
          <a:lstStyle/>
          <a:p>
            <a:r>
              <a:rPr lang="en-IN" u="sng" dirty="0">
                <a:latin typeface="Times New Roman" panose="02020603050405020304" pitchFamily="18" charset="0"/>
                <a:cs typeface="Times New Roman" panose="02020603050405020304" pitchFamily="18" charset="0"/>
              </a:rPr>
              <a:t>Technology Used</a:t>
            </a:r>
            <a:r>
              <a:rPr lang="en-IN" dirty="0"/>
              <a:t>	</a:t>
            </a:r>
          </a:p>
        </p:txBody>
      </p:sp>
      <p:sp>
        <p:nvSpPr>
          <p:cNvPr id="3" name="Content Placeholder 2">
            <a:extLst>
              <a:ext uri="{FF2B5EF4-FFF2-40B4-BE49-F238E27FC236}">
                <a16:creationId xmlns:a16="http://schemas.microsoft.com/office/drawing/2014/main" id="{8A5B179F-098B-C6BE-CCDC-17FFD09F1CE9}"/>
              </a:ext>
            </a:extLst>
          </p:cNvPr>
          <p:cNvSpPr>
            <a:spLocks noGrp="1"/>
          </p:cNvSpPr>
          <p:nvPr>
            <p:ph idx="1"/>
          </p:nvPr>
        </p:nvSpPr>
        <p:spPr>
          <a:xfrm>
            <a:off x="116377" y="1581665"/>
            <a:ext cx="11237423" cy="3988711"/>
          </a:xfrm>
        </p:spPr>
        <p:txBody>
          <a:bodyPr>
            <a:normAutofit fontScale="85000" lnSpcReduction="20000"/>
          </a:bodyPr>
          <a:lstStyle/>
          <a:p>
            <a:pPr>
              <a:lnSpc>
                <a:spcPct val="90000"/>
              </a:lnSpc>
            </a:pPr>
            <a:r>
              <a:rPr lang="en-IN" sz="2300" dirty="0">
                <a:effectLst/>
                <a:latin typeface="Times New Roman" panose="02020603050405020304" pitchFamily="18" charset="0"/>
              </a:rPr>
              <a:t>Python </a:t>
            </a:r>
          </a:p>
          <a:p>
            <a:pPr>
              <a:lnSpc>
                <a:spcPct val="90000"/>
              </a:lnSpc>
            </a:pPr>
            <a:r>
              <a:rPr lang="en-IN" sz="2300" dirty="0">
                <a:latin typeface="Times New Roman" panose="02020603050405020304" pitchFamily="18" charset="0"/>
              </a:rPr>
              <a:t>Open CV</a:t>
            </a:r>
          </a:p>
          <a:p>
            <a:pPr>
              <a:lnSpc>
                <a:spcPct val="90000"/>
              </a:lnSpc>
            </a:pPr>
            <a:r>
              <a:rPr lang="en-IN" sz="2300" dirty="0">
                <a:latin typeface="Times New Roman" panose="02020603050405020304" pitchFamily="18" charset="0"/>
              </a:rPr>
              <a:t>Hypertext Preprocessor(PHP)</a:t>
            </a:r>
          </a:p>
          <a:p>
            <a:pPr>
              <a:lnSpc>
                <a:spcPct val="90000"/>
              </a:lnSpc>
            </a:pPr>
            <a:r>
              <a:rPr lang="en-IN" sz="2300" dirty="0">
                <a:effectLst/>
                <a:latin typeface="Times New Roman" panose="02020603050405020304" pitchFamily="18" charset="0"/>
              </a:rPr>
              <a:t>M</a:t>
            </a:r>
            <a:r>
              <a:rPr lang="en-IN" sz="2300" dirty="0">
                <a:latin typeface="Times New Roman" panose="02020603050405020304" pitchFamily="18" charset="0"/>
              </a:rPr>
              <a:t>y SQL</a:t>
            </a:r>
            <a:endParaRPr lang="en-IN" sz="2300" dirty="0">
              <a:effectLst/>
              <a:latin typeface="Times New Roman" panose="02020603050405020304" pitchFamily="18" charset="0"/>
            </a:endParaRPr>
          </a:p>
          <a:p>
            <a:pPr marL="0" indent="0">
              <a:lnSpc>
                <a:spcPct val="90000"/>
              </a:lnSpc>
              <a:buNone/>
            </a:pPr>
            <a:endParaRPr lang="en-IN" sz="1000" dirty="0">
              <a:effectLst/>
              <a:latin typeface="Times New Roman" panose="02020603050405020304" pitchFamily="18" charset="0"/>
            </a:endParaRPr>
          </a:p>
          <a:p>
            <a:pPr>
              <a:lnSpc>
                <a:spcPct val="90000"/>
              </a:lnSpc>
            </a:pPr>
            <a:endParaRPr lang="en-IN" sz="1000" dirty="0">
              <a:effectLst/>
              <a:latin typeface="Times New Roman" panose="02020603050405020304" pitchFamily="18" charset="0"/>
            </a:endParaRPr>
          </a:p>
          <a:p>
            <a:pPr marL="0" indent="0">
              <a:lnSpc>
                <a:spcPct val="90000"/>
              </a:lnSpc>
              <a:buNone/>
            </a:pPr>
            <a:r>
              <a:rPr lang="en-IN" sz="2400" b="1" u="sng" dirty="0">
                <a:latin typeface="Times New Roman" panose="02020603050405020304" pitchFamily="18" charset="0"/>
                <a:cs typeface="Times New Roman" panose="02020603050405020304" pitchFamily="18" charset="0"/>
              </a:rPr>
              <a:t>PYTHON</a:t>
            </a:r>
          </a:p>
          <a:p>
            <a:pPr marL="0" indent="0">
              <a:lnSpc>
                <a:spcPct val="90000"/>
              </a:lnSpc>
              <a:buNone/>
            </a:pPr>
            <a:r>
              <a:rPr lang="en-IN" sz="2400" b="1" u="sng" dirty="0"/>
              <a:t> </a:t>
            </a:r>
          </a:p>
          <a:p>
            <a:pPr algn="just">
              <a:lnSpc>
                <a:spcPct val="90000"/>
              </a:lnSpc>
              <a:spcAft>
                <a:spcPts val="800"/>
              </a:spcAf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Python is powerful and fast, plays well with others, runs everywhere is friendly and easy to learn. Python source files use the " .py " extension and are called "modules.“</a:t>
            </a:r>
          </a:p>
          <a:p>
            <a:pPr algn="just">
              <a:lnSpc>
                <a:spcPct val="90000"/>
              </a:lnSpc>
              <a:spcAft>
                <a:spcPts val="800"/>
              </a:spcAft>
            </a:pPr>
            <a:r>
              <a:rPr lang="en-IN" kern="100" dirty="0">
                <a:latin typeface="Times New Roman" panose="02020603050405020304" pitchFamily="18" charset="0"/>
                <a:ea typeface="Calibri" panose="020F0502020204030204" pitchFamily="34" charset="0"/>
                <a:cs typeface="Times New Roman" panose="02020603050405020304" pitchFamily="18" charset="0"/>
              </a:rPr>
              <a:t>There are variety of Functions ,Variables and libraries used in this project to provide efficient working of algorithm.</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90000"/>
              </a:lnSpc>
              <a:buNone/>
            </a:pPr>
            <a:endParaRPr lang="en-IN" sz="1000" u="sng" dirty="0"/>
          </a:p>
        </p:txBody>
      </p:sp>
      <p:sp>
        <p:nvSpPr>
          <p:cNvPr id="5" name="Date Placeholder 4">
            <a:extLst>
              <a:ext uri="{FF2B5EF4-FFF2-40B4-BE49-F238E27FC236}">
                <a16:creationId xmlns:a16="http://schemas.microsoft.com/office/drawing/2014/main" id="{3E69681C-9464-27B7-447F-A3408C368157}"/>
              </a:ext>
            </a:extLst>
          </p:cNvPr>
          <p:cNvSpPr>
            <a:spLocks noGrp="1"/>
          </p:cNvSpPr>
          <p:nvPr>
            <p:ph type="dt" sz="half" idx="10"/>
          </p:nvPr>
        </p:nvSpPr>
        <p:spPr/>
        <p:txBody>
          <a:bodyPr/>
          <a:lstStyle/>
          <a:p>
            <a:fld id="{2A9CCD0B-0E1B-4ADB-B392-D3C5E3BEEE3B}" type="datetime1">
              <a:rPr lang="en-IN" smtClean="0"/>
              <a:t>25-05-2024</a:t>
            </a:fld>
            <a:endParaRPr lang="en-IN" dirty="0"/>
          </a:p>
        </p:txBody>
      </p:sp>
      <p:sp>
        <p:nvSpPr>
          <p:cNvPr id="6" name="Slide Number Placeholder 5">
            <a:extLst>
              <a:ext uri="{FF2B5EF4-FFF2-40B4-BE49-F238E27FC236}">
                <a16:creationId xmlns:a16="http://schemas.microsoft.com/office/drawing/2014/main" id="{FD7E241B-9C01-1D93-C7CE-9DE2375CB9E1}"/>
              </a:ext>
            </a:extLst>
          </p:cNvPr>
          <p:cNvSpPr>
            <a:spLocks noGrp="1"/>
          </p:cNvSpPr>
          <p:nvPr>
            <p:ph type="sldNum" sz="quarter" idx="12"/>
          </p:nvPr>
        </p:nvSpPr>
        <p:spPr/>
        <p:txBody>
          <a:bodyPr/>
          <a:lstStyle/>
          <a:p>
            <a:fld id="{3F87B148-DC85-4EDB-ACA3-100B1D618A48}" type="slidenum">
              <a:rPr lang="en-IN" smtClean="0"/>
              <a:t>4</a:t>
            </a:fld>
            <a:endParaRPr lang="en-IN"/>
          </a:p>
        </p:txBody>
      </p:sp>
    </p:spTree>
    <p:extLst>
      <p:ext uri="{BB962C8B-B14F-4D97-AF65-F5344CB8AC3E}">
        <p14:creationId xmlns:p14="http://schemas.microsoft.com/office/powerpoint/2010/main" val="337596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3576-308F-C332-7A41-D370CF02EE96}"/>
              </a:ext>
            </a:extLst>
          </p:cNvPr>
          <p:cNvSpPr>
            <a:spLocks noGrp="1"/>
          </p:cNvSpPr>
          <p:nvPr>
            <p:ph type="title"/>
          </p:nvPr>
        </p:nvSpPr>
        <p:spPr>
          <a:xfrm>
            <a:off x="677333" y="609600"/>
            <a:ext cx="6749078" cy="947351"/>
          </a:xfrm>
        </p:spPr>
        <p:txBody>
          <a:bodyPr>
            <a:normAutofit/>
          </a:bodyPr>
          <a:lstStyle/>
          <a:p>
            <a:r>
              <a:rPr lang="en-IN" u="sng" dirty="0">
                <a:latin typeface="Times New Roman" panose="02020603050405020304" pitchFamily="18" charset="0"/>
                <a:cs typeface="Times New Roman" panose="02020603050405020304" pitchFamily="18" charset="0"/>
              </a:rPr>
              <a:t>Technology Used(cont..)</a:t>
            </a:r>
          </a:p>
        </p:txBody>
      </p:sp>
      <p:sp>
        <p:nvSpPr>
          <p:cNvPr id="6" name="Content Placeholder 5">
            <a:extLst>
              <a:ext uri="{FF2B5EF4-FFF2-40B4-BE49-F238E27FC236}">
                <a16:creationId xmlns:a16="http://schemas.microsoft.com/office/drawing/2014/main" id="{E4E8447C-A7B0-6D1C-B085-C8AED7C245F2}"/>
              </a:ext>
            </a:extLst>
          </p:cNvPr>
          <p:cNvSpPr>
            <a:spLocks noGrp="1"/>
          </p:cNvSpPr>
          <p:nvPr>
            <p:ph idx="1"/>
          </p:nvPr>
        </p:nvSpPr>
        <p:spPr>
          <a:xfrm>
            <a:off x="677333" y="2160589"/>
            <a:ext cx="10925661" cy="4388492"/>
          </a:xfrm>
        </p:spPr>
        <p:txBody>
          <a:bodyPr>
            <a:normAutofit/>
          </a:bodyPr>
          <a:lstStyle/>
          <a:p>
            <a:pPr marL="0" indent="0">
              <a:lnSpc>
                <a:spcPct val="90000"/>
              </a:lnSpc>
              <a:buNone/>
            </a:pPr>
            <a:r>
              <a:rPr lang="en-IN" sz="2400" b="1" u="sng" dirty="0">
                <a:latin typeface="Times New Roman" panose="02020603050405020304" pitchFamily="18" charset="0"/>
                <a:cs typeface="Times New Roman" panose="02020603050405020304" pitchFamily="18" charset="0"/>
              </a:rPr>
              <a:t>Open CV</a:t>
            </a:r>
          </a:p>
          <a:p>
            <a:pPr algn="just">
              <a:lnSpc>
                <a:spcPct val="90000"/>
              </a:lnSpc>
            </a:pPr>
            <a:r>
              <a:rPr lang="en-IN" dirty="0">
                <a:effectLst/>
                <a:latin typeface="Times New Roman" panose="02020603050405020304" pitchFamily="18" charset="0"/>
                <a:ea typeface="Aptos" panose="020B0004020202020204" pitchFamily="34" charset="0"/>
                <a:cs typeface="Times New Roman" panose="02020603050405020304" pitchFamily="18" charset="0"/>
              </a:rPr>
              <a:t>OpenCV (Open-Source Computer Vision Library) is an open-source computer vision and machine learning software library.</a:t>
            </a:r>
          </a:p>
          <a:p>
            <a:pPr algn="just">
              <a:lnSpc>
                <a:spcPct val="90000"/>
              </a:lnSpc>
            </a:pPr>
            <a:r>
              <a:rPr lang="en-IN" dirty="0">
                <a:effectLst/>
                <a:latin typeface="Times New Roman" panose="02020603050405020304" pitchFamily="18" charset="0"/>
                <a:ea typeface="Aptos" panose="020B0004020202020204" pitchFamily="34" charset="0"/>
                <a:cs typeface="Times New Roman" panose="02020603050405020304" pitchFamily="18" charset="0"/>
              </a:rPr>
              <a:t> It provides a wide range of functionalities for image and video processing, including object detection, face recognition, feature detection, image filtering, and more.</a:t>
            </a:r>
          </a:p>
          <a:p>
            <a:pPr algn="just">
              <a:lnSpc>
                <a:spcPct val="90000"/>
              </a:lnSpc>
            </a:pPr>
            <a:r>
              <a:rPr lang="en-IN" dirty="0">
                <a:latin typeface="Times New Roman" panose="02020603050405020304" pitchFamily="18" charset="0"/>
                <a:ea typeface="Aptos" panose="020B0004020202020204" pitchFamily="34" charset="0"/>
                <a:cs typeface="Times New Roman" panose="02020603050405020304" pitchFamily="18" charset="0"/>
              </a:rPr>
              <a:t>Support of Graphical User Interface(GUI) tools.</a:t>
            </a:r>
          </a:p>
          <a:p>
            <a:pPr algn="just">
              <a:lnSpc>
                <a:spcPct val="90000"/>
              </a:lnSpc>
            </a:pPr>
            <a:r>
              <a:rPr lang="en-IN" dirty="0">
                <a:effectLst/>
                <a:latin typeface="Times New Roman" panose="02020603050405020304" pitchFamily="18" charset="0"/>
                <a:ea typeface="Aptos" panose="020B0004020202020204" pitchFamily="34" charset="0"/>
                <a:cs typeface="Times New Roman" panose="02020603050405020304" pitchFamily="18" charset="0"/>
              </a:rPr>
              <a:t>is widely used in research, academia, and industry for a wide range of computer vision tasks and applications.</a:t>
            </a:r>
            <a:endParaRPr lang="en-IN" dirty="0">
              <a:latin typeface="Times New Roman" panose="02020603050405020304" pitchFamily="18" charset="0"/>
              <a:ea typeface="Aptos" panose="020B0004020202020204" pitchFamily="34" charset="0"/>
              <a:cs typeface="Times New Roman" panose="02020603050405020304" pitchFamily="18" charset="0"/>
            </a:endParaRPr>
          </a:p>
          <a:p>
            <a:pPr>
              <a:lnSpc>
                <a:spcPct val="90000"/>
              </a:lnSpc>
            </a:pPr>
            <a:endParaRPr lang="en-IN" sz="1500" dirty="0">
              <a:effectLst/>
              <a:latin typeface="Aptos" panose="020B0004020202020204" pitchFamily="34" charset="0"/>
              <a:ea typeface="Aptos" panose="020B0004020202020204" pitchFamily="34" charset="0"/>
              <a:cs typeface="Times New Roman" panose="02020603050405020304" pitchFamily="18" charset="0"/>
            </a:endParaRPr>
          </a:p>
          <a:p>
            <a:pPr>
              <a:lnSpc>
                <a:spcPct val="90000"/>
              </a:lnSpc>
            </a:pPr>
            <a:endParaRPr lang="en-IN" sz="1500" b="1" u="sng" dirty="0"/>
          </a:p>
          <a:p>
            <a:pPr>
              <a:lnSpc>
                <a:spcPct val="90000"/>
              </a:lnSpc>
            </a:pPr>
            <a:endParaRPr lang="en-IN" sz="1500" b="1" u="sng" dirty="0"/>
          </a:p>
          <a:p>
            <a:pPr>
              <a:lnSpc>
                <a:spcPct val="90000"/>
              </a:lnSpc>
            </a:pPr>
            <a:endParaRPr lang="en-IN" sz="1500" b="1" u="sng" dirty="0"/>
          </a:p>
          <a:p>
            <a:pPr marL="0" indent="0">
              <a:lnSpc>
                <a:spcPct val="90000"/>
              </a:lnSpc>
              <a:buNone/>
            </a:pP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90000"/>
              </a:lnSpc>
              <a:buNone/>
            </a:pPr>
            <a:endParaRPr lang="en-IN" sz="1500" u="sng" dirty="0"/>
          </a:p>
        </p:txBody>
      </p:sp>
      <p:sp>
        <p:nvSpPr>
          <p:cNvPr id="4" name="Date Placeholder 3">
            <a:extLst>
              <a:ext uri="{FF2B5EF4-FFF2-40B4-BE49-F238E27FC236}">
                <a16:creationId xmlns:a16="http://schemas.microsoft.com/office/drawing/2014/main" id="{475E68A9-C17C-64CB-F23C-115BD34F5964}"/>
              </a:ext>
            </a:extLst>
          </p:cNvPr>
          <p:cNvSpPr>
            <a:spLocks noGrp="1"/>
          </p:cNvSpPr>
          <p:nvPr>
            <p:ph type="dt" sz="half" idx="10"/>
          </p:nvPr>
        </p:nvSpPr>
        <p:spPr/>
        <p:txBody>
          <a:bodyPr>
            <a:normAutofit/>
          </a:bodyPr>
          <a:lstStyle/>
          <a:p>
            <a:pPr>
              <a:spcAft>
                <a:spcPts val="600"/>
              </a:spcAft>
            </a:pPr>
            <a:fld id="{FA41D82A-81EC-4454-AFE6-F0D1FBF82FF2}" type="datetime1">
              <a:rPr lang="en-IN">
                <a:solidFill>
                  <a:srgbClr val="FFFFFF"/>
                </a:solidFill>
              </a:rPr>
              <a:pPr>
                <a:spcAft>
                  <a:spcPts val="600"/>
                </a:spcAft>
              </a:pPr>
              <a:t>25-05-2024</a:t>
            </a:fld>
            <a:endParaRPr lang="en-IN">
              <a:solidFill>
                <a:srgbClr val="FFFFFF"/>
              </a:solidFill>
            </a:endParaRPr>
          </a:p>
        </p:txBody>
      </p:sp>
      <p:sp>
        <p:nvSpPr>
          <p:cNvPr id="5" name="Slide Number Placeholder 4">
            <a:extLst>
              <a:ext uri="{FF2B5EF4-FFF2-40B4-BE49-F238E27FC236}">
                <a16:creationId xmlns:a16="http://schemas.microsoft.com/office/drawing/2014/main" id="{099AEC9A-697A-7BD5-B30D-6E0A8A40FC80}"/>
              </a:ext>
            </a:extLst>
          </p:cNvPr>
          <p:cNvSpPr>
            <a:spLocks noGrp="1"/>
          </p:cNvSpPr>
          <p:nvPr>
            <p:ph type="sldNum" sz="quarter" idx="12"/>
          </p:nvPr>
        </p:nvSpPr>
        <p:spPr/>
        <p:txBody>
          <a:bodyPr>
            <a:normAutofit/>
          </a:bodyPr>
          <a:lstStyle/>
          <a:p>
            <a:pPr>
              <a:spcAft>
                <a:spcPts val="600"/>
              </a:spcAft>
            </a:pPr>
            <a:fld id="{3F87B148-DC85-4EDB-ACA3-100B1D618A48}" type="slidenum">
              <a:rPr lang="en-IN">
                <a:solidFill>
                  <a:srgbClr val="FFFFFF"/>
                </a:solidFill>
              </a:rPr>
              <a:pPr>
                <a:spcAft>
                  <a:spcPts val="600"/>
                </a:spcAft>
              </a:pPr>
              <a:t>5</a:t>
            </a:fld>
            <a:endParaRPr lang="en-IN">
              <a:solidFill>
                <a:srgbClr val="FFFFFF"/>
              </a:solidFill>
            </a:endParaRPr>
          </a:p>
        </p:txBody>
      </p:sp>
    </p:spTree>
    <p:extLst>
      <p:ext uri="{BB962C8B-B14F-4D97-AF65-F5344CB8AC3E}">
        <p14:creationId xmlns:p14="http://schemas.microsoft.com/office/powerpoint/2010/main" val="288214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E496-7BCB-B113-9AE8-747B9611ED89}"/>
              </a:ext>
            </a:extLst>
          </p:cNvPr>
          <p:cNvSpPr>
            <a:spLocks noGrp="1"/>
          </p:cNvSpPr>
          <p:nvPr>
            <p:ph type="title"/>
          </p:nvPr>
        </p:nvSpPr>
        <p:spPr>
          <a:xfrm>
            <a:off x="676746" y="609600"/>
            <a:ext cx="6416032" cy="1320800"/>
          </a:xfrm>
        </p:spPr>
        <p:txBody>
          <a:bodyPr anchor="ctr">
            <a:normAutofit/>
          </a:bodyPr>
          <a:lstStyle/>
          <a:p>
            <a:r>
              <a:rPr lang="en-IN" u="sng" dirty="0">
                <a:latin typeface="Times New Roman" panose="02020603050405020304" pitchFamily="18" charset="0"/>
                <a:cs typeface="Times New Roman" panose="02020603050405020304" pitchFamily="18" charset="0"/>
              </a:rPr>
              <a:t>Technology Used(cont..)</a:t>
            </a:r>
          </a:p>
        </p:txBody>
      </p:sp>
      <p:sp>
        <p:nvSpPr>
          <p:cNvPr id="3" name="Content Placeholder 2">
            <a:extLst>
              <a:ext uri="{FF2B5EF4-FFF2-40B4-BE49-F238E27FC236}">
                <a16:creationId xmlns:a16="http://schemas.microsoft.com/office/drawing/2014/main" id="{2CAD05AF-28AA-B1DD-DF79-A8418A83B082}"/>
              </a:ext>
            </a:extLst>
          </p:cNvPr>
          <p:cNvSpPr>
            <a:spLocks noGrp="1"/>
          </p:cNvSpPr>
          <p:nvPr>
            <p:ph idx="1"/>
          </p:nvPr>
        </p:nvSpPr>
        <p:spPr>
          <a:xfrm>
            <a:off x="685166" y="1930400"/>
            <a:ext cx="10668634" cy="4791075"/>
          </a:xfrm>
        </p:spPr>
        <p:txBody>
          <a:bodyPr>
            <a:normAutofit/>
          </a:bodyPr>
          <a:lstStyle/>
          <a:p>
            <a:pPr marL="0" indent="0">
              <a:lnSpc>
                <a:spcPct val="90000"/>
              </a:lnSpc>
              <a:buNone/>
            </a:pPr>
            <a:endParaRPr lang="en-IN" sz="1700" b="1" u="sng" dirty="0">
              <a:latin typeface="Times New Roman" panose="02020603050405020304" pitchFamily="18" charset="0"/>
              <a:cs typeface="Times New Roman" panose="02020603050405020304" pitchFamily="18" charset="0"/>
            </a:endParaRPr>
          </a:p>
          <a:p>
            <a:pPr marL="0" indent="0">
              <a:lnSpc>
                <a:spcPct val="90000"/>
              </a:lnSpc>
              <a:buNone/>
            </a:pPr>
            <a:r>
              <a:rPr lang="en-IN" sz="2400" b="1" u="sng" dirty="0">
                <a:latin typeface="Times New Roman" panose="02020603050405020304" pitchFamily="18" charset="0"/>
                <a:cs typeface="Times New Roman" panose="02020603050405020304" pitchFamily="18" charset="0"/>
              </a:rPr>
              <a:t>Hypertext Preprocessor(PHP)</a:t>
            </a:r>
          </a:p>
          <a:p>
            <a:pPr marL="0" indent="0">
              <a:lnSpc>
                <a:spcPct val="90000"/>
              </a:lnSpc>
              <a:buNone/>
            </a:pPr>
            <a:endParaRPr lang="en-IN" sz="1700" b="1" u="sng" dirty="0">
              <a:latin typeface="Times New Roman" panose="02020603050405020304" pitchFamily="18" charset="0"/>
              <a:cs typeface="Times New Roman" panose="02020603050405020304" pitchFamily="18" charset="0"/>
            </a:endParaRPr>
          </a:p>
          <a:p>
            <a:pPr algn="just">
              <a:lnSpc>
                <a:spcPct val="90000"/>
              </a:lnSpc>
            </a:pPr>
            <a:r>
              <a:rPr lang="en-US" sz="2400" dirty="0">
                <a:effectLst/>
                <a:latin typeface="Times New Roman" panose="02020603050405020304" pitchFamily="18" charset="0"/>
                <a:ea typeface="Times New Roman" panose="02020603050405020304" pitchFamily="18" charset="0"/>
              </a:rPr>
              <a:t>PHP is a versatile and widely used programming language for web development, known for its simplicity, flexibility, and broad ecosystem of tools and resources. </a:t>
            </a:r>
          </a:p>
          <a:p>
            <a:pPr algn="just">
              <a:lnSpc>
                <a:spcPct val="90000"/>
              </a:lnSpc>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PHP is utilized to handle the core backend logic of the system, including processing RFID inputs and integrating with facial recognition data to manage attendance records.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90000"/>
              </a:lnSpc>
            </a:pPr>
            <a:r>
              <a:rPr lang="en-US" sz="2400" dirty="0">
                <a:latin typeface="Times New Roman" panose="02020603050405020304" pitchFamily="18" charset="0"/>
                <a:cs typeface="Times New Roman" panose="02020603050405020304" pitchFamily="18" charset="0"/>
              </a:rPr>
              <a:t>PHP scripts facilitate seamless interaction with the MySQL database, including querying for class and student information, storing attendance records, and retrieving data for reports and analysis.</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9D11487-DF44-2AD1-6C71-04BF5AD5CEDB}"/>
              </a:ext>
            </a:extLst>
          </p:cNvPr>
          <p:cNvSpPr>
            <a:spLocks noGrp="1"/>
          </p:cNvSpPr>
          <p:nvPr>
            <p:ph type="dt" sz="half" idx="10"/>
          </p:nvPr>
        </p:nvSpPr>
        <p:spPr>
          <a:xfrm>
            <a:off x="9448800" y="6400646"/>
            <a:ext cx="2743200" cy="365125"/>
          </a:xfrm>
        </p:spPr>
        <p:txBody>
          <a:bodyPr/>
          <a:lstStyle/>
          <a:p>
            <a:fld id="{624F8BA2-2983-4688-8999-D38587A75BB9}" type="datetime1">
              <a:rPr lang="en-IN" smtClean="0"/>
              <a:t>25-05-2024</a:t>
            </a:fld>
            <a:endParaRPr lang="en-IN" dirty="0"/>
          </a:p>
        </p:txBody>
      </p:sp>
      <p:sp>
        <p:nvSpPr>
          <p:cNvPr id="5" name="Slide Number Placeholder 4">
            <a:extLst>
              <a:ext uri="{FF2B5EF4-FFF2-40B4-BE49-F238E27FC236}">
                <a16:creationId xmlns:a16="http://schemas.microsoft.com/office/drawing/2014/main" id="{1D90EE36-2D16-0EDA-9948-E4133F301D71}"/>
              </a:ext>
            </a:extLst>
          </p:cNvPr>
          <p:cNvSpPr>
            <a:spLocks noGrp="1"/>
          </p:cNvSpPr>
          <p:nvPr>
            <p:ph type="sldNum" sz="quarter" idx="12"/>
          </p:nvPr>
        </p:nvSpPr>
        <p:spPr/>
        <p:txBody>
          <a:bodyPr/>
          <a:lstStyle/>
          <a:p>
            <a:fld id="{3F87B148-DC85-4EDB-ACA3-100B1D618A48}" type="slidenum">
              <a:rPr lang="en-IN" smtClean="0"/>
              <a:t>6</a:t>
            </a:fld>
            <a:endParaRPr lang="en-IN"/>
          </a:p>
        </p:txBody>
      </p:sp>
    </p:spTree>
    <p:extLst>
      <p:ext uri="{BB962C8B-B14F-4D97-AF65-F5344CB8AC3E}">
        <p14:creationId xmlns:p14="http://schemas.microsoft.com/office/powerpoint/2010/main" val="392615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3F3A5-76AB-0406-DA88-CD3C44A52861}"/>
              </a:ext>
            </a:extLst>
          </p:cNvPr>
          <p:cNvSpPr>
            <a:spLocks noGrp="1"/>
          </p:cNvSpPr>
          <p:nvPr>
            <p:ph type="title"/>
          </p:nvPr>
        </p:nvSpPr>
        <p:spPr>
          <a:xfrm>
            <a:off x="677333" y="609600"/>
            <a:ext cx="6403089" cy="903461"/>
          </a:xfrm>
        </p:spPr>
        <p:txBody>
          <a:bodyPr>
            <a:normAutofit/>
          </a:bodyPr>
          <a:lstStyle/>
          <a:p>
            <a:r>
              <a:rPr lang="en-IN" dirty="0"/>
              <a:t>Technology Used(cont..)</a:t>
            </a:r>
          </a:p>
        </p:txBody>
      </p:sp>
      <p:sp>
        <p:nvSpPr>
          <p:cNvPr id="3" name="Content Placeholder 2">
            <a:extLst>
              <a:ext uri="{FF2B5EF4-FFF2-40B4-BE49-F238E27FC236}">
                <a16:creationId xmlns:a16="http://schemas.microsoft.com/office/drawing/2014/main" id="{263C0809-2DCD-7F35-46A8-0F98213DE782}"/>
              </a:ext>
            </a:extLst>
          </p:cNvPr>
          <p:cNvSpPr>
            <a:spLocks noGrp="1"/>
          </p:cNvSpPr>
          <p:nvPr>
            <p:ph idx="1"/>
          </p:nvPr>
        </p:nvSpPr>
        <p:spPr>
          <a:xfrm>
            <a:off x="677334" y="2160589"/>
            <a:ext cx="10975088" cy="3548233"/>
          </a:xfrm>
        </p:spPr>
        <p:txBody>
          <a:bodyPr>
            <a:normAutofit lnSpcReduction="10000"/>
          </a:bodyPr>
          <a:lstStyle/>
          <a:p>
            <a:pPr marL="0" indent="0">
              <a:lnSpc>
                <a:spcPct val="90000"/>
              </a:lnSpc>
              <a:buNone/>
            </a:pPr>
            <a:r>
              <a:rPr lang="en-IN" sz="2400" b="1" u="sng" dirty="0">
                <a:latin typeface="Times New Roman" panose="02020603050405020304" pitchFamily="18" charset="0"/>
                <a:cs typeface="Times New Roman" panose="02020603050405020304" pitchFamily="18" charset="0"/>
              </a:rPr>
              <a:t>MY SQL</a:t>
            </a:r>
          </a:p>
          <a:p>
            <a:pPr algn="just">
              <a:lnSpc>
                <a:spcPct val="90000"/>
              </a:lnSpc>
              <a:spcAft>
                <a:spcPts val="800"/>
              </a:spcAft>
            </a:pPr>
            <a:r>
              <a:rPr lang="en-IN" sz="2400" dirty="0">
                <a:effectLst/>
                <a:latin typeface="Times New Roman" panose="02020603050405020304" pitchFamily="18" charset="0"/>
                <a:ea typeface="Aptos" panose="020B0004020202020204" pitchFamily="34" charset="0"/>
                <a:cs typeface="Times New Roman" panose="02020603050405020304" pitchFamily="18" charset="0"/>
              </a:rPr>
              <a:t>MySQL is an open-source relational database management system (RDBMS) that is widely used for building scalable, high-performance web applications. </a:t>
            </a:r>
          </a:p>
          <a:p>
            <a:pPr algn="just">
              <a:lnSpc>
                <a:spcPct val="90000"/>
              </a:lnSpc>
              <a:spcAft>
                <a:spcPts val="800"/>
              </a:spcAft>
            </a:pP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MySQL is known for its reliability</a:t>
            </a:r>
            <a:r>
              <a:rPr lang="en-IN" sz="2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ease of use, and comprehensive feature set.</a:t>
            </a:r>
          </a:p>
          <a:p>
            <a:pPr algn="just">
              <a:lnSpc>
                <a:spcPct val="90000"/>
              </a:lnSpc>
              <a:spcAft>
                <a:spcPts val="800"/>
              </a:spcAft>
            </a:pPr>
            <a:r>
              <a:rPr lang="en-IN" sz="2400" dirty="0">
                <a:effectLst/>
                <a:latin typeface="Times New Roman" panose="02020603050405020304" pitchFamily="18" charset="0"/>
                <a:ea typeface="Aptos" panose="020B0004020202020204" pitchFamily="34" charset="0"/>
                <a:cs typeface="Times New Roman" panose="02020603050405020304" pitchFamily="18" charset="0"/>
              </a:rPr>
              <a:t>widely used in web development, e-commerce, content management, social networking</a:t>
            </a:r>
            <a:r>
              <a:rPr lang="en-IN" sz="2400" b="1" dirty="0">
                <a:effectLst/>
                <a:latin typeface="Times New Roman" panose="02020603050405020304" pitchFamily="18" charset="0"/>
                <a:ea typeface="Aptos" panose="020B0004020202020204" pitchFamily="34" charset="0"/>
                <a:cs typeface="Times New Roman" panose="02020603050405020304" pitchFamily="18" charset="0"/>
              </a:rPr>
              <a:t>, </a:t>
            </a:r>
            <a:r>
              <a:rPr lang="en-IN" sz="2400" dirty="0">
                <a:effectLst/>
                <a:latin typeface="Times New Roman" panose="02020603050405020304" pitchFamily="18" charset="0"/>
                <a:ea typeface="Aptos" panose="020B0004020202020204" pitchFamily="34" charset="0"/>
                <a:cs typeface="Times New Roman" panose="02020603050405020304" pitchFamily="18" charset="0"/>
              </a:rPr>
              <a:t>and other applications. </a:t>
            </a:r>
          </a:p>
          <a:p>
            <a:pPr algn="just">
              <a:lnSpc>
                <a:spcPct val="90000"/>
              </a:lnSpc>
              <a:spcAft>
                <a:spcPts val="800"/>
              </a:spcAft>
            </a:pPr>
            <a:r>
              <a:rPr lang="en-IN" sz="2400" dirty="0">
                <a:latin typeface="Times New Roman" panose="02020603050405020304" pitchFamily="18" charset="0"/>
                <a:ea typeface="Aptos" panose="020B0004020202020204" pitchFamily="34" charset="0"/>
                <a:cs typeface="Times New Roman" panose="02020603050405020304" pitchFamily="18" charset="0"/>
              </a:rPr>
              <a:t>A</a:t>
            </a:r>
            <a:r>
              <a:rPr lang="en-IN" sz="2400" dirty="0">
                <a:effectLst/>
                <a:latin typeface="Times New Roman" panose="02020603050405020304" pitchFamily="18" charset="0"/>
                <a:ea typeface="Aptos" panose="020B0004020202020204" pitchFamily="34" charset="0"/>
                <a:cs typeface="Times New Roman" panose="02020603050405020304" pitchFamily="18" charset="0"/>
              </a:rPr>
              <a:t> popular choice for building and managing databases in various industries and domains.</a:t>
            </a:r>
            <a:endParaRPr lang="en-IN"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90000"/>
              </a:lnSpc>
              <a:spcAft>
                <a:spcPts val="800"/>
              </a:spcAft>
            </a:pPr>
            <a:endParaRPr lang="en-IN" sz="1400" u="sng" dirty="0"/>
          </a:p>
        </p:txBody>
      </p:sp>
      <p:sp>
        <p:nvSpPr>
          <p:cNvPr id="4" name="Date Placeholder 3">
            <a:extLst>
              <a:ext uri="{FF2B5EF4-FFF2-40B4-BE49-F238E27FC236}">
                <a16:creationId xmlns:a16="http://schemas.microsoft.com/office/drawing/2014/main" id="{6C9AD25B-FFF3-438A-8F61-B182F73D7A0C}"/>
              </a:ext>
            </a:extLst>
          </p:cNvPr>
          <p:cNvSpPr>
            <a:spLocks noGrp="1"/>
          </p:cNvSpPr>
          <p:nvPr>
            <p:ph type="dt" sz="half" idx="10"/>
          </p:nvPr>
        </p:nvSpPr>
        <p:spPr/>
        <p:txBody>
          <a:bodyPr>
            <a:normAutofit/>
          </a:bodyPr>
          <a:lstStyle/>
          <a:p>
            <a:pPr>
              <a:spcAft>
                <a:spcPts val="600"/>
              </a:spcAft>
            </a:pPr>
            <a:fld id="{601C0463-16A1-4405-88B7-5DB0D978A720}" type="datetime1">
              <a:rPr lang="en-IN">
                <a:solidFill>
                  <a:srgbClr val="FFFFFF"/>
                </a:solidFill>
              </a:rPr>
              <a:pPr>
                <a:spcAft>
                  <a:spcPts val="600"/>
                </a:spcAft>
              </a:pPr>
              <a:t>25-05-2024</a:t>
            </a:fld>
            <a:endParaRPr lang="en-IN">
              <a:solidFill>
                <a:srgbClr val="FFFFFF"/>
              </a:solidFill>
            </a:endParaRPr>
          </a:p>
        </p:txBody>
      </p:sp>
      <p:sp>
        <p:nvSpPr>
          <p:cNvPr id="5" name="Slide Number Placeholder 4">
            <a:extLst>
              <a:ext uri="{FF2B5EF4-FFF2-40B4-BE49-F238E27FC236}">
                <a16:creationId xmlns:a16="http://schemas.microsoft.com/office/drawing/2014/main" id="{C8CC1421-C4A5-9C52-2892-5D997A636FD3}"/>
              </a:ext>
            </a:extLst>
          </p:cNvPr>
          <p:cNvSpPr>
            <a:spLocks noGrp="1"/>
          </p:cNvSpPr>
          <p:nvPr>
            <p:ph type="sldNum" sz="quarter" idx="12"/>
          </p:nvPr>
        </p:nvSpPr>
        <p:spPr/>
        <p:txBody>
          <a:bodyPr>
            <a:normAutofit/>
          </a:bodyPr>
          <a:lstStyle/>
          <a:p>
            <a:pPr>
              <a:spcAft>
                <a:spcPts val="600"/>
              </a:spcAft>
            </a:pPr>
            <a:fld id="{3F87B148-DC85-4EDB-ACA3-100B1D618A48}" type="slidenum">
              <a:rPr lang="en-IN">
                <a:solidFill>
                  <a:srgbClr val="FFFFFF"/>
                </a:solidFill>
              </a:rPr>
              <a:pPr>
                <a:spcAft>
                  <a:spcPts val="600"/>
                </a:spcAft>
              </a:pPr>
              <a:t>7</a:t>
            </a:fld>
            <a:endParaRPr lang="en-IN">
              <a:solidFill>
                <a:srgbClr val="FFFFFF"/>
              </a:solidFill>
            </a:endParaRPr>
          </a:p>
        </p:txBody>
      </p:sp>
    </p:spTree>
    <p:extLst>
      <p:ext uri="{BB962C8B-B14F-4D97-AF65-F5344CB8AC3E}">
        <p14:creationId xmlns:p14="http://schemas.microsoft.com/office/powerpoint/2010/main" val="3548608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a:xfrm>
            <a:off x="838200" y="182245"/>
            <a:ext cx="10515600" cy="768731"/>
          </a:xfrm>
        </p:spPr>
        <p:txBody>
          <a:bodyPr/>
          <a:lstStyle/>
          <a:p>
            <a:r>
              <a:rPr lang="en-IN" u="sng" dirty="0">
                <a:latin typeface="Times New Roman" panose="02020603050405020304" pitchFamily="18" charset="0"/>
                <a:cs typeface="Times New Roman" panose="02020603050405020304" pitchFamily="18" charset="0"/>
              </a:rPr>
              <a:t>Literature Survey-1</a:t>
            </a:r>
            <a:r>
              <a:rPr lang="en-IN" dirty="0"/>
              <a:t>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152400" y="950976"/>
            <a:ext cx="12039600" cy="4675383"/>
          </a:xfrm>
        </p:spPr>
        <p:txBody>
          <a:bodyPr>
            <a:noAutofit/>
          </a:bodyPr>
          <a:lstStyle/>
          <a:p>
            <a:pPr marL="0" indent="0" algn="just">
              <a:lnSpc>
                <a:spcPct val="120000"/>
              </a:lnSpc>
              <a:buNone/>
            </a:pPr>
            <a:r>
              <a:rPr lang="en-IN" sz="1800" b="1" dirty="0">
                <a:solidFill>
                  <a:srgbClr val="000000"/>
                </a:solidFill>
                <a:latin typeface="Times New Roman" panose="02020603050405020304" pitchFamily="18" charset="0"/>
              </a:rPr>
              <a:t>Paper Title: </a:t>
            </a:r>
            <a:r>
              <a:rPr lang="en-IN" sz="1800" dirty="0">
                <a:solidFill>
                  <a:srgbClr val="000000"/>
                </a:solidFill>
                <a:latin typeface="Times New Roman" panose="02020603050405020304" pitchFamily="18" charset="0"/>
              </a:rPr>
              <a:t>Real-Time Smart Attendance System using Face recognition Techniques.</a:t>
            </a:r>
          </a:p>
          <a:p>
            <a:pPr marL="0" indent="0" algn="just">
              <a:lnSpc>
                <a:spcPct val="120000"/>
              </a:lnSpc>
              <a:buNone/>
            </a:pPr>
            <a:r>
              <a:rPr lang="en-IN" sz="1800" b="1" dirty="0">
                <a:solidFill>
                  <a:srgbClr val="000000"/>
                </a:solidFill>
                <a:latin typeface="Times New Roman" panose="02020603050405020304" pitchFamily="18" charset="0"/>
              </a:rPr>
              <a:t>Author Name: </a:t>
            </a:r>
            <a:r>
              <a:rPr lang="en-IN" sz="1800" dirty="0">
                <a:solidFill>
                  <a:srgbClr val="000000"/>
                </a:solidFill>
                <a:latin typeface="Times New Roman" panose="02020603050405020304" pitchFamily="18" charset="0"/>
              </a:rPr>
              <a:t>shreyak Sahwney, Karan Kracker, Samyak Jain, Rakesh Garg.</a:t>
            </a:r>
          </a:p>
          <a:p>
            <a:pPr marL="0" indent="0" algn="just">
              <a:lnSpc>
                <a:spcPct val="120000"/>
              </a:lnSpc>
              <a:buNone/>
            </a:pPr>
            <a:r>
              <a:rPr lang="en-IN" sz="1800" b="1" dirty="0">
                <a:solidFill>
                  <a:srgbClr val="000000"/>
                </a:solidFill>
                <a:latin typeface="Times New Roman" panose="02020603050405020304" pitchFamily="18" charset="0"/>
              </a:rPr>
              <a:t>Journal Name: </a:t>
            </a:r>
            <a:r>
              <a:rPr lang="en-IN" sz="1800" dirty="0">
                <a:solidFill>
                  <a:srgbClr val="000000"/>
                </a:solidFill>
                <a:latin typeface="Times New Roman" panose="02020603050405020304" pitchFamily="18" charset="0"/>
              </a:rPr>
              <a:t>2019 IEEE</a:t>
            </a:r>
          </a:p>
          <a:p>
            <a:pPr marL="0" indent="0" algn="just">
              <a:lnSpc>
                <a:spcPct val="120000"/>
              </a:lnSpc>
              <a:buNone/>
            </a:pPr>
            <a:r>
              <a:rPr lang="en-IN" sz="1800" b="1" dirty="0">
                <a:solidFill>
                  <a:srgbClr val="000000"/>
                </a:solidFill>
                <a:latin typeface="Times New Roman" panose="02020603050405020304" pitchFamily="18" charset="0"/>
              </a:rPr>
              <a:t>Year of Publishing: </a:t>
            </a:r>
            <a:r>
              <a:rPr lang="en-IN" sz="1800" dirty="0">
                <a:solidFill>
                  <a:srgbClr val="000000"/>
                </a:solidFill>
                <a:latin typeface="Times New Roman" panose="02020603050405020304" pitchFamily="18" charset="0"/>
              </a:rPr>
              <a:t>2019</a:t>
            </a:r>
          </a:p>
          <a:p>
            <a:pPr marL="0" indent="0" algn="just">
              <a:lnSpc>
                <a:spcPct val="120000"/>
              </a:lnSpc>
              <a:buNone/>
            </a:pPr>
            <a:r>
              <a:rPr lang="en-IN" sz="1800" b="1" dirty="0">
                <a:solidFill>
                  <a:srgbClr val="000000"/>
                </a:solidFill>
                <a:latin typeface="Times New Roman" panose="02020603050405020304" pitchFamily="18" charset="0"/>
              </a:rPr>
              <a:t>Summary:</a:t>
            </a:r>
          </a:p>
          <a:p>
            <a:pPr algn="just">
              <a:lnSpc>
                <a:spcPct val="120000"/>
              </a:lnSpc>
            </a:pPr>
            <a:r>
              <a:rPr lang="en-IN" sz="1600" dirty="0">
                <a:effectLst/>
                <a:latin typeface="Times New Roman" panose="02020603050405020304" pitchFamily="18" charset="0"/>
                <a:ea typeface="Times New Roman" panose="02020603050405020304" pitchFamily="18" charset="0"/>
              </a:rPr>
              <a:t>This paper proposes a real-time smart attendance system using face recognition techniques, focusing on the use of Eigenface values, Principal Component Analysis (PCA), and Convolutional Neural Network (CNN). The system aims to improve the management of student attendance by reducing the workload on teachers. The attendance management system can be implemented using human face recognition (HFR), which involves capturing students' facial images during their entrance or when everyone is seated in the classroom. Two methodologies are used for HFR: feature-based and brightness-based. The feature-based methodology uses key point features on the face, such as eyes, nose, mouth, or edges, while the brightness-based methodology consolidates and computes all parts of the given picture.</a:t>
            </a:r>
          </a:p>
          <a:p>
            <a:pPr algn="just">
              <a:lnSpc>
                <a:spcPct val="120000"/>
              </a:lnSpc>
            </a:pPr>
            <a:r>
              <a:rPr lang="en-IN" sz="1600" dirty="0">
                <a:effectLst/>
                <a:latin typeface="Times New Roman" panose="02020603050405020304" pitchFamily="18" charset="0"/>
                <a:ea typeface="Times New Roman" panose="02020603050405020304" pitchFamily="18" charset="0"/>
              </a:rPr>
              <a:t>The face recognition process involves face detection and recognition. The images of students' faces are captured from a camera installed in the classroom, and the image is upgraded using image processing methods like grayscale conversion and histogram equalization. The image is then passed to face detection, followed by face recognition using strategies like Eigen face, PCA, and LDA hybrid algorithm.</a:t>
            </a:r>
            <a:endParaRPr lang="en-IN" sz="1800" dirty="0">
              <a:solidFill>
                <a:srgbClr val="000000"/>
              </a:solidFill>
              <a:latin typeface="Times New Roman" panose="02020603050405020304" pitchFamily="18" charset="0"/>
            </a:endParaRPr>
          </a:p>
        </p:txBody>
      </p:sp>
      <p:sp>
        <p:nvSpPr>
          <p:cNvPr id="4" name="Date Placeholder 3">
            <a:extLst>
              <a:ext uri="{FF2B5EF4-FFF2-40B4-BE49-F238E27FC236}">
                <a16:creationId xmlns:a16="http://schemas.microsoft.com/office/drawing/2014/main" id="{95AE6F74-DEDB-7C38-A3D6-F4D3C9541F39}"/>
              </a:ext>
            </a:extLst>
          </p:cNvPr>
          <p:cNvSpPr>
            <a:spLocks noGrp="1"/>
          </p:cNvSpPr>
          <p:nvPr>
            <p:ph type="dt" sz="half" idx="10"/>
          </p:nvPr>
        </p:nvSpPr>
        <p:spPr>
          <a:xfrm>
            <a:off x="8993155" y="6378445"/>
            <a:ext cx="2743200" cy="365125"/>
          </a:xfrm>
        </p:spPr>
        <p:txBody>
          <a:bodyPr/>
          <a:lstStyle/>
          <a:p>
            <a:endParaRPr lang="en-IN" dirty="0"/>
          </a:p>
        </p:txBody>
      </p:sp>
      <p:sp>
        <p:nvSpPr>
          <p:cNvPr id="5" name="Slide Number Placeholder 4">
            <a:extLst>
              <a:ext uri="{FF2B5EF4-FFF2-40B4-BE49-F238E27FC236}">
                <a16:creationId xmlns:a16="http://schemas.microsoft.com/office/drawing/2014/main" id="{18BD5587-DC56-31D8-860A-ECF85AE73AEE}"/>
              </a:ext>
            </a:extLst>
          </p:cNvPr>
          <p:cNvSpPr>
            <a:spLocks noGrp="1"/>
          </p:cNvSpPr>
          <p:nvPr>
            <p:ph type="sldNum" sz="quarter" idx="12"/>
          </p:nvPr>
        </p:nvSpPr>
        <p:spPr/>
        <p:txBody>
          <a:bodyPr/>
          <a:lstStyle/>
          <a:p>
            <a:fld id="{3F87B148-DC85-4EDB-ACA3-100B1D618A48}" type="slidenum">
              <a:rPr lang="en-IN" smtClean="0"/>
              <a:t>8</a:t>
            </a:fld>
            <a:endParaRPr lang="en-IN" dirty="0"/>
          </a:p>
        </p:txBody>
      </p:sp>
    </p:spTree>
    <p:extLst>
      <p:ext uri="{BB962C8B-B14F-4D97-AF65-F5344CB8AC3E}">
        <p14:creationId xmlns:p14="http://schemas.microsoft.com/office/powerpoint/2010/main" val="1311006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350892-4C0F-8C13-F950-C523F7985569}"/>
              </a:ext>
            </a:extLst>
          </p:cNvPr>
          <p:cNvSpPr>
            <a:spLocks noGrp="1"/>
          </p:cNvSpPr>
          <p:nvPr>
            <p:ph type="title"/>
          </p:nvPr>
        </p:nvSpPr>
        <p:spPr>
          <a:xfrm>
            <a:off x="189654" y="193040"/>
            <a:ext cx="8596668" cy="1320800"/>
          </a:xfrm>
        </p:spPr>
        <p:txBody>
          <a:bodyPr>
            <a:normAutofit/>
          </a:bodyPr>
          <a:lstStyle/>
          <a:p>
            <a:r>
              <a:rPr lang="en-IN" sz="3600" u="sng" dirty="0">
                <a:latin typeface="Times New Roman" panose="02020603050405020304" pitchFamily="18" charset="0"/>
                <a:cs typeface="Times New Roman" panose="02020603050405020304" pitchFamily="18" charset="0"/>
              </a:rPr>
              <a:t>Literature Survey-2</a:t>
            </a:r>
          </a:p>
        </p:txBody>
      </p:sp>
      <p:sp>
        <p:nvSpPr>
          <p:cNvPr id="3" name="Content Placeholder 2">
            <a:extLst>
              <a:ext uri="{FF2B5EF4-FFF2-40B4-BE49-F238E27FC236}">
                <a16:creationId xmlns:a16="http://schemas.microsoft.com/office/drawing/2014/main" id="{B2F997BD-F960-EAF4-4991-2FCB98902AEB}"/>
              </a:ext>
            </a:extLst>
          </p:cNvPr>
          <p:cNvSpPr>
            <a:spLocks noGrp="1"/>
          </p:cNvSpPr>
          <p:nvPr>
            <p:ph idx="1"/>
          </p:nvPr>
        </p:nvSpPr>
        <p:spPr>
          <a:xfrm>
            <a:off x="86498" y="1235676"/>
            <a:ext cx="11874844" cy="5104164"/>
          </a:xfrm>
        </p:spPr>
        <p:txBody>
          <a:bodyPr>
            <a:noAutofit/>
          </a:bodyPr>
          <a:lstStyle/>
          <a:p>
            <a:r>
              <a:rPr lang="en-IN" sz="1800" b="1" dirty="0">
                <a:latin typeface="Times New Roman" panose="02020603050405020304" pitchFamily="18" charset="0"/>
                <a:cs typeface="Times New Roman" panose="02020603050405020304" pitchFamily="18" charset="0"/>
              </a:rPr>
              <a:t>Paper Title:</a:t>
            </a:r>
            <a:r>
              <a:rPr lang="en-IN" sz="1800" dirty="0">
                <a:latin typeface="Times New Roman" panose="02020603050405020304" pitchFamily="18" charset="0"/>
                <a:cs typeface="Times New Roman" panose="02020603050405020304" pitchFamily="18" charset="0"/>
              </a:rPr>
              <a:t> Face Recognition Based Lecture Attendance System</a:t>
            </a:r>
          </a:p>
          <a:p>
            <a:r>
              <a:rPr lang="en-IN" sz="1800" b="1" dirty="0">
                <a:latin typeface="Times New Roman" panose="02020603050405020304" pitchFamily="18" charset="0"/>
                <a:cs typeface="Times New Roman" panose="02020603050405020304" pitchFamily="18" charset="0"/>
              </a:rPr>
              <a:t>Author Name: </a:t>
            </a:r>
            <a:r>
              <a:rPr lang="en-IN" sz="1800" dirty="0">
                <a:latin typeface="Times New Roman" panose="02020603050405020304" pitchFamily="18" charset="0"/>
                <a:cs typeface="Times New Roman" panose="02020603050405020304" pitchFamily="18" charset="0"/>
              </a:rPr>
              <a:t>Yohei KAWAGUCHI,Tetsno Shoji,Wejjane LIN,Koh KAKUSHO.</a:t>
            </a:r>
          </a:p>
          <a:p>
            <a:r>
              <a:rPr lang="en-IN" sz="1800" b="1" dirty="0">
                <a:latin typeface="Times New Roman" panose="02020603050405020304" pitchFamily="18" charset="0"/>
                <a:cs typeface="Times New Roman" panose="02020603050405020304" pitchFamily="18" charset="0"/>
              </a:rPr>
              <a:t>Journal Name: </a:t>
            </a:r>
            <a:r>
              <a:rPr lang="en-IN" sz="1800" dirty="0">
                <a:latin typeface="Times New Roman" panose="02020603050405020304" pitchFamily="18" charset="0"/>
                <a:cs typeface="Times New Roman" panose="02020603050405020304" pitchFamily="18" charset="0"/>
              </a:rPr>
              <a:t>Science journal of informatics Kyoto</a:t>
            </a:r>
          </a:p>
          <a:p>
            <a:r>
              <a:rPr lang="en-IN" sz="1800" b="1" dirty="0">
                <a:latin typeface="Times New Roman" panose="02020603050405020304" pitchFamily="18" charset="0"/>
                <a:cs typeface="Times New Roman" panose="02020603050405020304" pitchFamily="18" charset="0"/>
              </a:rPr>
              <a:t>Year of Publishing:</a:t>
            </a:r>
            <a:r>
              <a:rPr lang="en-IN" sz="1800" dirty="0">
                <a:latin typeface="Times New Roman" panose="02020603050405020304" pitchFamily="18" charset="0"/>
                <a:cs typeface="Times New Roman" panose="02020603050405020304" pitchFamily="18" charset="0"/>
              </a:rPr>
              <a:t>2018 </a:t>
            </a:r>
          </a:p>
          <a:p>
            <a:pPr marL="0" indent="0" algn="just">
              <a:lnSpc>
                <a:spcPct val="120000"/>
              </a:lnSpc>
              <a:buNone/>
            </a:pPr>
            <a:r>
              <a:rPr lang="en-IN" sz="1800" dirty="0">
                <a:solidFill>
                  <a:srgbClr val="000000"/>
                </a:solidFill>
                <a:latin typeface="Times New Roman" panose="02020603050405020304" pitchFamily="18" charset="0"/>
              </a:rPr>
              <a:t>     </a:t>
            </a:r>
            <a:r>
              <a:rPr lang="en-IN" sz="1800" b="1" dirty="0">
                <a:solidFill>
                  <a:srgbClr val="000000"/>
                </a:solidFill>
                <a:latin typeface="Times New Roman" panose="02020603050405020304" pitchFamily="18" charset="0"/>
              </a:rPr>
              <a:t>Summary:</a:t>
            </a:r>
          </a:p>
          <a:p>
            <a:pPr algn="just"/>
            <a:r>
              <a:rPr lang="en-IN" sz="1600" dirty="0">
                <a:effectLst/>
                <a:latin typeface="Times New Roman" panose="02020603050405020304" pitchFamily="18" charset="0"/>
                <a:ea typeface="Times New Roman" panose="02020603050405020304" pitchFamily="18" charset="0"/>
              </a:rPr>
              <a:t>This paper proposes a lecture attendance system based on face recognition technology. The system automatically takes attendance of students for classroom lectures, but face detection rates are not sufficiently high. The authors propose a method for estimating attendance using all results of face recognition obtained by continuous observation. Continuous observation improves the performance for attendance estimation. The lecture attendance system is constructed based on face recognition and applied to classroom lectures. The paper reviews related works in attendance management and face recognition, introduces the system structure and plan, and implements experiments to support the plan. The system uses face image processing technology to estimate attendance, positions, and images of students, which are useful information in classroom lectures. The authors argue that by continuously observing face information, the system can solve the low effectiveness of existing face detection technology and improve the accuracy of face recognition.</a:t>
            </a:r>
          </a:p>
          <a:p>
            <a:pPr algn="just"/>
            <a:r>
              <a:rPr lang="en-US" sz="1600" dirty="0">
                <a:effectLst/>
                <a:latin typeface="Times New Roman" panose="02020603050405020304" pitchFamily="18" charset="0"/>
                <a:ea typeface="Times New Roman" panose="02020603050405020304" pitchFamily="18" charset="0"/>
              </a:rPr>
              <a:t>This paper presents a system using two cameras: a sensing camera on the ceiling to determine student seating and a capturing camera in front of the seats to capture student faces. The system uses the Active Student Detecting method (ASD) to estimate the existence of a student sitting on the seat using background subtraction and inter-frame subtraction. The camera is directed to the selected seat using registered pan/tilt/zoom</a:t>
            </a:r>
            <a:endParaRPr lang="en-IN" sz="1600" dirty="0">
              <a:effectLst/>
              <a:latin typeface="Times New Roman" panose="02020603050405020304" pitchFamily="18" charset="0"/>
              <a:ea typeface="Times New Roman" panose="02020603050405020304" pitchFamily="18" charset="0"/>
            </a:endParaRPr>
          </a:p>
          <a:p>
            <a:endParaRPr lang="en-IN" b="1" u="sng" dirty="0"/>
          </a:p>
          <a:p>
            <a:endParaRPr lang="en-IN" dirty="0"/>
          </a:p>
          <a:p>
            <a:pPr marL="0" indent="0">
              <a:buNone/>
            </a:pPr>
            <a:endParaRPr lang="en-IN" dirty="0"/>
          </a:p>
          <a:p>
            <a:pPr marL="0" indent="0">
              <a:buNone/>
            </a:pPr>
            <a:r>
              <a:rPr lang="en-IN" dirty="0"/>
              <a:t> </a:t>
            </a:r>
            <a:endParaRPr lang="en-US" dirty="0"/>
          </a:p>
        </p:txBody>
      </p:sp>
      <p:sp>
        <p:nvSpPr>
          <p:cNvPr id="2" name="Date Placeholder 1">
            <a:extLst>
              <a:ext uri="{FF2B5EF4-FFF2-40B4-BE49-F238E27FC236}">
                <a16:creationId xmlns:a16="http://schemas.microsoft.com/office/drawing/2014/main" id="{23E08F16-3545-56AC-5885-9AEB5C203B5A}"/>
              </a:ext>
            </a:extLst>
          </p:cNvPr>
          <p:cNvSpPr>
            <a:spLocks noGrp="1"/>
          </p:cNvSpPr>
          <p:nvPr>
            <p:ph type="dt" sz="half" idx="10"/>
          </p:nvPr>
        </p:nvSpPr>
        <p:spPr/>
        <p:txBody>
          <a:bodyPr/>
          <a:lstStyle/>
          <a:p>
            <a:fld id="{9644DB39-A353-4646-9730-86ABDEE943B1}" type="datetime1">
              <a:rPr lang="en-IN" smtClean="0"/>
              <a:t>25-05-2024</a:t>
            </a:fld>
            <a:endParaRPr lang="en-IN"/>
          </a:p>
        </p:txBody>
      </p:sp>
      <p:sp>
        <p:nvSpPr>
          <p:cNvPr id="5" name="Slide Number Placeholder 4">
            <a:extLst>
              <a:ext uri="{FF2B5EF4-FFF2-40B4-BE49-F238E27FC236}">
                <a16:creationId xmlns:a16="http://schemas.microsoft.com/office/drawing/2014/main" id="{2C755CE9-4A23-3F43-4171-50272B08878D}"/>
              </a:ext>
            </a:extLst>
          </p:cNvPr>
          <p:cNvSpPr>
            <a:spLocks noGrp="1"/>
          </p:cNvSpPr>
          <p:nvPr>
            <p:ph type="sldNum" sz="quarter" idx="12"/>
          </p:nvPr>
        </p:nvSpPr>
        <p:spPr/>
        <p:txBody>
          <a:bodyPr/>
          <a:lstStyle/>
          <a:p>
            <a:fld id="{3F87B148-DC85-4EDB-ACA3-100B1D618A48}" type="slidenum">
              <a:rPr lang="en-IN" smtClean="0"/>
              <a:t>9</a:t>
            </a:fld>
            <a:endParaRPr lang="en-IN"/>
          </a:p>
        </p:txBody>
      </p:sp>
    </p:spTree>
    <p:extLst>
      <p:ext uri="{BB962C8B-B14F-4D97-AF65-F5344CB8AC3E}">
        <p14:creationId xmlns:p14="http://schemas.microsoft.com/office/powerpoint/2010/main" val="1748828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31866</TotalTime>
  <Words>2652</Words>
  <Application>Microsoft Office PowerPoint</Application>
  <PresentationFormat>Widescreen</PresentationFormat>
  <Paragraphs>190</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Aptos</vt:lpstr>
      <vt:lpstr>Aptos Display</vt:lpstr>
      <vt:lpstr>Arial</vt:lpstr>
      <vt:lpstr>Calibri</vt:lpstr>
      <vt:lpstr>Times New Roman</vt:lpstr>
      <vt:lpstr>Office Theme</vt:lpstr>
      <vt:lpstr>        DEPARTMENT OF COMPUTER SCIENCE    Project Presentation (KCS 851) AUTOMATED ATTENDANCE PORTAL  (USING RFID AND FACE RECOGNITION) </vt:lpstr>
      <vt:lpstr>Problem Statement</vt:lpstr>
      <vt:lpstr>Objectives</vt:lpstr>
      <vt:lpstr>Technology Used </vt:lpstr>
      <vt:lpstr>Technology Used(cont..)</vt:lpstr>
      <vt:lpstr>Technology Used(cont..)</vt:lpstr>
      <vt:lpstr>Technology Used(cont..)</vt:lpstr>
      <vt:lpstr>Literature Survey-1 </vt:lpstr>
      <vt:lpstr>Literature Survey-2</vt:lpstr>
      <vt:lpstr>Literature Survey-3</vt:lpstr>
      <vt:lpstr>Literature Survey-4</vt:lpstr>
      <vt:lpstr>Literature Survey-5</vt:lpstr>
      <vt:lpstr>Process Flow Diagram (Admin Level)</vt:lpstr>
      <vt:lpstr>Process Flow Diagram(Faculty-Level)</vt:lpstr>
      <vt:lpstr>Process Flow Diagram(Facial Recognition)</vt:lpstr>
      <vt:lpstr>Data-Flow Diagram(LEVEL-0)</vt:lpstr>
      <vt:lpstr>Data-Flow Diagram(LEVEL-1)</vt:lpstr>
      <vt:lpstr>Data-Flow Diagram(LEVEL-2)</vt:lpstr>
      <vt:lpstr>Data-Flow Diagram(LEVEL-3)</vt:lpstr>
      <vt:lpstr>Data-Flow Diagram(LEVEL-4)</vt:lpstr>
      <vt:lpstr>ER-Diagram</vt:lpstr>
      <vt:lpstr>USE-CASE Diagram</vt:lpstr>
      <vt:lpstr>Patent Status</vt:lpstr>
      <vt:lpstr>Research Paper Status</vt:lpstr>
      <vt:lpstr>Research Paper submission proof</vt:lpstr>
      <vt:lpstr>Project Status</vt:lpstr>
      <vt:lpstr>References </vt:lpstr>
      <vt:lpstr>References(contd…)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Project Presentation (Title)</dc:title>
  <dc:creator>NEHA SHUKLA</dc:creator>
  <cp:lastModifiedBy>parasharabhinav45@gmail.com</cp:lastModifiedBy>
  <cp:revision>27</cp:revision>
  <dcterms:created xsi:type="dcterms:W3CDTF">2023-09-23T09:10:50Z</dcterms:created>
  <dcterms:modified xsi:type="dcterms:W3CDTF">2024-05-25T06:34:38Z</dcterms:modified>
</cp:coreProperties>
</file>