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8" r:id="rId4"/>
    <p:sldId id="269" r:id="rId5"/>
    <p:sldId id="259" r:id="rId6"/>
    <p:sldId id="263" r:id="rId7"/>
    <p:sldId id="265" r:id="rId8"/>
    <p:sldId id="267" r:id="rId9"/>
    <p:sldId id="274" r:id="rId10"/>
    <p:sldId id="275" r:id="rId11"/>
    <p:sldId id="280" r:id="rId12"/>
    <p:sldId id="281" r:id="rId13"/>
    <p:sldId id="282" r:id="rId14"/>
    <p:sldId id="283" r:id="rId15"/>
    <p:sldId id="270" r:id="rId16"/>
    <p:sldId id="277" r:id="rId17"/>
    <p:sldId id="278" r:id="rId18"/>
    <p:sldId id="284" r:id="rId19"/>
    <p:sldId id="286"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67" d="100"/>
          <a:sy n="67" d="100"/>
        </p:scale>
        <p:origin x="5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B57A-10C0-48F8-BDE6-87BD1E0FB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B2FD7-010E-4870-83F7-F78C648ED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43CBA3-131C-4C46-A1D0-8800BF77B37E}"/>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5" name="Footer Placeholder 4">
            <a:extLst>
              <a:ext uri="{FF2B5EF4-FFF2-40B4-BE49-F238E27FC236}">
                <a16:creationId xmlns:a16="http://schemas.microsoft.com/office/drawing/2014/main" id="{2ABCFC7B-DE43-483D-9DF5-70BA3C527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3B7C0-C8D1-439B-9AFD-B4CB9733873D}"/>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3071866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FACC-D3E6-441A-B08A-79D6B1B86E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78F7ED-29AB-454F-95BD-922B97887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7DBB5-8AEC-4595-9B47-3FBB9DC13FF0}"/>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5" name="Footer Placeholder 4">
            <a:extLst>
              <a:ext uri="{FF2B5EF4-FFF2-40B4-BE49-F238E27FC236}">
                <a16:creationId xmlns:a16="http://schemas.microsoft.com/office/drawing/2014/main" id="{5FED5F6C-70EE-41DF-A079-D9E91DADA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B22EB7-2063-49E2-8607-21B5641E7365}"/>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35588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224CB-6E14-4002-A809-EF810C6A81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B779A-B02F-4273-8A06-04BF0D97A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4C36D-33AC-4489-9373-FE74D6E3F736}"/>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5" name="Footer Placeholder 4">
            <a:extLst>
              <a:ext uri="{FF2B5EF4-FFF2-40B4-BE49-F238E27FC236}">
                <a16:creationId xmlns:a16="http://schemas.microsoft.com/office/drawing/2014/main" id="{9E2F7AA5-65CE-4BB9-AFCB-F16CDABF1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AEA26-6E7B-43A0-956C-A65F503FBD82}"/>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251155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5036-0B33-4A4F-9881-7615EF4F9B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7B2C37-8D03-49DA-8691-9EC93BF28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EE3BE-340D-4B52-9980-3206C42FB8A9}"/>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5" name="Footer Placeholder 4">
            <a:extLst>
              <a:ext uri="{FF2B5EF4-FFF2-40B4-BE49-F238E27FC236}">
                <a16:creationId xmlns:a16="http://schemas.microsoft.com/office/drawing/2014/main" id="{C62C3F68-982B-4ECC-B29C-021A07FF3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036D9-ED8B-4B76-AE76-A03CBB8B9AC3}"/>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274694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8CC0-205A-4B2B-B3CA-E43AB2F80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D17B7B-AB90-4F89-81E9-E353EE075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8B447-9ED4-4E85-824F-9AC7E59C5BDA}"/>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5" name="Footer Placeholder 4">
            <a:extLst>
              <a:ext uri="{FF2B5EF4-FFF2-40B4-BE49-F238E27FC236}">
                <a16:creationId xmlns:a16="http://schemas.microsoft.com/office/drawing/2014/main" id="{9FCD903D-01E2-44BD-B028-13B6F0CFA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769A2-FE98-45B5-A21C-FD0D09AEE000}"/>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50977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E3AC-577F-465D-8098-E7E893CE05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FFC2F0-5ADD-4D1B-8552-7D75CBDD8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089A8F-0E81-4152-B63B-56674D29C7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CC9638-A24C-49AD-91A3-ED509715A6F6}"/>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6" name="Footer Placeholder 5">
            <a:extLst>
              <a:ext uri="{FF2B5EF4-FFF2-40B4-BE49-F238E27FC236}">
                <a16:creationId xmlns:a16="http://schemas.microsoft.com/office/drawing/2014/main" id="{D4D9C585-39A0-47FA-AC53-242F0EA099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7D2AEA-DF77-42B9-9EC2-C0FCBC473F1C}"/>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363959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12CF-81FD-4F32-94E2-195831901A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065F9-B329-4398-917C-E0120ED34A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4FF3F-524C-43CB-AD43-C06B45BF9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B9E8F7-0F3F-4DB8-AAB4-56790F189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E22392-6133-4B3A-80B7-541666957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6D071A-77A3-4BB7-A167-55261E65E54A}"/>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8" name="Footer Placeholder 7">
            <a:extLst>
              <a:ext uri="{FF2B5EF4-FFF2-40B4-BE49-F238E27FC236}">
                <a16:creationId xmlns:a16="http://schemas.microsoft.com/office/drawing/2014/main" id="{13BCACAC-0D49-4B5C-A7B7-134FB07ABE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CF4719-634E-4ED2-8F01-3567494C881D}"/>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42738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ADD2-07A8-4F3F-B738-5481090A97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20D8A2-27B4-4905-AC50-E1FE20A26FE1}"/>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4" name="Footer Placeholder 3">
            <a:extLst>
              <a:ext uri="{FF2B5EF4-FFF2-40B4-BE49-F238E27FC236}">
                <a16:creationId xmlns:a16="http://schemas.microsoft.com/office/drawing/2014/main" id="{C0F11035-986D-42B0-9233-3430688F7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FA73D7-AAE0-46EE-85CB-7EB431D53398}"/>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188970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6F022-FF2B-4402-8BF2-F1D30397632D}"/>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3" name="Footer Placeholder 2">
            <a:extLst>
              <a:ext uri="{FF2B5EF4-FFF2-40B4-BE49-F238E27FC236}">
                <a16:creationId xmlns:a16="http://schemas.microsoft.com/office/drawing/2014/main" id="{A56546F5-711E-496A-A3C4-9D65CF5373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55B17C-8906-4BBA-B3CC-6132AA4A6F59}"/>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346722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FF91-50AF-401F-A125-DECB56F20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19CC8A-7760-46D0-8FC4-5E3E2860F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31FDC3-6192-4D32-AB98-802065A07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75DCB-FA13-472E-B652-75AAFE0E96D9}"/>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6" name="Footer Placeholder 5">
            <a:extLst>
              <a:ext uri="{FF2B5EF4-FFF2-40B4-BE49-F238E27FC236}">
                <a16:creationId xmlns:a16="http://schemas.microsoft.com/office/drawing/2014/main" id="{D97AB549-FFA2-47B5-B696-FEFB3BDEF0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5F3C7-57C4-4E2B-920D-99CF2F94E268}"/>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196465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38EF-1EEC-4048-896A-B9F424F99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2D80AE-5154-4B62-AC34-444A2D0E4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ADA4DA-57BB-4D44-B439-CC3010376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8BC1C-2584-40B2-9029-110F9F72D66A}"/>
              </a:ext>
            </a:extLst>
          </p:cNvPr>
          <p:cNvSpPr>
            <a:spLocks noGrp="1"/>
          </p:cNvSpPr>
          <p:nvPr>
            <p:ph type="dt" sz="half" idx="10"/>
          </p:nvPr>
        </p:nvSpPr>
        <p:spPr/>
        <p:txBody>
          <a:bodyPr/>
          <a:lstStyle/>
          <a:p>
            <a:fld id="{765023AA-55B8-41F1-BE94-5553714A2162}" type="datetimeFigureOut">
              <a:rPr lang="en-IN" smtClean="0"/>
              <a:t>13-05-2020</a:t>
            </a:fld>
            <a:endParaRPr lang="en-IN"/>
          </a:p>
        </p:txBody>
      </p:sp>
      <p:sp>
        <p:nvSpPr>
          <p:cNvPr id="6" name="Footer Placeholder 5">
            <a:extLst>
              <a:ext uri="{FF2B5EF4-FFF2-40B4-BE49-F238E27FC236}">
                <a16:creationId xmlns:a16="http://schemas.microsoft.com/office/drawing/2014/main" id="{652F3303-4528-48DA-97D9-E5EAD8B88D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D69E11-3CB0-4447-ADAC-20D873E4C807}"/>
              </a:ext>
            </a:extLst>
          </p:cNvPr>
          <p:cNvSpPr>
            <a:spLocks noGrp="1"/>
          </p:cNvSpPr>
          <p:nvPr>
            <p:ph type="sldNum" sz="quarter" idx="12"/>
          </p:nvPr>
        </p:nvSpPr>
        <p:spPr/>
        <p:txBody>
          <a:bodyPr/>
          <a:lstStyle/>
          <a:p>
            <a:fld id="{C9E3822D-067E-4688-8F52-2DB4802E3AE4}" type="slidenum">
              <a:rPr lang="en-IN" smtClean="0"/>
              <a:t>‹#›</a:t>
            </a:fld>
            <a:endParaRPr lang="en-IN"/>
          </a:p>
        </p:txBody>
      </p:sp>
    </p:spTree>
    <p:extLst>
      <p:ext uri="{BB962C8B-B14F-4D97-AF65-F5344CB8AC3E}">
        <p14:creationId xmlns:p14="http://schemas.microsoft.com/office/powerpoint/2010/main" val="174757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62C73-759E-4FA2-B810-CCD24E6B3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034B79-9080-487F-9495-99243A635F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A4216-4DD1-4F93-AB36-6F07E2944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023AA-55B8-41F1-BE94-5553714A2162}" type="datetimeFigureOut">
              <a:rPr lang="en-IN" smtClean="0"/>
              <a:t>13-05-2020</a:t>
            </a:fld>
            <a:endParaRPr lang="en-IN"/>
          </a:p>
        </p:txBody>
      </p:sp>
      <p:sp>
        <p:nvSpPr>
          <p:cNvPr id="5" name="Footer Placeholder 4">
            <a:extLst>
              <a:ext uri="{FF2B5EF4-FFF2-40B4-BE49-F238E27FC236}">
                <a16:creationId xmlns:a16="http://schemas.microsoft.com/office/drawing/2014/main" id="{5781C909-0D01-40A9-BF04-BA2EA614F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BEEDEF-7734-46BB-95F0-7D6E72BFC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3822D-067E-4688-8F52-2DB4802E3AE4}" type="slidenum">
              <a:rPr lang="en-IN" smtClean="0"/>
              <a:t>‹#›</a:t>
            </a:fld>
            <a:endParaRPr lang="en-IN"/>
          </a:p>
        </p:txBody>
      </p:sp>
    </p:spTree>
    <p:extLst>
      <p:ext uri="{BB962C8B-B14F-4D97-AF65-F5344CB8AC3E}">
        <p14:creationId xmlns:p14="http://schemas.microsoft.com/office/powerpoint/2010/main" val="409803346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22DA-5A12-4BAE-87F8-4A14C6B975CB}"/>
              </a:ext>
            </a:extLst>
          </p:cNvPr>
          <p:cNvSpPr>
            <a:spLocks noGrp="1"/>
          </p:cNvSpPr>
          <p:nvPr>
            <p:ph type="ctrTitle"/>
          </p:nvPr>
        </p:nvSpPr>
        <p:spPr>
          <a:xfrm>
            <a:off x="1319211" y="314325"/>
            <a:ext cx="7739064" cy="2390775"/>
          </a:xfrm>
        </p:spPr>
        <p:txBody>
          <a:bodyPr>
            <a:normAutofit fontScale="90000"/>
          </a:bodyPr>
          <a:lstStyle/>
          <a:p>
            <a:pPr algn="ctr"/>
            <a:r>
              <a:rPr lang="en-US" sz="6000" dirty="0">
                <a:solidFill>
                  <a:srgbClr val="FF0000"/>
                </a:solidFill>
              </a:rPr>
              <a:t>Automated Attendance System using RFID and Face Recognition</a:t>
            </a:r>
            <a:endParaRPr lang="en-IN" sz="6000"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FFCA634-4B29-4470-B88E-86664BCA0C2E}"/>
              </a:ext>
            </a:extLst>
          </p:cNvPr>
          <p:cNvSpPr/>
          <p:nvPr/>
        </p:nvSpPr>
        <p:spPr>
          <a:xfrm>
            <a:off x="2114549" y="2905126"/>
            <a:ext cx="6781801" cy="3231654"/>
          </a:xfrm>
          <a:prstGeom prst="rect">
            <a:avLst/>
          </a:prstGeom>
        </p:spPr>
        <p:txBody>
          <a:bodyPr wrap="square">
            <a:spAutoFit/>
          </a:bodyPr>
          <a:lstStyle/>
          <a:p>
            <a:r>
              <a:rPr lang="en-IN" sz="2400" b="1" u="sng" dirty="0"/>
              <a:t>Team Members:</a:t>
            </a:r>
          </a:p>
          <a:p>
            <a:r>
              <a:rPr lang="en-IN" sz="2000" dirty="0"/>
              <a:t>                              1.Naveen Kumar Singh (1614313048)</a:t>
            </a:r>
          </a:p>
          <a:p>
            <a:r>
              <a:rPr lang="en-IN" sz="2000" dirty="0"/>
              <a:t>                              2.Satyendra Kushwaha (1614313069)</a:t>
            </a:r>
          </a:p>
          <a:p>
            <a:r>
              <a:rPr lang="en-IN" sz="2000" dirty="0"/>
              <a:t>                              3.Prafull Deep </a:t>
            </a:r>
            <a:r>
              <a:rPr lang="en-IN" sz="2000" dirty="0" err="1"/>
              <a:t>Sahu</a:t>
            </a:r>
            <a:r>
              <a:rPr lang="en-IN" sz="2000" dirty="0"/>
              <a:t>       (1614313057)</a:t>
            </a:r>
          </a:p>
          <a:p>
            <a:r>
              <a:rPr lang="en-IN" sz="2000" dirty="0"/>
              <a:t>                                 </a:t>
            </a:r>
          </a:p>
          <a:p>
            <a:r>
              <a:rPr lang="en-IN" sz="2000" dirty="0"/>
              <a:t>			 IT-2(4</a:t>
            </a:r>
            <a:r>
              <a:rPr lang="en-IN" sz="2000" baseline="30000" dirty="0"/>
              <a:t>th</a:t>
            </a:r>
            <a:r>
              <a:rPr lang="en-IN" sz="2000" dirty="0"/>
              <a:t> year)  </a:t>
            </a:r>
          </a:p>
          <a:p>
            <a:endParaRPr lang="en-IN" sz="2000" dirty="0"/>
          </a:p>
          <a:p>
            <a:r>
              <a:rPr lang="en-IN" sz="2400" b="1" u="sng" dirty="0"/>
              <a:t>Mentor Name:</a:t>
            </a:r>
            <a:r>
              <a:rPr lang="en-IN" dirty="0"/>
              <a:t>    </a:t>
            </a:r>
            <a:r>
              <a:rPr lang="en-IN" sz="2000" dirty="0"/>
              <a:t>Mr. </a:t>
            </a:r>
            <a:r>
              <a:rPr lang="en-IN" sz="2000" dirty="0" err="1"/>
              <a:t>Updesh</a:t>
            </a:r>
            <a:r>
              <a:rPr lang="en-IN" sz="2000" dirty="0"/>
              <a:t> Jaiswal</a:t>
            </a:r>
          </a:p>
          <a:p>
            <a:r>
              <a:rPr lang="en-IN" dirty="0"/>
              <a:t>                       </a:t>
            </a:r>
          </a:p>
          <a:p>
            <a:endParaRPr lang="en-IN" dirty="0"/>
          </a:p>
        </p:txBody>
      </p:sp>
    </p:spTree>
    <p:extLst>
      <p:ext uri="{BB962C8B-B14F-4D97-AF65-F5344CB8AC3E}">
        <p14:creationId xmlns:p14="http://schemas.microsoft.com/office/powerpoint/2010/main" val="30826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45A917-63DD-47A3-A1D3-52AF7E5D5A18}"/>
              </a:ext>
            </a:extLst>
          </p:cNvPr>
          <p:cNvGraphicFramePr>
            <a:graphicFrameLocks noGrp="1"/>
          </p:cNvGraphicFramePr>
          <p:nvPr>
            <p:extLst>
              <p:ext uri="{D42A27DB-BD31-4B8C-83A1-F6EECF244321}">
                <p14:modId xmlns:p14="http://schemas.microsoft.com/office/powerpoint/2010/main" val="3868122265"/>
              </p:ext>
            </p:extLst>
          </p:nvPr>
        </p:nvGraphicFramePr>
        <p:xfrm>
          <a:off x="1466849" y="1024465"/>
          <a:ext cx="8067675" cy="3518961"/>
        </p:xfrm>
        <a:graphic>
          <a:graphicData uri="http://schemas.openxmlformats.org/drawingml/2006/table">
            <a:tbl>
              <a:tblPr firstRow="1" bandRow="1">
                <a:tableStyleId>{5C22544A-7EE6-4342-B048-85BDC9FD1C3A}</a:tableStyleId>
              </a:tblPr>
              <a:tblGrid>
                <a:gridCol w="1613535">
                  <a:extLst>
                    <a:ext uri="{9D8B030D-6E8A-4147-A177-3AD203B41FA5}">
                      <a16:colId xmlns:a16="http://schemas.microsoft.com/office/drawing/2014/main" val="693245347"/>
                    </a:ext>
                  </a:extLst>
                </a:gridCol>
                <a:gridCol w="1613535">
                  <a:extLst>
                    <a:ext uri="{9D8B030D-6E8A-4147-A177-3AD203B41FA5}">
                      <a16:colId xmlns:a16="http://schemas.microsoft.com/office/drawing/2014/main" val="2612034534"/>
                    </a:ext>
                  </a:extLst>
                </a:gridCol>
                <a:gridCol w="1613535">
                  <a:extLst>
                    <a:ext uri="{9D8B030D-6E8A-4147-A177-3AD203B41FA5}">
                      <a16:colId xmlns:a16="http://schemas.microsoft.com/office/drawing/2014/main" val="811568677"/>
                    </a:ext>
                  </a:extLst>
                </a:gridCol>
                <a:gridCol w="1613535">
                  <a:extLst>
                    <a:ext uri="{9D8B030D-6E8A-4147-A177-3AD203B41FA5}">
                      <a16:colId xmlns:a16="http://schemas.microsoft.com/office/drawing/2014/main" val="953264785"/>
                    </a:ext>
                  </a:extLst>
                </a:gridCol>
                <a:gridCol w="1613535">
                  <a:extLst>
                    <a:ext uri="{9D8B030D-6E8A-4147-A177-3AD203B41FA5}">
                      <a16:colId xmlns:a16="http://schemas.microsoft.com/office/drawing/2014/main" val="3038959232"/>
                    </a:ext>
                  </a:extLst>
                </a:gridCol>
              </a:tblGrid>
              <a:tr h="1301349">
                <a:tc>
                  <a:txBody>
                    <a:bodyPr/>
                    <a:lstStyle/>
                    <a:p>
                      <a:r>
                        <a:rPr lang="en-IN" dirty="0"/>
                        <a:t>Student Name</a:t>
                      </a:r>
                    </a:p>
                  </a:txBody>
                  <a:tcPr/>
                </a:tc>
                <a:tc>
                  <a:txBody>
                    <a:bodyPr/>
                    <a:lstStyle/>
                    <a:p>
                      <a:r>
                        <a:rPr lang="en-IN" dirty="0"/>
                        <a:t>No. of training images</a:t>
                      </a:r>
                    </a:p>
                  </a:txBody>
                  <a:tcPr/>
                </a:tc>
                <a:tc>
                  <a:txBody>
                    <a:bodyPr/>
                    <a:lstStyle/>
                    <a:p>
                      <a:r>
                        <a:rPr lang="en-IN" dirty="0"/>
                        <a:t>No. of trials conducted</a:t>
                      </a:r>
                    </a:p>
                  </a:txBody>
                  <a:tcPr/>
                </a:tc>
                <a:tc>
                  <a:txBody>
                    <a:bodyPr/>
                    <a:lstStyle/>
                    <a:p>
                      <a:r>
                        <a:rPr lang="en-IN" dirty="0"/>
                        <a:t>No. of Trials Succeeded </a:t>
                      </a:r>
                    </a:p>
                  </a:txBody>
                  <a:tcPr/>
                </a:tc>
                <a:tc>
                  <a:txBody>
                    <a:bodyPr/>
                    <a:lstStyle/>
                    <a:p>
                      <a:r>
                        <a:rPr lang="en-IN" dirty="0"/>
                        <a:t>% Accuracy</a:t>
                      </a:r>
                    </a:p>
                  </a:txBody>
                  <a:tcPr/>
                </a:tc>
                <a:extLst>
                  <a:ext uri="{0D108BD9-81ED-4DB2-BD59-A6C34878D82A}">
                    <a16:rowId xmlns:a16="http://schemas.microsoft.com/office/drawing/2014/main" val="3718001339"/>
                  </a:ext>
                </a:extLst>
              </a:tr>
              <a:tr h="554403">
                <a:tc>
                  <a:txBody>
                    <a:bodyPr/>
                    <a:lstStyle/>
                    <a:p>
                      <a:r>
                        <a:rPr lang="en-IN" dirty="0"/>
                        <a:t>Anil </a:t>
                      </a:r>
                    </a:p>
                  </a:txBody>
                  <a:tcPr/>
                </a:tc>
                <a:tc>
                  <a:txBody>
                    <a:bodyPr/>
                    <a:lstStyle/>
                    <a:p>
                      <a:r>
                        <a:rPr lang="en-IN" dirty="0"/>
                        <a:t>8</a:t>
                      </a:r>
                    </a:p>
                  </a:txBody>
                  <a:tcPr/>
                </a:tc>
                <a:tc>
                  <a:txBody>
                    <a:bodyPr/>
                    <a:lstStyle/>
                    <a:p>
                      <a:r>
                        <a:rPr lang="en-IN" dirty="0"/>
                        <a:t>20</a:t>
                      </a:r>
                    </a:p>
                  </a:txBody>
                  <a:tcPr/>
                </a:tc>
                <a:tc>
                  <a:txBody>
                    <a:bodyPr/>
                    <a:lstStyle/>
                    <a:p>
                      <a:r>
                        <a:rPr lang="en-IN" dirty="0"/>
                        <a:t>17</a:t>
                      </a:r>
                    </a:p>
                  </a:txBody>
                  <a:tcPr/>
                </a:tc>
                <a:tc>
                  <a:txBody>
                    <a:bodyPr/>
                    <a:lstStyle/>
                    <a:p>
                      <a:r>
                        <a:rPr lang="en-IN" dirty="0"/>
                        <a:t>85</a:t>
                      </a:r>
                    </a:p>
                  </a:txBody>
                  <a:tcPr/>
                </a:tc>
                <a:extLst>
                  <a:ext uri="{0D108BD9-81ED-4DB2-BD59-A6C34878D82A}">
                    <a16:rowId xmlns:a16="http://schemas.microsoft.com/office/drawing/2014/main" val="3460327226"/>
                  </a:ext>
                </a:extLst>
              </a:tr>
              <a:tr h="554403">
                <a:tc>
                  <a:txBody>
                    <a:bodyPr/>
                    <a:lstStyle/>
                    <a:p>
                      <a:r>
                        <a:rPr lang="en-IN" dirty="0"/>
                        <a:t>Suresh </a:t>
                      </a:r>
                    </a:p>
                  </a:txBody>
                  <a:tcPr/>
                </a:tc>
                <a:tc>
                  <a:txBody>
                    <a:bodyPr/>
                    <a:lstStyle/>
                    <a:p>
                      <a:r>
                        <a:rPr lang="en-IN" dirty="0"/>
                        <a:t>8</a:t>
                      </a:r>
                    </a:p>
                  </a:txBody>
                  <a:tcPr/>
                </a:tc>
                <a:tc>
                  <a:txBody>
                    <a:bodyPr/>
                    <a:lstStyle/>
                    <a:p>
                      <a:r>
                        <a:rPr lang="en-IN" dirty="0"/>
                        <a:t>20</a:t>
                      </a:r>
                    </a:p>
                  </a:txBody>
                  <a:tcPr/>
                </a:tc>
                <a:tc>
                  <a:txBody>
                    <a:bodyPr/>
                    <a:lstStyle/>
                    <a:p>
                      <a:r>
                        <a:rPr lang="en-IN" dirty="0"/>
                        <a:t>18</a:t>
                      </a:r>
                    </a:p>
                  </a:txBody>
                  <a:tcPr/>
                </a:tc>
                <a:tc>
                  <a:txBody>
                    <a:bodyPr/>
                    <a:lstStyle/>
                    <a:p>
                      <a:r>
                        <a:rPr lang="en-IN" dirty="0"/>
                        <a:t>90</a:t>
                      </a:r>
                    </a:p>
                  </a:txBody>
                  <a:tcPr/>
                </a:tc>
                <a:extLst>
                  <a:ext uri="{0D108BD9-81ED-4DB2-BD59-A6C34878D82A}">
                    <a16:rowId xmlns:a16="http://schemas.microsoft.com/office/drawing/2014/main" val="4108371329"/>
                  </a:ext>
                </a:extLst>
              </a:tr>
              <a:tr h="554403">
                <a:tc>
                  <a:txBody>
                    <a:bodyPr/>
                    <a:lstStyle/>
                    <a:p>
                      <a:r>
                        <a:rPr lang="en-IN" dirty="0"/>
                        <a:t>Rahul</a:t>
                      </a:r>
                    </a:p>
                  </a:txBody>
                  <a:tcPr/>
                </a:tc>
                <a:tc>
                  <a:txBody>
                    <a:bodyPr/>
                    <a:lstStyle/>
                    <a:p>
                      <a:r>
                        <a:rPr lang="en-IN" dirty="0"/>
                        <a:t>8</a:t>
                      </a:r>
                    </a:p>
                  </a:txBody>
                  <a:tcPr/>
                </a:tc>
                <a:tc>
                  <a:txBody>
                    <a:bodyPr/>
                    <a:lstStyle/>
                    <a:p>
                      <a:r>
                        <a:rPr lang="en-IN" dirty="0"/>
                        <a:t>20</a:t>
                      </a:r>
                    </a:p>
                  </a:txBody>
                  <a:tcPr/>
                </a:tc>
                <a:tc>
                  <a:txBody>
                    <a:bodyPr/>
                    <a:lstStyle/>
                    <a:p>
                      <a:r>
                        <a:rPr lang="en-IN" dirty="0"/>
                        <a:t>16</a:t>
                      </a:r>
                    </a:p>
                  </a:txBody>
                  <a:tcPr/>
                </a:tc>
                <a:tc>
                  <a:txBody>
                    <a:bodyPr/>
                    <a:lstStyle/>
                    <a:p>
                      <a:r>
                        <a:rPr lang="en-IN" dirty="0"/>
                        <a:t>80</a:t>
                      </a:r>
                    </a:p>
                  </a:txBody>
                  <a:tcPr/>
                </a:tc>
                <a:extLst>
                  <a:ext uri="{0D108BD9-81ED-4DB2-BD59-A6C34878D82A}">
                    <a16:rowId xmlns:a16="http://schemas.microsoft.com/office/drawing/2014/main" val="1541516979"/>
                  </a:ext>
                </a:extLst>
              </a:tr>
              <a:tr h="554403">
                <a:tc>
                  <a:txBody>
                    <a:bodyPr/>
                    <a:lstStyle/>
                    <a:p>
                      <a:r>
                        <a:rPr lang="en-IN" dirty="0"/>
                        <a:t>Mukesh</a:t>
                      </a:r>
                    </a:p>
                  </a:txBody>
                  <a:tcPr/>
                </a:tc>
                <a:tc>
                  <a:txBody>
                    <a:bodyPr/>
                    <a:lstStyle/>
                    <a:p>
                      <a:r>
                        <a:rPr lang="en-IN" dirty="0"/>
                        <a:t>8</a:t>
                      </a:r>
                    </a:p>
                  </a:txBody>
                  <a:tcPr/>
                </a:tc>
                <a:tc>
                  <a:txBody>
                    <a:bodyPr/>
                    <a:lstStyle/>
                    <a:p>
                      <a:r>
                        <a:rPr lang="en-IN" dirty="0"/>
                        <a:t>20</a:t>
                      </a:r>
                    </a:p>
                  </a:txBody>
                  <a:tcPr/>
                </a:tc>
                <a:tc>
                  <a:txBody>
                    <a:bodyPr/>
                    <a:lstStyle/>
                    <a:p>
                      <a:r>
                        <a:rPr lang="en-IN" dirty="0"/>
                        <a:t>18</a:t>
                      </a:r>
                    </a:p>
                  </a:txBody>
                  <a:tcPr/>
                </a:tc>
                <a:tc>
                  <a:txBody>
                    <a:bodyPr/>
                    <a:lstStyle/>
                    <a:p>
                      <a:r>
                        <a:rPr lang="en-IN" dirty="0"/>
                        <a:t>90</a:t>
                      </a:r>
                    </a:p>
                  </a:txBody>
                  <a:tcPr/>
                </a:tc>
                <a:extLst>
                  <a:ext uri="{0D108BD9-81ED-4DB2-BD59-A6C34878D82A}">
                    <a16:rowId xmlns:a16="http://schemas.microsoft.com/office/drawing/2014/main" val="2291318179"/>
                  </a:ext>
                </a:extLst>
              </a:tr>
            </a:tbl>
          </a:graphicData>
        </a:graphic>
      </p:graphicFrame>
    </p:spTree>
    <p:extLst>
      <p:ext uri="{BB962C8B-B14F-4D97-AF65-F5344CB8AC3E}">
        <p14:creationId xmlns:p14="http://schemas.microsoft.com/office/powerpoint/2010/main" val="187913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2AE374-4273-4DDC-9F77-37827A706099}"/>
              </a:ext>
            </a:extLst>
          </p:cNvPr>
          <p:cNvSpPr>
            <a:spLocks noGrp="1"/>
          </p:cNvSpPr>
          <p:nvPr>
            <p:ph type="title"/>
          </p:nvPr>
        </p:nvSpPr>
        <p:spPr>
          <a:xfrm>
            <a:off x="4143375" y="314326"/>
            <a:ext cx="2657476" cy="914400"/>
          </a:xfrm>
        </p:spPr>
        <p:txBody>
          <a:bodyPr>
            <a:normAutofit/>
          </a:bodyPr>
          <a:lstStyle/>
          <a:p>
            <a:r>
              <a:rPr lang="en-IN" dirty="0">
                <a:solidFill>
                  <a:srgbClr val="FF0000"/>
                </a:solidFill>
              </a:rPr>
              <a:t>Snapshots </a:t>
            </a:r>
          </a:p>
        </p:txBody>
      </p:sp>
      <p:pic>
        <p:nvPicPr>
          <p:cNvPr id="10" name="Content Placeholder 9">
            <a:extLst>
              <a:ext uri="{FF2B5EF4-FFF2-40B4-BE49-F238E27FC236}">
                <a16:creationId xmlns:a16="http://schemas.microsoft.com/office/drawing/2014/main" id="{DC71244F-540D-42D7-8F5D-E1A88116B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33499" y="1552574"/>
            <a:ext cx="3781425" cy="45434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347212-6A9D-4B7A-A8EB-2CF5604EF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1552574"/>
            <a:ext cx="4438650" cy="4343399"/>
          </a:xfrm>
          <a:prstGeom prst="rect">
            <a:avLst/>
          </a:prstGeom>
        </p:spPr>
      </p:pic>
    </p:spTree>
    <p:extLst>
      <p:ext uri="{BB962C8B-B14F-4D97-AF65-F5344CB8AC3E}">
        <p14:creationId xmlns:p14="http://schemas.microsoft.com/office/powerpoint/2010/main" val="302169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0775AF-1E97-4CEA-BB05-0EE890E79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949" y="0"/>
            <a:ext cx="8039101" cy="6858000"/>
          </a:xfrm>
          <a:prstGeom prst="rect">
            <a:avLst/>
          </a:prstGeom>
        </p:spPr>
      </p:pic>
    </p:spTree>
    <p:extLst>
      <p:ext uri="{BB962C8B-B14F-4D97-AF65-F5344CB8AC3E}">
        <p14:creationId xmlns:p14="http://schemas.microsoft.com/office/powerpoint/2010/main" val="24070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C2B73-98ED-44A6-81A6-932312569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0"/>
            <a:ext cx="8172450" cy="6858000"/>
          </a:xfrm>
          <a:prstGeom prst="rect">
            <a:avLst/>
          </a:prstGeom>
        </p:spPr>
      </p:pic>
    </p:spTree>
    <p:extLst>
      <p:ext uri="{BB962C8B-B14F-4D97-AF65-F5344CB8AC3E}">
        <p14:creationId xmlns:p14="http://schemas.microsoft.com/office/powerpoint/2010/main" val="1857598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9A3420-5DC2-4242-BE04-7CDB68D55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5" y="161925"/>
            <a:ext cx="8534400" cy="3162300"/>
          </a:xfrm>
          <a:prstGeom prst="rect">
            <a:avLst/>
          </a:prstGeom>
        </p:spPr>
      </p:pic>
      <p:pic>
        <p:nvPicPr>
          <p:cNvPr id="5" name="Picture 4">
            <a:extLst>
              <a:ext uri="{FF2B5EF4-FFF2-40B4-BE49-F238E27FC236}">
                <a16:creationId xmlns:a16="http://schemas.microsoft.com/office/drawing/2014/main" id="{0E5EF17E-AF50-43FB-A55A-C5ACCB480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25" y="3533776"/>
            <a:ext cx="8534400" cy="3057525"/>
          </a:xfrm>
          <a:prstGeom prst="rect">
            <a:avLst/>
          </a:prstGeom>
        </p:spPr>
      </p:pic>
    </p:spTree>
    <p:extLst>
      <p:ext uri="{BB962C8B-B14F-4D97-AF65-F5344CB8AC3E}">
        <p14:creationId xmlns:p14="http://schemas.microsoft.com/office/powerpoint/2010/main" val="712558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BDE7-91D8-40D5-B912-17D78BCB4673}"/>
              </a:ext>
            </a:extLst>
          </p:cNvPr>
          <p:cNvSpPr>
            <a:spLocks noGrp="1"/>
          </p:cNvSpPr>
          <p:nvPr>
            <p:ph type="title"/>
          </p:nvPr>
        </p:nvSpPr>
        <p:spPr>
          <a:xfrm>
            <a:off x="2990850" y="409575"/>
            <a:ext cx="5467350" cy="1005339"/>
          </a:xfrm>
        </p:spPr>
        <p:txBody>
          <a:bodyPr>
            <a:normAutofit/>
          </a:bodyPr>
          <a:lstStyle/>
          <a:p>
            <a:r>
              <a:rPr lang="en-US" u="sng" dirty="0">
                <a:solidFill>
                  <a:srgbClr val="FF0000"/>
                </a:solidFill>
              </a:rPr>
              <a:t>Scope And Limitations</a:t>
            </a:r>
            <a:endParaRPr lang="en-IN" u="sng" dirty="0">
              <a:solidFill>
                <a:srgbClr val="FF0000"/>
              </a:solidFill>
            </a:endParaRPr>
          </a:p>
        </p:txBody>
      </p:sp>
      <p:sp>
        <p:nvSpPr>
          <p:cNvPr id="3" name="Content Placeholder 2">
            <a:extLst>
              <a:ext uri="{FF2B5EF4-FFF2-40B4-BE49-F238E27FC236}">
                <a16:creationId xmlns:a16="http://schemas.microsoft.com/office/drawing/2014/main" id="{471F8610-9745-4FAA-8AC4-FE94E3C081BE}"/>
              </a:ext>
            </a:extLst>
          </p:cNvPr>
          <p:cNvSpPr>
            <a:spLocks noGrp="1"/>
          </p:cNvSpPr>
          <p:nvPr>
            <p:ph idx="1"/>
          </p:nvPr>
        </p:nvSpPr>
        <p:spPr>
          <a:xfrm>
            <a:off x="571500" y="1414915"/>
            <a:ext cx="8702502" cy="4626448"/>
          </a:xfrm>
        </p:spPr>
        <p:txBody>
          <a:bodyPr>
            <a:normAutofit/>
          </a:bodyPr>
          <a:lstStyle/>
          <a:p>
            <a:pPr marL="0" indent="0" algn="just">
              <a:buNone/>
            </a:pPr>
            <a:r>
              <a:rPr lang="en-US" sz="2400" u="sng" dirty="0">
                <a:solidFill>
                  <a:schemeClr val="accent2"/>
                </a:solidFill>
              </a:rPr>
              <a:t>Scope </a:t>
            </a:r>
          </a:p>
          <a:p>
            <a:pPr algn="just">
              <a:buFont typeface="Wingdings" panose="05000000000000000000" pitchFamily="2" charset="2"/>
              <a:buChar char="Ø"/>
            </a:pPr>
            <a:r>
              <a:rPr lang="en-US" dirty="0"/>
              <a:t>Generally, we are using </a:t>
            </a:r>
            <a:r>
              <a:rPr lang="en-US" dirty="0" err="1"/>
              <a:t>Haar’s</a:t>
            </a:r>
            <a:r>
              <a:rPr lang="en-US" dirty="0"/>
              <a:t> Classifier and Eigen face identifier in combination, but in near future, to enhance the accuracy and performance of face recognition we can use PIFR (Pose Invariant Face Recognition) along with high.</a:t>
            </a:r>
          </a:p>
          <a:p>
            <a:pPr marL="0" indent="0" algn="just">
              <a:buNone/>
            </a:pPr>
            <a:r>
              <a:rPr lang="en-US" sz="2400" u="sng" dirty="0">
                <a:solidFill>
                  <a:srgbClr val="00B050"/>
                </a:solidFill>
              </a:rPr>
              <a:t>Limitation</a:t>
            </a:r>
          </a:p>
          <a:p>
            <a:pPr algn="just">
              <a:buFont typeface="Wingdings" panose="05000000000000000000" pitchFamily="2" charset="2"/>
              <a:buChar char="Ø"/>
            </a:pPr>
            <a:r>
              <a:rPr lang="en-US" dirty="0"/>
              <a:t>The main limitation of this project is that if one’s attendance is missing on that day of any lectures then the attendance can’t be uploaded on next day.</a:t>
            </a:r>
          </a:p>
          <a:p>
            <a:pPr marL="0" indent="0" algn="just">
              <a:buNone/>
            </a:pPr>
            <a:endParaRPr lang="en-US" sz="2400" dirty="0"/>
          </a:p>
        </p:txBody>
      </p:sp>
    </p:spTree>
    <p:extLst>
      <p:ext uri="{BB962C8B-B14F-4D97-AF65-F5344CB8AC3E}">
        <p14:creationId xmlns:p14="http://schemas.microsoft.com/office/powerpoint/2010/main" val="183379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5CAF-D9B8-47EA-A595-769A07958AAA}"/>
              </a:ext>
            </a:extLst>
          </p:cNvPr>
          <p:cNvSpPr>
            <a:spLocks noGrp="1"/>
          </p:cNvSpPr>
          <p:nvPr>
            <p:ph type="title"/>
          </p:nvPr>
        </p:nvSpPr>
        <p:spPr>
          <a:xfrm>
            <a:off x="1304925" y="224"/>
            <a:ext cx="10687050" cy="971550"/>
          </a:xfrm>
        </p:spPr>
        <p:txBody>
          <a:bodyPr>
            <a:noAutofit/>
          </a:bodyPr>
          <a:lstStyle/>
          <a:p>
            <a:r>
              <a:rPr lang="en-US" dirty="0">
                <a:solidFill>
                  <a:srgbClr val="FF0000"/>
                </a:solidFill>
              </a:rPr>
              <a:t>Extraction and Updating of database</a:t>
            </a:r>
          </a:p>
        </p:txBody>
      </p:sp>
      <p:pic>
        <p:nvPicPr>
          <p:cNvPr id="4" name="Picture 3">
            <a:extLst>
              <a:ext uri="{FF2B5EF4-FFF2-40B4-BE49-F238E27FC236}">
                <a16:creationId xmlns:a16="http://schemas.microsoft.com/office/drawing/2014/main" id="{C86F1F13-E01A-44C9-A49A-722382826504}"/>
              </a:ext>
            </a:extLst>
          </p:cNvPr>
          <p:cNvPicPr>
            <a:picLocks noChangeAspect="1"/>
          </p:cNvPicPr>
          <p:nvPr/>
        </p:nvPicPr>
        <p:blipFill rotWithShape="1">
          <a:blip r:embed="rId2">
            <a:extLst>
              <a:ext uri="{28A0092B-C50C-407E-A947-70E740481C1C}">
                <a14:useLocalDpi xmlns:a14="http://schemas.microsoft.com/office/drawing/2010/main" val="0"/>
              </a:ext>
            </a:extLst>
          </a:blip>
          <a:srcRect l="1" t="1" r="1960" b="8103"/>
          <a:stretch/>
        </p:blipFill>
        <p:spPr>
          <a:xfrm>
            <a:off x="2305051" y="1408586"/>
            <a:ext cx="6219824" cy="4963415"/>
          </a:xfrm>
          <a:prstGeom prst="rect">
            <a:avLst/>
          </a:prstGeom>
        </p:spPr>
      </p:pic>
    </p:spTree>
    <p:extLst>
      <p:ext uri="{BB962C8B-B14F-4D97-AF65-F5344CB8AC3E}">
        <p14:creationId xmlns:p14="http://schemas.microsoft.com/office/powerpoint/2010/main" val="103954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FA52E1-316B-40B1-964A-DA8E04E63886}"/>
              </a:ext>
            </a:extLst>
          </p:cNvPr>
          <p:cNvSpPr>
            <a:spLocks noGrp="1"/>
          </p:cNvSpPr>
          <p:nvPr>
            <p:ph type="title"/>
          </p:nvPr>
        </p:nvSpPr>
        <p:spPr>
          <a:xfrm>
            <a:off x="3819525" y="409575"/>
            <a:ext cx="3238500" cy="971549"/>
          </a:xfrm>
        </p:spPr>
        <p:txBody>
          <a:bodyPr>
            <a:noAutofit/>
          </a:bodyPr>
          <a:lstStyle/>
          <a:p>
            <a:r>
              <a:rPr lang="en-IN" dirty="0">
                <a:solidFill>
                  <a:srgbClr val="FF0000"/>
                </a:solidFill>
              </a:rPr>
              <a:t>Conclusion</a:t>
            </a:r>
          </a:p>
        </p:txBody>
      </p:sp>
      <p:sp>
        <p:nvSpPr>
          <p:cNvPr id="4" name="Content Placeholder 3">
            <a:extLst>
              <a:ext uri="{FF2B5EF4-FFF2-40B4-BE49-F238E27FC236}">
                <a16:creationId xmlns:a16="http://schemas.microsoft.com/office/drawing/2014/main" id="{6A9A02AC-988A-4AFA-ABA9-C009E807EF03}"/>
              </a:ext>
            </a:extLst>
          </p:cNvPr>
          <p:cNvSpPr>
            <a:spLocks noGrp="1"/>
          </p:cNvSpPr>
          <p:nvPr>
            <p:ph idx="1"/>
          </p:nvPr>
        </p:nvSpPr>
        <p:spPr>
          <a:xfrm>
            <a:off x="1457325" y="1704976"/>
            <a:ext cx="8807277" cy="2667000"/>
          </a:xfrm>
        </p:spPr>
        <p:txBody>
          <a:bodyPr>
            <a:normAutofit fontScale="85000" lnSpcReduction="20000"/>
          </a:bodyPr>
          <a:lstStyle/>
          <a:p>
            <a:pPr algn="just">
              <a:buFont typeface="Wingdings" panose="05000000000000000000" pitchFamily="2" charset="2"/>
              <a:buChar char="Ø"/>
            </a:pPr>
            <a:r>
              <a:rPr lang="en-US" dirty="0"/>
              <a:t>This paper symbolizes a student’s attendance system via RFID and Face Recognition. Typically students attendance is marked by the professors manually which spends a lot of time causing in wastage of lecture. Also amount of proxies gets recorded in manual system. </a:t>
            </a:r>
          </a:p>
          <a:p>
            <a:pPr algn="just">
              <a:buFont typeface="Wingdings" panose="05000000000000000000" pitchFamily="2" charset="2"/>
              <a:buChar char="Ø"/>
            </a:pPr>
            <a:r>
              <a:rPr lang="en-US" dirty="0"/>
              <a:t>This can be substituted with computerized system. RFID will mark the attendance robotically when student’s tag is passed through the scanner and student is enters the class. While face recognition will assist in validating student and marking the attendance of that individual student ensuring avoidance of proxies.</a:t>
            </a:r>
            <a:endParaRPr lang="en-IN" dirty="0"/>
          </a:p>
        </p:txBody>
      </p:sp>
    </p:spTree>
    <p:extLst>
      <p:ext uri="{BB962C8B-B14F-4D97-AF65-F5344CB8AC3E}">
        <p14:creationId xmlns:p14="http://schemas.microsoft.com/office/powerpoint/2010/main" val="119286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08E3-EFE3-40A0-A4FB-0D26664E779F}"/>
              </a:ext>
            </a:extLst>
          </p:cNvPr>
          <p:cNvSpPr>
            <a:spLocks noGrp="1"/>
          </p:cNvSpPr>
          <p:nvPr>
            <p:ph type="title"/>
          </p:nvPr>
        </p:nvSpPr>
        <p:spPr>
          <a:xfrm>
            <a:off x="219075" y="274637"/>
            <a:ext cx="10515600" cy="1325563"/>
          </a:xfrm>
        </p:spPr>
        <p:txBody>
          <a:bodyPr/>
          <a:lstStyle/>
          <a:p>
            <a:pPr algn="ctr"/>
            <a:r>
              <a:rPr lang="en-IN" dirty="0">
                <a:solidFill>
                  <a:srgbClr val="FF0000"/>
                </a:solidFill>
              </a:rPr>
              <a:t>References</a:t>
            </a:r>
          </a:p>
        </p:txBody>
      </p:sp>
      <p:sp>
        <p:nvSpPr>
          <p:cNvPr id="3" name="Content Placeholder 2">
            <a:extLst>
              <a:ext uri="{FF2B5EF4-FFF2-40B4-BE49-F238E27FC236}">
                <a16:creationId xmlns:a16="http://schemas.microsoft.com/office/drawing/2014/main" id="{BA438DE9-DB76-45A8-A101-D3A3F8B09D1E}"/>
              </a:ext>
            </a:extLst>
          </p:cNvPr>
          <p:cNvSpPr>
            <a:spLocks noGrp="1"/>
          </p:cNvSpPr>
          <p:nvPr>
            <p:ph idx="1"/>
          </p:nvPr>
        </p:nvSpPr>
        <p:spPr>
          <a:xfrm>
            <a:off x="667809" y="1600200"/>
            <a:ext cx="8596668" cy="4679287"/>
          </a:xfrm>
        </p:spPr>
        <p:txBody>
          <a:bodyPr>
            <a:normAutofit fontScale="55000" lnSpcReduction="20000"/>
          </a:bodyPr>
          <a:lstStyle/>
          <a:p>
            <a:pPr algn="just"/>
            <a:r>
              <a:rPr lang="en-IN" dirty="0"/>
              <a:t>Chung-Hao Huang, </a:t>
            </a:r>
            <a:r>
              <a:rPr lang="en-IN" dirty="0" err="1"/>
              <a:t>Lun</a:t>
            </a:r>
            <a:r>
              <a:rPr lang="en-IN" dirty="0"/>
              <a:t>-Hui Lee, </a:t>
            </a:r>
            <a:r>
              <a:rPr lang="en-IN" dirty="0" err="1"/>
              <a:t>Chian</a:t>
            </a:r>
            <a:r>
              <a:rPr lang="en-IN" dirty="0"/>
              <a:t> C. Ho, Lang- Long Wu, and Zu-Hao Lai “Real-Time RFID Indoor Positioning System Based on Kalman-Filter Drift Removal and Heron-</a:t>
            </a:r>
            <a:r>
              <a:rPr lang="en-IN" dirty="0" err="1"/>
              <a:t>Bilateration</a:t>
            </a:r>
            <a:r>
              <a:rPr lang="en-IN" dirty="0"/>
              <a:t> Location Estimation”, IEEE TRANSACTIONS ON INSTRUMENTATION AND MEASUREMENT, VOL. 64, NO. 3 MARCH 2015.  </a:t>
            </a:r>
          </a:p>
          <a:p>
            <a:pPr algn="just"/>
            <a:r>
              <a:rPr lang="en-IN" dirty="0"/>
              <a:t>2. </a:t>
            </a:r>
            <a:r>
              <a:rPr lang="en-IN" dirty="0" err="1"/>
              <a:t>Changxing</a:t>
            </a:r>
            <a:r>
              <a:rPr lang="en-IN" dirty="0"/>
              <a:t> </a:t>
            </a:r>
            <a:r>
              <a:rPr lang="en-IN" dirty="0" err="1"/>
              <a:t>Ding,ChangXu</a:t>
            </a:r>
            <a:r>
              <a:rPr lang="en-IN" dirty="0"/>
              <a:t>, </a:t>
            </a:r>
            <a:r>
              <a:rPr lang="en-IN" dirty="0" err="1"/>
              <a:t>Dacheng</a:t>
            </a:r>
            <a:r>
              <a:rPr lang="en-IN" dirty="0"/>
              <a:t> Tao “Multi-task Pose-Invariant Face Recognition”, IEEE TRANSACTIONS ON IMAGE PROCESSING, VOL. 24, NO. 3 MARCH 2015.</a:t>
            </a:r>
          </a:p>
          <a:p>
            <a:pPr algn="just"/>
            <a:r>
              <a:rPr lang="en-IN" dirty="0"/>
              <a:t> 3. Angus F. C. Errington, Brian L. F. </a:t>
            </a:r>
            <a:r>
              <a:rPr lang="en-IN" dirty="0" err="1"/>
              <a:t>Daku</a:t>
            </a:r>
            <a:r>
              <a:rPr lang="en-IN" dirty="0"/>
              <a:t>, and </a:t>
            </a:r>
            <a:r>
              <a:rPr lang="en-IN" dirty="0" err="1"/>
              <a:t>Arnfinn</a:t>
            </a:r>
            <a:r>
              <a:rPr lang="en-IN" dirty="0"/>
              <a:t> F. </a:t>
            </a:r>
            <a:r>
              <a:rPr lang="en-IN" dirty="0" err="1"/>
              <a:t>Prugger</a:t>
            </a:r>
            <a:r>
              <a:rPr lang="en-IN" dirty="0"/>
              <a:t> “Initial Position Estimation Using RFID Tags: A Least-Squares Approach”, IEEE TRANSACTIONS ON INSTRUMENTATION AND MEASUREMENT, VOL. 59, NO. 11, NOVEMBER 2010.</a:t>
            </a:r>
          </a:p>
          <a:p>
            <a:pPr algn="just"/>
            <a:r>
              <a:rPr lang="en-IN" dirty="0"/>
              <a:t>  4. Ali </a:t>
            </a:r>
            <a:r>
              <a:rPr lang="en-IN" dirty="0" err="1"/>
              <a:t>AsgharNazariShirehjini</a:t>
            </a:r>
            <a:r>
              <a:rPr lang="en-IN" dirty="0"/>
              <a:t>, </a:t>
            </a:r>
            <a:r>
              <a:rPr lang="en-IN" dirty="0" err="1"/>
              <a:t>AbdulsalamYassine</a:t>
            </a:r>
            <a:r>
              <a:rPr lang="en-IN" dirty="0"/>
              <a:t>, and </a:t>
            </a:r>
            <a:r>
              <a:rPr lang="en-IN" dirty="0" err="1"/>
              <a:t>ShervinShirmohammadi</a:t>
            </a:r>
            <a:r>
              <a:rPr lang="en-IN" dirty="0"/>
              <a:t> “An RFID-Based Position and Orientation Measurement System for Mobile Objects in Intelligent Environments”, IEEE TRANSACTIONS ON INSTRUMENTATION AND MEASUREMENT, VOL. 61, NO. 6, JUNE 2012.  </a:t>
            </a:r>
          </a:p>
          <a:p>
            <a:pPr algn="just"/>
            <a:r>
              <a:rPr lang="en-IN" dirty="0"/>
              <a:t>5. ] Ricardo </a:t>
            </a:r>
            <a:r>
              <a:rPr lang="en-IN" dirty="0" err="1"/>
              <a:t>Tesoriero</a:t>
            </a:r>
            <a:r>
              <a:rPr lang="en-IN" dirty="0"/>
              <a:t>, José A. </a:t>
            </a:r>
            <a:r>
              <a:rPr lang="en-IN" dirty="0" err="1"/>
              <a:t>Gallud</a:t>
            </a:r>
            <a:r>
              <a:rPr lang="en-IN" dirty="0"/>
              <a:t>, María D. Lozano, Víctor M. R. </a:t>
            </a:r>
            <a:r>
              <a:rPr lang="en-IN" dirty="0" err="1"/>
              <a:t>Penichet</a:t>
            </a:r>
            <a:r>
              <a:rPr lang="en-IN" dirty="0"/>
              <a:t> “Tracking Autonomous Entities using RFID Technology”, IEEE Transactions on Consumer Electronics, Vol. 55, No. 2, MAY 2009. </a:t>
            </a:r>
          </a:p>
          <a:p>
            <a:pPr algn="just"/>
            <a:r>
              <a:rPr lang="en-IN" dirty="0"/>
              <a:t> 6. </a:t>
            </a:r>
            <a:r>
              <a:rPr lang="en-IN" dirty="0" err="1"/>
              <a:t>Ilkovicova</a:t>
            </a:r>
            <a:r>
              <a:rPr lang="en-IN" dirty="0"/>
              <a:t>, Ľ., </a:t>
            </a:r>
            <a:r>
              <a:rPr lang="en-IN" dirty="0" err="1"/>
              <a:t>Erdelyi</a:t>
            </a:r>
            <a:r>
              <a:rPr lang="en-IN" dirty="0"/>
              <a:t>, J. and </a:t>
            </a:r>
            <a:r>
              <a:rPr lang="en-IN" dirty="0" err="1"/>
              <a:t>Kopacik</a:t>
            </a:r>
            <a:r>
              <a:rPr lang="en-IN" dirty="0"/>
              <a:t>, A.] “Positioning in Indoor Environment using QR Codes”, INGEO 2014 – 6th International Conference on Engineering Surveying Prague, Czech republic, April 3-4, 2014.  </a:t>
            </a:r>
          </a:p>
          <a:p>
            <a:pPr algn="just"/>
            <a:r>
              <a:rPr lang="en-IN" dirty="0"/>
              <a:t>7. Chia-</a:t>
            </a:r>
            <a:r>
              <a:rPr lang="en-IN" dirty="0" err="1"/>
              <a:t>Hsin</a:t>
            </a:r>
            <a:r>
              <a:rPr lang="en-IN" dirty="0"/>
              <a:t> Cheng, Wei-</a:t>
            </a:r>
            <a:r>
              <a:rPr lang="en-IN" dirty="0" err="1"/>
              <a:t>JiaLuo</a:t>
            </a:r>
            <a:r>
              <a:rPr lang="en-IN" dirty="0"/>
              <a:t>, Yeh-Wei Lin and Chi-Chia Sun Department of Electrical Engineering, National Formosa University, Taiwan “Position Location Techniques in Wireless Sensor Networks Using Reference Node Algorithm”, 2013 IEEE 17th International Symposium on Consumer Electronics (ISCE).</a:t>
            </a:r>
          </a:p>
          <a:p>
            <a:pPr algn="just"/>
            <a:r>
              <a:rPr lang="en-IN" dirty="0"/>
              <a:t> 8. Rabia Jafri and Hamid R. </a:t>
            </a:r>
            <a:r>
              <a:rPr lang="en-IN" dirty="0" err="1"/>
              <a:t>Arabnia</a:t>
            </a:r>
            <a:r>
              <a:rPr lang="en-IN" dirty="0"/>
              <a:t> “A Survey of Face Recognition Techniques”, Journal of Information Processing Systems, Vol.5, No.2, June 2009.  </a:t>
            </a:r>
          </a:p>
          <a:p>
            <a:pPr marL="0" indent="0" algn="just">
              <a:buNone/>
            </a:pPr>
            <a:endParaRPr lang="en-IN" dirty="0"/>
          </a:p>
        </p:txBody>
      </p:sp>
    </p:spTree>
    <p:extLst>
      <p:ext uri="{BB962C8B-B14F-4D97-AF65-F5344CB8AC3E}">
        <p14:creationId xmlns:p14="http://schemas.microsoft.com/office/powerpoint/2010/main" val="349419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2512-F0D1-4729-A648-3EA2E34C1B56}"/>
              </a:ext>
            </a:extLst>
          </p:cNvPr>
          <p:cNvSpPr>
            <a:spLocks noGrp="1"/>
          </p:cNvSpPr>
          <p:nvPr>
            <p:ph type="title"/>
          </p:nvPr>
        </p:nvSpPr>
        <p:spPr>
          <a:xfrm>
            <a:off x="4238624" y="365124"/>
            <a:ext cx="2990851" cy="949326"/>
          </a:xfrm>
        </p:spPr>
        <p:txBody>
          <a:bodyPr>
            <a:noAutofit/>
          </a:bodyPr>
          <a:lstStyle/>
          <a:p>
            <a:r>
              <a:rPr lang="en-IN" dirty="0">
                <a:solidFill>
                  <a:srgbClr val="FF0000"/>
                </a:solidFill>
              </a:rPr>
              <a:t>References</a:t>
            </a:r>
          </a:p>
        </p:txBody>
      </p:sp>
      <p:sp>
        <p:nvSpPr>
          <p:cNvPr id="3" name="Content Placeholder 2">
            <a:extLst>
              <a:ext uri="{FF2B5EF4-FFF2-40B4-BE49-F238E27FC236}">
                <a16:creationId xmlns:a16="http://schemas.microsoft.com/office/drawing/2014/main" id="{9DD87CBE-2478-44F2-8483-FC78E3485F02}"/>
              </a:ext>
            </a:extLst>
          </p:cNvPr>
          <p:cNvSpPr>
            <a:spLocks noGrp="1"/>
          </p:cNvSpPr>
          <p:nvPr>
            <p:ph idx="1"/>
          </p:nvPr>
        </p:nvSpPr>
        <p:spPr>
          <a:xfrm>
            <a:off x="990600" y="1638300"/>
            <a:ext cx="10363200" cy="4538663"/>
          </a:xfrm>
        </p:spPr>
        <p:txBody>
          <a:bodyPr>
            <a:normAutofit/>
          </a:bodyPr>
          <a:lstStyle/>
          <a:p>
            <a:pPr>
              <a:buFont typeface="Wingdings" panose="05000000000000000000" pitchFamily="2" charset="2"/>
              <a:buChar char="Ø"/>
            </a:pPr>
            <a:r>
              <a:rPr lang="en-IN" dirty="0"/>
              <a:t>Portraits of Automated </a:t>
            </a:r>
            <a:r>
              <a:rPr lang="en-IN" dirty="0" err="1"/>
              <a:t>FacialRegognition</a:t>
            </a:r>
            <a:br>
              <a:rPr lang="en-IN" dirty="0"/>
            </a:br>
            <a:r>
              <a:rPr lang="en-IN" dirty="0"/>
              <a:t>On Machinic Ways of Seeing the Face</a:t>
            </a:r>
            <a:br>
              <a:rPr lang="en-IN" sz="4000" dirty="0"/>
            </a:br>
            <a:r>
              <a:rPr lang="en-IN" dirty="0"/>
              <a:t>Lila Lee-Morrison</a:t>
            </a:r>
          </a:p>
          <a:p>
            <a:pPr>
              <a:buFont typeface="Wingdings" panose="05000000000000000000" pitchFamily="2" charset="2"/>
              <a:buChar char="Ø"/>
            </a:pPr>
            <a:r>
              <a:rPr lang="en-IN" dirty="0"/>
              <a:t>The 2021-2026 World Outlook for facial Recognition</a:t>
            </a:r>
            <a:br>
              <a:rPr lang="en-IN" dirty="0"/>
            </a:br>
            <a:r>
              <a:rPr lang="en-IN" dirty="0"/>
              <a:t>Philip M. Parker </a:t>
            </a:r>
            <a:r>
              <a:rPr lang="en-IN" dirty="0" err="1"/>
              <a:t>Ph.D</a:t>
            </a:r>
            <a:br>
              <a:rPr lang="en-IN" dirty="0"/>
            </a:br>
            <a:br>
              <a:rPr lang="en-IN" dirty="0"/>
            </a:br>
            <a:br>
              <a:rPr lang="en-IN" dirty="0"/>
            </a:br>
            <a:r>
              <a:rPr lang="en-IN" dirty="0">
                <a:highlight>
                  <a:srgbClr val="00FF00"/>
                </a:highlight>
              </a:rPr>
              <a:t>https://www.matrixaccesscontrol.com/request-a-quote/?gclid=CjwKCAjwte71BRBCEiwAU_V9h6-11C2mDR7PJQ6jXnMLz_6ihMexc-0Eh_6Lhf5SrBaMITMFNmzWExoCpZUQAvD_BwE</a:t>
            </a:r>
          </a:p>
        </p:txBody>
      </p:sp>
    </p:spTree>
    <p:extLst>
      <p:ext uri="{BB962C8B-B14F-4D97-AF65-F5344CB8AC3E}">
        <p14:creationId xmlns:p14="http://schemas.microsoft.com/office/powerpoint/2010/main" val="360681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198B-9B63-429F-8AE1-0651E3AD45A5}"/>
              </a:ext>
            </a:extLst>
          </p:cNvPr>
          <p:cNvSpPr>
            <a:spLocks noGrp="1"/>
          </p:cNvSpPr>
          <p:nvPr>
            <p:ph type="title"/>
          </p:nvPr>
        </p:nvSpPr>
        <p:spPr>
          <a:xfrm>
            <a:off x="3276600" y="1123950"/>
            <a:ext cx="5019675" cy="3257551"/>
          </a:xfrm>
        </p:spPr>
        <p:txBody>
          <a:bodyPr>
            <a:normAutofit fontScale="90000"/>
          </a:bodyPr>
          <a:lstStyle/>
          <a:p>
            <a:r>
              <a:rPr lang="en-IN" b="1" u="sng" dirty="0">
                <a:solidFill>
                  <a:srgbClr val="FF0000"/>
                </a:solidFill>
                <a:latin typeface="Times New Roman" panose="02020603050405020304" pitchFamily="18" charset="0"/>
                <a:cs typeface="Times New Roman" panose="02020603050405020304" pitchFamily="18" charset="0"/>
              </a:rPr>
              <a:t>Concept Requirement</a:t>
            </a:r>
            <a:br>
              <a:rPr lang="en-IN" dirty="0"/>
            </a:br>
            <a:r>
              <a:rPr lang="en-IN" dirty="0"/>
              <a:t>						</a:t>
            </a: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51A14088-3888-4DE3-8032-5E3EBE68FA4D}"/>
              </a:ext>
            </a:extLst>
          </p:cNvPr>
          <p:cNvSpPr>
            <a:spLocks noGrp="1"/>
          </p:cNvSpPr>
          <p:nvPr>
            <p:ph idx="1"/>
          </p:nvPr>
        </p:nvSpPr>
        <p:spPr>
          <a:xfrm>
            <a:off x="3276600" y="1962150"/>
            <a:ext cx="4924425" cy="3581400"/>
          </a:xfrm>
        </p:spPr>
        <p:txBody>
          <a:bodyPr>
            <a:normAutofit/>
          </a:bodyPr>
          <a:lstStyle/>
          <a:p>
            <a:pPr>
              <a:buClr>
                <a:schemeClr val="tx1"/>
              </a:buClr>
              <a:buFont typeface="Wingdings" panose="05000000000000000000" pitchFamily="2" charset="2"/>
              <a:buChar char="Ø"/>
            </a:pPr>
            <a:r>
              <a:rPr lang="en-IN" sz="2400" dirty="0">
                <a:solidFill>
                  <a:schemeClr val="tx1"/>
                </a:solidFill>
              </a:rPr>
              <a:t>Python</a:t>
            </a:r>
          </a:p>
          <a:p>
            <a:pPr>
              <a:buClr>
                <a:schemeClr val="tx1"/>
              </a:buClr>
              <a:buFont typeface="Wingdings" panose="05000000000000000000" pitchFamily="2" charset="2"/>
              <a:buChar char="Ø"/>
            </a:pPr>
            <a:r>
              <a:rPr lang="en-IN" sz="2400" dirty="0" err="1">
                <a:solidFill>
                  <a:schemeClr val="tx1"/>
                </a:solidFill>
              </a:rPr>
              <a:t>MySql</a:t>
            </a:r>
            <a:endParaRPr lang="en-IN" sz="2400" dirty="0">
              <a:solidFill>
                <a:schemeClr val="tx1"/>
              </a:solidFill>
            </a:endParaRPr>
          </a:p>
          <a:p>
            <a:pPr>
              <a:buClr>
                <a:schemeClr val="tx1"/>
              </a:buClr>
              <a:buFont typeface="Wingdings" panose="05000000000000000000" pitchFamily="2" charset="2"/>
              <a:buChar char="Ø"/>
            </a:pPr>
            <a:r>
              <a:rPr lang="en-IN" sz="2400" dirty="0">
                <a:solidFill>
                  <a:schemeClr val="tx1"/>
                </a:solidFill>
              </a:rPr>
              <a:t>php</a:t>
            </a:r>
          </a:p>
          <a:p>
            <a:pPr>
              <a:buClr>
                <a:schemeClr val="tx1"/>
              </a:buClr>
              <a:buFont typeface="Wingdings" panose="05000000000000000000" pitchFamily="2" charset="2"/>
              <a:buChar char="Ø"/>
            </a:pPr>
            <a:r>
              <a:rPr lang="en-IN" sz="2400" dirty="0">
                <a:solidFill>
                  <a:schemeClr val="tx1"/>
                </a:solidFill>
              </a:rPr>
              <a:t>Bootstrap</a:t>
            </a:r>
          </a:p>
          <a:p>
            <a:pPr>
              <a:buClr>
                <a:schemeClr val="tx1"/>
              </a:buClr>
              <a:buFont typeface="Wingdings" panose="05000000000000000000" pitchFamily="2" charset="2"/>
              <a:buChar char="Ø"/>
            </a:pPr>
            <a:r>
              <a:rPr lang="en-IN" sz="2400" dirty="0">
                <a:solidFill>
                  <a:schemeClr val="tx1"/>
                </a:solidFill>
              </a:rPr>
              <a:t>Java</a:t>
            </a:r>
          </a:p>
          <a:p>
            <a:pPr>
              <a:buClr>
                <a:schemeClr val="tx1"/>
              </a:buClr>
              <a:buFont typeface="Wingdings" panose="05000000000000000000" pitchFamily="2" charset="2"/>
              <a:buChar char="Ø"/>
            </a:pPr>
            <a:endParaRPr lang="en-IN" dirty="0"/>
          </a:p>
          <a:p>
            <a:pPr>
              <a:buClr>
                <a:schemeClr val="tx1"/>
              </a:buClr>
              <a:buFont typeface="Wingdings" panose="05000000000000000000" pitchFamily="2" charset="2"/>
              <a:buChar char="Ø"/>
            </a:pPr>
            <a:endParaRPr lang="en-IN" sz="2400" dirty="0">
              <a:solidFill>
                <a:schemeClr val="tx1"/>
              </a:solidFill>
            </a:endParaRPr>
          </a:p>
        </p:txBody>
      </p:sp>
    </p:spTree>
    <p:extLst>
      <p:ext uri="{BB962C8B-B14F-4D97-AF65-F5344CB8AC3E}">
        <p14:creationId xmlns:p14="http://schemas.microsoft.com/office/powerpoint/2010/main" val="202266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387468-C3A8-41C1-AB0B-18F529C23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950" y="933450"/>
            <a:ext cx="7620000" cy="4914900"/>
          </a:xfrm>
          <a:prstGeom prst="rect">
            <a:avLst/>
          </a:prstGeom>
        </p:spPr>
      </p:pic>
    </p:spTree>
    <p:extLst>
      <p:ext uri="{BB962C8B-B14F-4D97-AF65-F5344CB8AC3E}">
        <p14:creationId xmlns:p14="http://schemas.microsoft.com/office/powerpoint/2010/main" val="50872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F75D-D6AF-435E-ABFA-36FA3CFB0609}"/>
              </a:ext>
            </a:extLst>
          </p:cNvPr>
          <p:cNvSpPr>
            <a:spLocks noGrp="1"/>
          </p:cNvSpPr>
          <p:nvPr>
            <p:ph type="title"/>
          </p:nvPr>
        </p:nvSpPr>
        <p:spPr>
          <a:xfrm>
            <a:off x="4152899" y="523775"/>
            <a:ext cx="2419351" cy="895450"/>
          </a:xfrm>
        </p:spPr>
        <p:txBody>
          <a:bodyPr/>
          <a:lstStyle/>
          <a:p>
            <a:r>
              <a:rPr lang="en-US" b="1" u="sng" dirty="0">
                <a:solidFill>
                  <a:srgbClr val="FF0000"/>
                </a:solidFill>
              </a:rPr>
              <a:t>Abstract</a:t>
            </a:r>
            <a:endParaRPr lang="en-IN" b="1" u="sng" dirty="0">
              <a:solidFill>
                <a:srgbClr val="FF0000"/>
              </a:solidFill>
            </a:endParaRPr>
          </a:p>
        </p:txBody>
      </p:sp>
      <p:sp>
        <p:nvSpPr>
          <p:cNvPr id="3" name="Content Placeholder 2">
            <a:extLst>
              <a:ext uri="{FF2B5EF4-FFF2-40B4-BE49-F238E27FC236}">
                <a16:creationId xmlns:a16="http://schemas.microsoft.com/office/drawing/2014/main" id="{4E625BFD-1414-407E-8055-457B01C4BFE5}"/>
              </a:ext>
            </a:extLst>
          </p:cNvPr>
          <p:cNvSpPr>
            <a:spLocks noGrp="1"/>
          </p:cNvSpPr>
          <p:nvPr>
            <p:ph idx="1"/>
          </p:nvPr>
        </p:nvSpPr>
        <p:spPr>
          <a:xfrm>
            <a:off x="1790699" y="1638301"/>
            <a:ext cx="8829675" cy="4448174"/>
          </a:xfrm>
        </p:spPr>
        <p:txBody>
          <a:bodyPr>
            <a:normAutofit fontScale="77500" lnSpcReduction="20000"/>
          </a:bodyPr>
          <a:lstStyle/>
          <a:p>
            <a:pPr algn="just">
              <a:buFont typeface="Wingdings" panose="05000000000000000000" pitchFamily="2" charset="2"/>
              <a:buChar char="Ø"/>
            </a:pPr>
            <a:r>
              <a:rPr lang="en-US" dirty="0"/>
              <a:t>Automatic face recognition (AFR) technologies have made many improvements in the changing world. Smart Attendance using Real-Time Face Recognition is a real-world solution which comes with day to day activities of handling student attendance system. </a:t>
            </a:r>
          </a:p>
          <a:p>
            <a:pPr algn="just">
              <a:buFont typeface="Wingdings" panose="05000000000000000000" pitchFamily="2" charset="2"/>
              <a:buChar char="Ø"/>
            </a:pPr>
            <a:r>
              <a:rPr lang="en-US" dirty="0"/>
              <a:t>Face recognition-based attendance system is a process of recognizing the students face for taking attendance by using face biometrics based on high - definition monitor video and other information technology. </a:t>
            </a:r>
          </a:p>
          <a:p>
            <a:pPr algn="just">
              <a:buFont typeface="Wingdings" panose="05000000000000000000" pitchFamily="2" charset="2"/>
              <a:buChar char="Ø"/>
            </a:pPr>
            <a:r>
              <a:rPr lang="en-US" dirty="0"/>
              <a:t>In my face recognition project, a computer system will be able to find and recognize human faces fast and precisely in images or videos that are being captured through a surveillance camera. Numerous algorithms and techniques have been developed for improving the performance of face recognition but the concept to be implemented here is Deep Learning.</a:t>
            </a:r>
          </a:p>
          <a:p>
            <a:pPr algn="just">
              <a:buFont typeface="Wingdings" panose="05000000000000000000" pitchFamily="2" charset="2"/>
              <a:buChar char="Ø"/>
            </a:pPr>
            <a:r>
              <a:rPr lang="en-US" dirty="0"/>
              <a:t> It helps in conversion of the frames of the video into images so that the face of the student can be easily recognized for their attendance so that the attendance database can be easily reflected automatically. </a:t>
            </a:r>
            <a:endParaRPr lang="en-IN" dirty="0"/>
          </a:p>
        </p:txBody>
      </p:sp>
    </p:spTree>
    <p:extLst>
      <p:ext uri="{BB962C8B-B14F-4D97-AF65-F5344CB8AC3E}">
        <p14:creationId xmlns:p14="http://schemas.microsoft.com/office/powerpoint/2010/main" val="94169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1BD3-0C53-485B-ADE4-D359D65D43C8}"/>
              </a:ext>
            </a:extLst>
          </p:cNvPr>
          <p:cNvSpPr>
            <a:spLocks noGrp="1"/>
          </p:cNvSpPr>
          <p:nvPr>
            <p:ph type="title"/>
          </p:nvPr>
        </p:nvSpPr>
        <p:spPr>
          <a:xfrm>
            <a:off x="3248025" y="609600"/>
            <a:ext cx="4714876" cy="1057275"/>
          </a:xfrm>
        </p:spPr>
        <p:txBody>
          <a:bodyPr/>
          <a:lstStyle/>
          <a:p>
            <a:r>
              <a:rPr lang="en-US" b="1" u="sng" dirty="0">
                <a:solidFill>
                  <a:srgbClr val="FF0000"/>
                </a:solidFill>
              </a:rPr>
              <a:t>Problem Statement</a:t>
            </a:r>
            <a:endParaRPr lang="en-IN" b="1" u="sng" dirty="0">
              <a:solidFill>
                <a:srgbClr val="FF0000"/>
              </a:solidFill>
            </a:endParaRPr>
          </a:p>
        </p:txBody>
      </p:sp>
      <p:sp>
        <p:nvSpPr>
          <p:cNvPr id="3" name="Content Placeholder 2">
            <a:extLst>
              <a:ext uri="{FF2B5EF4-FFF2-40B4-BE49-F238E27FC236}">
                <a16:creationId xmlns:a16="http://schemas.microsoft.com/office/drawing/2014/main" id="{8C7723C4-DA94-42F7-9782-D87B871F0A84}"/>
              </a:ext>
            </a:extLst>
          </p:cNvPr>
          <p:cNvSpPr>
            <a:spLocks noGrp="1"/>
          </p:cNvSpPr>
          <p:nvPr>
            <p:ph idx="1"/>
          </p:nvPr>
        </p:nvSpPr>
        <p:spPr>
          <a:xfrm>
            <a:off x="677334" y="1743075"/>
            <a:ext cx="8596668" cy="4298287"/>
          </a:xfrm>
        </p:spPr>
        <p:txBody>
          <a:bodyPr/>
          <a:lstStyle/>
          <a:p>
            <a:r>
              <a:rPr lang="en-US" dirty="0"/>
              <a:t>Typically students attendance is marked by the professors manually which spends a lot of time causing in wastage of lecture. Also amount of proxies gets recorded in manual system. This can be substituted with computerized system.</a:t>
            </a:r>
          </a:p>
          <a:p>
            <a:r>
              <a:rPr lang="en-US" dirty="0">
                <a:solidFill>
                  <a:srgbClr val="FF0000"/>
                </a:solidFill>
                <a:highlight>
                  <a:srgbClr val="00FF00"/>
                </a:highlight>
              </a:rPr>
              <a:t>The RFID will mark attendance robotically </a:t>
            </a:r>
            <a:r>
              <a:rPr lang="en-US" dirty="0"/>
              <a:t>when student’s tag is passed through the scanner and student is enters the class. While face recognition will assist in validating student and marking the attendance of that individual student ensuring avoidance of proxies.</a:t>
            </a:r>
            <a:endParaRPr lang="en-IN" dirty="0"/>
          </a:p>
        </p:txBody>
      </p:sp>
    </p:spTree>
    <p:extLst>
      <p:ext uri="{BB962C8B-B14F-4D97-AF65-F5344CB8AC3E}">
        <p14:creationId xmlns:p14="http://schemas.microsoft.com/office/powerpoint/2010/main" val="81480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BA26E-542F-4D1E-88FA-AA977495D32F}"/>
              </a:ext>
            </a:extLst>
          </p:cNvPr>
          <p:cNvSpPr>
            <a:spLocks noGrp="1"/>
          </p:cNvSpPr>
          <p:nvPr>
            <p:ph type="title"/>
          </p:nvPr>
        </p:nvSpPr>
        <p:spPr>
          <a:xfrm>
            <a:off x="4324350" y="504826"/>
            <a:ext cx="2219325" cy="866774"/>
          </a:xfrm>
        </p:spPr>
        <p:txBody>
          <a:bodyPr>
            <a:normAutofit fontScale="90000"/>
          </a:bodyPr>
          <a:lstStyle/>
          <a:p>
            <a:r>
              <a:rPr lang="en-IN" b="1" u="sng" dirty="0">
                <a:solidFill>
                  <a:srgbClr val="FF0000"/>
                </a:solidFill>
              </a:rPr>
              <a:t>Objective</a:t>
            </a:r>
            <a:br>
              <a:rPr lang="en-IN" dirty="0">
                <a:solidFill>
                  <a:srgbClr val="FF0000"/>
                </a:solidFill>
              </a:rPr>
            </a:br>
            <a:endParaRPr lang="en-IN" dirty="0">
              <a:solidFill>
                <a:srgbClr val="FF0000"/>
              </a:solidFill>
            </a:endParaRPr>
          </a:p>
        </p:txBody>
      </p:sp>
      <p:sp>
        <p:nvSpPr>
          <p:cNvPr id="8" name="TextBox 7">
            <a:extLst>
              <a:ext uri="{FF2B5EF4-FFF2-40B4-BE49-F238E27FC236}">
                <a16:creationId xmlns:a16="http://schemas.microsoft.com/office/drawing/2014/main" id="{4D039424-9BC9-43DA-8191-01247D01F6D2}"/>
              </a:ext>
            </a:extLst>
          </p:cNvPr>
          <p:cNvSpPr txBox="1"/>
          <p:nvPr/>
        </p:nvSpPr>
        <p:spPr>
          <a:xfrm>
            <a:off x="638176" y="1890712"/>
            <a:ext cx="8991600" cy="132343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To develop web interface platform for Automated Attendance System using face Recognition and RFID and avoiding  the time of marking attendance during lectures.</a:t>
            </a:r>
          </a:p>
          <a:p>
            <a:pPr marL="342900" indent="-342900" algn="jus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48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0585-9822-4466-960E-082939B82BE2}"/>
              </a:ext>
            </a:extLst>
          </p:cNvPr>
          <p:cNvSpPr>
            <a:spLocks noGrp="1"/>
          </p:cNvSpPr>
          <p:nvPr>
            <p:ph type="title"/>
          </p:nvPr>
        </p:nvSpPr>
        <p:spPr>
          <a:xfrm>
            <a:off x="2847974" y="333374"/>
            <a:ext cx="7267575" cy="1000125"/>
          </a:xfrm>
        </p:spPr>
        <p:txBody>
          <a:bodyPr>
            <a:normAutofit/>
          </a:bodyPr>
          <a:lstStyle/>
          <a:p>
            <a:r>
              <a:rPr lang="en-IN" dirty="0">
                <a:solidFill>
                  <a:srgbClr val="FF0000"/>
                </a:solidFill>
              </a:rPr>
              <a:t>Algorithm Implementation</a:t>
            </a:r>
          </a:p>
        </p:txBody>
      </p:sp>
      <p:sp>
        <p:nvSpPr>
          <p:cNvPr id="3" name="Content Placeholder 2">
            <a:extLst>
              <a:ext uri="{FF2B5EF4-FFF2-40B4-BE49-F238E27FC236}">
                <a16:creationId xmlns:a16="http://schemas.microsoft.com/office/drawing/2014/main" id="{A70CF6DF-AFBE-4A1D-96B7-3321CE0EE071}"/>
              </a:ext>
            </a:extLst>
          </p:cNvPr>
          <p:cNvSpPr>
            <a:spLocks noGrp="1"/>
          </p:cNvSpPr>
          <p:nvPr>
            <p:ph idx="1"/>
          </p:nvPr>
        </p:nvSpPr>
        <p:spPr>
          <a:xfrm>
            <a:off x="2847974" y="1657351"/>
            <a:ext cx="6426027" cy="4867274"/>
          </a:xfrm>
        </p:spPr>
        <p:txBody>
          <a:bodyPr>
            <a:normAutofit/>
          </a:bodyPr>
          <a:lstStyle/>
          <a:p>
            <a:pPr algn="just">
              <a:buFont typeface="Wingdings" panose="05000000000000000000" pitchFamily="2" charset="2"/>
              <a:buChar char="Ø"/>
            </a:pPr>
            <a:r>
              <a:rPr lang="en-IN" sz="2400" dirty="0"/>
              <a:t>Face Database</a:t>
            </a:r>
          </a:p>
          <a:p>
            <a:pPr algn="just">
              <a:buFont typeface="Wingdings" panose="05000000000000000000" pitchFamily="2" charset="2"/>
              <a:buChar char="Ø"/>
            </a:pPr>
            <a:r>
              <a:rPr lang="en-IN" sz="2400" dirty="0"/>
              <a:t>Eigenfaces </a:t>
            </a:r>
          </a:p>
          <a:p>
            <a:pPr algn="just">
              <a:buFont typeface="Wingdings" panose="05000000000000000000" pitchFamily="2" charset="2"/>
              <a:buChar char="Ø"/>
            </a:pPr>
            <a:r>
              <a:rPr lang="en-IN" sz="2400" dirty="0" err="1"/>
              <a:t>Fisherfaces</a:t>
            </a:r>
            <a:r>
              <a:rPr lang="en-IN" sz="2400" dirty="0"/>
              <a:t>.</a:t>
            </a:r>
          </a:p>
        </p:txBody>
      </p:sp>
    </p:spTree>
    <p:extLst>
      <p:ext uri="{BB962C8B-B14F-4D97-AF65-F5344CB8AC3E}">
        <p14:creationId xmlns:p14="http://schemas.microsoft.com/office/powerpoint/2010/main" val="41027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08A0A6-CCCB-4F9D-B7D5-1DEF1606ACB7}"/>
              </a:ext>
            </a:extLst>
          </p:cNvPr>
          <p:cNvSpPr>
            <a:spLocks noGrp="1"/>
          </p:cNvSpPr>
          <p:nvPr>
            <p:ph idx="4294967295"/>
          </p:nvPr>
        </p:nvSpPr>
        <p:spPr>
          <a:xfrm>
            <a:off x="0" y="2160588"/>
            <a:ext cx="8596313" cy="3881437"/>
          </a:xfrm>
        </p:spPr>
        <p:txBody>
          <a:bodyPr/>
          <a:lstStyle/>
          <a:p>
            <a:r>
              <a:rPr lang="en-US" dirty="0"/>
              <a:t>.</a:t>
            </a:r>
            <a:endParaRPr lang="en-IN" dirty="0"/>
          </a:p>
        </p:txBody>
      </p:sp>
      <p:pic>
        <p:nvPicPr>
          <p:cNvPr id="6" name="Picture 5">
            <a:extLst>
              <a:ext uri="{FF2B5EF4-FFF2-40B4-BE49-F238E27FC236}">
                <a16:creationId xmlns:a16="http://schemas.microsoft.com/office/drawing/2014/main" id="{F4EC950B-9205-4B1F-BCFB-05AE76982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80976"/>
            <a:ext cx="9010649" cy="6820282"/>
          </a:xfrm>
          <a:prstGeom prst="rect">
            <a:avLst/>
          </a:prstGeom>
        </p:spPr>
      </p:pic>
    </p:spTree>
    <p:extLst>
      <p:ext uri="{BB962C8B-B14F-4D97-AF65-F5344CB8AC3E}">
        <p14:creationId xmlns:p14="http://schemas.microsoft.com/office/powerpoint/2010/main" val="243454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4A55-885C-4330-83CF-C85BFC7EA8CC}"/>
              </a:ext>
            </a:extLst>
          </p:cNvPr>
          <p:cNvSpPr>
            <a:spLocks noGrp="1"/>
          </p:cNvSpPr>
          <p:nvPr>
            <p:ph type="title"/>
          </p:nvPr>
        </p:nvSpPr>
        <p:spPr>
          <a:xfrm>
            <a:off x="3571875" y="428625"/>
            <a:ext cx="4629150" cy="942976"/>
          </a:xfrm>
        </p:spPr>
        <p:txBody>
          <a:bodyPr/>
          <a:lstStyle/>
          <a:p>
            <a:r>
              <a:rPr lang="en-IN" b="1" u="sng" dirty="0">
                <a:solidFill>
                  <a:srgbClr val="FF0000"/>
                </a:solidFill>
              </a:rPr>
              <a:t>Literature Survey</a:t>
            </a:r>
          </a:p>
        </p:txBody>
      </p:sp>
      <p:sp>
        <p:nvSpPr>
          <p:cNvPr id="3" name="Content Placeholder 2">
            <a:extLst>
              <a:ext uri="{FF2B5EF4-FFF2-40B4-BE49-F238E27FC236}">
                <a16:creationId xmlns:a16="http://schemas.microsoft.com/office/drawing/2014/main" id="{8CB2320A-3CA1-4E4D-B459-77A93567E722}"/>
              </a:ext>
            </a:extLst>
          </p:cNvPr>
          <p:cNvSpPr>
            <a:spLocks noGrp="1"/>
          </p:cNvSpPr>
          <p:nvPr>
            <p:ph idx="1"/>
          </p:nvPr>
        </p:nvSpPr>
        <p:spPr>
          <a:xfrm>
            <a:off x="1514474" y="1597794"/>
            <a:ext cx="9058276" cy="4641082"/>
          </a:xfrm>
        </p:spPr>
        <p:txBody>
          <a:bodyPr>
            <a:normAutofit fontScale="85000" lnSpcReduction="20000"/>
          </a:bodyPr>
          <a:lstStyle/>
          <a:p>
            <a:pPr algn="just">
              <a:buFont typeface="Wingdings" panose="05000000000000000000" pitchFamily="2" charset="2"/>
              <a:buChar char="Ø"/>
            </a:pPr>
            <a:r>
              <a:rPr lang="en-US" dirty="0"/>
              <a:t>We now think of some as basic analyses which represent the coordinating execution of eigenface method for face acknowledgment. We figure the execution of these methods when the foundation is known and the lightning conditions remains practically unaltered. The experiment consist of two phases: </a:t>
            </a:r>
          </a:p>
          <a:p>
            <a:pPr algn="just">
              <a:buFont typeface="Wingdings" panose="05000000000000000000" pitchFamily="2" charset="2"/>
              <a:buChar char="Ø"/>
            </a:pPr>
            <a:r>
              <a:rPr lang="en-US" dirty="0"/>
              <a:t>Training phase: Here we make a training set of faces.</a:t>
            </a:r>
          </a:p>
          <a:p>
            <a:pPr marL="0" indent="0" algn="just">
              <a:buNone/>
            </a:pPr>
            <a:r>
              <a:rPr lang="en-US" dirty="0"/>
              <a:t> </a:t>
            </a:r>
            <a:r>
              <a:rPr lang="en-US" dirty="0">
                <a:solidFill>
                  <a:schemeClr val="accent5">
                    <a:lumMod val="75000"/>
                  </a:schemeClr>
                </a:solidFill>
              </a:rPr>
              <a:t>Recognition phase: </a:t>
            </a:r>
          </a:p>
          <a:p>
            <a:pPr algn="just">
              <a:buFont typeface="Wingdings" panose="05000000000000000000" pitchFamily="2" charset="2"/>
              <a:buChar char="Ø"/>
            </a:pPr>
            <a:r>
              <a:rPr lang="en-US" dirty="0"/>
              <a:t>Here the trained faces are identified. The experiment consist a trial set of 4 different persons. The Experiment was conducted with 100 trials and the accurate trials are noted down. We considered 4 different sample faces including faces of Chaitanya, Anis, Aniket and Sagar.</a:t>
            </a:r>
          </a:p>
          <a:p>
            <a:pPr algn="just">
              <a:buFont typeface="Wingdings" panose="05000000000000000000" pitchFamily="2" charset="2"/>
              <a:buChar char="Ø"/>
            </a:pPr>
            <a:r>
              <a:rPr lang="en-US" dirty="0"/>
              <a:t>Three tables are given here with the experiment results. The Table 1 records the details in which training is done only once whereas in Table 2 the training is done 4 times and in Table 3 the training set is 8. </a:t>
            </a:r>
            <a:endParaRPr lang="en-US" b="1" dirty="0"/>
          </a:p>
        </p:txBody>
      </p:sp>
    </p:spTree>
    <p:extLst>
      <p:ext uri="{BB962C8B-B14F-4D97-AF65-F5344CB8AC3E}">
        <p14:creationId xmlns:p14="http://schemas.microsoft.com/office/powerpoint/2010/main" val="218020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72CD30C-86BF-4120-B52A-672E2EC8AB59}"/>
              </a:ext>
            </a:extLst>
          </p:cNvPr>
          <p:cNvGraphicFramePr>
            <a:graphicFrameLocks noGrp="1"/>
          </p:cNvGraphicFramePr>
          <p:nvPr>
            <p:extLst>
              <p:ext uri="{D42A27DB-BD31-4B8C-83A1-F6EECF244321}">
                <p14:modId xmlns:p14="http://schemas.microsoft.com/office/powerpoint/2010/main" val="3635572996"/>
              </p:ext>
            </p:extLst>
          </p:nvPr>
        </p:nvGraphicFramePr>
        <p:xfrm>
          <a:off x="1781175" y="719665"/>
          <a:ext cx="7534270" cy="2377440"/>
        </p:xfrm>
        <a:graphic>
          <a:graphicData uri="http://schemas.openxmlformats.org/drawingml/2006/table">
            <a:tbl>
              <a:tblPr firstRow="1" bandRow="1">
                <a:tableStyleId>{5C22544A-7EE6-4342-B048-85BDC9FD1C3A}</a:tableStyleId>
              </a:tblPr>
              <a:tblGrid>
                <a:gridCol w="1506854">
                  <a:extLst>
                    <a:ext uri="{9D8B030D-6E8A-4147-A177-3AD203B41FA5}">
                      <a16:colId xmlns:a16="http://schemas.microsoft.com/office/drawing/2014/main" val="3540698200"/>
                    </a:ext>
                  </a:extLst>
                </a:gridCol>
                <a:gridCol w="1506854">
                  <a:extLst>
                    <a:ext uri="{9D8B030D-6E8A-4147-A177-3AD203B41FA5}">
                      <a16:colId xmlns:a16="http://schemas.microsoft.com/office/drawing/2014/main" val="3678722121"/>
                    </a:ext>
                  </a:extLst>
                </a:gridCol>
                <a:gridCol w="1506854">
                  <a:extLst>
                    <a:ext uri="{9D8B030D-6E8A-4147-A177-3AD203B41FA5}">
                      <a16:colId xmlns:a16="http://schemas.microsoft.com/office/drawing/2014/main" val="1250199603"/>
                    </a:ext>
                  </a:extLst>
                </a:gridCol>
                <a:gridCol w="1506854">
                  <a:extLst>
                    <a:ext uri="{9D8B030D-6E8A-4147-A177-3AD203B41FA5}">
                      <a16:colId xmlns:a16="http://schemas.microsoft.com/office/drawing/2014/main" val="1539958447"/>
                    </a:ext>
                  </a:extLst>
                </a:gridCol>
                <a:gridCol w="1506854">
                  <a:extLst>
                    <a:ext uri="{9D8B030D-6E8A-4147-A177-3AD203B41FA5}">
                      <a16:colId xmlns:a16="http://schemas.microsoft.com/office/drawing/2014/main" val="3427548341"/>
                    </a:ext>
                  </a:extLst>
                </a:gridCol>
              </a:tblGrid>
              <a:tr h="805390">
                <a:tc>
                  <a:txBody>
                    <a:bodyPr/>
                    <a:lstStyle/>
                    <a:p>
                      <a:r>
                        <a:rPr lang="en-IN" dirty="0"/>
                        <a:t>Student Name</a:t>
                      </a:r>
                    </a:p>
                  </a:txBody>
                  <a:tcPr/>
                </a:tc>
                <a:tc>
                  <a:txBody>
                    <a:bodyPr/>
                    <a:lstStyle/>
                    <a:p>
                      <a:r>
                        <a:rPr lang="en-IN" dirty="0"/>
                        <a:t>No. of training images</a:t>
                      </a:r>
                    </a:p>
                  </a:txBody>
                  <a:tcPr/>
                </a:tc>
                <a:tc>
                  <a:txBody>
                    <a:bodyPr/>
                    <a:lstStyle/>
                    <a:p>
                      <a:r>
                        <a:rPr lang="en-IN" dirty="0"/>
                        <a:t>No. of trials conducted</a:t>
                      </a:r>
                    </a:p>
                  </a:txBody>
                  <a:tcPr/>
                </a:tc>
                <a:tc>
                  <a:txBody>
                    <a:bodyPr/>
                    <a:lstStyle/>
                    <a:p>
                      <a:r>
                        <a:rPr lang="en-IN" dirty="0"/>
                        <a:t>No. of Trials Succeeded </a:t>
                      </a:r>
                    </a:p>
                  </a:txBody>
                  <a:tcPr/>
                </a:tc>
                <a:tc>
                  <a:txBody>
                    <a:bodyPr/>
                    <a:lstStyle/>
                    <a:p>
                      <a:r>
                        <a:rPr lang="en-IN" dirty="0"/>
                        <a:t>% Accuracy</a:t>
                      </a:r>
                    </a:p>
                  </a:txBody>
                  <a:tcPr/>
                </a:tc>
                <a:extLst>
                  <a:ext uri="{0D108BD9-81ED-4DB2-BD59-A6C34878D82A}">
                    <a16:rowId xmlns:a16="http://schemas.microsoft.com/office/drawing/2014/main" val="301726758"/>
                  </a:ext>
                </a:extLst>
              </a:tr>
              <a:tr h="343113">
                <a:tc>
                  <a:txBody>
                    <a:bodyPr/>
                    <a:lstStyle/>
                    <a:p>
                      <a:r>
                        <a:rPr lang="en-IN" dirty="0"/>
                        <a:t>Anil </a:t>
                      </a:r>
                    </a:p>
                  </a:txBody>
                  <a:tcPr/>
                </a:tc>
                <a:tc>
                  <a:txBody>
                    <a:bodyPr/>
                    <a:lstStyle/>
                    <a:p>
                      <a:r>
                        <a:rPr lang="en-IN" dirty="0"/>
                        <a:t>1</a:t>
                      </a:r>
                    </a:p>
                  </a:txBody>
                  <a:tcPr/>
                </a:tc>
                <a:tc>
                  <a:txBody>
                    <a:bodyPr/>
                    <a:lstStyle/>
                    <a:p>
                      <a:r>
                        <a:rPr lang="en-IN" dirty="0"/>
                        <a:t>20</a:t>
                      </a:r>
                    </a:p>
                  </a:txBody>
                  <a:tcPr/>
                </a:tc>
                <a:tc>
                  <a:txBody>
                    <a:bodyPr/>
                    <a:lstStyle/>
                    <a:p>
                      <a:r>
                        <a:rPr lang="en-IN" dirty="0"/>
                        <a:t>5</a:t>
                      </a:r>
                    </a:p>
                  </a:txBody>
                  <a:tcPr/>
                </a:tc>
                <a:tc>
                  <a:txBody>
                    <a:bodyPr/>
                    <a:lstStyle/>
                    <a:p>
                      <a:r>
                        <a:rPr lang="en-IN" dirty="0"/>
                        <a:t>25</a:t>
                      </a:r>
                    </a:p>
                  </a:txBody>
                  <a:tcPr/>
                </a:tc>
                <a:extLst>
                  <a:ext uri="{0D108BD9-81ED-4DB2-BD59-A6C34878D82A}">
                    <a16:rowId xmlns:a16="http://schemas.microsoft.com/office/drawing/2014/main" val="623879795"/>
                  </a:ext>
                </a:extLst>
              </a:tr>
              <a:tr h="343113">
                <a:tc>
                  <a:txBody>
                    <a:bodyPr/>
                    <a:lstStyle/>
                    <a:p>
                      <a:r>
                        <a:rPr lang="en-IN" dirty="0"/>
                        <a:t>Suresh </a:t>
                      </a:r>
                    </a:p>
                  </a:txBody>
                  <a:tcPr/>
                </a:tc>
                <a:tc>
                  <a:txBody>
                    <a:bodyPr/>
                    <a:lstStyle/>
                    <a:p>
                      <a:r>
                        <a:rPr lang="en-IN" dirty="0"/>
                        <a:t>1</a:t>
                      </a:r>
                    </a:p>
                  </a:txBody>
                  <a:tcPr/>
                </a:tc>
                <a:tc>
                  <a:txBody>
                    <a:bodyPr/>
                    <a:lstStyle/>
                    <a:p>
                      <a:r>
                        <a:rPr lang="en-IN" dirty="0"/>
                        <a:t>20</a:t>
                      </a:r>
                    </a:p>
                  </a:txBody>
                  <a:tcPr/>
                </a:tc>
                <a:tc>
                  <a:txBody>
                    <a:bodyPr/>
                    <a:lstStyle/>
                    <a:p>
                      <a:r>
                        <a:rPr lang="en-IN" dirty="0"/>
                        <a:t>4</a:t>
                      </a:r>
                    </a:p>
                  </a:txBody>
                  <a:tcPr/>
                </a:tc>
                <a:tc>
                  <a:txBody>
                    <a:bodyPr/>
                    <a:lstStyle/>
                    <a:p>
                      <a:r>
                        <a:rPr lang="en-IN" dirty="0"/>
                        <a:t>20</a:t>
                      </a:r>
                    </a:p>
                  </a:txBody>
                  <a:tcPr/>
                </a:tc>
                <a:extLst>
                  <a:ext uri="{0D108BD9-81ED-4DB2-BD59-A6C34878D82A}">
                    <a16:rowId xmlns:a16="http://schemas.microsoft.com/office/drawing/2014/main" val="3196657017"/>
                  </a:ext>
                </a:extLst>
              </a:tr>
              <a:tr h="322156">
                <a:tc>
                  <a:txBody>
                    <a:bodyPr/>
                    <a:lstStyle/>
                    <a:p>
                      <a:r>
                        <a:rPr lang="en-IN" dirty="0"/>
                        <a:t>Rahul</a:t>
                      </a:r>
                    </a:p>
                  </a:txBody>
                  <a:tcPr/>
                </a:tc>
                <a:tc>
                  <a:txBody>
                    <a:bodyPr/>
                    <a:lstStyle/>
                    <a:p>
                      <a:r>
                        <a:rPr lang="en-IN" dirty="0"/>
                        <a:t>1</a:t>
                      </a:r>
                    </a:p>
                  </a:txBody>
                  <a:tcPr/>
                </a:tc>
                <a:tc>
                  <a:txBody>
                    <a:bodyPr/>
                    <a:lstStyle/>
                    <a:p>
                      <a:r>
                        <a:rPr lang="en-IN" dirty="0"/>
                        <a:t>20</a:t>
                      </a:r>
                    </a:p>
                  </a:txBody>
                  <a:tcPr/>
                </a:tc>
                <a:tc>
                  <a:txBody>
                    <a:bodyPr/>
                    <a:lstStyle/>
                    <a:p>
                      <a:r>
                        <a:rPr lang="en-IN" dirty="0"/>
                        <a:t>6</a:t>
                      </a:r>
                    </a:p>
                  </a:txBody>
                  <a:tcPr/>
                </a:tc>
                <a:tc>
                  <a:txBody>
                    <a:bodyPr/>
                    <a:lstStyle/>
                    <a:p>
                      <a:r>
                        <a:rPr lang="en-IN" dirty="0"/>
                        <a:t>30</a:t>
                      </a:r>
                    </a:p>
                  </a:txBody>
                  <a:tcPr/>
                </a:tc>
                <a:extLst>
                  <a:ext uri="{0D108BD9-81ED-4DB2-BD59-A6C34878D82A}">
                    <a16:rowId xmlns:a16="http://schemas.microsoft.com/office/drawing/2014/main" val="65694345"/>
                  </a:ext>
                </a:extLst>
              </a:tr>
              <a:tr h="343113">
                <a:tc>
                  <a:txBody>
                    <a:bodyPr/>
                    <a:lstStyle/>
                    <a:p>
                      <a:r>
                        <a:rPr lang="en-IN" dirty="0"/>
                        <a:t>Mukesh</a:t>
                      </a:r>
                    </a:p>
                  </a:txBody>
                  <a:tcPr/>
                </a:tc>
                <a:tc>
                  <a:txBody>
                    <a:bodyPr/>
                    <a:lstStyle/>
                    <a:p>
                      <a:r>
                        <a:rPr lang="en-IN" dirty="0"/>
                        <a:t>1</a:t>
                      </a:r>
                    </a:p>
                  </a:txBody>
                  <a:tcPr/>
                </a:tc>
                <a:tc>
                  <a:txBody>
                    <a:bodyPr/>
                    <a:lstStyle/>
                    <a:p>
                      <a:r>
                        <a:rPr lang="en-IN" dirty="0"/>
                        <a:t>20</a:t>
                      </a:r>
                    </a:p>
                  </a:txBody>
                  <a:tcPr/>
                </a:tc>
                <a:tc>
                  <a:txBody>
                    <a:bodyPr/>
                    <a:lstStyle/>
                    <a:p>
                      <a:r>
                        <a:rPr lang="en-IN" dirty="0"/>
                        <a:t>8</a:t>
                      </a:r>
                    </a:p>
                  </a:txBody>
                  <a:tcPr/>
                </a:tc>
                <a:tc>
                  <a:txBody>
                    <a:bodyPr/>
                    <a:lstStyle/>
                    <a:p>
                      <a:r>
                        <a:rPr lang="en-IN" dirty="0"/>
                        <a:t>40</a:t>
                      </a:r>
                    </a:p>
                  </a:txBody>
                  <a:tcPr/>
                </a:tc>
                <a:extLst>
                  <a:ext uri="{0D108BD9-81ED-4DB2-BD59-A6C34878D82A}">
                    <a16:rowId xmlns:a16="http://schemas.microsoft.com/office/drawing/2014/main" val="2691611848"/>
                  </a:ext>
                </a:extLst>
              </a:tr>
            </a:tbl>
          </a:graphicData>
        </a:graphic>
      </p:graphicFrame>
      <p:graphicFrame>
        <p:nvGraphicFramePr>
          <p:cNvPr id="6" name="Table 6">
            <a:extLst>
              <a:ext uri="{FF2B5EF4-FFF2-40B4-BE49-F238E27FC236}">
                <a16:creationId xmlns:a16="http://schemas.microsoft.com/office/drawing/2014/main" id="{11C3B64A-D302-4134-B8CF-3DA6C5991CBA}"/>
              </a:ext>
            </a:extLst>
          </p:cNvPr>
          <p:cNvGraphicFramePr>
            <a:graphicFrameLocks noGrp="1"/>
          </p:cNvGraphicFramePr>
          <p:nvPr>
            <p:extLst>
              <p:ext uri="{D42A27DB-BD31-4B8C-83A1-F6EECF244321}">
                <p14:modId xmlns:p14="http://schemas.microsoft.com/office/powerpoint/2010/main" val="618141125"/>
              </p:ext>
            </p:extLst>
          </p:nvPr>
        </p:nvGraphicFramePr>
        <p:xfrm>
          <a:off x="2286000" y="3665720"/>
          <a:ext cx="6419845" cy="2383002"/>
        </p:xfrm>
        <a:graphic>
          <a:graphicData uri="http://schemas.openxmlformats.org/drawingml/2006/table">
            <a:tbl>
              <a:tblPr firstRow="1" bandRow="1">
                <a:tableStyleId>{5C22544A-7EE6-4342-B048-85BDC9FD1C3A}</a:tableStyleId>
              </a:tblPr>
              <a:tblGrid>
                <a:gridCol w="1283969">
                  <a:extLst>
                    <a:ext uri="{9D8B030D-6E8A-4147-A177-3AD203B41FA5}">
                      <a16:colId xmlns:a16="http://schemas.microsoft.com/office/drawing/2014/main" val="4058065109"/>
                    </a:ext>
                  </a:extLst>
                </a:gridCol>
                <a:gridCol w="1283969">
                  <a:extLst>
                    <a:ext uri="{9D8B030D-6E8A-4147-A177-3AD203B41FA5}">
                      <a16:colId xmlns:a16="http://schemas.microsoft.com/office/drawing/2014/main" val="3030986034"/>
                    </a:ext>
                  </a:extLst>
                </a:gridCol>
                <a:gridCol w="1283969">
                  <a:extLst>
                    <a:ext uri="{9D8B030D-6E8A-4147-A177-3AD203B41FA5}">
                      <a16:colId xmlns:a16="http://schemas.microsoft.com/office/drawing/2014/main" val="1191965123"/>
                    </a:ext>
                  </a:extLst>
                </a:gridCol>
                <a:gridCol w="1283969">
                  <a:extLst>
                    <a:ext uri="{9D8B030D-6E8A-4147-A177-3AD203B41FA5}">
                      <a16:colId xmlns:a16="http://schemas.microsoft.com/office/drawing/2014/main" val="4199169827"/>
                    </a:ext>
                  </a:extLst>
                </a:gridCol>
                <a:gridCol w="1283969">
                  <a:extLst>
                    <a:ext uri="{9D8B030D-6E8A-4147-A177-3AD203B41FA5}">
                      <a16:colId xmlns:a16="http://schemas.microsoft.com/office/drawing/2014/main" val="2051513275"/>
                    </a:ext>
                  </a:extLst>
                </a:gridCol>
              </a:tblGrid>
              <a:tr h="919962">
                <a:tc>
                  <a:txBody>
                    <a:bodyPr/>
                    <a:lstStyle/>
                    <a:p>
                      <a:r>
                        <a:rPr lang="en-IN" dirty="0"/>
                        <a:t>Student Name</a:t>
                      </a:r>
                    </a:p>
                  </a:txBody>
                  <a:tcPr/>
                </a:tc>
                <a:tc>
                  <a:txBody>
                    <a:bodyPr/>
                    <a:lstStyle/>
                    <a:p>
                      <a:r>
                        <a:rPr lang="en-IN" dirty="0"/>
                        <a:t>No. of training images</a:t>
                      </a:r>
                    </a:p>
                  </a:txBody>
                  <a:tcPr/>
                </a:tc>
                <a:tc>
                  <a:txBody>
                    <a:bodyPr/>
                    <a:lstStyle/>
                    <a:p>
                      <a:r>
                        <a:rPr lang="en-IN" dirty="0"/>
                        <a:t>No. of trials conducted</a:t>
                      </a:r>
                    </a:p>
                  </a:txBody>
                  <a:tcPr/>
                </a:tc>
                <a:tc>
                  <a:txBody>
                    <a:bodyPr/>
                    <a:lstStyle/>
                    <a:p>
                      <a:r>
                        <a:rPr lang="en-IN" dirty="0"/>
                        <a:t>No. of Trials Succeeded </a:t>
                      </a:r>
                    </a:p>
                  </a:txBody>
                  <a:tcPr/>
                </a:tc>
                <a:tc>
                  <a:txBody>
                    <a:bodyPr/>
                    <a:lstStyle/>
                    <a:p>
                      <a:r>
                        <a:rPr lang="en-IN" dirty="0"/>
                        <a:t>% Accuracy</a:t>
                      </a:r>
                    </a:p>
                  </a:txBody>
                  <a:tcPr/>
                </a:tc>
                <a:extLst>
                  <a:ext uri="{0D108BD9-81ED-4DB2-BD59-A6C34878D82A}">
                    <a16:rowId xmlns:a16="http://schemas.microsoft.com/office/drawing/2014/main" val="1469206430"/>
                  </a:ext>
                </a:extLst>
              </a:tr>
              <a:tr h="346623">
                <a:tc>
                  <a:txBody>
                    <a:bodyPr/>
                    <a:lstStyle/>
                    <a:p>
                      <a:r>
                        <a:rPr lang="en-IN" dirty="0"/>
                        <a:t>Anil </a:t>
                      </a:r>
                    </a:p>
                  </a:txBody>
                  <a:tcPr/>
                </a:tc>
                <a:tc>
                  <a:txBody>
                    <a:bodyPr/>
                    <a:lstStyle/>
                    <a:p>
                      <a:r>
                        <a:rPr lang="en-IN" dirty="0"/>
                        <a:t>4</a:t>
                      </a:r>
                    </a:p>
                  </a:txBody>
                  <a:tcPr/>
                </a:tc>
                <a:tc>
                  <a:txBody>
                    <a:bodyPr/>
                    <a:lstStyle/>
                    <a:p>
                      <a:r>
                        <a:rPr lang="en-IN" dirty="0"/>
                        <a:t>20</a:t>
                      </a:r>
                    </a:p>
                  </a:txBody>
                  <a:tcPr/>
                </a:tc>
                <a:tc>
                  <a:txBody>
                    <a:bodyPr/>
                    <a:lstStyle/>
                    <a:p>
                      <a:r>
                        <a:rPr lang="en-IN" dirty="0"/>
                        <a:t>10</a:t>
                      </a:r>
                    </a:p>
                  </a:txBody>
                  <a:tcPr/>
                </a:tc>
                <a:tc>
                  <a:txBody>
                    <a:bodyPr/>
                    <a:lstStyle/>
                    <a:p>
                      <a:r>
                        <a:rPr lang="en-IN" dirty="0"/>
                        <a:t>50</a:t>
                      </a:r>
                    </a:p>
                  </a:txBody>
                  <a:tcPr/>
                </a:tc>
                <a:extLst>
                  <a:ext uri="{0D108BD9-81ED-4DB2-BD59-A6C34878D82A}">
                    <a16:rowId xmlns:a16="http://schemas.microsoft.com/office/drawing/2014/main" val="4013746954"/>
                  </a:ext>
                </a:extLst>
              </a:tr>
              <a:tr h="346623">
                <a:tc>
                  <a:txBody>
                    <a:bodyPr/>
                    <a:lstStyle/>
                    <a:p>
                      <a:r>
                        <a:rPr lang="en-IN" dirty="0"/>
                        <a:t>Suresh </a:t>
                      </a:r>
                    </a:p>
                  </a:txBody>
                  <a:tcPr/>
                </a:tc>
                <a:tc>
                  <a:txBody>
                    <a:bodyPr/>
                    <a:lstStyle/>
                    <a:p>
                      <a:r>
                        <a:rPr lang="en-IN" dirty="0"/>
                        <a:t>4</a:t>
                      </a:r>
                    </a:p>
                  </a:txBody>
                  <a:tcPr/>
                </a:tc>
                <a:tc>
                  <a:txBody>
                    <a:bodyPr/>
                    <a:lstStyle/>
                    <a:p>
                      <a:r>
                        <a:rPr lang="en-IN" dirty="0"/>
                        <a:t>20</a:t>
                      </a:r>
                    </a:p>
                  </a:txBody>
                  <a:tcPr/>
                </a:tc>
                <a:tc>
                  <a:txBody>
                    <a:bodyPr/>
                    <a:lstStyle/>
                    <a:p>
                      <a:r>
                        <a:rPr lang="en-IN" dirty="0"/>
                        <a:t>13</a:t>
                      </a:r>
                    </a:p>
                  </a:txBody>
                  <a:tcPr/>
                </a:tc>
                <a:tc>
                  <a:txBody>
                    <a:bodyPr/>
                    <a:lstStyle/>
                    <a:p>
                      <a:r>
                        <a:rPr lang="en-IN" dirty="0"/>
                        <a:t>65</a:t>
                      </a:r>
                    </a:p>
                  </a:txBody>
                  <a:tcPr/>
                </a:tc>
                <a:extLst>
                  <a:ext uri="{0D108BD9-81ED-4DB2-BD59-A6C34878D82A}">
                    <a16:rowId xmlns:a16="http://schemas.microsoft.com/office/drawing/2014/main" val="3066667391"/>
                  </a:ext>
                </a:extLst>
              </a:tr>
              <a:tr h="346623">
                <a:tc>
                  <a:txBody>
                    <a:bodyPr/>
                    <a:lstStyle/>
                    <a:p>
                      <a:r>
                        <a:rPr lang="en-IN" dirty="0"/>
                        <a:t>Rahul</a:t>
                      </a:r>
                    </a:p>
                  </a:txBody>
                  <a:tcPr/>
                </a:tc>
                <a:tc>
                  <a:txBody>
                    <a:bodyPr/>
                    <a:lstStyle/>
                    <a:p>
                      <a:r>
                        <a:rPr lang="en-IN" dirty="0"/>
                        <a:t>4</a:t>
                      </a:r>
                    </a:p>
                  </a:txBody>
                  <a:tcPr/>
                </a:tc>
                <a:tc>
                  <a:txBody>
                    <a:bodyPr/>
                    <a:lstStyle/>
                    <a:p>
                      <a:r>
                        <a:rPr lang="en-IN" dirty="0"/>
                        <a:t>20</a:t>
                      </a:r>
                    </a:p>
                  </a:txBody>
                  <a:tcPr/>
                </a:tc>
                <a:tc>
                  <a:txBody>
                    <a:bodyPr/>
                    <a:lstStyle/>
                    <a:p>
                      <a:r>
                        <a:rPr lang="en-IN" dirty="0"/>
                        <a:t>11</a:t>
                      </a:r>
                    </a:p>
                  </a:txBody>
                  <a:tcPr/>
                </a:tc>
                <a:tc>
                  <a:txBody>
                    <a:bodyPr/>
                    <a:lstStyle/>
                    <a:p>
                      <a:r>
                        <a:rPr lang="en-IN" dirty="0"/>
                        <a:t>55</a:t>
                      </a:r>
                    </a:p>
                  </a:txBody>
                  <a:tcPr/>
                </a:tc>
                <a:extLst>
                  <a:ext uri="{0D108BD9-81ED-4DB2-BD59-A6C34878D82A}">
                    <a16:rowId xmlns:a16="http://schemas.microsoft.com/office/drawing/2014/main" val="1928496483"/>
                  </a:ext>
                </a:extLst>
              </a:tr>
              <a:tr h="346623">
                <a:tc>
                  <a:txBody>
                    <a:bodyPr/>
                    <a:lstStyle/>
                    <a:p>
                      <a:r>
                        <a:rPr lang="en-IN" dirty="0"/>
                        <a:t>Mukesh</a:t>
                      </a:r>
                    </a:p>
                  </a:txBody>
                  <a:tcPr/>
                </a:tc>
                <a:tc>
                  <a:txBody>
                    <a:bodyPr/>
                    <a:lstStyle/>
                    <a:p>
                      <a:r>
                        <a:rPr lang="en-IN" dirty="0"/>
                        <a:t>4</a:t>
                      </a:r>
                    </a:p>
                  </a:txBody>
                  <a:tcPr/>
                </a:tc>
                <a:tc>
                  <a:txBody>
                    <a:bodyPr/>
                    <a:lstStyle/>
                    <a:p>
                      <a:r>
                        <a:rPr lang="en-IN" dirty="0"/>
                        <a:t>20</a:t>
                      </a:r>
                    </a:p>
                  </a:txBody>
                  <a:tcPr/>
                </a:tc>
                <a:tc>
                  <a:txBody>
                    <a:bodyPr/>
                    <a:lstStyle/>
                    <a:p>
                      <a:r>
                        <a:rPr lang="en-IN" dirty="0"/>
                        <a:t>14</a:t>
                      </a:r>
                    </a:p>
                  </a:txBody>
                  <a:tcPr/>
                </a:tc>
                <a:tc>
                  <a:txBody>
                    <a:bodyPr/>
                    <a:lstStyle/>
                    <a:p>
                      <a:r>
                        <a:rPr lang="en-IN" dirty="0"/>
                        <a:t>70</a:t>
                      </a:r>
                    </a:p>
                  </a:txBody>
                  <a:tcPr/>
                </a:tc>
                <a:extLst>
                  <a:ext uri="{0D108BD9-81ED-4DB2-BD59-A6C34878D82A}">
                    <a16:rowId xmlns:a16="http://schemas.microsoft.com/office/drawing/2014/main" val="1811888163"/>
                  </a:ext>
                </a:extLst>
              </a:tr>
            </a:tbl>
          </a:graphicData>
        </a:graphic>
      </p:graphicFrame>
    </p:spTree>
    <p:extLst>
      <p:ext uri="{BB962C8B-B14F-4D97-AF65-F5344CB8AC3E}">
        <p14:creationId xmlns:p14="http://schemas.microsoft.com/office/powerpoint/2010/main" val="468771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1235</TotalTime>
  <Words>1213</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Automated Attendance System using RFID and Face Recognition</vt:lpstr>
      <vt:lpstr>Concept Requirement           </vt:lpstr>
      <vt:lpstr>Abstract</vt:lpstr>
      <vt:lpstr>Problem Statement</vt:lpstr>
      <vt:lpstr>Objective </vt:lpstr>
      <vt:lpstr>Algorithm Implementation</vt:lpstr>
      <vt:lpstr>PowerPoint Presentation</vt:lpstr>
      <vt:lpstr>Literature Survey</vt:lpstr>
      <vt:lpstr>PowerPoint Presentation</vt:lpstr>
      <vt:lpstr>PowerPoint Presentation</vt:lpstr>
      <vt:lpstr>Snapshots </vt:lpstr>
      <vt:lpstr>PowerPoint Presentation</vt:lpstr>
      <vt:lpstr>PowerPoint Presentation</vt:lpstr>
      <vt:lpstr>PowerPoint Presentation</vt:lpstr>
      <vt:lpstr>Scope And Limitations</vt:lpstr>
      <vt:lpstr>Extraction and Updating of database</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Online Banking Transaction</dc:title>
  <dc:creator>Nitesh Kumar Verma</dc:creator>
  <cp:lastModifiedBy>Naveen singh</cp:lastModifiedBy>
  <cp:revision>82</cp:revision>
  <dcterms:created xsi:type="dcterms:W3CDTF">2019-09-12T08:58:52Z</dcterms:created>
  <dcterms:modified xsi:type="dcterms:W3CDTF">2020-05-13T14:56:35Z</dcterms:modified>
</cp:coreProperties>
</file>