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65" r:id="rId3"/>
    <p:sldId id="266" r:id="rId4"/>
    <p:sldId id="267" r:id="rId5"/>
    <p:sldId id="276" r:id="rId6"/>
    <p:sldId id="277" r:id="rId7"/>
    <p:sldId id="278" r:id="rId8"/>
    <p:sldId id="271" r:id="rId9"/>
    <p:sldId id="272"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5" d="100"/>
          <a:sy n="85" d="100"/>
        </p:scale>
        <p:origin x="774" y="7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94"/>
          <c:y val="0.84684684684684686"/>
          <c:w val="0.06"/>
          <c:h val="0.15315315315315314"/>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C9D-44A7-AD1A-DD87EBD66506}"/>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C9D-44A7-AD1A-DD87EBD66506}"/>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C9D-44A7-AD1A-DD87EBD66506}"/>
            </c:ext>
          </c:extLst>
        </c:ser>
        <c:dLbls>
          <c:showLegendKey val="0"/>
          <c:showVal val="0"/>
          <c:showCatName val="0"/>
          <c:showSerName val="0"/>
          <c:showPercent val="0"/>
          <c:showBubbleSize val="0"/>
        </c:dLbls>
        <c:gapWidth val="219"/>
        <c:overlap val="-27"/>
        <c:axId val="738190072"/>
        <c:axId val="738188112"/>
      </c:barChart>
      <c:catAx>
        <c:axId val="738190072"/>
        <c:scaling>
          <c:orientation val="minMax"/>
        </c:scaling>
        <c:delete val="1"/>
        <c:axPos val="b"/>
        <c:numFmt formatCode="General" sourceLinked="1"/>
        <c:majorTickMark val="none"/>
        <c:minorTickMark val="none"/>
        <c:tickLblPos val="nextTo"/>
        <c:crossAx val="738188112"/>
        <c:crosses val="autoZero"/>
        <c:auto val="1"/>
        <c:lblAlgn val="ctr"/>
        <c:lblOffset val="100"/>
        <c:noMultiLvlLbl val="0"/>
      </c:catAx>
      <c:valAx>
        <c:axId val="73818811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738190072"/>
        <c:crosses val="autoZero"/>
        <c:crossBetween val="between"/>
      </c:valAx>
      <c:spPr>
        <a:noFill/>
        <a:ln w="25400">
          <a:noFill/>
        </a:ln>
        <a:effectLst/>
      </c:spPr>
    </c:plotArea>
    <c:legend>
      <c:legendPos val="b"/>
      <c:layout>
        <c:manualLayout>
          <c:xMode val="edge"/>
          <c:yMode val="edge"/>
          <c:x val="0.14150918635170603"/>
          <c:y val="7.1440806741262602E-2"/>
          <c:w val="0.71698162729658788"/>
          <c:h val="0.9285591932587373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5/23/2024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5/23/2024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mc:Choice xmlns:p14="http://schemas.microsoft.com/office/powerpoint/2010/main" Requires="p14">
      <p:transition spd="slow" p14:dur="2000" advClick="0" advTm="20"/>
    </mc:Choice>
    <mc:Fallback>
      <p:transition spd="slow" advClick="0" advTm="2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5/23/2024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mc:Choice xmlns:p14="http://schemas.microsoft.com/office/powerpoint/2010/main" Requires="p14">
      <p:transition spd="slow" p14:dur="2000" advClick="0" advTm="20"/>
    </mc:Choice>
    <mc:Fallback>
      <p:transition spd="slow" advClick="0" advTm="2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5/23/2024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mc:Choice xmlns:p14="http://schemas.microsoft.com/office/powerpoint/2010/main" Requires="p14">
      <p:transition spd="slow" p14:dur="2000" advClick="0" advTm="20"/>
    </mc:Choice>
    <mc:Fallback>
      <p:transition spd="slow" advClick="0" advTm="2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5/23/2024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mc:Choice xmlns:p14="http://schemas.microsoft.com/office/powerpoint/2010/main" Requires="p14">
      <p:transition spd="slow" p14:dur="2000" advClick="0" advTm="20"/>
    </mc:Choice>
    <mc:Fallback>
      <p:transition spd="slow" advClick="0" advTm="2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mc:Choice xmlns:p14="http://schemas.microsoft.com/office/powerpoint/2010/main" Requires="p14">
      <p:transition spd="slow" p14:dur="2000" advClick="0" advTm="20"/>
    </mc:Choice>
    <mc:Fallback>
      <p:transition spd="slow" advClick="0" advTm="2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5/23/2024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mc:Choice xmlns:p14="http://schemas.microsoft.com/office/powerpoint/2010/main" Requires="p14">
      <p:transition spd="slow" p14:dur="2000" advClick="0" advTm="20"/>
    </mc:Choice>
    <mc:Fallback>
      <p:transition spd="slow" advClick="0" advTm="2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5/23/2024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mc:Choice xmlns:p14="http://schemas.microsoft.com/office/powerpoint/2010/main" Requires="p14">
      <p:transition spd="slow" p14:dur="2000" advClick="0" advTm="20"/>
    </mc:Choice>
    <mc:Fallback>
      <p:transition spd="slow" advClick="0" advTm="2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5/23/2024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mc:Choice xmlns:p14="http://schemas.microsoft.com/office/powerpoint/2010/main" Requires="p14">
      <p:transition spd="slow" p14:dur="2000" advClick="0" advTm="20"/>
    </mc:Choice>
    <mc:Fallback>
      <p:transition spd="slow" advClick="0" advTm="2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5/23/2024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mc:Choice xmlns:p14="http://schemas.microsoft.com/office/powerpoint/2010/main" Requires="p14">
      <p:transition spd="slow" p14:dur="2000" advClick="0" advTm="20"/>
    </mc:Choice>
    <mc:Fallback>
      <p:transition spd="slow" advClick="0" advTm="2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5/23/2024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mc:Choice xmlns:p14="http://schemas.microsoft.com/office/powerpoint/2010/main" Requires="p14">
      <p:transition spd="slow" p14:dur="2000" advClick="0" advTm="20"/>
    </mc:Choice>
    <mc:Fallback>
      <p:transition spd="slow" advClick="0" advTm="2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5/23/2024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mc:Choice xmlns:p14="http://schemas.microsoft.com/office/powerpoint/2010/main" Requires="p14">
      <p:transition spd="slow" p14:dur="2000" advClick="0" advTm="20"/>
    </mc:Choice>
    <mc:Fallback>
      <p:transition spd="slow" advClick="0" advTm="2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5/23/2024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Click="0" advTm="20"/>
    </mc:Choice>
    <mc:Fallback>
      <p:transition spd="slow" advClick="0" advTm="20"/>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Sulfur_dioxide" TargetMode="External"/><Relationship Id="rId13" Type="http://schemas.openxmlformats.org/officeDocument/2006/relationships/hyperlink" Target="https://en.wikipedia.org/wiki/Biomolecule" TargetMode="External"/><Relationship Id="rId3" Type="http://schemas.openxmlformats.org/officeDocument/2006/relationships/image" Target="../media/image2.jpeg"/><Relationship Id="rId7" Type="http://schemas.openxmlformats.org/officeDocument/2006/relationships/hyperlink" Target="https://en.wikipedia.org/wiki/Carbon_monoxide" TargetMode="External"/><Relationship Id="rId12" Type="http://schemas.openxmlformats.org/officeDocument/2006/relationships/hyperlink" Target="https://en.wikipedia.org/wiki/Particulates" TargetMode="Externa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hyperlink" Target="https://en.wikipedia.org/wiki/Ammonia" TargetMode="External"/><Relationship Id="rId11" Type="http://schemas.openxmlformats.org/officeDocument/2006/relationships/hyperlink" Target="https://en.wikipedia.org/wiki/Chlorofluorocarbons" TargetMode="External"/><Relationship Id="rId5" Type="http://schemas.openxmlformats.org/officeDocument/2006/relationships/hyperlink" Target="https://en.wikipedia.org/wiki/Biological_agent" TargetMode="External"/><Relationship Id="rId10" Type="http://schemas.openxmlformats.org/officeDocument/2006/relationships/hyperlink" Target="https://en.wikipedia.org/wiki/Methane" TargetMode="External"/><Relationship Id="rId4" Type="http://schemas.openxmlformats.org/officeDocument/2006/relationships/hyperlink" Target="https://en.wikipedia.org/wiki/Air_pollution#cite_note-Air_pollution-1" TargetMode="External"/><Relationship Id="rId9" Type="http://schemas.openxmlformats.org/officeDocument/2006/relationships/hyperlink" Target="https://en.wikipedia.org/wiki/NOx"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Transportation" TargetMode="External"/><Relationship Id="rId3" Type="http://schemas.openxmlformats.org/officeDocument/2006/relationships/hyperlink" Target="https://en.wikipedia.org/wiki/Noise_pollution#cite_note-Senate-1" TargetMode="External"/><Relationship Id="rId7" Type="http://schemas.openxmlformats.org/officeDocument/2006/relationships/hyperlink" Target="https://en.wikipedia.org/wiki/Loud_music" TargetMode="External"/><Relationship Id="rId2" Type="http://schemas.openxmlformats.org/officeDocument/2006/relationships/hyperlink" Target="https://en.wikipedia.org/wiki/Pollution" TargetMode="External"/><Relationship Id="rId1" Type="http://schemas.openxmlformats.org/officeDocument/2006/relationships/slideLayout" Target="../slideLayouts/slideLayout4.xml"/><Relationship Id="rId6" Type="http://schemas.openxmlformats.org/officeDocument/2006/relationships/hyperlink" Target="https://en.wikipedia.org/wiki/Urban_planning" TargetMode="External"/><Relationship Id="rId5" Type="http://schemas.openxmlformats.org/officeDocument/2006/relationships/hyperlink" Target="https://en.wikipedia.org/wiki/Noise_pollution#cite_note-3" TargetMode="External"/><Relationship Id="rId10" Type="http://schemas.openxmlformats.org/officeDocument/2006/relationships/image" Target="../media/image3.jpeg"/><Relationship Id="rId4" Type="http://schemas.openxmlformats.org/officeDocument/2006/relationships/hyperlink" Target="https://en.wikipedia.org/wiki/Noise_pollution#cite_note-2" TargetMode="External"/><Relationship Id="rId9" Type="http://schemas.openxmlformats.org/officeDocument/2006/relationships/hyperlink" Target="https://en.wikipedia.org/wiki/Construction"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Polynuclear_aromatic_hydrocarbons" TargetMode="External"/><Relationship Id="rId13" Type="http://schemas.openxmlformats.org/officeDocument/2006/relationships/hyperlink" Target="https://en.wikipedia.org/wiki/Industrialization" TargetMode="External"/><Relationship Id="rId3" Type="http://schemas.openxmlformats.org/officeDocument/2006/relationships/hyperlink" Target="https://en.wikipedia.org/wiki/Land_degradation" TargetMode="External"/><Relationship Id="rId7" Type="http://schemas.openxmlformats.org/officeDocument/2006/relationships/hyperlink" Target="https://en.wikipedia.org/wiki/Hydrocarbons" TargetMode="External"/><Relationship Id="rId12" Type="http://schemas.openxmlformats.org/officeDocument/2006/relationships/hyperlink" Target="https://en.wikipedia.org/wiki/Heavy_metals" TargetMode="External"/><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hyperlink" Target="https://en.wikipedia.org/wiki/Petroleum" TargetMode="External"/><Relationship Id="rId11" Type="http://schemas.openxmlformats.org/officeDocument/2006/relationships/hyperlink" Target="https://en.wikipedia.org/wiki/Lead" TargetMode="External"/><Relationship Id="rId5" Type="http://schemas.openxmlformats.org/officeDocument/2006/relationships/hyperlink" Target="https://en.wikipedia.org/wiki/Waste" TargetMode="External"/><Relationship Id="rId10" Type="http://schemas.openxmlformats.org/officeDocument/2006/relationships/hyperlink" Target="https://en.wikipedia.org/wiki/Solvents" TargetMode="External"/><Relationship Id="rId4" Type="http://schemas.openxmlformats.org/officeDocument/2006/relationships/hyperlink" Target="https://en.wikipedia.org/wiki/Xenobiotic" TargetMode="External"/><Relationship Id="rId9" Type="http://schemas.openxmlformats.org/officeDocument/2006/relationships/hyperlink" Target="https://en.wikipedia.org/wiki/Benzo(a)pyrene" TargetMode="External"/><Relationship Id="rId14" Type="http://schemas.openxmlformats.org/officeDocument/2006/relationships/hyperlink" Target="https://en.wikipedia.org/wiki/Soil_contamination#cite_note-1"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Reservoir" TargetMode="External"/><Relationship Id="rId13" Type="http://schemas.openxmlformats.org/officeDocument/2006/relationships/hyperlink" Target="https://en.wikipedia.org/wiki/Stormwater" TargetMode="External"/><Relationship Id="rId18" Type="http://schemas.openxmlformats.org/officeDocument/2006/relationships/hyperlink" Target="https://en.wikipedia.org/wiki/Aquatic_ecosystems" TargetMode="External"/><Relationship Id="rId3" Type="http://schemas.openxmlformats.org/officeDocument/2006/relationships/hyperlink" Target="https://en.wikipedia.org/wiki/Water_pollution#cite_note-Von_Sperling-1" TargetMode="External"/><Relationship Id="rId21" Type="http://schemas.openxmlformats.org/officeDocument/2006/relationships/image" Target="../media/image5.jpeg"/><Relationship Id="rId7" Type="http://schemas.openxmlformats.org/officeDocument/2006/relationships/hyperlink" Target="https://en.wikipedia.org/wiki/Aquifer" TargetMode="External"/><Relationship Id="rId12" Type="http://schemas.openxmlformats.org/officeDocument/2006/relationships/hyperlink" Target="https://en.wikipedia.org/wiki/Sewage" TargetMode="External"/><Relationship Id="rId17" Type="http://schemas.openxmlformats.org/officeDocument/2006/relationships/hyperlink" Target="https://en.wikipedia.org/wiki/Environmental_degradation" TargetMode="External"/><Relationship Id="rId2" Type="http://schemas.openxmlformats.org/officeDocument/2006/relationships/hyperlink" Target="https://en.wikipedia.org/wiki/Body_of_water" TargetMode="External"/><Relationship Id="rId16" Type="http://schemas.openxmlformats.org/officeDocument/2006/relationships/hyperlink" Target="https://en.wikipedia.org/wiki/Groundwater_pollution" TargetMode="External"/><Relationship Id="rId20" Type="http://schemas.openxmlformats.org/officeDocument/2006/relationships/hyperlink" Target="https://en.wikipedia.org/wiki/Irrigation" TargetMode="External"/><Relationship Id="rId1" Type="http://schemas.openxmlformats.org/officeDocument/2006/relationships/slideLayout" Target="../slideLayouts/slideLayout4.xml"/><Relationship Id="rId6" Type="http://schemas.openxmlformats.org/officeDocument/2006/relationships/hyperlink" Target="https://en.wikipedia.org/wiki/Ocean" TargetMode="External"/><Relationship Id="rId11" Type="http://schemas.openxmlformats.org/officeDocument/2006/relationships/hyperlink" Target="https://en.wikipedia.org/wiki/Contaminant" TargetMode="External"/><Relationship Id="rId5" Type="http://schemas.openxmlformats.org/officeDocument/2006/relationships/hyperlink" Target="https://en.wikipedia.org/wiki/River" TargetMode="External"/><Relationship Id="rId15" Type="http://schemas.openxmlformats.org/officeDocument/2006/relationships/hyperlink" Target="https://en.wikipedia.org/wiki/Surface_water" TargetMode="External"/><Relationship Id="rId10" Type="http://schemas.openxmlformats.org/officeDocument/2006/relationships/hyperlink" Target="https://en.wikipedia.org/wiki/Pollution" TargetMode="External"/><Relationship Id="rId19" Type="http://schemas.openxmlformats.org/officeDocument/2006/relationships/hyperlink" Target="https://en.wikipedia.org/wiki/Waterborne_diseases" TargetMode="External"/><Relationship Id="rId4" Type="http://schemas.openxmlformats.org/officeDocument/2006/relationships/hyperlink" Target="https://en.wikipedia.org/wiki/Lake" TargetMode="External"/><Relationship Id="rId9" Type="http://schemas.openxmlformats.org/officeDocument/2006/relationships/hyperlink" Target="https://en.wikipedia.org/wiki/Groundwater" TargetMode="External"/><Relationship Id="rId14" Type="http://schemas.openxmlformats.org/officeDocument/2006/relationships/hyperlink" Target="https://en.wikipedia.org/wiki/Water_pollution#cite_note-Eckenfelder-2"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www.dnr.sc.gov/seaturtle/lights.htm"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livescience.com/21111-gulf-dead-zone-predictions.html" TargetMode="External"/><Relationship Id="rId2" Type="http://schemas.openxmlformats.org/officeDocument/2006/relationships/hyperlink" Target="http://www.who.int/gho/phe/outdoor_air_pollution/burden/en" TargetMode="External"/><Relationship Id="rId1" Type="http://schemas.openxmlformats.org/officeDocument/2006/relationships/slideLayout" Target="../slideLayouts/slideLayout5.xml"/><Relationship Id="rId4" Type="http://schemas.openxmlformats.org/officeDocument/2006/relationships/hyperlink" Target="https://www.livescience.com/7916-pollution-travels-globe-study-confirms.html"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worldatlas.com/articles/what-causes-forest-fires.html" TargetMode="External"/><Relationship Id="rId3" Type="http://schemas.openxmlformats.org/officeDocument/2006/relationships/hyperlink" Target="https://www.worldatlas.com/articles/how-many-types-of-pollution-are-there.html" TargetMode="External"/><Relationship Id="rId7" Type="http://schemas.openxmlformats.org/officeDocument/2006/relationships/hyperlink" Target="https://www.worldatlas.com/articles/what-causes-volcanoes-why-do-volcanoes-erupt-where-are-volcanoes-found.html" TargetMode="External"/><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hyperlink" Target="https://www.worldatlas.com/articles/what-causes-soil-pollution.html" TargetMode="External"/><Relationship Id="rId5" Type="http://schemas.openxmlformats.org/officeDocument/2006/relationships/hyperlink" Target="https://www.worldatlas.com/articles/where-does-air-pollution-come-from.html" TargetMode="External"/><Relationship Id="rId4" Type="http://schemas.openxmlformats.org/officeDocument/2006/relationships/hyperlink" Target="https://www.worldatlas.com/articles/what-is-noise-polluti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Pollution </a:t>
            </a:r>
            <a:endParaRPr dirty="0"/>
          </a:p>
        </p:txBody>
      </p:sp>
      <p:sp>
        <p:nvSpPr>
          <p:cNvPr id="3" name="Subtitle 2"/>
          <p:cNvSpPr>
            <a:spLocks noGrp="1"/>
          </p:cNvSpPr>
          <p:nvPr>
            <p:ph type="subTitle" idx="1"/>
          </p:nvPr>
        </p:nvSpPr>
        <p:spPr>
          <a:xfrm>
            <a:off x="0" y="4953000"/>
            <a:ext cx="12344400" cy="685800"/>
          </a:xfrm>
        </p:spPr>
        <p:txBody>
          <a:bodyPr>
            <a:normAutofit fontScale="85000" lnSpcReduction="10000"/>
          </a:bodyPr>
          <a:lstStyle/>
          <a:p>
            <a:r>
              <a:rPr lang="en-US" dirty="0"/>
              <a:t>____________________________________________________________________________________________</a:t>
            </a:r>
          </a:p>
          <a:p>
            <a:r>
              <a:rPr lang="en-US" dirty="0"/>
              <a:t>_______________________________________________________________________________________</a:t>
            </a:r>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mc:Choice xmlns:p14="http://schemas.microsoft.com/office/powerpoint/2010/main" Requires="p14">
      <p:transition spd="slow" p14:dur="1500" advTm="5100">
        <p:split orient="vert"/>
      </p:transition>
    </mc:Choice>
    <mc:Fallback>
      <p:transition spd="slow" advTm="5100">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D175DF-F261-9C8A-FC7A-2F00C5A55E60}"/>
              </a:ext>
            </a:extLst>
          </p:cNvPr>
          <p:cNvSpPr/>
          <p:nvPr/>
        </p:nvSpPr>
        <p:spPr>
          <a:xfrm>
            <a:off x="228600" y="1104900"/>
            <a:ext cx="11734800" cy="464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bg1"/>
                </a:solidFill>
                <a:latin typeface="Bahnschrift Condensed" panose="020B0502040204020203" pitchFamily="34" charset="0"/>
              </a:rPr>
              <a:t>Thank you(</a:t>
            </a:r>
            <a:r>
              <a:rPr lang="hi-IN" sz="9600" dirty="0">
                <a:solidFill>
                  <a:schemeClr val="bg1"/>
                </a:solidFill>
                <a:latin typeface="Bahnschrift Condensed" panose="020B0502040204020203" pitchFamily="34" charset="0"/>
              </a:rPr>
              <a:t>धन्यवाद</a:t>
            </a:r>
            <a:r>
              <a:rPr lang="en-US" sz="9600" dirty="0">
                <a:solidFill>
                  <a:schemeClr val="bg1"/>
                </a:solidFill>
                <a:latin typeface="Bahnschrift Condensed" panose="020B0502040204020203" pitchFamily="34" charset="0"/>
              </a:rPr>
              <a:t>)</a:t>
            </a:r>
            <a:endParaRPr lang="en-IN" sz="96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3661180859"/>
      </p:ext>
    </p:extLst>
  </p:cSld>
  <p:clrMapOvr>
    <a:masterClrMapping/>
  </p:clrMapOvr>
  <mc:AlternateContent xmlns:mc="http://schemas.openxmlformats.org/markup-compatibility/2006">
    <mc:Choice xmlns:p14="http://schemas.microsoft.com/office/powerpoint/2010/main" Requires="p14">
      <p:transition spd="slow" p14:dur="1500" advClick="0" advTm="20">
        <p:split dir="in"/>
      </p:transition>
    </mc:Choice>
    <mc:Fallback>
      <p:transition spd="slow" advClick="0" advTm="20">
        <p:split dir="in"/>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Types of pollution </a:t>
            </a:r>
            <a:endParaRPr dirty="0"/>
          </a:p>
        </p:txBody>
      </p:sp>
      <p:sp>
        <p:nvSpPr>
          <p:cNvPr id="14" name="Content Placeholder 13"/>
          <p:cNvSpPr>
            <a:spLocks noGrp="1"/>
          </p:cNvSpPr>
          <p:nvPr>
            <p:ph idx="1"/>
          </p:nvPr>
        </p:nvSpPr>
        <p:spPr/>
        <p:txBody>
          <a:bodyPr/>
          <a:lstStyle/>
          <a:p>
            <a:r>
              <a:rPr lang="en-US" dirty="0"/>
              <a:t>   Air pollution</a:t>
            </a:r>
            <a:endParaRPr dirty="0"/>
          </a:p>
          <a:p>
            <a:r>
              <a:rPr lang="en-US" dirty="0"/>
              <a:t>Noise pollution</a:t>
            </a:r>
          </a:p>
          <a:p>
            <a:r>
              <a:rPr lang="en-US" dirty="0"/>
              <a:t>Land pollution</a:t>
            </a:r>
          </a:p>
          <a:p>
            <a:r>
              <a:rPr lang="en-US" dirty="0"/>
              <a:t>Water pollution</a:t>
            </a:r>
          </a:p>
          <a:p>
            <a:r>
              <a:rPr lang="en-US" dirty="0"/>
              <a:t>Light pollution </a:t>
            </a:r>
          </a:p>
          <a:p>
            <a:pPr marL="0" indent="0">
              <a:buNone/>
            </a:pPr>
            <a:endParaRPr dirty="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20">
        <p159:morph option="byObject"/>
      </p:transition>
    </mc:Choice>
    <mc:Fallback>
      <p:transition spd="slow" advClick="0" advTm="2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150" y="723900"/>
            <a:ext cx="4191000" cy="1143000"/>
          </a:xfrm>
        </p:spPr>
        <p:txBody>
          <a:bodyPr/>
          <a:lstStyle/>
          <a:p>
            <a:r>
              <a:rPr lang="en-US" dirty="0"/>
              <a:t>Air pollution</a:t>
            </a:r>
            <a:br>
              <a:rPr lang="en-US" dirty="0"/>
            </a:br>
            <a:endParaRPr dirty="0"/>
          </a:p>
        </p:txBody>
      </p:sp>
      <p:graphicFrame>
        <p:nvGraphicFramePr>
          <p:cNvPr id="13" name="Content Placeholder 12" descr="Clustered column chart showing the values of 3 series for 4 categories"/>
          <p:cNvGraphicFramePr>
            <a:graphicFrameLocks noGrp="1"/>
          </p:cNvGraphicFramePr>
          <p:nvPr>
            <p:ph idx="1"/>
            <p:extLst>
              <p:ext uri="{D42A27DB-BD31-4B8C-83A1-F6EECF244321}">
                <p14:modId xmlns:p14="http://schemas.microsoft.com/office/powerpoint/2010/main" val="2444204817"/>
              </p:ext>
            </p:extLst>
          </p:nvPr>
        </p:nvGraphicFramePr>
        <p:xfrm>
          <a:off x="10668000" y="1295400"/>
          <a:ext cx="533400" cy="457200"/>
        </p:xfrm>
        <a:graphic>
          <a:graphicData uri="http://schemas.openxmlformats.org/drawingml/2006/chart">
            <c:chart xmlns:c="http://schemas.openxmlformats.org/drawingml/2006/chart" xmlns:r="http://schemas.openxmlformats.org/officeDocument/2006/relationships" r:id="rId2"/>
          </a:graphicData>
        </a:graphic>
      </p:graphicFrame>
      <p:pic>
        <p:nvPicPr>
          <p:cNvPr id="1026" name="Picture 2">
            <a:extLst>
              <a:ext uri="{FF2B5EF4-FFF2-40B4-BE49-F238E27FC236}">
                <a16:creationId xmlns:a16="http://schemas.microsoft.com/office/drawing/2014/main" id="{6EE07542-CB27-E5AD-90C7-8DC809C641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86800" y="342900"/>
            <a:ext cx="3294063" cy="3962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9B01D2E-E1DD-0DA6-CA2D-DA2906055A7B}"/>
              </a:ext>
            </a:extLst>
          </p:cNvPr>
          <p:cNvSpPr txBox="1"/>
          <p:nvPr/>
        </p:nvSpPr>
        <p:spPr>
          <a:xfrm>
            <a:off x="211137" y="2136338"/>
            <a:ext cx="7332663" cy="2862322"/>
          </a:xfrm>
          <a:prstGeom prst="rect">
            <a:avLst/>
          </a:prstGeom>
          <a:noFill/>
        </p:spPr>
        <p:txBody>
          <a:bodyPr wrap="square">
            <a:spAutoFit/>
          </a:bodyPr>
          <a:lstStyle/>
          <a:p>
            <a:r>
              <a:rPr lang="en-US" b="1" i="0" dirty="0">
                <a:effectLst/>
                <a:latin typeface="Arial" panose="020B0604020202020204" pitchFamily="34" charset="0"/>
              </a:rPr>
              <a:t>Air pollution</a:t>
            </a:r>
            <a:r>
              <a:rPr lang="en-US" b="0" i="0" dirty="0">
                <a:effectLst/>
                <a:latin typeface="Arial" panose="020B0604020202020204" pitchFamily="34" charset="0"/>
              </a:rPr>
              <a:t> is the contamination of air due to the presence of substances called pollutants in the atmosphere that are harmful to the health of humans and other living beings, or cause damage to the climate or to materials.</a:t>
            </a:r>
            <a:r>
              <a:rPr lang="en-US" b="0" i="0" u="none" strike="noStrike" baseline="30000" dirty="0">
                <a:effectLst/>
                <a:latin typeface="Arial" panose="020B0604020202020204" pitchFamily="34" charset="0"/>
                <a:hlinkClick r:id="rId4">
                  <a:extLst>
                    <a:ext uri="{A12FA001-AC4F-418D-AE19-62706E023703}">
                      <ahyp:hlinkClr xmlns:ahyp="http://schemas.microsoft.com/office/drawing/2018/hyperlinkcolor" val="tx"/>
                    </a:ext>
                  </a:extLst>
                </a:hlinkClick>
              </a:rPr>
              <a:t>[1]</a:t>
            </a:r>
            <a:r>
              <a:rPr lang="en-US" b="0" i="0" dirty="0">
                <a:effectLst/>
                <a:latin typeface="Arial" panose="020B0604020202020204" pitchFamily="34" charset="0"/>
              </a:rPr>
              <a:t> It is also the contamination of the indoor or outdoor environment either by chemical, physical, or </a:t>
            </a:r>
            <a:r>
              <a:rPr lang="en-US" b="0" i="0" u="none" strike="noStrike" dirty="0">
                <a:effectLst/>
                <a:latin typeface="Arial" panose="020B0604020202020204" pitchFamily="34" charset="0"/>
                <a:hlinkClick r:id="rId5" tooltip="Biological agent">
                  <a:extLst>
                    <a:ext uri="{A12FA001-AC4F-418D-AE19-62706E023703}">
                      <ahyp:hlinkClr xmlns:ahyp="http://schemas.microsoft.com/office/drawing/2018/hyperlinkcolor" val="tx"/>
                    </a:ext>
                  </a:extLst>
                </a:hlinkClick>
              </a:rPr>
              <a:t>biological agents</a:t>
            </a:r>
            <a:r>
              <a:rPr lang="en-US" b="0" i="0" dirty="0">
                <a:effectLst/>
                <a:latin typeface="Arial" panose="020B0604020202020204" pitchFamily="34" charset="0"/>
              </a:rPr>
              <a:t> that alters the natural features of the atmosphere.</a:t>
            </a:r>
            <a:r>
              <a:rPr lang="en-US" b="0" i="0" u="none" strike="noStrike" baseline="30000" dirty="0">
                <a:effectLst/>
                <a:latin typeface="Arial" panose="020B0604020202020204" pitchFamily="34" charset="0"/>
                <a:hlinkClick r:id="rId4">
                  <a:extLst>
                    <a:ext uri="{A12FA001-AC4F-418D-AE19-62706E023703}">
                      <ahyp:hlinkClr xmlns:ahyp="http://schemas.microsoft.com/office/drawing/2018/hyperlinkcolor" val="tx"/>
                    </a:ext>
                  </a:extLst>
                </a:hlinkClick>
              </a:rPr>
              <a:t>[1]</a:t>
            </a:r>
            <a:r>
              <a:rPr lang="en-US" b="0" i="0" dirty="0">
                <a:effectLst/>
                <a:latin typeface="Arial" panose="020B0604020202020204" pitchFamily="34" charset="0"/>
              </a:rPr>
              <a:t> There are many different types of air pollutants, such as gases (including </a:t>
            </a:r>
            <a:r>
              <a:rPr lang="en-US" b="0" i="0" u="none" strike="noStrike" dirty="0">
                <a:effectLst/>
                <a:latin typeface="Arial" panose="020B0604020202020204" pitchFamily="34" charset="0"/>
                <a:hlinkClick r:id="rId6" tooltip="Ammonia">
                  <a:extLst>
                    <a:ext uri="{A12FA001-AC4F-418D-AE19-62706E023703}">
                      <ahyp:hlinkClr xmlns:ahyp="http://schemas.microsoft.com/office/drawing/2018/hyperlinkcolor" val="tx"/>
                    </a:ext>
                  </a:extLst>
                </a:hlinkClick>
              </a:rPr>
              <a:t>ammonia</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7" tooltip="Carbon monoxide">
                  <a:extLst>
                    <a:ext uri="{A12FA001-AC4F-418D-AE19-62706E023703}">
                      <ahyp:hlinkClr xmlns:ahyp="http://schemas.microsoft.com/office/drawing/2018/hyperlinkcolor" val="tx"/>
                    </a:ext>
                  </a:extLst>
                </a:hlinkClick>
              </a:rPr>
              <a:t>carbon monoxide</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8" tooltip="Sulfur dioxide">
                  <a:extLst>
                    <a:ext uri="{A12FA001-AC4F-418D-AE19-62706E023703}">
                      <ahyp:hlinkClr xmlns:ahyp="http://schemas.microsoft.com/office/drawing/2018/hyperlinkcolor" val="tx"/>
                    </a:ext>
                  </a:extLst>
                </a:hlinkClick>
              </a:rPr>
              <a:t>sulfur dioxide</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9" tooltip="NOx">
                  <a:extLst>
                    <a:ext uri="{A12FA001-AC4F-418D-AE19-62706E023703}">
                      <ahyp:hlinkClr xmlns:ahyp="http://schemas.microsoft.com/office/drawing/2018/hyperlinkcolor" val="tx"/>
                    </a:ext>
                  </a:extLst>
                </a:hlinkClick>
              </a:rPr>
              <a:t>nitrous oxides</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10" tooltip="Methane">
                  <a:extLst>
                    <a:ext uri="{A12FA001-AC4F-418D-AE19-62706E023703}">
                      <ahyp:hlinkClr xmlns:ahyp="http://schemas.microsoft.com/office/drawing/2018/hyperlinkcolor" val="tx"/>
                    </a:ext>
                  </a:extLst>
                </a:hlinkClick>
              </a:rPr>
              <a:t>methane</a:t>
            </a:r>
            <a:r>
              <a:rPr lang="en-US" b="0" i="0" dirty="0">
                <a:effectLst/>
                <a:latin typeface="Arial" panose="020B0604020202020204" pitchFamily="34" charset="0"/>
              </a:rPr>
              <a:t> and </a:t>
            </a:r>
            <a:r>
              <a:rPr lang="en-US" b="0" i="0" u="none" strike="noStrike" dirty="0">
                <a:effectLst/>
                <a:latin typeface="Arial" panose="020B0604020202020204" pitchFamily="34" charset="0"/>
                <a:hlinkClick r:id="rId11" tooltip="Chlorofluorocarbons">
                  <a:extLst>
                    <a:ext uri="{A12FA001-AC4F-418D-AE19-62706E023703}">
                      <ahyp:hlinkClr xmlns:ahyp="http://schemas.microsoft.com/office/drawing/2018/hyperlinkcolor" val="tx"/>
                    </a:ext>
                  </a:extLst>
                </a:hlinkClick>
              </a:rPr>
              <a:t>chlorofluorocarbons</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12" tooltip="Particulates">
                  <a:extLst>
                    <a:ext uri="{A12FA001-AC4F-418D-AE19-62706E023703}">
                      <ahyp:hlinkClr xmlns:ahyp="http://schemas.microsoft.com/office/drawing/2018/hyperlinkcolor" val="tx"/>
                    </a:ext>
                  </a:extLst>
                </a:hlinkClick>
              </a:rPr>
              <a:t>particulates</a:t>
            </a:r>
            <a:r>
              <a:rPr lang="en-US" b="0" i="0" dirty="0">
                <a:effectLst/>
                <a:latin typeface="Arial" panose="020B0604020202020204" pitchFamily="34" charset="0"/>
              </a:rPr>
              <a:t> (both organic and inorganic), and </a:t>
            </a:r>
            <a:r>
              <a:rPr lang="en-US" b="0" i="0" u="none" strike="noStrike" dirty="0">
                <a:effectLst/>
                <a:latin typeface="Arial" panose="020B0604020202020204" pitchFamily="34" charset="0"/>
                <a:hlinkClick r:id="rId13" tooltip="Biomolecule">
                  <a:extLst>
                    <a:ext uri="{A12FA001-AC4F-418D-AE19-62706E023703}">
                      <ahyp:hlinkClr xmlns:ahyp="http://schemas.microsoft.com/office/drawing/2018/hyperlinkcolor" val="tx"/>
                    </a:ext>
                  </a:extLst>
                </a:hlinkClick>
              </a:rPr>
              <a:t>biological molecules</a:t>
            </a:r>
            <a:r>
              <a:rPr lang="en-US" b="0" i="0" dirty="0">
                <a:effectLst/>
                <a:highlight>
                  <a:srgbClr val="FFFFFF"/>
                </a:highlight>
                <a:latin typeface="Arial" panose="020B0604020202020204" pitchFamily="34" charset="0"/>
              </a:rPr>
              <a:t>. </a:t>
            </a:r>
            <a:endParaRPr lang="en-IN" dirty="0"/>
          </a:p>
        </p:txBody>
      </p:sp>
    </p:spTree>
    <p:extLst>
      <p:ext uri="{BB962C8B-B14F-4D97-AF65-F5344CB8AC3E}">
        <p14:creationId xmlns:p14="http://schemas.microsoft.com/office/powerpoint/2010/main" val="2116190161"/>
      </p:ext>
    </p:extLst>
  </p:cSld>
  <p:clrMapOvr>
    <a:masterClrMapping/>
  </p:clrMapOvr>
  <mc:AlternateContent xmlns:mc="http://schemas.openxmlformats.org/markup-compatibility/2006">
    <mc:Choice xmlns:p14="http://schemas.microsoft.com/office/powerpoint/2010/main" Requires="p14">
      <p:transition spd="slow" p14:dur="3400" advClick="0" advTm="50">
        <p14:reveal/>
      </p:transition>
    </mc:Choice>
    <mc:Fallback>
      <p:transition spd="slow" advClick="0" advTm="5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Noise pollution </a:t>
            </a:r>
          </a:p>
        </p:txBody>
      </p:sp>
      <p:sp>
        <p:nvSpPr>
          <p:cNvPr id="3" name="Content Placeholder 2"/>
          <p:cNvSpPr>
            <a:spLocks noGrp="1"/>
          </p:cNvSpPr>
          <p:nvPr>
            <p:ph sz="half" idx="1"/>
          </p:nvPr>
        </p:nvSpPr>
        <p:spPr>
          <a:xfrm>
            <a:off x="285752" y="2130425"/>
            <a:ext cx="5524500" cy="4270375"/>
          </a:xfrm>
        </p:spPr>
        <p:txBody>
          <a:bodyPr>
            <a:normAutofit lnSpcReduction="10000"/>
          </a:bodyPr>
          <a:lstStyle/>
          <a:p>
            <a:pPr marL="0" indent="0">
              <a:buNone/>
            </a:pPr>
            <a:r>
              <a:rPr lang="en-US" b="1" i="0" dirty="0">
                <a:solidFill>
                  <a:schemeClr val="tx1"/>
                </a:solidFill>
                <a:effectLst/>
                <a:latin typeface="Arial" panose="020B0604020202020204" pitchFamily="34" charset="0"/>
              </a:rPr>
              <a:t>Noise pollution</a:t>
            </a:r>
            <a:r>
              <a:rPr lang="en-US" b="0" i="0" dirty="0">
                <a:solidFill>
                  <a:schemeClr val="tx1"/>
                </a:solidFill>
                <a:effectLst/>
                <a:latin typeface="Arial" panose="020B0604020202020204" pitchFamily="34" charset="0"/>
              </a:rPr>
              <a:t>, or sound </a:t>
            </a:r>
            <a:r>
              <a:rPr lang="en-US" b="0" i="0" u="none" strike="noStrike" dirty="0">
                <a:solidFill>
                  <a:schemeClr val="tx1"/>
                </a:solidFill>
                <a:effectLst/>
                <a:latin typeface="Arial" panose="020B0604020202020204" pitchFamily="34" charset="0"/>
                <a:hlinkClick r:id="rId2" tooltip="Pollution">
                  <a:extLst>
                    <a:ext uri="{A12FA001-AC4F-418D-AE19-62706E023703}">
                      <ahyp:hlinkClr xmlns:ahyp="http://schemas.microsoft.com/office/drawing/2018/hyperlinkcolor" val="tx"/>
                    </a:ext>
                  </a:extLst>
                </a:hlinkClick>
              </a:rPr>
              <a:t>pollution</a:t>
            </a:r>
            <a:r>
              <a:rPr lang="en-US" b="0" i="0" dirty="0">
                <a:solidFill>
                  <a:schemeClr val="tx1"/>
                </a:solidFill>
                <a:effectLst/>
                <a:latin typeface="Arial" panose="020B0604020202020204" pitchFamily="34" charset="0"/>
              </a:rPr>
              <a:t>, is the propagation of noise or sound with ranging impacts on the activity of human or animal life, most of which are harmful to a degree. The source of outdoor noise worldwide is mainly caused by machines, transport and propagation systems.</a:t>
            </a:r>
            <a:r>
              <a:rPr lang="en-US" b="0" i="0" u="none" strike="noStrike" baseline="30000" dirty="0">
                <a:solidFill>
                  <a:schemeClr val="tx1"/>
                </a:solidFill>
                <a:effectLst/>
                <a:latin typeface="Arial" panose="020B0604020202020204" pitchFamily="34" charset="0"/>
                <a:hlinkClick r:id="rId3">
                  <a:extLst>
                    <a:ext uri="{A12FA001-AC4F-418D-AE19-62706E023703}">
                      <ahyp:hlinkClr xmlns:ahyp="http://schemas.microsoft.com/office/drawing/2018/hyperlinkcolor" val="tx"/>
                    </a:ext>
                  </a:extLst>
                </a:hlinkClick>
              </a:rPr>
              <a:t>[1]</a:t>
            </a:r>
            <a:r>
              <a:rPr lang="en-US" b="0" i="0" u="none" strike="noStrike" baseline="30000" dirty="0">
                <a:solidFill>
                  <a:schemeClr val="tx1"/>
                </a:solidFill>
                <a:effectLst/>
                <a:latin typeface="Arial" panose="020B0604020202020204" pitchFamily="34" charset="0"/>
                <a:hlinkClick r:id="rId4">
                  <a:extLst>
                    <a:ext uri="{A12FA001-AC4F-418D-AE19-62706E023703}">
                      <ahyp:hlinkClr xmlns:ahyp="http://schemas.microsoft.com/office/drawing/2018/hyperlinkcolor" val="tx"/>
                    </a:ext>
                  </a:extLst>
                </a:hlinkClick>
              </a:rPr>
              <a:t>[2]</a:t>
            </a:r>
            <a:r>
              <a:rPr lang="en-US" b="0" i="0" u="none" strike="noStrike" baseline="30000" dirty="0">
                <a:solidFill>
                  <a:schemeClr val="tx1"/>
                </a:solidFill>
                <a:effectLst/>
                <a:latin typeface="Arial" panose="020B0604020202020204" pitchFamily="34" charset="0"/>
                <a:hlinkClick r:id="rId5">
                  <a:extLst>
                    <a:ext uri="{A12FA001-AC4F-418D-AE19-62706E023703}">
                      <ahyp:hlinkClr xmlns:ahyp="http://schemas.microsoft.com/office/drawing/2018/hyperlinkcolor" val="tx"/>
                    </a:ext>
                  </a:extLst>
                </a:hlinkClick>
              </a:rPr>
              <a:t>[3]</a:t>
            </a:r>
            <a:r>
              <a:rPr lang="en-US" b="0" i="0" dirty="0">
                <a:solidFill>
                  <a:schemeClr val="tx1"/>
                </a:solidFill>
                <a:effectLst/>
                <a:latin typeface="Arial" panose="020B0604020202020204" pitchFamily="34" charset="0"/>
              </a:rPr>
              <a:t> Poor </a:t>
            </a:r>
            <a:r>
              <a:rPr lang="en-US" b="0" i="0" u="none" strike="noStrike" dirty="0">
                <a:solidFill>
                  <a:schemeClr val="tx1"/>
                </a:solidFill>
                <a:effectLst/>
                <a:latin typeface="Arial" panose="020B0604020202020204" pitchFamily="34" charset="0"/>
                <a:hlinkClick r:id="rId6" tooltip="Urban planning">
                  <a:extLst>
                    <a:ext uri="{A12FA001-AC4F-418D-AE19-62706E023703}">
                      <ahyp:hlinkClr xmlns:ahyp="http://schemas.microsoft.com/office/drawing/2018/hyperlinkcolor" val="tx"/>
                    </a:ext>
                  </a:extLst>
                </a:hlinkClick>
              </a:rPr>
              <a:t>urban planning</a:t>
            </a:r>
            <a:r>
              <a:rPr lang="en-US" b="0" i="0" dirty="0">
                <a:solidFill>
                  <a:schemeClr val="tx1"/>
                </a:solidFill>
                <a:effectLst/>
                <a:latin typeface="Arial" panose="020B0604020202020204" pitchFamily="34" charset="0"/>
              </a:rPr>
              <a:t> may give rise to noise disintegration or pollution, side-by-side industrial and residential buildings can result in noise pollution in the residential areas. Some of the main sources of noise in residential areas include </a:t>
            </a:r>
            <a:r>
              <a:rPr lang="en-US" b="0" i="0" u="none" strike="noStrike" dirty="0">
                <a:solidFill>
                  <a:schemeClr val="tx1"/>
                </a:solidFill>
                <a:effectLst/>
                <a:latin typeface="Arial" panose="020B0604020202020204" pitchFamily="34" charset="0"/>
                <a:hlinkClick r:id="rId7" tooltip="Loud music">
                  <a:extLst>
                    <a:ext uri="{A12FA001-AC4F-418D-AE19-62706E023703}">
                      <ahyp:hlinkClr xmlns:ahyp="http://schemas.microsoft.com/office/drawing/2018/hyperlinkcolor" val="tx"/>
                    </a:ext>
                  </a:extLst>
                </a:hlinkClick>
              </a:rPr>
              <a:t>loud music</a:t>
            </a:r>
            <a:r>
              <a:rPr lang="en-US" b="0" i="0" dirty="0">
                <a:solidFill>
                  <a:schemeClr val="tx1"/>
                </a:solidFill>
                <a:effectLst/>
                <a:latin typeface="Arial" panose="020B0604020202020204" pitchFamily="34" charset="0"/>
              </a:rPr>
              <a:t>, </a:t>
            </a:r>
            <a:r>
              <a:rPr lang="en-US" b="0" i="0" u="none" strike="noStrike" dirty="0">
                <a:solidFill>
                  <a:schemeClr val="tx1"/>
                </a:solidFill>
                <a:effectLst/>
                <a:latin typeface="Arial" panose="020B0604020202020204" pitchFamily="34" charset="0"/>
                <a:hlinkClick r:id="rId8" tooltip="Transportation">
                  <a:extLst>
                    <a:ext uri="{A12FA001-AC4F-418D-AE19-62706E023703}">
                      <ahyp:hlinkClr xmlns:ahyp="http://schemas.microsoft.com/office/drawing/2018/hyperlinkcolor" val="tx"/>
                    </a:ext>
                  </a:extLst>
                </a:hlinkClick>
              </a:rPr>
              <a:t>transportation</a:t>
            </a:r>
            <a:r>
              <a:rPr lang="en-US" b="0" i="0" dirty="0">
                <a:solidFill>
                  <a:schemeClr val="tx1"/>
                </a:solidFill>
                <a:effectLst/>
                <a:latin typeface="Arial" panose="020B0604020202020204" pitchFamily="34" charset="0"/>
              </a:rPr>
              <a:t> (traffic, rail, airplanes, etc.), lawn care maintenance, </a:t>
            </a:r>
            <a:r>
              <a:rPr lang="en-US" b="0" i="0" u="none" strike="noStrike" dirty="0">
                <a:solidFill>
                  <a:schemeClr val="tx1"/>
                </a:solidFill>
                <a:effectLst/>
                <a:latin typeface="Arial" panose="020B0604020202020204" pitchFamily="34" charset="0"/>
                <a:hlinkClick r:id="rId9" tooltip="Construction">
                  <a:extLst>
                    <a:ext uri="{A12FA001-AC4F-418D-AE19-62706E023703}">
                      <ahyp:hlinkClr xmlns:ahyp="http://schemas.microsoft.com/office/drawing/2018/hyperlinkcolor" val="tx"/>
                    </a:ext>
                  </a:extLst>
                </a:hlinkClick>
              </a:rPr>
              <a:t>construction</a:t>
            </a:r>
            <a:r>
              <a:rPr lang="en-US" b="0" i="0" dirty="0">
                <a:solidFill>
                  <a:schemeClr val="tx1"/>
                </a:solidFill>
                <a:effectLst/>
                <a:latin typeface="Arial" panose="020B0604020202020204" pitchFamily="34" charset="0"/>
              </a:rPr>
              <a:t>, electrical generators, wind turbines, explosions and people.</a:t>
            </a:r>
            <a:endParaRPr dirty="0">
              <a:solidFill>
                <a:schemeClr val="tx1"/>
              </a:solidFill>
            </a:endParaRP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969891388"/>
              </p:ext>
            </p:extLst>
          </p:nvPr>
        </p:nvGraphicFramePr>
        <p:xfrm>
          <a:off x="8229600" y="1825622"/>
          <a:ext cx="2438400" cy="2286000"/>
        </p:xfrm>
        <a:graphic>
          <a:graphicData uri="http://schemas.openxmlformats.org/drawingml/2006/table">
            <a:tbl>
              <a:tblPr firstRow="1" bandRow="1">
                <a:tableStyleId>{073A0DAA-6AF3-43AB-8588-CEC1D06C72B9}</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tblGrid>
              <a:tr h="532510">
                <a:tc>
                  <a:txBody>
                    <a:bodyPr/>
                    <a:lstStyle/>
                    <a:p>
                      <a:r>
                        <a:rPr lang="en-US" dirty="0"/>
                        <a:t>Class</a:t>
                      </a:r>
                      <a:endParaRPr dirty="0"/>
                    </a:p>
                  </a:txBody>
                  <a:tcPr anchor="ctr"/>
                </a:tc>
                <a:tc>
                  <a:txBody>
                    <a:bodyPr/>
                    <a:lstStyle/>
                    <a:p>
                      <a:pPr algn="ctr"/>
                      <a:r>
                        <a:rPr dirty="0"/>
                        <a:t>1</a:t>
                      </a:r>
                    </a:p>
                  </a:txBody>
                  <a:tcPr anchor="ctr"/>
                </a:tc>
                <a:tc>
                  <a:txBody>
                    <a:bodyPr/>
                    <a:lstStyle/>
                    <a:p>
                      <a:pPr algn="ctr"/>
                      <a:r>
                        <a:t>Group 2</a:t>
                      </a:r>
                    </a:p>
                  </a:txBody>
                  <a:tcPr anchor="ctr"/>
                </a:tc>
                <a:extLst>
                  <a:ext uri="{0D108BD9-81ED-4DB2-BD59-A6C34878D82A}">
                    <a16:rowId xmlns:a16="http://schemas.microsoft.com/office/drawing/2014/main" val="10000"/>
                  </a:ext>
                </a:extLst>
              </a:tr>
              <a:tr h="304292">
                <a:tc>
                  <a:txBody>
                    <a:bodyPr/>
                    <a:lstStyle/>
                    <a:p>
                      <a:r>
                        <a:t>Class 1</a:t>
                      </a:r>
                    </a:p>
                  </a:txBody>
                  <a:tcPr anchor="ctr"/>
                </a:tc>
                <a:tc>
                  <a:txBody>
                    <a:bodyPr/>
                    <a:lstStyle/>
                    <a:p>
                      <a:pPr algn="ctr"/>
                      <a:r>
                        <a:rPr dirty="0"/>
                        <a:t>82</a:t>
                      </a:r>
                    </a:p>
                  </a:txBody>
                  <a:tcPr anchor="ctr"/>
                </a:tc>
                <a:tc>
                  <a:txBody>
                    <a:bodyPr/>
                    <a:lstStyle/>
                    <a:p>
                      <a:pPr algn="ctr"/>
                      <a:r>
                        <a:rPr dirty="0"/>
                        <a:t>95</a:t>
                      </a:r>
                    </a:p>
                  </a:txBody>
                  <a:tcPr anchor="ctr"/>
                </a:tc>
                <a:extLst>
                  <a:ext uri="{0D108BD9-81ED-4DB2-BD59-A6C34878D82A}">
                    <a16:rowId xmlns:a16="http://schemas.microsoft.com/office/drawing/2014/main" val="10001"/>
                  </a:ext>
                </a:extLst>
              </a:tr>
              <a:tr h="532510">
                <a:tc>
                  <a:txBody>
                    <a:bodyPr/>
                    <a:lstStyle/>
                    <a:p>
                      <a:r>
                        <a:t>Class</a:t>
                      </a:r>
                      <a:r>
                        <a:rPr baseline="0"/>
                        <a:t> 2</a:t>
                      </a:r>
                      <a:endParaRPr/>
                    </a:p>
                  </a:txBody>
                  <a:tcPr anchor="ctr"/>
                </a:tc>
                <a:tc>
                  <a:txBody>
                    <a:bodyPr/>
                    <a:lstStyle/>
                    <a:p>
                      <a:pPr algn="ctr"/>
                      <a:r>
                        <a:t>76</a:t>
                      </a:r>
                    </a:p>
                  </a:txBody>
                  <a:tcPr anchor="ctr"/>
                </a:tc>
                <a:tc>
                  <a:txBody>
                    <a:bodyPr/>
                    <a:lstStyle/>
                    <a:p>
                      <a:pPr algn="ctr"/>
                      <a:r>
                        <a:t>88</a:t>
                      </a:r>
                    </a:p>
                  </a:txBody>
                  <a:tcPr anchor="ctr"/>
                </a:tc>
                <a:extLst>
                  <a:ext uri="{0D108BD9-81ED-4DB2-BD59-A6C34878D82A}">
                    <a16:rowId xmlns:a16="http://schemas.microsoft.com/office/drawing/2014/main" val="10002"/>
                  </a:ext>
                </a:extLst>
              </a:tr>
              <a:tr h="532510">
                <a:tc>
                  <a:txBody>
                    <a:bodyPr/>
                    <a:lstStyle/>
                    <a:p>
                      <a:r>
                        <a:t>Class 3</a:t>
                      </a:r>
                    </a:p>
                  </a:txBody>
                  <a:tcPr anchor="ctr"/>
                </a:tc>
                <a:tc>
                  <a:txBody>
                    <a:bodyPr/>
                    <a:lstStyle/>
                    <a:p>
                      <a:pPr algn="ctr"/>
                      <a:r>
                        <a:t>84</a:t>
                      </a:r>
                    </a:p>
                  </a:txBody>
                  <a:tcPr anchor="ctr"/>
                </a:tc>
                <a:tc>
                  <a:txBody>
                    <a:bodyPr/>
                    <a:lstStyle/>
                    <a:p>
                      <a:pPr algn="ctr"/>
                      <a:r>
                        <a:rPr dirty="0"/>
                        <a:t>90</a:t>
                      </a:r>
                    </a:p>
                  </a:txBody>
                  <a:tcPr anchor="ctr"/>
                </a:tc>
                <a:extLst>
                  <a:ext uri="{0D108BD9-81ED-4DB2-BD59-A6C34878D82A}">
                    <a16:rowId xmlns:a16="http://schemas.microsoft.com/office/drawing/2014/main" val="10003"/>
                  </a:ext>
                </a:extLst>
              </a:tr>
            </a:tbl>
          </a:graphicData>
        </a:graphic>
      </p:graphicFrame>
      <p:pic>
        <p:nvPicPr>
          <p:cNvPr id="2050" name="Picture 2" descr="undefined">
            <a:extLst>
              <a:ext uri="{FF2B5EF4-FFF2-40B4-BE49-F238E27FC236}">
                <a16:creationId xmlns:a16="http://schemas.microsoft.com/office/drawing/2014/main" id="{F7DB8C8F-6300-6E17-6F94-EA96C117C9D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24702" y="890587"/>
            <a:ext cx="4724398"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261392"/>
      </p:ext>
    </p:extLst>
  </p:cSld>
  <p:clrMapOvr>
    <a:masterClrMapping/>
  </p:clrMapOvr>
  <mc:AlternateContent xmlns:mc="http://schemas.openxmlformats.org/markup-compatibility/2006">
    <mc:Choice xmlns:p14="http://schemas.microsoft.com/office/powerpoint/2010/main" Requires="p14">
      <p:transition spd="slow" p14:dur="3400" advClick="0" advTm="50">
        <p14:reveal/>
      </p:transition>
    </mc:Choice>
    <mc:Fallback>
      <p:transition spd="slow" advClick="0" advTm="5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79D98-0A4D-1F75-CAB0-BAE8EDA7734B}"/>
              </a:ext>
            </a:extLst>
          </p:cNvPr>
          <p:cNvSpPr>
            <a:spLocks noGrp="1"/>
          </p:cNvSpPr>
          <p:nvPr>
            <p:ph type="title"/>
          </p:nvPr>
        </p:nvSpPr>
        <p:spPr/>
        <p:txBody>
          <a:bodyPr/>
          <a:lstStyle/>
          <a:p>
            <a:r>
              <a:rPr lang="en-US" dirty="0"/>
              <a:t>Land pollution </a:t>
            </a:r>
            <a:endParaRPr lang="en-IN" dirty="0"/>
          </a:p>
        </p:txBody>
      </p:sp>
      <p:pic>
        <p:nvPicPr>
          <p:cNvPr id="3074" name="Picture 2">
            <a:extLst>
              <a:ext uri="{FF2B5EF4-FFF2-40B4-BE49-F238E27FC236}">
                <a16:creationId xmlns:a16="http://schemas.microsoft.com/office/drawing/2014/main" id="{FDF27EDD-3F25-E88C-CE0B-21CAB768288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391400" y="1825625"/>
            <a:ext cx="4495800" cy="42703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0214C77-1DBE-604B-3AAA-80EE5D146990}"/>
              </a:ext>
            </a:extLst>
          </p:cNvPr>
          <p:cNvSpPr txBox="1"/>
          <p:nvPr/>
        </p:nvSpPr>
        <p:spPr>
          <a:xfrm>
            <a:off x="685800" y="1825626"/>
            <a:ext cx="6400800" cy="4524315"/>
          </a:xfrm>
          <a:prstGeom prst="rect">
            <a:avLst/>
          </a:prstGeom>
          <a:noFill/>
        </p:spPr>
        <p:txBody>
          <a:bodyPr wrap="square">
            <a:spAutoFit/>
          </a:bodyPr>
          <a:lstStyle/>
          <a:p>
            <a:r>
              <a:rPr lang="en-US" b="1" i="0" dirty="0">
                <a:effectLst/>
                <a:latin typeface="Arial" panose="020B0604020202020204" pitchFamily="34" charset="0"/>
              </a:rPr>
              <a:t>Soil contamination</a:t>
            </a:r>
            <a:r>
              <a:rPr lang="en-US" b="0" i="0" dirty="0">
                <a:effectLst/>
                <a:latin typeface="Arial" panose="020B0604020202020204" pitchFamily="34" charset="0"/>
              </a:rPr>
              <a:t>, </a:t>
            </a:r>
            <a:r>
              <a:rPr lang="en-US" b="1" i="0" dirty="0">
                <a:effectLst/>
                <a:latin typeface="Arial" panose="020B0604020202020204" pitchFamily="34" charset="0"/>
              </a:rPr>
              <a:t>soil pollution</a:t>
            </a:r>
            <a:r>
              <a:rPr lang="en-US" b="0" i="0" dirty="0">
                <a:effectLst/>
                <a:latin typeface="Arial" panose="020B0604020202020204" pitchFamily="34" charset="0"/>
              </a:rPr>
              <a:t>, or </a:t>
            </a:r>
            <a:r>
              <a:rPr lang="en-US" b="1" i="0" dirty="0">
                <a:effectLst/>
                <a:latin typeface="Arial" panose="020B0604020202020204" pitchFamily="34" charset="0"/>
              </a:rPr>
              <a:t>land pollution</a:t>
            </a:r>
            <a:r>
              <a:rPr lang="en-US" b="0" i="0" dirty="0">
                <a:effectLst/>
                <a:latin typeface="Arial" panose="020B0604020202020204" pitchFamily="34" charset="0"/>
              </a:rPr>
              <a:t> as a part of </a:t>
            </a:r>
            <a:r>
              <a:rPr lang="en-US" b="0" i="0" u="none" strike="noStrike" dirty="0">
                <a:effectLst/>
                <a:latin typeface="Arial" panose="020B0604020202020204" pitchFamily="34" charset="0"/>
                <a:hlinkClick r:id="rId3" tooltip="Land degradation">
                  <a:extLst>
                    <a:ext uri="{A12FA001-AC4F-418D-AE19-62706E023703}">
                      <ahyp:hlinkClr xmlns:ahyp="http://schemas.microsoft.com/office/drawing/2018/hyperlinkcolor" val="tx"/>
                    </a:ext>
                  </a:extLst>
                </a:hlinkClick>
              </a:rPr>
              <a:t>land degradation</a:t>
            </a:r>
            <a:r>
              <a:rPr lang="en-US" b="0" i="0" dirty="0">
                <a:effectLst/>
                <a:latin typeface="Arial" panose="020B0604020202020204" pitchFamily="34" charset="0"/>
              </a:rPr>
              <a:t> is caused by the presence of </a:t>
            </a:r>
            <a:r>
              <a:rPr lang="en-US" b="0" i="0" u="none" strike="noStrike" dirty="0">
                <a:effectLst/>
                <a:latin typeface="Arial" panose="020B0604020202020204" pitchFamily="34" charset="0"/>
                <a:hlinkClick r:id="rId4" tooltip="Xenobiotic">
                  <a:extLst>
                    <a:ext uri="{A12FA001-AC4F-418D-AE19-62706E023703}">
                      <ahyp:hlinkClr xmlns:ahyp="http://schemas.microsoft.com/office/drawing/2018/hyperlinkcolor" val="tx"/>
                    </a:ext>
                  </a:extLst>
                </a:hlinkClick>
              </a:rPr>
              <a:t>xenobiotic</a:t>
            </a:r>
            <a:r>
              <a:rPr lang="en-US" b="0" i="0" dirty="0">
                <a:effectLst/>
                <a:latin typeface="Arial" panose="020B0604020202020204" pitchFamily="34" charset="0"/>
              </a:rPr>
              <a:t> (human-made) chemicals or other alteration in the natural soil environment. It is typically caused by industrial activity, agricultural chemicals or improper disposal of </a:t>
            </a:r>
            <a:r>
              <a:rPr lang="en-US" b="0" i="0" u="none" strike="noStrike" dirty="0">
                <a:effectLst/>
                <a:latin typeface="Arial" panose="020B0604020202020204" pitchFamily="34" charset="0"/>
                <a:hlinkClick r:id="rId5" tooltip="Waste">
                  <a:extLst>
                    <a:ext uri="{A12FA001-AC4F-418D-AE19-62706E023703}">
                      <ahyp:hlinkClr xmlns:ahyp="http://schemas.microsoft.com/office/drawing/2018/hyperlinkcolor" val="tx"/>
                    </a:ext>
                  </a:extLst>
                </a:hlinkClick>
              </a:rPr>
              <a:t>waste</a:t>
            </a:r>
            <a:r>
              <a:rPr lang="en-US" b="0" i="0" dirty="0">
                <a:effectLst/>
                <a:latin typeface="Arial" panose="020B0604020202020204" pitchFamily="34" charset="0"/>
              </a:rPr>
              <a:t>. The most common chemicals involved are </a:t>
            </a:r>
            <a:r>
              <a:rPr lang="en-US" b="0" i="0" u="none" strike="noStrike" dirty="0">
                <a:effectLst/>
                <a:latin typeface="Arial" panose="020B0604020202020204" pitchFamily="34" charset="0"/>
                <a:hlinkClick r:id="rId6" tooltip="Petroleum">
                  <a:extLst>
                    <a:ext uri="{A12FA001-AC4F-418D-AE19-62706E023703}">
                      <ahyp:hlinkClr xmlns:ahyp="http://schemas.microsoft.com/office/drawing/2018/hyperlinkcolor" val="tx"/>
                    </a:ext>
                  </a:extLst>
                </a:hlinkClick>
              </a:rPr>
              <a:t>petroleum</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7" tooltip="Hydrocarbons">
                  <a:extLst>
                    <a:ext uri="{A12FA001-AC4F-418D-AE19-62706E023703}">
                      <ahyp:hlinkClr xmlns:ahyp="http://schemas.microsoft.com/office/drawing/2018/hyperlinkcolor" val="tx"/>
                    </a:ext>
                  </a:extLst>
                </a:hlinkClick>
              </a:rPr>
              <a:t>hydrocarbons</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8" tooltip="Polynuclear aromatic hydrocarbons">
                  <a:extLst>
                    <a:ext uri="{A12FA001-AC4F-418D-AE19-62706E023703}">
                      <ahyp:hlinkClr xmlns:ahyp="http://schemas.microsoft.com/office/drawing/2018/hyperlinkcolor" val="tx"/>
                    </a:ext>
                  </a:extLst>
                </a:hlinkClick>
              </a:rPr>
              <a:t>polynuclear aromatic hydrocarbons</a:t>
            </a:r>
            <a:r>
              <a:rPr lang="en-US" b="0" i="0" dirty="0">
                <a:effectLst/>
                <a:latin typeface="Arial" panose="020B0604020202020204" pitchFamily="34" charset="0"/>
              </a:rPr>
              <a:t> (such as naphthalene and </a:t>
            </a:r>
            <a:r>
              <a:rPr lang="en-US" b="0" i="0" u="none" strike="noStrike" dirty="0">
                <a:effectLst/>
                <a:latin typeface="Arial" panose="020B0604020202020204" pitchFamily="34" charset="0"/>
                <a:hlinkClick r:id="rId9" tooltip="Benzo(a)pyrene">
                  <a:extLst>
                    <a:ext uri="{A12FA001-AC4F-418D-AE19-62706E023703}">
                      <ahyp:hlinkClr xmlns:ahyp="http://schemas.microsoft.com/office/drawing/2018/hyperlinkcolor" val="tx"/>
                    </a:ext>
                  </a:extLst>
                </a:hlinkClick>
              </a:rPr>
              <a:t>benzo(a)pyrene</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10" tooltip="Solvents">
                  <a:extLst>
                    <a:ext uri="{A12FA001-AC4F-418D-AE19-62706E023703}">
                      <ahyp:hlinkClr xmlns:ahyp="http://schemas.microsoft.com/office/drawing/2018/hyperlinkcolor" val="tx"/>
                    </a:ext>
                  </a:extLst>
                </a:hlinkClick>
              </a:rPr>
              <a:t>solvents</a:t>
            </a:r>
            <a:r>
              <a:rPr lang="en-US" b="0" i="0" dirty="0">
                <a:effectLst/>
                <a:latin typeface="Arial" panose="020B0604020202020204" pitchFamily="34" charset="0"/>
              </a:rPr>
              <a:t>, pesticides, </a:t>
            </a:r>
            <a:r>
              <a:rPr lang="en-US" b="0" i="0" u="none" strike="noStrike" dirty="0">
                <a:effectLst/>
                <a:latin typeface="Arial" panose="020B0604020202020204" pitchFamily="34" charset="0"/>
                <a:hlinkClick r:id="rId11" tooltip="Lead">
                  <a:extLst>
                    <a:ext uri="{A12FA001-AC4F-418D-AE19-62706E023703}">
                      <ahyp:hlinkClr xmlns:ahyp="http://schemas.microsoft.com/office/drawing/2018/hyperlinkcolor" val="tx"/>
                    </a:ext>
                  </a:extLst>
                </a:hlinkClick>
              </a:rPr>
              <a:t>lead</a:t>
            </a:r>
            <a:r>
              <a:rPr lang="en-US" b="0" i="0" dirty="0">
                <a:effectLst/>
                <a:latin typeface="Arial" panose="020B0604020202020204" pitchFamily="34" charset="0"/>
              </a:rPr>
              <a:t>, and other </a:t>
            </a:r>
            <a:r>
              <a:rPr lang="en-US" b="0" i="0" u="none" strike="noStrike" dirty="0">
                <a:effectLst/>
                <a:latin typeface="Arial" panose="020B0604020202020204" pitchFamily="34" charset="0"/>
                <a:hlinkClick r:id="rId12" tooltip="Heavy metals">
                  <a:extLst>
                    <a:ext uri="{A12FA001-AC4F-418D-AE19-62706E023703}">
                      <ahyp:hlinkClr xmlns:ahyp="http://schemas.microsoft.com/office/drawing/2018/hyperlinkcolor" val="tx"/>
                    </a:ext>
                  </a:extLst>
                </a:hlinkClick>
              </a:rPr>
              <a:t>heavy metals</a:t>
            </a:r>
            <a:r>
              <a:rPr lang="en-US" b="0" i="0" dirty="0">
                <a:effectLst/>
                <a:latin typeface="Arial" panose="020B0604020202020204" pitchFamily="34" charset="0"/>
              </a:rPr>
              <a:t>. Contamination is correlated with the degree of </a:t>
            </a:r>
            <a:r>
              <a:rPr lang="en-US" b="0" i="0" u="none" strike="noStrike" dirty="0">
                <a:effectLst/>
                <a:latin typeface="Arial" panose="020B0604020202020204" pitchFamily="34" charset="0"/>
                <a:hlinkClick r:id="rId13" tooltip="Industrialization">
                  <a:extLst>
                    <a:ext uri="{A12FA001-AC4F-418D-AE19-62706E023703}">
                      <ahyp:hlinkClr xmlns:ahyp="http://schemas.microsoft.com/office/drawing/2018/hyperlinkcolor" val="tx"/>
                    </a:ext>
                  </a:extLst>
                </a:hlinkClick>
              </a:rPr>
              <a:t>industrialization</a:t>
            </a:r>
            <a:r>
              <a:rPr lang="en-US" b="0" i="0" dirty="0">
                <a:effectLst/>
                <a:latin typeface="Arial" panose="020B0604020202020204" pitchFamily="34" charset="0"/>
              </a:rPr>
              <a:t> and intensity of chemical substance. The concern over soil contamination stems primarily from health risks, from direct contact with the contaminated soil, </a:t>
            </a:r>
            <a:r>
              <a:rPr lang="en-US" b="0" i="0" dirty="0" err="1">
                <a:effectLst/>
                <a:latin typeface="Arial" panose="020B0604020202020204" pitchFamily="34" charset="0"/>
              </a:rPr>
              <a:t>vapour</a:t>
            </a:r>
            <a:r>
              <a:rPr lang="en-US" b="0" i="0" dirty="0">
                <a:effectLst/>
                <a:latin typeface="Arial" panose="020B0604020202020204" pitchFamily="34" charset="0"/>
              </a:rPr>
              <a:t> from the contaminants, or from secondary contamination of water supplies within and underlying the soil.</a:t>
            </a:r>
            <a:r>
              <a:rPr lang="en-US" b="0" i="0" u="none" strike="noStrike" baseline="30000" dirty="0">
                <a:effectLst/>
                <a:latin typeface="Arial" panose="020B0604020202020204" pitchFamily="34" charset="0"/>
                <a:hlinkClick r:id="rId14">
                  <a:extLst>
                    <a:ext uri="{A12FA001-AC4F-418D-AE19-62706E023703}">
                      <ahyp:hlinkClr xmlns:ahyp="http://schemas.microsoft.com/office/drawing/2018/hyperlinkcolor" val="tx"/>
                    </a:ext>
                  </a:extLst>
                </a:hlinkClick>
              </a:rPr>
              <a:t>[1]</a:t>
            </a:r>
            <a:r>
              <a:rPr lang="en-US" b="0" i="0" dirty="0">
                <a:effectLst/>
                <a:latin typeface="Arial" panose="020B0604020202020204" pitchFamily="34" charset="0"/>
              </a:rPr>
              <a:t> </a:t>
            </a:r>
            <a:endParaRPr lang="en-IN" dirty="0"/>
          </a:p>
        </p:txBody>
      </p:sp>
    </p:spTree>
    <p:extLst>
      <p:ext uri="{BB962C8B-B14F-4D97-AF65-F5344CB8AC3E}">
        <p14:creationId xmlns:p14="http://schemas.microsoft.com/office/powerpoint/2010/main" val="35809213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20">
        <p159:morph option="byObject"/>
      </p:transition>
    </mc:Choice>
    <mc:Fallback>
      <p:transition spd="slow" advClick="0" advTm="2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2BDCB-02EC-0D14-3419-9DE43DD42537}"/>
              </a:ext>
            </a:extLst>
          </p:cNvPr>
          <p:cNvSpPr>
            <a:spLocks noGrp="1"/>
          </p:cNvSpPr>
          <p:nvPr>
            <p:ph type="title"/>
          </p:nvPr>
        </p:nvSpPr>
        <p:spPr/>
        <p:txBody>
          <a:bodyPr/>
          <a:lstStyle/>
          <a:p>
            <a:r>
              <a:rPr lang="en-US" dirty="0"/>
              <a:t>Water pollution</a:t>
            </a:r>
            <a:endParaRPr lang="en-IN" dirty="0"/>
          </a:p>
        </p:txBody>
      </p:sp>
      <p:sp>
        <p:nvSpPr>
          <p:cNvPr id="3" name="Content Placeholder 2">
            <a:extLst>
              <a:ext uri="{FF2B5EF4-FFF2-40B4-BE49-F238E27FC236}">
                <a16:creationId xmlns:a16="http://schemas.microsoft.com/office/drawing/2014/main" id="{193A0160-1791-4DE7-6FC0-1D047CFC0D9A}"/>
              </a:ext>
            </a:extLst>
          </p:cNvPr>
          <p:cNvSpPr>
            <a:spLocks noGrp="1"/>
          </p:cNvSpPr>
          <p:nvPr>
            <p:ph sz="half" idx="1"/>
          </p:nvPr>
        </p:nvSpPr>
        <p:spPr>
          <a:xfrm>
            <a:off x="228600" y="1825625"/>
            <a:ext cx="6981824" cy="4270375"/>
          </a:xfrm>
        </p:spPr>
        <p:txBody>
          <a:bodyPr>
            <a:normAutofit/>
          </a:bodyPr>
          <a:lstStyle/>
          <a:p>
            <a:r>
              <a:rPr lang="en-US" b="1" i="0" dirty="0">
                <a:solidFill>
                  <a:schemeClr val="tx1"/>
                </a:solidFill>
                <a:effectLst/>
                <a:latin typeface="Arial" panose="020B0604020202020204" pitchFamily="34" charset="0"/>
              </a:rPr>
              <a:t>Water pollution</a:t>
            </a:r>
            <a:r>
              <a:rPr lang="en-US" b="0" i="0" dirty="0">
                <a:solidFill>
                  <a:schemeClr val="tx1"/>
                </a:solidFill>
                <a:effectLst/>
                <a:latin typeface="Arial" panose="020B0604020202020204" pitchFamily="34" charset="0"/>
              </a:rPr>
              <a:t> (or </a:t>
            </a:r>
            <a:r>
              <a:rPr lang="en-US" b="1" i="0" dirty="0">
                <a:solidFill>
                  <a:schemeClr val="tx1"/>
                </a:solidFill>
                <a:effectLst/>
                <a:latin typeface="Arial" panose="020B0604020202020204" pitchFamily="34" charset="0"/>
              </a:rPr>
              <a:t>aquatic pollution</a:t>
            </a:r>
            <a:r>
              <a:rPr lang="en-US" b="0" i="0" dirty="0">
                <a:solidFill>
                  <a:schemeClr val="tx1"/>
                </a:solidFill>
                <a:effectLst/>
                <a:latin typeface="Arial" panose="020B0604020202020204" pitchFamily="34" charset="0"/>
              </a:rPr>
              <a:t>) is the contamination of </a:t>
            </a:r>
            <a:r>
              <a:rPr lang="en-US" b="0" i="0" u="none" strike="noStrike" dirty="0">
                <a:solidFill>
                  <a:schemeClr val="tx1"/>
                </a:solidFill>
                <a:effectLst/>
                <a:latin typeface="Arial" panose="020B0604020202020204" pitchFamily="34" charset="0"/>
                <a:hlinkClick r:id="rId2" tooltip="Body of water">
                  <a:extLst>
                    <a:ext uri="{A12FA001-AC4F-418D-AE19-62706E023703}">
                      <ahyp:hlinkClr xmlns:ahyp="http://schemas.microsoft.com/office/drawing/2018/hyperlinkcolor" val="tx"/>
                    </a:ext>
                  </a:extLst>
                </a:hlinkClick>
              </a:rPr>
              <a:t>water bodies</a:t>
            </a:r>
            <a:r>
              <a:rPr lang="en-US" b="0" i="0" dirty="0">
                <a:solidFill>
                  <a:schemeClr val="tx1"/>
                </a:solidFill>
                <a:effectLst/>
                <a:latin typeface="Arial" panose="020B0604020202020204" pitchFamily="34" charset="0"/>
              </a:rPr>
              <a:t>, with a negative impact on their uses.</a:t>
            </a:r>
            <a:r>
              <a:rPr lang="en-US" b="0" i="0" u="none" strike="noStrike" baseline="30000" dirty="0">
                <a:solidFill>
                  <a:schemeClr val="tx1"/>
                </a:solidFill>
                <a:effectLst/>
                <a:latin typeface="Arial" panose="020B0604020202020204" pitchFamily="34" charset="0"/>
                <a:hlinkClick r:id="rId3">
                  <a:extLst>
                    <a:ext uri="{A12FA001-AC4F-418D-AE19-62706E023703}">
                      <ahyp:hlinkClr xmlns:ahyp="http://schemas.microsoft.com/office/drawing/2018/hyperlinkcolor" val="tx"/>
                    </a:ext>
                  </a:extLst>
                </a:hlinkClick>
              </a:rPr>
              <a:t>[1]</a:t>
            </a:r>
            <a:r>
              <a:rPr lang="en-US" b="0" i="0" baseline="30000" dirty="0">
                <a:solidFill>
                  <a:schemeClr val="tx1"/>
                </a:solidFill>
                <a:effectLst/>
                <a:latin typeface="Arial" panose="020B0604020202020204" pitchFamily="34" charset="0"/>
              </a:rPr>
              <a:t>: 6 </a:t>
            </a:r>
            <a:r>
              <a:rPr lang="en-US" b="0" i="0" dirty="0">
                <a:solidFill>
                  <a:schemeClr val="tx1"/>
                </a:solidFill>
                <a:effectLst/>
                <a:latin typeface="Arial" panose="020B0604020202020204" pitchFamily="34" charset="0"/>
              </a:rPr>
              <a:t> It is usually a result of human activities. Water bodies include </a:t>
            </a:r>
            <a:r>
              <a:rPr lang="en-US" b="0" i="0" u="none" strike="noStrike" dirty="0">
                <a:solidFill>
                  <a:schemeClr val="tx1"/>
                </a:solidFill>
                <a:effectLst/>
                <a:latin typeface="Arial" panose="020B0604020202020204" pitchFamily="34" charset="0"/>
                <a:hlinkClick r:id="rId4" tooltip="Lake">
                  <a:extLst>
                    <a:ext uri="{A12FA001-AC4F-418D-AE19-62706E023703}">
                      <ahyp:hlinkClr xmlns:ahyp="http://schemas.microsoft.com/office/drawing/2018/hyperlinkcolor" val="tx"/>
                    </a:ext>
                  </a:extLst>
                </a:hlinkClick>
              </a:rPr>
              <a:t>lakes</a:t>
            </a:r>
            <a:r>
              <a:rPr lang="en-US" b="0" i="0" dirty="0">
                <a:solidFill>
                  <a:schemeClr val="tx1"/>
                </a:solidFill>
                <a:effectLst/>
                <a:latin typeface="Arial" panose="020B0604020202020204" pitchFamily="34" charset="0"/>
              </a:rPr>
              <a:t>, </a:t>
            </a:r>
            <a:r>
              <a:rPr lang="en-US" b="0" i="0" u="none" strike="noStrike" dirty="0">
                <a:solidFill>
                  <a:schemeClr val="tx1"/>
                </a:solidFill>
                <a:effectLst/>
                <a:latin typeface="Arial" panose="020B0604020202020204" pitchFamily="34" charset="0"/>
                <a:hlinkClick r:id="rId5" tooltip="River">
                  <a:extLst>
                    <a:ext uri="{A12FA001-AC4F-418D-AE19-62706E023703}">
                      <ahyp:hlinkClr xmlns:ahyp="http://schemas.microsoft.com/office/drawing/2018/hyperlinkcolor" val="tx"/>
                    </a:ext>
                  </a:extLst>
                </a:hlinkClick>
              </a:rPr>
              <a:t>rivers</a:t>
            </a:r>
            <a:r>
              <a:rPr lang="en-US" b="0" i="0" dirty="0">
                <a:solidFill>
                  <a:schemeClr val="tx1"/>
                </a:solidFill>
                <a:effectLst/>
                <a:latin typeface="Arial" panose="020B0604020202020204" pitchFamily="34" charset="0"/>
              </a:rPr>
              <a:t>, </a:t>
            </a:r>
            <a:r>
              <a:rPr lang="en-US" b="0" i="0" u="none" strike="noStrike" dirty="0">
                <a:solidFill>
                  <a:schemeClr val="tx1"/>
                </a:solidFill>
                <a:effectLst/>
                <a:latin typeface="Arial" panose="020B0604020202020204" pitchFamily="34" charset="0"/>
                <a:hlinkClick r:id="rId6" tooltip="Ocean">
                  <a:extLst>
                    <a:ext uri="{A12FA001-AC4F-418D-AE19-62706E023703}">
                      <ahyp:hlinkClr xmlns:ahyp="http://schemas.microsoft.com/office/drawing/2018/hyperlinkcolor" val="tx"/>
                    </a:ext>
                  </a:extLst>
                </a:hlinkClick>
              </a:rPr>
              <a:t>oceans</a:t>
            </a:r>
            <a:r>
              <a:rPr lang="en-US" b="0" i="0" dirty="0">
                <a:solidFill>
                  <a:schemeClr val="tx1"/>
                </a:solidFill>
                <a:effectLst/>
                <a:latin typeface="Arial" panose="020B0604020202020204" pitchFamily="34" charset="0"/>
              </a:rPr>
              <a:t>, </a:t>
            </a:r>
            <a:r>
              <a:rPr lang="en-US" b="0" i="0" u="none" strike="noStrike" dirty="0">
                <a:solidFill>
                  <a:schemeClr val="tx1"/>
                </a:solidFill>
                <a:effectLst/>
                <a:latin typeface="Arial" panose="020B0604020202020204" pitchFamily="34" charset="0"/>
                <a:hlinkClick r:id="rId7" tooltip="Aquifer">
                  <a:extLst>
                    <a:ext uri="{A12FA001-AC4F-418D-AE19-62706E023703}">
                      <ahyp:hlinkClr xmlns:ahyp="http://schemas.microsoft.com/office/drawing/2018/hyperlinkcolor" val="tx"/>
                    </a:ext>
                  </a:extLst>
                </a:hlinkClick>
              </a:rPr>
              <a:t>aquifers</a:t>
            </a:r>
            <a:r>
              <a:rPr lang="en-US" b="0" i="0" dirty="0">
                <a:solidFill>
                  <a:schemeClr val="tx1"/>
                </a:solidFill>
                <a:effectLst/>
                <a:latin typeface="Arial" panose="020B0604020202020204" pitchFamily="34" charset="0"/>
              </a:rPr>
              <a:t>, </a:t>
            </a:r>
            <a:r>
              <a:rPr lang="en-US" b="0" i="0" u="none" strike="noStrike" dirty="0">
                <a:solidFill>
                  <a:schemeClr val="tx1"/>
                </a:solidFill>
                <a:effectLst/>
                <a:latin typeface="Arial" panose="020B0604020202020204" pitchFamily="34" charset="0"/>
                <a:hlinkClick r:id="rId8" tooltip="Reservoir">
                  <a:extLst>
                    <a:ext uri="{A12FA001-AC4F-418D-AE19-62706E023703}">
                      <ahyp:hlinkClr xmlns:ahyp="http://schemas.microsoft.com/office/drawing/2018/hyperlinkcolor" val="tx"/>
                    </a:ext>
                  </a:extLst>
                </a:hlinkClick>
              </a:rPr>
              <a:t>reservoirs</a:t>
            </a:r>
            <a:r>
              <a:rPr lang="en-US" b="0" i="0" dirty="0">
                <a:solidFill>
                  <a:schemeClr val="tx1"/>
                </a:solidFill>
                <a:effectLst/>
                <a:latin typeface="Arial" panose="020B0604020202020204" pitchFamily="34" charset="0"/>
              </a:rPr>
              <a:t> and </a:t>
            </a:r>
            <a:r>
              <a:rPr lang="en-US" b="0" i="0" u="none" strike="noStrike" dirty="0">
                <a:solidFill>
                  <a:schemeClr val="tx1"/>
                </a:solidFill>
                <a:effectLst/>
                <a:latin typeface="Arial" panose="020B0604020202020204" pitchFamily="34" charset="0"/>
                <a:hlinkClick r:id="rId9" tooltip="Groundwater">
                  <a:extLst>
                    <a:ext uri="{A12FA001-AC4F-418D-AE19-62706E023703}">
                      <ahyp:hlinkClr xmlns:ahyp="http://schemas.microsoft.com/office/drawing/2018/hyperlinkcolor" val="tx"/>
                    </a:ext>
                  </a:extLst>
                </a:hlinkClick>
              </a:rPr>
              <a:t>groundwater</a:t>
            </a:r>
            <a:r>
              <a:rPr lang="en-US" b="0" i="0" dirty="0">
                <a:solidFill>
                  <a:schemeClr val="tx1"/>
                </a:solidFill>
                <a:effectLst/>
                <a:latin typeface="Arial" panose="020B0604020202020204" pitchFamily="34" charset="0"/>
              </a:rPr>
              <a:t>. Water </a:t>
            </a:r>
            <a:r>
              <a:rPr lang="en-US" b="0" i="0" u="none" strike="noStrike" dirty="0">
                <a:solidFill>
                  <a:schemeClr val="tx1"/>
                </a:solidFill>
                <a:effectLst/>
                <a:latin typeface="Arial" panose="020B0604020202020204" pitchFamily="34" charset="0"/>
                <a:hlinkClick r:id="rId10" tooltip="Pollution">
                  <a:extLst>
                    <a:ext uri="{A12FA001-AC4F-418D-AE19-62706E023703}">
                      <ahyp:hlinkClr xmlns:ahyp="http://schemas.microsoft.com/office/drawing/2018/hyperlinkcolor" val="tx"/>
                    </a:ext>
                  </a:extLst>
                </a:hlinkClick>
              </a:rPr>
              <a:t>pollution</a:t>
            </a:r>
            <a:r>
              <a:rPr lang="en-US" b="0" i="0" dirty="0">
                <a:solidFill>
                  <a:schemeClr val="tx1"/>
                </a:solidFill>
                <a:effectLst/>
                <a:latin typeface="Arial" panose="020B0604020202020204" pitchFamily="34" charset="0"/>
              </a:rPr>
              <a:t> results when </a:t>
            </a:r>
            <a:r>
              <a:rPr lang="en-US" b="0" i="0" u="none" strike="noStrike" dirty="0">
                <a:solidFill>
                  <a:schemeClr val="tx1"/>
                </a:solidFill>
                <a:effectLst/>
                <a:latin typeface="Arial" panose="020B0604020202020204" pitchFamily="34" charset="0"/>
                <a:hlinkClick r:id="rId11" tooltip="Contaminant">
                  <a:extLst>
                    <a:ext uri="{A12FA001-AC4F-418D-AE19-62706E023703}">
                      <ahyp:hlinkClr xmlns:ahyp="http://schemas.microsoft.com/office/drawing/2018/hyperlinkcolor" val="tx"/>
                    </a:ext>
                  </a:extLst>
                </a:hlinkClick>
              </a:rPr>
              <a:t>contaminants</a:t>
            </a:r>
            <a:r>
              <a:rPr lang="en-US" b="0" i="0" dirty="0">
                <a:solidFill>
                  <a:schemeClr val="tx1"/>
                </a:solidFill>
                <a:effectLst/>
                <a:latin typeface="Arial" panose="020B0604020202020204" pitchFamily="34" charset="0"/>
              </a:rPr>
              <a:t> mix with these water bodies. Contaminants can come from one of four main sources. These are </a:t>
            </a:r>
            <a:r>
              <a:rPr lang="en-US" b="0" i="0" u="none" strike="noStrike" dirty="0">
                <a:solidFill>
                  <a:schemeClr val="tx1"/>
                </a:solidFill>
                <a:effectLst/>
                <a:latin typeface="Arial" panose="020B0604020202020204" pitchFamily="34" charset="0"/>
                <a:hlinkClick r:id="rId12" tooltip="Sewage">
                  <a:extLst>
                    <a:ext uri="{A12FA001-AC4F-418D-AE19-62706E023703}">
                      <ahyp:hlinkClr xmlns:ahyp="http://schemas.microsoft.com/office/drawing/2018/hyperlinkcolor" val="tx"/>
                    </a:ext>
                  </a:extLst>
                </a:hlinkClick>
              </a:rPr>
              <a:t>sewage</a:t>
            </a:r>
            <a:r>
              <a:rPr lang="en-US" b="0" i="0" dirty="0">
                <a:solidFill>
                  <a:schemeClr val="tx1"/>
                </a:solidFill>
                <a:effectLst/>
                <a:latin typeface="Arial" panose="020B0604020202020204" pitchFamily="34" charset="0"/>
              </a:rPr>
              <a:t> discharges, industrial activities, agricultural activities, and urban runoff including </a:t>
            </a:r>
            <a:r>
              <a:rPr lang="en-US" b="0" i="0" u="none" strike="noStrike" dirty="0">
                <a:solidFill>
                  <a:schemeClr val="tx1"/>
                </a:solidFill>
                <a:effectLst/>
                <a:latin typeface="Arial" panose="020B0604020202020204" pitchFamily="34" charset="0"/>
                <a:hlinkClick r:id="rId13" tooltip="Stormwater">
                  <a:extLst>
                    <a:ext uri="{A12FA001-AC4F-418D-AE19-62706E023703}">
                      <ahyp:hlinkClr xmlns:ahyp="http://schemas.microsoft.com/office/drawing/2018/hyperlinkcolor" val="tx"/>
                    </a:ext>
                  </a:extLst>
                </a:hlinkClick>
              </a:rPr>
              <a:t>stormwater</a:t>
            </a:r>
            <a:r>
              <a:rPr lang="en-US" b="0" i="0" dirty="0">
                <a:solidFill>
                  <a:schemeClr val="tx1"/>
                </a:solidFill>
                <a:effectLst/>
                <a:latin typeface="Arial" panose="020B0604020202020204" pitchFamily="34" charset="0"/>
              </a:rPr>
              <a:t>.</a:t>
            </a:r>
            <a:r>
              <a:rPr lang="en-US" b="0" i="0" u="none" strike="noStrike" baseline="30000" dirty="0">
                <a:solidFill>
                  <a:schemeClr val="tx1"/>
                </a:solidFill>
                <a:effectLst/>
                <a:latin typeface="Arial" panose="020B0604020202020204" pitchFamily="34" charset="0"/>
                <a:hlinkClick r:id="rId14">
                  <a:extLst>
                    <a:ext uri="{A12FA001-AC4F-418D-AE19-62706E023703}">
                      <ahyp:hlinkClr xmlns:ahyp="http://schemas.microsoft.com/office/drawing/2018/hyperlinkcolor" val="tx"/>
                    </a:ext>
                  </a:extLst>
                </a:hlinkClick>
              </a:rPr>
              <a:t>[2]</a:t>
            </a:r>
            <a:r>
              <a:rPr lang="en-US" b="0" i="0" dirty="0">
                <a:solidFill>
                  <a:schemeClr val="tx1"/>
                </a:solidFill>
                <a:effectLst/>
                <a:latin typeface="Arial" panose="020B0604020202020204" pitchFamily="34" charset="0"/>
              </a:rPr>
              <a:t> Water pollution may affect either </a:t>
            </a:r>
            <a:r>
              <a:rPr lang="en-US" b="0" i="0" u="none" strike="noStrike" dirty="0">
                <a:solidFill>
                  <a:schemeClr val="tx1"/>
                </a:solidFill>
                <a:effectLst/>
                <a:latin typeface="Arial" panose="020B0604020202020204" pitchFamily="34" charset="0"/>
                <a:hlinkClick r:id="rId15" tooltip="Surface water">
                  <a:extLst>
                    <a:ext uri="{A12FA001-AC4F-418D-AE19-62706E023703}">
                      <ahyp:hlinkClr xmlns:ahyp="http://schemas.microsoft.com/office/drawing/2018/hyperlinkcolor" val="tx"/>
                    </a:ext>
                  </a:extLst>
                </a:hlinkClick>
              </a:rPr>
              <a:t>surface water</a:t>
            </a:r>
            <a:r>
              <a:rPr lang="en-US" b="0" i="0" dirty="0">
                <a:solidFill>
                  <a:schemeClr val="tx1"/>
                </a:solidFill>
                <a:effectLst/>
                <a:latin typeface="Arial" panose="020B0604020202020204" pitchFamily="34" charset="0"/>
              </a:rPr>
              <a:t> or </a:t>
            </a:r>
            <a:r>
              <a:rPr lang="en-US" b="0" i="0" u="none" strike="noStrike" dirty="0">
                <a:solidFill>
                  <a:schemeClr val="tx1"/>
                </a:solidFill>
                <a:effectLst/>
                <a:latin typeface="Arial" panose="020B0604020202020204" pitchFamily="34" charset="0"/>
                <a:hlinkClick r:id="rId16" tooltip="Groundwater pollution">
                  <a:extLst>
                    <a:ext uri="{A12FA001-AC4F-418D-AE19-62706E023703}">
                      <ahyp:hlinkClr xmlns:ahyp="http://schemas.microsoft.com/office/drawing/2018/hyperlinkcolor" val="tx"/>
                    </a:ext>
                  </a:extLst>
                </a:hlinkClick>
              </a:rPr>
              <a:t>groundwater</a:t>
            </a:r>
            <a:r>
              <a:rPr lang="en-US" b="0" i="0" dirty="0">
                <a:solidFill>
                  <a:schemeClr val="tx1"/>
                </a:solidFill>
                <a:effectLst/>
                <a:latin typeface="Arial" panose="020B0604020202020204" pitchFamily="34" charset="0"/>
              </a:rPr>
              <a:t>. This form of pollution can lead to many problems. One is the </a:t>
            </a:r>
            <a:r>
              <a:rPr lang="en-US" b="0" i="0" u="none" strike="noStrike" dirty="0">
                <a:solidFill>
                  <a:schemeClr val="tx1"/>
                </a:solidFill>
                <a:effectLst/>
                <a:latin typeface="Arial" panose="020B0604020202020204" pitchFamily="34" charset="0"/>
                <a:hlinkClick r:id="rId17" tooltip="Environmental degradation">
                  <a:extLst>
                    <a:ext uri="{A12FA001-AC4F-418D-AE19-62706E023703}">
                      <ahyp:hlinkClr xmlns:ahyp="http://schemas.microsoft.com/office/drawing/2018/hyperlinkcolor" val="tx"/>
                    </a:ext>
                  </a:extLst>
                </a:hlinkClick>
              </a:rPr>
              <a:t>degradation</a:t>
            </a:r>
            <a:r>
              <a:rPr lang="en-US" b="0" i="0" dirty="0">
                <a:solidFill>
                  <a:schemeClr val="tx1"/>
                </a:solidFill>
                <a:effectLst/>
                <a:latin typeface="Arial" panose="020B0604020202020204" pitchFamily="34" charset="0"/>
              </a:rPr>
              <a:t> of </a:t>
            </a:r>
            <a:r>
              <a:rPr lang="en-US" b="0" i="0" u="none" strike="noStrike" dirty="0">
                <a:solidFill>
                  <a:schemeClr val="tx1"/>
                </a:solidFill>
                <a:effectLst/>
                <a:latin typeface="Arial" panose="020B0604020202020204" pitchFamily="34" charset="0"/>
                <a:hlinkClick r:id="rId18" tooltip="Aquatic ecosystems">
                  <a:extLst>
                    <a:ext uri="{A12FA001-AC4F-418D-AE19-62706E023703}">
                      <ahyp:hlinkClr xmlns:ahyp="http://schemas.microsoft.com/office/drawing/2018/hyperlinkcolor" val="tx"/>
                    </a:ext>
                  </a:extLst>
                </a:hlinkClick>
              </a:rPr>
              <a:t>aquatic ecosystems</a:t>
            </a:r>
            <a:r>
              <a:rPr lang="en-US" b="0" i="0" dirty="0">
                <a:solidFill>
                  <a:schemeClr val="tx1"/>
                </a:solidFill>
                <a:effectLst/>
                <a:latin typeface="Arial" panose="020B0604020202020204" pitchFamily="34" charset="0"/>
              </a:rPr>
              <a:t>. Another is spreading </a:t>
            </a:r>
            <a:r>
              <a:rPr lang="en-US" b="0" i="0" u="none" strike="noStrike" dirty="0">
                <a:solidFill>
                  <a:schemeClr val="tx1"/>
                </a:solidFill>
                <a:effectLst/>
                <a:latin typeface="Arial" panose="020B0604020202020204" pitchFamily="34" charset="0"/>
                <a:hlinkClick r:id="rId19" tooltip="Waterborne diseases">
                  <a:extLst>
                    <a:ext uri="{A12FA001-AC4F-418D-AE19-62706E023703}">
                      <ahyp:hlinkClr xmlns:ahyp="http://schemas.microsoft.com/office/drawing/2018/hyperlinkcolor" val="tx"/>
                    </a:ext>
                  </a:extLst>
                </a:hlinkClick>
              </a:rPr>
              <a:t>water-borne diseases</a:t>
            </a:r>
            <a:r>
              <a:rPr lang="en-US" b="0" i="0" dirty="0">
                <a:solidFill>
                  <a:schemeClr val="tx1"/>
                </a:solidFill>
                <a:effectLst/>
                <a:latin typeface="Arial" panose="020B0604020202020204" pitchFamily="34" charset="0"/>
              </a:rPr>
              <a:t> when people use polluted water for drinking or </a:t>
            </a:r>
            <a:r>
              <a:rPr lang="en-US" b="0" i="0" u="none" strike="noStrike" dirty="0">
                <a:solidFill>
                  <a:schemeClr val="tx1"/>
                </a:solidFill>
                <a:effectLst/>
                <a:latin typeface="Arial" panose="020B0604020202020204" pitchFamily="34" charset="0"/>
                <a:hlinkClick r:id="rId20" tooltip="Irrigation">
                  <a:extLst>
                    <a:ext uri="{A12FA001-AC4F-418D-AE19-62706E023703}">
                      <ahyp:hlinkClr xmlns:ahyp="http://schemas.microsoft.com/office/drawing/2018/hyperlinkcolor" val="tx"/>
                    </a:ext>
                  </a:extLst>
                </a:hlinkClick>
              </a:rPr>
              <a:t>irrigation</a:t>
            </a:r>
            <a:r>
              <a:rPr lang="en-US" b="0" i="0" dirty="0">
                <a:solidFill>
                  <a:schemeClr val="tx1"/>
                </a:solidFill>
                <a:effectLst/>
                <a:latin typeface="Arial" panose="020B0604020202020204" pitchFamily="34" charset="0"/>
              </a:rPr>
              <a:t>.</a:t>
            </a:r>
            <a:endParaRPr lang="en-IN" dirty="0">
              <a:solidFill>
                <a:schemeClr val="tx1"/>
              </a:solidFill>
            </a:endParaRPr>
          </a:p>
        </p:txBody>
      </p:sp>
      <p:pic>
        <p:nvPicPr>
          <p:cNvPr id="4098" name="Picture 2">
            <a:extLst>
              <a:ext uri="{FF2B5EF4-FFF2-40B4-BE49-F238E27FC236}">
                <a16:creationId xmlns:a16="http://schemas.microsoft.com/office/drawing/2014/main" id="{F900BCC3-68FC-1EAE-51D5-22813DA883B5}"/>
              </a:ext>
            </a:extLst>
          </p:cNvPr>
          <p:cNvPicPr>
            <a:picLocks noGrp="1" noChangeAspect="1" noChangeArrowheads="1"/>
          </p:cNvPicPr>
          <p:nvPr>
            <p:ph sz="half" idx="2"/>
          </p:nvPr>
        </p:nvPicPr>
        <p:blipFill>
          <a:blip r:embed="rId21">
            <a:extLst>
              <a:ext uri="{28A0092B-C50C-407E-A947-70E740481C1C}">
                <a14:useLocalDpi xmlns:a14="http://schemas.microsoft.com/office/drawing/2010/main" val="0"/>
              </a:ext>
            </a:extLst>
          </a:blip>
          <a:srcRect/>
          <a:stretch>
            <a:fillRect/>
          </a:stretch>
        </p:blipFill>
        <p:spPr bwMode="auto">
          <a:xfrm>
            <a:off x="7210424" y="1597025"/>
            <a:ext cx="4524375" cy="427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138607"/>
      </p:ext>
    </p:extLst>
  </p:cSld>
  <p:clrMapOvr>
    <a:masterClrMapping/>
  </p:clrMapOvr>
  <mc:AlternateContent xmlns:mc="http://schemas.openxmlformats.org/markup-compatibility/2006">
    <mc:Choice xmlns:p14="http://schemas.microsoft.com/office/powerpoint/2010/main" Requires="p14">
      <p:transition spd="slow" p14:dur="3400" advClick="0" advTm="20">
        <p14:reveal/>
      </p:transition>
    </mc:Choice>
    <mc:Fallback>
      <p:transition spd="slow" advClick="0" advTm="2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3CD0-BD5A-9FE9-D131-F21B2199755E}"/>
              </a:ext>
            </a:extLst>
          </p:cNvPr>
          <p:cNvSpPr>
            <a:spLocks noGrp="1"/>
          </p:cNvSpPr>
          <p:nvPr>
            <p:ph type="title"/>
          </p:nvPr>
        </p:nvSpPr>
        <p:spPr>
          <a:xfrm>
            <a:off x="1143000" y="685800"/>
            <a:ext cx="5715000" cy="838200"/>
          </a:xfrm>
        </p:spPr>
        <p:txBody>
          <a:bodyPr/>
          <a:lstStyle/>
          <a:p>
            <a:r>
              <a:rPr lang="en-US" dirty="0">
                <a:solidFill>
                  <a:schemeClr val="accent1">
                    <a:lumMod val="75000"/>
                  </a:schemeClr>
                </a:solidFill>
              </a:rPr>
              <a:t>Light </a:t>
            </a:r>
            <a:r>
              <a:rPr lang="en-US" dirty="0" err="1">
                <a:solidFill>
                  <a:schemeClr val="accent1">
                    <a:lumMod val="75000"/>
                  </a:schemeClr>
                </a:solidFill>
              </a:rPr>
              <a:t>poltion</a:t>
            </a:r>
            <a:r>
              <a:rPr lang="en-US" dirty="0">
                <a:solidFill>
                  <a:schemeClr val="accent1">
                    <a:lumMod val="75000"/>
                  </a:schemeClr>
                </a:solidFill>
              </a:rPr>
              <a:t> </a:t>
            </a:r>
            <a:endParaRPr lang="en-IN" dirty="0">
              <a:solidFill>
                <a:schemeClr val="accent1">
                  <a:lumMod val="75000"/>
                </a:schemeClr>
              </a:solidFill>
            </a:endParaRPr>
          </a:p>
        </p:txBody>
      </p:sp>
      <p:sp>
        <p:nvSpPr>
          <p:cNvPr id="3" name="Text Placeholder 2">
            <a:extLst>
              <a:ext uri="{FF2B5EF4-FFF2-40B4-BE49-F238E27FC236}">
                <a16:creationId xmlns:a16="http://schemas.microsoft.com/office/drawing/2014/main" id="{5A051473-B830-5B40-DB39-EAEC572347B2}"/>
              </a:ext>
            </a:extLst>
          </p:cNvPr>
          <p:cNvSpPr>
            <a:spLocks noGrp="1"/>
          </p:cNvSpPr>
          <p:nvPr>
            <p:ph type="body" idx="1"/>
          </p:nvPr>
        </p:nvSpPr>
        <p:spPr>
          <a:xfrm>
            <a:off x="228600" y="2057400"/>
            <a:ext cx="10439400" cy="4800599"/>
          </a:xfrm>
        </p:spPr>
        <p:txBody>
          <a:bodyPr>
            <a:normAutofit/>
          </a:bodyPr>
          <a:lstStyle/>
          <a:p>
            <a:pPr algn="l" fontAlgn="base"/>
            <a:r>
              <a:rPr lang="en-US" sz="2400" b="0" i="0" dirty="0">
                <a:solidFill>
                  <a:schemeClr val="tx1"/>
                </a:solidFill>
                <a:effectLst/>
                <a:latin typeface="Open Sans" panose="020B0606030504020204" pitchFamily="34" charset="0"/>
              </a:rPr>
              <a:t>Most people can't imagine living without the modern convenience of electric lights. For the natural world, though, lights have changed the way that days and nights work. Some consequences of light pollution are:</a:t>
            </a:r>
          </a:p>
          <a:p>
            <a:pPr algn="l" fontAlgn="base">
              <a:buFont typeface="Arial" panose="020B0604020202020204" pitchFamily="34" charset="0"/>
              <a:buChar char="•"/>
            </a:pPr>
            <a:r>
              <a:rPr lang="en-US" sz="2400" b="0" i="0" dirty="0">
                <a:solidFill>
                  <a:schemeClr val="tx1"/>
                </a:solidFill>
                <a:effectLst/>
                <a:latin typeface="inherit"/>
              </a:rPr>
              <a:t>Some birds sing at unnatural hours in the presence of artificial light. </a:t>
            </a:r>
          </a:p>
          <a:p>
            <a:pPr algn="l" fontAlgn="base">
              <a:buFont typeface="Arial" panose="020B0604020202020204" pitchFamily="34" charset="0"/>
              <a:buChar char="•"/>
            </a:pPr>
            <a:r>
              <a:rPr lang="en-US" sz="2400" b="0" i="0" dirty="0">
                <a:solidFill>
                  <a:schemeClr val="tx1"/>
                </a:solidFill>
                <a:effectLst/>
                <a:latin typeface="inherit"/>
              </a:rPr>
              <a:t>Scientists have determined that long artificial days can affect migration schedules, as they allow for longer feeding times. </a:t>
            </a:r>
          </a:p>
          <a:p>
            <a:pPr algn="l" fontAlgn="base">
              <a:buFont typeface="Arial" panose="020B0604020202020204" pitchFamily="34" charset="0"/>
              <a:buChar char="•"/>
            </a:pPr>
            <a:r>
              <a:rPr lang="en-US" sz="2400" b="0" i="0" dirty="0">
                <a:solidFill>
                  <a:schemeClr val="tx1"/>
                </a:solidFill>
                <a:effectLst/>
                <a:latin typeface="inherit"/>
              </a:rPr>
              <a:t>Streetlights can confuse </a:t>
            </a:r>
            <a:r>
              <a:rPr lang="en-US" sz="2400" b="0" i="0" u="none" strike="noStrike" dirty="0">
                <a:solidFill>
                  <a:schemeClr val="tx1"/>
                </a:solidFill>
                <a:effectLst/>
                <a:latin typeface="inherit"/>
                <a:hlinkClick r:id="rId2">
                  <a:extLst>
                    <a:ext uri="{A12FA001-AC4F-418D-AE19-62706E023703}">
                      <ahyp:hlinkClr xmlns:ahyp="http://schemas.microsoft.com/office/drawing/2018/hyperlinkcolor" val="tx"/>
                    </a:ext>
                  </a:extLst>
                </a:hlinkClick>
              </a:rPr>
              <a:t>newly hatched sea turtles</a:t>
            </a:r>
            <a:r>
              <a:rPr lang="en-US" sz="2400" b="0" i="0" dirty="0">
                <a:solidFill>
                  <a:schemeClr val="tx1"/>
                </a:solidFill>
                <a:effectLst/>
                <a:latin typeface="inherit"/>
              </a:rPr>
              <a:t> that rely on starlight reflecting off the waves to guide them from the beach to the ocean. They often head in the wrong direction. </a:t>
            </a:r>
          </a:p>
          <a:p>
            <a:pPr algn="l" fontAlgn="base">
              <a:buFont typeface="Arial" panose="020B0604020202020204" pitchFamily="34" charset="0"/>
              <a:buChar char="•"/>
            </a:pPr>
            <a:r>
              <a:rPr lang="en-US" sz="2400" b="0" i="0" dirty="0">
                <a:solidFill>
                  <a:schemeClr val="tx1"/>
                </a:solidFill>
                <a:effectLst/>
                <a:latin typeface="inherit"/>
              </a:rPr>
              <a:t>Light pollution, called sky glow, also makes it difficult for astronomers, both professional and amateur, to properly see the stars.</a:t>
            </a:r>
          </a:p>
          <a:p>
            <a:pPr algn="l" fontAlgn="base">
              <a:buFont typeface="Arial" panose="020B0604020202020204" pitchFamily="34" charset="0"/>
              <a:buChar char="•"/>
            </a:pPr>
            <a:r>
              <a:rPr lang="en-US" sz="2400" b="0" i="0" dirty="0">
                <a:solidFill>
                  <a:schemeClr val="tx1"/>
                </a:solidFill>
                <a:effectLst/>
                <a:latin typeface="inherit"/>
              </a:rPr>
              <a:t>Plant's flowering and developmental patterns can be entirely disrupted by artificial light.</a:t>
            </a:r>
          </a:p>
          <a:p>
            <a:endParaRPr lang="en-IN" dirty="0"/>
          </a:p>
        </p:txBody>
      </p:sp>
    </p:spTree>
    <p:extLst>
      <p:ext uri="{BB962C8B-B14F-4D97-AF65-F5344CB8AC3E}">
        <p14:creationId xmlns:p14="http://schemas.microsoft.com/office/powerpoint/2010/main" val="87407573"/>
      </p:ext>
    </p:extLst>
  </p:cSld>
  <p:clrMapOvr>
    <a:masterClrMapping/>
  </p:clrMapOvr>
  <mc:AlternateContent xmlns:mc="http://schemas.openxmlformats.org/markup-compatibility/2006">
    <mc:Choice xmlns:p14="http://schemas.microsoft.com/office/powerpoint/2010/main" Requires="p14">
      <p:transition spd="slow" p14:dur="3400" advClick="0" advTm="20">
        <p14:reveal/>
      </p:transition>
    </mc:Choice>
    <mc:Fallback>
      <p:transition spd="slow" advClick="0" advTm="2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353" y="1028700"/>
            <a:ext cx="9144000" cy="1143000"/>
          </a:xfrm>
        </p:spPr>
        <p:txBody>
          <a:bodyPr>
            <a:normAutofit fontScale="90000"/>
          </a:bodyPr>
          <a:lstStyle/>
          <a:p>
            <a:pPr fontAlgn="base"/>
            <a:r>
              <a:rPr lang="en-IN" b="1" i="0" dirty="0">
                <a:solidFill>
                  <a:schemeClr val="accent1">
                    <a:lumMod val="75000"/>
                  </a:schemeClr>
                </a:solidFill>
                <a:effectLst/>
                <a:latin typeface="Open Sans" panose="020B0606030504020204" pitchFamily="34" charset="0"/>
              </a:rPr>
              <a:t>Other pollution facts:</a:t>
            </a:r>
            <a:br>
              <a:rPr lang="en-IN" b="1" i="0" dirty="0">
                <a:solidFill>
                  <a:schemeClr val="accent1">
                    <a:lumMod val="75000"/>
                  </a:schemeClr>
                </a:solidFill>
                <a:effectLst/>
                <a:latin typeface="Open Sans" panose="020B0606030504020204" pitchFamily="34" charset="0"/>
              </a:rPr>
            </a:br>
            <a:br>
              <a:rPr lang="en-IN" b="0" i="0" dirty="0">
                <a:solidFill>
                  <a:srgbClr val="333333"/>
                </a:solidFill>
                <a:effectLst/>
                <a:latin typeface="Open Sans" panose="020B0606030504020204" pitchFamily="34" charset="0"/>
              </a:rPr>
            </a:br>
            <a:endParaRPr dirty="0"/>
          </a:p>
        </p:txBody>
      </p:sp>
      <p:sp>
        <p:nvSpPr>
          <p:cNvPr id="4" name="Content Placeholder 3"/>
          <p:cNvSpPr>
            <a:spLocks noGrp="1"/>
          </p:cNvSpPr>
          <p:nvPr>
            <p:ph sz="half" idx="2"/>
          </p:nvPr>
        </p:nvSpPr>
        <p:spPr>
          <a:xfrm>
            <a:off x="228601" y="1600200"/>
            <a:ext cx="11384280" cy="5257800"/>
          </a:xfrm>
        </p:spPr>
        <p:txBody>
          <a:bodyPr>
            <a:normAutofit/>
          </a:bodyPr>
          <a:lstStyle/>
          <a:p>
            <a:pPr algn="l" fontAlgn="base">
              <a:buFont typeface="Arial" panose="020B0604020202020204" pitchFamily="34" charset="0"/>
              <a:buChar char="•"/>
            </a:pPr>
            <a:r>
              <a:rPr lang="en-US" b="0" i="0" dirty="0">
                <a:solidFill>
                  <a:schemeClr val="tx1"/>
                </a:solidFill>
                <a:effectLst/>
                <a:latin typeface="inherit"/>
              </a:rPr>
              <a:t>Americans generate 30 billion foam cups, 220 million tires, and 1.8 billion disposable diapers every year, according to the Green Schools Alliance.</a:t>
            </a:r>
          </a:p>
          <a:p>
            <a:pPr algn="l" fontAlgn="base">
              <a:buFont typeface="Arial" panose="020B0604020202020204" pitchFamily="34" charset="0"/>
              <a:buChar char="•"/>
            </a:pPr>
            <a:r>
              <a:rPr lang="en-US" b="0" i="0" dirty="0">
                <a:solidFill>
                  <a:schemeClr val="tx1"/>
                </a:solidFill>
                <a:effectLst/>
                <a:latin typeface="inherit"/>
              </a:rPr>
              <a:t>According to the </a:t>
            </a:r>
            <a:r>
              <a:rPr lang="en-US" b="0" i="0" u="none" strike="noStrike" dirty="0">
                <a:solidFill>
                  <a:schemeClr val="tx1"/>
                </a:solidFill>
                <a:effectLst/>
                <a:latin typeface="inherit"/>
                <a:hlinkClick r:id="rId2">
                  <a:extLst>
                    <a:ext uri="{A12FA001-AC4F-418D-AE19-62706E023703}">
                      <ahyp:hlinkClr xmlns:ahyp="http://schemas.microsoft.com/office/drawing/2018/hyperlinkcolor" val="tx"/>
                    </a:ext>
                  </a:extLst>
                </a:hlinkClick>
              </a:rPr>
              <a:t>WHO</a:t>
            </a:r>
            <a:r>
              <a:rPr lang="en-US" b="0" i="0" dirty="0">
                <a:solidFill>
                  <a:schemeClr val="tx1"/>
                </a:solidFill>
                <a:effectLst/>
                <a:latin typeface="inherit"/>
              </a:rPr>
              <a:t>, ambient air pollution contributes to 6.7% of all deaths worldwide.</a:t>
            </a:r>
          </a:p>
          <a:p>
            <a:pPr algn="l" fontAlgn="base">
              <a:buFont typeface="Arial" panose="020B0604020202020204" pitchFamily="34" charset="0"/>
              <a:buChar char="•"/>
            </a:pPr>
            <a:r>
              <a:rPr lang="en-US" b="0" i="0" dirty="0">
                <a:solidFill>
                  <a:schemeClr val="tx1"/>
                </a:solidFill>
                <a:effectLst/>
                <a:latin typeface="inherit"/>
              </a:rPr>
              <a:t>The Mississippi River drains the lands of nearly 40% of the continental United Sates. It also carries an estimated 1.5 million metric tons of nitrogen pollution into the Gulf of Mexico each year, resulting in a </a:t>
            </a:r>
            <a:r>
              <a:rPr lang="en-US" b="0" i="0" u="none" strike="noStrike" dirty="0">
                <a:solidFill>
                  <a:schemeClr val="tx1"/>
                </a:solidFill>
                <a:effectLst/>
                <a:latin typeface="inherit"/>
                <a:hlinkClick r:id="rId3">
                  <a:extLst>
                    <a:ext uri="{A12FA001-AC4F-418D-AE19-62706E023703}">
                      <ahyp:hlinkClr xmlns:ahyp="http://schemas.microsoft.com/office/drawing/2018/hyperlinkcolor" val="tx"/>
                    </a:ext>
                  </a:extLst>
                </a:hlinkClick>
              </a:rPr>
              <a:t>dead zone</a:t>
            </a:r>
            <a:r>
              <a:rPr lang="en-US" b="0" i="0" dirty="0">
                <a:solidFill>
                  <a:schemeClr val="tx1"/>
                </a:solidFill>
                <a:effectLst/>
                <a:latin typeface="inherit"/>
              </a:rPr>
              <a:t> each summer about the size of New Jersey.</a:t>
            </a:r>
          </a:p>
          <a:p>
            <a:pPr algn="l" fontAlgn="base">
              <a:buFont typeface="Arial" panose="020B0604020202020204" pitchFamily="34" charset="0"/>
              <a:buChar char="•"/>
            </a:pPr>
            <a:r>
              <a:rPr lang="en-US" b="0" i="0" dirty="0">
                <a:solidFill>
                  <a:schemeClr val="tx1"/>
                </a:solidFill>
                <a:effectLst/>
                <a:latin typeface="inherit"/>
              </a:rPr>
              <a:t>Pollution in China can </a:t>
            </a:r>
            <a:r>
              <a:rPr lang="en-US" b="0" i="0" u="none" strike="noStrike" dirty="0">
                <a:solidFill>
                  <a:schemeClr val="tx1"/>
                </a:solidFill>
                <a:effectLst/>
                <a:latin typeface="inherit"/>
                <a:hlinkClick r:id="rId4">
                  <a:extLst>
                    <a:ext uri="{A12FA001-AC4F-418D-AE19-62706E023703}">
                      <ahyp:hlinkClr xmlns:ahyp="http://schemas.microsoft.com/office/drawing/2018/hyperlinkcolor" val="tx"/>
                    </a:ext>
                  </a:extLst>
                </a:hlinkClick>
              </a:rPr>
              <a:t>change weather patterns</a:t>
            </a:r>
            <a:r>
              <a:rPr lang="en-US" b="0" i="0" dirty="0">
                <a:solidFill>
                  <a:schemeClr val="tx1"/>
                </a:solidFill>
                <a:effectLst/>
                <a:latin typeface="inherit"/>
              </a:rPr>
              <a:t> in the United States. It takes just five days for the jet stream to carry heavy air pollution from China to the United States, where it stops clouds from producing rain and snow.</a:t>
            </a:r>
          </a:p>
          <a:p>
            <a:pPr algn="l" fontAlgn="base">
              <a:buFont typeface="Arial" panose="020B0604020202020204" pitchFamily="34" charset="0"/>
              <a:buChar char="•"/>
            </a:pPr>
            <a:r>
              <a:rPr lang="en-US" b="0" i="0" dirty="0">
                <a:solidFill>
                  <a:schemeClr val="tx1"/>
                </a:solidFill>
                <a:effectLst/>
                <a:latin typeface="inherit"/>
              </a:rPr>
              <a:t>About 7 million premature deaths annually linked to air pollution, according to WHO. That is one in eight deaths worldwide. </a:t>
            </a:r>
          </a:p>
          <a:p>
            <a:endParaRPr dirty="0"/>
          </a:p>
        </p:txBody>
      </p:sp>
    </p:spTree>
    <p:extLst>
      <p:ext uri="{BB962C8B-B14F-4D97-AF65-F5344CB8AC3E}">
        <p14:creationId xmlns:p14="http://schemas.microsoft.com/office/powerpoint/2010/main" val="1475842300"/>
      </p:ext>
    </p:extLst>
  </p:cSld>
  <p:clrMapOvr>
    <a:masterClrMapping/>
  </p:clrMapOvr>
  <mc:AlternateContent xmlns:mc="http://schemas.openxmlformats.org/markup-compatibility/2006">
    <mc:Choice xmlns:p14="http://schemas.microsoft.com/office/powerpoint/2010/main" Requires="p14">
      <p:transition spd="slow" p14:dur="3400" advClick="0" advTm="20">
        <p14:reveal/>
      </p:transition>
    </mc:Choice>
    <mc:Fallback>
      <p:transition spd="slow" advClick="0" advTm="2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9144000" cy="1143000"/>
          </a:xfrm>
        </p:spPr>
        <p:txBody>
          <a:bodyPr>
            <a:normAutofit fontScale="90000"/>
          </a:bodyPr>
          <a:lstStyle/>
          <a:p>
            <a:r>
              <a:rPr lang="en-IN" b="1" i="0" dirty="0">
                <a:solidFill>
                  <a:srgbClr val="000000"/>
                </a:solidFill>
                <a:effectLst/>
                <a:latin typeface="arial" panose="020B0604020202020204" pitchFamily="34" charset="0"/>
              </a:rPr>
              <a:t>What Is Pollution</a:t>
            </a:r>
            <a:br>
              <a:rPr lang="en-IN" b="1" i="0" dirty="0">
                <a:solidFill>
                  <a:srgbClr val="000000"/>
                </a:solidFill>
                <a:effectLst/>
                <a:latin typeface="arial" panose="020B0604020202020204" pitchFamily="34" charset="0"/>
              </a:rPr>
            </a:br>
            <a:r>
              <a:rPr lang="en-IN" b="1" i="0" dirty="0">
                <a:solidFill>
                  <a:schemeClr val="accent1">
                    <a:lumMod val="75000"/>
                  </a:schemeClr>
                </a:solidFill>
                <a:effectLst/>
                <a:latin typeface="arial" panose="020B0604020202020204" pitchFamily="34" charset="0"/>
              </a:rPr>
              <a:t>What Is Pollution</a:t>
            </a:r>
            <a:br>
              <a:rPr lang="en-IN" b="1" i="0" dirty="0">
                <a:solidFill>
                  <a:schemeClr val="accent1">
                    <a:lumMod val="75000"/>
                  </a:schemeClr>
                </a:solidFill>
                <a:effectLst/>
                <a:latin typeface="arial" panose="020B0604020202020204" pitchFamily="34" charset="0"/>
              </a:rPr>
            </a:br>
            <a:endParaRPr dirty="0">
              <a:solidFill>
                <a:schemeClr val="accent1">
                  <a:lumMod val="75000"/>
                </a:schemeClr>
              </a:solidFill>
            </a:endParaRPr>
          </a:p>
        </p:txBody>
      </p:sp>
      <p:pic>
        <p:nvPicPr>
          <p:cNvPr id="1026" name="Picture 2" descr="Industrialization has contributed to various types of pollution.">
            <a:extLst>
              <a:ext uri="{FF2B5EF4-FFF2-40B4-BE49-F238E27FC236}">
                <a16:creationId xmlns:a16="http://schemas.microsoft.com/office/drawing/2014/main" id="{2D28DE6D-13DF-D949-7BF1-F847BFD208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900" y="1352550"/>
            <a:ext cx="4953000" cy="46815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D7B98A1-6EB8-A960-BCF0-CA2419556945}"/>
              </a:ext>
            </a:extLst>
          </p:cNvPr>
          <p:cNvSpPr txBox="1"/>
          <p:nvPr/>
        </p:nvSpPr>
        <p:spPr>
          <a:xfrm>
            <a:off x="38100" y="2402681"/>
            <a:ext cx="7162800" cy="3693319"/>
          </a:xfrm>
          <a:prstGeom prst="rect">
            <a:avLst/>
          </a:prstGeom>
          <a:noFill/>
        </p:spPr>
        <p:txBody>
          <a:bodyPr wrap="square">
            <a:spAutoFit/>
          </a:bodyPr>
          <a:lstStyle/>
          <a:p>
            <a:pPr algn="l"/>
            <a:r>
              <a:rPr lang="en-US" b="0" i="0" dirty="0">
                <a:effectLst/>
                <a:latin typeface="arial" panose="020B0604020202020204" pitchFamily="34" charset="0"/>
              </a:rPr>
              <a:t>Pollution is the act of introducing harmful substances to the environment that results in harming the natural surroundings. Substances that cause pollution are referred to as pollutants. These polluting substances are so diverse and they include chemical products, waste material, light, heat, and noise among others. Due to the diverse nature of pollutants in the world, there are various </a:t>
            </a:r>
            <a:r>
              <a:rPr lang="en-US" b="1" i="0" u="none" strike="noStrike" dirty="0">
                <a:effectLst/>
                <a:latin typeface="arial" panose="020B0604020202020204" pitchFamily="34" charset="0"/>
                <a:hlinkClick r:id="rId3">
                  <a:extLst>
                    <a:ext uri="{A12FA001-AC4F-418D-AE19-62706E023703}">
                      <ahyp:hlinkClr xmlns:ahyp="http://schemas.microsoft.com/office/drawing/2018/hyperlinkcolor" val="tx"/>
                    </a:ext>
                  </a:extLst>
                </a:hlinkClick>
              </a:rPr>
              <a:t>types of pollution</a:t>
            </a:r>
            <a:r>
              <a:rPr lang="en-US" b="0" i="0" dirty="0">
                <a:effectLst/>
                <a:latin typeface="arial" panose="020B0604020202020204" pitchFamily="34" charset="0"/>
              </a:rPr>
              <a:t> such as water pollution, </a:t>
            </a:r>
            <a:r>
              <a:rPr lang="en-US" b="1" i="0" u="none" strike="noStrike" dirty="0">
                <a:effectLst/>
                <a:latin typeface="arial" panose="020B0604020202020204" pitchFamily="34" charset="0"/>
                <a:hlinkClick r:id="rId4">
                  <a:extLst>
                    <a:ext uri="{A12FA001-AC4F-418D-AE19-62706E023703}">
                      <ahyp:hlinkClr xmlns:ahyp="http://schemas.microsoft.com/office/drawing/2018/hyperlinkcolor" val="tx"/>
                    </a:ext>
                  </a:extLst>
                </a:hlinkClick>
              </a:rPr>
              <a:t>noise pollution</a:t>
            </a:r>
            <a:r>
              <a:rPr lang="en-US" b="0" i="0" dirty="0">
                <a:effectLst/>
                <a:latin typeface="arial" panose="020B0604020202020204" pitchFamily="34" charset="0"/>
              </a:rPr>
              <a:t>, </a:t>
            </a:r>
            <a:r>
              <a:rPr lang="en-US" b="1" i="0" u="none" strike="noStrike" dirty="0">
                <a:effectLst/>
                <a:latin typeface="arial" panose="020B0604020202020204" pitchFamily="34" charset="0"/>
                <a:hlinkClick r:id="rId5">
                  <a:extLst>
                    <a:ext uri="{A12FA001-AC4F-418D-AE19-62706E023703}">
                      <ahyp:hlinkClr xmlns:ahyp="http://schemas.microsoft.com/office/drawing/2018/hyperlinkcolor" val="tx"/>
                    </a:ext>
                  </a:extLst>
                </a:hlinkClick>
              </a:rPr>
              <a:t>air pollution</a:t>
            </a:r>
            <a:r>
              <a:rPr lang="en-US" b="0" i="0" dirty="0">
                <a:effectLst/>
                <a:latin typeface="arial" panose="020B0604020202020204" pitchFamily="34" charset="0"/>
              </a:rPr>
              <a:t>, </a:t>
            </a:r>
            <a:r>
              <a:rPr lang="en-US" b="1" i="0" u="none" strike="noStrike" dirty="0">
                <a:effectLst/>
                <a:latin typeface="arial" panose="020B0604020202020204" pitchFamily="34" charset="0"/>
                <a:hlinkClick r:id="rId6">
                  <a:extLst>
                    <a:ext uri="{A12FA001-AC4F-418D-AE19-62706E023703}">
                      <ahyp:hlinkClr xmlns:ahyp="http://schemas.microsoft.com/office/drawing/2018/hyperlinkcolor" val="tx"/>
                    </a:ext>
                  </a:extLst>
                </a:hlinkClick>
              </a:rPr>
              <a:t>soil contamination</a:t>
            </a:r>
            <a:r>
              <a:rPr lang="en-US" b="0" i="0" dirty="0">
                <a:effectLst/>
                <a:latin typeface="arial" panose="020B0604020202020204" pitchFamily="34" charset="0"/>
              </a:rPr>
              <a:t>, radioactive pollution, and plastic pollution. While some pollution occurs through natural events such as </a:t>
            </a:r>
            <a:r>
              <a:rPr lang="en-US" b="1" i="0" u="none" strike="noStrike" dirty="0">
                <a:effectLst/>
                <a:latin typeface="arial" panose="020B0604020202020204" pitchFamily="34" charset="0"/>
                <a:hlinkClick r:id="rId7">
                  <a:extLst>
                    <a:ext uri="{A12FA001-AC4F-418D-AE19-62706E023703}">
                      <ahyp:hlinkClr xmlns:ahyp="http://schemas.microsoft.com/office/drawing/2018/hyperlinkcolor" val="tx"/>
                    </a:ext>
                  </a:extLst>
                </a:hlinkClick>
              </a:rPr>
              <a:t>volcanic eruptions</a:t>
            </a:r>
            <a:r>
              <a:rPr lang="en-US" b="0" i="0" dirty="0">
                <a:effectLst/>
                <a:latin typeface="arial" panose="020B0604020202020204" pitchFamily="34" charset="0"/>
              </a:rPr>
              <a:t> and </a:t>
            </a:r>
            <a:r>
              <a:rPr lang="en-US" b="1" i="0" u="none" strike="noStrike" dirty="0">
                <a:effectLst/>
                <a:latin typeface="arial" panose="020B0604020202020204" pitchFamily="34" charset="0"/>
                <a:hlinkClick r:id="rId8">
                  <a:extLst>
                    <a:ext uri="{A12FA001-AC4F-418D-AE19-62706E023703}">
                      <ahyp:hlinkClr xmlns:ahyp="http://schemas.microsoft.com/office/drawing/2018/hyperlinkcolor" val="tx"/>
                    </a:ext>
                  </a:extLst>
                </a:hlinkClick>
              </a:rPr>
              <a:t>forest fires</a:t>
            </a:r>
            <a:r>
              <a:rPr lang="en-US" b="0" i="0" dirty="0">
                <a:effectLst/>
                <a:latin typeface="arial" panose="020B0604020202020204" pitchFamily="34" charset="0"/>
              </a:rPr>
              <a:t>, most of the pollution in the world is caused by human activities.</a:t>
            </a:r>
          </a:p>
          <a:p>
            <a:br>
              <a:rPr lang="en-US" b="0" i="0" dirty="0">
                <a:effectLst/>
                <a:highlight>
                  <a:srgbClr val="FAFAFA"/>
                </a:highlight>
                <a:latin typeface="arial" panose="020B0604020202020204" pitchFamily="34" charset="0"/>
              </a:rPr>
            </a:br>
            <a:endParaRPr lang="en-IN" dirty="0"/>
          </a:p>
        </p:txBody>
      </p:sp>
    </p:spTree>
    <p:extLst>
      <p:ext uri="{BB962C8B-B14F-4D97-AF65-F5344CB8AC3E}">
        <p14:creationId xmlns:p14="http://schemas.microsoft.com/office/powerpoint/2010/main" val="215988672"/>
      </p:ext>
    </p:extLst>
  </p:cSld>
  <p:clrMapOvr>
    <a:masterClrMapping/>
  </p:clrMapOvr>
  <mc:AlternateContent xmlns:mc="http://schemas.openxmlformats.org/markup-compatibility/2006">
    <mc:Choice xmlns:p14="http://schemas.microsoft.com/office/powerpoint/2010/main" Requires="p14">
      <p:transition spd="slow" p14:dur="3400" advClick="0" advTm="20">
        <p14:reveal/>
      </p:transition>
    </mc:Choice>
    <mc:Fallback>
      <p:transition spd="slow" advClick="0" advTm="20">
        <p:fade/>
      </p:transition>
    </mc:Fallback>
  </mc:AlternateContent>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92</TotalTime>
  <Words>995</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vt:lpstr>
      <vt:lpstr>Bahnschrift Condensed</vt:lpstr>
      <vt:lpstr>Candara</vt:lpstr>
      <vt:lpstr>Consolas</vt:lpstr>
      <vt:lpstr>inherit</vt:lpstr>
      <vt:lpstr>Open Sans</vt:lpstr>
      <vt:lpstr>Tech Computer 16x9</vt:lpstr>
      <vt:lpstr>Pollution </vt:lpstr>
      <vt:lpstr>Types of pollution </vt:lpstr>
      <vt:lpstr>Air pollution </vt:lpstr>
      <vt:lpstr>Noise pollution </vt:lpstr>
      <vt:lpstr>Land pollution </vt:lpstr>
      <vt:lpstr>Water pollution</vt:lpstr>
      <vt:lpstr>Light poltion </vt:lpstr>
      <vt:lpstr>Other pollution facts:  </vt:lpstr>
      <vt:lpstr>What Is Pollution What Is Pollution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 </dc:title>
  <dc:creator>admin</dc:creator>
  <cp:lastModifiedBy>admin</cp:lastModifiedBy>
  <cp:revision>2</cp:revision>
  <dcterms:created xsi:type="dcterms:W3CDTF">2024-05-21T10:41:08Z</dcterms:created>
  <dcterms:modified xsi:type="dcterms:W3CDTF">2024-05-23T11:29:17Z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