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1"/>
  </p:notesMasterIdLst>
  <p:sldIdLst>
    <p:sldId id="256" r:id="rId4"/>
    <p:sldId id="262" r:id="rId5"/>
    <p:sldId id="261" r:id="rId6"/>
    <p:sldId id="339" r:id="rId7"/>
    <p:sldId id="352" r:id="rId8"/>
    <p:sldId id="353" r:id="rId9"/>
    <p:sldId id="342" r:id="rId10"/>
    <p:sldId id="354" r:id="rId11"/>
    <p:sldId id="344" r:id="rId12"/>
    <p:sldId id="355" r:id="rId13"/>
    <p:sldId id="356" r:id="rId14"/>
    <p:sldId id="357" r:id="rId15"/>
    <p:sldId id="348" r:id="rId16"/>
    <p:sldId id="268" r:id="rId17"/>
    <p:sldId id="358" r:id="rId18"/>
    <p:sldId id="351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0BE"/>
    <a:srgbClr val="64CED8"/>
    <a:srgbClr val="FFFFFF"/>
    <a:srgbClr val="F4F8FB"/>
    <a:srgbClr val="802ACB"/>
    <a:srgbClr val="EFEFEF"/>
    <a:srgbClr val="F3F8FB"/>
    <a:srgbClr val="207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>
        <p:scale>
          <a:sx n="75" d="100"/>
          <a:sy n="75" d="100"/>
        </p:scale>
        <p:origin x="1061" y="331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636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14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85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51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4223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6192011" y="1445618"/>
            <a:ext cx="5994400" cy="28128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281657-6836-4852-9E40-7E0FE9D3CA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77D93EF7-24AF-479E-A876-049DAEC16A2B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B5A182-0390-4280-944A-E44BC6FFF484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20" name="Picture 53">
              <a:extLst>
                <a:ext uri="{FF2B5EF4-FFF2-40B4-BE49-F238E27FC236}">
                  <a16:creationId xmlns:a16="http://schemas.microsoft.com/office/drawing/2014/main" id="{132EF81F-13F5-4962-ACE3-4BF109C28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21" name="Picture 54">
              <a:extLst>
                <a:ext uri="{FF2B5EF4-FFF2-40B4-BE49-F238E27FC236}">
                  <a16:creationId xmlns:a16="http://schemas.microsoft.com/office/drawing/2014/main" id="{39934CF6-DD91-4EC9-B161-701933543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22" name="Picture 55">
              <a:extLst>
                <a:ext uri="{FF2B5EF4-FFF2-40B4-BE49-F238E27FC236}">
                  <a16:creationId xmlns:a16="http://schemas.microsoft.com/office/drawing/2014/main" id="{168FA837-1D45-4B97-9E0C-C4415740B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24" name="Picture 56">
              <a:extLst>
                <a:ext uri="{FF2B5EF4-FFF2-40B4-BE49-F238E27FC236}">
                  <a16:creationId xmlns:a16="http://schemas.microsoft.com/office/drawing/2014/main" id="{D405BC84-E5F4-4535-A9F6-2C39817DA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25" name="Picture 58">
              <a:extLst>
                <a:ext uri="{FF2B5EF4-FFF2-40B4-BE49-F238E27FC236}">
                  <a16:creationId xmlns:a16="http://schemas.microsoft.com/office/drawing/2014/main" id="{0AAF161D-0A73-411A-9497-FF4ADF4DD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57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  <p:sldLayoutId id="2147483713" r:id="rId13"/>
    <p:sldLayoutId id="2147483714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12" r:id="rId3"/>
    <p:sldLayoutId id="214748371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jpeg"/><Relationship Id="rId11" Type="http://schemas.openxmlformats.org/officeDocument/2006/relationships/image" Target="../media/image44.jpg"/><Relationship Id="rId5" Type="http://schemas.openxmlformats.org/officeDocument/2006/relationships/image" Target="../media/image38.jpg"/><Relationship Id="rId10" Type="http://schemas.openxmlformats.org/officeDocument/2006/relationships/image" Target="../media/image43.jp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372225" y="3918306"/>
            <a:ext cx="5314950" cy="64151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마이구미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팀 </a:t>
            </a:r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:)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225" y="2552544"/>
            <a:ext cx="5314950" cy="1319747"/>
          </a:xfrm>
        </p:spPr>
        <p:txBody>
          <a:bodyPr/>
          <a:lstStyle/>
          <a:p>
            <a:r>
              <a:rPr 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MISSION POSSIBLE</a:t>
            </a: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Fullppt\005-PNG이미지\핸드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81" y="895743"/>
            <a:ext cx="4219418" cy="5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470572" y="2006792"/>
            <a:ext cx="2312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작성된 여행 일정들을 확인할 수 있으며 원하는 시간에 등록된 일정의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챌린지를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 시작할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 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랜덤 미션 버튼을 통해 직접 여행지를 고르지 않아도 주변 지역에서 랜덤으로 미션을 제공받을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321885" y="2755731"/>
            <a:ext cx="23123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여행 일정을 작성하는 페이지에서 여행 제목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여행 날짜를 설정할 수 있고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여행에 함께 갈 친구를 추가하여 미션을 같이 진행할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시간표 형식의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UI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로 하루 여행 코스를 확인할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pic>
        <p:nvPicPr>
          <p:cNvPr id="12" name="Picture 2" descr="D:\Fullppt\005-PNG이미지\핸드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01" y="895743"/>
            <a:ext cx="4219418" cy="5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6710882" y="1128518"/>
            <a:ext cx="2342593" cy="3943375"/>
            <a:chOff x="3739291" y="1103558"/>
            <a:chExt cx="2342593" cy="3943375"/>
          </a:xfrm>
        </p:grpSpPr>
        <p:sp>
          <p:nvSpPr>
            <p:cNvPr id="35" name="직사각형 34"/>
            <p:cNvSpPr/>
            <p:nvPr/>
          </p:nvSpPr>
          <p:spPr>
            <a:xfrm>
              <a:off x="3739291" y="2512411"/>
              <a:ext cx="2342593" cy="161324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291" y="1428588"/>
              <a:ext cx="2342593" cy="45074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39291" y="1103558"/>
              <a:ext cx="2342593" cy="334620"/>
            </a:xfrm>
            <a:prstGeom prst="rect">
              <a:avLst/>
            </a:prstGeom>
            <a:gradFill>
              <a:gsLst>
                <a:gs pos="0">
                  <a:srgbClr val="EFEFEF"/>
                </a:gs>
                <a:gs pos="100000">
                  <a:srgbClr val="F4F8F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96903" y="1184262"/>
              <a:ext cx="16574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랜덤 미션</a:t>
              </a:r>
              <a:endParaRPr lang="ko-KR" altLang="en-US" sz="1050" b="1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291" y="2153339"/>
              <a:ext cx="2342593" cy="764074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3739291" y="1870157"/>
              <a:ext cx="2342593" cy="291056"/>
            </a:xfrm>
            <a:prstGeom prst="rect">
              <a:avLst/>
            </a:prstGeom>
            <a:solidFill>
              <a:srgbClr val="F4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39575" y="1916887"/>
              <a:ext cx="16574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여행 일정</a:t>
              </a:r>
              <a:endParaRPr lang="ko-KR" altLang="en-US" sz="1050" b="1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739291" y="2926744"/>
              <a:ext cx="2342593" cy="2120189"/>
            </a:xfrm>
            <a:prstGeom prst="rect">
              <a:avLst/>
            </a:prstGeom>
            <a:solidFill>
              <a:srgbClr val="F4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829446" y="1425986"/>
              <a:ext cx="2161230" cy="420693"/>
            </a:xfrm>
            <a:prstGeom prst="roundRect">
              <a:avLst>
                <a:gd name="adj" fmla="val 364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랜덤 미션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Start</a:t>
              </a:r>
              <a:endParaRPr lang="ko-KR" altLang="en-US" sz="1200" dirty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829446" y="2153336"/>
              <a:ext cx="2161230" cy="707293"/>
            </a:xfrm>
            <a:prstGeom prst="roundRect">
              <a:avLst>
                <a:gd name="adj" fmla="val 3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863497" y="2629490"/>
              <a:ext cx="979143" cy="2323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수정</a:t>
              </a:r>
              <a:endParaRPr lang="ko-KR" altLang="en-US" sz="105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977483" y="2625951"/>
              <a:ext cx="979143" cy="2323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>
                  <a:solidFill>
                    <a:srgbClr val="0070C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챌린지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 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Start</a:t>
              </a:r>
              <a:endParaRPr lang="ko-KR" altLang="en-US" sz="1050" dirty="0">
                <a:solidFill>
                  <a:srgbClr val="0070C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829446" y="2624496"/>
              <a:ext cx="21612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56" idx="2"/>
            </p:cNvCxnSpPr>
            <p:nvPr/>
          </p:nvCxnSpPr>
          <p:spPr>
            <a:xfrm flipV="1">
              <a:off x="4910061" y="2615165"/>
              <a:ext cx="1" cy="24546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모서리가 둥근 직사각형 65"/>
            <p:cNvSpPr/>
            <p:nvPr/>
          </p:nvSpPr>
          <p:spPr>
            <a:xfrm>
              <a:off x="3899053" y="2368310"/>
              <a:ext cx="2016087" cy="2323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친구들과 첫 구미 여행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841714" y="1288945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여행 일정 목록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00492" y="1136138"/>
            <a:ext cx="2342593" cy="390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92" y="1143227"/>
            <a:ext cx="1775505" cy="63982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057" y="1462854"/>
            <a:ext cx="564430" cy="9130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469" y="1558229"/>
            <a:ext cx="1227521" cy="206125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3520440" y="1828945"/>
            <a:ext cx="1778000" cy="177847"/>
          </a:xfrm>
          <a:prstGeom prst="roundRect">
            <a:avLst>
              <a:gd name="adj" fmla="val 452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165916" y="1810146"/>
            <a:ext cx="461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제목</a:t>
            </a:r>
            <a:endParaRPr lang="ko-KR" altLang="en-US" sz="8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65916" y="2031743"/>
            <a:ext cx="1241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여행 친구 추가</a:t>
            </a:r>
            <a:endParaRPr lang="ko-KR" altLang="en-US" sz="8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39090" y="2246214"/>
            <a:ext cx="606470" cy="177847"/>
          </a:xfrm>
          <a:prstGeom prst="roundRect">
            <a:avLst>
              <a:gd name="adj" fmla="val 452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0440" y="1808143"/>
            <a:ext cx="1449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친구들과 첫 구미 여행</a:t>
            </a:r>
            <a:endParaRPr lang="ko-KR" altLang="en-US" sz="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25023" y="2219337"/>
            <a:ext cx="690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김영주    </a:t>
            </a:r>
            <a:r>
              <a:rPr lang="en-US" altLang="ko-KR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x</a:t>
            </a:r>
            <a:endParaRPr lang="ko-KR" altLang="en-US" sz="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886434" y="2246214"/>
            <a:ext cx="606470" cy="177847"/>
          </a:xfrm>
          <a:prstGeom prst="roundRect">
            <a:avLst>
              <a:gd name="adj" fmla="val 452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872367" y="2219337"/>
            <a:ext cx="690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도정우</a:t>
            </a:r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</a:t>
            </a:r>
            <a:r>
              <a:rPr lang="en-US" altLang="ko-KR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x</a:t>
            </a:r>
            <a:endParaRPr lang="ko-KR" altLang="en-US" sz="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30822" y="2244431"/>
            <a:ext cx="606470" cy="177847"/>
          </a:xfrm>
          <a:prstGeom prst="roundRect">
            <a:avLst>
              <a:gd name="adj" fmla="val 452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516755" y="2217554"/>
            <a:ext cx="690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문종혁</a:t>
            </a:r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</a:t>
            </a:r>
            <a:r>
              <a:rPr lang="en-US" altLang="ko-KR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x</a:t>
            </a:r>
            <a:endParaRPr lang="ko-KR" altLang="en-US" sz="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34448" y="2484826"/>
            <a:ext cx="606470" cy="177847"/>
          </a:xfrm>
          <a:prstGeom prst="roundRect">
            <a:avLst>
              <a:gd name="adj" fmla="val 452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220381" y="2457949"/>
            <a:ext cx="690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안</a:t>
            </a:r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시경</a:t>
            </a:r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</a:t>
            </a:r>
            <a:r>
              <a:rPr lang="en-US" altLang="ko-KR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x</a:t>
            </a:r>
            <a:endParaRPr lang="ko-KR" altLang="en-US" sz="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81792" y="2484826"/>
            <a:ext cx="606470" cy="177847"/>
          </a:xfrm>
          <a:prstGeom prst="roundRect">
            <a:avLst>
              <a:gd name="adj" fmla="val 452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867725" y="2457949"/>
            <a:ext cx="690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황영준</a:t>
            </a:r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</a:t>
            </a:r>
            <a:r>
              <a:rPr lang="en-US" altLang="ko-KR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x</a:t>
            </a:r>
            <a:endParaRPr lang="ko-KR" altLang="en-US" sz="8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78036" y="2712998"/>
            <a:ext cx="1241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여행 코스</a:t>
            </a:r>
            <a:endParaRPr lang="ko-KR" altLang="en-US" sz="8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8"/>
          <a:srcRect r="46075"/>
          <a:stretch>
            <a:fillRect/>
          </a:stretch>
        </p:blipFill>
        <p:spPr>
          <a:xfrm>
            <a:off x="3096791" y="2958716"/>
            <a:ext cx="2340173" cy="2071484"/>
          </a:xfrm>
          <a:custGeom>
            <a:avLst/>
            <a:gdLst>
              <a:gd name="connsiteX0" fmla="*/ 0 w 2340173"/>
              <a:gd name="connsiteY0" fmla="*/ 0 h 2071484"/>
              <a:gd name="connsiteX1" fmla="*/ 2340173 w 2340173"/>
              <a:gd name="connsiteY1" fmla="*/ 0 h 2071484"/>
              <a:gd name="connsiteX2" fmla="*/ 2340173 w 2340173"/>
              <a:gd name="connsiteY2" fmla="*/ 2071484 h 2071484"/>
              <a:gd name="connsiteX3" fmla="*/ 0 w 2340173"/>
              <a:gd name="connsiteY3" fmla="*/ 2071484 h 207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173" h="2071484">
                <a:moveTo>
                  <a:pt x="0" y="0"/>
                </a:moveTo>
                <a:lnTo>
                  <a:pt x="2340173" y="0"/>
                </a:lnTo>
                <a:lnTo>
                  <a:pt x="2340173" y="2071484"/>
                </a:lnTo>
                <a:lnTo>
                  <a:pt x="0" y="2071484"/>
                </a:lnTo>
                <a:close/>
              </a:path>
            </a:pathLst>
          </a:cu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339195" y="2958716"/>
            <a:ext cx="97769" cy="207148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737577" y="4370312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여행 일정 작성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006353" y="2187670"/>
            <a:ext cx="676483" cy="2241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10/21</a:t>
            </a:r>
            <a:endParaRPr lang="ko-KR" altLang="en-US" sz="10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593829" y="4595716"/>
            <a:ext cx="406180" cy="4061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Fullppt\005-PNG이미지\핸드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81" y="895743"/>
            <a:ext cx="4219418" cy="5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470572" y="2006792"/>
            <a:ext cx="2312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마이페이지에서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 여행하면서 찍은 사진들을 업로드할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업로드한 사진들을 사용하여 후기를 작성할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pic>
        <p:nvPicPr>
          <p:cNvPr id="12" name="Picture 2" descr="D:\Fullppt\005-PNG이미지\핸드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01" y="895743"/>
            <a:ext cx="4219418" cy="5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3100492" y="1136138"/>
            <a:ext cx="2342593" cy="390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65916" y="1512827"/>
            <a:ext cx="745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완료된 업적</a:t>
            </a:r>
            <a:endParaRPr lang="ko-KR" altLang="en-US" sz="8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20440" y="1808143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진평동</a:t>
            </a:r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마스터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진평동에서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미션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 완료하기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78036" y="2731660"/>
            <a:ext cx="1241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잡겨있는</a:t>
            </a:r>
            <a:r>
              <a:rPr lang="ko-KR" altLang="en-US" sz="8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업적</a:t>
            </a:r>
            <a:endParaRPr lang="ko-KR" altLang="en-US" sz="8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737577" y="4370312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업적 리스트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48351" y="1207118"/>
            <a:ext cx="1657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업적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85" y="1190323"/>
            <a:ext cx="253591" cy="253591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789581" y="1208822"/>
            <a:ext cx="1657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2/37</a:t>
            </a:r>
            <a:r>
              <a:rPr lang="ko-KR" altLang="en-US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70" y="1809911"/>
            <a:ext cx="354563" cy="35456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23547" y="2249792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금오산</a:t>
            </a:r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정복자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금오산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정상에 오르기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77" y="2251560"/>
            <a:ext cx="354563" cy="3545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70" y="3035055"/>
            <a:ext cx="296370" cy="29637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73" y="3452968"/>
            <a:ext cx="296370" cy="29637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9" y="3870881"/>
            <a:ext cx="296370" cy="29637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31" y="4286512"/>
            <a:ext cx="296370" cy="29637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61" y="4708234"/>
            <a:ext cx="296370" cy="29637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502086" y="2992350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디저트 매니아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디저트 관련 미션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 완료하기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5193" y="3433999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달려라 자전거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구미 자전거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종주길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완주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04876" y="3848282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서원 </a:t>
            </a:r>
            <a:r>
              <a:rPr lang="ko-KR" altLang="en-US" sz="8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러버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서원 코스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챌린지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완료하기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07983" y="4289931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구미 탐험가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랜덤 미션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번 완료하기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15584" y="4700977"/>
            <a:ext cx="171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참된 한국인</a:t>
            </a:r>
            <a:endParaRPr lang="en-US" altLang="ko-KR" sz="8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역사관련 미션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 완료하기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rcRect b="4855"/>
          <a:stretch>
            <a:fillRect/>
          </a:stretch>
        </p:blipFill>
        <p:spPr>
          <a:xfrm>
            <a:off x="6697857" y="1125437"/>
            <a:ext cx="2344948" cy="3914094"/>
          </a:xfrm>
          <a:custGeom>
            <a:avLst/>
            <a:gdLst>
              <a:gd name="connsiteX0" fmla="*/ 0 w 2344948"/>
              <a:gd name="connsiteY0" fmla="*/ 0 h 3914094"/>
              <a:gd name="connsiteX1" fmla="*/ 2344948 w 2344948"/>
              <a:gd name="connsiteY1" fmla="*/ 0 h 3914094"/>
              <a:gd name="connsiteX2" fmla="*/ 2344948 w 2344948"/>
              <a:gd name="connsiteY2" fmla="*/ 3914094 h 3914094"/>
              <a:gd name="connsiteX3" fmla="*/ 0 w 2344948"/>
              <a:gd name="connsiteY3" fmla="*/ 3914094 h 391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948" h="3914094">
                <a:moveTo>
                  <a:pt x="0" y="0"/>
                </a:moveTo>
                <a:lnTo>
                  <a:pt x="2344948" y="0"/>
                </a:lnTo>
                <a:lnTo>
                  <a:pt x="2344948" y="3914094"/>
                </a:lnTo>
                <a:lnTo>
                  <a:pt x="0" y="3914094"/>
                </a:lnTo>
                <a:close/>
              </a:path>
            </a:pathLst>
          </a:cu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841714" y="1288945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마이페이지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97857" y="4099560"/>
            <a:ext cx="2344948" cy="9399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616" y="2196063"/>
            <a:ext cx="2380509" cy="1913742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8593829" y="4595716"/>
            <a:ext cx="406180" cy="4061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321885" y="3119624"/>
            <a:ext cx="2312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미션이나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챌린지를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 완료하고 다양한 업적을 받을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잠겨있는 업적 목록에서 업적 달성 조건을 충족시키면 완료된 업적에 추가됩니다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5531" y="2940667"/>
            <a:ext cx="6200630" cy="677416"/>
          </a:xfrm>
        </p:spPr>
        <p:txBody>
          <a:bodyPr/>
          <a:lstStyle/>
          <a:p>
            <a:r>
              <a:rPr lang="ko-KR" altLang="en-US" sz="44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 계획</a:t>
            </a:r>
            <a:endParaRPr lang="ko-KR" altLang="en-US" sz="44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5531" y="3653251"/>
            <a:ext cx="6200630" cy="288032"/>
          </a:xfrm>
        </p:spPr>
        <p:txBody>
          <a:bodyPr/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 일정과 </a:t>
            </a:r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API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목록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358604" y="5318449"/>
            <a:ext cx="2833396" cy="1259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8" y="27123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API 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목록</a:t>
            </a: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07917"/>
              </p:ext>
            </p:extLst>
          </p:nvPr>
        </p:nvGraphicFramePr>
        <p:xfrm>
          <a:off x="447871" y="1030185"/>
          <a:ext cx="11187406" cy="5461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11">
                  <a:extLst>
                    <a:ext uri="{9D8B030D-6E8A-4147-A177-3AD203B41FA5}">
                      <a16:colId xmlns:a16="http://schemas.microsoft.com/office/drawing/2014/main" val="1542755136"/>
                    </a:ext>
                  </a:extLst>
                </a:gridCol>
                <a:gridCol w="3055150">
                  <a:extLst>
                    <a:ext uri="{9D8B030D-6E8A-4147-A177-3AD203B41FA5}">
                      <a16:colId xmlns:a16="http://schemas.microsoft.com/office/drawing/2014/main" val="371462646"/>
                    </a:ext>
                  </a:extLst>
                </a:gridCol>
                <a:gridCol w="588811">
                  <a:extLst>
                    <a:ext uri="{9D8B030D-6E8A-4147-A177-3AD203B41FA5}">
                      <a16:colId xmlns:a16="http://schemas.microsoft.com/office/drawing/2014/main" val="4111210718"/>
                    </a:ext>
                  </a:extLst>
                </a:gridCol>
                <a:gridCol w="2410792">
                  <a:extLst>
                    <a:ext uri="{9D8B030D-6E8A-4147-A177-3AD203B41FA5}">
                      <a16:colId xmlns:a16="http://schemas.microsoft.com/office/drawing/2014/main" val="3273665787"/>
                    </a:ext>
                  </a:extLst>
                </a:gridCol>
                <a:gridCol w="1844200">
                  <a:extLst>
                    <a:ext uri="{9D8B030D-6E8A-4147-A177-3AD203B41FA5}">
                      <a16:colId xmlns:a16="http://schemas.microsoft.com/office/drawing/2014/main" val="1217062061"/>
                    </a:ext>
                  </a:extLst>
                </a:gridCol>
                <a:gridCol w="2699642">
                  <a:extLst>
                    <a:ext uri="{9D8B030D-6E8A-4147-A177-3AD203B41FA5}">
                      <a16:colId xmlns:a16="http://schemas.microsoft.com/office/drawing/2014/main" val="2034176725"/>
                    </a:ext>
                  </a:extLst>
                </a:gridCol>
              </a:tblGrid>
              <a:tr h="1369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alt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요청방식</a:t>
                      </a:r>
                      <a:endParaRPr lang="ko-KR" alt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필요 데이터</a:t>
                      </a:r>
                      <a:endParaRPr lang="ko-KR" alt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effect</a:t>
                      </a:r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35205"/>
                  </a:ext>
                </a:extLst>
              </a:tr>
              <a:tr h="1323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유저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/rest-auth/signup/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email, password1, password2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token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365849908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/rest-auth/login/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email, password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571324548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/rest-</a:t>
                      </a:r>
                      <a:r>
                        <a:rPr lang="en-US" sz="900" u="none" strike="noStrike" dirty="0" err="1">
                          <a:effectLst/>
                        </a:rPr>
                        <a:t>auth</a:t>
                      </a:r>
                      <a:r>
                        <a:rPr lang="en-US" sz="900" u="none" strike="noStrike" dirty="0">
                          <a:effectLst/>
                        </a:rPr>
                        <a:t>/logout/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908956282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/user/&lt;int:user_pk&gt;/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사용자 정보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프로필 페이지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124376344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/user/&lt;</a:t>
                      </a:r>
                      <a:r>
                        <a:rPr lang="en-US" sz="900" u="none" strike="noStrike" dirty="0" err="1">
                          <a:effectLst/>
                        </a:rPr>
                        <a:t>int:user_pk</a:t>
                      </a:r>
                      <a:r>
                        <a:rPr lang="en-US" sz="900" u="none" strike="noStrike" dirty="0">
                          <a:effectLst/>
                        </a:rPr>
                        <a:t>&gt;/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사용자 정보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487387421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/user/&lt;</a:t>
                      </a:r>
                      <a:r>
                        <a:rPr lang="en-US" sz="900" u="none" strike="noStrike" dirty="0" err="1">
                          <a:effectLst/>
                        </a:rPr>
                        <a:t>int:user_pk</a:t>
                      </a:r>
                      <a:r>
                        <a:rPr lang="en-US" sz="900" u="none" strike="noStrike" dirty="0">
                          <a:effectLst/>
                        </a:rPr>
                        <a:t>&gt;/visited/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방문한 지역들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방문할 지역들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59553529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/user/&lt;</a:t>
                      </a:r>
                      <a:r>
                        <a:rPr lang="en-US" sz="900" u="none" strike="noStrike" dirty="0" err="1">
                          <a:effectLst/>
                        </a:rPr>
                        <a:t>int:user_pk</a:t>
                      </a:r>
                      <a:r>
                        <a:rPr lang="en-US" sz="900" u="none" strike="noStrike" dirty="0">
                          <a:effectLst/>
                        </a:rPr>
                        <a:t>&gt;/visited/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방문 지역 정보</a:t>
                      </a:r>
                      <a:r>
                        <a:rPr lang="en-US" altLang="ko-KR" sz="900" u="none" strike="noStrike">
                          <a:effectLst/>
                        </a:rPr>
                        <a:t>(char, list)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방문예정 지역 추가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425970238"/>
                  </a:ext>
                </a:extLst>
              </a:tr>
              <a:tr h="136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/user/&lt;</a:t>
                      </a:r>
                      <a:r>
                        <a:rPr lang="en-US" sz="900" u="none" strike="noStrike" dirty="0" err="1">
                          <a:effectLst/>
                        </a:rPr>
                        <a:t>int:user_pk</a:t>
                      </a:r>
                      <a:r>
                        <a:rPr lang="en-US" sz="900" u="none" strike="noStrike" dirty="0">
                          <a:effectLst/>
                        </a:rPr>
                        <a:t>&gt;/visited/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방문 지역 정보</a:t>
                      </a:r>
                      <a:r>
                        <a:rPr lang="en-US" altLang="ko-KR" sz="900" u="none" strike="noStrike">
                          <a:effectLst/>
                        </a:rPr>
                        <a:t>(char, list)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방문완료 지역으로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1617506579"/>
                  </a:ext>
                </a:extLst>
              </a:tr>
              <a:tr h="1323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여행지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32B0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/tour/&lt;</a:t>
                      </a:r>
                      <a:r>
                        <a:rPr lang="en-US" sz="900" u="none" strike="noStrike" dirty="0" err="1">
                          <a:effectLst/>
                        </a:rPr>
                        <a:t>int:course_id</a:t>
                      </a:r>
                      <a:r>
                        <a:rPr lang="en-US" sz="900" u="none" strike="noStrike" dirty="0">
                          <a:effectLst/>
                        </a:rPr>
                        <a:t>&gt;/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코스별 여행지 정보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장소명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사진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79333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/tour/place/&lt;</a:t>
                      </a:r>
                      <a:r>
                        <a:rPr lang="en-US" sz="900" u="none" strike="noStrike" dirty="0" err="1">
                          <a:effectLst/>
                        </a:rPr>
                        <a:t>int:place_id</a:t>
                      </a:r>
                      <a:r>
                        <a:rPr lang="en-US" sz="900" u="none" strike="noStrike" dirty="0">
                          <a:effectLst/>
                        </a:rPr>
                        <a:t>&gt;/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여행지 정보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35607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/tour/place/&lt;int:place_id&gt;/mission/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여행지 미션 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845428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/tour/place/&lt;int:user_id&gt;/custom/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유저의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커스텀</a:t>
                      </a:r>
                      <a:r>
                        <a:rPr lang="ko-KR" altLang="en-US" sz="900" u="none" strike="noStrike" dirty="0">
                          <a:effectLst/>
                        </a:rPr>
                        <a:t> 미션 목록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4898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/tour/place/&lt;</a:t>
                      </a:r>
                      <a:r>
                        <a:rPr lang="en-US" sz="900" u="none" strike="noStrike" dirty="0" err="1">
                          <a:effectLst/>
                        </a:rPr>
                        <a:t>int:user_id</a:t>
                      </a:r>
                      <a:r>
                        <a:rPr lang="en-US" sz="900" u="none" strike="noStrike" dirty="0">
                          <a:effectLst/>
                        </a:rPr>
                        <a:t>&gt;/custom/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미션명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미션데이터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커스텀</a:t>
                      </a:r>
                      <a:r>
                        <a:rPr lang="ko-KR" altLang="en-US" sz="900" u="none" strike="noStrike" dirty="0">
                          <a:effectLst/>
                        </a:rPr>
                        <a:t> 미션 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04798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/tour/place/&lt;int:user_id&gt;/custom/&lt;int:custom_id&gt;/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커스텀</a:t>
                      </a:r>
                      <a:r>
                        <a:rPr lang="ko-KR" altLang="en-US" sz="900" u="none" strike="noStrike" dirty="0">
                          <a:effectLst/>
                        </a:rPr>
                        <a:t> 미션 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45926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/tour/place/&lt;int:user_id&gt;/custom/&lt;int:custom_id&gt;/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미션명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미션데이터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커스텀</a:t>
                      </a:r>
                      <a:r>
                        <a:rPr lang="ko-KR" altLang="en-US" sz="900" u="none" strike="noStrike" dirty="0">
                          <a:effectLst/>
                        </a:rPr>
                        <a:t> 미션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82967"/>
                  </a:ext>
                </a:extLst>
              </a:tr>
              <a:tr h="136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/tour/place/&lt;int:user_id&gt;/custom/&lt;int:custom_id&gt;/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미션명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커스텀</a:t>
                      </a:r>
                      <a:r>
                        <a:rPr lang="ko-KR" altLang="en-US" sz="900" u="none" strike="noStrike" dirty="0">
                          <a:effectLst/>
                        </a:rPr>
                        <a:t> 미션 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17564"/>
                  </a:ext>
                </a:extLst>
              </a:tr>
              <a:tr h="13234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여행일정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기존 여행 일정 목록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387112724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/calendar/&lt;int:user_pk&gt;/&lt;str:date&gt;/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특정 날짜의 여행 일정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835635226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/calendar/&lt;int:user_pk&gt;/&lt;str:date&gt;/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특정 날짜 일정 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61390959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/calendar/&lt;int:user_pk&gt;/&lt;str:date&gt;/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변경 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기존 일정의 날짜 변경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828973360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/calendar/&lt;int:user_pk&gt;/&lt;str:date&gt;/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해당 날짜의 일정 전체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1933532184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/calendar/&lt;int:user_pk&gt;/&lt;str:date&gt;/place/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장소명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일정 장소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015071510"/>
                  </a:ext>
                </a:extLst>
              </a:tr>
              <a:tr h="136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/calendar/&lt;int:user_pk&gt;/&lt;str:date&gt;/place/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장소명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일정 장소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3708942933"/>
                  </a:ext>
                </a:extLst>
              </a:tr>
              <a:tr h="1323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후기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32B0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/review/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전체 </a:t>
                      </a:r>
                      <a:r>
                        <a:rPr lang="en-US" sz="900" u="none" strike="noStrike" dirty="0">
                          <a:effectLst/>
                        </a:rPr>
                        <a:t>review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45749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/review/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title, content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리뷰 생성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02910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/review/&lt;int:review_pk&gt;/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해당 리뷰의 </a:t>
                      </a:r>
                      <a:r>
                        <a:rPr lang="en-US" sz="900" u="none" strike="noStrike" dirty="0">
                          <a:effectLst/>
                        </a:rPr>
                        <a:t>detail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51880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/review/&lt;int:review_pk&gt;/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title, 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리뷰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87066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/review/&lt;int:review_pk&gt;/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리뷰 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584774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/review/&lt;int:review_pk&gt;/comment/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코멘트 정보 </a:t>
                      </a:r>
                      <a:r>
                        <a:rPr lang="en-US" sz="900" u="none" strike="noStrike" dirty="0">
                          <a:effectLst/>
                        </a:rPr>
                        <a:t>get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10152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/review/&lt;int:review_pk&gt;/comment/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코멘트 생성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6310"/>
                  </a:ext>
                </a:extLst>
              </a:tr>
              <a:tr h="219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/review/&lt;int:review_pk&gt;/comment/&lt;int:comment_pk&gt;/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코멘트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17844"/>
                  </a:ext>
                </a:extLst>
              </a:tr>
              <a:tr h="13234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그룹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>
                    <a:solidFill>
                      <a:srgbClr val="64CE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/group/&lt;int:user_pk&gt;/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전체 그룹 조회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687197044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/group/&lt;int:user_pk&gt;/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그룹 생성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1135897329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/group/&lt;int:user_pk&gt;/&lt;int:group_pk&gt;/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해당 그룹 조회 </a:t>
                      </a:r>
                      <a:r>
                        <a:rPr lang="en-US" altLang="ko-KR" sz="900" u="none" strike="noStrike" dirty="0">
                          <a:effectLst/>
                        </a:rPr>
                        <a:t>( </a:t>
                      </a:r>
                      <a:r>
                        <a:rPr lang="ko-KR" altLang="en-US" sz="900" u="none" strike="noStrike" dirty="0">
                          <a:effectLst/>
                        </a:rPr>
                        <a:t>일정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멤버 등 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4253799125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/group/&lt;int:user_pk&gt;/&lt;int:group_pk&gt;/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일정 정보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멤버 정보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그룹 정보 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434889263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/group/&lt;int:user_pk&gt;/&lt;int:group_pk&gt;/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그룹 삭제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2601969257"/>
                  </a:ext>
                </a:extLst>
              </a:tr>
              <a:tr h="13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/group/&lt;int:user_pk&gt;/&lt;int:group_pk&gt;/notice/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공지할 내용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그룹장만 가능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그룹원에게 공지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78" marR="3878" marT="3878" marB="0" anchor="ctr"/>
                </a:tc>
                <a:extLst>
                  <a:ext uri="{0D108BD9-81ED-4DB2-BD59-A6C34878D82A}">
                    <a16:rowId xmlns:a16="http://schemas.microsoft.com/office/drawing/2014/main" val="93580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2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2447AA57-2424-40CB-A319-B32365496074}"/>
              </a:ext>
            </a:extLst>
          </p:cNvPr>
          <p:cNvCxnSpPr>
            <a:cxnSpLocks/>
          </p:cNvCxnSpPr>
          <p:nvPr/>
        </p:nvCxnSpPr>
        <p:spPr>
          <a:xfrm>
            <a:off x="914400" y="5015706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>
            <a:extLst>
              <a:ext uri="{FF2B5EF4-FFF2-40B4-BE49-F238E27FC236}">
                <a16:creationId xmlns:a16="http://schemas.microsoft.com/office/drawing/2014/main" id="{7F4A25E9-198B-422F-9DB0-22F7D8F38520}"/>
              </a:ext>
            </a:extLst>
          </p:cNvPr>
          <p:cNvGrpSpPr/>
          <p:nvPr/>
        </p:nvGrpSpPr>
        <p:grpSpPr>
          <a:xfrm>
            <a:off x="979465" y="4785364"/>
            <a:ext cx="1096955" cy="890861"/>
            <a:chOff x="430681" y="4698935"/>
            <a:chExt cx="1096955" cy="890861"/>
          </a:xfrm>
        </p:grpSpPr>
        <p:sp>
          <p:nvSpPr>
            <p:cNvPr id="5" name="Teardrop 6">
              <a:extLst>
                <a:ext uri="{FF2B5EF4-FFF2-40B4-BE49-F238E27FC236}">
                  <a16:creationId xmlns:a16="http://schemas.microsoft.com/office/drawing/2014/main" id="{BC31BB29-37C3-4358-B003-9B8ABD73DEF0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DBE5CF-A36E-4733-BB7A-615507E8559B}"/>
                </a:ext>
              </a:extLst>
            </p:cNvPr>
            <p:cNvSpPr txBox="1"/>
            <p:nvPr/>
          </p:nvSpPr>
          <p:spPr>
            <a:xfrm>
              <a:off x="430681" y="5220464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1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주차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7" name="Oval 29">
              <a:extLst>
                <a:ext uri="{FF2B5EF4-FFF2-40B4-BE49-F238E27FC236}">
                  <a16:creationId xmlns:a16="http://schemas.microsoft.com/office/drawing/2014/main" id="{53E85B8E-3535-4675-8560-2FAF542E3646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16BDF1CE-0BF1-48D4-993D-7BE06C3A48C1}"/>
              </a:ext>
            </a:extLst>
          </p:cNvPr>
          <p:cNvGrpSpPr/>
          <p:nvPr/>
        </p:nvGrpSpPr>
        <p:grpSpPr>
          <a:xfrm>
            <a:off x="2698707" y="4785364"/>
            <a:ext cx="1096955" cy="890861"/>
            <a:chOff x="430681" y="4698935"/>
            <a:chExt cx="1096955" cy="890861"/>
          </a:xfrm>
        </p:grpSpPr>
        <p:sp>
          <p:nvSpPr>
            <p:cNvPr id="9" name="Teardrop 32">
              <a:extLst>
                <a:ext uri="{FF2B5EF4-FFF2-40B4-BE49-F238E27FC236}">
                  <a16:creationId xmlns:a16="http://schemas.microsoft.com/office/drawing/2014/main" id="{472CF6A6-7715-4B8E-9317-9408ED85E8E1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3EA087-E998-42BA-8D2F-249D5D3085FA}"/>
                </a:ext>
              </a:extLst>
            </p:cNvPr>
            <p:cNvSpPr txBox="1"/>
            <p:nvPr/>
          </p:nvSpPr>
          <p:spPr>
            <a:xfrm>
              <a:off x="430681" y="5220464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2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주차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7946C3B8-B43C-4D72-82BE-F3E5FDDE6C22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12" name="Group 35">
            <a:extLst>
              <a:ext uri="{FF2B5EF4-FFF2-40B4-BE49-F238E27FC236}">
                <a16:creationId xmlns:a16="http://schemas.microsoft.com/office/drawing/2014/main" id="{8B3A6BEB-40C5-49A0-971F-121E80535529}"/>
              </a:ext>
            </a:extLst>
          </p:cNvPr>
          <p:cNvGrpSpPr/>
          <p:nvPr/>
        </p:nvGrpSpPr>
        <p:grpSpPr>
          <a:xfrm>
            <a:off x="4417949" y="4785364"/>
            <a:ext cx="1096955" cy="890861"/>
            <a:chOff x="430681" y="4698935"/>
            <a:chExt cx="1096955" cy="890861"/>
          </a:xfrm>
        </p:grpSpPr>
        <p:sp>
          <p:nvSpPr>
            <p:cNvPr id="13" name="Teardrop 36">
              <a:extLst>
                <a:ext uri="{FF2B5EF4-FFF2-40B4-BE49-F238E27FC236}">
                  <a16:creationId xmlns:a16="http://schemas.microsoft.com/office/drawing/2014/main" id="{6748CCDE-5EAB-41BA-A6CD-5F49332DE2BB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B3CE9F-9970-4622-82E7-42A77768608A}"/>
                </a:ext>
              </a:extLst>
            </p:cNvPr>
            <p:cNvSpPr txBox="1"/>
            <p:nvPr/>
          </p:nvSpPr>
          <p:spPr>
            <a:xfrm>
              <a:off x="430681" y="5220464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3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주차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FDA79953-0C34-433A-AD02-78EC45DB6BF1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16" name="Group 39">
            <a:extLst>
              <a:ext uri="{FF2B5EF4-FFF2-40B4-BE49-F238E27FC236}">
                <a16:creationId xmlns:a16="http://schemas.microsoft.com/office/drawing/2014/main" id="{FF90E5C4-D397-4AEB-812F-9AA01C4BE056}"/>
              </a:ext>
            </a:extLst>
          </p:cNvPr>
          <p:cNvGrpSpPr/>
          <p:nvPr/>
        </p:nvGrpSpPr>
        <p:grpSpPr>
          <a:xfrm>
            <a:off x="6137191" y="4785364"/>
            <a:ext cx="1096955" cy="890861"/>
            <a:chOff x="430681" y="4698935"/>
            <a:chExt cx="1096955" cy="890861"/>
          </a:xfrm>
        </p:grpSpPr>
        <p:sp>
          <p:nvSpPr>
            <p:cNvPr id="17" name="Teardrop 40">
              <a:extLst>
                <a:ext uri="{FF2B5EF4-FFF2-40B4-BE49-F238E27FC236}">
                  <a16:creationId xmlns:a16="http://schemas.microsoft.com/office/drawing/2014/main" id="{29A7A2E0-1A20-46BA-81DA-265D17322A2F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AB2220-1602-406B-AC98-A7B62BE8DDBF}"/>
                </a:ext>
              </a:extLst>
            </p:cNvPr>
            <p:cNvSpPr txBox="1"/>
            <p:nvPr/>
          </p:nvSpPr>
          <p:spPr>
            <a:xfrm>
              <a:off x="430681" y="5220464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4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주차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4C8CC4EC-5211-486F-B2C7-8DA013533B2D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A0AF6638-5337-403E-85EC-CEDE259FA9DA}"/>
              </a:ext>
            </a:extLst>
          </p:cNvPr>
          <p:cNvGrpSpPr/>
          <p:nvPr/>
        </p:nvGrpSpPr>
        <p:grpSpPr>
          <a:xfrm>
            <a:off x="7856433" y="4785364"/>
            <a:ext cx="1096955" cy="890861"/>
            <a:chOff x="430681" y="4698935"/>
            <a:chExt cx="1096955" cy="890861"/>
          </a:xfrm>
        </p:grpSpPr>
        <p:sp>
          <p:nvSpPr>
            <p:cNvPr id="21" name="Teardrop 44">
              <a:extLst>
                <a:ext uri="{FF2B5EF4-FFF2-40B4-BE49-F238E27FC236}">
                  <a16:creationId xmlns:a16="http://schemas.microsoft.com/office/drawing/2014/main" id="{2E649A4D-B168-42FE-B29D-70C032C8A3F9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9654FD-2682-4CC1-A849-AEDC7870837E}"/>
                </a:ext>
              </a:extLst>
            </p:cNvPr>
            <p:cNvSpPr txBox="1"/>
            <p:nvPr/>
          </p:nvSpPr>
          <p:spPr>
            <a:xfrm>
              <a:off x="430681" y="5220464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5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주차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23" name="Oval 46">
              <a:extLst>
                <a:ext uri="{FF2B5EF4-FFF2-40B4-BE49-F238E27FC236}">
                  <a16:creationId xmlns:a16="http://schemas.microsoft.com/office/drawing/2014/main" id="{CB7C66DB-1122-4AE5-A95F-1A7C8F4EA1CB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id="{0769E287-90A3-4C17-9C4E-466A30AB7422}"/>
              </a:ext>
            </a:extLst>
          </p:cNvPr>
          <p:cNvGrpSpPr/>
          <p:nvPr/>
        </p:nvGrpSpPr>
        <p:grpSpPr>
          <a:xfrm>
            <a:off x="9575677" y="4785364"/>
            <a:ext cx="1096955" cy="890861"/>
            <a:chOff x="430681" y="4698935"/>
            <a:chExt cx="1096955" cy="890861"/>
          </a:xfrm>
        </p:grpSpPr>
        <p:sp>
          <p:nvSpPr>
            <p:cNvPr id="25" name="Teardrop 48">
              <a:extLst>
                <a:ext uri="{FF2B5EF4-FFF2-40B4-BE49-F238E27FC236}">
                  <a16:creationId xmlns:a16="http://schemas.microsoft.com/office/drawing/2014/main" id="{D3786390-1FF9-433D-96E6-D2B65523A3F2}"/>
                </a:ext>
              </a:extLst>
            </p:cNvPr>
            <p:cNvSpPr/>
            <p:nvPr/>
          </p:nvSpPr>
          <p:spPr>
            <a:xfrm rot="18900000">
              <a:off x="763134" y="4698935"/>
              <a:ext cx="432048" cy="432048"/>
            </a:xfrm>
            <a:prstGeom prst="teardrop">
              <a:avLst>
                <a:gd name="adj" fmla="val 2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07B4E-F1BB-4A0D-BA30-3B1BC85CFF37}"/>
                </a:ext>
              </a:extLst>
            </p:cNvPr>
            <p:cNvSpPr txBox="1"/>
            <p:nvPr/>
          </p:nvSpPr>
          <p:spPr>
            <a:xfrm>
              <a:off x="430681" y="5220464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최종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27" name="Oval 50">
              <a:extLst>
                <a:ext uri="{FF2B5EF4-FFF2-40B4-BE49-F238E27FC236}">
                  <a16:creationId xmlns:a16="http://schemas.microsoft.com/office/drawing/2014/main" id="{62FB6734-D000-4D0A-A3B6-86BECDF895B7}"/>
                </a:ext>
              </a:extLst>
            </p:cNvPr>
            <p:cNvSpPr/>
            <p:nvPr/>
          </p:nvSpPr>
          <p:spPr>
            <a:xfrm>
              <a:off x="876633" y="4814351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28C2305A-4391-4643-B737-71A629B0F70A}"/>
              </a:ext>
            </a:extLst>
          </p:cNvPr>
          <p:cNvSpPr/>
          <p:nvPr/>
        </p:nvSpPr>
        <p:spPr>
          <a:xfrm>
            <a:off x="1498207" y="412806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D89BE007-8B6D-4B95-935E-995D16542324}"/>
              </a:ext>
            </a:extLst>
          </p:cNvPr>
          <p:cNvSpPr/>
          <p:nvPr/>
        </p:nvSpPr>
        <p:spPr>
          <a:xfrm>
            <a:off x="3339923" y="393004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878C6DDA-CF4E-4F38-9FF3-38C0F6E7C12C}"/>
              </a:ext>
            </a:extLst>
          </p:cNvPr>
          <p:cNvSpPr/>
          <p:nvPr/>
        </p:nvSpPr>
        <p:spPr>
          <a:xfrm>
            <a:off x="5181639" y="373202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E86116D2-6C8A-4BFD-9450-C9E016E7E6E3}"/>
              </a:ext>
            </a:extLst>
          </p:cNvPr>
          <p:cNvSpPr/>
          <p:nvPr/>
        </p:nvSpPr>
        <p:spPr>
          <a:xfrm>
            <a:off x="7023355" y="350866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id="{4896E0C7-EC4F-42EE-B844-76ACBC134B74}"/>
              </a:ext>
            </a:extLst>
          </p:cNvPr>
          <p:cNvSpPr/>
          <p:nvPr/>
        </p:nvSpPr>
        <p:spPr>
          <a:xfrm>
            <a:off x="8865071" y="333597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33" name="Group 56">
            <a:extLst>
              <a:ext uri="{FF2B5EF4-FFF2-40B4-BE49-F238E27FC236}">
                <a16:creationId xmlns:a16="http://schemas.microsoft.com/office/drawing/2014/main" id="{18824368-5803-4148-8AC6-DE6085FEB274}"/>
              </a:ext>
            </a:extLst>
          </p:cNvPr>
          <p:cNvGrpSpPr/>
          <p:nvPr/>
        </p:nvGrpSpPr>
        <p:grpSpPr>
          <a:xfrm>
            <a:off x="1585304" y="2345857"/>
            <a:ext cx="1607390" cy="1123873"/>
            <a:chOff x="1704484" y="1766707"/>
            <a:chExt cx="1038452" cy="11238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977C11-B94F-4C11-814A-03A97245A6C1}"/>
                </a:ext>
              </a:extLst>
            </p:cNvPr>
            <p:cNvSpPr txBox="1"/>
            <p:nvPr/>
          </p:nvSpPr>
          <p:spPr>
            <a:xfrm>
              <a:off x="1724504" y="2059583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프로젝트를 기획하고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</a:b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최종 목표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개발 일정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그라운드 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개발 규칙을 정함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982B48-FC2C-468D-A03D-205A3F0BB3C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프로젝트 계획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cxnSp>
        <p:nvCxnSpPr>
          <p:cNvPr id="36" name="Straight Connector 60">
            <a:extLst>
              <a:ext uri="{FF2B5EF4-FFF2-40B4-BE49-F238E27FC236}">
                <a16:creationId xmlns:a16="http://schemas.microsoft.com/office/drawing/2014/main" id="{EDAEC66A-6E14-48E2-B47A-B3E89B8F17F3}"/>
              </a:ext>
            </a:extLst>
          </p:cNvPr>
          <p:cNvCxnSpPr/>
          <p:nvPr/>
        </p:nvCxnSpPr>
        <p:spPr>
          <a:xfrm>
            <a:off x="1498207" y="240302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85">
            <a:extLst>
              <a:ext uri="{FF2B5EF4-FFF2-40B4-BE49-F238E27FC236}">
                <a16:creationId xmlns:a16="http://schemas.microsoft.com/office/drawing/2014/main" id="{29577814-30D7-425C-9BF8-3335C8F471A4}"/>
              </a:ext>
            </a:extLst>
          </p:cNvPr>
          <p:cNvGrpSpPr/>
          <p:nvPr/>
        </p:nvGrpSpPr>
        <p:grpSpPr>
          <a:xfrm>
            <a:off x="3427020" y="2144691"/>
            <a:ext cx="1607390" cy="1308539"/>
            <a:chOff x="1704484" y="1766707"/>
            <a:chExt cx="1038452" cy="13085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AD4983-B4D2-4809-9D29-EE40972A6DE7}"/>
                </a:ext>
              </a:extLst>
            </p:cNvPr>
            <p:cNvSpPr txBox="1"/>
            <p:nvPr/>
          </p:nvSpPr>
          <p:spPr>
            <a:xfrm>
              <a:off x="1724504" y="2059583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여행지에 대한 정보를 제공하고 여행지나 지역에 맞는 검색 결과를 보여줄 수 있도록 구현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2DB6F5-DC5D-4A6A-80A7-73FFB859E51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여행지 검색 기능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cxnSp>
        <p:nvCxnSpPr>
          <p:cNvPr id="40" name="Straight Connector 86">
            <a:extLst>
              <a:ext uri="{FF2B5EF4-FFF2-40B4-BE49-F238E27FC236}">
                <a16:creationId xmlns:a16="http://schemas.microsoft.com/office/drawing/2014/main" id="{72E68650-F178-49F2-9EBD-78CBFA711201}"/>
              </a:ext>
            </a:extLst>
          </p:cNvPr>
          <p:cNvCxnSpPr/>
          <p:nvPr/>
        </p:nvCxnSpPr>
        <p:spPr>
          <a:xfrm>
            <a:off x="3339923" y="2206259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90">
            <a:extLst>
              <a:ext uri="{FF2B5EF4-FFF2-40B4-BE49-F238E27FC236}">
                <a16:creationId xmlns:a16="http://schemas.microsoft.com/office/drawing/2014/main" id="{0EECA203-F6F1-424D-90DD-A53CF0249EA6}"/>
              </a:ext>
            </a:extLst>
          </p:cNvPr>
          <p:cNvGrpSpPr/>
          <p:nvPr/>
        </p:nvGrpSpPr>
        <p:grpSpPr>
          <a:xfrm>
            <a:off x="5268736" y="1943525"/>
            <a:ext cx="1607390" cy="929876"/>
            <a:chOff x="1704484" y="1766707"/>
            <a:chExt cx="1038452" cy="9298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C197A6-33B7-47B6-A9C2-F3F609779BE1}"/>
                </a:ext>
              </a:extLst>
            </p:cNvPr>
            <p:cNvSpPr txBox="1"/>
            <p:nvPr/>
          </p:nvSpPr>
          <p:spPr>
            <a:xfrm>
              <a:off x="1724504" y="2050252"/>
              <a:ext cx="101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여행 일정을 작성하고 편집이 가능하도록 기능 구현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BF1488-E7CE-4E5A-821D-AE900512286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여행 일정 기능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cxnSp>
        <p:nvCxnSpPr>
          <p:cNvPr id="44" name="Straight Connector 91">
            <a:extLst>
              <a:ext uri="{FF2B5EF4-FFF2-40B4-BE49-F238E27FC236}">
                <a16:creationId xmlns:a16="http://schemas.microsoft.com/office/drawing/2014/main" id="{BC8DF6D8-5E01-491F-AF79-A44EE6F696B8}"/>
              </a:ext>
            </a:extLst>
          </p:cNvPr>
          <p:cNvCxnSpPr/>
          <p:nvPr/>
        </p:nvCxnSpPr>
        <p:spPr>
          <a:xfrm>
            <a:off x="5181639" y="200948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95">
            <a:extLst>
              <a:ext uri="{FF2B5EF4-FFF2-40B4-BE49-F238E27FC236}">
                <a16:creationId xmlns:a16="http://schemas.microsoft.com/office/drawing/2014/main" id="{8715BB01-4BF0-421B-95D3-6F7BFD8AF57B}"/>
              </a:ext>
            </a:extLst>
          </p:cNvPr>
          <p:cNvGrpSpPr/>
          <p:nvPr/>
        </p:nvGrpSpPr>
        <p:grpSpPr>
          <a:xfrm>
            <a:off x="7110452" y="1742359"/>
            <a:ext cx="1607390" cy="1123873"/>
            <a:chOff x="1704484" y="1766707"/>
            <a:chExt cx="1038452" cy="11238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499629-F9CA-4076-8394-67A590B442CF}"/>
                </a:ext>
              </a:extLst>
            </p:cNvPr>
            <p:cNvSpPr txBox="1"/>
            <p:nvPr/>
          </p:nvSpPr>
          <p:spPr>
            <a:xfrm>
              <a:off x="1724504" y="2059583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미션이나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챌린지를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시작하고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인증받는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기능과 업적 관리 기능을 구현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5B6883-1DE1-4D2B-AE94-563B59EC4A51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미션 </a:t>
              </a:r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챌린지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기능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cxnSp>
        <p:nvCxnSpPr>
          <p:cNvPr id="48" name="Straight Connector 96">
            <a:extLst>
              <a:ext uri="{FF2B5EF4-FFF2-40B4-BE49-F238E27FC236}">
                <a16:creationId xmlns:a16="http://schemas.microsoft.com/office/drawing/2014/main" id="{0CE7F96A-2AD5-457D-900A-2F07FD3CC5EE}"/>
              </a:ext>
            </a:extLst>
          </p:cNvPr>
          <p:cNvCxnSpPr/>
          <p:nvPr/>
        </p:nvCxnSpPr>
        <p:spPr>
          <a:xfrm>
            <a:off x="7023355" y="181271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00">
            <a:extLst>
              <a:ext uri="{FF2B5EF4-FFF2-40B4-BE49-F238E27FC236}">
                <a16:creationId xmlns:a16="http://schemas.microsoft.com/office/drawing/2014/main" id="{55ACE563-CF4B-4F98-BDEF-6D64D09E6712}"/>
              </a:ext>
            </a:extLst>
          </p:cNvPr>
          <p:cNvGrpSpPr/>
          <p:nvPr/>
        </p:nvGrpSpPr>
        <p:grpSpPr>
          <a:xfrm>
            <a:off x="8952168" y="1541193"/>
            <a:ext cx="1607390" cy="1123873"/>
            <a:chOff x="1704484" y="1766707"/>
            <a:chExt cx="1038452" cy="112387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738E02-9583-44CE-BBA0-8AC7ED57C99D}"/>
                </a:ext>
              </a:extLst>
            </p:cNvPr>
            <p:cNvSpPr txBox="1"/>
            <p:nvPr/>
          </p:nvSpPr>
          <p:spPr>
            <a:xfrm>
              <a:off x="1724504" y="2059583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PPT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및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UCC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제작하고 최종 서비스 점검을 거쳐 사용될 서비스를 배포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7979DE-0A13-4392-A7A9-A432DBA1726C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최종 발표 준비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cxnSp>
        <p:nvCxnSpPr>
          <p:cNvPr id="52" name="Straight Connector 101">
            <a:extLst>
              <a:ext uri="{FF2B5EF4-FFF2-40B4-BE49-F238E27FC236}">
                <a16:creationId xmlns:a16="http://schemas.microsoft.com/office/drawing/2014/main" id="{364ADE02-5694-4952-9361-CF0296D7D909}"/>
              </a:ext>
            </a:extLst>
          </p:cNvPr>
          <p:cNvCxnSpPr/>
          <p:nvPr/>
        </p:nvCxnSpPr>
        <p:spPr>
          <a:xfrm>
            <a:off x="8865071" y="1615946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"/>
          <p:cNvSpPr txBox="1">
            <a:spLocks/>
          </p:cNvSpPr>
          <p:nvPr/>
        </p:nvSpPr>
        <p:spPr>
          <a:xfrm>
            <a:off x="323528" y="51383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 일정</a:t>
            </a: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8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5531" y="2940667"/>
            <a:ext cx="6200630" cy="677416"/>
          </a:xfrm>
        </p:spPr>
        <p:txBody>
          <a:bodyPr/>
          <a:lstStyle/>
          <a:p>
            <a:r>
              <a:rPr lang="ko-KR" altLang="en-US" sz="4400" b="1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최종목표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5531" y="3653251"/>
            <a:ext cx="6200630" cy="288032"/>
          </a:xfrm>
        </p:spPr>
        <p:txBody>
          <a:bodyPr/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프로젝트가 최종적으로 이뤄야 할 목표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9">
            <a:extLst>
              <a:ext uri="{FF2B5EF4-FFF2-40B4-BE49-F238E27FC236}">
                <a16:creationId xmlns:a16="http://schemas.microsoft.com/office/drawing/2014/main" id="{17423084-B760-4865-AADA-5C16CE5F0237}"/>
              </a:ext>
            </a:extLst>
          </p:cNvPr>
          <p:cNvSpPr/>
          <p:nvPr/>
        </p:nvSpPr>
        <p:spPr>
          <a:xfrm>
            <a:off x="6603173" y="1582131"/>
            <a:ext cx="4814316" cy="2420656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393861"/>
              <a:gd name="connsiteY0" fmla="*/ 669031 h 1778653"/>
              <a:gd name="connsiteX1" fmla="*/ 3057525 w 3393861"/>
              <a:gd name="connsiteY1" fmla="*/ 164206 h 1778653"/>
              <a:gd name="connsiteX2" fmla="*/ 2847072 w 3393861"/>
              <a:gd name="connsiteY2" fmla="*/ 1778653 h 1778653"/>
              <a:gd name="connsiteX0" fmla="*/ 0 w 3369466"/>
              <a:gd name="connsiteY0" fmla="*/ 669031 h 1819901"/>
              <a:gd name="connsiteX1" fmla="*/ 3057525 w 3369466"/>
              <a:gd name="connsiteY1" fmla="*/ 164206 h 1819901"/>
              <a:gd name="connsiteX2" fmla="*/ 2762112 w 3369466"/>
              <a:gd name="connsiteY2" fmla="*/ 1819901 h 1819901"/>
              <a:gd name="connsiteX0" fmla="*/ 0 w 3440883"/>
              <a:gd name="connsiteY0" fmla="*/ 669031 h 1819901"/>
              <a:gd name="connsiteX1" fmla="*/ 3057525 w 3440883"/>
              <a:gd name="connsiteY1" fmla="*/ 164206 h 1819901"/>
              <a:gd name="connsiteX2" fmla="*/ 2762112 w 3440883"/>
              <a:gd name="connsiteY2" fmla="*/ 1819901 h 181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0883" h="1819901">
                <a:moveTo>
                  <a:pt x="0" y="669031"/>
                </a:moveTo>
                <a:cubicBezTo>
                  <a:pt x="1428750" y="961131"/>
                  <a:pt x="1943100" y="-470794"/>
                  <a:pt x="3057525" y="164206"/>
                </a:cubicBezTo>
                <a:cubicBezTo>
                  <a:pt x="3717925" y="605531"/>
                  <a:pt x="3463637" y="1742006"/>
                  <a:pt x="2762112" y="1819901"/>
                </a:cubicBezTo>
              </a:path>
            </a:pathLst>
          </a:custGeom>
          <a:ln w="635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77845456-FBC6-43E0-9363-61F701C18403}"/>
              </a:ext>
            </a:extLst>
          </p:cNvPr>
          <p:cNvSpPr/>
          <p:nvPr/>
        </p:nvSpPr>
        <p:spPr>
          <a:xfrm>
            <a:off x="6474910" y="1996827"/>
            <a:ext cx="4659255" cy="1888358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654429"/>
              <a:gd name="connsiteY0" fmla="*/ 516771 h 1733574"/>
              <a:gd name="connsiteX1" fmla="*/ 3268841 w 3654429"/>
              <a:gd name="connsiteY1" fmla="*/ 180999 h 1733574"/>
              <a:gd name="connsiteX2" fmla="*/ 3202166 w 3654429"/>
              <a:gd name="connsiteY2" fmla="*/ 1733574 h 1733574"/>
              <a:gd name="connsiteX0" fmla="*/ 0 w 3654429"/>
              <a:gd name="connsiteY0" fmla="*/ 484692 h 1701495"/>
              <a:gd name="connsiteX1" fmla="*/ 3268841 w 3654429"/>
              <a:gd name="connsiteY1" fmla="*/ 148920 h 1701495"/>
              <a:gd name="connsiteX2" fmla="*/ 3202166 w 3654429"/>
              <a:gd name="connsiteY2" fmla="*/ 1701495 h 1701495"/>
              <a:gd name="connsiteX0" fmla="*/ 0 w 3616261"/>
              <a:gd name="connsiteY0" fmla="*/ 484692 h 1718364"/>
              <a:gd name="connsiteX1" fmla="*/ 3268841 w 3616261"/>
              <a:gd name="connsiteY1" fmla="*/ 148920 h 1718364"/>
              <a:gd name="connsiteX2" fmla="*/ 3093630 w 3616261"/>
              <a:gd name="connsiteY2" fmla="*/ 1718364 h 1718364"/>
              <a:gd name="connsiteX0" fmla="*/ 0 w 3664155"/>
              <a:gd name="connsiteY0" fmla="*/ 484692 h 1718364"/>
              <a:gd name="connsiteX1" fmla="*/ 3268841 w 3664155"/>
              <a:gd name="connsiteY1" fmla="*/ 148920 h 1718364"/>
              <a:gd name="connsiteX2" fmla="*/ 3093630 w 3664155"/>
              <a:gd name="connsiteY2" fmla="*/ 1718364 h 1718364"/>
              <a:gd name="connsiteX0" fmla="*/ 0 w 3686912"/>
              <a:gd name="connsiteY0" fmla="*/ 508122 h 1741794"/>
              <a:gd name="connsiteX1" fmla="*/ 3305020 w 3686912"/>
              <a:gd name="connsiteY1" fmla="*/ 147047 h 1741794"/>
              <a:gd name="connsiteX2" fmla="*/ 3093630 w 3686912"/>
              <a:gd name="connsiteY2" fmla="*/ 1741794 h 174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912" h="1741794">
                <a:moveTo>
                  <a:pt x="0" y="508122"/>
                </a:moveTo>
                <a:cubicBezTo>
                  <a:pt x="1566106" y="1180592"/>
                  <a:pt x="2190595" y="-487953"/>
                  <a:pt x="3305020" y="147047"/>
                </a:cubicBezTo>
                <a:cubicBezTo>
                  <a:pt x="3965420" y="588372"/>
                  <a:pt x="3687090" y="1574815"/>
                  <a:pt x="3093630" y="1741794"/>
                </a:cubicBezTo>
              </a:path>
            </a:pathLst>
          </a:cu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375C99BF-3A24-4498-9D44-2DE7B34C4D77}"/>
              </a:ext>
            </a:extLst>
          </p:cNvPr>
          <p:cNvSpPr/>
          <p:nvPr/>
        </p:nvSpPr>
        <p:spPr>
          <a:xfrm>
            <a:off x="6603173" y="1364344"/>
            <a:ext cx="4475986" cy="2041529"/>
          </a:xfrm>
          <a:custGeom>
            <a:avLst/>
            <a:gdLst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295275 h 1343025"/>
              <a:gd name="connsiteX1" fmla="*/ 2886075 w 3648075"/>
              <a:gd name="connsiteY1" fmla="*/ 0 h 1343025"/>
              <a:gd name="connsiteX2" fmla="*/ 3648075 w 3648075"/>
              <a:gd name="connsiteY2" fmla="*/ 657225 h 1343025"/>
              <a:gd name="connsiteX3" fmla="*/ 2990850 w 3648075"/>
              <a:gd name="connsiteY3" fmla="*/ 1343025 h 1343025"/>
              <a:gd name="connsiteX4" fmla="*/ 3019425 w 3648075"/>
              <a:gd name="connsiteY4" fmla="*/ 1333500 h 1343025"/>
              <a:gd name="connsiteX0" fmla="*/ 0 w 3648075"/>
              <a:gd name="connsiteY0" fmla="*/ 422478 h 1470228"/>
              <a:gd name="connsiteX1" fmla="*/ 2886075 w 3648075"/>
              <a:gd name="connsiteY1" fmla="*/ 127203 h 1470228"/>
              <a:gd name="connsiteX2" fmla="*/ 3648075 w 3648075"/>
              <a:gd name="connsiteY2" fmla="*/ 784428 h 1470228"/>
              <a:gd name="connsiteX3" fmla="*/ 2990850 w 3648075"/>
              <a:gd name="connsiteY3" fmla="*/ 1470228 h 1470228"/>
              <a:gd name="connsiteX4" fmla="*/ 3019425 w 3648075"/>
              <a:gd name="connsiteY4" fmla="*/ 1460703 h 1470228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648075"/>
              <a:gd name="connsiteY0" fmla="*/ 384312 h 1432062"/>
              <a:gd name="connsiteX1" fmla="*/ 2886075 w 3648075"/>
              <a:gd name="connsiteY1" fmla="*/ 89037 h 1432062"/>
              <a:gd name="connsiteX2" fmla="*/ 3648075 w 3648075"/>
              <a:gd name="connsiteY2" fmla="*/ 746262 h 1432062"/>
              <a:gd name="connsiteX3" fmla="*/ 2990850 w 3648075"/>
              <a:gd name="connsiteY3" fmla="*/ 1432062 h 1432062"/>
              <a:gd name="connsiteX4" fmla="*/ 3019425 w 3648075"/>
              <a:gd name="connsiteY4" fmla="*/ 1422537 h 1432062"/>
              <a:gd name="connsiteX0" fmla="*/ 0 w 3514725"/>
              <a:gd name="connsiteY0" fmla="*/ 384312 h 1432062"/>
              <a:gd name="connsiteX1" fmla="*/ 2886075 w 3514725"/>
              <a:gd name="connsiteY1" fmla="*/ 89037 h 1432062"/>
              <a:gd name="connsiteX2" fmla="*/ 3514725 w 3514725"/>
              <a:gd name="connsiteY2" fmla="*/ 793887 h 1432062"/>
              <a:gd name="connsiteX3" fmla="*/ 2990850 w 3514725"/>
              <a:gd name="connsiteY3" fmla="*/ 1432062 h 1432062"/>
              <a:gd name="connsiteX4" fmla="*/ 3019425 w 3514725"/>
              <a:gd name="connsiteY4" fmla="*/ 1422537 h 1432062"/>
              <a:gd name="connsiteX0" fmla="*/ 0 w 3543916"/>
              <a:gd name="connsiteY0" fmla="*/ 384312 h 1432062"/>
              <a:gd name="connsiteX1" fmla="*/ 2886075 w 3543916"/>
              <a:gd name="connsiteY1" fmla="*/ 89037 h 1432062"/>
              <a:gd name="connsiteX2" fmla="*/ 3514725 w 3543916"/>
              <a:gd name="connsiteY2" fmla="*/ 793887 h 1432062"/>
              <a:gd name="connsiteX3" fmla="*/ 2990850 w 3543916"/>
              <a:gd name="connsiteY3" fmla="*/ 1432062 h 1432062"/>
              <a:gd name="connsiteX4" fmla="*/ 3019425 w 3543916"/>
              <a:gd name="connsiteY4" fmla="*/ 1422537 h 1432062"/>
              <a:gd name="connsiteX0" fmla="*/ 0 w 3544552"/>
              <a:gd name="connsiteY0" fmla="*/ 553510 h 1601260"/>
              <a:gd name="connsiteX1" fmla="*/ 2895600 w 3544552"/>
              <a:gd name="connsiteY1" fmla="*/ 77260 h 1601260"/>
              <a:gd name="connsiteX2" fmla="*/ 3514725 w 3544552"/>
              <a:gd name="connsiteY2" fmla="*/ 963085 h 1601260"/>
              <a:gd name="connsiteX3" fmla="*/ 2990850 w 3544552"/>
              <a:gd name="connsiteY3" fmla="*/ 1601260 h 1601260"/>
              <a:gd name="connsiteX4" fmla="*/ 3019425 w 3544552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500521"/>
              <a:gd name="connsiteY0" fmla="*/ 553510 h 1601260"/>
              <a:gd name="connsiteX1" fmla="*/ 2895600 w 3500521"/>
              <a:gd name="connsiteY1" fmla="*/ 77260 h 1601260"/>
              <a:gd name="connsiteX2" fmla="*/ 3467100 w 3500521"/>
              <a:gd name="connsiteY2" fmla="*/ 991660 h 1601260"/>
              <a:gd name="connsiteX3" fmla="*/ 2990850 w 3500521"/>
              <a:gd name="connsiteY3" fmla="*/ 1601260 h 1601260"/>
              <a:gd name="connsiteX4" fmla="*/ 3019425 w 3500521"/>
              <a:gd name="connsiteY4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3" fmla="*/ 3019425 w 3139354"/>
              <a:gd name="connsiteY3" fmla="*/ 1591735 h 1601260"/>
              <a:gd name="connsiteX0" fmla="*/ 0 w 3139354"/>
              <a:gd name="connsiteY0" fmla="*/ 553510 h 1601260"/>
              <a:gd name="connsiteX1" fmla="*/ 2895600 w 3139354"/>
              <a:gd name="connsiteY1" fmla="*/ 77260 h 1601260"/>
              <a:gd name="connsiteX2" fmla="*/ 2990850 w 3139354"/>
              <a:gd name="connsiteY2" fmla="*/ 1601260 h 1601260"/>
              <a:gd name="connsiteX0" fmla="*/ 0 w 3338009"/>
              <a:gd name="connsiteY0" fmla="*/ 553510 h 1601260"/>
              <a:gd name="connsiteX1" fmla="*/ 2895600 w 3338009"/>
              <a:gd name="connsiteY1" fmla="*/ 77260 h 1601260"/>
              <a:gd name="connsiteX2" fmla="*/ 2990850 w 3338009"/>
              <a:gd name="connsiteY2" fmla="*/ 1601260 h 1601260"/>
              <a:gd name="connsiteX0" fmla="*/ 0 w 3435667"/>
              <a:gd name="connsiteY0" fmla="*/ 508668 h 1556418"/>
              <a:gd name="connsiteX1" fmla="*/ 3095625 w 3435667"/>
              <a:gd name="connsiteY1" fmla="*/ 80043 h 1556418"/>
              <a:gd name="connsiteX2" fmla="*/ 2990850 w 3435667"/>
              <a:gd name="connsiteY2" fmla="*/ 1556418 h 1556418"/>
              <a:gd name="connsiteX0" fmla="*/ 0 w 3414855"/>
              <a:gd name="connsiteY0" fmla="*/ 580508 h 1628258"/>
              <a:gd name="connsiteX1" fmla="*/ 3057525 w 3414855"/>
              <a:gd name="connsiteY1" fmla="*/ 75683 h 1628258"/>
              <a:gd name="connsiteX2" fmla="*/ 2990850 w 3414855"/>
              <a:gd name="connsiteY2" fmla="*/ 1628258 h 1628258"/>
              <a:gd name="connsiteX0" fmla="*/ 0 w 3483642"/>
              <a:gd name="connsiteY0" fmla="*/ 580508 h 1628258"/>
              <a:gd name="connsiteX1" fmla="*/ 3057525 w 3483642"/>
              <a:gd name="connsiteY1" fmla="*/ 75683 h 1628258"/>
              <a:gd name="connsiteX2" fmla="*/ 2990850 w 3483642"/>
              <a:gd name="connsiteY2" fmla="*/ 1628258 h 1628258"/>
              <a:gd name="connsiteX0" fmla="*/ 0 w 3483642"/>
              <a:gd name="connsiteY0" fmla="*/ 618063 h 1665813"/>
              <a:gd name="connsiteX1" fmla="*/ 3057525 w 3483642"/>
              <a:gd name="connsiteY1" fmla="*/ 113238 h 1665813"/>
              <a:gd name="connsiteX2" fmla="*/ 2990850 w 3483642"/>
              <a:gd name="connsiteY2" fmla="*/ 1665813 h 1665813"/>
              <a:gd name="connsiteX0" fmla="*/ 0 w 3479740"/>
              <a:gd name="connsiteY0" fmla="*/ 618063 h 1665813"/>
              <a:gd name="connsiteX1" fmla="*/ 3057525 w 3479740"/>
              <a:gd name="connsiteY1" fmla="*/ 113238 h 1665813"/>
              <a:gd name="connsiteX2" fmla="*/ 2990850 w 3479740"/>
              <a:gd name="connsiteY2" fmla="*/ 1665813 h 1665813"/>
              <a:gd name="connsiteX0" fmla="*/ 0 w 3443113"/>
              <a:gd name="connsiteY0" fmla="*/ 618063 h 1665813"/>
              <a:gd name="connsiteX1" fmla="*/ 3057525 w 3443113"/>
              <a:gd name="connsiteY1" fmla="*/ 113238 h 1665813"/>
              <a:gd name="connsiteX2" fmla="*/ 2990850 w 3443113"/>
              <a:gd name="connsiteY2" fmla="*/ 1665813 h 1665813"/>
              <a:gd name="connsiteX0" fmla="*/ 0 w 3443113"/>
              <a:gd name="connsiteY0" fmla="*/ 651646 h 1699396"/>
              <a:gd name="connsiteX1" fmla="*/ 3057525 w 3443113"/>
              <a:gd name="connsiteY1" fmla="*/ 146821 h 1699396"/>
              <a:gd name="connsiteX2" fmla="*/ 2990850 w 3443113"/>
              <a:gd name="connsiteY2" fmla="*/ 1699396 h 1699396"/>
              <a:gd name="connsiteX0" fmla="*/ 0 w 3443113"/>
              <a:gd name="connsiteY0" fmla="*/ 669031 h 1716781"/>
              <a:gd name="connsiteX1" fmla="*/ 3057525 w 3443113"/>
              <a:gd name="connsiteY1" fmla="*/ 164206 h 1716781"/>
              <a:gd name="connsiteX2" fmla="*/ 2990850 w 3443113"/>
              <a:gd name="connsiteY2" fmla="*/ 1716781 h 1716781"/>
              <a:gd name="connsiteX0" fmla="*/ 0 w 3531644"/>
              <a:gd name="connsiteY0" fmla="*/ 731919 h 1710812"/>
              <a:gd name="connsiteX1" fmla="*/ 3146056 w 3531644"/>
              <a:gd name="connsiteY1" fmla="*/ 158237 h 1710812"/>
              <a:gd name="connsiteX2" fmla="*/ 3079381 w 3531644"/>
              <a:gd name="connsiteY2" fmla="*/ 1710812 h 1710812"/>
              <a:gd name="connsiteX0" fmla="*/ 0 w 3531644"/>
              <a:gd name="connsiteY0" fmla="*/ 746907 h 1725800"/>
              <a:gd name="connsiteX1" fmla="*/ 3146056 w 3531644"/>
              <a:gd name="connsiteY1" fmla="*/ 173225 h 1725800"/>
              <a:gd name="connsiteX2" fmla="*/ 3079381 w 3531644"/>
              <a:gd name="connsiteY2" fmla="*/ 1725800 h 1725800"/>
              <a:gd name="connsiteX0" fmla="*/ 0 w 3464062"/>
              <a:gd name="connsiteY0" fmla="*/ 746907 h 1666780"/>
              <a:gd name="connsiteX1" fmla="*/ 3146056 w 3464062"/>
              <a:gd name="connsiteY1" fmla="*/ 173225 h 1666780"/>
              <a:gd name="connsiteX2" fmla="*/ 2872810 w 3464062"/>
              <a:gd name="connsiteY2" fmla="*/ 1666780 h 1666780"/>
              <a:gd name="connsiteX0" fmla="*/ 0 w 3395216"/>
              <a:gd name="connsiteY0" fmla="*/ 844990 h 1764863"/>
              <a:gd name="connsiteX1" fmla="*/ 3047689 w 3395216"/>
              <a:gd name="connsiteY1" fmla="*/ 163104 h 1764863"/>
              <a:gd name="connsiteX2" fmla="*/ 2872810 w 3395216"/>
              <a:gd name="connsiteY2" fmla="*/ 1764863 h 1764863"/>
              <a:gd name="connsiteX0" fmla="*/ 0 w 3423550"/>
              <a:gd name="connsiteY0" fmla="*/ 802135 h 1722008"/>
              <a:gd name="connsiteX1" fmla="*/ 3088947 w 3423550"/>
              <a:gd name="connsiteY1" fmla="*/ 167363 h 1722008"/>
              <a:gd name="connsiteX2" fmla="*/ 2872810 w 3423550"/>
              <a:gd name="connsiteY2" fmla="*/ 1722008 h 1722008"/>
              <a:gd name="connsiteX0" fmla="*/ 0 w 3365966"/>
              <a:gd name="connsiteY0" fmla="*/ 802135 h 1722008"/>
              <a:gd name="connsiteX1" fmla="*/ 3088947 w 3365966"/>
              <a:gd name="connsiteY1" fmla="*/ 167363 h 1722008"/>
              <a:gd name="connsiteX2" fmla="*/ 2872810 w 3365966"/>
              <a:gd name="connsiteY2" fmla="*/ 1722008 h 1722008"/>
              <a:gd name="connsiteX0" fmla="*/ 0 w 3365966"/>
              <a:gd name="connsiteY0" fmla="*/ 825751 h 1745624"/>
              <a:gd name="connsiteX1" fmla="*/ 3088947 w 3365966"/>
              <a:gd name="connsiteY1" fmla="*/ 190979 h 1745624"/>
              <a:gd name="connsiteX2" fmla="*/ 2872810 w 3365966"/>
              <a:gd name="connsiteY2" fmla="*/ 1745624 h 1745624"/>
              <a:gd name="connsiteX0" fmla="*/ 0 w 3365966"/>
              <a:gd name="connsiteY0" fmla="*/ 833266 h 1753139"/>
              <a:gd name="connsiteX1" fmla="*/ 3088947 w 3365966"/>
              <a:gd name="connsiteY1" fmla="*/ 198494 h 1753139"/>
              <a:gd name="connsiteX2" fmla="*/ 2872810 w 3365966"/>
              <a:gd name="connsiteY2" fmla="*/ 1753139 h 175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66" h="1753139">
                <a:moveTo>
                  <a:pt x="0" y="833266"/>
                </a:moveTo>
                <a:cubicBezTo>
                  <a:pt x="1599797" y="869782"/>
                  <a:pt x="2153307" y="-499324"/>
                  <a:pt x="3088947" y="198494"/>
                </a:cubicBezTo>
                <a:cubicBezTo>
                  <a:pt x="3618697" y="671228"/>
                  <a:pt x="3299848" y="1510252"/>
                  <a:pt x="2872810" y="1753139"/>
                </a:cubicBezTo>
              </a:path>
            </a:pathLst>
          </a:custGeom>
          <a:ln w="38100">
            <a:solidFill>
              <a:schemeClr val="accent1">
                <a:lumMod val="60000"/>
                <a:lumOff val="4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E5BF3FFB-7BA1-4D25-8735-8507D0DDCC75}"/>
              </a:ext>
            </a:extLst>
          </p:cNvPr>
          <p:cNvGrpSpPr/>
          <p:nvPr/>
        </p:nvGrpSpPr>
        <p:grpSpPr>
          <a:xfrm>
            <a:off x="6955362" y="2625944"/>
            <a:ext cx="3791944" cy="2312143"/>
            <a:chOff x="4860032" y="2722140"/>
            <a:chExt cx="3599658" cy="2194897"/>
          </a:xfrm>
          <a:solidFill>
            <a:srgbClr val="FAB117"/>
          </a:solidFill>
        </p:grpSpPr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208DFCCC-EDAD-4C36-8A2D-0CB1E5D46602}"/>
                </a:ext>
              </a:extLst>
            </p:cNvPr>
            <p:cNvSpPr/>
            <p:nvPr/>
          </p:nvSpPr>
          <p:spPr>
            <a:xfrm>
              <a:off x="7262783" y="3098159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54E9941E-80CA-4FE7-8B3A-CDEB807A7C42}"/>
                </a:ext>
              </a:extLst>
            </p:cNvPr>
            <p:cNvSpPr/>
            <p:nvPr/>
          </p:nvSpPr>
          <p:spPr>
            <a:xfrm>
              <a:off x="6685384" y="2722140"/>
              <a:ext cx="848907" cy="848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EF8D437F-301F-4C7B-9035-7CFEEA027428}"/>
                </a:ext>
              </a:extLst>
            </p:cNvPr>
            <p:cNvSpPr/>
            <p:nvPr/>
          </p:nvSpPr>
          <p:spPr>
            <a:xfrm>
              <a:off x="6340614" y="3129347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74313F91-1B8C-40A1-ADA2-08B80727D1D3}"/>
                </a:ext>
              </a:extLst>
            </p:cNvPr>
            <p:cNvSpPr/>
            <p:nvPr/>
          </p:nvSpPr>
          <p:spPr>
            <a:xfrm>
              <a:off x="5443921" y="3146594"/>
              <a:ext cx="606442" cy="6064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945BB148-E2E5-4D86-B133-E7A9FDEC4EC6}"/>
                </a:ext>
              </a:extLst>
            </p:cNvPr>
            <p:cNvSpPr/>
            <p:nvPr/>
          </p:nvSpPr>
          <p:spPr>
            <a:xfrm>
              <a:off x="4860032" y="3387080"/>
              <a:ext cx="848907" cy="8489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FC1B68C5-B48E-420E-B5B3-8DD6EEEF8D20}"/>
                </a:ext>
              </a:extLst>
            </p:cNvPr>
            <p:cNvSpPr/>
            <p:nvPr/>
          </p:nvSpPr>
          <p:spPr>
            <a:xfrm>
              <a:off x="5892004" y="2824913"/>
              <a:ext cx="947359" cy="947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55E1011D-FA2D-482D-BC60-8870148CDECD}"/>
                </a:ext>
              </a:extLst>
            </p:cNvPr>
            <p:cNvSpPr/>
            <p:nvPr/>
          </p:nvSpPr>
          <p:spPr>
            <a:xfrm>
              <a:off x="7092381" y="3486248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D500F8BF-48C2-47BF-A3C6-E890866E9192}"/>
                </a:ext>
              </a:extLst>
            </p:cNvPr>
            <p:cNvSpPr/>
            <p:nvPr/>
          </p:nvSpPr>
          <p:spPr>
            <a:xfrm>
              <a:off x="7451578" y="3908925"/>
              <a:ext cx="1008112" cy="1008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27">
              <a:extLst>
                <a:ext uri="{FF2B5EF4-FFF2-40B4-BE49-F238E27FC236}">
                  <a16:creationId xmlns:a16="http://schemas.microsoft.com/office/drawing/2014/main" id="{F1F934C0-30DF-44EE-B38A-D42050D30FEA}"/>
                </a:ext>
              </a:extLst>
            </p:cNvPr>
            <p:cNvSpPr/>
            <p:nvPr/>
          </p:nvSpPr>
          <p:spPr>
            <a:xfrm>
              <a:off x="5070929" y="4106271"/>
              <a:ext cx="606442" cy="6064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40CBAAF-6CF3-4277-8282-C37BCE80238F}"/>
                </a:ext>
              </a:extLst>
            </p:cNvPr>
            <p:cNvSpPr/>
            <p:nvPr/>
          </p:nvSpPr>
          <p:spPr>
            <a:xfrm>
              <a:off x="5436096" y="3449815"/>
              <a:ext cx="1008112" cy="10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Oval 30">
            <a:extLst>
              <a:ext uri="{FF2B5EF4-FFF2-40B4-BE49-F238E27FC236}">
                <a16:creationId xmlns:a16="http://schemas.microsoft.com/office/drawing/2014/main" id="{30102E53-412A-4B2A-9078-726EA35A42E1}"/>
              </a:ext>
            </a:extLst>
          </p:cNvPr>
          <p:cNvSpPr/>
          <p:nvPr/>
        </p:nvSpPr>
        <p:spPr>
          <a:xfrm>
            <a:off x="7842111" y="2006254"/>
            <a:ext cx="207062" cy="20706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57">
            <a:extLst>
              <a:ext uri="{FF2B5EF4-FFF2-40B4-BE49-F238E27FC236}">
                <a16:creationId xmlns:a16="http://schemas.microsoft.com/office/drawing/2014/main" id="{DB060B17-3505-4743-9746-CAD44AA40D06}"/>
              </a:ext>
            </a:extLst>
          </p:cNvPr>
          <p:cNvSpPr/>
          <p:nvPr/>
        </p:nvSpPr>
        <p:spPr>
          <a:xfrm>
            <a:off x="8996676" y="1711695"/>
            <a:ext cx="310065" cy="31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8">
            <a:extLst>
              <a:ext uri="{FF2B5EF4-FFF2-40B4-BE49-F238E27FC236}">
                <a16:creationId xmlns:a16="http://schemas.microsoft.com/office/drawing/2014/main" id="{9ED159CF-C488-4815-B0AF-E5401AC0C253}"/>
              </a:ext>
            </a:extLst>
          </p:cNvPr>
          <p:cNvSpPr/>
          <p:nvPr/>
        </p:nvSpPr>
        <p:spPr>
          <a:xfrm>
            <a:off x="10796069" y="2267277"/>
            <a:ext cx="207062" cy="20706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9">
            <a:extLst>
              <a:ext uri="{FF2B5EF4-FFF2-40B4-BE49-F238E27FC236}">
                <a16:creationId xmlns:a16="http://schemas.microsoft.com/office/drawing/2014/main" id="{97A98143-B91F-4BD9-9B83-52C50F6D3AE4}"/>
              </a:ext>
            </a:extLst>
          </p:cNvPr>
          <p:cNvSpPr/>
          <p:nvPr/>
        </p:nvSpPr>
        <p:spPr>
          <a:xfrm>
            <a:off x="7273342" y="2413973"/>
            <a:ext cx="207062" cy="20706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60">
            <a:extLst>
              <a:ext uri="{FF2B5EF4-FFF2-40B4-BE49-F238E27FC236}">
                <a16:creationId xmlns:a16="http://schemas.microsoft.com/office/drawing/2014/main" id="{82678B59-BC2E-424C-8C8F-7BC508C373D8}"/>
              </a:ext>
            </a:extLst>
          </p:cNvPr>
          <p:cNvSpPr/>
          <p:nvPr/>
        </p:nvSpPr>
        <p:spPr>
          <a:xfrm>
            <a:off x="10193973" y="1335380"/>
            <a:ext cx="107040" cy="1070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2F84EFC0-32B4-46FA-80EA-79925BEF4BBB}"/>
              </a:ext>
            </a:extLst>
          </p:cNvPr>
          <p:cNvSpPr/>
          <p:nvPr/>
        </p:nvSpPr>
        <p:spPr>
          <a:xfrm>
            <a:off x="8671215" y="2328107"/>
            <a:ext cx="107040" cy="10704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E:\002-KIMS BUSINESS\007-02-MaxPPT-Contents\151119-com-Computer Desk\png\노트북.png">
            <a:extLst>
              <a:ext uri="{FF2B5EF4-FFF2-40B4-BE49-F238E27FC236}">
                <a16:creationId xmlns:a16="http://schemas.microsoft.com/office/drawing/2014/main" id="{B963C6B9-A829-477A-855D-E4CD62F6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174">
            <a:off x="7348618" y="3828497"/>
            <a:ext cx="2857072" cy="24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10">
            <a:extLst>
              <a:ext uri="{FF2B5EF4-FFF2-40B4-BE49-F238E27FC236}">
                <a16:creationId xmlns:a16="http://schemas.microsoft.com/office/drawing/2014/main" id="{CDCD5B36-9377-4C7D-B083-C7FB43E9026E}"/>
              </a:ext>
            </a:extLst>
          </p:cNvPr>
          <p:cNvSpPr/>
          <p:nvPr/>
        </p:nvSpPr>
        <p:spPr>
          <a:xfrm rot="18900000">
            <a:off x="7741782" y="2882365"/>
            <a:ext cx="2203667" cy="2382342"/>
          </a:xfrm>
          <a:custGeom>
            <a:avLst/>
            <a:gdLst>
              <a:gd name="connsiteX0" fmla="*/ 223520 w 2255520"/>
              <a:gd name="connsiteY0" fmla="*/ 0 h 2438400"/>
              <a:gd name="connsiteX1" fmla="*/ 2255520 w 2255520"/>
              <a:gd name="connsiteY1" fmla="*/ 2052320 h 2438400"/>
              <a:gd name="connsiteX2" fmla="*/ 1696720 w 2255520"/>
              <a:gd name="connsiteY2" fmla="*/ 2438400 h 2438400"/>
              <a:gd name="connsiteX3" fmla="*/ 0 w 2255520"/>
              <a:gd name="connsiteY3" fmla="*/ 716280 h 2438400"/>
              <a:gd name="connsiteX4" fmla="*/ 223520 w 2255520"/>
              <a:gd name="connsiteY4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5520" h="2438400">
                <a:moveTo>
                  <a:pt x="223520" y="0"/>
                </a:moveTo>
                <a:lnTo>
                  <a:pt x="2255520" y="2052320"/>
                </a:lnTo>
                <a:lnTo>
                  <a:pt x="1696720" y="2438400"/>
                </a:lnTo>
                <a:lnTo>
                  <a:pt x="0" y="716280"/>
                </a:lnTo>
                <a:lnTo>
                  <a:pt x="223520" y="0"/>
                </a:ln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CBC0F387-344B-4411-B041-1A3B96C94183}"/>
              </a:ext>
            </a:extLst>
          </p:cNvPr>
          <p:cNvSpPr/>
          <p:nvPr/>
        </p:nvSpPr>
        <p:spPr>
          <a:xfrm>
            <a:off x="3942578" y="3073870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7B64F717-3F42-4FCF-8DD9-0B50C276FD6E}"/>
              </a:ext>
            </a:extLst>
          </p:cNvPr>
          <p:cNvSpPr/>
          <p:nvPr/>
        </p:nvSpPr>
        <p:spPr>
          <a:xfrm>
            <a:off x="1889395" y="3073870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Group 49">
            <a:extLst>
              <a:ext uri="{FF2B5EF4-FFF2-40B4-BE49-F238E27FC236}">
                <a16:creationId xmlns:a16="http://schemas.microsoft.com/office/drawing/2014/main" id="{87DD6626-BF6A-42FB-A660-F8AE5AD0CF24}"/>
              </a:ext>
            </a:extLst>
          </p:cNvPr>
          <p:cNvGrpSpPr/>
          <p:nvPr/>
        </p:nvGrpSpPr>
        <p:grpSpPr>
          <a:xfrm>
            <a:off x="3375255" y="4018148"/>
            <a:ext cx="1828061" cy="1324416"/>
            <a:chOff x="3017859" y="4283314"/>
            <a:chExt cx="1870812" cy="13244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153B26-2E6A-4ACD-ADF1-81E8E73B0302}"/>
                </a:ext>
              </a:extLst>
            </p:cNvPr>
            <p:cNvSpPr txBox="1"/>
            <p:nvPr/>
          </p:nvSpPr>
          <p:spPr>
            <a:xfrm>
              <a:off x="3021856" y="4653623"/>
              <a:ext cx="18439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고향으로 돌아가기 전 구미에서 잊지못할 즐거운 추억 여행 제공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57175A-8DE8-4218-AD9E-4AAD8E4832A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기억에 남는 여행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id="{54718D66-AA4D-457A-8816-FC5EC9AEAD23}"/>
              </a:ext>
            </a:extLst>
          </p:cNvPr>
          <p:cNvGrpSpPr/>
          <p:nvPr/>
        </p:nvGrpSpPr>
        <p:grpSpPr>
          <a:xfrm>
            <a:off x="1322072" y="4018148"/>
            <a:ext cx="1828061" cy="1539860"/>
            <a:chOff x="3017859" y="4283314"/>
            <a:chExt cx="1870812" cy="15398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61397-A59E-47C7-B48D-E115E1C581AA}"/>
                </a:ext>
              </a:extLst>
            </p:cNvPr>
            <p:cNvSpPr txBox="1"/>
            <p:nvPr/>
          </p:nvSpPr>
          <p:spPr>
            <a:xfrm>
              <a:off x="3021856" y="4653623"/>
              <a:ext cx="18439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구미 시청에 연락하여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서비스 사용을 활성화시키고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양질의 데이터를 제공하고 지속적으로 관리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21B129-58BA-4343-ACBD-5F86F19B126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구미 시청과 협업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sp>
        <p:nvSpPr>
          <p:cNvPr id="44" name="Oval 57">
            <a:extLst>
              <a:ext uri="{FF2B5EF4-FFF2-40B4-BE49-F238E27FC236}">
                <a16:creationId xmlns:a16="http://schemas.microsoft.com/office/drawing/2014/main" id="{D8F52FD2-D92C-40B0-AC21-519E31B03FF2}"/>
              </a:ext>
            </a:extLst>
          </p:cNvPr>
          <p:cNvSpPr/>
          <p:nvPr/>
        </p:nvSpPr>
        <p:spPr>
          <a:xfrm>
            <a:off x="11260351" y="3270906"/>
            <a:ext cx="118958" cy="1189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60">
            <a:extLst>
              <a:ext uri="{FF2B5EF4-FFF2-40B4-BE49-F238E27FC236}">
                <a16:creationId xmlns:a16="http://schemas.microsoft.com/office/drawing/2014/main" id="{8BAA39D8-11BE-459B-9D59-9A1C10C660F0}"/>
              </a:ext>
            </a:extLst>
          </p:cNvPr>
          <p:cNvSpPr/>
          <p:nvPr/>
        </p:nvSpPr>
        <p:spPr>
          <a:xfrm>
            <a:off x="10611763" y="3122470"/>
            <a:ext cx="150774" cy="15077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2075174" y="3228415"/>
            <a:ext cx="329229" cy="407400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076535" y="3189215"/>
            <a:ext cx="431529" cy="39526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73B07FCE-3F38-4B63-83C9-019F6CE09298}"/>
              </a:ext>
            </a:extLst>
          </p:cNvPr>
          <p:cNvSpPr/>
          <p:nvPr/>
        </p:nvSpPr>
        <p:spPr>
          <a:xfrm rot="20386399">
            <a:off x="5243318" y="1389496"/>
            <a:ext cx="1367040" cy="1401636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323528" y="51383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최종 목표</a:t>
            </a: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감사합니다 </a:t>
            </a:r>
            <a:r>
              <a:rPr lang="en-US" altLang="ko-KR" dirty="0" smtClean="0"/>
              <a:t>:)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21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719925"/>
            <a:ext cx="6274753" cy="780795"/>
            <a:chOff x="4745820" y="1491808"/>
            <a:chExt cx="6274753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895648" y="1561224"/>
              <a:ext cx="5124925" cy="615553"/>
              <a:chOff x="6420994" y="1491054"/>
              <a:chExt cx="5124925" cy="6155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20994" y="1829608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프로젝트를 기획하게 된 계기와 주제에 대한 소개</a:t>
                </a:r>
                <a:endParaRPr lang="en-US" altLang="ko-KR" sz="12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20994" y="1491054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기획 의도 및 주제</a:t>
                </a:r>
                <a:endParaRPr lang="ko-KR" altLang="en-US" b="1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20055"/>
            <a:ext cx="34938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발표 순서</a:t>
            </a:r>
            <a:endParaRPr lang="ko-KR" altLang="en-US" sz="5400" dirty="0">
              <a:solidFill>
                <a:schemeClr val="bg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274753" cy="780795"/>
            <a:chOff x="4745820" y="1491808"/>
            <a:chExt cx="6274753" cy="780795"/>
          </a:xfrm>
        </p:grpSpPr>
        <p:grpSp>
          <p:nvGrpSpPr>
            <p:cNvPr id="56" name="Group 55"/>
            <p:cNvGrpSpPr/>
            <p:nvPr/>
          </p:nvGrpSpPr>
          <p:grpSpPr>
            <a:xfrm>
              <a:off x="5895648" y="1561224"/>
              <a:ext cx="5124925" cy="615553"/>
              <a:chOff x="6420994" y="1491054"/>
              <a:chExt cx="5124925" cy="61555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420994" y="1829608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프로젝트를 구현하기 위해 사용할 기술 스택</a:t>
                </a:r>
                <a:endParaRPr lang="en-US" altLang="ko-KR" sz="12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20994" y="1491054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기술 스택</a:t>
                </a:r>
                <a:endParaRPr lang="ko-KR" altLang="en-US" b="1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274753" cy="780795"/>
            <a:chOff x="4745820" y="1491808"/>
            <a:chExt cx="6274753" cy="780795"/>
          </a:xfrm>
        </p:grpSpPr>
        <p:grpSp>
          <p:nvGrpSpPr>
            <p:cNvPr id="63" name="Group 62"/>
            <p:cNvGrpSpPr/>
            <p:nvPr/>
          </p:nvGrpSpPr>
          <p:grpSpPr>
            <a:xfrm>
              <a:off x="5895648" y="1561224"/>
              <a:ext cx="5124925" cy="615553"/>
              <a:chOff x="6420994" y="1491054"/>
              <a:chExt cx="5124925" cy="61555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420994" y="1829608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화면설계서를 기반으로 서비스의 흐름에 대해 소개</a:t>
                </a:r>
                <a:endParaRPr lang="en-US" altLang="ko-KR" sz="12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20994" y="1491054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주요기능 소개</a:t>
                </a:r>
                <a:endParaRPr lang="ko-KR" altLang="en-US" b="1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178784"/>
            <a:ext cx="6274753" cy="780795"/>
            <a:chOff x="4745820" y="1491808"/>
            <a:chExt cx="6274753" cy="780795"/>
          </a:xfrm>
        </p:grpSpPr>
        <p:grpSp>
          <p:nvGrpSpPr>
            <p:cNvPr id="70" name="Group 69"/>
            <p:cNvGrpSpPr/>
            <p:nvPr/>
          </p:nvGrpSpPr>
          <p:grpSpPr>
            <a:xfrm>
              <a:off x="5895648" y="1561224"/>
              <a:ext cx="5124925" cy="615553"/>
              <a:chOff x="6420994" y="1491054"/>
              <a:chExt cx="5124925" cy="61555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420994" y="1829608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개발 일정과 </a:t>
                </a:r>
                <a:r>
                  <a:rPr lang="en-US" altLang="ko-KR" sz="1200" dirty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API</a:t>
                </a:r>
                <a:r>
                  <a:rPr lang="ko-KR" altLang="en-US" sz="12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목록</a:t>
                </a:r>
                <a:endParaRPr lang="en-US" altLang="ko-KR" sz="12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0994" y="1491054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개발 계획</a:t>
                </a:r>
                <a:endParaRPr lang="ko-KR" altLang="en-US" b="1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80185" y="5331737"/>
            <a:ext cx="6274753" cy="780795"/>
            <a:chOff x="4745820" y="1491808"/>
            <a:chExt cx="6274753" cy="780795"/>
          </a:xfrm>
        </p:grpSpPr>
        <p:grpSp>
          <p:nvGrpSpPr>
            <p:cNvPr id="77" name="Group 76"/>
            <p:cNvGrpSpPr/>
            <p:nvPr/>
          </p:nvGrpSpPr>
          <p:grpSpPr>
            <a:xfrm>
              <a:off x="5895648" y="1561224"/>
              <a:ext cx="5124925" cy="615553"/>
              <a:chOff x="6420994" y="1491054"/>
              <a:chExt cx="5124925" cy="61555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420994" y="1829608"/>
                <a:ext cx="5124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프로젝트가 최종적으로 이뤄야 할 목표</a:t>
                </a:r>
                <a:endParaRPr lang="en-US" altLang="ko-KR" sz="12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20994" y="1491054"/>
                <a:ext cx="512492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최종목표</a:t>
                </a:r>
                <a:endParaRPr lang="ko-KR" altLang="en-US" b="1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5531" y="2940667"/>
            <a:ext cx="6200630" cy="677416"/>
          </a:xfrm>
        </p:spPr>
        <p:txBody>
          <a:bodyPr/>
          <a:lstStyle/>
          <a:p>
            <a:r>
              <a:rPr lang="ko-KR" altLang="en-US" sz="4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기획 의도 및 주제</a:t>
            </a:r>
            <a:endParaRPr lang="en-US" sz="4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5531" y="3653251"/>
            <a:ext cx="6200630" cy="288032"/>
          </a:xfrm>
        </p:spPr>
        <p:txBody>
          <a:bodyPr/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프로젝트를 기획하게 된 계기와 주제에 대한 소개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64539"/>
            <a:ext cx="11573197" cy="724247"/>
          </a:xfrm>
        </p:spPr>
        <p:txBody>
          <a:bodyPr/>
          <a:lstStyle/>
          <a:p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기획 의도 및 주제</a:t>
            </a: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591E4BA-060F-4898-BE70-644C885F491D}"/>
              </a:ext>
            </a:extLst>
          </p:cNvPr>
          <p:cNvSpPr/>
          <p:nvPr/>
        </p:nvSpPr>
        <p:spPr>
          <a:xfrm>
            <a:off x="1545" y="3540261"/>
            <a:ext cx="4956934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3125CFBB-A6E9-4478-8909-76FF301FD611}"/>
              </a:ext>
            </a:extLst>
          </p:cNvPr>
          <p:cNvSpPr/>
          <p:nvPr/>
        </p:nvSpPr>
        <p:spPr>
          <a:xfrm rot="10800000">
            <a:off x="7233522" y="3540261"/>
            <a:ext cx="4958478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FB8666-2000-4C0D-BB98-0F778B1856CA}"/>
              </a:ext>
            </a:extLst>
          </p:cNvPr>
          <p:cNvGrpSpPr/>
          <p:nvPr/>
        </p:nvGrpSpPr>
        <p:grpSpPr>
          <a:xfrm>
            <a:off x="4368415" y="1848176"/>
            <a:ext cx="3455171" cy="3900889"/>
            <a:chOff x="4613536" y="2164199"/>
            <a:chExt cx="2956435" cy="3337816"/>
          </a:xfrm>
        </p:grpSpPr>
        <p:sp>
          <p:nvSpPr>
            <p:cNvPr id="6" name="Pie 14">
              <a:extLst>
                <a:ext uri="{FF2B5EF4-FFF2-40B4-BE49-F238E27FC236}">
                  <a16:creationId xmlns:a16="http://schemas.microsoft.com/office/drawing/2014/main" id="{E6259B3D-53C5-4A08-A7B6-843E4A8C40D8}"/>
                </a:ext>
              </a:extLst>
            </p:cNvPr>
            <p:cNvSpPr/>
            <p:nvPr/>
          </p:nvSpPr>
          <p:spPr>
            <a:xfrm>
              <a:off x="4613536" y="2363855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endParaRPr>
            </a:p>
          </p:txBody>
        </p:sp>
        <p:sp>
          <p:nvSpPr>
            <p:cNvPr id="7" name="Pie 22">
              <a:extLst>
                <a:ext uri="{FF2B5EF4-FFF2-40B4-BE49-F238E27FC236}">
                  <a16:creationId xmlns:a16="http://schemas.microsoft.com/office/drawing/2014/main" id="{E70AC61B-EB42-40B3-A095-316286A7357F}"/>
                </a:ext>
              </a:extLst>
            </p:cNvPr>
            <p:cNvSpPr/>
            <p:nvPr/>
          </p:nvSpPr>
          <p:spPr>
            <a:xfrm rot="10800000">
              <a:off x="4649383" y="2381767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MD아트체" panose="02020603020101020101" pitchFamily="18" charset="-127"/>
                <a:ea typeface="MD아트체" panose="02020603020101020101" pitchFamily="18" charset="-127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EF544BB7-34E2-4C58-B49E-10060E53B0FB}"/>
                </a:ext>
              </a:extLst>
            </p:cNvPr>
            <p:cNvSpPr/>
            <p:nvPr/>
          </p:nvSpPr>
          <p:spPr>
            <a:xfrm>
              <a:off x="5118427" y="2853991"/>
              <a:ext cx="1946652" cy="194665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MD아트체" panose="02020603020101020101" pitchFamily="18" charset="-127"/>
                <a:ea typeface="MD아트체" panose="02020603020101020101" pitchFamily="18" charset="-127"/>
              </a:endParaRPr>
            </a:p>
          </p:txBody>
        </p:sp>
        <p:sp>
          <p:nvSpPr>
            <p:cNvPr id="9" name="Isosceles Triangle 11">
              <a:extLst>
                <a:ext uri="{FF2B5EF4-FFF2-40B4-BE49-F238E27FC236}">
                  <a16:creationId xmlns:a16="http://schemas.microsoft.com/office/drawing/2014/main" id="{B754B2B0-DE15-4F80-B230-5CAF14828184}"/>
                </a:ext>
              </a:extLst>
            </p:cNvPr>
            <p:cNvSpPr/>
            <p:nvPr/>
          </p:nvSpPr>
          <p:spPr>
            <a:xfrm rot="5400000">
              <a:off x="5911556" y="2299861"/>
              <a:ext cx="847738" cy="5764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MD아트체" panose="02020603020101020101" pitchFamily="18" charset="-127"/>
                <a:ea typeface="MD아트체" panose="02020603020101020101" pitchFamily="18" charset="-127"/>
              </a:endParaRPr>
            </a:p>
          </p:txBody>
        </p:sp>
        <p:sp>
          <p:nvSpPr>
            <p:cNvPr id="10" name="Isosceles Triangle 24">
              <a:extLst>
                <a:ext uri="{FF2B5EF4-FFF2-40B4-BE49-F238E27FC236}">
                  <a16:creationId xmlns:a16="http://schemas.microsoft.com/office/drawing/2014/main" id="{C849DE20-DF27-48BC-9949-9E8BD8043CB9}"/>
                </a:ext>
              </a:extLst>
            </p:cNvPr>
            <p:cNvSpPr/>
            <p:nvPr/>
          </p:nvSpPr>
          <p:spPr>
            <a:xfrm rot="16200000">
              <a:off x="5424212" y="4789939"/>
              <a:ext cx="847738" cy="5764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MD아트체" panose="02020603020101020101" pitchFamily="18" charset="-127"/>
                <a:ea typeface="MD아트체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5EE6FF-6E1C-4EAF-882F-DFF1BEB2A7E4}"/>
              </a:ext>
            </a:extLst>
          </p:cNvPr>
          <p:cNvSpPr txBox="1"/>
          <p:nvPr/>
        </p:nvSpPr>
        <p:spPr>
          <a:xfrm>
            <a:off x="7992415" y="3633406"/>
            <a:ext cx="25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구미지역 활성화</a:t>
            </a:r>
            <a:endParaRPr lang="ko-KR" altLang="en-US" sz="1600" b="1" dirty="0">
              <a:solidFill>
                <a:schemeClr val="bg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569D4-C752-4651-B4DF-E7CBD6F546CD}"/>
              </a:ext>
            </a:extLst>
          </p:cNvPr>
          <p:cNvSpPr txBox="1"/>
          <p:nvPr/>
        </p:nvSpPr>
        <p:spPr>
          <a:xfrm>
            <a:off x="1623802" y="3633406"/>
            <a:ext cx="258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기억에 남는 특별한 여행</a:t>
            </a:r>
            <a:endParaRPr lang="ko-KR" altLang="en-US" sz="1600" b="1" dirty="0">
              <a:solidFill>
                <a:schemeClr val="bg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6C647-2EFE-4596-97E3-0B837F7D8696}"/>
              </a:ext>
            </a:extLst>
          </p:cNvPr>
          <p:cNvSpPr txBox="1"/>
          <p:nvPr/>
        </p:nvSpPr>
        <p:spPr>
          <a:xfrm>
            <a:off x="7955983" y="4213546"/>
            <a:ext cx="333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장기적인 경제 침체를 겪고있는 구미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인구수에 비해 적은 유효 소비 인구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구미시 관광 요소 부족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6985-ED59-41C0-9C29-836C2AAE5DBA}"/>
              </a:ext>
            </a:extLst>
          </p:cNvPr>
          <p:cNvSpPr txBox="1"/>
          <p:nvPr/>
        </p:nvSpPr>
        <p:spPr>
          <a:xfrm>
            <a:off x="874642" y="2766872"/>
            <a:ext cx="3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인스타를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 보며 기대했던 것과 다른 풍경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많은 사람으로 붐비는 여행지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준비가 많이 필요한 여행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6" name="Freeform 55">
            <a:extLst>
              <a:ext uri="{FF2B5EF4-FFF2-40B4-BE49-F238E27FC236}">
                <a16:creationId xmlns:a16="http://schemas.microsoft.com/office/drawing/2014/main" id="{01BE1E31-E0F2-4EDC-B4D0-C466D70694B0}"/>
              </a:ext>
            </a:extLst>
          </p:cNvPr>
          <p:cNvSpPr/>
          <p:nvPr/>
        </p:nvSpPr>
        <p:spPr>
          <a:xfrm rot="2700000">
            <a:off x="5922840" y="3388975"/>
            <a:ext cx="346320" cy="84860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16" y="2700038"/>
            <a:ext cx="2060920" cy="20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80DE0-BF87-44A6-A9CA-213CEECD0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28" y="364539"/>
            <a:ext cx="11573197" cy="724247"/>
          </a:xfrm>
        </p:spPr>
        <p:txBody>
          <a:bodyPr/>
          <a:lstStyle/>
          <a:p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MISSION 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미리 보기</a:t>
            </a:r>
            <a:endParaRPr lang="ko-KR" alt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0937" y="4549474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0937" y="5341562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31018" y="4477469"/>
            <a:ext cx="4017607" cy="699456"/>
            <a:chOff x="270024" y="1671303"/>
            <a:chExt cx="3812301" cy="706449"/>
          </a:xfrm>
        </p:grpSpPr>
        <p:sp>
          <p:nvSpPr>
            <p:cNvPr id="17" name="TextBox 16"/>
            <p:cNvSpPr txBox="1"/>
            <p:nvPr/>
          </p:nvSpPr>
          <p:spPr>
            <a:xfrm>
              <a:off x="270025" y="1911471"/>
              <a:ext cx="3812300" cy="4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전동 바이크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타고 낙동강을 따라 동락공원에서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칠곡보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자전거 인증 센터로 가서 손등에 도장 사진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인증받기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24" y="1671303"/>
              <a:ext cx="381230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전동 바이크 타기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31018" y="5290181"/>
            <a:ext cx="4017607" cy="699456"/>
            <a:chOff x="270024" y="1671303"/>
            <a:chExt cx="3812301" cy="706449"/>
          </a:xfrm>
        </p:grpSpPr>
        <p:sp>
          <p:nvSpPr>
            <p:cNvPr id="20" name="TextBox 19"/>
            <p:cNvSpPr txBox="1"/>
            <p:nvPr/>
          </p:nvSpPr>
          <p:spPr>
            <a:xfrm>
              <a:off x="270025" y="1911471"/>
              <a:ext cx="3812300" cy="4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동락공원을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산책하며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민속정원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안에 있는 정승에 적힌 글자 입력하기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024" y="1671303"/>
              <a:ext cx="381230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동락공원에서 퀴즈 풀기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6739316" y="4549474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39316" y="5341562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59397" y="4477468"/>
            <a:ext cx="4017607" cy="514789"/>
            <a:chOff x="270024" y="1671303"/>
            <a:chExt cx="3812301" cy="519936"/>
          </a:xfrm>
        </p:grpSpPr>
        <p:sp>
          <p:nvSpPr>
            <p:cNvPr id="29" name="TextBox 28"/>
            <p:cNvSpPr txBox="1"/>
            <p:nvPr/>
          </p:nvSpPr>
          <p:spPr>
            <a:xfrm>
              <a:off x="270025" y="1911471"/>
              <a:ext cx="3812300" cy="27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금오산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근처 카페에서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금오산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케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이크 먹고 영수증 인식하기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0024" y="1671303"/>
              <a:ext cx="381230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금오산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케이크 먹기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59397" y="5334140"/>
            <a:ext cx="4017607" cy="514790"/>
            <a:chOff x="270024" y="1671303"/>
            <a:chExt cx="3812301" cy="519937"/>
          </a:xfrm>
        </p:grpSpPr>
        <p:sp>
          <p:nvSpPr>
            <p:cNvPr id="32" name="TextBox 31"/>
            <p:cNvSpPr txBox="1"/>
            <p:nvPr/>
          </p:nvSpPr>
          <p:spPr>
            <a:xfrm>
              <a:off x="270025" y="1911471"/>
              <a:ext cx="3812300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금오산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정상에 올라가서 비석에 적힌 한자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따라쓰기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024" y="1671303"/>
              <a:ext cx="381230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금오산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 정상에 오르기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2" b="14462"/>
          <a:stretch>
            <a:fillRect/>
          </a:stretch>
        </p:blipFill>
        <p:spPr>
          <a:xfrm>
            <a:off x="711200" y="1441450"/>
            <a:ext cx="5283200" cy="2813050"/>
          </a:xfrm>
        </p:spPr>
      </p:pic>
      <p:pic>
        <p:nvPicPr>
          <p:cNvPr id="4" name="그림 개체 틀 3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5" b="23375"/>
          <a:stretch>
            <a:fillRect/>
          </a:stretch>
        </p:blipFill>
        <p:spPr>
          <a:xfrm>
            <a:off x="6191250" y="1446213"/>
            <a:ext cx="5286375" cy="2811462"/>
          </a:xfrm>
        </p:spPr>
      </p:pic>
      <p:sp>
        <p:nvSpPr>
          <p:cNvPr id="27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6879090" y="5442659"/>
            <a:ext cx="296515" cy="373867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6820133" y="4643891"/>
            <a:ext cx="414430" cy="33447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42383" y="5426708"/>
            <a:ext cx="313170" cy="40577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89CC0BE7-C082-4EC9-A340-E40BC66BF2AC}"/>
              </a:ext>
            </a:extLst>
          </p:cNvPr>
          <p:cNvSpPr/>
          <p:nvPr/>
        </p:nvSpPr>
        <p:spPr>
          <a:xfrm>
            <a:off x="804874" y="4680988"/>
            <a:ext cx="384633" cy="29545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5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5531" y="2940667"/>
            <a:ext cx="6200630" cy="677416"/>
          </a:xfrm>
        </p:spPr>
        <p:txBody>
          <a:bodyPr/>
          <a:lstStyle/>
          <a:p>
            <a:r>
              <a:rPr lang="ko-KR" altLang="en-US" sz="4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기술 스택</a:t>
            </a:r>
            <a:endParaRPr lang="en-US" sz="4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5531" y="3653251"/>
            <a:ext cx="6200630" cy="288032"/>
          </a:xfrm>
        </p:spPr>
        <p:txBody>
          <a:bodyPr/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프로젝트를 구현하기 위해 사용할 기술 스택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7128F8-36FB-47B7-B50A-FE650B5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02510"/>
              </p:ext>
            </p:extLst>
          </p:nvPr>
        </p:nvGraphicFramePr>
        <p:xfrm>
          <a:off x="942740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Arial" pitchFamily="34" charset="0"/>
                        </a:rPr>
                        <a:t>Vue.js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웹 애플리케이션의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사용자 인터페이스를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만들기 위해 사용하는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오픈 소스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프로그레시브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 자바스크립트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프레임워크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36" y="1987136"/>
            <a:ext cx="865621" cy="44517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03" y="1852292"/>
            <a:ext cx="714865" cy="71486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75" y="2043313"/>
            <a:ext cx="541304" cy="3328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84" y="1845724"/>
            <a:ext cx="728004" cy="72800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3835"/>
            <a:ext cx="11573197" cy="724247"/>
          </a:xfrm>
        </p:spPr>
        <p:txBody>
          <a:bodyPr/>
          <a:lstStyle/>
          <a:p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기술 스택</a:t>
            </a: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8196D7-8DC3-441F-9090-68B7EB1F4052}"/>
              </a:ext>
            </a:extLst>
          </p:cNvPr>
          <p:cNvGrpSpPr/>
          <p:nvPr/>
        </p:nvGrpSpPr>
        <p:grpSpPr>
          <a:xfrm>
            <a:off x="1226986" y="5152195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4AA5AF-5D98-4F3D-9306-867B7C20318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FFD8A7-52D0-41CE-80EA-06E95746FEF6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프론트엔드</a:t>
              </a:r>
              <a:endParaRPr lang="ko-KR" altLang="en-US" sz="1200" b="1" dirty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09204C-5CAF-43B0-AD12-8F2EE53CB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1862"/>
              </p:ext>
            </p:extLst>
          </p:nvPr>
        </p:nvGraphicFramePr>
        <p:xfrm>
          <a:off x="3659751" y="1612475"/>
          <a:ext cx="2173221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Arial" pitchFamily="34" charset="0"/>
                        </a:rPr>
                        <a:t>PWA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웹과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네이티브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 앱의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기능 모두의 이점을 갖도록 수 많은 특정 기술과 표준 패턴을 사용해 개발된 웹 앱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E3E5347-3B33-450F-892E-867B68B2CA8E}"/>
              </a:ext>
            </a:extLst>
          </p:cNvPr>
          <p:cNvGrpSpPr/>
          <p:nvPr/>
        </p:nvGrpSpPr>
        <p:grpSpPr>
          <a:xfrm>
            <a:off x="3936361" y="5152195"/>
            <a:ext cx="1620000" cy="360040"/>
            <a:chOff x="2627784" y="3579862"/>
            <a:chExt cx="1788280" cy="36004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6581E1D-AD98-4E88-B3D2-C060D74C8003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9A99F-CA85-49AB-B39F-B65490776802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프론트엔드</a:t>
              </a:r>
              <a:endParaRPr lang="ko-KR" altLang="en-US" sz="1200" b="1" dirty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7AAA16-041C-4374-BAA0-B4160BC5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8169"/>
              </p:ext>
            </p:extLst>
          </p:nvPr>
        </p:nvGraphicFramePr>
        <p:xfrm>
          <a:off x="6361491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accent4"/>
                          </a:solidFill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Arial" pitchFamily="34" charset="0"/>
                        </a:rPr>
                        <a:t>Django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보안이 우수하고 유지보수가 편리한 웹사이트를 신속하게 개발하는 하도록 도움을 주는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파이썬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 웹 프레임워크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10E22-6D11-428F-8198-7917CC1BC410}"/>
              </a:ext>
            </a:extLst>
          </p:cNvPr>
          <p:cNvGrpSpPr/>
          <p:nvPr/>
        </p:nvGrpSpPr>
        <p:grpSpPr>
          <a:xfrm>
            <a:off x="6645737" y="5152195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38EB244-2415-44BB-A009-AA89648CA8C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BE246-B7AD-4084-A32A-82F56F98E9FF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백엔드</a:t>
              </a:r>
              <a:endParaRPr lang="ko-KR" altLang="en-US" sz="1200" b="1" dirty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3017E8-10A8-455C-A326-F98E21DE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38408"/>
              </p:ext>
            </p:extLst>
          </p:nvPr>
        </p:nvGraphicFramePr>
        <p:xfrm>
          <a:off x="9078501" y="1612474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accent3"/>
                          </a:solidFill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Arial" pitchFamily="34" charset="0"/>
                        </a:rPr>
                        <a:t>AWS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아마존에서 제공하는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클라우드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 서비스로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, </a:t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네트워킹을 기반으로 가상 컴퓨터와 스토리지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  <a:cs typeface="+mn-cs"/>
                        </a:rPr>
                        <a:t>네트워크 인프라 등 다양한 서비스를 제공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F23A471-C130-42C2-8AA9-B9860960F695}"/>
              </a:ext>
            </a:extLst>
          </p:cNvPr>
          <p:cNvGrpSpPr/>
          <p:nvPr/>
        </p:nvGrpSpPr>
        <p:grpSpPr>
          <a:xfrm>
            <a:off x="9362747" y="5152195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38F6920-100A-4953-84AA-44558397323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5AC84-3491-4C91-9820-6E8F6802A5F9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  <a:cs typeface="Arial" pitchFamily="34" charset="0"/>
                </a:rPr>
                <a:t>배포</a:t>
              </a:r>
              <a:endParaRPr lang="ko-KR" altLang="en-US" sz="1200" b="1" dirty="0">
                <a:solidFill>
                  <a:schemeClr val="bg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3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15531" y="2940667"/>
            <a:ext cx="6200630" cy="677416"/>
          </a:xfrm>
        </p:spPr>
        <p:txBody>
          <a:bodyPr/>
          <a:lstStyle/>
          <a:p>
            <a:r>
              <a:rPr lang="ko-KR" altLang="en-US" sz="4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주요 기능 소개</a:t>
            </a:r>
            <a:endParaRPr lang="en-US" sz="4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5531" y="3653251"/>
            <a:ext cx="6200630" cy="288032"/>
          </a:xfrm>
        </p:spPr>
        <p:txBody>
          <a:bodyPr/>
          <a:lstStyle/>
          <a:p>
            <a:r>
              <a:rPr lang="ko-KR" altLang="en-US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화면설계서를 기반으로 서비스의 흐름에 대해 소개</a:t>
            </a:r>
            <a:endParaRPr lang="en-US" altLang="ko-KR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8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Fullppt\005-PNG이미지\핸드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81" y="895743"/>
            <a:ext cx="4219418" cy="5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097993" y="1601146"/>
            <a:ext cx="2342593" cy="161324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470572" y="2006792"/>
            <a:ext cx="2312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추천 받은 코스를 상세히 볼 수 있는 페이지입니다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타임라인 형식의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UI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를 사용하여 시간 별 코스를 쉽게 확인할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마음에 드는 코스는 코스 추가 버튼을 통해 내 일정 목록에 추가할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322652" y="2757808"/>
            <a:ext cx="23123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구미 지역 중 미션을 완료한 지역에는 빨간 깃발을 여행이 예정되어 있는 지역에는 파란 깃발로 표시하여 구미 여행 현황을 한 눈에 볼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페이지 하단에서는 구미 여행 코스를 추천 받을 수 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pic>
        <p:nvPicPr>
          <p:cNvPr id="12" name="Picture 2" descr="D:\Fullppt\005-PNG이미지\핸드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01" y="895743"/>
            <a:ext cx="4219418" cy="5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176962" y="1766595"/>
            <a:ext cx="2175326" cy="1374781"/>
            <a:chOff x="-1212" y="866042"/>
            <a:chExt cx="6151099" cy="512591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12" y="866042"/>
              <a:ext cx="6151099" cy="5125916"/>
            </a:xfrm>
            <a:prstGeom prst="rect">
              <a:avLst/>
            </a:prstGeom>
          </p:spPr>
        </p:pic>
        <p:sp>
          <p:nvSpPr>
            <p:cNvPr id="15" name="Trapezoid 3"/>
            <p:cNvSpPr>
              <a:spLocks noChangeAspect="1"/>
            </p:cNvSpPr>
            <p:nvPr/>
          </p:nvSpPr>
          <p:spPr>
            <a:xfrm>
              <a:off x="2348844" y="4828120"/>
              <a:ext cx="325123" cy="569311"/>
            </a:xfrm>
            <a:custGeom>
              <a:avLst/>
              <a:gdLst/>
              <a:ahLst/>
              <a:cxnLst/>
              <a:rect l="l" t="t" r="r" b="b"/>
              <a:pathLst>
                <a:path w="325123" h="569311">
                  <a:moveTo>
                    <a:pt x="241381" y="440505"/>
                  </a:moveTo>
                  <a:lnTo>
                    <a:pt x="243463" y="440505"/>
                  </a:lnTo>
                  <a:lnTo>
                    <a:pt x="237631" y="450607"/>
                  </a:lnTo>
                  <a:cubicBezTo>
                    <a:pt x="238758" y="447182"/>
                    <a:pt x="240064" y="443834"/>
                    <a:pt x="241381" y="440505"/>
                  </a:cubicBezTo>
                  <a:close/>
                  <a:moveTo>
                    <a:pt x="163308" y="112730"/>
                  </a:moveTo>
                  <a:cubicBezTo>
                    <a:pt x="135281" y="112730"/>
                    <a:pt x="112560" y="135450"/>
                    <a:pt x="112560" y="163478"/>
                  </a:cubicBezTo>
                  <a:cubicBezTo>
                    <a:pt x="112560" y="191506"/>
                    <a:pt x="135281" y="214227"/>
                    <a:pt x="163308" y="214227"/>
                  </a:cubicBezTo>
                  <a:cubicBezTo>
                    <a:pt x="191336" y="214227"/>
                    <a:pt x="214057" y="191506"/>
                    <a:pt x="214057" y="163478"/>
                  </a:cubicBezTo>
                  <a:cubicBezTo>
                    <a:pt x="214057" y="135450"/>
                    <a:pt x="191336" y="112730"/>
                    <a:pt x="163308" y="112730"/>
                  </a:cubicBezTo>
                  <a:close/>
                  <a:moveTo>
                    <a:pt x="163308" y="0"/>
                  </a:moveTo>
                  <a:cubicBezTo>
                    <a:pt x="205474" y="0"/>
                    <a:pt x="247639" y="16086"/>
                    <a:pt x="279811" y="48257"/>
                  </a:cubicBezTo>
                  <a:cubicBezTo>
                    <a:pt x="344153" y="112600"/>
                    <a:pt x="336170" y="209823"/>
                    <a:pt x="279811" y="281262"/>
                  </a:cubicBezTo>
                  <a:cubicBezTo>
                    <a:pt x="226438" y="348914"/>
                    <a:pt x="181297" y="523451"/>
                    <a:pt x="166822" y="569311"/>
                  </a:cubicBezTo>
                  <a:lnTo>
                    <a:pt x="147706" y="531085"/>
                  </a:lnTo>
                  <a:cubicBezTo>
                    <a:pt x="127993" y="460439"/>
                    <a:pt x="92870" y="333100"/>
                    <a:pt x="46806" y="281261"/>
                  </a:cubicBezTo>
                  <a:cubicBezTo>
                    <a:pt x="-13636" y="213242"/>
                    <a:pt x="-17536" y="112599"/>
                    <a:pt x="46806" y="48257"/>
                  </a:cubicBezTo>
                  <a:cubicBezTo>
                    <a:pt x="78977" y="16086"/>
                    <a:pt x="121143" y="0"/>
                    <a:pt x="16330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rapezoid 3"/>
            <p:cNvSpPr>
              <a:spLocks noChangeAspect="1"/>
            </p:cNvSpPr>
            <p:nvPr/>
          </p:nvSpPr>
          <p:spPr>
            <a:xfrm>
              <a:off x="3515720" y="4539507"/>
              <a:ext cx="325123" cy="569311"/>
            </a:xfrm>
            <a:custGeom>
              <a:avLst/>
              <a:gdLst/>
              <a:ahLst/>
              <a:cxnLst/>
              <a:rect l="l" t="t" r="r" b="b"/>
              <a:pathLst>
                <a:path w="325123" h="569311">
                  <a:moveTo>
                    <a:pt x="241381" y="440505"/>
                  </a:moveTo>
                  <a:lnTo>
                    <a:pt x="243463" y="440505"/>
                  </a:lnTo>
                  <a:lnTo>
                    <a:pt x="237631" y="450607"/>
                  </a:lnTo>
                  <a:cubicBezTo>
                    <a:pt x="238758" y="447182"/>
                    <a:pt x="240064" y="443834"/>
                    <a:pt x="241381" y="440505"/>
                  </a:cubicBezTo>
                  <a:close/>
                  <a:moveTo>
                    <a:pt x="163308" y="112730"/>
                  </a:moveTo>
                  <a:cubicBezTo>
                    <a:pt x="135281" y="112730"/>
                    <a:pt x="112560" y="135450"/>
                    <a:pt x="112560" y="163478"/>
                  </a:cubicBezTo>
                  <a:cubicBezTo>
                    <a:pt x="112560" y="191506"/>
                    <a:pt x="135281" y="214227"/>
                    <a:pt x="163308" y="214227"/>
                  </a:cubicBezTo>
                  <a:cubicBezTo>
                    <a:pt x="191336" y="214227"/>
                    <a:pt x="214057" y="191506"/>
                    <a:pt x="214057" y="163478"/>
                  </a:cubicBezTo>
                  <a:cubicBezTo>
                    <a:pt x="214057" y="135450"/>
                    <a:pt x="191336" y="112730"/>
                    <a:pt x="163308" y="112730"/>
                  </a:cubicBezTo>
                  <a:close/>
                  <a:moveTo>
                    <a:pt x="163308" y="0"/>
                  </a:moveTo>
                  <a:cubicBezTo>
                    <a:pt x="205474" y="0"/>
                    <a:pt x="247639" y="16086"/>
                    <a:pt x="279811" y="48257"/>
                  </a:cubicBezTo>
                  <a:cubicBezTo>
                    <a:pt x="344153" y="112600"/>
                    <a:pt x="336170" y="209823"/>
                    <a:pt x="279811" y="281262"/>
                  </a:cubicBezTo>
                  <a:cubicBezTo>
                    <a:pt x="226438" y="348914"/>
                    <a:pt x="181297" y="523451"/>
                    <a:pt x="166822" y="569311"/>
                  </a:cubicBezTo>
                  <a:lnTo>
                    <a:pt x="147706" y="531085"/>
                  </a:lnTo>
                  <a:cubicBezTo>
                    <a:pt x="127993" y="460439"/>
                    <a:pt x="92870" y="333100"/>
                    <a:pt x="46806" y="281261"/>
                  </a:cubicBezTo>
                  <a:cubicBezTo>
                    <a:pt x="-13636" y="213242"/>
                    <a:pt x="-17536" y="112599"/>
                    <a:pt x="46806" y="48257"/>
                  </a:cubicBezTo>
                  <a:cubicBezTo>
                    <a:pt x="78977" y="16086"/>
                    <a:pt x="121143" y="0"/>
                    <a:pt x="16330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rapezoid 3"/>
            <p:cNvSpPr>
              <a:spLocks noChangeAspect="1"/>
            </p:cNvSpPr>
            <p:nvPr/>
          </p:nvSpPr>
          <p:spPr>
            <a:xfrm>
              <a:off x="2001922" y="1644960"/>
              <a:ext cx="325123" cy="569311"/>
            </a:xfrm>
            <a:custGeom>
              <a:avLst/>
              <a:gdLst/>
              <a:ahLst/>
              <a:cxnLst/>
              <a:rect l="l" t="t" r="r" b="b"/>
              <a:pathLst>
                <a:path w="325123" h="569311">
                  <a:moveTo>
                    <a:pt x="241381" y="440505"/>
                  </a:moveTo>
                  <a:lnTo>
                    <a:pt x="243463" y="440505"/>
                  </a:lnTo>
                  <a:lnTo>
                    <a:pt x="237631" y="450607"/>
                  </a:lnTo>
                  <a:cubicBezTo>
                    <a:pt x="238758" y="447182"/>
                    <a:pt x="240064" y="443834"/>
                    <a:pt x="241381" y="440505"/>
                  </a:cubicBezTo>
                  <a:close/>
                  <a:moveTo>
                    <a:pt x="163308" y="112730"/>
                  </a:moveTo>
                  <a:cubicBezTo>
                    <a:pt x="135281" y="112730"/>
                    <a:pt x="112560" y="135450"/>
                    <a:pt x="112560" y="163478"/>
                  </a:cubicBezTo>
                  <a:cubicBezTo>
                    <a:pt x="112560" y="191506"/>
                    <a:pt x="135281" y="214227"/>
                    <a:pt x="163308" y="214227"/>
                  </a:cubicBezTo>
                  <a:cubicBezTo>
                    <a:pt x="191336" y="214227"/>
                    <a:pt x="214057" y="191506"/>
                    <a:pt x="214057" y="163478"/>
                  </a:cubicBezTo>
                  <a:cubicBezTo>
                    <a:pt x="214057" y="135450"/>
                    <a:pt x="191336" y="112730"/>
                    <a:pt x="163308" y="112730"/>
                  </a:cubicBezTo>
                  <a:close/>
                  <a:moveTo>
                    <a:pt x="163308" y="0"/>
                  </a:moveTo>
                  <a:cubicBezTo>
                    <a:pt x="205474" y="0"/>
                    <a:pt x="247639" y="16086"/>
                    <a:pt x="279811" y="48257"/>
                  </a:cubicBezTo>
                  <a:cubicBezTo>
                    <a:pt x="344153" y="112600"/>
                    <a:pt x="336170" y="209823"/>
                    <a:pt x="279811" y="281262"/>
                  </a:cubicBezTo>
                  <a:cubicBezTo>
                    <a:pt x="226438" y="348914"/>
                    <a:pt x="181297" y="523451"/>
                    <a:pt x="166822" y="569311"/>
                  </a:cubicBezTo>
                  <a:lnTo>
                    <a:pt x="147706" y="531085"/>
                  </a:lnTo>
                  <a:cubicBezTo>
                    <a:pt x="127993" y="460439"/>
                    <a:pt x="92870" y="333100"/>
                    <a:pt x="46806" y="281261"/>
                  </a:cubicBezTo>
                  <a:cubicBezTo>
                    <a:pt x="-13636" y="213242"/>
                    <a:pt x="-17536" y="112599"/>
                    <a:pt x="46806" y="48257"/>
                  </a:cubicBezTo>
                  <a:cubicBezTo>
                    <a:pt x="78977" y="16086"/>
                    <a:pt x="121143" y="0"/>
                    <a:pt x="16330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rapezoid 3"/>
            <p:cNvSpPr>
              <a:spLocks noChangeAspect="1"/>
            </p:cNvSpPr>
            <p:nvPr/>
          </p:nvSpPr>
          <p:spPr>
            <a:xfrm>
              <a:off x="4421222" y="3374768"/>
              <a:ext cx="325123" cy="569311"/>
            </a:xfrm>
            <a:custGeom>
              <a:avLst/>
              <a:gdLst/>
              <a:ahLst/>
              <a:cxnLst/>
              <a:rect l="l" t="t" r="r" b="b"/>
              <a:pathLst>
                <a:path w="325123" h="569311">
                  <a:moveTo>
                    <a:pt x="241381" y="440505"/>
                  </a:moveTo>
                  <a:lnTo>
                    <a:pt x="243463" y="440505"/>
                  </a:lnTo>
                  <a:lnTo>
                    <a:pt x="237631" y="450607"/>
                  </a:lnTo>
                  <a:cubicBezTo>
                    <a:pt x="238758" y="447182"/>
                    <a:pt x="240064" y="443834"/>
                    <a:pt x="241381" y="440505"/>
                  </a:cubicBezTo>
                  <a:close/>
                  <a:moveTo>
                    <a:pt x="163308" y="112730"/>
                  </a:moveTo>
                  <a:cubicBezTo>
                    <a:pt x="135281" y="112730"/>
                    <a:pt x="112560" y="135450"/>
                    <a:pt x="112560" y="163478"/>
                  </a:cubicBezTo>
                  <a:cubicBezTo>
                    <a:pt x="112560" y="191506"/>
                    <a:pt x="135281" y="214227"/>
                    <a:pt x="163308" y="214227"/>
                  </a:cubicBezTo>
                  <a:cubicBezTo>
                    <a:pt x="191336" y="214227"/>
                    <a:pt x="214057" y="191506"/>
                    <a:pt x="214057" y="163478"/>
                  </a:cubicBezTo>
                  <a:cubicBezTo>
                    <a:pt x="214057" y="135450"/>
                    <a:pt x="191336" y="112730"/>
                    <a:pt x="163308" y="112730"/>
                  </a:cubicBezTo>
                  <a:close/>
                  <a:moveTo>
                    <a:pt x="163308" y="0"/>
                  </a:moveTo>
                  <a:cubicBezTo>
                    <a:pt x="205474" y="0"/>
                    <a:pt x="247639" y="16086"/>
                    <a:pt x="279811" y="48257"/>
                  </a:cubicBezTo>
                  <a:cubicBezTo>
                    <a:pt x="344153" y="112600"/>
                    <a:pt x="336170" y="209823"/>
                    <a:pt x="279811" y="281262"/>
                  </a:cubicBezTo>
                  <a:cubicBezTo>
                    <a:pt x="226438" y="348914"/>
                    <a:pt x="181297" y="523451"/>
                    <a:pt x="166822" y="569311"/>
                  </a:cubicBezTo>
                  <a:lnTo>
                    <a:pt x="147706" y="531085"/>
                  </a:lnTo>
                  <a:cubicBezTo>
                    <a:pt x="127993" y="460439"/>
                    <a:pt x="92870" y="333100"/>
                    <a:pt x="46806" y="281261"/>
                  </a:cubicBezTo>
                  <a:cubicBezTo>
                    <a:pt x="-13636" y="213242"/>
                    <a:pt x="-17536" y="112599"/>
                    <a:pt x="46806" y="48257"/>
                  </a:cubicBezTo>
                  <a:cubicBezTo>
                    <a:pt x="78977" y="16086"/>
                    <a:pt x="121143" y="0"/>
                    <a:pt x="16330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20"/>
          <a:stretch>
            <a:fillRect/>
          </a:stretch>
        </p:blipFill>
        <p:spPr>
          <a:xfrm>
            <a:off x="3093844" y="3423734"/>
            <a:ext cx="2342593" cy="1596672"/>
          </a:xfrm>
          <a:custGeom>
            <a:avLst/>
            <a:gdLst>
              <a:gd name="connsiteX0" fmla="*/ 0 w 2342593"/>
              <a:gd name="connsiteY0" fmla="*/ 0 h 1596672"/>
              <a:gd name="connsiteX1" fmla="*/ 2342593 w 2342593"/>
              <a:gd name="connsiteY1" fmla="*/ 0 h 1596672"/>
              <a:gd name="connsiteX2" fmla="*/ 2342593 w 2342593"/>
              <a:gd name="connsiteY2" fmla="*/ 1596672 h 1596672"/>
              <a:gd name="connsiteX3" fmla="*/ 0 w 2342593"/>
              <a:gd name="connsiteY3" fmla="*/ 1596672 h 15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2593" h="1596672">
                <a:moveTo>
                  <a:pt x="0" y="0"/>
                </a:moveTo>
                <a:lnTo>
                  <a:pt x="2342593" y="0"/>
                </a:lnTo>
                <a:lnTo>
                  <a:pt x="2342593" y="1596672"/>
                </a:lnTo>
                <a:lnTo>
                  <a:pt x="0" y="1596672"/>
                </a:lnTo>
                <a:close/>
              </a:path>
            </a:pathLst>
          </a:custGeom>
        </p:spPr>
      </p:pic>
      <p:sp>
        <p:nvSpPr>
          <p:cNvPr id="6" name="직사각형 5"/>
          <p:cNvSpPr/>
          <p:nvPr/>
        </p:nvSpPr>
        <p:spPr>
          <a:xfrm>
            <a:off x="3093844" y="3141376"/>
            <a:ext cx="2342593" cy="282358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4F8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176962" y="3429831"/>
            <a:ext cx="2165995" cy="1236016"/>
          </a:xfrm>
          <a:custGeom>
            <a:avLst/>
            <a:gdLst>
              <a:gd name="connsiteX0" fmla="*/ 53507 w 2165995"/>
              <a:gd name="connsiteY0" fmla="*/ 0 h 1205776"/>
              <a:gd name="connsiteX1" fmla="*/ 2112488 w 2165995"/>
              <a:gd name="connsiteY1" fmla="*/ 0 h 1205776"/>
              <a:gd name="connsiteX2" fmla="*/ 2165995 w 2165995"/>
              <a:gd name="connsiteY2" fmla="*/ 53507 h 1205776"/>
              <a:gd name="connsiteX3" fmla="*/ 2165995 w 2165995"/>
              <a:gd name="connsiteY3" fmla="*/ 1182509 h 1205776"/>
              <a:gd name="connsiteX4" fmla="*/ 2161790 w 2165995"/>
              <a:gd name="connsiteY4" fmla="*/ 1203337 h 1205776"/>
              <a:gd name="connsiteX5" fmla="*/ 2160145 w 2165995"/>
              <a:gd name="connsiteY5" fmla="*/ 1205776 h 1205776"/>
              <a:gd name="connsiteX6" fmla="*/ 5850 w 2165995"/>
              <a:gd name="connsiteY6" fmla="*/ 1205776 h 1205776"/>
              <a:gd name="connsiteX7" fmla="*/ 4205 w 2165995"/>
              <a:gd name="connsiteY7" fmla="*/ 1203337 h 1205776"/>
              <a:gd name="connsiteX8" fmla="*/ 0 w 2165995"/>
              <a:gd name="connsiteY8" fmla="*/ 1182509 h 1205776"/>
              <a:gd name="connsiteX9" fmla="*/ 0 w 2165995"/>
              <a:gd name="connsiteY9" fmla="*/ 53507 h 1205776"/>
              <a:gd name="connsiteX10" fmla="*/ 53507 w 2165995"/>
              <a:gd name="connsiteY10" fmla="*/ 0 h 120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5995" h="1205776">
                <a:moveTo>
                  <a:pt x="53507" y="0"/>
                </a:moveTo>
                <a:lnTo>
                  <a:pt x="2112488" y="0"/>
                </a:lnTo>
                <a:cubicBezTo>
                  <a:pt x="2142039" y="0"/>
                  <a:pt x="2165995" y="23956"/>
                  <a:pt x="2165995" y="53507"/>
                </a:cubicBezTo>
                <a:lnTo>
                  <a:pt x="2165995" y="1182509"/>
                </a:lnTo>
                <a:cubicBezTo>
                  <a:pt x="2165995" y="1189897"/>
                  <a:pt x="2164498" y="1196935"/>
                  <a:pt x="2161790" y="1203337"/>
                </a:cubicBezTo>
                <a:lnTo>
                  <a:pt x="2160145" y="1205776"/>
                </a:lnTo>
                <a:lnTo>
                  <a:pt x="5850" y="1205776"/>
                </a:lnTo>
                <a:lnTo>
                  <a:pt x="4205" y="1203337"/>
                </a:lnTo>
                <a:cubicBezTo>
                  <a:pt x="1497" y="1196935"/>
                  <a:pt x="0" y="1189897"/>
                  <a:pt x="0" y="1182509"/>
                </a:cubicBezTo>
                <a:lnTo>
                  <a:pt x="0" y="53507"/>
                </a:lnTo>
                <a:cubicBezTo>
                  <a:pt x="0" y="23956"/>
                  <a:pt x="23956" y="0"/>
                  <a:pt x="5350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95006" y="4665846"/>
            <a:ext cx="165741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구미 체험관광 코스</a:t>
            </a:r>
            <a:endParaRPr lang="ko-KR" altLang="en-US" sz="900" dirty="0"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85743" y="4881290"/>
            <a:ext cx="505969" cy="134419"/>
          </a:xfrm>
          <a:prstGeom prst="roundRect">
            <a:avLst/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금오랜드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35403" y="4883898"/>
            <a:ext cx="607165" cy="131811"/>
          </a:xfrm>
          <a:prstGeom prst="roundRect">
            <a:avLst/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구미승마장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86259" y="4883898"/>
            <a:ext cx="607165" cy="131811"/>
          </a:xfrm>
          <a:prstGeom prst="roundRect">
            <a:avLst/>
          </a:prstGeom>
          <a:solidFill>
            <a:srgbClr val="F3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박정희생가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737577" y="4370312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메인 페이지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97993" y="1439415"/>
            <a:ext cx="2342593" cy="3264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130307" y="3155024"/>
            <a:ext cx="165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오늘 </a:t>
            </a:r>
            <a:r>
              <a:rPr lang="ko-KR" altLang="en-US" sz="10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어디갈래</a:t>
            </a:r>
            <a:r>
              <a:rPr lang="en-US" altLang="ko-KR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?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8351" y="1514845"/>
            <a:ext cx="1657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구미 여행 현황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6859" y="1125807"/>
            <a:ext cx="2342593" cy="390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841714" y="1288945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Arial" pitchFamily="34" charset="0"/>
              </a:rPr>
              <a:t>코스 상세 페이지</a:t>
            </a:r>
            <a:endParaRPr lang="en-US" altLang="ko-KR" sz="24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Arial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3101" y="3164483"/>
            <a:ext cx="3558917" cy="1705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797283" y="1219310"/>
            <a:ext cx="1657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구미 체험관광 코스</a:t>
            </a:r>
            <a:endParaRPr lang="ko-KR" altLang="en-US" sz="105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31940" y="1497428"/>
            <a:ext cx="1312681" cy="128533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565" y="2059866"/>
            <a:ext cx="182255" cy="16038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385" y="1724203"/>
            <a:ext cx="259080" cy="19431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31940" y="3030493"/>
            <a:ext cx="1312681" cy="1285334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97"/>
          <a:stretch>
            <a:fillRect/>
          </a:stretch>
        </p:blipFill>
        <p:spPr>
          <a:xfrm rot="5400000">
            <a:off x="7657887" y="4156139"/>
            <a:ext cx="460789" cy="1285335"/>
          </a:xfrm>
          <a:custGeom>
            <a:avLst/>
            <a:gdLst>
              <a:gd name="connsiteX0" fmla="*/ 0 w 460789"/>
              <a:gd name="connsiteY0" fmla="*/ 1285335 h 1285335"/>
              <a:gd name="connsiteX1" fmla="*/ 0 w 460789"/>
              <a:gd name="connsiteY1" fmla="*/ 0 h 1285335"/>
              <a:gd name="connsiteX2" fmla="*/ 460789 w 460789"/>
              <a:gd name="connsiteY2" fmla="*/ 0 h 1285335"/>
              <a:gd name="connsiteX3" fmla="*/ 460788 w 460789"/>
              <a:gd name="connsiteY3" fmla="*/ 1285335 h 128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789" h="1285335">
                <a:moveTo>
                  <a:pt x="0" y="1285335"/>
                </a:moveTo>
                <a:lnTo>
                  <a:pt x="0" y="0"/>
                </a:lnTo>
                <a:lnTo>
                  <a:pt x="460789" y="0"/>
                </a:lnTo>
                <a:lnTo>
                  <a:pt x="460788" y="1285335"/>
                </a:lnTo>
                <a:close/>
              </a:path>
            </a:pathLst>
          </a:cu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385" y="2517853"/>
            <a:ext cx="259080" cy="19431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385" y="3239729"/>
            <a:ext cx="259080" cy="19431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565" y="3604136"/>
            <a:ext cx="182255" cy="16038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385" y="3940154"/>
            <a:ext cx="259080" cy="19431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385" y="4623019"/>
            <a:ext cx="259080" cy="194310"/>
          </a:xfrm>
          <a:prstGeom prst="rect">
            <a:avLst/>
          </a:prstGeom>
        </p:spPr>
      </p:pic>
      <p:cxnSp>
        <p:nvCxnSpPr>
          <p:cNvPr id="54" name="직선 연결선 53"/>
          <p:cNvCxnSpPr>
            <a:endCxn id="39" idx="2"/>
          </p:cNvCxnSpPr>
          <p:nvPr/>
        </p:nvCxnSpPr>
        <p:spPr>
          <a:xfrm>
            <a:off x="6988830" y="2138896"/>
            <a:ext cx="256784" cy="1200"/>
          </a:xfrm>
          <a:prstGeom prst="line">
            <a:avLst/>
          </a:prstGeom>
          <a:ln>
            <a:solidFill>
              <a:srgbClr val="802A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988830" y="3677716"/>
            <a:ext cx="256784" cy="1200"/>
          </a:xfrm>
          <a:prstGeom prst="line">
            <a:avLst/>
          </a:prstGeom>
          <a:ln>
            <a:solidFill>
              <a:srgbClr val="802A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7755" y="2704569"/>
            <a:ext cx="6797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금오랜드</a:t>
            </a:r>
            <a:endParaRPr lang="ko-KR" altLang="en-US" sz="105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388352" y="1609344"/>
            <a:ext cx="1064028" cy="106402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385610" y="3147561"/>
            <a:ext cx="1064028" cy="1064028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7431669" y="4698319"/>
            <a:ext cx="984105" cy="330880"/>
          </a:xfrm>
          <a:custGeom>
            <a:avLst/>
            <a:gdLst>
              <a:gd name="connsiteX0" fmla="*/ 492052 w 984105"/>
              <a:gd name="connsiteY0" fmla="*/ 0 h 330880"/>
              <a:gd name="connsiteX1" fmla="*/ 982258 w 984105"/>
              <a:gd name="connsiteY1" fmla="*/ 324931 h 330880"/>
              <a:gd name="connsiteX2" fmla="*/ 984105 w 984105"/>
              <a:gd name="connsiteY2" fmla="*/ 330880 h 330880"/>
              <a:gd name="connsiteX3" fmla="*/ 0 w 984105"/>
              <a:gd name="connsiteY3" fmla="*/ 330880 h 330880"/>
              <a:gd name="connsiteX4" fmla="*/ 1847 w 984105"/>
              <a:gd name="connsiteY4" fmla="*/ 324931 h 330880"/>
              <a:gd name="connsiteX5" fmla="*/ 492052 w 984105"/>
              <a:gd name="connsiteY5" fmla="*/ 0 h 3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105" h="330880">
                <a:moveTo>
                  <a:pt x="492052" y="0"/>
                </a:moveTo>
                <a:cubicBezTo>
                  <a:pt x="712420" y="0"/>
                  <a:pt x="901494" y="133983"/>
                  <a:pt x="982258" y="324931"/>
                </a:cubicBezTo>
                <a:lnTo>
                  <a:pt x="984105" y="330880"/>
                </a:lnTo>
                <a:lnTo>
                  <a:pt x="0" y="330880"/>
                </a:lnTo>
                <a:lnTo>
                  <a:pt x="1847" y="324931"/>
                </a:lnTo>
                <a:cubicBezTo>
                  <a:pt x="82611" y="133983"/>
                  <a:pt x="271685" y="0"/>
                  <a:pt x="492052" y="0"/>
                </a:cubicBezTo>
                <a:close/>
              </a:path>
            </a:pathLst>
          </a:cu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532531" y="4206393"/>
            <a:ext cx="801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구미승마장</a:t>
            </a:r>
            <a:endParaRPr lang="ko-KR" altLang="en-US" sz="105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593829" y="4595716"/>
            <a:ext cx="406180" cy="4061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097654" y="1135090"/>
            <a:ext cx="2342593" cy="3264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95006" y="1254478"/>
            <a:ext cx="2147951" cy="22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12127" y="1296982"/>
            <a:ext cx="505969" cy="1344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검색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164263" y="1306099"/>
            <a:ext cx="64284" cy="14321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1184</Words>
  <Application>Microsoft Office PowerPoint</Application>
  <PresentationFormat>와이드스크린</PresentationFormat>
  <Paragraphs>348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 Unicode MS</vt:lpstr>
      <vt:lpstr>MD아트체</vt:lpstr>
      <vt:lpstr>맑은 고딕</vt:lpstr>
      <vt:lpstr>티머니 둥근바람 ExtraBold</vt:lpstr>
      <vt:lpstr>티머니 둥근바람 Regular</vt:lpstr>
      <vt:lpstr>Arial</vt:lpstr>
      <vt:lpstr>Cover and End Slide Master</vt:lpstr>
      <vt:lpstr>Contents Slide Master</vt:lpstr>
      <vt:lpstr>Section Break Slide Master</vt:lpstr>
      <vt:lpstr>MISSION POSSIBLE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multicampus</cp:lastModifiedBy>
  <cp:revision>163</cp:revision>
  <dcterms:created xsi:type="dcterms:W3CDTF">2018-04-24T17:14:44Z</dcterms:created>
  <dcterms:modified xsi:type="dcterms:W3CDTF">2020-10-23T01:24:36Z</dcterms:modified>
</cp:coreProperties>
</file>