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1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8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7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40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11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94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1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7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2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9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6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2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8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94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FC20BC-FBA2-4882-A338-BCE00B73145E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7E224E-1EFA-4BB0-BAFC-043706BE69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3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7C39F-9BB0-4CBC-B6D6-2C71828B5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8EB3A-57BF-4CC2-B79E-0D1CF623A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solidFill>
                  <a:srgbClr val="FFFFFF"/>
                </a:solidFill>
              </a:rPr>
              <a:t>Accident</a:t>
            </a:r>
            <a:br>
              <a:rPr lang="tr-TR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hot-spot prediction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3D107-96DF-4835-8A30-B0C6F9D58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bg2"/>
                </a:solidFill>
              </a:rPr>
              <a:t>ANKUR SINHA, BERKAY KOPRU</a:t>
            </a:r>
          </a:p>
          <a:p>
            <a:r>
              <a:rPr lang="tr-TR" dirty="0">
                <a:solidFill>
                  <a:schemeClr val="bg2"/>
                </a:solidFill>
              </a:rPr>
              <a:t>JIE FU, AYSUN G. ONALAN</a:t>
            </a:r>
            <a:endParaRPr lang="en-GB" dirty="0">
              <a:solidFill>
                <a:schemeClr val="bg2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90BF9FE-A35F-4226-BDCC-3403CFFE6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450" y="0"/>
            <a:ext cx="4020297" cy="11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2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D8802486-B669-4C87-AED9-746868BE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7CD38C4-799D-49EC-9506-B2F57179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0374" y="4459041"/>
            <a:ext cx="4937760" cy="1450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They  also have crucial effect on accidents so we will also consider these attributes in our evaluation</a:t>
            </a:r>
            <a:r>
              <a:rPr lang="tr-TR" sz="2400" dirty="0"/>
              <a:t>.</a:t>
            </a:r>
            <a:r>
              <a:rPr lang="en-GB" sz="24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27EDA-26B7-420A-8D9E-8DB69ED09A8E}"/>
              </a:ext>
            </a:extLst>
          </p:cNvPr>
          <p:cNvSpPr/>
          <p:nvPr/>
        </p:nvSpPr>
        <p:spPr>
          <a:xfrm>
            <a:off x="8860822" y="2111278"/>
            <a:ext cx="2877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4CACC-1690-4247-879B-C70D3FC70BDF}"/>
              </a:ext>
            </a:extLst>
          </p:cNvPr>
          <p:cNvSpPr/>
          <p:nvPr/>
        </p:nvSpPr>
        <p:spPr>
          <a:xfrm>
            <a:off x="8860821" y="4702624"/>
            <a:ext cx="3066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Whether</a:t>
            </a:r>
          </a:p>
          <a:p>
            <a:r>
              <a:rPr lang="en-GB" sz="2400" dirty="0"/>
              <a:t>Accident prone zones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C46AE1B-D84C-400F-B154-C2F305EB57DE}"/>
              </a:ext>
            </a:extLst>
          </p:cNvPr>
          <p:cNvSpPr/>
          <p:nvPr/>
        </p:nvSpPr>
        <p:spPr>
          <a:xfrm rot="5400000">
            <a:off x="6880823" y="2678742"/>
            <a:ext cx="683795" cy="120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FDDDFCC-C564-4BEA-B975-663F9438656E}"/>
              </a:ext>
            </a:extLst>
          </p:cNvPr>
          <p:cNvSpPr/>
          <p:nvPr/>
        </p:nvSpPr>
        <p:spPr>
          <a:xfrm rot="5400000">
            <a:off x="6972265" y="4439935"/>
            <a:ext cx="683795" cy="120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9381526-4263-421F-A133-A256D2033BAA}"/>
              </a:ext>
            </a:extLst>
          </p:cNvPr>
          <p:cNvSpPr/>
          <p:nvPr/>
        </p:nvSpPr>
        <p:spPr>
          <a:xfrm>
            <a:off x="8304320" y="2111278"/>
            <a:ext cx="556501" cy="23083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4C4C921-62A0-4705-BD4E-7C2761203BE3}"/>
              </a:ext>
            </a:extLst>
          </p:cNvPr>
          <p:cNvSpPr/>
          <p:nvPr/>
        </p:nvSpPr>
        <p:spPr>
          <a:xfrm>
            <a:off x="8304319" y="4788593"/>
            <a:ext cx="534645" cy="830997"/>
          </a:xfrm>
          <a:prstGeom prst="leftBrace">
            <a:avLst>
              <a:gd name="adj1" fmla="val 8333"/>
              <a:gd name="adj2" fmla="val 4814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ECB36AD9-015F-4783-BD6F-815A2DAB4034}"/>
              </a:ext>
            </a:extLst>
          </p:cNvPr>
          <p:cNvSpPr txBox="1">
            <a:spLocks/>
          </p:cNvSpPr>
          <p:nvPr/>
        </p:nvSpPr>
        <p:spPr>
          <a:xfrm>
            <a:off x="1680374" y="2744326"/>
            <a:ext cx="4693922" cy="1450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This information is already provided in given datasets</a:t>
            </a:r>
            <a:r>
              <a:rPr lang="tr-TR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2386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D988BC-D076-4D8B-9460-F741AFF4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Accident Likelihood Labels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D54BA-57D9-45E7-A6D2-06E2AD0AB558}"/>
              </a:ext>
            </a:extLst>
          </p:cNvPr>
          <p:cNvSpPr/>
          <p:nvPr/>
        </p:nvSpPr>
        <p:spPr>
          <a:xfrm flipH="1">
            <a:off x="1381345" y="2157008"/>
            <a:ext cx="30899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  <a:endParaRPr lang="tr-TR" sz="2400" dirty="0"/>
          </a:p>
          <a:p>
            <a:r>
              <a:rPr lang="en-GB" sz="2400" dirty="0"/>
              <a:t>Whether</a:t>
            </a:r>
          </a:p>
          <a:p>
            <a:r>
              <a:rPr lang="en-GB" sz="2400" dirty="0"/>
              <a:t>Accident prone zones</a:t>
            </a:r>
          </a:p>
          <a:p>
            <a:endParaRPr lang="en-GB" sz="2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BBEF121-C45A-4DCC-BB27-ACAC0FB0C4CF}"/>
              </a:ext>
            </a:extLst>
          </p:cNvPr>
          <p:cNvSpPr/>
          <p:nvPr/>
        </p:nvSpPr>
        <p:spPr>
          <a:xfrm rot="16200000" flipH="1">
            <a:off x="5648510" y="1939409"/>
            <a:ext cx="2001885" cy="354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GB" sz="2400" dirty="0"/>
              <a:t>Evaluate based on custom condition to get labels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0F5A3F0-815B-436D-A742-CD0D401CB735}"/>
              </a:ext>
            </a:extLst>
          </p:cNvPr>
          <p:cNvSpPr/>
          <p:nvPr/>
        </p:nvSpPr>
        <p:spPr>
          <a:xfrm flipH="1">
            <a:off x="3975234" y="2112569"/>
            <a:ext cx="556501" cy="342234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F7114-9042-4CDB-A9FD-8BD02C433C75}"/>
              </a:ext>
            </a:extLst>
          </p:cNvPr>
          <p:cNvSpPr txBox="1"/>
          <p:nvPr/>
        </p:nvSpPr>
        <p:spPr>
          <a:xfrm>
            <a:off x="8906576" y="3143344"/>
            <a:ext cx="1703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High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FF6600"/>
                </a:solidFill>
              </a:rPr>
              <a:t>Medium</a:t>
            </a:r>
          </a:p>
          <a:p>
            <a:r>
              <a:rPr lang="en-US" sz="3200" dirty="0">
                <a:solidFill>
                  <a:srgbClr val="FFC000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69A82-38B9-44FF-854E-BF33741A70C8}"/>
              </a:ext>
            </a:extLst>
          </p:cNvPr>
          <p:cNvSpPr txBox="1"/>
          <p:nvPr/>
        </p:nvSpPr>
        <p:spPr>
          <a:xfrm>
            <a:off x="8906576" y="2487036"/>
            <a:ext cx="224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01137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3AF6-8CEB-4695-8704-B0C3939C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2AA9B-28B4-4012-AADB-6FCCF1396C70}"/>
              </a:ext>
            </a:extLst>
          </p:cNvPr>
          <p:cNvSpPr/>
          <p:nvPr/>
        </p:nvSpPr>
        <p:spPr>
          <a:xfrm flipH="1">
            <a:off x="1375576" y="2112824"/>
            <a:ext cx="3105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  <a:endParaRPr lang="tr-TR" sz="2400" dirty="0"/>
          </a:p>
          <a:p>
            <a:r>
              <a:rPr lang="en-GB" sz="2400" dirty="0"/>
              <a:t>Whether</a:t>
            </a:r>
          </a:p>
          <a:p>
            <a:r>
              <a:rPr lang="en-GB" sz="2400" dirty="0"/>
              <a:t>Accident prone</a:t>
            </a:r>
            <a:r>
              <a:rPr lang="tr-TR" sz="2400" dirty="0"/>
              <a:t> </a:t>
            </a:r>
            <a:r>
              <a:rPr lang="en-GB" sz="2400" dirty="0"/>
              <a:t>zones</a:t>
            </a:r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4CCB8-E994-4E75-B17B-8EC03B9006D4}"/>
              </a:ext>
            </a:extLst>
          </p:cNvPr>
          <p:cNvSpPr txBox="1"/>
          <p:nvPr/>
        </p:nvSpPr>
        <p:spPr>
          <a:xfrm>
            <a:off x="4889632" y="2644170"/>
            <a:ext cx="1703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Labels</a:t>
            </a:r>
            <a:endParaRPr lang="tr-TR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High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FF6600"/>
                </a:solidFill>
              </a:rPr>
              <a:t>Medium</a:t>
            </a:r>
          </a:p>
          <a:p>
            <a:r>
              <a:rPr lang="en-US" sz="2400" dirty="0">
                <a:solidFill>
                  <a:srgbClr val="FFC000"/>
                </a:solidFill>
              </a:rPr>
              <a:t>Low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45E7C74-79BD-4E2F-A672-01C0E2E7AEE3}"/>
              </a:ext>
            </a:extLst>
          </p:cNvPr>
          <p:cNvSpPr/>
          <p:nvPr/>
        </p:nvSpPr>
        <p:spPr>
          <a:xfrm>
            <a:off x="3790749" y="3116178"/>
            <a:ext cx="641683" cy="625643"/>
          </a:xfrm>
          <a:prstGeom prst="plus">
            <a:avLst>
              <a:gd name="adj" fmla="val 3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38C9891-4A4C-44F1-A594-A2C03E9D8EE6}"/>
              </a:ext>
            </a:extLst>
          </p:cNvPr>
          <p:cNvSpPr/>
          <p:nvPr/>
        </p:nvSpPr>
        <p:spPr>
          <a:xfrm rot="16200000" flipH="1">
            <a:off x="6708607" y="2874499"/>
            <a:ext cx="683795" cy="1209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D1ACC-F322-48D0-92A5-5D58CD5F2BBF}"/>
              </a:ext>
            </a:extLst>
          </p:cNvPr>
          <p:cNvSpPr txBox="1"/>
          <p:nvPr/>
        </p:nvSpPr>
        <p:spPr>
          <a:xfrm>
            <a:off x="7988968" y="2220014"/>
            <a:ext cx="3105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Train different ML algorithms based on the datasets and compare their performance on accident likelihood labelling</a:t>
            </a:r>
          </a:p>
        </p:txBody>
      </p:sp>
    </p:spTree>
    <p:extLst>
      <p:ext uri="{BB962C8B-B14F-4D97-AF65-F5344CB8AC3E}">
        <p14:creationId xmlns:p14="http://schemas.microsoft.com/office/powerpoint/2010/main" val="165430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F83B-A311-44FF-8974-E96B769D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E15E9-2E2A-4539-A9A3-DE80BB45AC67}"/>
              </a:ext>
            </a:extLst>
          </p:cNvPr>
          <p:cNvSpPr/>
          <p:nvPr/>
        </p:nvSpPr>
        <p:spPr>
          <a:xfrm flipH="1">
            <a:off x="1282810" y="2208713"/>
            <a:ext cx="31651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Latitude</a:t>
            </a:r>
          </a:p>
          <a:p>
            <a:r>
              <a:rPr lang="en-GB" sz="2400" dirty="0"/>
              <a:t>Longitude</a:t>
            </a:r>
          </a:p>
          <a:p>
            <a:r>
              <a:rPr lang="en-GB" sz="2400" dirty="0"/>
              <a:t>Location Name</a:t>
            </a:r>
          </a:p>
          <a:p>
            <a:r>
              <a:rPr lang="en-GB" sz="2400" dirty="0"/>
              <a:t>Speed</a:t>
            </a:r>
          </a:p>
          <a:p>
            <a:r>
              <a:rPr lang="en-GB" sz="2400" dirty="0"/>
              <a:t>Time</a:t>
            </a:r>
          </a:p>
          <a:p>
            <a:r>
              <a:rPr lang="en-GB" sz="2400" dirty="0"/>
              <a:t>Alarm Type</a:t>
            </a:r>
            <a:endParaRPr lang="tr-TR" sz="2400" dirty="0"/>
          </a:p>
          <a:p>
            <a:r>
              <a:rPr lang="en-GB" sz="2400" dirty="0"/>
              <a:t>Whether</a:t>
            </a:r>
          </a:p>
          <a:p>
            <a:r>
              <a:rPr lang="en-GB" sz="2400" dirty="0"/>
              <a:t>Accident prone zones</a:t>
            </a:r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568BC-130E-4C0F-B2DB-3570E04CB7F3}"/>
              </a:ext>
            </a:extLst>
          </p:cNvPr>
          <p:cNvSpPr txBox="1"/>
          <p:nvPr/>
        </p:nvSpPr>
        <p:spPr>
          <a:xfrm>
            <a:off x="4447919" y="2628857"/>
            <a:ext cx="1703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Labels</a:t>
            </a:r>
            <a:endParaRPr lang="tr-TR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High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FF6600"/>
                </a:solidFill>
              </a:rPr>
              <a:t>Medium</a:t>
            </a:r>
          </a:p>
          <a:p>
            <a:r>
              <a:rPr lang="en-US" sz="2400" dirty="0">
                <a:solidFill>
                  <a:srgbClr val="FFC000"/>
                </a:solidFill>
              </a:rPr>
              <a:t>Low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CB1A83E-B4A6-47B4-BC28-917AD5D1CAF4}"/>
              </a:ext>
            </a:extLst>
          </p:cNvPr>
          <p:cNvSpPr/>
          <p:nvPr/>
        </p:nvSpPr>
        <p:spPr>
          <a:xfrm>
            <a:off x="3443682" y="3116179"/>
            <a:ext cx="641683" cy="625643"/>
          </a:xfrm>
          <a:prstGeom prst="plus">
            <a:avLst>
              <a:gd name="adj" fmla="val 3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91FDC-FAED-40A4-BACF-A149F023671C}"/>
              </a:ext>
            </a:extLst>
          </p:cNvPr>
          <p:cNvSpPr txBox="1"/>
          <p:nvPr/>
        </p:nvSpPr>
        <p:spPr>
          <a:xfrm>
            <a:off x="6878295" y="2828835"/>
            <a:ext cx="192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ML algorithm</a:t>
            </a:r>
            <a:r>
              <a:rPr lang="tr-TR" sz="2400" dirty="0"/>
              <a:t> </a:t>
            </a:r>
            <a:r>
              <a:rPr lang="en-GB" sz="2400" dirty="0"/>
              <a:t>training and comparison</a:t>
            </a:r>
            <a:r>
              <a:rPr lang="tr-TR" sz="2400" dirty="0"/>
              <a:t> </a:t>
            </a:r>
            <a:endParaRPr lang="en-GB" sz="2400" dirty="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8AD7E0B-CC7D-49E6-9238-44E9109E3192}"/>
              </a:ext>
            </a:extLst>
          </p:cNvPr>
          <p:cNvSpPr/>
          <p:nvPr/>
        </p:nvSpPr>
        <p:spPr>
          <a:xfrm>
            <a:off x="5960688" y="3100865"/>
            <a:ext cx="641683" cy="625643"/>
          </a:xfrm>
          <a:prstGeom prst="plus">
            <a:avLst>
              <a:gd name="adj" fmla="val 3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8072A1D-B4E5-4335-A19B-08BD173271C4}"/>
              </a:ext>
            </a:extLst>
          </p:cNvPr>
          <p:cNvSpPr/>
          <p:nvPr/>
        </p:nvSpPr>
        <p:spPr>
          <a:xfrm rot="16200000" flipH="1">
            <a:off x="8859298" y="2983558"/>
            <a:ext cx="683795" cy="802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808FD-0173-4D07-AE26-AABFFF6A063A}"/>
              </a:ext>
            </a:extLst>
          </p:cNvPr>
          <p:cNvSpPr txBox="1"/>
          <p:nvPr/>
        </p:nvSpPr>
        <p:spPr>
          <a:xfrm>
            <a:off x="9789938" y="2628857"/>
            <a:ext cx="1921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Find the best ML solution to predict accident hot</a:t>
            </a:r>
            <a:r>
              <a:rPr lang="tr-TR" sz="2400" dirty="0"/>
              <a:t>-</a:t>
            </a:r>
            <a:r>
              <a:rPr lang="en-GB" sz="2400" dirty="0"/>
              <a:t>spot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BBEE60-3896-4F64-B2F8-F150109B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241" y="4198517"/>
            <a:ext cx="1540543" cy="17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1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148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Accident hot-spot prediction</vt:lpstr>
      <vt:lpstr>Datasets</vt:lpstr>
      <vt:lpstr>Accident Likelihood Labels</vt:lpstr>
      <vt:lpstr>Machine Learning Algorithms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AYSUN GURUR ONALAN</dc:creator>
  <cp:lastModifiedBy>AYSUN GURUR ONALAN</cp:lastModifiedBy>
  <cp:revision>2</cp:revision>
  <dcterms:created xsi:type="dcterms:W3CDTF">2018-08-12T18:59:39Z</dcterms:created>
  <dcterms:modified xsi:type="dcterms:W3CDTF">2018-08-12T20:11:47Z</dcterms:modified>
</cp:coreProperties>
</file>