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F125-11E0-4B84-98F2-C2406D73D379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3758-EEC1-4741-9210-35FB2F6C7DD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02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F125-11E0-4B84-98F2-C2406D73D379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3758-EEC1-4741-9210-35FB2F6C7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16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F125-11E0-4B84-98F2-C2406D73D379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3758-EEC1-4741-9210-35FB2F6C7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8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F125-11E0-4B84-98F2-C2406D73D379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3758-EEC1-4741-9210-35FB2F6C7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60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F125-11E0-4B84-98F2-C2406D73D379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3758-EEC1-4741-9210-35FB2F6C7DD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52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F125-11E0-4B84-98F2-C2406D73D379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3758-EEC1-4741-9210-35FB2F6C7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68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F125-11E0-4B84-98F2-C2406D73D379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3758-EEC1-4741-9210-35FB2F6C7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20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F125-11E0-4B84-98F2-C2406D73D379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3758-EEC1-4741-9210-35FB2F6C7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86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F125-11E0-4B84-98F2-C2406D73D379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3758-EEC1-4741-9210-35FB2F6C7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34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03F125-11E0-4B84-98F2-C2406D73D379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303758-EEC1-4741-9210-35FB2F6C7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5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F125-11E0-4B84-98F2-C2406D73D379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3758-EEC1-4741-9210-35FB2F6C7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76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03F125-11E0-4B84-98F2-C2406D73D379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303758-EEC1-4741-9210-35FB2F6C7DD9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44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F502EE6A-E20B-4198-A9E9-F18046822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250ED6B0-0071-4164-9C0B-11DC08FE9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8629BE5-5413-4AD8-BEFB-E1A7B4482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0E32C-3195-4744-AD9D-B5164F9F8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FFFFFF"/>
                </a:solidFill>
              </a:rPr>
              <a:t>Driver Profiling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en-GB" dirty="0">
                <a:solidFill>
                  <a:srgbClr val="FFFFFF"/>
                </a:solidFill>
              </a:rPr>
              <a:t>and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en-GB" dirty="0">
                <a:solidFill>
                  <a:srgbClr val="FFFFFF"/>
                </a:solidFill>
              </a:rPr>
              <a:t>Accident</a:t>
            </a:r>
            <a:r>
              <a:rPr lang="tr-TR" dirty="0">
                <a:solidFill>
                  <a:srgbClr val="FFFFFF"/>
                </a:solidFill>
              </a:rPr>
              <a:t> H</a:t>
            </a:r>
            <a:r>
              <a:rPr lang="en-GB" dirty="0" err="1">
                <a:solidFill>
                  <a:srgbClr val="FFFFFF"/>
                </a:solidFill>
              </a:rPr>
              <a:t>otspot</a:t>
            </a:r>
            <a:r>
              <a:rPr lang="en-GB" dirty="0">
                <a:solidFill>
                  <a:srgbClr val="FFFFFF"/>
                </a:solidFill>
              </a:rPr>
              <a:t>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E8EFA-A0A4-4794-9F7A-67BBE42B9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20"/>
            <a:ext cx="5542399" cy="1143000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chemeClr val="bg2"/>
                </a:solidFill>
              </a:rPr>
              <a:t>Ankur</a:t>
            </a:r>
            <a:r>
              <a:rPr lang="tr-TR" dirty="0">
                <a:solidFill>
                  <a:schemeClr val="bg2"/>
                </a:solidFill>
              </a:rPr>
              <a:t> </a:t>
            </a:r>
            <a:r>
              <a:rPr lang="tr-TR" dirty="0" err="1">
                <a:solidFill>
                  <a:schemeClr val="bg2"/>
                </a:solidFill>
              </a:rPr>
              <a:t>Sınha</a:t>
            </a:r>
            <a:r>
              <a:rPr lang="tr-TR" dirty="0">
                <a:solidFill>
                  <a:schemeClr val="bg2"/>
                </a:solidFill>
              </a:rPr>
              <a:t>, Berkay </a:t>
            </a:r>
            <a:r>
              <a:rPr lang="tr-TR" dirty="0" err="1">
                <a:solidFill>
                  <a:schemeClr val="bg2"/>
                </a:solidFill>
              </a:rPr>
              <a:t>kopru</a:t>
            </a:r>
            <a:endParaRPr lang="tr-TR" dirty="0">
              <a:solidFill>
                <a:schemeClr val="bg2"/>
              </a:solidFill>
            </a:endParaRPr>
          </a:p>
          <a:p>
            <a:r>
              <a:rPr lang="tr-TR" dirty="0" err="1">
                <a:solidFill>
                  <a:schemeClr val="bg2"/>
                </a:solidFill>
              </a:rPr>
              <a:t>jıe</a:t>
            </a:r>
            <a:r>
              <a:rPr lang="tr-TR" dirty="0">
                <a:solidFill>
                  <a:schemeClr val="bg2"/>
                </a:solidFill>
              </a:rPr>
              <a:t> fu, </a:t>
            </a:r>
            <a:r>
              <a:rPr lang="tr-TR" dirty="0" err="1">
                <a:solidFill>
                  <a:schemeClr val="bg2"/>
                </a:solidFill>
              </a:rPr>
              <a:t>aysun</a:t>
            </a:r>
            <a:r>
              <a:rPr lang="tr-TR" dirty="0">
                <a:solidFill>
                  <a:schemeClr val="bg2"/>
                </a:solidFill>
              </a:rPr>
              <a:t> G. </a:t>
            </a:r>
            <a:r>
              <a:rPr lang="tr-TR" dirty="0" err="1">
                <a:solidFill>
                  <a:schemeClr val="bg2"/>
                </a:solidFill>
              </a:rPr>
              <a:t>onalan</a:t>
            </a:r>
            <a:endParaRPr lang="en-GB" dirty="0">
              <a:solidFill>
                <a:schemeClr val="bg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97592E-DFEE-4780-98A3-A4B56858E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79" y="1438926"/>
            <a:ext cx="4020297" cy="19096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EE662F-62AC-4FC0-B517-E099174ED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79" y="3509435"/>
            <a:ext cx="4020297" cy="1145021"/>
          </a:xfrm>
          <a:prstGeom prst="rect">
            <a:avLst/>
          </a:prstGeom>
        </p:spPr>
      </p:pic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2004E216-9F18-44C6-B650-B0AE2C5A4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66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D8802486-B669-4C87-AED9-746868BE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7CD38C4-799D-49EC-9506-B2F571795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4418336"/>
            <a:ext cx="4937760" cy="1450758"/>
          </a:xfrm>
        </p:spPr>
        <p:txBody>
          <a:bodyPr>
            <a:normAutofit/>
          </a:bodyPr>
          <a:lstStyle/>
          <a:p>
            <a:r>
              <a:rPr lang="en-GB" sz="2400" dirty="0"/>
              <a:t>They also have crucial effect on accidents and thus we will consider these attributes in our evaluation</a:t>
            </a:r>
            <a:r>
              <a:rPr lang="tr-TR" sz="2400" dirty="0"/>
              <a:t>.</a:t>
            </a:r>
            <a:r>
              <a:rPr lang="en-GB" sz="2400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27EDA-26B7-420A-8D9E-8DB69ED09A8E}"/>
              </a:ext>
            </a:extLst>
          </p:cNvPr>
          <p:cNvSpPr/>
          <p:nvPr/>
        </p:nvSpPr>
        <p:spPr>
          <a:xfrm>
            <a:off x="8277726" y="2070573"/>
            <a:ext cx="28779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Latitude</a:t>
            </a:r>
          </a:p>
          <a:p>
            <a:r>
              <a:rPr lang="en-GB" sz="2400" dirty="0"/>
              <a:t>Longitude</a:t>
            </a:r>
          </a:p>
          <a:p>
            <a:r>
              <a:rPr lang="en-GB" sz="2400" dirty="0"/>
              <a:t>Location Name</a:t>
            </a:r>
          </a:p>
          <a:p>
            <a:r>
              <a:rPr lang="en-GB" sz="2400" dirty="0"/>
              <a:t>Speed</a:t>
            </a:r>
          </a:p>
          <a:p>
            <a:r>
              <a:rPr lang="en-GB" sz="2400" dirty="0"/>
              <a:t>Time</a:t>
            </a:r>
          </a:p>
          <a:p>
            <a:r>
              <a:rPr lang="en-GB" sz="2400" dirty="0"/>
              <a:t>Alarm Type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4CACC-1690-4247-879B-C70D3FC70BDF}"/>
              </a:ext>
            </a:extLst>
          </p:cNvPr>
          <p:cNvSpPr/>
          <p:nvPr/>
        </p:nvSpPr>
        <p:spPr>
          <a:xfrm>
            <a:off x="8277726" y="4418336"/>
            <a:ext cx="28779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Weather (visibility, sky conditions, etc.)</a:t>
            </a:r>
          </a:p>
          <a:p>
            <a:r>
              <a:rPr lang="en-GB" sz="2400" dirty="0"/>
              <a:t>Peak Hour Timings</a:t>
            </a:r>
          </a:p>
          <a:p>
            <a:r>
              <a:rPr lang="en-GB" sz="2400" dirty="0"/>
              <a:t>Potholes</a:t>
            </a:r>
          </a:p>
          <a:p>
            <a:r>
              <a:rPr lang="en-GB" sz="2400" dirty="0"/>
              <a:t>Accident prone zones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1C46AE1B-D84C-400F-B154-C2F305EB57DE}"/>
              </a:ext>
            </a:extLst>
          </p:cNvPr>
          <p:cNvSpPr/>
          <p:nvPr/>
        </p:nvSpPr>
        <p:spPr>
          <a:xfrm rot="5400000">
            <a:off x="6297727" y="2638037"/>
            <a:ext cx="683795" cy="1209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FDDDFCC-C564-4BEA-B975-663F9438656E}"/>
              </a:ext>
            </a:extLst>
          </p:cNvPr>
          <p:cNvSpPr/>
          <p:nvPr/>
        </p:nvSpPr>
        <p:spPr>
          <a:xfrm rot="5400000">
            <a:off x="6389169" y="4399230"/>
            <a:ext cx="683795" cy="1209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B9381526-4263-421F-A133-A256D2033BAA}"/>
              </a:ext>
            </a:extLst>
          </p:cNvPr>
          <p:cNvSpPr/>
          <p:nvPr/>
        </p:nvSpPr>
        <p:spPr>
          <a:xfrm>
            <a:off x="7721224" y="2223247"/>
            <a:ext cx="556501" cy="2008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4C4C921-62A0-4705-BD4E-7C2761203BE3}"/>
              </a:ext>
            </a:extLst>
          </p:cNvPr>
          <p:cNvSpPr/>
          <p:nvPr/>
        </p:nvSpPr>
        <p:spPr>
          <a:xfrm>
            <a:off x="7721223" y="4554072"/>
            <a:ext cx="534645" cy="1644574"/>
          </a:xfrm>
          <a:prstGeom prst="leftBrace">
            <a:avLst>
              <a:gd name="adj1" fmla="val 8333"/>
              <a:gd name="adj2" fmla="val 48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ontent Placeholder 24">
            <a:extLst>
              <a:ext uri="{FF2B5EF4-FFF2-40B4-BE49-F238E27FC236}">
                <a16:creationId xmlns:a16="http://schemas.microsoft.com/office/drawing/2014/main" id="{ECB36AD9-015F-4783-BD6F-815A2DAB4034}"/>
              </a:ext>
            </a:extLst>
          </p:cNvPr>
          <p:cNvSpPr txBox="1">
            <a:spLocks/>
          </p:cNvSpPr>
          <p:nvPr/>
        </p:nvSpPr>
        <p:spPr>
          <a:xfrm>
            <a:off x="1097278" y="2703621"/>
            <a:ext cx="4693922" cy="14507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This information is already provided in the given datasets</a:t>
            </a:r>
            <a:r>
              <a:rPr lang="tr-TR" sz="2400" dirty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2386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D988BC-D076-4D8B-9460-F741AFF4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Accident Likelihood Labels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1D54BA-57D9-45E7-A6D2-06E2AD0AB558}"/>
              </a:ext>
            </a:extLst>
          </p:cNvPr>
          <p:cNvSpPr/>
          <p:nvPr/>
        </p:nvSpPr>
        <p:spPr>
          <a:xfrm flipH="1">
            <a:off x="1097280" y="1990096"/>
            <a:ext cx="287795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Latitude</a:t>
            </a:r>
          </a:p>
          <a:p>
            <a:r>
              <a:rPr lang="en-GB" sz="2400" dirty="0"/>
              <a:t>Longitude</a:t>
            </a:r>
          </a:p>
          <a:p>
            <a:r>
              <a:rPr lang="en-GB" sz="2400" dirty="0"/>
              <a:t>Location Name</a:t>
            </a:r>
          </a:p>
          <a:p>
            <a:r>
              <a:rPr lang="en-GB" sz="2400" dirty="0"/>
              <a:t>Speed</a:t>
            </a:r>
          </a:p>
          <a:p>
            <a:r>
              <a:rPr lang="en-GB" sz="2400" dirty="0"/>
              <a:t>Time</a:t>
            </a:r>
          </a:p>
          <a:p>
            <a:r>
              <a:rPr lang="en-GB" sz="2400" dirty="0"/>
              <a:t>Alarm Type</a:t>
            </a:r>
            <a:endParaRPr lang="tr-TR" sz="2400" dirty="0"/>
          </a:p>
          <a:p>
            <a:r>
              <a:rPr lang="en-GB" sz="2400" dirty="0"/>
              <a:t>Weather Conditions</a:t>
            </a:r>
          </a:p>
          <a:p>
            <a:r>
              <a:rPr lang="en-GB" sz="2400" dirty="0"/>
              <a:t>Peak hour timings</a:t>
            </a:r>
          </a:p>
          <a:p>
            <a:r>
              <a:rPr lang="en-GB" sz="2400" dirty="0"/>
              <a:t>Potholes</a:t>
            </a:r>
          </a:p>
          <a:p>
            <a:r>
              <a:rPr lang="en-GB" sz="2400" dirty="0"/>
              <a:t>Accident prone zones</a:t>
            </a:r>
          </a:p>
          <a:p>
            <a:endParaRPr lang="en-GB" sz="2400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BBEF121-C45A-4DCC-BB27-ACAC0FB0C4CF}"/>
              </a:ext>
            </a:extLst>
          </p:cNvPr>
          <p:cNvSpPr/>
          <p:nvPr/>
        </p:nvSpPr>
        <p:spPr>
          <a:xfrm rot="16200000" flipH="1">
            <a:off x="5648510" y="1939409"/>
            <a:ext cx="2001885" cy="3545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GB" sz="2400" dirty="0"/>
              <a:t>Evaluate based on clustering algorithms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C0F5A3F0-815B-436D-A742-CD0D401CB735}"/>
              </a:ext>
            </a:extLst>
          </p:cNvPr>
          <p:cNvSpPr/>
          <p:nvPr/>
        </p:nvSpPr>
        <p:spPr>
          <a:xfrm flipH="1">
            <a:off x="3975233" y="2112569"/>
            <a:ext cx="556501" cy="35083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5F7114-9042-4CDB-A9FD-8BD02C433C75}"/>
              </a:ext>
            </a:extLst>
          </p:cNvPr>
          <p:cNvSpPr txBox="1"/>
          <p:nvPr/>
        </p:nvSpPr>
        <p:spPr>
          <a:xfrm>
            <a:off x="8906576" y="3143344"/>
            <a:ext cx="17036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High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C000"/>
                </a:solidFill>
              </a:rPr>
              <a:t>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769A82-38B9-44FF-854E-BF33741A70C8}"/>
              </a:ext>
            </a:extLst>
          </p:cNvPr>
          <p:cNvSpPr txBox="1"/>
          <p:nvPr/>
        </p:nvSpPr>
        <p:spPr>
          <a:xfrm>
            <a:off x="8906576" y="2487036"/>
            <a:ext cx="224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401137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3AF6-8CEB-4695-8704-B0C3939C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Algorithms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D2AA9B-28B4-4012-AADB-6FCCF1396C70}"/>
              </a:ext>
            </a:extLst>
          </p:cNvPr>
          <p:cNvSpPr/>
          <p:nvPr/>
        </p:nvSpPr>
        <p:spPr>
          <a:xfrm flipH="1">
            <a:off x="1157209" y="2220014"/>
            <a:ext cx="287795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Latitude</a:t>
            </a:r>
          </a:p>
          <a:p>
            <a:r>
              <a:rPr lang="en-GB" sz="2400" dirty="0"/>
              <a:t>Longitude</a:t>
            </a:r>
          </a:p>
          <a:p>
            <a:r>
              <a:rPr lang="en-GB" sz="2400" dirty="0"/>
              <a:t>Location Name</a:t>
            </a:r>
          </a:p>
          <a:p>
            <a:r>
              <a:rPr lang="en-GB" sz="2400" dirty="0"/>
              <a:t>Speed</a:t>
            </a:r>
          </a:p>
          <a:p>
            <a:r>
              <a:rPr lang="en-GB" sz="2400" dirty="0"/>
              <a:t>Time</a:t>
            </a:r>
          </a:p>
          <a:p>
            <a:r>
              <a:rPr lang="en-GB" sz="2400" dirty="0"/>
              <a:t>Alarm Type</a:t>
            </a:r>
            <a:endParaRPr lang="tr-TR" sz="2400" dirty="0"/>
          </a:p>
          <a:p>
            <a:r>
              <a:rPr lang="en-GB" sz="2400" dirty="0"/>
              <a:t>Weather Conditions</a:t>
            </a:r>
          </a:p>
          <a:p>
            <a:r>
              <a:rPr lang="en-GB" sz="2400" dirty="0"/>
              <a:t>Peak hour timings</a:t>
            </a:r>
          </a:p>
          <a:p>
            <a:r>
              <a:rPr lang="en-GB" sz="2400" dirty="0"/>
              <a:t>Potholes</a:t>
            </a:r>
          </a:p>
          <a:p>
            <a:r>
              <a:rPr lang="en-GB" sz="2400" dirty="0"/>
              <a:t>Accident prone zones</a:t>
            </a:r>
          </a:p>
          <a:p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4CCB8-E994-4E75-B17B-8EC03B9006D4}"/>
              </a:ext>
            </a:extLst>
          </p:cNvPr>
          <p:cNvSpPr txBox="1"/>
          <p:nvPr/>
        </p:nvSpPr>
        <p:spPr>
          <a:xfrm>
            <a:off x="4758583" y="2828834"/>
            <a:ext cx="1703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Labels</a:t>
            </a:r>
            <a:endParaRPr lang="tr-TR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High</a:t>
            </a:r>
            <a:r>
              <a:rPr lang="en-US" sz="2400" dirty="0"/>
              <a:t> </a:t>
            </a:r>
          </a:p>
          <a:p>
            <a:r>
              <a:rPr lang="en-US" sz="2400" dirty="0">
                <a:solidFill>
                  <a:srgbClr val="FFC000"/>
                </a:solidFill>
              </a:rPr>
              <a:t>Low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545E7C74-79BD-4E2F-A672-01C0E2E7AEE3}"/>
              </a:ext>
            </a:extLst>
          </p:cNvPr>
          <p:cNvSpPr/>
          <p:nvPr/>
        </p:nvSpPr>
        <p:spPr>
          <a:xfrm>
            <a:off x="3790749" y="3116178"/>
            <a:ext cx="641683" cy="625643"/>
          </a:xfrm>
          <a:prstGeom prst="plus">
            <a:avLst>
              <a:gd name="adj" fmla="val 38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38C9891-4A4C-44F1-A594-A2C03E9D8EE6}"/>
              </a:ext>
            </a:extLst>
          </p:cNvPr>
          <p:cNvSpPr/>
          <p:nvPr/>
        </p:nvSpPr>
        <p:spPr>
          <a:xfrm rot="16200000" flipH="1">
            <a:off x="6708607" y="2874499"/>
            <a:ext cx="683795" cy="1209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D1ACC-F322-48D0-92A5-5D58CD5F2BBF}"/>
              </a:ext>
            </a:extLst>
          </p:cNvPr>
          <p:cNvSpPr txBox="1"/>
          <p:nvPr/>
        </p:nvSpPr>
        <p:spPr>
          <a:xfrm>
            <a:off x="7929039" y="2509590"/>
            <a:ext cx="3105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Compare the performance of accident likelihood labelling based on clustering samples</a:t>
            </a:r>
          </a:p>
        </p:txBody>
      </p:sp>
    </p:spTree>
    <p:extLst>
      <p:ext uri="{BB962C8B-B14F-4D97-AF65-F5344CB8AC3E}">
        <p14:creationId xmlns:p14="http://schemas.microsoft.com/office/powerpoint/2010/main" val="165430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F83B-A311-44FF-8974-E96B769D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Solution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0E15E9-2E2A-4539-A9A3-DE80BB45AC67}"/>
              </a:ext>
            </a:extLst>
          </p:cNvPr>
          <p:cNvSpPr/>
          <p:nvPr/>
        </p:nvSpPr>
        <p:spPr>
          <a:xfrm flipH="1">
            <a:off x="1097280" y="2220014"/>
            <a:ext cx="28779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Latitude</a:t>
            </a:r>
          </a:p>
          <a:p>
            <a:r>
              <a:rPr lang="en-GB" sz="2400" dirty="0"/>
              <a:t>Longitude</a:t>
            </a:r>
          </a:p>
          <a:p>
            <a:r>
              <a:rPr lang="en-GB" sz="2400" dirty="0"/>
              <a:t>Location Name</a:t>
            </a:r>
          </a:p>
          <a:p>
            <a:r>
              <a:rPr lang="en-GB" sz="2400" dirty="0"/>
              <a:t>Speed</a:t>
            </a:r>
          </a:p>
          <a:p>
            <a:r>
              <a:rPr lang="en-GB" sz="2400" dirty="0"/>
              <a:t>Time</a:t>
            </a:r>
          </a:p>
          <a:p>
            <a:r>
              <a:rPr lang="en-GB" sz="2400" dirty="0"/>
              <a:t>Alarm Type</a:t>
            </a:r>
            <a:endParaRPr lang="tr-TR" sz="2400" dirty="0"/>
          </a:p>
          <a:p>
            <a:r>
              <a:rPr lang="en-GB" sz="2400" dirty="0"/>
              <a:t>Weather Conditions</a:t>
            </a:r>
          </a:p>
          <a:p>
            <a:r>
              <a:rPr lang="en-GB" sz="2400" dirty="0"/>
              <a:t>Peak hour timings</a:t>
            </a:r>
          </a:p>
          <a:p>
            <a:r>
              <a:rPr lang="en-GB" sz="2400" dirty="0"/>
              <a:t>Potholes</a:t>
            </a:r>
          </a:p>
          <a:p>
            <a:r>
              <a:rPr lang="en-GB" sz="2400" dirty="0"/>
              <a:t>Accident prone zones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9568BC-130E-4C0F-B2DB-3570E04CB7F3}"/>
              </a:ext>
            </a:extLst>
          </p:cNvPr>
          <p:cNvSpPr txBox="1"/>
          <p:nvPr/>
        </p:nvSpPr>
        <p:spPr>
          <a:xfrm>
            <a:off x="4251158" y="2733985"/>
            <a:ext cx="1703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Labels</a:t>
            </a:r>
            <a:endParaRPr lang="tr-TR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High</a:t>
            </a:r>
            <a:r>
              <a:rPr lang="en-US" sz="2400" dirty="0"/>
              <a:t> </a:t>
            </a:r>
          </a:p>
          <a:p>
            <a:r>
              <a:rPr lang="en-US" sz="2400" dirty="0">
                <a:solidFill>
                  <a:srgbClr val="FFC000"/>
                </a:solidFill>
              </a:rPr>
              <a:t>Low</a:t>
            </a: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0CB1A83E-B4A6-47B4-BC28-917AD5D1CAF4}"/>
              </a:ext>
            </a:extLst>
          </p:cNvPr>
          <p:cNvSpPr/>
          <p:nvPr/>
        </p:nvSpPr>
        <p:spPr>
          <a:xfrm>
            <a:off x="3258152" y="3127480"/>
            <a:ext cx="641683" cy="625643"/>
          </a:xfrm>
          <a:prstGeom prst="plus">
            <a:avLst>
              <a:gd name="adj" fmla="val 38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91FDC-FAED-40A4-BACF-A149F023671C}"/>
              </a:ext>
            </a:extLst>
          </p:cNvPr>
          <p:cNvSpPr txBox="1"/>
          <p:nvPr/>
        </p:nvSpPr>
        <p:spPr>
          <a:xfrm>
            <a:off x="6692765" y="2840136"/>
            <a:ext cx="1921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ML algorithm</a:t>
            </a:r>
            <a:r>
              <a:rPr lang="tr-TR" sz="2400" dirty="0"/>
              <a:t> </a:t>
            </a:r>
            <a:r>
              <a:rPr lang="en-GB" sz="2400" dirty="0"/>
              <a:t>training and comparison</a:t>
            </a:r>
            <a:r>
              <a:rPr lang="tr-TR" sz="2400" dirty="0"/>
              <a:t> </a:t>
            </a:r>
            <a:endParaRPr lang="en-GB" sz="2400" dirty="0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78AD7E0B-CC7D-49E6-9238-44E9109E3192}"/>
              </a:ext>
            </a:extLst>
          </p:cNvPr>
          <p:cNvSpPr/>
          <p:nvPr/>
        </p:nvSpPr>
        <p:spPr>
          <a:xfrm>
            <a:off x="5775158" y="3112166"/>
            <a:ext cx="641683" cy="625643"/>
          </a:xfrm>
          <a:prstGeom prst="plus">
            <a:avLst>
              <a:gd name="adj" fmla="val 38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8072A1D-B4E5-4335-A19B-08BD173271C4}"/>
              </a:ext>
            </a:extLst>
          </p:cNvPr>
          <p:cNvSpPr/>
          <p:nvPr/>
        </p:nvSpPr>
        <p:spPr>
          <a:xfrm rot="16200000" flipH="1">
            <a:off x="8673768" y="2994859"/>
            <a:ext cx="683795" cy="802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C808FD-0173-4D07-AE26-AABFFF6A063A}"/>
              </a:ext>
            </a:extLst>
          </p:cNvPr>
          <p:cNvSpPr txBox="1"/>
          <p:nvPr/>
        </p:nvSpPr>
        <p:spPr>
          <a:xfrm>
            <a:off x="9604408" y="2640158"/>
            <a:ext cx="19218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Find the best ML solution to predict accident hotspots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BBEE60-3896-4F64-B2F8-F150109BD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711" y="4209818"/>
            <a:ext cx="1540543" cy="175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011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Driver Profiling and Accident Hotspot Prediction</vt:lpstr>
      <vt:lpstr>Datasets</vt:lpstr>
      <vt:lpstr>Accident Likelihood Labels</vt:lpstr>
      <vt:lpstr>Machine Learning Algorithms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AYSUN GURUR ONALAN</dc:creator>
  <cp:lastModifiedBy>Ankur Sinha</cp:lastModifiedBy>
  <cp:revision>12</cp:revision>
  <dcterms:created xsi:type="dcterms:W3CDTF">2018-08-12T18:58:49Z</dcterms:created>
  <dcterms:modified xsi:type="dcterms:W3CDTF">2018-08-21T11:58:11Z</dcterms:modified>
</cp:coreProperties>
</file>