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89" r:id="rId3"/>
    <p:sldId id="296" r:id="rId4"/>
    <p:sldId id="265" r:id="rId5"/>
    <p:sldId id="293" r:id="rId6"/>
    <p:sldId id="294" r:id="rId7"/>
    <p:sldId id="295" r:id="rId8"/>
    <p:sldId id="299" r:id="rId9"/>
    <p:sldId id="297" r:id="rId10"/>
    <p:sldId id="29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1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2680" y="2028616"/>
            <a:ext cx="762664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Bootstrap Your Own Latent </a:t>
            </a:r>
          </a:p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New Approach to </a:t>
            </a:r>
          </a:p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Self-Supervised Learning</a:t>
            </a:r>
            <a:endParaRPr lang="en-US" altLang="ja-JP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ja-JP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(BYOL)</a:t>
            </a:r>
            <a:endParaRPr lang="ja-JP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470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BYOL- Predictor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352BB9-744C-43BE-9D0A-68D88A3E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36" y="1599919"/>
            <a:ext cx="6810327" cy="3981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86775B-2136-4F91-9BAF-D49C643BBD55}"/>
              </a:ext>
            </a:extLst>
          </p:cNvPr>
          <p:cNvSpPr txBox="1"/>
          <p:nvPr/>
        </p:nvSpPr>
        <p:spPr>
          <a:xfrm>
            <a:off x="1093695" y="4204446"/>
            <a:ext cx="191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Mean</a:t>
            </a:r>
            <a:r>
              <a:rPr lang="ko-KR" altLang="en-US" dirty="0"/>
              <a:t> </a:t>
            </a:r>
            <a:r>
              <a:rPr lang="en-US" altLang="ko-KR" dirty="0"/>
              <a:t>Teacher 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7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Contrastive learning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17B7A94-FF80-4777-8E56-673F8E20C9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9723" y="991550"/>
            <a:ext cx="8192554" cy="4622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40AEF3-5B2D-4CB7-B787-2FE587AC92BB}"/>
              </a:ext>
            </a:extLst>
          </p:cNvPr>
          <p:cNvSpPr txBox="1"/>
          <p:nvPr/>
        </p:nvSpPr>
        <p:spPr>
          <a:xfrm>
            <a:off x="2167775" y="5907428"/>
            <a:ext cx="86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당시 </a:t>
            </a:r>
            <a:r>
              <a:rPr lang="en-US" altLang="ko-KR" sz="1600" dirty="0">
                <a:latin typeface="+mj-ea"/>
                <a:ea typeface="+mj-ea"/>
              </a:rPr>
              <a:t>contrastive learning method</a:t>
            </a:r>
            <a:r>
              <a:rPr lang="ko-KR" altLang="en-US" sz="1600" dirty="0">
                <a:latin typeface="+mj-ea"/>
                <a:ea typeface="+mj-ea"/>
              </a:rPr>
              <a:t>를 이용하여 </a:t>
            </a:r>
            <a:r>
              <a:rPr lang="en-US" altLang="ko-KR" sz="1600" dirty="0">
                <a:latin typeface="+mj-ea"/>
                <a:ea typeface="+mj-ea"/>
              </a:rPr>
              <a:t>feature extractor</a:t>
            </a:r>
            <a:r>
              <a:rPr lang="ko-KR" altLang="en-US" sz="1600" dirty="0">
                <a:latin typeface="+mj-ea"/>
                <a:ea typeface="+mj-ea"/>
              </a:rPr>
              <a:t>를 학습시킨 많은 논문이 좋은 성능을 보여주었다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727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Contrastive learning- limitations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2DE6DC-7871-42C0-8F13-50DEB938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75531"/>
            <a:ext cx="9201150" cy="393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DA57F0-B677-466A-84C2-8D2BA7E82166}"/>
              </a:ext>
            </a:extLst>
          </p:cNvPr>
          <p:cNvSpPr txBox="1"/>
          <p:nvPr/>
        </p:nvSpPr>
        <p:spPr>
          <a:xfrm>
            <a:off x="1531280" y="5184154"/>
            <a:ext cx="920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-negative pairs</a:t>
            </a:r>
            <a:r>
              <a:rPr lang="ko-KR" altLang="en-US" sz="1600" dirty="0">
                <a:latin typeface="+mj-ea"/>
                <a:ea typeface="+mj-ea"/>
              </a:rPr>
              <a:t>를 적절히 가져오고 처리해서 사용해야 한다 </a:t>
            </a:r>
            <a:r>
              <a:rPr lang="en-US" altLang="ko-KR" sz="1600" dirty="0">
                <a:latin typeface="+mj-ea"/>
                <a:ea typeface="+mj-ea"/>
              </a:rPr>
              <a:t>– </a:t>
            </a:r>
          </a:p>
          <a:p>
            <a:r>
              <a:rPr lang="en-US" altLang="ko-KR" sz="1600" dirty="0">
                <a:latin typeface="+mj-ea"/>
                <a:ea typeface="+mj-ea"/>
              </a:rPr>
              <a:t> large batch size, memory bank, customized mining strategy</a:t>
            </a:r>
            <a:r>
              <a:rPr lang="ko-KR" altLang="en-US" sz="1600" dirty="0">
                <a:latin typeface="+mj-ea"/>
                <a:ea typeface="+mj-ea"/>
              </a:rPr>
              <a:t> 사용</a:t>
            </a:r>
            <a:r>
              <a:rPr lang="en-US" altLang="ko-KR" sz="1600" dirty="0">
                <a:latin typeface="+mj-ea"/>
                <a:ea typeface="+mj-ea"/>
              </a:rPr>
              <a:t>, augmentation </a:t>
            </a:r>
            <a:r>
              <a:rPr lang="ko-KR" altLang="en-US" sz="1600" dirty="0">
                <a:latin typeface="+mj-ea"/>
                <a:ea typeface="+mj-ea"/>
              </a:rPr>
              <a:t>방식에 큰 영향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30B28-C130-4965-B597-1BE182CBA28C}"/>
              </a:ext>
            </a:extLst>
          </p:cNvPr>
          <p:cNvSpPr txBox="1"/>
          <p:nvPr/>
        </p:nvSpPr>
        <p:spPr>
          <a:xfrm>
            <a:off x="1531280" y="5907428"/>
            <a:ext cx="865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-negative pairs </a:t>
            </a:r>
            <a:r>
              <a:rPr lang="ko-KR" altLang="en-US" sz="1600" dirty="0">
                <a:latin typeface="+mj-ea"/>
                <a:ea typeface="+mj-ea"/>
              </a:rPr>
              <a:t>없이 </a:t>
            </a:r>
            <a:r>
              <a:rPr lang="en-US" altLang="ko-KR" sz="1600" dirty="0">
                <a:latin typeface="+mj-ea"/>
                <a:ea typeface="+mj-ea"/>
              </a:rPr>
              <a:t>similarity</a:t>
            </a:r>
            <a:r>
              <a:rPr lang="ko-KR" altLang="en-US" sz="1600" dirty="0">
                <a:latin typeface="+mj-ea"/>
                <a:ea typeface="+mj-ea"/>
              </a:rPr>
              <a:t>만 학습할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collapsed representation</a:t>
            </a:r>
            <a:r>
              <a:rPr lang="ko-KR" altLang="en-US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을 학습할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9640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Idea- Two networks instead of two images 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005FF60-1200-4A7C-A5D5-DA61C43EAA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321133"/>
            <a:ext cx="5731510" cy="14427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9F573D-F681-4248-86DE-BFEEDBB63F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0245" y="3555278"/>
            <a:ext cx="573151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BYOL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FC7B9-0543-4995-8EA6-D0115E6B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87" y="1506327"/>
            <a:ext cx="9072825" cy="3845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A50816-119C-4700-A160-C305A74E7C7E}"/>
              </a:ext>
            </a:extLst>
          </p:cNvPr>
          <p:cNvSpPr txBox="1"/>
          <p:nvPr/>
        </p:nvSpPr>
        <p:spPr>
          <a:xfrm>
            <a:off x="1559587" y="5699504"/>
            <a:ext cx="95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-Downstream task</a:t>
            </a:r>
            <a:r>
              <a:rPr lang="ko-KR" altLang="en-US" dirty="0"/>
              <a:t>에 사용될 </a:t>
            </a:r>
            <a:r>
              <a:rPr lang="en-US" altLang="ko-KR" dirty="0"/>
              <a:t>representation</a:t>
            </a:r>
            <a:r>
              <a:rPr lang="ko-KR" altLang="en-US" dirty="0"/>
              <a:t>을 만들 수 있는 좋은 </a:t>
            </a:r>
            <a:r>
              <a:rPr lang="en-US" altLang="ko-KR" dirty="0"/>
              <a:t>encoder</a:t>
            </a:r>
            <a:r>
              <a:rPr lang="ko-KR" altLang="en-US" dirty="0"/>
              <a:t>를 만드는 것이 목적</a:t>
            </a:r>
          </a:p>
        </p:txBody>
      </p:sp>
    </p:spTree>
    <p:extLst>
      <p:ext uri="{BB962C8B-B14F-4D97-AF65-F5344CB8AC3E}">
        <p14:creationId xmlns:p14="http://schemas.microsoft.com/office/powerpoint/2010/main" val="98509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BYOL- Model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7CA5B1-E13A-4EA3-9370-248C7A4E19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855787"/>
            <a:ext cx="5731510" cy="3146425"/>
          </a:xfrm>
          <a:prstGeom prst="rect">
            <a:avLst/>
          </a:prstGeom>
        </p:spPr>
      </p:pic>
      <p:pic>
        <p:nvPicPr>
          <p:cNvPr id="8" name="그림 7" descr="손목시계이(가) 표시된 사진&#10;&#10;자동 생성된 설명">
            <a:extLst>
              <a:ext uri="{FF2B5EF4-FFF2-40B4-BE49-F238E27FC236}">
                <a16:creationId xmlns:a16="http://schemas.microsoft.com/office/drawing/2014/main" id="{C3CA5FC5-70BF-4F78-8080-3D8328FC21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490" y="2270910"/>
            <a:ext cx="5731510" cy="864235"/>
          </a:xfrm>
          <a:prstGeom prst="rect">
            <a:avLst/>
          </a:prstGeom>
        </p:spPr>
      </p:pic>
      <p:pic>
        <p:nvPicPr>
          <p:cNvPr id="9" name="그림 8" descr="텍스트, 손목시계, 시계, 게이지이(가) 표시된 사진&#10;&#10;자동 생성된 설명">
            <a:extLst>
              <a:ext uri="{FF2B5EF4-FFF2-40B4-BE49-F238E27FC236}">
                <a16:creationId xmlns:a16="http://schemas.microsoft.com/office/drawing/2014/main" id="{FF5737A1-22DE-4B75-9830-4AD0BFA764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4490" y="3726552"/>
            <a:ext cx="3733800" cy="834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7C3B1-1BD1-42A6-ABCA-B3393EB1DD70}"/>
              </a:ext>
            </a:extLst>
          </p:cNvPr>
          <p:cNvSpPr txBox="1"/>
          <p:nvPr/>
        </p:nvSpPr>
        <p:spPr>
          <a:xfrm>
            <a:off x="2996433" y="5048003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Exponential moving average, L2 batch normalization, MSE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E4981-38D9-4B9E-BDCA-8986F803F248}"/>
              </a:ext>
            </a:extLst>
          </p:cNvPr>
          <p:cNvSpPr txBox="1"/>
          <p:nvPr/>
        </p:nvSpPr>
        <p:spPr>
          <a:xfrm>
            <a:off x="1034324" y="5778502"/>
            <a:ext cx="10123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-Target network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은 </a:t>
            </a:r>
            <a:r>
              <a:rPr lang="en-US" altLang="ko-KR" dirty="0"/>
              <a:t>loss</a:t>
            </a:r>
            <a:r>
              <a:rPr lang="ko-KR" altLang="en-US" dirty="0"/>
              <a:t>를 </a:t>
            </a:r>
            <a:r>
              <a:rPr lang="en-US" altLang="ko-KR" dirty="0"/>
              <a:t>minimum</a:t>
            </a:r>
            <a:r>
              <a:rPr lang="ko-KR" altLang="en-US" dirty="0"/>
              <a:t>하는 방향으로 나아가지 않고 </a:t>
            </a:r>
            <a:r>
              <a:rPr lang="en-US" altLang="ko-KR" dirty="0"/>
              <a:t>target</a:t>
            </a:r>
            <a:r>
              <a:rPr lang="ko-KR" altLang="en-US" dirty="0"/>
              <a:t>과 </a:t>
            </a:r>
            <a:r>
              <a:rPr lang="en-US" altLang="ko-KR" dirty="0"/>
              <a:t>online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 같이 </a:t>
            </a:r>
            <a:r>
              <a:rPr lang="en-US" altLang="ko-KR" dirty="0"/>
              <a:t>loss</a:t>
            </a:r>
            <a:r>
              <a:rPr lang="ko-KR" altLang="en-US" dirty="0"/>
              <a:t>에 대해 학습하지 않으므로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collapsed representation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을 학습하지 않는다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69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912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BYOL- Algorithm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5D9A86-04EA-4B60-A105-3730A7B6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40" y="845113"/>
            <a:ext cx="9495678" cy="5623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B8B9B-57EB-4677-9D1F-E8992F00BA72}"/>
              </a:ext>
            </a:extLst>
          </p:cNvPr>
          <p:cNvSpPr txBox="1"/>
          <p:nvPr/>
        </p:nvSpPr>
        <p:spPr>
          <a:xfrm>
            <a:off x="0" y="3567952"/>
            <a:ext cx="162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1" dirty="0">
                <a:solidFill>
                  <a:srgbClr val="FF0000"/>
                </a:solidFill>
                <a:effectLst/>
                <a:latin typeface="Jeju Gothic"/>
              </a:rPr>
              <a:t>loss function </a:t>
            </a:r>
          </a:p>
          <a:p>
            <a:r>
              <a:rPr lang="en-US" altLang="ko-KR" b="0" i="1" dirty="0" err="1">
                <a:solidFill>
                  <a:srgbClr val="FF0000"/>
                </a:solidFill>
                <a:effectLst/>
                <a:latin typeface="Jeju Gothic"/>
              </a:rPr>
              <a:t>symmetrization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F3FCF1-A56D-4324-AD56-C8CA034D942A}"/>
              </a:ext>
            </a:extLst>
          </p:cNvPr>
          <p:cNvCxnSpPr/>
          <p:nvPr/>
        </p:nvCxnSpPr>
        <p:spPr>
          <a:xfrm>
            <a:off x="1679576" y="3891118"/>
            <a:ext cx="740895" cy="10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0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BYOL- Performance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23B53F-870D-4701-BE82-9895166E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71" y="1247994"/>
            <a:ext cx="5204855" cy="46554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E23E4C-C1E6-4537-9A82-8E4B0655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48" y="1579689"/>
            <a:ext cx="4656681" cy="38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0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BYOL- Performance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9C61EE-70F0-4FF9-9FCF-0F01B13A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16" y="1426236"/>
            <a:ext cx="9613567" cy="3217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57B3F-6A14-4FDA-802B-62B38E581928}"/>
              </a:ext>
            </a:extLst>
          </p:cNvPr>
          <p:cNvSpPr txBox="1"/>
          <p:nvPr/>
        </p:nvSpPr>
        <p:spPr>
          <a:xfrm>
            <a:off x="1769687" y="5139376"/>
            <a:ext cx="86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-ImageNet</a:t>
            </a:r>
            <a:r>
              <a:rPr lang="ko-KR" altLang="en-US" sz="1600" dirty="0">
                <a:latin typeface="+mj-ea"/>
                <a:ea typeface="+mj-ea"/>
              </a:rPr>
              <a:t>에서 학습시킨 </a:t>
            </a:r>
            <a:r>
              <a:rPr lang="en-US" altLang="ko-KR" sz="1600" dirty="0">
                <a:latin typeface="+mj-ea"/>
                <a:ea typeface="+mj-ea"/>
              </a:rPr>
              <a:t>encode</a:t>
            </a:r>
            <a:r>
              <a:rPr lang="ko-KR" altLang="en-US" sz="1600" dirty="0">
                <a:latin typeface="+mj-ea"/>
                <a:ea typeface="+mj-ea"/>
              </a:rPr>
              <a:t>를 다른 </a:t>
            </a:r>
            <a:r>
              <a:rPr lang="en-US" altLang="ko-KR" sz="1600" dirty="0">
                <a:latin typeface="+mj-ea"/>
                <a:ea typeface="+mj-ea"/>
              </a:rPr>
              <a:t>data set</a:t>
            </a:r>
            <a:r>
              <a:rPr lang="ko-KR" altLang="en-US" sz="1600" dirty="0">
                <a:latin typeface="+mj-ea"/>
                <a:ea typeface="+mj-ea"/>
              </a:rPr>
              <a:t>에 </a:t>
            </a:r>
            <a:r>
              <a:rPr lang="en-US" altLang="ko-KR" sz="1600" dirty="0">
                <a:latin typeface="+mj-ea"/>
                <a:ea typeface="+mj-ea"/>
              </a:rPr>
              <a:t>Transfer learning</a:t>
            </a:r>
            <a:r>
              <a:rPr lang="ko-KR" altLang="en-US" sz="1600" dirty="0">
                <a:latin typeface="+mj-ea"/>
                <a:ea typeface="+mj-ea"/>
              </a:rPr>
              <a:t> 했을 때 많은 항목에서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Supervised model</a:t>
            </a:r>
            <a:r>
              <a:rPr lang="ko-KR" altLang="en-US" sz="1600" dirty="0">
                <a:latin typeface="+mj-ea"/>
                <a:ea typeface="+mj-ea"/>
              </a:rPr>
              <a:t>에 비해서도 좋은 성능을 보였다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32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183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Jeju Gothic</vt:lpstr>
      <vt:lpstr>나눔스퀘어라운드 Regular</vt:lpstr>
      <vt:lpstr>맑은 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V3897</cp:lastModifiedBy>
  <cp:revision>46</cp:revision>
  <dcterms:created xsi:type="dcterms:W3CDTF">2018-12-07T00:32:38Z</dcterms:created>
  <dcterms:modified xsi:type="dcterms:W3CDTF">2022-01-18T14:31:00Z</dcterms:modified>
</cp:coreProperties>
</file>