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86" r:id="rId2"/>
  </p:sldMasterIdLst>
  <p:notesMasterIdLst>
    <p:notesMasterId r:id="rId32"/>
  </p:notesMasterIdLst>
  <p:sldIdLst>
    <p:sldId id="256" r:id="rId3"/>
    <p:sldId id="257" r:id="rId4"/>
    <p:sldId id="273" r:id="rId5"/>
    <p:sldId id="284" r:id="rId6"/>
    <p:sldId id="274" r:id="rId7"/>
    <p:sldId id="305" r:id="rId8"/>
    <p:sldId id="289" r:id="rId9"/>
    <p:sldId id="290" r:id="rId10"/>
    <p:sldId id="291" r:id="rId11"/>
    <p:sldId id="293" r:id="rId12"/>
    <p:sldId id="275" r:id="rId13"/>
    <p:sldId id="276" r:id="rId14"/>
    <p:sldId id="308" r:id="rId15"/>
    <p:sldId id="277" r:id="rId16"/>
    <p:sldId id="295" r:id="rId17"/>
    <p:sldId id="306" r:id="rId18"/>
    <p:sldId id="307" r:id="rId19"/>
    <p:sldId id="278" r:id="rId20"/>
    <p:sldId id="280" r:id="rId21"/>
    <p:sldId id="300" r:id="rId22"/>
    <p:sldId id="285" r:id="rId23"/>
    <p:sldId id="302" r:id="rId24"/>
    <p:sldId id="287" r:id="rId25"/>
    <p:sldId id="288" r:id="rId26"/>
    <p:sldId id="301" r:id="rId27"/>
    <p:sldId id="303" r:id="rId28"/>
    <p:sldId id="304" r:id="rId29"/>
    <p:sldId id="258" r:id="rId30"/>
    <p:sldId id="29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54" autoAdjust="0"/>
  </p:normalViewPr>
  <p:slideViewPr>
    <p:cSldViewPr>
      <p:cViewPr varScale="1">
        <p:scale>
          <a:sx n="97" d="100"/>
          <a:sy n="97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8663A-AC1F-4460-B3AE-05F6DE7D7C08}" type="datetimeFigureOut">
              <a:rPr lang="en-US" smtClean="0"/>
              <a:t>24/11/2014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4957A-FA51-4F61-BA65-0C87A26B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2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F5-1244-4854-96C4-70EC8EB2FC43}" type="slidenum">
              <a:rPr lang="en-US" altLang="en-US" smtClean="0">
                <a:solidFill>
                  <a:prstClr val="black"/>
                </a:solidFill>
              </a:rPr>
              <a:pPr/>
              <a:t>5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711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DM component</a:t>
            </a:r>
            <a:r>
              <a:rPr lang="en-US" baseline="0" dirty="0" smtClean="0"/>
              <a:t> requires continuously updated aggregations over various attributes in incoming events as well as keeping state information during the run time.</a:t>
            </a:r>
          </a:p>
          <a:p>
            <a:r>
              <a:rPr lang="en-US" b="1" baseline="0" dirty="0" smtClean="0"/>
              <a:t>Aggregation computation architecture – proposed approach: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Aggregated values computed as part of the inbound event (stream)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Aggregator is a storm (sub)-topology processing a stream of incoming events (traffic sensor readings or credit card transaction events respectively) and updating various aggregated values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The aggregator component may be proprietary (i.e. hard-coded for computing specific formula) or more generic – that’s up to the </a:t>
            </a:r>
            <a:r>
              <a:rPr lang="en-US" b="0" baseline="0" dirty="0" err="1" smtClean="0"/>
              <a:t>implementor</a:t>
            </a: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r>
              <a:rPr lang="en-US" b="1" baseline="0" dirty="0" smtClean="0"/>
              <a:t>State management – proposed approach: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Each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node (e.g. DM controller) manages local state, e.g. a key-value store (could be as simple as a local hash map)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architecture of the local state management is log-centric: all the changes are written to the </a:t>
            </a:r>
            <a:r>
              <a:rPr lang="en-US" baseline="0" dirty="0" err="1" smtClean="0"/>
              <a:t>changelog</a:t>
            </a:r>
            <a:r>
              <a:rPr lang="en-US" baseline="0" dirty="0" smtClean="0"/>
              <a:t>; all distributed replicas are updated from the log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Owner of this component responsible for its development – ETH, as only DM needs this functionality and also should be in best position to shape the requirements for it.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baseline="0" dirty="0" smtClean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 smtClean="0">
                <a:solidFill>
                  <a:srgbClr val="FF0000"/>
                </a:solidFill>
              </a:rPr>
              <a:t>Read more about log-centric approach:</a:t>
            </a:r>
            <a:endParaRPr lang="en-US" b="0" baseline="0" dirty="0" smtClean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baseline="0" dirty="0" smtClean="0">
                <a:solidFill>
                  <a:srgbClr val="FF0000"/>
                </a:solidFill>
              </a:rPr>
              <a:t>http://radar.oreilly.com/2014/07/why-local-state-is-a-fundamental-primitive-in-stream-processing.html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baseline="0" dirty="0" smtClean="0">
                <a:solidFill>
                  <a:srgbClr val="FF0000"/>
                </a:solidFill>
              </a:rPr>
              <a:t>http://engineering.linkedin.com/distributed-systems/log-what-every-software-engineer-should-know-about-real-time-datas-unifying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baseline="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F5-1244-4854-96C4-70EC8EB2FC43}" type="slidenum">
              <a:rPr lang="en-US" altLang="en-US" smtClean="0">
                <a:solidFill>
                  <a:prstClr val="black"/>
                </a:solidFill>
              </a:rPr>
              <a:pPr/>
              <a:t>18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574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571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AA123A42-A659-4362-A0E3-9EE22F33CB6D}" type="slidenum">
              <a:rPr lang="he-IL" altLang="en-US" sz="1200" b="0">
                <a:latin typeface="Calibri" pitchFamily="34" charset="0"/>
              </a:rPr>
              <a:pPr algn="r" eaLnBrk="1" hangingPunct="1"/>
              <a:t>8</a:t>
            </a:fld>
            <a:endParaRPr lang="en-GB" altLang="en-US" sz="1200" b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dirty="0" smtClean="0"/>
              <a:t>APIs:</a:t>
            </a:r>
          </a:p>
          <a:p>
            <a:r>
              <a:rPr lang="en-US" b="0" baseline="0" dirty="0" smtClean="0"/>
              <a:t>http://kafka.apache.org/documentation.html#producerapi – Kafka Producer API</a:t>
            </a:r>
          </a:p>
          <a:p>
            <a:pPr marL="0" indent="0">
              <a:buNone/>
            </a:pPr>
            <a:endParaRPr lang="en-US" b="0" baseline="0" dirty="0" smtClean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F5-1244-4854-96C4-70EC8EB2FC43}" type="slidenum">
              <a:rPr lang="en-US" altLang="en-US" smtClean="0">
                <a:solidFill>
                  <a:prstClr val="black"/>
                </a:solidFill>
              </a:rPr>
              <a:pPr/>
              <a:t>11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449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F5-1244-4854-96C4-70EC8EB2FC43}" type="slidenum">
              <a:rPr lang="en-US" altLang="en-US" smtClean="0">
                <a:solidFill>
                  <a:prstClr val="black"/>
                </a:solidFill>
              </a:rPr>
              <a:pPr/>
              <a:t>12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449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dirty="0" smtClean="0"/>
              <a:t>APIs:</a:t>
            </a:r>
          </a:p>
          <a:p>
            <a:r>
              <a:rPr lang="en-US" b="0" baseline="0" dirty="0" smtClean="0"/>
              <a:t>http://kafka.apache.org/documentation.html#producerapi – Kafka Producer API</a:t>
            </a:r>
          </a:p>
          <a:p>
            <a:pPr marL="0" indent="0">
              <a:buNone/>
            </a:pPr>
            <a:endParaRPr lang="en-US" b="0" baseline="0" dirty="0" smtClean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F5-1244-4854-96C4-70EC8EB2FC43}" type="slidenum">
              <a:rPr lang="en-US" altLang="en-US" smtClean="0">
                <a:solidFill>
                  <a:prstClr val="black"/>
                </a:solidFill>
              </a:rPr>
              <a:pPr/>
              <a:t>13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449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 smtClean="0"/>
              <a:t>FIXME: </a:t>
            </a:r>
            <a:r>
              <a:rPr lang="en-US" b="0" baseline="0" dirty="0" err="1" smtClean="0"/>
              <a:t>ProtonOnStorm</a:t>
            </a:r>
            <a:r>
              <a:rPr lang="en-US" b="0" baseline="0" dirty="0" smtClean="0"/>
              <a:t> uses {Name, attributes} tuple scheme for events. Worth consideration using Event API (</a:t>
            </a:r>
            <a:r>
              <a:rPr lang="en-US" b="0" baseline="0" dirty="0" err="1" smtClean="0"/>
              <a:t>org.speedd.data.Event</a:t>
            </a:r>
            <a:r>
              <a:rPr lang="en-US" b="0" baseline="0" dirty="0" smtClean="0"/>
              <a:t>) for better encapsulation and semantics (e.g. </a:t>
            </a:r>
            <a:r>
              <a:rPr lang="en-US" b="0" baseline="0" dirty="0" err="1" smtClean="0"/>
              <a:t>Event.getDetectionTime</a:t>
            </a:r>
            <a:r>
              <a:rPr lang="en-US" b="0" baseline="0" dirty="0" smtClean="0"/>
              <a:t>() where detection time is not just one of the attributes). We could possibly make Event part of </a:t>
            </a:r>
            <a:r>
              <a:rPr lang="en-US" b="0" baseline="0" dirty="0" err="1" smtClean="0"/>
              <a:t>ProtonOnStorm</a:t>
            </a:r>
            <a:r>
              <a:rPr lang="en-US" b="0" baseline="0" dirty="0" smtClean="0"/>
              <a:t> API.</a:t>
            </a:r>
          </a:p>
          <a:p>
            <a:r>
              <a:rPr lang="en-US" b="0" baseline="0" dirty="0" smtClean="0"/>
              <a:t>https://github.com/speedd-project/speedd/issues/2</a:t>
            </a:r>
          </a:p>
          <a:p>
            <a:endParaRPr lang="en-US" b="0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4957A-FA51-4F61-BA65-0C87A26BD5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48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F5-1244-4854-96C4-70EC8EB2FC43}" type="slidenum">
              <a:rPr lang="en-US" altLang="en-US" smtClean="0">
                <a:solidFill>
                  <a:prstClr val="black"/>
                </a:solidFill>
              </a:rPr>
              <a:pPr/>
              <a:t>15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305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914CA-251A-4F24-B2E7-C35DE7A1D2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31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914CA-251A-4F24-B2E7-C35DE7A1D2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3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/>
        </p:nvSpPr>
        <p:spPr>
          <a:xfrm>
            <a:off x="1442187" y="4005064"/>
            <a:ext cx="6400800" cy="5040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September 2014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34275" y="4760010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aseline="0" dirty="0" smtClean="0">
                <a:latin typeface="Arial" pitchFamily="34" charset="0"/>
                <a:cs typeface="Arial" pitchFamily="34" charset="0"/>
              </a:rPr>
              <a:t>SPEEDD Plenary Meeting, Lisbon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484040" y="2618328"/>
            <a:ext cx="6400800" cy="5040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1196752"/>
            <a:ext cx="7772400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262" y="5477536"/>
            <a:ext cx="841955" cy="60727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596217" y="5411713"/>
            <a:ext cx="255995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Scalable Data Analytics Scalable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Algorithms, Software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Frameworks and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Visualisation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ICT-2013.4.2a</a:t>
            </a:r>
            <a:endParaRPr lang="en-GB" sz="11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2" name="Picture 1" descr="SPEEDD_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60648"/>
            <a:ext cx="2286000" cy="78028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CA3732C4-DECB-4813-B3A8-3913D6DBF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37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32C4-DECB-4813-B3A8-3913D6DBF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20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32C4-DECB-4813-B3A8-3913D6DBF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62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32C4-DECB-4813-B3A8-3913D6DBF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39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3D3556-1611-4441-8D62-D5CDCFA7756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003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5D248A-B13C-4C74-B1AA-622F4E62EB4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351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8B5716-5125-4AA4-9E5B-E80552BDAC2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56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3CD29A-6E5C-442F-886A-6C0881880AF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870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B81F24-81ED-4628-BF01-86C58C8A3C4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8136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96FE63-CCAF-4043-A036-B3649F16968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9087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32C28A-95B3-4381-BBE1-758A7367C31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47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32C4-DECB-4813-B3A8-3913D6DBF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29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48D9B2-B4CE-4CD0-B80E-7AE59B5A9D6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430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B4E1E7-F8FA-4644-A23E-7E9B1F8EFA0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3070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B6341A-D2C2-4361-866A-A958C9C7697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9041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A854AC-5E5B-4DDF-BC50-33B05017285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3505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4C47441-AB00-4954-9B00-D908702341F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37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32C4-DECB-4813-B3A8-3913D6DBF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32C4-DECB-4813-B3A8-3913D6DBF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0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32C4-DECB-4813-B3A8-3913D6DBF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2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32C4-DECB-4813-B3A8-3913D6DBF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0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32C4-DECB-4813-B3A8-3913D6DBF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0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32C4-DECB-4813-B3A8-3913D6DBF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9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32C4-DECB-4813-B3A8-3913D6DBF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7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Outline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Progress</a:t>
            </a:r>
          </a:p>
          <a:p>
            <a:pPr lvl="1"/>
            <a:r>
              <a:rPr lang="en-US" dirty="0" smtClean="0"/>
              <a:t>Progress 1</a:t>
            </a:r>
          </a:p>
          <a:p>
            <a:pPr lvl="1"/>
            <a:r>
              <a:rPr lang="en-US" dirty="0" smtClean="0"/>
              <a:t>Progress 2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Achievements</a:t>
            </a:r>
          </a:p>
          <a:p>
            <a:pPr lvl="1"/>
            <a:r>
              <a:rPr lang="en-US" dirty="0" smtClean="0"/>
              <a:t>Achievement 1</a:t>
            </a:r>
          </a:p>
          <a:p>
            <a:pPr lvl="1"/>
            <a:r>
              <a:rPr lang="en-US" dirty="0" smtClean="0"/>
              <a:t>Achievement 2</a:t>
            </a:r>
          </a:p>
          <a:p>
            <a:pPr lvl="0"/>
            <a:r>
              <a:rPr lang="en-US" dirty="0" smtClean="0"/>
              <a:t>Issues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TODOs</a:t>
            </a:r>
          </a:p>
          <a:p>
            <a:pPr lvl="0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0" y="6472844"/>
            <a:ext cx="9144000" cy="239662"/>
          </a:xfrm>
          <a:prstGeom prst="rect">
            <a:avLst/>
          </a:prstGeom>
          <a:solidFill>
            <a:srgbClr val="04699E"/>
          </a:solidFill>
          <a:ln>
            <a:solidFill>
              <a:srgbClr val="0469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dirty="0" smtClean="0"/>
              <a:t>                                          </a:t>
            </a:r>
            <a:endParaRPr lang="en-GB" sz="1400" i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1651" y="6410112"/>
            <a:ext cx="549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A3732C4-DECB-4813-B3A8-3913D6DBF8D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SPEEDD_logo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381327"/>
            <a:ext cx="1229200" cy="41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5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►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80000"/>
        <a:buFont typeface="Arial" pitchFamily="34" charset="0"/>
        <a:buChar char="►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4EDF9E-2C84-4791-975A-206EFB116FC4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25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://research.microsoft.com/en-us/um/people/srikanth/netdb11/netdb11papers/netdb11-final12.pdf" TargetMode="Externa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kafka.apache.org/documentation.html#compac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eedd-project/speedd" TargetMode="External"/><Relationship Id="rId2" Type="http://schemas.openxmlformats.org/officeDocument/2006/relationships/hyperlink" Target="https://github.com/speedd-projec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27584" y="1340768"/>
            <a:ext cx="7772400" cy="1470025"/>
          </a:xfrm>
        </p:spPr>
        <p:txBody>
          <a:bodyPr/>
          <a:lstStyle/>
          <a:p>
            <a:pPr algn="ctr"/>
            <a:r>
              <a:rPr lang="en-US" dirty="0" smtClean="0"/>
              <a:t>WP6: Architecture and Integration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403648" y="2708920"/>
            <a:ext cx="6400800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Alex Kofman (IBM)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9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kafka.apache.org/images/consumer-grou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268" y="4293096"/>
            <a:ext cx="3042411" cy="161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kafka.apache.org/images/log_anatom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946" y="2055848"/>
            <a:ext cx="3177054" cy="203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kafka.apache.org/images/producer_consum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748" y="292860"/>
            <a:ext cx="24574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61388" y="6410325"/>
            <a:ext cx="5492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BFF2278-B78B-4B26-8849-24A79A96B635}" type="slidenum">
              <a:rPr lang="he-IL"/>
              <a:pPr>
                <a:defRPr/>
              </a:pPr>
              <a:t>10</a:t>
            </a:fld>
            <a:endParaRPr lang="en-GB"/>
          </a:p>
        </p:txBody>
      </p:sp>
      <p:sp>
        <p:nvSpPr>
          <p:cNvPr id="77826" name="Rectangle 2"/>
          <p:cNvSpPr>
            <a:spLocks noGrp="1"/>
          </p:cNvSpPr>
          <p:nvPr>
            <p:ph type="title"/>
          </p:nvPr>
        </p:nvSpPr>
        <p:spPr>
          <a:xfrm>
            <a:off x="971600" y="109416"/>
            <a:ext cx="7725544" cy="634082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Kafka</a:t>
            </a:r>
          </a:p>
        </p:txBody>
      </p:sp>
      <p:sp>
        <p:nvSpPr>
          <p:cNvPr id="77827" name="Rectangle 3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5554960" cy="521744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 smtClean="0"/>
              <a:t>Partitioning of fire hose of events into durable brokers with cursors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 smtClean="0"/>
              <a:t>‘</a:t>
            </a:r>
            <a:r>
              <a:rPr lang="en-US" altLang="en-US" sz="1600" dirty="0"/>
              <a:t>shock absorber’ for massive volumes of events</a:t>
            </a:r>
          </a:p>
          <a:p>
            <a:pPr lvl="1">
              <a:lnSpc>
                <a:spcPct val="80000"/>
              </a:lnSpc>
            </a:pPr>
            <a:endParaRPr lang="en-US" altLang="en-US" sz="1600" dirty="0" smtClean="0"/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Both online and batch consumers and producers</a:t>
            </a:r>
          </a:p>
          <a:p>
            <a:pPr>
              <a:lnSpc>
                <a:spcPct val="80000"/>
              </a:lnSpc>
            </a:pPr>
            <a:endParaRPr lang="en-US" altLang="en-US" sz="1800" dirty="0" smtClean="0"/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Topic based routing</a:t>
            </a:r>
          </a:p>
          <a:p>
            <a:pPr>
              <a:lnSpc>
                <a:spcPct val="80000"/>
              </a:lnSpc>
            </a:pPr>
            <a:endParaRPr lang="en-US" altLang="en-US" sz="2000" dirty="0" smtClean="0"/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Preserved ordered delivery within same partition</a:t>
            </a:r>
          </a:p>
          <a:p>
            <a:pPr>
              <a:lnSpc>
                <a:spcPct val="80000"/>
              </a:lnSpc>
            </a:pPr>
            <a:endParaRPr lang="en-US" altLang="en-US" sz="2000" dirty="0" smtClean="0"/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Great performance for durable ordered message delivery: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/>
              <a:t>publish: 500K </a:t>
            </a:r>
            <a:r>
              <a:rPr lang="en-US" altLang="en-US" sz="1800" dirty="0" err="1" smtClean="0"/>
              <a:t>msgs</a:t>
            </a:r>
            <a:r>
              <a:rPr lang="en-US" altLang="en-US" sz="1800" dirty="0" smtClean="0"/>
              <a:t>/sec*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/>
              <a:t>consume: 22K </a:t>
            </a:r>
            <a:r>
              <a:rPr lang="en-US" altLang="en-US" sz="1800" dirty="0" err="1" smtClean="0"/>
              <a:t>msgs</a:t>
            </a:r>
            <a:r>
              <a:rPr lang="en-US" altLang="en-US" sz="1800" dirty="0" smtClean="0"/>
              <a:t>/sec*</a:t>
            </a:r>
          </a:p>
          <a:p>
            <a:pPr lvl="1">
              <a:lnSpc>
                <a:spcPct val="80000"/>
              </a:lnSpc>
            </a:pPr>
            <a:endParaRPr lang="en-US" altLang="en-US" sz="1800" dirty="0" smtClean="0"/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Client libraries for all common languages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504" y="6084202"/>
            <a:ext cx="733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 smtClean="0"/>
              <a:t>* - source</a:t>
            </a:r>
            <a:r>
              <a:rPr lang="en-US" altLang="en-US" sz="1200" dirty="0"/>
              <a:t>: </a:t>
            </a:r>
            <a:r>
              <a:rPr lang="en-US" altLang="en-US" sz="1200" dirty="0">
                <a:hlinkClick r:id="rId5"/>
              </a:rPr>
              <a:t>http://research.microsoft.com/en-us/um/people/srikanth/netdb11/netdb11papers/netdb11-final12.pdf</a:t>
            </a:r>
            <a:endParaRPr lang="en-US" sz="1200" dirty="0"/>
          </a:p>
        </p:txBody>
      </p:sp>
      <p:pic>
        <p:nvPicPr>
          <p:cNvPr id="1034" name="Picture 10" descr="http://kafka.apache.org/images/kafka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96" y="1835"/>
            <a:ext cx="544388" cy="84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81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/>
          <p:cNvGrpSpPr/>
          <p:nvPr/>
        </p:nvGrpSpPr>
        <p:grpSpPr>
          <a:xfrm>
            <a:off x="4668180" y="843182"/>
            <a:ext cx="2431040" cy="1535544"/>
            <a:chOff x="3396278" y="4267200"/>
            <a:chExt cx="2421520" cy="2267826"/>
          </a:xfrm>
          <a:solidFill>
            <a:schemeClr val="accent3">
              <a:lumMod val="85000"/>
            </a:schemeClr>
          </a:solidFill>
        </p:grpSpPr>
        <p:sp>
          <p:nvSpPr>
            <p:cNvPr id="161" name="Rectangle 160"/>
            <p:cNvSpPr/>
            <p:nvPr/>
          </p:nvSpPr>
          <p:spPr>
            <a:xfrm>
              <a:off x="3427800" y="4270418"/>
              <a:ext cx="2389998" cy="2264608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396278" y="4267200"/>
              <a:ext cx="1202654" cy="46800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rgbClr val="808080"/>
                  </a:solidFill>
                </a:rPr>
                <a:t>User Interface</a:t>
              </a:r>
              <a:endParaRPr lang="en-US" sz="1200" b="1" dirty="0">
                <a:solidFill>
                  <a:srgbClr val="808080"/>
                </a:solidFill>
              </a:endParaRPr>
            </a:p>
          </p:txBody>
        </p:sp>
      </p:grpSp>
      <p:sp>
        <p:nvSpPr>
          <p:cNvPr id="96" name="Cloud 95"/>
          <p:cNvSpPr/>
          <p:nvPr/>
        </p:nvSpPr>
        <p:spPr>
          <a:xfrm>
            <a:off x="396009" y="3505200"/>
            <a:ext cx="8434199" cy="22860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621890" y="3312000"/>
            <a:ext cx="6812058" cy="15242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</a:rPr>
              <a:t>storm-</a:t>
            </a:r>
            <a:r>
              <a:rPr lang="en-US" sz="900" dirty="0" err="1" smtClean="0">
                <a:solidFill>
                  <a:srgbClr val="000000"/>
                </a:solidFill>
              </a:rPr>
              <a:t>kafka</a:t>
            </a:r>
            <a:r>
              <a:rPr lang="en-US" sz="900" dirty="0" smtClean="0">
                <a:solidFill>
                  <a:srgbClr val="000000"/>
                </a:solidFill>
              </a:rPr>
              <a:t>-plus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45" name="Rectangle 444"/>
          <p:cNvSpPr/>
          <p:nvPr/>
        </p:nvSpPr>
        <p:spPr>
          <a:xfrm>
            <a:off x="1632113" y="2590780"/>
            <a:ext cx="6801834" cy="15242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 smtClean="0">
                <a:solidFill>
                  <a:srgbClr val="000000"/>
                </a:solidFill>
              </a:rPr>
              <a:t>kafka</a:t>
            </a:r>
            <a:r>
              <a:rPr lang="en-US" sz="900" dirty="0" smtClean="0">
                <a:solidFill>
                  <a:srgbClr val="000000"/>
                </a:solidFill>
              </a:rPr>
              <a:t> producer/consumer API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10" name="AutoShape 5"/>
          <p:cNvSpPr>
            <a:spLocks noChangeArrowheads="1"/>
          </p:cNvSpPr>
          <p:nvPr/>
        </p:nvSpPr>
        <p:spPr bwMode="auto">
          <a:xfrm>
            <a:off x="1078267" y="2522605"/>
            <a:ext cx="7913333" cy="992621"/>
          </a:xfrm>
          <a:prstGeom prst="leftRightArrow">
            <a:avLst>
              <a:gd name="adj1" fmla="val 51565"/>
              <a:gd name="adj2" fmla="val 46560"/>
            </a:avLst>
          </a:prstGeom>
          <a:solidFill>
            <a:srgbClr val="DDDDDD"/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82324" y="0"/>
            <a:ext cx="6456373" cy="487362"/>
          </a:xfrm>
        </p:spPr>
        <p:txBody>
          <a:bodyPr/>
          <a:lstStyle/>
          <a:p>
            <a:r>
              <a:rPr lang="en-US" sz="2800" dirty="0" smtClean="0"/>
              <a:t>SPEEDD Runtime (Traffic Use Case)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248A-B13C-4C74-B1AA-622F4E62EB44}" type="slidenum">
              <a:rPr lang="en-US" altLang="en-US" smtClean="0">
                <a:solidFill>
                  <a:srgbClr val="000000"/>
                </a:solidFill>
              </a:rPr>
              <a:pPr/>
              <a:t>11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08952" y="1791865"/>
            <a:ext cx="853248" cy="3350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event file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FFFFFF"/>
                </a:solidFill>
              </a:rPr>
              <a:t>r</a:t>
            </a:r>
            <a:r>
              <a:rPr lang="en-US" sz="1000" dirty="0" smtClean="0">
                <a:solidFill>
                  <a:srgbClr val="FFFFFF"/>
                </a:solidFill>
              </a:rPr>
              <a:t>eader</a:t>
            </a:r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32112" y="2864273"/>
            <a:ext cx="789878" cy="3354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srgbClr val="EAEAEA"/>
                </a:solidFill>
              </a:rPr>
              <a:t>speedd</a:t>
            </a:r>
            <a:r>
              <a:rPr lang="en-US" sz="1000" dirty="0" smtClean="0">
                <a:solidFill>
                  <a:srgbClr val="EAEAEA"/>
                </a:solidFill>
              </a:rPr>
              <a:t>-in-events</a:t>
            </a:r>
            <a:endParaRPr lang="en-US" sz="1000" dirty="0">
              <a:solidFill>
                <a:srgbClr val="EAEAEA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33714" y="3863922"/>
            <a:ext cx="993655" cy="33194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CEP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427800" y="2870624"/>
            <a:ext cx="990600" cy="3354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srgbClr val="EAEAEA"/>
                </a:solidFill>
              </a:rPr>
              <a:t>speedd</a:t>
            </a:r>
            <a:r>
              <a:rPr lang="en-US" sz="1000" dirty="0" smtClean="0">
                <a:solidFill>
                  <a:srgbClr val="EAEAEA"/>
                </a:solidFill>
              </a:rPr>
              <a:t>-out-events</a:t>
            </a:r>
            <a:endParaRPr lang="en-US" sz="1000" dirty="0">
              <a:solidFill>
                <a:srgbClr val="EAEAEA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719729" y="2864273"/>
            <a:ext cx="990600" cy="3354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srgbClr val="EAEAEA"/>
                </a:solidFill>
              </a:rPr>
              <a:t>speedd</a:t>
            </a:r>
            <a:r>
              <a:rPr lang="en-US" sz="1000" dirty="0" smtClean="0">
                <a:solidFill>
                  <a:srgbClr val="EAEAEA"/>
                </a:solidFill>
              </a:rPr>
              <a:t>-actions</a:t>
            </a:r>
            <a:endParaRPr lang="en-US" sz="1000" dirty="0">
              <a:solidFill>
                <a:srgbClr val="EAEAEA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508952" y="1169979"/>
            <a:ext cx="853247" cy="3154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sensor connector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442566" y="1849082"/>
            <a:ext cx="1562748" cy="29881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Dashboard Server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088598" y="2234943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</a:rPr>
              <a:t>csv</a:t>
            </a:r>
            <a:endParaRPr lang="en-US" sz="900" dirty="0">
              <a:solidFill>
                <a:srgbClr val="000000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4802462" y="1125171"/>
            <a:ext cx="1521910" cy="488813"/>
            <a:chOff x="3886200" y="952500"/>
            <a:chExt cx="1823224" cy="495300"/>
          </a:xfrm>
          <a:solidFill>
            <a:srgbClr val="FFC000"/>
          </a:solidFill>
        </p:grpSpPr>
        <p:sp>
          <p:nvSpPr>
            <p:cNvPr id="88" name="Rectangle 87"/>
            <p:cNvSpPr/>
            <p:nvPr/>
          </p:nvSpPr>
          <p:spPr>
            <a:xfrm>
              <a:off x="3956824" y="952500"/>
              <a:ext cx="1752600" cy="381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solidFill>
                  <a:srgbClr val="FFFFFF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886200" y="1066800"/>
              <a:ext cx="1752600" cy="381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FFFFFF"/>
                  </a:solidFill>
                </a:rPr>
                <a:t>Traffic Dashboard client</a:t>
              </a:r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6895356" y="2864273"/>
            <a:ext cx="1219200" cy="31602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srgbClr val="EAEAEA"/>
                </a:solidFill>
              </a:rPr>
              <a:t>speedd</a:t>
            </a:r>
            <a:r>
              <a:rPr lang="en-US" sz="1000" dirty="0" smtClean="0">
                <a:solidFill>
                  <a:srgbClr val="EAEAEA"/>
                </a:solidFill>
              </a:rPr>
              <a:t>-actions-confirmed</a:t>
            </a:r>
            <a:endParaRPr lang="en-US" sz="1000" dirty="0">
              <a:solidFill>
                <a:srgbClr val="EAEAEA"/>
              </a:solidFill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7458740" y="1402442"/>
            <a:ext cx="1066801" cy="446639"/>
            <a:chOff x="7848599" y="838200"/>
            <a:chExt cx="1066801" cy="495300"/>
          </a:xfrm>
          <a:solidFill>
            <a:srgbClr val="FFC000"/>
          </a:solidFill>
        </p:grpSpPr>
        <p:sp>
          <p:nvSpPr>
            <p:cNvPr id="106" name="Rectangle 105"/>
            <p:cNvSpPr/>
            <p:nvPr/>
          </p:nvSpPr>
          <p:spPr>
            <a:xfrm>
              <a:off x="7951749" y="838200"/>
              <a:ext cx="963651" cy="381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solidFill>
                  <a:srgbClr val="FFFFFF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7848599" y="952500"/>
              <a:ext cx="963651" cy="381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FFFFFF"/>
                  </a:solidFill>
                </a:rPr>
                <a:t>Actuator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FFFFFF"/>
                  </a:solidFill>
                </a:rPr>
                <a:t>Connectors</a:t>
              </a:r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560593" y="4322565"/>
            <a:ext cx="154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808080">
                    <a:lumMod val="75000"/>
                  </a:srgbClr>
                </a:solidFill>
              </a:rPr>
              <a:t>SPEEDD Topology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808080">
                    <a:lumMod val="75000"/>
                  </a:srgbClr>
                </a:solidFill>
              </a:rPr>
              <a:t>(STORM)</a:t>
            </a:r>
            <a:endParaRPr lang="en-US" sz="1200" b="1" dirty="0">
              <a:solidFill>
                <a:srgbClr val="808080">
                  <a:lumMod val="75000"/>
                </a:srgbClr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7009753" y="6343761"/>
            <a:ext cx="1104803" cy="325599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</a:rPr>
              <a:t>External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</a:rPr>
              <a:t>component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008164" y="5957656"/>
            <a:ext cx="1104803" cy="3419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SPEEDD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component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07444" y="2807524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808080"/>
                </a:solidFill>
              </a:rPr>
              <a:t>Event Bus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808080"/>
                </a:solidFill>
              </a:rPr>
              <a:t>(Kafka)</a:t>
            </a:r>
            <a:endParaRPr lang="en-US" sz="1200" b="1" dirty="0">
              <a:solidFill>
                <a:srgbClr val="808080"/>
              </a:solidFill>
            </a:endParaRPr>
          </a:p>
        </p:txBody>
      </p:sp>
      <p:sp>
        <p:nvSpPr>
          <p:cNvPr id="21" name="Folded Corner 20"/>
          <p:cNvSpPr/>
          <p:nvPr/>
        </p:nvSpPr>
        <p:spPr>
          <a:xfrm>
            <a:off x="396009" y="1707243"/>
            <a:ext cx="427182" cy="504308"/>
          </a:xfrm>
          <a:prstGeom prst="foldedCorner">
            <a:avLst/>
          </a:prstGeom>
          <a:solidFill>
            <a:srgbClr val="92D050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</a:rPr>
              <a:t>.csv file</a:t>
            </a:r>
            <a:endParaRPr lang="en-US" sz="900" dirty="0">
              <a:solidFill>
                <a:srgbClr val="000000"/>
              </a:solidFill>
            </a:endParaRPr>
          </a:p>
        </p:txBody>
      </p:sp>
      <p:cxnSp>
        <p:nvCxnSpPr>
          <p:cNvPr id="23" name="Elbow Connector 22"/>
          <p:cNvCxnSpPr>
            <a:stCxn id="21" idx="3"/>
          </p:cNvCxnSpPr>
          <p:nvPr/>
        </p:nvCxnSpPr>
        <p:spPr>
          <a:xfrm>
            <a:off x="823191" y="1959397"/>
            <a:ext cx="68576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1508953" y="672690"/>
            <a:ext cx="853247" cy="34098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micro-</a:t>
            </a:r>
            <a:r>
              <a:rPr lang="en-US" sz="1000" dirty="0" err="1" smtClean="0">
                <a:solidFill>
                  <a:srgbClr val="FFFFFF"/>
                </a:solidFill>
              </a:rPr>
              <a:t>sim</a:t>
            </a:r>
            <a:r>
              <a:rPr lang="en-US" sz="1000" dirty="0" smtClean="0">
                <a:solidFill>
                  <a:srgbClr val="FFFFFF"/>
                </a:solidFill>
              </a:rPr>
              <a:t> connector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52400" y="1150443"/>
            <a:ext cx="914400" cy="354499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</a:rPr>
              <a:t>sensors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91" name="Elbow Connector 90"/>
          <p:cNvCxnSpPr>
            <a:endCxn id="75" idx="1"/>
          </p:cNvCxnSpPr>
          <p:nvPr/>
        </p:nvCxnSpPr>
        <p:spPr>
          <a:xfrm flipV="1">
            <a:off x="1066800" y="1327692"/>
            <a:ext cx="442152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192291" y="690782"/>
            <a:ext cx="834619" cy="304800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</a:rPr>
              <a:t>Micro-Simulator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92" name="Elbow Connector 91"/>
          <p:cNvCxnSpPr>
            <a:endCxn id="85" idx="1"/>
          </p:cNvCxnSpPr>
          <p:nvPr/>
        </p:nvCxnSpPr>
        <p:spPr>
          <a:xfrm>
            <a:off x="1066800" y="843182"/>
            <a:ext cx="442153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6" idx="3"/>
            <a:endCxn id="9" idx="0"/>
          </p:cNvCxnSpPr>
          <p:nvPr/>
        </p:nvCxnSpPr>
        <p:spPr>
          <a:xfrm flipH="1">
            <a:off x="2027051" y="1959398"/>
            <a:ext cx="335149" cy="904875"/>
          </a:xfrm>
          <a:prstGeom prst="bentConnector4">
            <a:avLst>
              <a:gd name="adj1" fmla="val -68208"/>
              <a:gd name="adj2" fmla="val 59257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75" idx="3"/>
            <a:endCxn id="9" idx="0"/>
          </p:cNvCxnSpPr>
          <p:nvPr/>
        </p:nvCxnSpPr>
        <p:spPr>
          <a:xfrm flipH="1">
            <a:off x="2027051" y="1327692"/>
            <a:ext cx="335148" cy="1536581"/>
          </a:xfrm>
          <a:prstGeom prst="bentConnector4">
            <a:avLst>
              <a:gd name="adj1" fmla="val -68209"/>
              <a:gd name="adj2" fmla="val 7519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85" idx="3"/>
            <a:endCxn id="9" idx="0"/>
          </p:cNvCxnSpPr>
          <p:nvPr/>
        </p:nvCxnSpPr>
        <p:spPr>
          <a:xfrm flipH="1">
            <a:off x="2027051" y="843183"/>
            <a:ext cx="335149" cy="2021090"/>
          </a:xfrm>
          <a:prstGeom prst="bentConnector4">
            <a:avLst>
              <a:gd name="adj1" fmla="val -68208"/>
              <a:gd name="adj2" fmla="val 821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7" name="Line Callout 2 (No Border) 136"/>
          <p:cNvSpPr/>
          <p:nvPr/>
        </p:nvSpPr>
        <p:spPr>
          <a:xfrm>
            <a:off x="3111551" y="1125171"/>
            <a:ext cx="1174467" cy="311448"/>
          </a:xfrm>
          <a:prstGeom prst="callout2">
            <a:avLst/>
          </a:prstGeom>
          <a:ln w="3175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</a:rPr>
              <a:t>one type of input active (e.g. either file or </a:t>
            </a:r>
            <a:r>
              <a:rPr lang="en-US" sz="900" dirty="0" err="1" smtClean="0">
                <a:solidFill>
                  <a:srgbClr val="000000"/>
                </a:solidFill>
              </a:rPr>
              <a:t>sim</a:t>
            </a:r>
            <a:r>
              <a:rPr lang="en-US" sz="900" dirty="0" smtClean="0">
                <a:solidFill>
                  <a:srgbClr val="000000"/>
                </a:solidFill>
              </a:rPr>
              <a:t>)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52" name="Line Callout 2 (No Border) 151"/>
          <p:cNvSpPr/>
          <p:nvPr/>
        </p:nvSpPr>
        <p:spPr>
          <a:xfrm flipH="1">
            <a:off x="396008" y="2194634"/>
            <a:ext cx="1043058" cy="612890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30715"/>
              <a:gd name="adj5" fmla="val 54144"/>
              <a:gd name="adj6" fmla="val -51204"/>
            </a:avLst>
          </a:prstGeom>
          <a:noFill/>
          <a:ln w="3175">
            <a:solidFill>
              <a:schemeClr val="bg2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</a:rPr>
              <a:t>each message is a csv line representing a single event</a:t>
            </a:r>
            <a:endParaRPr lang="en-US" sz="900" dirty="0">
              <a:solidFill>
                <a:srgbClr val="000000"/>
              </a:solidFill>
            </a:endParaRPr>
          </a:p>
        </p:txBody>
      </p:sp>
      <p:cxnSp>
        <p:nvCxnSpPr>
          <p:cNvPr id="191" name="Elbow Connector 190"/>
          <p:cNvCxnSpPr>
            <a:stCxn id="16" idx="3"/>
            <a:endCxn id="50" idx="2"/>
          </p:cNvCxnSpPr>
          <p:nvPr/>
        </p:nvCxnSpPr>
        <p:spPr>
          <a:xfrm flipV="1">
            <a:off x="3327369" y="3206090"/>
            <a:ext cx="595731" cy="8238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7" name="Elbow Connector 356"/>
          <p:cNvCxnSpPr>
            <a:stCxn id="94" idx="3"/>
            <a:endCxn id="99" idx="2"/>
          </p:cNvCxnSpPr>
          <p:nvPr/>
        </p:nvCxnSpPr>
        <p:spPr>
          <a:xfrm flipH="1" flipV="1">
            <a:off x="7940566" y="1849081"/>
            <a:ext cx="173990" cy="1173205"/>
          </a:xfrm>
          <a:prstGeom prst="bentConnector4">
            <a:avLst>
              <a:gd name="adj1" fmla="val -131387"/>
              <a:gd name="adj2" fmla="val 56734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89" idx="2"/>
            <a:endCxn id="77" idx="0"/>
          </p:cNvCxnSpPr>
          <p:nvPr/>
        </p:nvCxnSpPr>
        <p:spPr>
          <a:xfrm rot="16200000" flipH="1">
            <a:off x="5761391" y="1386533"/>
            <a:ext cx="235098" cy="68999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3" name="Elbow Connector 382"/>
          <p:cNvCxnSpPr>
            <a:stCxn id="60" idx="0"/>
            <a:endCxn id="77" idx="2"/>
          </p:cNvCxnSpPr>
          <p:nvPr/>
        </p:nvCxnSpPr>
        <p:spPr>
          <a:xfrm rot="5400000" flipH="1" flipV="1">
            <a:off x="5861294" y="2501628"/>
            <a:ext cx="716380" cy="891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7" name="Elbow Connector 386"/>
          <p:cNvCxnSpPr>
            <a:stCxn id="77" idx="3"/>
            <a:endCxn id="94" idx="0"/>
          </p:cNvCxnSpPr>
          <p:nvPr/>
        </p:nvCxnSpPr>
        <p:spPr>
          <a:xfrm>
            <a:off x="7005314" y="1998488"/>
            <a:ext cx="499642" cy="8657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2" name="Elbow Connector 411"/>
          <p:cNvCxnSpPr>
            <a:stCxn id="9" idx="2"/>
            <a:endCxn id="16" idx="1"/>
          </p:cNvCxnSpPr>
          <p:nvPr/>
        </p:nvCxnSpPr>
        <p:spPr>
          <a:xfrm rot="16200000" flipH="1">
            <a:off x="1765304" y="3461485"/>
            <a:ext cx="830156" cy="30666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2" name="TextBox 451"/>
          <p:cNvSpPr txBox="1"/>
          <p:nvPr/>
        </p:nvSpPr>
        <p:spPr>
          <a:xfrm>
            <a:off x="6215028" y="2349752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 smtClean="0">
                <a:solidFill>
                  <a:srgbClr val="000000"/>
                </a:solidFill>
              </a:rPr>
              <a:t>json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54" name="TextBox 453"/>
          <p:cNvSpPr txBox="1"/>
          <p:nvPr/>
        </p:nvSpPr>
        <p:spPr>
          <a:xfrm>
            <a:off x="7940566" y="2147894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 smtClean="0">
                <a:solidFill>
                  <a:srgbClr val="000000"/>
                </a:solidFill>
              </a:rPr>
              <a:t>json</a:t>
            </a:r>
            <a:endParaRPr lang="en-US" sz="900" dirty="0">
              <a:solidFill>
                <a:srgbClr val="000000"/>
              </a:solidFill>
            </a:endParaRPr>
          </a:p>
        </p:txBody>
      </p:sp>
      <p:cxnSp>
        <p:nvCxnSpPr>
          <p:cNvPr id="102" name="Elbow Connector 101"/>
          <p:cNvCxnSpPr>
            <a:stCxn id="50" idx="0"/>
            <a:endCxn id="77" idx="1"/>
          </p:cNvCxnSpPr>
          <p:nvPr/>
        </p:nvCxnSpPr>
        <p:spPr>
          <a:xfrm rot="5400000" flipH="1" flipV="1">
            <a:off x="4246765" y="1674823"/>
            <a:ext cx="872136" cy="15194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3396278" y="4267200"/>
            <a:ext cx="2421520" cy="2267826"/>
            <a:chOff x="3396278" y="4267200"/>
            <a:chExt cx="2421520" cy="2267826"/>
          </a:xfrm>
          <a:solidFill>
            <a:schemeClr val="accent3">
              <a:lumMod val="85000"/>
            </a:schemeClr>
          </a:solidFill>
        </p:grpSpPr>
        <p:sp>
          <p:nvSpPr>
            <p:cNvPr id="83" name="Rectangle 82"/>
            <p:cNvSpPr/>
            <p:nvPr/>
          </p:nvSpPr>
          <p:spPr>
            <a:xfrm>
              <a:off x="3427800" y="4270418"/>
              <a:ext cx="2389998" cy="2264608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396278" y="4267200"/>
              <a:ext cx="1399742" cy="27699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rgbClr val="808080"/>
                  </a:solidFill>
                </a:rPr>
                <a:t>Decision Making</a:t>
              </a:r>
              <a:endParaRPr lang="en-US" sz="1200" b="1" dirty="0">
                <a:solidFill>
                  <a:srgbClr val="808080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3516406" y="4535764"/>
            <a:ext cx="2035965" cy="1895802"/>
            <a:chOff x="3516406" y="4535764"/>
            <a:chExt cx="2035965" cy="1895802"/>
          </a:xfrm>
        </p:grpSpPr>
        <p:cxnSp>
          <p:nvCxnSpPr>
            <p:cNvPr id="479" name="Elbow Connector 478"/>
            <p:cNvCxnSpPr>
              <a:stCxn id="117" idx="4"/>
              <a:endCxn id="49" idx="2"/>
            </p:cNvCxnSpPr>
            <p:nvPr/>
          </p:nvCxnSpPr>
          <p:spPr>
            <a:xfrm flipH="1" flipV="1">
              <a:off x="4892216" y="4916764"/>
              <a:ext cx="46956" cy="1208886"/>
            </a:xfrm>
            <a:prstGeom prst="bentConnector4">
              <a:avLst>
                <a:gd name="adj1" fmla="val -486839"/>
                <a:gd name="adj2" fmla="val 62653"/>
              </a:avLst>
            </a:prstGeom>
            <a:ln>
              <a:headEnd type="none"/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232061" y="4535764"/>
              <a:ext cx="132031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FFFFFF"/>
                  </a:solidFill>
                </a:rPr>
                <a:t>DM Controller</a:t>
              </a:r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3516406" y="5029200"/>
              <a:ext cx="1104803" cy="3255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FFFFFF"/>
                  </a:solidFill>
                </a:rPr>
                <a:t>DM State Estimation</a:t>
              </a:r>
              <a:endParaRPr lang="en-US" sz="1000" dirty="0">
                <a:solidFill>
                  <a:srgbClr val="FFFFFF"/>
                </a:solidFill>
              </a:endParaRPr>
            </a:p>
          </p:txBody>
        </p:sp>
        <p:sp>
          <p:nvSpPr>
            <p:cNvPr id="117" name="Flowchart: Magnetic Disk 116"/>
            <p:cNvSpPr/>
            <p:nvPr/>
          </p:nvSpPr>
          <p:spPr>
            <a:xfrm>
              <a:off x="4067285" y="5819733"/>
              <a:ext cx="871887" cy="611833"/>
            </a:xfrm>
            <a:prstGeom prst="flowChartMagneticDisk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FFFFFF"/>
                  </a:solidFill>
                </a:rPr>
                <a:t>Operational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FFFFFF"/>
                  </a:solidFill>
                </a:rPr>
                <a:t>State</a:t>
              </a:r>
            </a:p>
          </p:txBody>
        </p:sp>
        <p:cxnSp>
          <p:nvCxnSpPr>
            <p:cNvPr id="473" name="Elbow Connector 472"/>
            <p:cNvCxnSpPr>
              <a:stCxn id="464" idx="2"/>
              <a:endCxn id="117" idx="1"/>
            </p:cNvCxnSpPr>
            <p:nvPr/>
          </p:nvCxnSpPr>
          <p:spPr>
            <a:xfrm rot="16200000" flipH="1">
              <a:off x="4053551" y="5370055"/>
              <a:ext cx="464934" cy="434421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195" name="Elbow Connector 194"/>
          <p:cNvCxnSpPr>
            <a:stCxn id="16" idx="2"/>
            <a:endCxn id="49" idx="1"/>
          </p:cNvCxnSpPr>
          <p:nvPr/>
        </p:nvCxnSpPr>
        <p:spPr>
          <a:xfrm rot="16200000" flipH="1">
            <a:off x="3266103" y="3760306"/>
            <a:ext cx="530396" cy="140151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7" name="Elbow Connector 266"/>
          <p:cNvCxnSpPr>
            <a:stCxn id="49" idx="3"/>
            <a:endCxn id="60" idx="2"/>
          </p:cNvCxnSpPr>
          <p:nvPr/>
        </p:nvCxnSpPr>
        <p:spPr>
          <a:xfrm flipV="1">
            <a:off x="5552371" y="3199739"/>
            <a:ext cx="662658" cy="15265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8" name="Elbow Connector 467"/>
          <p:cNvCxnSpPr>
            <a:stCxn id="9" idx="2"/>
            <a:endCxn id="464" idx="1"/>
          </p:cNvCxnSpPr>
          <p:nvPr/>
        </p:nvCxnSpPr>
        <p:spPr>
          <a:xfrm rot="16200000" flipH="1">
            <a:off x="1775598" y="3451191"/>
            <a:ext cx="1992261" cy="14893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7458740" y="2359778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 smtClean="0">
                <a:solidFill>
                  <a:srgbClr val="000000"/>
                </a:solidFill>
              </a:rPr>
              <a:t>json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5" name="Line Callout 2 (No Border) 64"/>
          <p:cNvSpPr/>
          <p:nvPr/>
        </p:nvSpPr>
        <p:spPr>
          <a:xfrm flipH="1">
            <a:off x="6953066" y="762000"/>
            <a:ext cx="776263" cy="311448"/>
          </a:xfrm>
          <a:prstGeom prst="callout2">
            <a:avLst>
              <a:gd name="adj1" fmla="val 66545"/>
              <a:gd name="adj2" fmla="val -4712"/>
              <a:gd name="adj3" fmla="val 69959"/>
              <a:gd name="adj4" fmla="val -27160"/>
              <a:gd name="adj5" fmla="val 109086"/>
              <a:gd name="adj6" fmla="val -41353"/>
            </a:avLst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</a:rPr>
              <a:t>e.g. update values in simulator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55569" y="3758034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</a:rPr>
              <a:t>input events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86000" y="44287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</a:rPr>
              <a:t>derived/</a:t>
            </a:r>
            <a:r>
              <a:rPr lang="en-US" sz="900" dirty="0" err="1" smtClean="0">
                <a:solidFill>
                  <a:srgbClr val="000000"/>
                </a:solidFill>
              </a:rPr>
              <a:t>forcasted</a:t>
            </a:r>
            <a:endParaRPr lang="en-US" sz="900" dirty="0" smtClean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</a:rPr>
              <a:t> events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678063" y="36179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</a:rPr>
              <a:t>derived/</a:t>
            </a:r>
            <a:r>
              <a:rPr lang="en-US" sz="900" dirty="0" err="1" smtClean="0">
                <a:solidFill>
                  <a:srgbClr val="000000"/>
                </a:solidFill>
              </a:rPr>
              <a:t>forcasted</a:t>
            </a:r>
            <a:endParaRPr lang="en-US" sz="900" dirty="0" smtClean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</a:rPr>
              <a:t> events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502621" y="382359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</a:rPr>
              <a:t>suggested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</a:rPr>
              <a:t>actions</a:t>
            </a:r>
            <a:endParaRPr lang="en-US" sz="900" dirty="0">
              <a:solidFill>
                <a:srgbClr val="000000"/>
              </a:solidFill>
            </a:endParaRPr>
          </a:p>
        </p:txBody>
      </p:sp>
      <p:cxnSp>
        <p:nvCxnSpPr>
          <p:cNvPr id="71" name="Elbow Connector 70"/>
          <p:cNvCxnSpPr>
            <a:stCxn id="94" idx="2"/>
            <a:endCxn id="464" idx="3"/>
          </p:cNvCxnSpPr>
          <p:nvPr/>
        </p:nvCxnSpPr>
        <p:spPr>
          <a:xfrm rot="5400000">
            <a:off x="5057233" y="2744276"/>
            <a:ext cx="2011701" cy="28837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120787" y="4844534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</a:rPr>
              <a:t>Final actions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</a:rPr>
              <a:t>(feedback)</a:t>
            </a:r>
            <a:endParaRPr lang="en-US" sz="900" dirty="0">
              <a:solidFill>
                <a:srgbClr val="000000"/>
              </a:solidFill>
            </a:endParaRPr>
          </a:p>
        </p:txBody>
      </p:sp>
      <p:cxnSp>
        <p:nvCxnSpPr>
          <p:cNvPr id="81" name="Elbow Connector 80"/>
          <p:cNvCxnSpPr>
            <a:stCxn id="106" idx="0"/>
            <a:endCxn id="43" idx="0"/>
          </p:cNvCxnSpPr>
          <p:nvPr/>
        </p:nvCxnSpPr>
        <p:spPr>
          <a:xfrm rot="16200000" flipV="1">
            <a:off x="3970829" y="-2670446"/>
            <a:ext cx="711660" cy="7434115"/>
          </a:xfrm>
          <a:prstGeom prst="bentConnector3">
            <a:avLst>
              <a:gd name="adj1" fmla="val 118675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698784" y="6372239"/>
            <a:ext cx="17355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</a:rPr>
              <a:t>state, aggregates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835799" y="2335437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 smtClean="0">
                <a:solidFill>
                  <a:srgbClr val="000000"/>
                </a:solidFill>
              </a:rPr>
              <a:t>json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009754" y="5579558"/>
            <a:ext cx="1104802" cy="3354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EAEAEA"/>
                </a:solidFill>
              </a:rPr>
              <a:t>Kafka Topic</a:t>
            </a:r>
            <a:endParaRPr lang="en-US" sz="1000" dirty="0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73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/>
          <p:cNvGrpSpPr/>
          <p:nvPr/>
        </p:nvGrpSpPr>
        <p:grpSpPr>
          <a:xfrm>
            <a:off x="4668180" y="908720"/>
            <a:ext cx="2431040" cy="1470006"/>
            <a:chOff x="3396278" y="4267200"/>
            <a:chExt cx="2421520" cy="2267826"/>
          </a:xfrm>
          <a:solidFill>
            <a:schemeClr val="accent3">
              <a:lumMod val="85000"/>
            </a:schemeClr>
          </a:solidFill>
        </p:grpSpPr>
        <p:sp>
          <p:nvSpPr>
            <p:cNvPr id="161" name="Rectangle 160"/>
            <p:cNvSpPr/>
            <p:nvPr/>
          </p:nvSpPr>
          <p:spPr>
            <a:xfrm>
              <a:off x="3427800" y="4270418"/>
              <a:ext cx="2389998" cy="2264608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396278" y="4267200"/>
              <a:ext cx="1202654" cy="46800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rgbClr val="808080"/>
                  </a:solidFill>
                </a:rPr>
                <a:t>User Interface</a:t>
              </a:r>
              <a:endParaRPr lang="en-US" sz="1200" b="1" dirty="0">
                <a:solidFill>
                  <a:srgbClr val="808080"/>
                </a:solidFill>
              </a:endParaRPr>
            </a:p>
          </p:txBody>
        </p:sp>
      </p:grpSp>
      <p:sp>
        <p:nvSpPr>
          <p:cNvPr id="96" name="Cloud 95"/>
          <p:cNvSpPr/>
          <p:nvPr/>
        </p:nvSpPr>
        <p:spPr>
          <a:xfrm>
            <a:off x="396009" y="3505200"/>
            <a:ext cx="8434199" cy="22860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621890" y="3312000"/>
            <a:ext cx="6812058" cy="15242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</a:rPr>
              <a:t>storm-</a:t>
            </a:r>
            <a:r>
              <a:rPr lang="en-US" sz="900" dirty="0" err="1" smtClean="0">
                <a:solidFill>
                  <a:srgbClr val="000000"/>
                </a:solidFill>
              </a:rPr>
              <a:t>kafka</a:t>
            </a:r>
            <a:r>
              <a:rPr lang="en-US" sz="900" dirty="0" smtClean="0">
                <a:solidFill>
                  <a:srgbClr val="000000"/>
                </a:solidFill>
              </a:rPr>
              <a:t>-plus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45" name="Rectangle 444"/>
          <p:cNvSpPr/>
          <p:nvPr/>
        </p:nvSpPr>
        <p:spPr>
          <a:xfrm>
            <a:off x="1632113" y="2590780"/>
            <a:ext cx="6801834" cy="15242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 smtClean="0">
                <a:solidFill>
                  <a:srgbClr val="000000"/>
                </a:solidFill>
              </a:rPr>
              <a:t>kafka</a:t>
            </a:r>
            <a:r>
              <a:rPr lang="en-US" sz="900" dirty="0" smtClean="0">
                <a:solidFill>
                  <a:srgbClr val="000000"/>
                </a:solidFill>
              </a:rPr>
              <a:t> producer/consumer API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10" name="AutoShape 5"/>
          <p:cNvSpPr>
            <a:spLocks noChangeArrowheads="1"/>
          </p:cNvSpPr>
          <p:nvPr/>
        </p:nvSpPr>
        <p:spPr bwMode="auto">
          <a:xfrm>
            <a:off x="1078267" y="2522605"/>
            <a:ext cx="7913333" cy="992621"/>
          </a:xfrm>
          <a:prstGeom prst="leftRightArrow">
            <a:avLst>
              <a:gd name="adj1" fmla="val 51565"/>
              <a:gd name="adj2" fmla="val 46560"/>
            </a:avLst>
          </a:prstGeom>
          <a:solidFill>
            <a:srgbClr val="DDDDDD"/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82324" y="0"/>
            <a:ext cx="6456373" cy="487362"/>
          </a:xfrm>
        </p:spPr>
        <p:txBody>
          <a:bodyPr/>
          <a:lstStyle/>
          <a:p>
            <a:r>
              <a:rPr lang="en-US" sz="2800" dirty="0" smtClean="0"/>
              <a:t>SPEEDD Runtime (Fraud Use Case)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248A-B13C-4C74-B1AA-622F4E62EB44}" type="slidenum">
              <a:rPr lang="en-US" altLang="en-US" smtClean="0">
                <a:solidFill>
                  <a:srgbClr val="000000"/>
                </a:solidFill>
              </a:rPr>
              <a:pPr/>
              <a:t>12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08952" y="1791865"/>
            <a:ext cx="853248" cy="3350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event file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FFFFFF"/>
                </a:solidFill>
              </a:rPr>
              <a:t>r</a:t>
            </a:r>
            <a:r>
              <a:rPr lang="en-US" sz="1000" dirty="0" smtClean="0">
                <a:solidFill>
                  <a:srgbClr val="FFFFFF"/>
                </a:solidFill>
              </a:rPr>
              <a:t>eader</a:t>
            </a:r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32112" y="2864273"/>
            <a:ext cx="789878" cy="3354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srgbClr val="EAEAEA"/>
                </a:solidFill>
              </a:rPr>
              <a:t>speedd</a:t>
            </a:r>
            <a:r>
              <a:rPr lang="en-US" sz="1000" dirty="0" smtClean="0">
                <a:solidFill>
                  <a:srgbClr val="EAEAEA"/>
                </a:solidFill>
              </a:rPr>
              <a:t>-in-events</a:t>
            </a:r>
            <a:endParaRPr lang="en-US" sz="1000" dirty="0">
              <a:solidFill>
                <a:srgbClr val="EAEAEA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33714" y="3863922"/>
            <a:ext cx="993655" cy="33194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CEP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427800" y="2870624"/>
            <a:ext cx="990600" cy="3354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srgbClr val="EAEAEA"/>
                </a:solidFill>
              </a:rPr>
              <a:t>speedd</a:t>
            </a:r>
            <a:r>
              <a:rPr lang="en-US" sz="1000" dirty="0" smtClean="0">
                <a:solidFill>
                  <a:srgbClr val="EAEAEA"/>
                </a:solidFill>
              </a:rPr>
              <a:t>-out-events</a:t>
            </a:r>
            <a:endParaRPr lang="en-US" sz="1000" dirty="0">
              <a:solidFill>
                <a:srgbClr val="EAEAEA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719729" y="2864273"/>
            <a:ext cx="990600" cy="3354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srgbClr val="EAEAEA"/>
                </a:solidFill>
              </a:rPr>
              <a:t>speedd</a:t>
            </a:r>
            <a:r>
              <a:rPr lang="en-US" sz="1000" dirty="0" smtClean="0">
                <a:solidFill>
                  <a:srgbClr val="EAEAEA"/>
                </a:solidFill>
              </a:rPr>
              <a:t>-actions</a:t>
            </a:r>
            <a:endParaRPr lang="en-US" sz="1000" dirty="0">
              <a:solidFill>
                <a:srgbClr val="EAEAEA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508952" y="1221808"/>
            <a:ext cx="853247" cy="3154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srgbClr val="FFFFFF"/>
                </a:solidFill>
              </a:rPr>
              <a:t>db</a:t>
            </a:r>
            <a:r>
              <a:rPr lang="en-US" sz="1000" dirty="0" smtClean="0">
                <a:solidFill>
                  <a:srgbClr val="FFFFFF"/>
                </a:solidFill>
              </a:rPr>
              <a:t> connector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442566" y="1849082"/>
            <a:ext cx="1562748" cy="29881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Dashboard Server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088598" y="2234943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</a:rPr>
              <a:t>csv</a:t>
            </a:r>
            <a:endParaRPr lang="en-US" sz="900" dirty="0">
              <a:solidFill>
                <a:srgbClr val="000000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4802461" y="1174965"/>
            <a:ext cx="1610697" cy="439019"/>
            <a:chOff x="3886200" y="952500"/>
            <a:chExt cx="1823224" cy="495300"/>
          </a:xfrm>
          <a:solidFill>
            <a:srgbClr val="FFC000"/>
          </a:solidFill>
        </p:grpSpPr>
        <p:sp>
          <p:nvSpPr>
            <p:cNvPr id="88" name="Rectangle 87"/>
            <p:cNvSpPr/>
            <p:nvPr/>
          </p:nvSpPr>
          <p:spPr>
            <a:xfrm>
              <a:off x="3956824" y="952500"/>
              <a:ext cx="1752600" cy="381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solidFill>
                  <a:srgbClr val="FFFFFF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886200" y="1066800"/>
              <a:ext cx="1752600" cy="381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FFFFFF"/>
                  </a:solidFill>
                </a:rPr>
                <a:t>Credit Card Fraud Dashboard client</a:t>
              </a:r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6895356" y="2864273"/>
            <a:ext cx="1219200" cy="31602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srgbClr val="EAEAEA"/>
                </a:solidFill>
              </a:rPr>
              <a:t>speedd</a:t>
            </a:r>
            <a:r>
              <a:rPr lang="en-US" sz="1000" dirty="0" smtClean="0">
                <a:solidFill>
                  <a:srgbClr val="EAEAEA"/>
                </a:solidFill>
              </a:rPr>
              <a:t>-actions-confirmed</a:t>
            </a:r>
            <a:endParaRPr lang="en-US" sz="1000" dirty="0">
              <a:solidFill>
                <a:srgbClr val="EAEAEA"/>
              </a:solidFill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7458740" y="1402442"/>
            <a:ext cx="1066801" cy="446639"/>
            <a:chOff x="7848599" y="838200"/>
            <a:chExt cx="1066801" cy="495300"/>
          </a:xfrm>
          <a:solidFill>
            <a:srgbClr val="FFC000"/>
          </a:solidFill>
        </p:grpSpPr>
        <p:sp>
          <p:nvSpPr>
            <p:cNvPr id="106" name="Rectangle 105"/>
            <p:cNvSpPr/>
            <p:nvPr/>
          </p:nvSpPr>
          <p:spPr>
            <a:xfrm>
              <a:off x="7951749" y="838200"/>
              <a:ext cx="963651" cy="381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solidFill>
                  <a:srgbClr val="FFFFFF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7848599" y="952500"/>
              <a:ext cx="963651" cy="381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FFFFFF"/>
                  </a:solidFill>
                </a:rPr>
                <a:t>Action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FFFFFF"/>
                  </a:solidFill>
                </a:rPr>
                <a:t>Consumers</a:t>
              </a:r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560593" y="4322565"/>
            <a:ext cx="154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808080">
                    <a:lumMod val="75000"/>
                  </a:srgbClr>
                </a:solidFill>
              </a:rPr>
              <a:t>SPEEDD Topology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808080">
                    <a:lumMod val="75000"/>
                  </a:srgbClr>
                </a:solidFill>
              </a:rPr>
              <a:t>(STORM)</a:t>
            </a:r>
            <a:endParaRPr lang="en-US" sz="1200" b="1" dirty="0">
              <a:solidFill>
                <a:srgbClr val="808080">
                  <a:lumMod val="75000"/>
                </a:srgbClr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958383" y="6010283"/>
            <a:ext cx="1104803" cy="325599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</a:rPr>
              <a:t>External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958383" y="5636673"/>
            <a:ext cx="1104803" cy="3255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SPEEDD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07444" y="2807524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808080"/>
                </a:solidFill>
              </a:rPr>
              <a:t>Event Bus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808080"/>
                </a:solidFill>
              </a:rPr>
              <a:t>(Kafka)</a:t>
            </a:r>
            <a:endParaRPr lang="en-US" sz="1200" b="1" dirty="0">
              <a:solidFill>
                <a:srgbClr val="808080"/>
              </a:solidFill>
            </a:endParaRPr>
          </a:p>
        </p:txBody>
      </p:sp>
      <p:sp>
        <p:nvSpPr>
          <p:cNvPr id="21" name="Folded Corner 20"/>
          <p:cNvSpPr/>
          <p:nvPr/>
        </p:nvSpPr>
        <p:spPr>
          <a:xfrm>
            <a:off x="384673" y="1707243"/>
            <a:ext cx="427182" cy="504308"/>
          </a:xfrm>
          <a:prstGeom prst="foldedCorner">
            <a:avLst/>
          </a:prstGeom>
          <a:solidFill>
            <a:srgbClr val="92D050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</a:rPr>
              <a:t>.csv file</a:t>
            </a:r>
            <a:endParaRPr lang="en-US" sz="900" dirty="0">
              <a:solidFill>
                <a:srgbClr val="000000"/>
              </a:solidFill>
            </a:endParaRPr>
          </a:p>
        </p:txBody>
      </p:sp>
      <p:cxnSp>
        <p:nvCxnSpPr>
          <p:cNvPr id="23" name="Elbow Connector 22"/>
          <p:cNvCxnSpPr>
            <a:stCxn id="21" idx="3"/>
          </p:cNvCxnSpPr>
          <p:nvPr/>
        </p:nvCxnSpPr>
        <p:spPr>
          <a:xfrm>
            <a:off x="811855" y="1959397"/>
            <a:ext cx="697097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80" idx="4"/>
            <a:endCxn id="75" idx="1"/>
          </p:cNvCxnSpPr>
          <p:nvPr/>
        </p:nvCxnSpPr>
        <p:spPr>
          <a:xfrm flipV="1">
            <a:off x="1035281" y="1379521"/>
            <a:ext cx="47367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6" idx="3"/>
            <a:endCxn id="9" idx="0"/>
          </p:cNvCxnSpPr>
          <p:nvPr/>
        </p:nvCxnSpPr>
        <p:spPr>
          <a:xfrm flipH="1">
            <a:off x="2027051" y="1959398"/>
            <a:ext cx="335149" cy="904875"/>
          </a:xfrm>
          <a:prstGeom prst="bentConnector4">
            <a:avLst>
              <a:gd name="adj1" fmla="val -68208"/>
              <a:gd name="adj2" fmla="val 59257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75" idx="3"/>
            <a:endCxn id="9" idx="0"/>
          </p:cNvCxnSpPr>
          <p:nvPr/>
        </p:nvCxnSpPr>
        <p:spPr>
          <a:xfrm flipH="1">
            <a:off x="2027051" y="1379521"/>
            <a:ext cx="335148" cy="1484752"/>
          </a:xfrm>
          <a:prstGeom prst="bentConnector4">
            <a:avLst>
              <a:gd name="adj1" fmla="val -68209"/>
              <a:gd name="adj2" fmla="val 75362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7" name="Line Callout 2 (No Border) 136"/>
          <p:cNvSpPr/>
          <p:nvPr/>
        </p:nvSpPr>
        <p:spPr>
          <a:xfrm>
            <a:off x="3090829" y="969447"/>
            <a:ext cx="1174467" cy="344018"/>
          </a:xfrm>
          <a:prstGeom prst="callout2">
            <a:avLst/>
          </a:prstGeom>
          <a:ln w="3175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</a:rPr>
              <a:t>one type of input active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52" name="Line Callout 2 (No Border) 151"/>
          <p:cNvSpPr/>
          <p:nvPr/>
        </p:nvSpPr>
        <p:spPr>
          <a:xfrm flipH="1">
            <a:off x="396008" y="2194634"/>
            <a:ext cx="1043058" cy="612890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30715"/>
              <a:gd name="adj5" fmla="val 54144"/>
              <a:gd name="adj6" fmla="val -51204"/>
            </a:avLst>
          </a:prstGeom>
          <a:noFill/>
          <a:ln w="3175">
            <a:solidFill>
              <a:schemeClr val="bg2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</a:rPr>
              <a:t>each message is a csv line representing a single event</a:t>
            </a:r>
            <a:endParaRPr lang="en-US" sz="900" dirty="0">
              <a:solidFill>
                <a:srgbClr val="000000"/>
              </a:solidFill>
            </a:endParaRPr>
          </a:p>
        </p:txBody>
      </p:sp>
      <p:cxnSp>
        <p:nvCxnSpPr>
          <p:cNvPr id="191" name="Elbow Connector 190"/>
          <p:cNvCxnSpPr>
            <a:stCxn id="16" idx="3"/>
            <a:endCxn id="50" idx="2"/>
          </p:cNvCxnSpPr>
          <p:nvPr/>
        </p:nvCxnSpPr>
        <p:spPr>
          <a:xfrm flipV="1">
            <a:off x="3327369" y="3206090"/>
            <a:ext cx="595731" cy="8238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7" name="Elbow Connector 356"/>
          <p:cNvCxnSpPr>
            <a:stCxn id="94" idx="3"/>
            <a:endCxn id="99" idx="2"/>
          </p:cNvCxnSpPr>
          <p:nvPr/>
        </p:nvCxnSpPr>
        <p:spPr>
          <a:xfrm flipH="1" flipV="1">
            <a:off x="7940566" y="1849081"/>
            <a:ext cx="173990" cy="1173205"/>
          </a:xfrm>
          <a:prstGeom prst="bentConnector4">
            <a:avLst>
              <a:gd name="adj1" fmla="val -131387"/>
              <a:gd name="adj2" fmla="val 56734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89" idx="2"/>
            <a:endCxn id="77" idx="0"/>
          </p:cNvCxnSpPr>
          <p:nvPr/>
        </p:nvCxnSpPr>
        <p:spPr>
          <a:xfrm rot="16200000" flipH="1">
            <a:off x="5782728" y="1407870"/>
            <a:ext cx="235098" cy="647326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3" name="Elbow Connector 382"/>
          <p:cNvCxnSpPr>
            <a:stCxn id="60" idx="0"/>
            <a:endCxn id="77" idx="2"/>
          </p:cNvCxnSpPr>
          <p:nvPr/>
        </p:nvCxnSpPr>
        <p:spPr>
          <a:xfrm rot="5400000" flipH="1" flipV="1">
            <a:off x="5861294" y="2501628"/>
            <a:ext cx="716380" cy="891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7" name="Elbow Connector 386"/>
          <p:cNvCxnSpPr>
            <a:stCxn id="77" idx="3"/>
            <a:endCxn id="94" idx="0"/>
          </p:cNvCxnSpPr>
          <p:nvPr/>
        </p:nvCxnSpPr>
        <p:spPr>
          <a:xfrm>
            <a:off x="7005314" y="1998488"/>
            <a:ext cx="499642" cy="8657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2" name="Elbow Connector 411"/>
          <p:cNvCxnSpPr>
            <a:stCxn id="9" idx="2"/>
            <a:endCxn id="16" idx="1"/>
          </p:cNvCxnSpPr>
          <p:nvPr/>
        </p:nvCxnSpPr>
        <p:spPr>
          <a:xfrm rot="16200000" flipH="1">
            <a:off x="1765304" y="3461485"/>
            <a:ext cx="830156" cy="30666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2" name="TextBox 451"/>
          <p:cNvSpPr txBox="1"/>
          <p:nvPr/>
        </p:nvSpPr>
        <p:spPr>
          <a:xfrm>
            <a:off x="6215028" y="2349752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 smtClean="0">
                <a:solidFill>
                  <a:srgbClr val="000000"/>
                </a:solidFill>
              </a:rPr>
              <a:t>json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54" name="TextBox 453"/>
          <p:cNvSpPr txBox="1"/>
          <p:nvPr/>
        </p:nvSpPr>
        <p:spPr>
          <a:xfrm>
            <a:off x="7940566" y="2147894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 smtClean="0">
                <a:solidFill>
                  <a:srgbClr val="000000"/>
                </a:solidFill>
              </a:rPr>
              <a:t>json</a:t>
            </a:r>
            <a:endParaRPr lang="en-US" sz="900" dirty="0">
              <a:solidFill>
                <a:srgbClr val="000000"/>
              </a:solidFill>
            </a:endParaRPr>
          </a:p>
        </p:txBody>
      </p:sp>
      <p:cxnSp>
        <p:nvCxnSpPr>
          <p:cNvPr id="102" name="Elbow Connector 101"/>
          <p:cNvCxnSpPr>
            <a:stCxn id="50" idx="0"/>
            <a:endCxn id="77" idx="1"/>
          </p:cNvCxnSpPr>
          <p:nvPr/>
        </p:nvCxnSpPr>
        <p:spPr>
          <a:xfrm rot="5400000" flipH="1" flipV="1">
            <a:off x="4246765" y="1674823"/>
            <a:ext cx="872136" cy="15194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3427800" y="4270418"/>
            <a:ext cx="2389998" cy="943448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396278" y="4267200"/>
            <a:ext cx="1399742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808080"/>
                </a:solidFill>
              </a:rPr>
              <a:t>Decision Making</a:t>
            </a:r>
            <a:endParaRPr lang="en-US" sz="1200" b="1" dirty="0">
              <a:solidFill>
                <a:srgbClr val="80808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232061" y="4535764"/>
            <a:ext cx="132031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DM Controller</a:t>
            </a:r>
          </a:p>
        </p:txBody>
      </p:sp>
      <p:cxnSp>
        <p:nvCxnSpPr>
          <p:cNvPr id="195" name="Elbow Connector 194"/>
          <p:cNvCxnSpPr>
            <a:stCxn id="16" idx="2"/>
            <a:endCxn id="49" idx="1"/>
          </p:cNvCxnSpPr>
          <p:nvPr/>
        </p:nvCxnSpPr>
        <p:spPr>
          <a:xfrm rot="16200000" flipH="1">
            <a:off x="3266103" y="3760306"/>
            <a:ext cx="530396" cy="140151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7" name="Elbow Connector 266"/>
          <p:cNvCxnSpPr>
            <a:stCxn id="49" idx="3"/>
            <a:endCxn id="60" idx="2"/>
          </p:cNvCxnSpPr>
          <p:nvPr/>
        </p:nvCxnSpPr>
        <p:spPr>
          <a:xfrm flipV="1">
            <a:off x="5552371" y="3199739"/>
            <a:ext cx="662658" cy="15265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7458740" y="2359778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 smtClean="0">
                <a:solidFill>
                  <a:srgbClr val="000000"/>
                </a:solidFill>
              </a:rPr>
              <a:t>json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55569" y="3758034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</a:rPr>
              <a:t>input events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86000" y="44287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</a:rPr>
              <a:t>derived/</a:t>
            </a:r>
            <a:r>
              <a:rPr lang="en-US" sz="900" dirty="0" err="1" smtClean="0">
                <a:solidFill>
                  <a:srgbClr val="000000"/>
                </a:solidFill>
              </a:rPr>
              <a:t>forcasted</a:t>
            </a:r>
            <a:endParaRPr lang="en-US" sz="900" dirty="0" smtClean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</a:rPr>
              <a:t> events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678063" y="36179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</a:rPr>
              <a:t>derived/</a:t>
            </a:r>
            <a:r>
              <a:rPr lang="en-US" sz="900" dirty="0" err="1" smtClean="0">
                <a:solidFill>
                  <a:srgbClr val="000000"/>
                </a:solidFill>
              </a:rPr>
              <a:t>forcasted</a:t>
            </a:r>
            <a:endParaRPr lang="en-US" sz="900" dirty="0" smtClean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</a:rPr>
              <a:t> events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502621" y="382359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</a:rPr>
              <a:t>suggested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</a:rPr>
              <a:t>actions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835799" y="2335437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 smtClean="0">
                <a:solidFill>
                  <a:srgbClr val="000000"/>
                </a:solidFill>
              </a:rPr>
              <a:t>json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80" name="Can 79"/>
          <p:cNvSpPr/>
          <p:nvPr/>
        </p:nvSpPr>
        <p:spPr>
          <a:xfrm>
            <a:off x="161247" y="1166461"/>
            <a:ext cx="874034" cy="426121"/>
          </a:xfrm>
          <a:prstGeom prst="can">
            <a:avLst/>
          </a:prstGeom>
          <a:solidFill>
            <a:srgbClr val="92D05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</a:rPr>
              <a:t>transaction history </a:t>
            </a:r>
            <a:r>
              <a:rPr lang="en-US" sz="1000" dirty="0" err="1" smtClean="0">
                <a:solidFill>
                  <a:srgbClr val="000000"/>
                </a:solidFill>
              </a:rPr>
              <a:t>db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952555" y="5229200"/>
            <a:ext cx="1104802" cy="3354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EAEAEA"/>
                </a:solidFill>
              </a:rPr>
              <a:t>Kafka Topic</a:t>
            </a:r>
            <a:endParaRPr lang="en-US" sz="1000" dirty="0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35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/>
          <p:cNvGrpSpPr/>
          <p:nvPr/>
        </p:nvGrpSpPr>
        <p:grpSpPr>
          <a:xfrm>
            <a:off x="4668180" y="843182"/>
            <a:ext cx="2431040" cy="1535544"/>
            <a:chOff x="3396278" y="4267200"/>
            <a:chExt cx="2421520" cy="2267826"/>
          </a:xfrm>
          <a:solidFill>
            <a:schemeClr val="accent3">
              <a:lumMod val="85000"/>
            </a:schemeClr>
          </a:solidFill>
        </p:grpSpPr>
        <p:sp>
          <p:nvSpPr>
            <p:cNvPr id="161" name="Rectangle 160"/>
            <p:cNvSpPr/>
            <p:nvPr/>
          </p:nvSpPr>
          <p:spPr>
            <a:xfrm>
              <a:off x="3427800" y="4270418"/>
              <a:ext cx="2389998" cy="2264608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396278" y="4267200"/>
              <a:ext cx="1202654" cy="46800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rgbClr val="808080"/>
                  </a:solidFill>
                </a:rPr>
                <a:t>User Interface</a:t>
              </a:r>
              <a:endParaRPr lang="en-US" sz="1200" b="1" dirty="0">
                <a:solidFill>
                  <a:srgbClr val="808080"/>
                </a:solidFill>
              </a:endParaRPr>
            </a:p>
          </p:txBody>
        </p:sp>
      </p:grpSp>
      <p:sp>
        <p:nvSpPr>
          <p:cNvPr id="96" name="Cloud 95"/>
          <p:cNvSpPr/>
          <p:nvPr/>
        </p:nvSpPr>
        <p:spPr>
          <a:xfrm>
            <a:off x="396009" y="3505200"/>
            <a:ext cx="8434199" cy="22860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621890" y="3312000"/>
            <a:ext cx="6812058" cy="15242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</a:rPr>
              <a:t>storm-</a:t>
            </a:r>
            <a:r>
              <a:rPr lang="en-US" sz="900" dirty="0" err="1" smtClean="0">
                <a:solidFill>
                  <a:srgbClr val="000000"/>
                </a:solidFill>
              </a:rPr>
              <a:t>kafka</a:t>
            </a:r>
            <a:r>
              <a:rPr lang="en-US" sz="900" dirty="0" smtClean="0">
                <a:solidFill>
                  <a:srgbClr val="000000"/>
                </a:solidFill>
              </a:rPr>
              <a:t>-plus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45" name="Rectangle 444"/>
          <p:cNvSpPr/>
          <p:nvPr/>
        </p:nvSpPr>
        <p:spPr>
          <a:xfrm>
            <a:off x="1632113" y="2590780"/>
            <a:ext cx="6801834" cy="15242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 smtClean="0">
                <a:solidFill>
                  <a:srgbClr val="000000"/>
                </a:solidFill>
              </a:rPr>
              <a:t>kafka</a:t>
            </a:r>
            <a:r>
              <a:rPr lang="en-US" sz="900" dirty="0" smtClean="0">
                <a:solidFill>
                  <a:srgbClr val="000000"/>
                </a:solidFill>
              </a:rPr>
              <a:t> producer/consumer API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10" name="AutoShape 5"/>
          <p:cNvSpPr>
            <a:spLocks noChangeArrowheads="1"/>
          </p:cNvSpPr>
          <p:nvPr/>
        </p:nvSpPr>
        <p:spPr bwMode="auto">
          <a:xfrm>
            <a:off x="1078267" y="2522605"/>
            <a:ext cx="7913333" cy="992621"/>
          </a:xfrm>
          <a:prstGeom prst="leftRightArrow">
            <a:avLst>
              <a:gd name="adj1" fmla="val 51565"/>
              <a:gd name="adj2" fmla="val 46560"/>
            </a:avLst>
          </a:prstGeom>
          <a:solidFill>
            <a:srgbClr val="DDDDDD"/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82324" y="0"/>
            <a:ext cx="6456373" cy="487362"/>
          </a:xfrm>
        </p:spPr>
        <p:txBody>
          <a:bodyPr/>
          <a:lstStyle/>
          <a:p>
            <a:r>
              <a:rPr lang="en-US" sz="2800" dirty="0" smtClean="0"/>
              <a:t>SPEEDD </a:t>
            </a:r>
            <a:r>
              <a:rPr lang="en-US" sz="2800" smtClean="0"/>
              <a:t>Runtime </a:t>
            </a:r>
            <a:r>
              <a:rPr lang="en-US" sz="2800" smtClean="0"/>
              <a:t>(With ADMIN)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248A-B13C-4C74-B1AA-622F4E62EB44}" type="slidenum">
              <a:rPr lang="en-US" altLang="en-US" smtClean="0">
                <a:solidFill>
                  <a:srgbClr val="000000"/>
                </a:solidFill>
              </a:rPr>
              <a:pPr/>
              <a:t>13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08952" y="1791865"/>
            <a:ext cx="853248" cy="3350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event file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FFFFFF"/>
                </a:solidFill>
              </a:rPr>
              <a:t>r</a:t>
            </a:r>
            <a:r>
              <a:rPr lang="en-US" sz="1000" dirty="0" smtClean="0">
                <a:solidFill>
                  <a:srgbClr val="FFFFFF"/>
                </a:solidFill>
              </a:rPr>
              <a:t>eader</a:t>
            </a:r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32112" y="2864273"/>
            <a:ext cx="789878" cy="3354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srgbClr val="EAEAEA"/>
                </a:solidFill>
              </a:rPr>
              <a:t>speedd</a:t>
            </a:r>
            <a:r>
              <a:rPr lang="en-US" sz="1000" dirty="0" smtClean="0">
                <a:solidFill>
                  <a:srgbClr val="EAEAEA"/>
                </a:solidFill>
              </a:rPr>
              <a:t>-in-events</a:t>
            </a:r>
            <a:endParaRPr lang="en-US" sz="1000" dirty="0">
              <a:solidFill>
                <a:srgbClr val="EAEAEA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33714" y="3863922"/>
            <a:ext cx="993655" cy="33194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CEP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182763" y="2857906"/>
            <a:ext cx="990600" cy="3354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srgbClr val="EAEAEA"/>
                </a:solidFill>
              </a:rPr>
              <a:t>speedd</a:t>
            </a:r>
            <a:r>
              <a:rPr lang="en-US" sz="1000" dirty="0" smtClean="0">
                <a:solidFill>
                  <a:srgbClr val="EAEAEA"/>
                </a:solidFill>
              </a:rPr>
              <a:t>-out-events</a:t>
            </a:r>
            <a:endParaRPr lang="en-US" sz="1000" dirty="0">
              <a:solidFill>
                <a:srgbClr val="EAEAEA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719729" y="2864273"/>
            <a:ext cx="990600" cy="3354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srgbClr val="EAEAEA"/>
                </a:solidFill>
              </a:rPr>
              <a:t>speedd</a:t>
            </a:r>
            <a:r>
              <a:rPr lang="en-US" sz="1000" dirty="0" smtClean="0">
                <a:solidFill>
                  <a:srgbClr val="EAEAEA"/>
                </a:solidFill>
              </a:rPr>
              <a:t>-actions</a:t>
            </a:r>
            <a:endParaRPr lang="en-US" sz="1000" dirty="0">
              <a:solidFill>
                <a:srgbClr val="EAEAEA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508952" y="1169979"/>
            <a:ext cx="853247" cy="3154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sensor connector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442566" y="1849082"/>
            <a:ext cx="1562748" cy="29881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Dashboard Server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088598" y="2234943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</a:rPr>
              <a:t>csv</a:t>
            </a:r>
            <a:endParaRPr lang="en-US" sz="900" dirty="0">
              <a:solidFill>
                <a:srgbClr val="000000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4802462" y="1125171"/>
            <a:ext cx="1521910" cy="488813"/>
            <a:chOff x="3886200" y="952500"/>
            <a:chExt cx="1823224" cy="495300"/>
          </a:xfrm>
          <a:solidFill>
            <a:srgbClr val="FFC000"/>
          </a:solidFill>
        </p:grpSpPr>
        <p:sp>
          <p:nvSpPr>
            <p:cNvPr id="88" name="Rectangle 87"/>
            <p:cNvSpPr/>
            <p:nvPr/>
          </p:nvSpPr>
          <p:spPr>
            <a:xfrm>
              <a:off x="3956824" y="952500"/>
              <a:ext cx="1752600" cy="381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solidFill>
                  <a:srgbClr val="FFFFFF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886200" y="1066800"/>
              <a:ext cx="1752600" cy="381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FFFFFF"/>
                  </a:solidFill>
                </a:rPr>
                <a:t>Traffic Dashboard client</a:t>
              </a:r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6895356" y="2864273"/>
            <a:ext cx="1219200" cy="31602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srgbClr val="EAEAEA"/>
                </a:solidFill>
              </a:rPr>
              <a:t>speedd</a:t>
            </a:r>
            <a:r>
              <a:rPr lang="en-US" sz="1000" dirty="0" smtClean="0">
                <a:solidFill>
                  <a:srgbClr val="EAEAEA"/>
                </a:solidFill>
              </a:rPr>
              <a:t>-actions-confirmed</a:t>
            </a:r>
            <a:endParaRPr lang="en-US" sz="1000" dirty="0">
              <a:solidFill>
                <a:srgbClr val="EAEAEA"/>
              </a:solidFill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7458740" y="1402442"/>
            <a:ext cx="1066801" cy="446639"/>
            <a:chOff x="7848599" y="838200"/>
            <a:chExt cx="1066801" cy="495300"/>
          </a:xfrm>
          <a:solidFill>
            <a:srgbClr val="FFC000"/>
          </a:solidFill>
        </p:grpSpPr>
        <p:sp>
          <p:nvSpPr>
            <p:cNvPr id="106" name="Rectangle 105"/>
            <p:cNvSpPr/>
            <p:nvPr/>
          </p:nvSpPr>
          <p:spPr>
            <a:xfrm>
              <a:off x="7951749" y="838200"/>
              <a:ext cx="963651" cy="381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solidFill>
                  <a:srgbClr val="FFFFFF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7848599" y="952500"/>
              <a:ext cx="963651" cy="381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FFFFFF"/>
                  </a:solidFill>
                </a:rPr>
                <a:t>Actuator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FFFFFF"/>
                  </a:solidFill>
                </a:rPr>
                <a:t>Connectors</a:t>
              </a:r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560593" y="4322565"/>
            <a:ext cx="154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808080">
                    <a:lumMod val="75000"/>
                  </a:srgbClr>
                </a:solidFill>
              </a:rPr>
              <a:t>SPEEDD Topology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808080">
                    <a:lumMod val="75000"/>
                  </a:srgbClr>
                </a:solidFill>
              </a:rPr>
              <a:t>(STORM)</a:t>
            </a:r>
            <a:endParaRPr lang="en-US" sz="1200" b="1" dirty="0">
              <a:solidFill>
                <a:srgbClr val="808080">
                  <a:lumMod val="75000"/>
                </a:srgbClr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7009753" y="6343761"/>
            <a:ext cx="1104803" cy="325599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</a:rPr>
              <a:t>External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</a:rPr>
              <a:t>component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008164" y="5957656"/>
            <a:ext cx="1104803" cy="3419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SPEEDD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component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9600" y="2968906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808080"/>
                </a:solidFill>
              </a:rPr>
              <a:t>Event Bus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808080"/>
                </a:solidFill>
              </a:rPr>
              <a:t>(Kafka)</a:t>
            </a:r>
            <a:endParaRPr lang="en-US" sz="1200" b="1" dirty="0">
              <a:solidFill>
                <a:srgbClr val="808080"/>
              </a:solidFill>
            </a:endParaRPr>
          </a:p>
        </p:txBody>
      </p:sp>
      <p:sp>
        <p:nvSpPr>
          <p:cNvPr id="21" name="Folded Corner 20"/>
          <p:cNvSpPr/>
          <p:nvPr/>
        </p:nvSpPr>
        <p:spPr>
          <a:xfrm>
            <a:off x="396009" y="1707243"/>
            <a:ext cx="427182" cy="504308"/>
          </a:xfrm>
          <a:prstGeom prst="foldedCorner">
            <a:avLst/>
          </a:prstGeom>
          <a:solidFill>
            <a:srgbClr val="92D050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</a:rPr>
              <a:t>.csv file</a:t>
            </a:r>
            <a:endParaRPr lang="en-US" sz="900" dirty="0">
              <a:solidFill>
                <a:srgbClr val="000000"/>
              </a:solidFill>
            </a:endParaRPr>
          </a:p>
        </p:txBody>
      </p:sp>
      <p:cxnSp>
        <p:nvCxnSpPr>
          <p:cNvPr id="23" name="Elbow Connector 22"/>
          <p:cNvCxnSpPr>
            <a:stCxn id="21" idx="3"/>
          </p:cNvCxnSpPr>
          <p:nvPr/>
        </p:nvCxnSpPr>
        <p:spPr>
          <a:xfrm>
            <a:off x="823191" y="1959397"/>
            <a:ext cx="68576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1508953" y="672690"/>
            <a:ext cx="853247" cy="34098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micro-</a:t>
            </a:r>
            <a:r>
              <a:rPr lang="en-US" sz="1000" dirty="0" err="1" smtClean="0">
                <a:solidFill>
                  <a:srgbClr val="FFFFFF"/>
                </a:solidFill>
              </a:rPr>
              <a:t>sim</a:t>
            </a:r>
            <a:r>
              <a:rPr lang="en-US" sz="1000" dirty="0" smtClean="0">
                <a:solidFill>
                  <a:srgbClr val="FFFFFF"/>
                </a:solidFill>
              </a:rPr>
              <a:t> connector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52400" y="1150443"/>
            <a:ext cx="914400" cy="354499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</a:rPr>
              <a:t>sensors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91" name="Elbow Connector 90"/>
          <p:cNvCxnSpPr>
            <a:endCxn id="75" idx="1"/>
          </p:cNvCxnSpPr>
          <p:nvPr/>
        </p:nvCxnSpPr>
        <p:spPr>
          <a:xfrm flipV="1">
            <a:off x="1066800" y="1327692"/>
            <a:ext cx="442152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192291" y="690782"/>
            <a:ext cx="834619" cy="304800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</a:rPr>
              <a:t>Micro-Simulator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92" name="Elbow Connector 91"/>
          <p:cNvCxnSpPr>
            <a:endCxn id="85" idx="1"/>
          </p:cNvCxnSpPr>
          <p:nvPr/>
        </p:nvCxnSpPr>
        <p:spPr>
          <a:xfrm>
            <a:off x="1066800" y="843182"/>
            <a:ext cx="442153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6" idx="3"/>
            <a:endCxn id="9" idx="0"/>
          </p:cNvCxnSpPr>
          <p:nvPr/>
        </p:nvCxnSpPr>
        <p:spPr>
          <a:xfrm flipH="1">
            <a:off x="2027051" y="1959398"/>
            <a:ext cx="335149" cy="904875"/>
          </a:xfrm>
          <a:prstGeom prst="bentConnector4">
            <a:avLst>
              <a:gd name="adj1" fmla="val -68208"/>
              <a:gd name="adj2" fmla="val 59257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75" idx="3"/>
            <a:endCxn id="9" idx="0"/>
          </p:cNvCxnSpPr>
          <p:nvPr/>
        </p:nvCxnSpPr>
        <p:spPr>
          <a:xfrm flipH="1">
            <a:off x="2027051" y="1327692"/>
            <a:ext cx="335148" cy="1536581"/>
          </a:xfrm>
          <a:prstGeom prst="bentConnector4">
            <a:avLst>
              <a:gd name="adj1" fmla="val -68209"/>
              <a:gd name="adj2" fmla="val 7519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85" idx="3"/>
            <a:endCxn id="9" idx="0"/>
          </p:cNvCxnSpPr>
          <p:nvPr/>
        </p:nvCxnSpPr>
        <p:spPr>
          <a:xfrm flipH="1">
            <a:off x="2027051" y="843183"/>
            <a:ext cx="335149" cy="2021090"/>
          </a:xfrm>
          <a:prstGeom prst="bentConnector4">
            <a:avLst>
              <a:gd name="adj1" fmla="val -68208"/>
              <a:gd name="adj2" fmla="val 821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7" name="Line Callout 2 (No Border) 136"/>
          <p:cNvSpPr/>
          <p:nvPr/>
        </p:nvSpPr>
        <p:spPr>
          <a:xfrm>
            <a:off x="3111551" y="1125171"/>
            <a:ext cx="1174467" cy="311448"/>
          </a:xfrm>
          <a:prstGeom prst="callout2">
            <a:avLst/>
          </a:prstGeom>
          <a:ln w="3175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</a:rPr>
              <a:t>one type of input active (e.g. either file or </a:t>
            </a:r>
            <a:r>
              <a:rPr lang="en-US" sz="900" dirty="0" err="1" smtClean="0">
                <a:solidFill>
                  <a:srgbClr val="000000"/>
                </a:solidFill>
              </a:rPr>
              <a:t>sim</a:t>
            </a:r>
            <a:r>
              <a:rPr lang="en-US" sz="900" dirty="0" smtClean="0">
                <a:solidFill>
                  <a:srgbClr val="000000"/>
                </a:solidFill>
              </a:rPr>
              <a:t>)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52" name="Line Callout 2 (No Border) 151"/>
          <p:cNvSpPr/>
          <p:nvPr/>
        </p:nvSpPr>
        <p:spPr>
          <a:xfrm flipH="1">
            <a:off x="396008" y="2194634"/>
            <a:ext cx="1043058" cy="612890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30715"/>
              <a:gd name="adj5" fmla="val 54144"/>
              <a:gd name="adj6" fmla="val -51204"/>
            </a:avLst>
          </a:prstGeom>
          <a:noFill/>
          <a:ln w="3175">
            <a:solidFill>
              <a:schemeClr val="bg2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</a:rPr>
              <a:t>each message is a csv line representing a single event</a:t>
            </a:r>
            <a:endParaRPr lang="en-US" sz="900" dirty="0">
              <a:solidFill>
                <a:srgbClr val="000000"/>
              </a:solidFill>
            </a:endParaRPr>
          </a:p>
        </p:txBody>
      </p:sp>
      <p:cxnSp>
        <p:nvCxnSpPr>
          <p:cNvPr id="191" name="Elbow Connector 190"/>
          <p:cNvCxnSpPr>
            <a:stCxn id="16" idx="3"/>
            <a:endCxn id="50" idx="2"/>
          </p:cNvCxnSpPr>
          <p:nvPr/>
        </p:nvCxnSpPr>
        <p:spPr>
          <a:xfrm flipV="1">
            <a:off x="3327369" y="3193372"/>
            <a:ext cx="350694" cy="83652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7" name="Elbow Connector 356"/>
          <p:cNvCxnSpPr>
            <a:stCxn id="94" idx="3"/>
            <a:endCxn id="99" idx="2"/>
          </p:cNvCxnSpPr>
          <p:nvPr/>
        </p:nvCxnSpPr>
        <p:spPr>
          <a:xfrm flipH="1" flipV="1">
            <a:off x="7940566" y="1849081"/>
            <a:ext cx="173990" cy="1173205"/>
          </a:xfrm>
          <a:prstGeom prst="bentConnector4">
            <a:avLst>
              <a:gd name="adj1" fmla="val -131387"/>
              <a:gd name="adj2" fmla="val 56734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89" idx="2"/>
            <a:endCxn id="77" idx="0"/>
          </p:cNvCxnSpPr>
          <p:nvPr/>
        </p:nvCxnSpPr>
        <p:spPr>
          <a:xfrm rot="16200000" flipH="1">
            <a:off x="5761391" y="1386533"/>
            <a:ext cx="235098" cy="68999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3" name="Elbow Connector 382"/>
          <p:cNvCxnSpPr>
            <a:stCxn id="60" idx="0"/>
            <a:endCxn id="77" idx="2"/>
          </p:cNvCxnSpPr>
          <p:nvPr/>
        </p:nvCxnSpPr>
        <p:spPr>
          <a:xfrm rot="5400000" flipH="1" flipV="1">
            <a:off x="5861294" y="2501628"/>
            <a:ext cx="716380" cy="891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7" name="Elbow Connector 386"/>
          <p:cNvCxnSpPr>
            <a:stCxn id="77" idx="3"/>
            <a:endCxn id="94" idx="0"/>
          </p:cNvCxnSpPr>
          <p:nvPr/>
        </p:nvCxnSpPr>
        <p:spPr>
          <a:xfrm>
            <a:off x="7005314" y="1998488"/>
            <a:ext cx="499642" cy="8657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2" name="Elbow Connector 411"/>
          <p:cNvCxnSpPr>
            <a:stCxn id="9" idx="2"/>
            <a:endCxn id="16" idx="1"/>
          </p:cNvCxnSpPr>
          <p:nvPr/>
        </p:nvCxnSpPr>
        <p:spPr>
          <a:xfrm rot="16200000" flipH="1">
            <a:off x="1765304" y="3461485"/>
            <a:ext cx="830156" cy="30666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2" name="TextBox 451"/>
          <p:cNvSpPr txBox="1"/>
          <p:nvPr/>
        </p:nvSpPr>
        <p:spPr>
          <a:xfrm>
            <a:off x="6215028" y="2349752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 smtClean="0">
                <a:solidFill>
                  <a:srgbClr val="000000"/>
                </a:solidFill>
              </a:rPr>
              <a:t>json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54" name="TextBox 453"/>
          <p:cNvSpPr txBox="1"/>
          <p:nvPr/>
        </p:nvSpPr>
        <p:spPr>
          <a:xfrm>
            <a:off x="7940566" y="2147894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 smtClean="0">
                <a:solidFill>
                  <a:srgbClr val="000000"/>
                </a:solidFill>
              </a:rPr>
              <a:t>json</a:t>
            </a:r>
            <a:endParaRPr lang="en-US" sz="900" dirty="0">
              <a:solidFill>
                <a:srgbClr val="000000"/>
              </a:solidFill>
            </a:endParaRPr>
          </a:p>
        </p:txBody>
      </p:sp>
      <p:cxnSp>
        <p:nvCxnSpPr>
          <p:cNvPr id="102" name="Elbow Connector 101"/>
          <p:cNvCxnSpPr>
            <a:stCxn id="50" idx="0"/>
            <a:endCxn id="77" idx="1"/>
          </p:cNvCxnSpPr>
          <p:nvPr/>
        </p:nvCxnSpPr>
        <p:spPr>
          <a:xfrm rot="5400000" flipH="1" flipV="1">
            <a:off x="4130605" y="1545946"/>
            <a:ext cx="859418" cy="176450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3396278" y="4267200"/>
            <a:ext cx="2421520" cy="2267826"/>
            <a:chOff x="3396278" y="4267200"/>
            <a:chExt cx="2421520" cy="2267826"/>
          </a:xfrm>
          <a:solidFill>
            <a:schemeClr val="accent3">
              <a:lumMod val="85000"/>
            </a:schemeClr>
          </a:solidFill>
        </p:grpSpPr>
        <p:sp>
          <p:nvSpPr>
            <p:cNvPr id="83" name="Rectangle 82"/>
            <p:cNvSpPr/>
            <p:nvPr/>
          </p:nvSpPr>
          <p:spPr>
            <a:xfrm>
              <a:off x="3427800" y="4270418"/>
              <a:ext cx="2389998" cy="2264608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396278" y="4267200"/>
              <a:ext cx="1399742" cy="27699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rgbClr val="808080"/>
                  </a:solidFill>
                </a:rPr>
                <a:t>Decision Making</a:t>
              </a:r>
              <a:endParaRPr lang="en-US" sz="1200" b="1" dirty="0">
                <a:solidFill>
                  <a:srgbClr val="808080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3516406" y="4535764"/>
            <a:ext cx="2035965" cy="1895802"/>
            <a:chOff x="3516406" y="4535764"/>
            <a:chExt cx="2035965" cy="1895802"/>
          </a:xfrm>
        </p:grpSpPr>
        <p:cxnSp>
          <p:nvCxnSpPr>
            <p:cNvPr id="479" name="Elbow Connector 478"/>
            <p:cNvCxnSpPr>
              <a:stCxn id="117" idx="4"/>
              <a:endCxn id="49" idx="2"/>
            </p:cNvCxnSpPr>
            <p:nvPr/>
          </p:nvCxnSpPr>
          <p:spPr>
            <a:xfrm flipH="1" flipV="1">
              <a:off x="4892216" y="4916764"/>
              <a:ext cx="46956" cy="1208886"/>
            </a:xfrm>
            <a:prstGeom prst="bentConnector4">
              <a:avLst>
                <a:gd name="adj1" fmla="val -486839"/>
                <a:gd name="adj2" fmla="val 62653"/>
              </a:avLst>
            </a:prstGeom>
            <a:ln>
              <a:headEnd type="none"/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232061" y="4535764"/>
              <a:ext cx="132031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FFFFFF"/>
                  </a:solidFill>
                </a:rPr>
                <a:t>DM Controller</a:t>
              </a:r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3516406" y="5029200"/>
              <a:ext cx="1104803" cy="3255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FFFFFF"/>
                  </a:solidFill>
                </a:rPr>
                <a:t>DM State Estimation</a:t>
              </a:r>
              <a:endParaRPr lang="en-US" sz="1000" dirty="0">
                <a:solidFill>
                  <a:srgbClr val="FFFFFF"/>
                </a:solidFill>
              </a:endParaRPr>
            </a:p>
          </p:txBody>
        </p:sp>
        <p:sp>
          <p:nvSpPr>
            <p:cNvPr id="117" name="Flowchart: Magnetic Disk 116"/>
            <p:cNvSpPr/>
            <p:nvPr/>
          </p:nvSpPr>
          <p:spPr>
            <a:xfrm>
              <a:off x="4067285" y="5819733"/>
              <a:ext cx="871887" cy="611833"/>
            </a:xfrm>
            <a:prstGeom prst="flowChartMagneticDisk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FFFFFF"/>
                  </a:solidFill>
                </a:rPr>
                <a:t>Operational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FFFFFF"/>
                  </a:solidFill>
                </a:rPr>
                <a:t>State</a:t>
              </a:r>
            </a:p>
          </p:txBody>
        </p:sp>
        <p:cxnSp>
          <p:nvCxnSpPr>
            <p:cNvPr id="473" name="Elbow Connector 472"/>
            <p:cNvCxnSpPr>
              <a:stCxn id="464" idx="2"/>
              <a:endCxn id="117" idx="1"/>
            </p:cNvCxnSpPr>
            <p:nvPr/>
          </p:nvCxnSpPr>
          <p:spPr>
            <a:xfrm rot="16200000" flipH="1">
              <a:off x="4053551" y="5370055"/>
              <a:ext cx="464934" cy="434421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195" name="Elbow Connector 194"/>
          <p:cNvCxnSpPr>
            <a:stCxn id="16" idx="2"/>
            <a:endCxn id="49" idx="1"/>
          </p:cNvCxnSpPr>
          <p:nvPr/>
        </p:nvCxnSpPr>
        <p:spPr>
          <a:xfrm rot="16200000" flipH="1">
            <a:off x="3266103" y="3760306"/>
            <a:ext cx="530396" cy="140151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7" name="Elbow Connector 266"/>
          <p:cNvCxnSpPr>
            <a:stCxn id="49" idx="3"/>
            <a:endCxn id="60" idx="2"/>
          </p:cNvCxnSpPr>
          <p:nvPr/>
        </p:nvCxnSpPr>
        <p:spPr>
          <a:xfrm flipV="1">
            <a:off x="5552371" y="3199739"/>
            <a:ext cx="662658" cy="15265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8" name="Elbow Connector 467"/>
          <p:cNvCxnSpPr>
            <a:stCxn id="9" idx="2"/>
            <a:endCxn id="464" idx="1"/>
          </p:cNvCxnSpPr>
          <p:nvPr/>
        </p:nvCxnSpPr>
        <p:spPr>
          <a:xfrm rot="16200000" flipH="1">
            <a:off x="1775598" y="3451191"/>
            <a:ext cx="1992261" cy="14893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7458740" y="2359778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 smtClean="0">
                <a:solidFill>
                  <a:srgbClr val="000000"/>
                </a:solidFill>
              </a:rPr>
              <a:t>json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5" name="Line Callout 2 (No Border) 64"/>
          <p:cNvSpPr/>
          <p:nvPr/>
        </p:nvSpPr>
        <p:spPr>
          <a:xfrm flipH="1">
            <a:off x="6953066" y="762000"/>
            <a:ext cx="776263" cy="311448"/>
          </a:xfrm>
          <a:prstGeom prst="callout2">
            <a:avLst>
              <a:gd name="adj1" fmla="val 66545"/>
              <a:gd name="adj2" fmla="val -4712"/>
              <a:gd name="adj3" fmla="val 69959"/>
              <a:gd name="adj4" fmla="val -27160"/>
              <a:gd name="adj5" fmla="val 109086"/>
              <a:gd name="adj6" fmla="val -41353"/>
            </a:avLst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</a:rPr>
              <a:t>e.g. update values in simulator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55569" y="3758034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</a:rPr>
              <a:t>input events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86000" y="44287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</a:rPr>
              <a:t>derived/</a:t>
            </a:r>
            <a:r>
              <a:rPr lang="en-US" sz="900" dirty="0" err="1" smtClean="0">
                <a:solidFill>
                  <a:srgbClr val="000000"/>
                </a:solidFill>
              </a:rPr>
              <a:t>forcasted</a:t>
            </a:r>
            <a:endParaRPr lang="en-US" sz="900" dirty="0" smtClean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</a:rPr>
              <a:t> events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419872" y="36357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</a:rPr>
              <a:t>derived/</a:t>
            </a:r>
            <a:r>
              <a:rPr lang="en-US" sz="900" dirty="0" err="1" smtClean="0">
                <a:solidFill>
                  <a:srgbClr val="000000"/>
                </a:solidFill>
              </a:rPr>
              <a:t>forcasted</a:t>
            </a:r>
            <a:endParaRPr lang="en-US" sz="900" dirty="0" smtClean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</a:rPr>
              <a:t> events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502621" y="382359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</a:rPr>
              <a:t>suggested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</a:rPr>
              <a:t>actions</a:t>
            </a:r>
            <a:endParaRPr lang="en-US" sz="900" dirty="0">
              <a:solidFill>
                <a:srgbClr val="000000"/>
              </a:solidFill>
            </a:endParaRPr>
          </a:p>
        </p:txBody>
      </p:sp>
      <p:cxnSp>
        <p:nvCxnSpPr>
          <p:cNvPr id="71" name="Elbow Connector 70"/>
          <p:cNvCxnSpPr>
            <a:stCxn id="94" idx="2"/>
            <a:endCxn id="464" idx="3"/>
          </p:cNvCxnSpPr>
          <p:nvPr/>
        </p:nvCxnSpPr>
        <p:spPr>
          <a:xfrm rot="5400000">
            <a:off x="5057233" y="2744276"/>
            <a:ext cx="2011701" cy="28837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120787" y="4844534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</a:rPr>
              <a:t>Final actions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</a:rPr>
              <a:t>(feedback)</a:t>
            </a:r>
            <a:endParaRPr lang="en-US" sz="900" dirty="0">
              <a:solidFill>
                <a:srgbClr val="000000"/>
              </a:solidFill>
            </a:endParaRPr>
          </a:p>
        </p:txBody>
      </p:sp>
      <p:cxnSp>
        <p:nvCxnSpPr>
          <p:cNvPr id="81" name="Elbow Connector 80"/>
          <p:cNvCxnSpPr>
            <a:stCxn id="106" idx="0"/>
            <a:endCxn id="43" idx="0"/>
          </p:cNvCxnSpPr>
          <p:nvPr/>
        </p:nvCxnSpPr>
        <p:spPr>
          <a:xfrm rot="16200000" flipV="1">
            <a:off x="3970829" y="-2670446"/>
            <a:ext cx="711660" cy="7434115"/>
          </a:xfrm>
          <a:prstGeom prst="bentConnector3">
            <a:avLst>
              <a:gd name="adj1" fmla="val 118675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698784" y="6372239"/>
            <a:ext cx="17355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</a:rPr>
              <a:t>state, aggregates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835799" y="2335437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 smtClean="0">
                <a:solidFill>
                  <a:srgbClr val="000000"/>
                </a:solidFill>
              </a:rPr>
              <a:t>json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009754" y="5579558"/>
            <a:ext cx="1104802" cy="3354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EAEAEA"/>
                </a:solidFill>
              </a:rPr>
              <a:t>Kafka Topic</a:t>
            </a:r>
            <a:endParaRPr lang="en-US" sz="1000" dirty="0">
              <a:solidFill>
                <a:srgbClr val="EAEAEA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420394" y="2864274"/>
            <a:ext cx="990600" cy="3354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srgbClr val="EAEAEA"/>
                </a:solidFill>
              </a:rPr>
              <a:t>speedd</a:t>
            </a:r>
            <a:r>
              <a:rPr lang="en-US" sz="1000" dirty="0" smtClean="0">
                <a:solidFill>
                  <a:srgbClr val="EAEAEA"/>
                </a:solidFill>
              </a:rPr>
              <a:t>-admin</a:t>
            </a:r>
            <a:endParaRPr lang="en-US" sz="1000" dirty="0">
              <a:solidFill>
                <a:srgbClr val="EAEAEA"/>
              </a:solidFill>
            </a:endParaRPr>
          </a:p>
        </p:txBody>
      </p:sp>
      <p:cxnSp>
        <p:nvCxnSpPr>
          <p:cNvPr id="80" name="Elbow Connector 79"/>
          <p:cNvCxnSpPr>
            <a:stCxn id="78" idx="2"/>
            <a:endCxn id="83" idx="0"/>
          </p:cNvCxnSpPr>
          <p:nvPr/>
        </p:nvCxnSpPr>
        <p:spPr>
          <a:xfrm rot="5400000">
            <a:off x="4233908" y="3588632"/>
            <a:ext cx="1070678" cy="2928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endCxn id="78" idx="0"/>
          </p:cNvCxnSpPr>
          <p:nvPr/>
        </p:nvCxnSpPr>
        <p:spPr>
          <a:xfrm rot="5400000">
            <a:off x="4885622" y="2157003"/>
            <a:ext cx="737344" cy="6771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831189" y="2348880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</a:rPr>
              <a:t>admin directives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484394" y="3802748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</a:rPr>
              <a:t>admin directives</a:t>
            </a:r>
            <a:endParaRPr lang="en-US" sz="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06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1676399" y="1884517"/>
            <a:ext cx="5199857" cy="992621"/>
          </a:xfrm>
          <a:prstGeom prst="leftRightArrow">
            <a:avLst>
              <a:gd name="adj1" fmla="val 51565"/>
              <a:gd name="adj2" fmla="val 46560"/>
            </a:avLst>
          </a:prstGeom>
          <a:solidFill>
            <a:srgbClr val="DDDDDD"/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CEP Topology</a:t>
            </a:r>
            <a:br>
              <a:rPr lang="en-US" sz="4000" dirty="0" smtClean="0"/>
            </a:br>
            <a:r>
              <a:rPr lang="en-US" sz="4000" dirty="0" smtClean="0"/>
              <a:t>storm-</a:t>
            </a:r>
            <a:r>
              <a:rPr lang="en-US" sz="4000" dirty="0" err="1" smtClean="0"/>
              <a:t>kafka</a:t>
            </a:r>
            <a:r>
              <a:rPr lang="en-US" sz="4000" dirty="0" smtClean="0"/>
              <a:t> integration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63-CCAF-4043-A036-B3649F169685}" type="slidenum">
              <a:rPr lang="en-US" altLang="en-US" smtClean="0">
                <a:solidFill>
                  <a:srgbClr val="000000"/>
                </a:solidFill>
              </a:rPr>
              <a:pPr/>
              <a:t>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98022" y="2198754"/>
            <a:ext cx="789878" cy="3354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srgbClr val="EAEAEA"/>
                </a:solidFill>
              </a:rPr>
              <a:t>speedd</a:t>
            </a:r>
            <a:r>
              <a:rPr lang="en-US" sz="1000" dirty="0" smtClean="0">
                <a:solidFill>
                  <a:srgbClr val="EAEAEA"/>
                </a:solidFill>
              </a:rPr>
              <a:t>-in-events</a:t>
            </a:r>
            <a:endParaRPr lang="en-US" sz="1000" dirty="0">
              <a:solidFill>
                <a:srgbClr val="EAEAEA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46669" y="3311624"/>
            <a:ext cx="993655" cy="33194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srgbClr val="FFFFFF"/>
                </a:solidFill>
              </a:rPr>
              <a:t>KafkaSpout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86311" y="4256153"/>
            <a:ext cx="914372" cy="40455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Proton Topology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7" name="Straight Arrow Connector 6"/>
          <p:cNvCxnSpPr>
            <a:stCxn id="5" idx="2"/>
            <a:endCxn id="6" idx="0"/>
          </p:cNvCxnSpPr>
          <p:nvPr/>
        </p:nvCxnSpPr>
        <p:spPr>
          <a:xfrm>
            <a:off x="3043497" y="3643570"/>
            <a:ext cx="0" cy="612583"/>
          </a:xfrm>
          <a:prstGeom prst="straightConnector1">
            <a:avLst/>
          </a:prstGeom>
          <a:ln w="3175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71931" y="3311623"/>
            <a:ext cx="1143420" cy="33194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Kafka Bolt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71931" y="2213094"/>
            <a:ext cx="990600" cy="3354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srgbClr val="EAEAEA"/>
                </a:solidFill>
              </a:rPr>
              <a:t>speedd</a:t>
            </a:r>
            <a:r>
              <a:rPr lang="en-US" sz="1000" dirty="0" smtClean="0">
                <a:solidFill>
                  <a:srgbClr val="EAEAEA"/>
                </a:solidFill>
              </a:rPr>
              <a:t>-out-events</a:t>
            </a:r>
            <a:endParaRPr lang="en-US" sz="1000" dirty="0">
              <a:solidFill>
                <a:srgbClr val="EAEAEA"/>
              </a:solidFill>
            </a:endParaRPr>
          </a:p>
        </p:txBody>
      </p:sp>
      <p:sp>
        <p:nvSpPr>
          <p:cNvPr id="10" name="Line Callout 2 9"/>
          <p:cNvSpPr/>
          <p:nvPr/>
        </p:nvSpPr>
        <p:spPr>
          <a:xfrm>
            <a:off x="228600" y="3789898"/>
            <a:ext cx="2321607" cy="292151"/>
          </a:xfrm>
          <a:prstGeom prst="borderCallout2">
            <a:avLst>
              <a:gd name="adj1" fmla="val -75386"/>
              <a:gd name="adj2" fmla="val 96614"/>
              <a:gd name="adj3" fmla="val -74497"/>
              <a:gd name="adj4" fmla="val 86358"/>
              <a:gd name="adj5" fmla="val -7345"/>
              <a:gd name="adj6" fmla="val 7255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err="1" smtClean="0">
                <a:solidFill>
                  <a:srgbClr val="000000"/>
                </a:solidFill>
              </a:rPr>
              <a:t>speed.inEventScheme</a:t>
            </a:r>
            <a:r>
              <a:rPr lang="en-US" sz="900" b="1" dirty="0" smtClean="0">
                <a:solidFill>
                  <a:srgbClr val="000000"/>
                </a:solidFill>
              </a:rPr>
              <a:t> </a:t>
            </a:r>
            <a:r>
              <a:rPr lang="en-US" sz="900" dirty="0" smtClean="0">
                <a:solidFill>
                  <a:srgbClr val="000000"/>
                </a:solidFill>
              </a:rPr>
              <a:t>=Traffic Aggregated Reading Scheme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1" name="Line Callout 2 10"/>
          <p:cNvSpPr/>
          <p:nvPr/>
        </p:nvSpPr>
        <p:spPr>
          <a:xfrm flipH="1">
            <a:off x="6358057" y="2870194"/>
            <a:ext cx="1681970" cy="292151"/>
          </a:xfrm>
          <a:prstGeom prst="borderCallout2">
            <a:avLst>
              <a:gd name="adj1" fmla="val 114038"/>
              <a:gd name="adj2" fmla="val 145907"/>
              <a:gd name="adj3" fmla="val 20925"/>
              <a:gd name="adj4" fmla="val 125755"/>
              <a:gd name="adj5" fmla="val 20983"/>
              <a:gd name="adj6" fmla="val 10629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err="1" smtClean="0">
                <a:solidFill>
                  <a:srgbClr val="000000"/>
                </a:solidFill>
              </a:rPr>
              <a:t>serializer.class</a:t>
            </a:r>
            <a:r>
              <a:rPr lang="en-US" sz="900" dirty="0" smtClean="0">
                <a:solidFill>
                  <a:srgbClr val="000000"/>
                </a:solidFill>
              </a:rPr>
              <a:t>=</a:t>
            </a:r>
            <a:r>
              <a:rPr lang="en-US" sz="900" dirty="0" err="1" smtClean="0">
                <a:solidFill>
                  <a:srgbClr val="000000"/>
                </a:solidFill>
              </a:rPr>
              <a:t>Json</a:t>
            </a:r>
            <a:r>
              <a:rPr lang="en-US" sz="900" dirty="0" smtClean="0">
                <a:solidFill>
                  <a:srgbClr val="000000"/>
                </a:solidFill>
              </a:rPr>
              <a:t> Encoder</a:t>
            </a:r>
            <a:endParaRPr lang="en-US" sz="900" dirty="0">
              <a:solidFill>
                <a:srgbClr val="000000"/>
              </a:solidFill>
            </a:endParaRPr>
          </a:p>
        </p:txBody>
      </p:sp>
      <p:cxnSp>
        <p:nvCxnSpPr>
          <p:cNvPr id="15" name="Elbow Connector 14"/>
          <p:cNvCxnSpPr>
            <a:stCxn id="6" idx="3"/>
            <a:endCxn id="16" idx="1"/>
          </p:cNvCxnSpPr>
          <p:nvPr/>
        </p:nvCxnSpPr>
        <p:spPr>
          <a:xfrm flipV="1">
            <a:off x="3500683" y="4458428"/>
            <a:ext cx="1178709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679392" y="4256152"/>
            <a:ext cx="1375677" cy="4045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Proton Output Consumer Bolt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17" name="Elbow Connector 16"/>
          <p:cNvCxnSpPr>
            <a:stCxn id="16" idx="0"/>
            <a:endCxn id="8" idx="2"/>
          </p:cNvCxnSpPr>
          <p:nvPr/>
        </p:nvCxnSpPr>
        <p:spPr>
          <a:xfrm rot="5400000" flipH="1" flipV="1">
            <a:off x="5099145" y="3911656"/>
            <a:ext cx="612582" cy="764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0"/>
            <a:endCxn id="9" idx="2"/>
          </p:cNvCxnSpPr>
          <p:nvPr/>
        </p:nvCxnSpPr>
        <p:spPr>
          <a:xfrm rot="16200000" flipV="1">
            <a:off x="5023905" y="2891887"/>
            <a:ext cx="763063" cy="764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05601" y="2942292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 smtClean="0">
                <a:solidFill>
                  <a:srgbClr val="000000"/>
                </a:solidFill>
              </a:rPr>
              <a:t>json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32495" y="3821721"/>
            <a:ext cx="17363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</a:rPr>
              <a:t>{</a:t>
            </a:r>
            <a:r>
              <a:rPr lang="en-US" sz="900" dirty="0" err="1">
                <a:solidFill>
                  <a:srgbClr val="000000"/>
                </a:solidFill>
              </a:rPr>
              <a:t>eventName</a:t>
            </a:r>
            <a:r>
              <a:rPr lang="en-US" sz="900" dirty="0">
                <a:solidFill>
                  <a:srgbClr val="000000"/>
                </a:solidFill>
              </a:rPr>
              <a:t>, timestamp, </a:t>
            </a:r>
            <a:r>
              <a:rPr lang="en-US" sz="900" dirty="0" err="1">
                <a:solidFill>
                  <a:srgbClr val="000000"/>
                </a:solidFill>
              </a:rPr>
              <a:t>attrs</a:t>
            </a:r>
            <a:r>
              <a:rPr lang="en-US" sz="9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20892" y="4680877"/>
            <a:ext cx="1140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</a:rPr>
              <a:t>{</a:t>
            </a:r>
            <a:r>
              <a:rPr lang="en-US" sz="900" dirty="0" err="1">
                <a:solidFill>
                  <a:srgbClr val="000000"/>
                </a:solidFill>
              </a:rPr>
              <a:t>eventName</a:t>
            </a:r>
            <a:r>
              <a:rPr lang="en-US" sz="900" dirty="0">
                <a:solidFill>
                  <a:srgbClr val="000000"/>
                </a:solidFill>
              </a:rPr>
              <a:t>, </a:t>
            </a:r>
            <a:r>
              <a:rPr lang="en-US" sz="900" dirty="0" err="1" smtClean="0">
                <a:solidFill>
                  <a:srgbClr val="000000"/>
                </a:solidFill>
              </a:rPr>
              <a:t>attrs</a:t>
            </a:r>
            <a:r>
              <a:rPr lang="en-US" sz="900" dirty="0">
                <a:solidFill>
                  <a:srgbClr val="000000"/>
                </a:solidFill>
              </a:rPr>
              <a:t>}</a:t>
            </a:r>
          </a:p>
        </p:txBody>
      </p:sp>
      <p:cxnSp>
        <p:nvCxnSpPr>
          <p:cNvPr id="22" name="Straight Connector 21"/>
          <p:cNvCxnSpPr>
            <a:endCxn id="21" idx="0"/>
          </p:cNvCxnSpPr>
          <p:nvPr/>
        </p:nvCxnSpPr>
        <p:spPr>
          <a:xfrm>
            <a:off x="4015727" y="4522502"/>
            <a:ext cx="175193" cy="15837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" idx="2"/>
            <a:endCxn id="5" idx="0"/>
          </p:cNvCxnSpPr>
          <p:nvPr/>
        </p:nvCxnSpPr>
        <p:spPr>
          <a:xfrm rot="16200000" flipH="1">
            <a:off x="2529527" y="2797654"/>
            <a:ext cx="777404" cy="2505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46669" y="2922921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</a:rPr>
              <a:t>csv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58775" y="2135654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808080"/>
                </a:solidFill>
              </a:rPr>
              <a:t>Event Bus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808080"/>
                </a:solidFill>
              </a:rPr>
              <a:t>(Kafka)</a:t>
            </a:r>
            <a:endParaRPr lang="en-US" sz="1200" b="1" dirty="0">
              <a:solidFill>
                <a:srgbClr val="80808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79392" y="3674482"/>
            <a:ext cx="16786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</a:rPr>
              <a:t>{key: string, message: Event}</a:t>
            </a:r>
            <a:endParaRPr lang="en-US" sz="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90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dirty="0" smtClean="0"/>
              <a:t>Integration via Events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96752"/>
            <a:ext cx="4042792" cy="5040560"/>
          </a:xfrm>
        </p:spPr>
        <p:txBody>
          <a:bodyPr>
            <a:noAutofit/>
          </a:bodyPr>
          <a:lstStyle/>
          <a:p>
            <a:r>
              <a:rPr lang="en-US" sz="1800" dirty="0" smtClean="0"/>
              <a:t>All inter-component interactions are via events</a:t>
            </a:r>
          </a:p>
          <a:p>
            <a:pPr lvl="1"/>
            <a:r>
              <a:rPr lang="en-US" sz="1600" dirty="0" smtClean="0"/>
              <a:t>listen on topic, receive events</a:t>
            </a:r>
          </a:p>
          <a:p>
            <a:pPr lvl="1"/>
            <a:r>
              <a:rPr lang="en-US" sz="1600" dirty="0" smtClean="0"/>
              <a:t>emit events to a topic</a:t>
            </a:r>
          </a:p>
          <a:p>
            <a:r>
              <a:rPr lang="en-US" sz="1800" dirty="0" smtClean="0"/>
              <a:t>Structure:</a:t>
            </a:r>
          </a:p>
          <a:p>
            <a:pPr lvl="1"/>
            <a:r>
              <a:rPr lang="en-US" sz="1400" dirty="0" smtClean="0"/>
              <a:t>Event: {Name,  attributes, timestamp}</a:t>
            </a:r>
          </a:p>
          <a:p>
            <a:r>
              <a:rPr lang="en-US" sz="1800" dirty="0" smtClean="0"/>
              <a:t>Flexible serialization formats</a:t>
            </a:r>
          </a:p>
          <a:p>
            <a:pPr lvl="1"/>
            <a:r>
              <a:rPr lang="en-US" sz="1600" dirty="0" smtClean="0"/>
              <a:t>csv</a:t>
            </a:r>
          </a:p>
          <a:p>
            <a:pPr lvl="1"/>
            <a:r>
              <a:rPr lang="en-US" sz="1600" dirty="0" smtClean="0"/>
              <a:t>JSON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5716-5125-4AA4-9E5B-E80552BDAC21}" type="slidenum">
              <a:rPr lang="en-US" altLang="en-US" smtClean="0">
                <a:solidFill>
                  <a:srgbClr val="000000"/>
                </a:solidFill>
              </a:rPr>
              <a:pPr/>
              <a:t>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96730" y="1268760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1200" dirty="0"/>
              <a:t>{</a:t>
            </a:r>
          </a:p>
          <a:p>
            <a:pPr lvl="1"/>
            <a:r>
              <a:rPr lang="en-US" sz="1200" dirty="0"/>
              <a:t>	"timestamp": 1409901066030,</a:t>
            </a:r>
          </a:p>
          <a:p>
            <a:pPr lvl="1"/>
            <a:r>
              <a:rPr lang="en-US" sz="1200" dirty="0"/>
              <a:t>	"Name": "</a:t>
            </a:r>
            <a:r>
              <a:rPr lang="en-US" sz="1200" dirty="0" err="1"/>
              <a:t>PredictedCongestion</a:t>
            </a:r>
            <a:r>
              <a:rPr lang="en-US" sz="1200" dirty="0"/>
              <a:t>",</a:t>
            </a:r>
          </a:p>
          <a:p>
            <a:pPr lvl="1"/>
            <a:r>
              <a:rPr lang="en-US" sz="1200" dirty="0"/>
              <a:t>	"attributes": {</a:t>
            </a:r>
          </a:p>
          <a:p>
            <a:pPr lvl="1"/>
            <a:r>
              <a:rPr lang="en-US" sz="1200" dirty="0"/>
              <a:t>		"density": 1.7333333333333334,</a:t>
            </a:r>
          </a:p>
          <a:p>
            <a:pPr lvl="1"/>
            <a:r>
              <a:rPr lang="en-US" sz="1200" dirty="0"/>
              <a:t>		"location": "0024a4dc00003354",</a:t>
            </a:r>
          </a:p>
          <a:p>
            <a:pPr lvl="1"/>
            <a:r>
              <a:rPr lang="en-US" sz="1200" dirty="0"/>
              <a:t>		"</a:t>
            </a:r>
            <a:r>
              <a:rPr lang="en-US" sz="1200" dirty="0" err="1"/>
              <a:t>EventId</a:t>
            </a:r>
            <a:r>
              <a:rPr lang="en-US" sz="1200" dirty="0"/>
              <a:t>": "</a:t>
            </a:r>
            <a:r>
              <a:rPr lang="en-US" sz="1200" dirty="0" smtClean="0"/>
              <a:t>3c391980-a776-4f0c-871d",</a:t>
            </a:r>
            <a:endParaRPr lang="en-US" sz="1200" dirty="0"/>
          </a:p>
          <a:p>
            <a:pPr lvl="1"/>
            <a:r>
              <a:rPr lang="en-US" sz="1200" dirty="0"/>
              <a:t>		"</a:t>
            </a:r>
            <a:r>
              <a:rPr lang="en-US" sz="1200" dirty="0" err="1"/>
              <a:t>Chronon</a:t>
            </a:r>
            <a:r>
              <a:rPr lang="en-US" sz="1200" dirty="0"/>
              <a:t>": null,</a:t>
            </a:r>
          </a:p>
          <a:p>
            <a:pPr lvl="1"/>
            <a:r>
              <a:rPr lang="en-US" sz="1200" dirty="0"/>
              <a:t>		"</a:t>
            </a:r>
            <a:r>
              <a:rPr lang="en-US" sz="1200" dirty="0" err="1"/>
              <a:t>DetectionTime</a:t>
            </a:r>
            <a:r>
              <a:rPr lang="en-US" sz="1200" dirty="0"/>
              <a:t>": 1409901066030,</a:t>
            </a:r>
          </a:p>
          <a:p>
            <a:pPr lvl="1"/>
            <a:r>
              <a:rPr lang="en-US" sz="1200" dirty="0"/>
              <a:t>		"lane": "fast",</a:t>
            </a:r>
          </a:p>
          <a:p>
            <a:pPr lvl="1"/>
            <a:r>
              <a:rPr lang="en-US" sz="1200" dirty="0"/>
              <a:t>		"Cost": 0.0,</a:t>
            </a:r>
          </a:p>
          <a:p>
            <a:pPr lvl="1"/>
            <a:r>
              <a:rPr lang="en-US" sz="1200" dirty="0"/>
              <a:t>		"Certainty": 0.5,</a:t>
            </a:r>
          </a:p>
          <a:p>
            <a:pPr lvl="1"/>
            <a:r>
              <a:rPr lang="en-US" sz="1200" dirty="0"/>
              <a:t>		"Name": "</a:t>
            </a:r>
            <a:r>
              <a:rPr lang="en-US" sz="1200" dirty="0" err="1"/>
              <a:t>PredictedCongestion</a:t>
            </a:r>
            <a:r>
              <a:rPr lang="en-US" sz="1200" dirty="0"/>
              <a:t>",</a:t>
            </a:r>
          </a:p>
          <a:p>
            <a:pPr lvl="1"/>
            <a:r>
              <a:rPr lang="en-US" sz="1200" dirty="0"/>
              <a:t>		"</a:t>
            </a:r>
            <a:r>
              <a:rPr lang="en-US" sz="1200" dirty="0" err="1"/>
              <a:t>EventSource</a:t>
            </a:r>
            <a:r>
              <a:rPr lang="en-US" sz="1200" dirty="0"/>
              <a:t>": "",</a:t>
            </a:r>
          </a:p>
          <a:p>
            <a:pPr lvl="1"/>
            <a:r>
              <a:rPr lang="en-US" sz="1200" dirty="0"/>
              <a:t>		"</a:t>
            </a:r>
            <a:r>
              <a:rPr lang="en-US" sz="1200" dirty="0" err="1"/>
              <a:t>OccurrenceTime</a:t>
            </a:r>
            <a:r>
              <a:rPr lang="en-US" sz="1200" dirty="0"/>
              <a:t>": 1409901066030,</a:t>
            </a:r>
          </a:p>
          <a:p>
            <a:pPr lvl="1"/>
            <a:r>
              <a:rPr lang="en-US" sz="1200" dirty="0"/>
              <a:t>		"Duration": 0,</a:t>
            </a:r>
          </a:p>
          <a:p>
            <a:pPr lvl="1"/>
            <a:r>
              <a:rPr lang="en-US" sz="1200" dirty="0"/>
              <a:t>		"Annotation": "",</a:t>
            </a:r>
          </a:p>
          <a:p>
            <a:pPr lvl="1"/>
            <a:r>
              <a:rPr lang="en-US" sz="1200" dirty="0"/>
              <a:t>		"</a:t>
            </a:r>
            <a:r>
              <a:rPr lang="en-US" sz="1200" dirty="0" err="1"/>
              <a:t>ExpirationTime</a:t>
            </a:r>
            <a:r>
              <a:rPr lang="en-US" sz="1200" dirty="0"/>
              <a:t>": null</a:t>
            </a:r>
          </a:p>
          <a:p>
            <a:pPr lvl="1"/>
            <a:r>
              <a:rPr lang="en-US" sz="1200" dirty="0"/>
              <a:t>	}</a:t>
            </a:r>
          </a:p>
          <a:p>
            <a:pPr lvl="1"/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029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4950028" y="3293410"/>
            <a:ext cx="3006347" cy="2439846"/>
            <a:chOff x="3396278" y="4267200"/>
            <a:chExt cx="2421520" cy="2267826"/>
          </a:xfrm>
          <a:solidFill>
            <a:srgbClr val="FFFFFF">
              <a:lumMod val="85000"/>
            </a:srgbClr>
          </a:solidFill>
        </p:grpSpPr>
        <p:sp>
          <p:nvSpPr>
            <p:cNvPr id="62" name="Rectangle 61"/>
            <p:cNvSpPr/>
            <p:nvPr/>
          </p:nvSpPr>
          <p:spPr>
            <a:xfrm>
              <a:off x="3427800" y="4270418"/>
              <a:ext cx="2389998" cy="2264608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396278" y="4267200"/>
              <a:ext cx="1399742" cy="276999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Decision Making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95" name="AutoShape 5"/>
          <p:cNvSpPr>
            <a:spLocks noChangeArrowheads="1"/>
          </p:cNvSpPr>
          <p:nvPr/>
        </p:nvSpPr>
        <p:spPr bwMode="auto">
          <a:xfrm>
            <a:off x="994558" y="1510585"/>
            <a:ext cx="7825913" cy="992621"/>
          </a:xfrm>
          <a:prstGeom prst="leftRightArrow">
            <a:avLst>
              <a:gd name="adj1" fmla="val 51565"/>
              <a:gd name="adj2" fmla="val 46560"/>
            </a:avLst>
          </a:prstGeom>
          <a:solidFill>
            <a:srgbClr val="DDDDDD"/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Traffic: Sensor Location Enrichment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A98C-CD37-4CB3-90DA-1807CE475BB0}" type="slidenum">
              <a:rPr lang="en-US" smtClean="0"/>
              <a:t>16</a:t>
            </a:fld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745446" y="1839165"/>
            <a:ext cx="789878" cy="335466"/>
          </a:xfrm>
          <a:prstGeom prst="rect">
            <a:avLst/>
          </a:prstGeom>
          <a:solidFill>
            <a:srgbClr val="C00000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speedd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-in-events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535324" y="2734397"/>
            <a:ext cx="993655" cy="331946"/>
          </a:xfrm>
          <a:prstGeom prst="rect">
            <a:avLst/>
          </a:prstGeom>
          <a:gradFill rotWithShape="1">
            <a:gsLst>
              <a:gs pos="0">
                <a:srgbClr val="333399">
                  <a:shade val="51000"/>
                  <a:satMod val="130000"/>
                </a:srgbClr>
              </a:gs>
              <a:gs pos="80000">
                <a:srgbClr val="333399">
                  <a:shade val="93000"/>
                  <a:satMod val="130000"/>
                </a:srgbClr>
              </a:gs>
              <a:gs pos="100000">
                <a:srgbClr val="33339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CEP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55925" y="1839163"/>
            <a:ext cx="990600" cy="335466"/>
          </a:xfrm>
          <a:prstGeom prst="rect">
            <a:avLst/>
          </a:prstGeom>
          <a:solidFill>
            <a:srgbClr val="C00000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speedd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-out-events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59" name="Elbow Connector 58"/>
          <p:cNvCxnSpPr>
            <a:stCxn id="55" idx="3"/>
            <a:endCxn id="56" idx="2"/>
          </p:cNvCxnSpPr>
          <p:nvPr/>
        </p:nvCxnSpPr>
        <p:spPr>
          <a:xfrm flipV="1">
            <a:off x="3528979" y="2174629"/>
            <a:ext cx="1422246" cy="725741"/>
          </a:xfrm>
          <a:prstGeom prst="bentConnector2">
            <a:avLst/>
          </a:prstGeom>
          <a:noFill/>
          <a:ln w="9525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0" name="Elbow Connector 59"/>
          <p:cNvCxnSpPr>
            <a:stCxn id="99" idx="1"/>
          </p:cNvCxnSpPr>
          <p:nvPr/>
        </p:nvCxnSpPr>
        <p:spPr>
          <a:xfrm rot="16200000" flipV="1">
            <a:off x="6642647" y="4104578"/>
            <a:ext cx="890507" cy="567299"/>
          </a:xfrm>
          <a:prstGeom prst="bentConnector3">
            <a:avLst>
              <a:gd name="adj1" fmla="val 76917"/>
            </a:avLst>
          </a:prstGeom>
          <a:noFill/>
          <a:ln w="9525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grpSp>
        <p:nvGrpSpPr>
          <p:cNvPr id="64" name="Group 63"/>
          <p:cNvGrpSpPr/>
          <p:nvPr/>
        </p:nvGrpSpPr>
        <p:grpSpPr>
          <a:xfrm>
            <a:off x="5070157" y="3561974"/>
            <a:ext cx="2035965" cy="1895802"/>
            <a:chOff x="3516406" y="4535764"/>
            <a:chExt cx="2035965" cy="1895802"/>
          </a:xfrm>
        </p:grpSpPr>
        <p:cxnSp>
          <p:nvCxnSpPr>
            <p:cNvPr id="65" name="Elbow Connector 64"/>
            <p:cNvCxnSpPr>
              <a:stCxn id="68" idx="4"/>
              <a:endCxn id="66" idx="2"/>
            </p:cNvCxnSpPr>
            <p:nvPr/>
          </p:nvCxnSpPr>
          <p:spPr>
            <a:xfrm flipH="1" flipV="1">
              <a:off x="4892216" y="4916764"/>
              <a:ext cx="46956" cy="1208886"/>
            </a:xfrm>
            <a:prstGeom prst="bentConnector4">
              <a:avLst>
                <a:gd name="adj1" fmla="val -486839"/>
                <a:gd name="adj2" fmla="val 62653"/>
              </a:avLst>
            </a:prstGeom>
            <a:gradFill rotWithShape="1">
              <a:gsLst>
                <a:gs pos="0">
                  <a:srgbClr val="333399">
                    <a:shade val="51000"/>
                    <a:satMod val="130000"/>
                  </a:srgbClr>
                </a:gs>
                <a:gs pos="80000">
                  <a:srgbClr val="333399">
                    <a:shade val="93000"/>
                    <a:satMod val="130000"/>
                  </a:srgbClr>
                </a:gs>
                <a:gs pos="100000">
                  <a:srgbClr val="33339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33399">
                  <a:shade val="95000"/>
                  <a:satMod val="105000"/>
                </a:srgbClr>
              </a:solidFill>
              <a:prstDash val="solid"/>
              <a:headEnd type="none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66" name="Rectangle 65"/>
            <p:cNvSpPr/>
            <p:nvPr/>
          </p:nvSpPr>
          <p:spPr>
            <a:xfrm>
              <a:off x="4232061" y="4535764"/>
              <a:ext cx="1320310" cy="381000"/>
            </a:xfrm>
            <a:prstGeom prst="rect">
              <a:avLst/>
            </a:prstGeom>
            <a:gradFill rotWithShape="1">
              <a:gsLst>
                <a:gs pos="0">
                  <a:srgbClr val="333399">
                    <a:shade val="51000"/>
                    <a:satMod val="130000"/>
                  </a:srgbClr>
                </a:gs>
                <a:gs pos="80000">
                  <a:srgbClr val="333399">
                    <a:shade val="93000"/>
                    <a:satMod val="130000"/>
                  </a:srgbClr>
                </a:gs>
                <a:gs pos="100000">
                  <a:srgbClr val="33339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3339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DM Controller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516406" y="5029200"/>
              <a:ext cx="1104803" cy="325599"/>
            </a:xfrm>
            <a:prstGeom prst="rect">
              <a:avLst/>
            </a:prstGeom>
            <a:gradFill rotWithShape="1">
              <a:gsLst>
                <a:gs pos="0">
                  <a:srgbClr val="333399">
                    <a:shade val="51000"/>
                    <a:satMod val="130000"/>
                  </a:srgbClr>
                </a:gs>
                <a:gs pos="80000">
                  <a:srgbClr val="333399">
                    <a:shade val="93000"/>
                    <a:satMod val="130000"/>
                  </a:srgbClr>
                </a:gs>
                <a:gs pos="100000">
                  <a:srgbClr val="33339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3339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DM State Estimation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68" name="Flowchart: Magnetic Disk 67"/>
            <p:cNvSpPr/>
            <p:nvPr/>
          </p:nvSpPr>
          <p:spPr>
            <a:xfrm>
              <a:off x="4067285" y="5819733"/>
              <a:ext cx="871887" cy="611833"/>
            </a:xfrm>
            <a:prstGeom prst="flowChartMagneticDisk">
              <a:avLst/>
            </a:prstGeom>
            <a:gradFill rotWithShape="1">
              <a:gsLst>
                <a:gs pos="0">
                  <a:srgbClr val="333399">
                    <a:shade val="51000"/>
                    <a:satMod val="130000"/>
                  </a:srgbClr>
                </a:gs>
                <a:gs pos="80000">
                  <a:srgbClr val="333399">
                    <a:shade val="93000"/>
                    <a:satMod val="130000"/>
                  </a:srgbClr>
                </a:gs>
                <a:gs pos="100000">
                  <a:srgbClr val="33339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Operational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State</a:t>
              </a:r>
            </a:p>
          </p:txBody>
        </p:sp>
        <p:cxnSp>
          <p:nvCxnSpPr>
            <p:cNvPr id="69" name="Elbow Connector 68"/>
            <p:cNvCxnSpPr>
              <a:stCxn id="67" idx="2"/>
              <a:endCxn id="68" idx="1"/>
            </p:cNvCxnSpPr>
            <p:nvPr/>
          </p:nvCxnSpPr>
          <p:spPr>
            <a:xfrm rot="16200000" flipH="1">
              <a:off x="4053551" y="5370055"/>
              <a:ext cx="464934" cy="434421"/>
            </a:xfrm>
            <a:prstGeom prst="bentConnector3">
              <a:avLst>
                <a:gd name="adj1" fmla="val 50000"/>
              </a:avLst>
            </a:prstGeom>
            <a:gradFill rotWithShape="1">
              <a:gsLst>
                <a:gs pos="0">
                  <a:srgbClr val="333399">
                    <a:shade val="51000"/>
                    <a:satMod val="130000"/>
                  </a:srgbClr>
                </a:gs>
                <a:gs pos="80000">
                  <a:srgbClr val="333399">
                    <a:shade val="93000"/>
                    <a:satMod val="130000"/>
                  </a:srgbClr>
                </a:gs>
                <a:gs pos="100000">
                  <a:srgbClr val="33339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33399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cxnSp>
        <p:nvCxnSpPr>
          <p:cNvPr id="70" name="Elbow Connector 69"/>
          <p:cNvCxnSpPr>
            <a:stCxn id="55" idx="2"/>
            <a:endCxn id="66" idx="1"/>
          </p:cNvCxnSpPr>
          <p:nvPr/>
        </p:nvCxnSpPr>
        <p:spPr>
          <a:xfrm rot="16200000" flipH="1">
            <a:off x="4065917" y="2032578"/>
            <a:ext cx="686131" cy="2753660"/>
          </a:xfrm>
          <a:prstGeom prst="bentConnector2">
            <a:avLst/>
          </a:prstGeom>
          <a:noFill/>
          <a:ln w="9525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1" name="Elbow Connector 70"/>
          <p:cNvCxnSpPr>
            <a:stCxn id="66" idx="3"/>
            <a:endCxn id="116" idx="2"/>
          </p:cNvCxnSpPr>
          <p:nvPr/>
        </p:nvCxnSpPr>
        <p:spPr>
          <a:xfrm flipV="1">
            <a:off x="7106122" y="2174628"/>
            <a:ext cx="760727" cy="1577846"/>
          </a:xfrm>
          <a:prstGeom prst="bentConnector2">
            <a:avLst/>
          </a:prstGeom>
          <a:noFill/>
          <a:ln w="9525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2" name="Elbow Connector 71"/>
          <p:cNvCxnSpPr>
            <a:stCxn id="55" idx="2"/>
            <a:endCxn id="67" idx="1"/>
          </p:cNvCxnSpPr>
          <p:nvPr/>
        </p:nvCxnSpPr>
        <p:spPr>
          <a:xfrm rot="16200000" flipH="1">
            <a:off x="3475221" y="2623273"/>
            <a:ext cx="1151867" cy="2038005"/>
          </a:xfrm>
          <a:prstGeom prst="bentConnector2">
            <a:avLst/>
          </a:prstGeom>
          <a:noFill/>
          <a:ln w="9525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2065995" y="2387790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raw sensor readings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08701" y="3095313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dirty="0" err="1" smtClean="0">
                <a:solidFill>
                  <a:srgbClr val="000000"/>
                </a:solidFill>
                <a:latin typeface="Arial"/>
                <a:cs typeface="Arial"/>
              </a:rPr>
              <a:t>PredictedCongestion</a:t>
            </a:r>
            <a:endParaRPr lang="en-US" sz="9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Congestion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dirty="0" err="1" smtClean="0">
                <a:solidFill>
                  <a:srgbClr val="000000"/>
                </a:solidFill>
                <a:latin typeface="Arial"/>
                <a:cs typeface="Arial"/>
              </a:rPr>
              <a:t>ClearCongestion</a:t>
            </a:r>
            <a:endParaRPr lang="en-US" sz="9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dirty="0" err="1" smtClean="0">
                <a:solidFill>
                  <a:srgbClr val="000000"/>
                </a:solidFill>
                <a:latin typeface="Arial"/>
                <a:cs typeface="Arial"/>
              </a:rPr>
              <a:t>OnRampFlow</a:t>
            </a:r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 (over 2-3 min)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706188" y="23528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cs typeface="Arial"/>
              </a:rPr>
              <a:t>derived/</a:t>
            </a:r>
            <a:r>
              <a:rPr lang="en-US" sz="900" dirty="0" err="1">
                <a:solidFill>
                  <a:srgbClr val="000000"/>
                </a:solidFill>
                <a:latin typeface="Arial"/>
                <a:cs typeface="Arial"/>
              </a:rPr>
              <a:t>forcasted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cs typeface="Arial"/>
              </a:rPr>
              <a:t> events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149986" y="243395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cs typeface="Arial"/>
              </a:rPr>
              <a:t>suggested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cs typeface="Arial"/>
              </a:rPr>
              <a:t>actions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200009" y="5454666"/>
            <a:ext cx="17355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cs typeface="Arial"/>
              </a:rPr>
              <a:t>state, aggregates</a:t>
            </a:r>
          </a:p>
        </p:txBody>
      </p:sp>
      <p:cxnSp>
        <p:nvCxnSpPr>
          <p:cNvPr id="81" name="Elbow Connector 80"/>
          <p:cNvCxnSpPr>
            <a:stCxn id="54" idx="2"/>
            <a:endCxn id="55" idx="1"/>
          </p:cNvCxnSpPr>
          <p:nvPr/>
        </p:nvCxnSpPr>
        <p:spPr>
          <a:xfrm rot="16200000" flipH="1">
            <a:off x="1974985" y="2340030"/>
            <a:ext cx="725739" cy="394939"/>
          </a:xfrm>
          <a:prstGeom prst="bentConnector2">
            <a:avLst/>
          </a:prstGeom>
          <a:noFill/>
          <a:ln w="9525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97" name="TextBox 96"/>
          <p:cNvSpPr txBox="1"/>
          <p:nvPr/>
        </p:nvSpPr>
        <p:spPr>
          <a:xfrm flipH="1">
            <a:off x="2065995" y="4405869"/>
            <a:ext cx="28316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CEP sends </a:t>
            </a:r>
            <a:r>
              <a:rPr lang="en-US" sz="1100" dirty="0" err="1" smtClean="0"/>
              <a:t>onRampFlow</a:t>
            </a:r>
            <a:r>
              <a:rPr lang="en-US" sz="1100" dirty="0" smtClean="0"/>
              <a:t> for every ramp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DM holds reference data (lookup table) about ramp locations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Upon predicted congestion – lookup the relevant ramp and use its flow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 smtClean="0"/>
          </a:p>
        </p:txBody>
      </p:sp>
      <p:sp>
        <p:nvSpPr>
          <p:cNvPr id="99" name="Flowchart: Magnetic Disk 98"/>
          <p:cNvSpPr/>
          <p:nvPr/>
        </p:nvSpPr>
        <p:spPr>
          <a:xfrm>
            <a:off x="6935605" y="4833481"/>
            <a:ext cx="871887" cy="611833"/>
          </a:xfrm>
          <a:prstGeom prst="flowChartMagneticDisk">
            <a:avLst/>
          </a:prstGeom>
          <a:gradFill rotWithShape="1">
            <a:gsLst>
              <a:gs pos="0">
                <a:srgbClr val="333399">
                  <a:shade val="51000"/>
                  <a:satMod val="130000"/>
                </a:srgbClr>
              </a:gs>
              <a:gs pos="80000">
                <a:srgbClr val="333399">
                  <a:shade val="93000"/>
                  <a:satMod val="130000"/>
                </a:srgbClr>
              </a:gs>
              <a:gs pos="100000">
                <a:srgbClr val="33339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Location </a:t>
            </a:r>
            <a:r>
              <a:rPr lang="en-US" sz="1000" kern="0" dirty="0" smtClean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008701" y="3848877"/>
            <a:ext cx="190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dirty="0" err="1" smtClean="0">
                <a:solidFill>
                  <a:srgbClr val="000000"/>
                </a:solidFill>
                <a:latin typeface="Arial"/>
                <a:cs typeface="Arial"/>
              </a:rPr>
              <a:t>APAggregatedReading</a:t>
            </a:r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 (running </a:t>
            </a:r>
            <a:r>
              <a:rPr lang="en-US" sz="900" dirty="0" err="1" smtClean="0">
                <a:solidFill>
                  <a:srgbClr val="000000"/>
                </a:solidFill>
                <a:latin typeface="Arial"/>
                <a:cs typeface="Arial"/>
              </a:rPr>
              <a:t>avg</a:t>
            </a:r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 over 2-3min)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371549" y="1839162"/>
            <a:ext cx="990600" cy="3354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srgbClr val="EAEAEA"/>
                </a:solidFill>
              </a:rPr>
              <a:t>speedd</a:t>
            </a:r>
            <a:r>
              <a:rPr lang="en-US" sz="1000" dirty="0" smtClean="0">
                <a:solidFill>
                  <a:srgbClr val="EAEAEA"/>
                </a:solidFill>
              </a:rPr>
              <a:t>-actions</a:t>
            </a:r>
            <a:endParaRPr lang="en-US" sz="1000" dirty="0">
              <a:solidFill>
                <a:srgbClr val="EAEAEA"/>
              </a:solidFill>
            </a:endParaRPr>
          </a:p>
        </p:txBody>
      </p:sp>
      <p:cxnSp>
        <p:nvCxnSpPr>
          <p:cNvPr id="153" name="Elbow Connector 152"/>
          <p:cNvCxnSpPr>
            <a:stCxn id="99" idx="2"/>
            <a:endCxn id="67" idx="3"/>
          </p:cNvCxnSpPr>
          <p:nvPr/>
        </p:nvCxnSpPr>
        <p:spPr>
          <a:xfrm rot="10800000">
            <a:off x="6174961" y="4218210"/>
            <a:ext cx="760645" cy="921188"/>
          </a:xfrm>
          <a:prstGeom prst="bentConnector3">
            <a:avLst>
              <a:gd name="adj1" fmla="val 12652"/>
            </a:avLst>
          </a:prstGeom>
          <a:noFill/>
          <a:ln w="9525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2609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4950028" y="3293410"/>
            <a:ext cx="3006347" cy="2439846"/>
            <a:chOff x="3396278" y="4267200"/>
            <a:chExt cx="2421520" cy="2267826"/>
          </a:xfrm>
          <a:solidFill>
            <a:srgbClr val="FFFFFF">
              <a:lumMod val="85000"/>
            </a:srgbClr>
          </a:solidFill>
        </p:grpSpPr>
        <p:sp>
          <p:nvSpPr>
            <p:cNvPr id="62" name="Rectangle 61"/>
            <p:cNvSpPr/>
            <p:nvPr/>
          </p:nvSpPr>
          <p:spPr>
            <a:xfrm>
              <a:off x="3427800" y="4270418"/>
              <a:ext cx="2389998" cy="2264608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396278" y="4267200"/>
              <a:ext cx="1399742" cy="276999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Decision Making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95" name="AutoShape 5"/>
          <p:cNvSpPr>
            <a:spLocks noChangeArrowheads="1"/>
          </p:cNvSpPr>
          <p:nvPr/>
        </p:nvSpPr>
        <p:spPr bwMode="auto">
          <a:xfrm>
            <a:off x="994558" y="1510585"/>
            <a:ext cx="7825913" cy="992621"/>
          </a:xfrm>
          <a:prstGeom prst="leftRightArrow">
            <a:avLst>
              <a:gd name="adj1" fmla="val 51565"/>
              <a:gd name="adj2" fmla="val 46560"/>
            </a:avLst>
          </a:prstGeom>
          <a:solidFill>
            <a:srgbClr val="DDDDDD"/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dirty="0" smtClean="0"/>
              <a:t>Traffic – Events sent from CEP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A98C-CD37-4CB3-90DA-1807CE475BB0}" type="slidenum">
              <a:rPr lang="en-US" smtClean="0"/>
              <a:t>17</a:t>
            </a:fld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745446" y="1839165"/>
            <a:ext cx="789878" cy="335466"/>
          </a:xfrm>
          <a:prstGeom prst="rect">
            <a:avLst/>
          </a:prstGeom>
          <a:solidFill>
            <a:srgbClr val="C00000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speedd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-in-events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535324" y="2734397"/>
            <a:ext cx="993655" cy="331946"/>
          </a:xfrm>
          <a:prstGeom prst="rect">
            <a:avLst/>
          </a:prstGeom>
          <a:gradFill rotWithShape="1">
            <a:gsLst>
              <a:gs pos="0">
                <a:srgbClr val="333399">
                  <a:shade val="51000"/>
                  <a:satMod val="130000"/>
                </a:srgbClr>
              </a:gs>
              <a:gs pos="80000">
                <a:srgbClr val="333399">
                  <a:shade val="93000"/>
                  <a:satMod val="130000"/>
                </a:srgbClr>
              </a:gs>
              <a:gs pos="100000">
                <a:srgbClr val="33339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CEP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55925" y="1839163"/>
            <a:ext cx="990600" cy="335466"/>
          </a:xfrm>
          <a:prstGeom prst="rect">
            <a:avLst/>
          </a:prstGeom>
          <a:solidFill>
            <a:srgbClr val="C00000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speedd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-out-events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59" name="Elbow Connector 58"/>
          <p:cNvCxnSpPr>
            <a:stCxn id="55" idx="3"/>
            <a:endCxn id="56" idx="2"/>
          </p:cNvCxnSpPr>
          <p:nvPr/>
        </p:nvCxnSpPr>
        <p:spPr>
          <a:xfrm flipV="1">
            <a:off x="3528979" y="2174629"/>
            <a:ext cx="1422246" cy="725741"/>
          </a:xfrm>
          <a:prstGeom prst="bentConnector2">
            <a:avLst/>
          </a:prstGeom>
          <a:noFill/>
          <a:ln w="9525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0" name="Elbow Connector 59"/>
          <p:cNvCxnSpPr>
            <a:stCxn id="99" idx="1"/>
          </p:cNvCxnSpPr>
          <p:nvPr/>
        </p:nvCxnSpPr>
        <p:spPr>
          <a:xfrm rot="16200000" flipV="1">
            <a:off x="6642647" y="4104578"/>
            <a:ext cx="890507" cy="567299"/>
          </a:xfrm>
          <a:prstGeom prst="bentConnector3">
            <a:avLst>
              <a:gd name="adj1" fmla="val 76917"/>
            </a:avLst>
          </a:prstGeom>
          <a:noFill/>
          <a:ln w="9525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grpSp>
        <p:nvGrpSpPr>
          <p:cNvPr id="64" name="Group 63"/>
          <p:cNvGrpSpPr/>
          <p:nvPr/>
        </p:nvGrpSpPr>
        <p:grpSpPr>
          <a:xfrm>
            <a:off x="5070157" y="3561974"/>
            <a:ext cx="2035965" cy="1895802"/>
            <a:chOff x="3516406" y="4535764"/>
            <a:chExt cx="2035965" cy="1895802"/>
          </a:xfrm>
        </p:grpSpPr>
        <p:cxnSp>
          <p:nvCxnSpPr>
            <p:cNvPr id="65" name="Elbow Connector 64"/>
            <p:cNvCxnSpPr>
              <a:stCxn id="68" idx="4"/>
              <a:endCxn id="66" idx="2"/>
            </p:cNvCxnSpPr>
            <p:nvPr/>
          </p:nvCxnSpPr>
          <p:spPr>
            <a:xfrm flipH="1" flipV="1">
              <a:off x="4892216" y="4916764"/>
              <a:ext cx="46956" cy="1208886"/>
            </a:xfrm>
            <a:prstGeom prst="bentConnector4">
              <a:avLst>
                <a:gd name="adj1" fmla="val -486839"/>
                <a:gd name="adj2" fmla="val 62653"/>
              </a:avLst>
            </a:prstGeom>
            <a:gradFill rotWithShape="1">
              <a:gsLst>
                <a:gs pos="0">
                  <a:srgbClr val="333399">
                    <a:shade val="51000"/>
                    <a:satMod val="130000"/>
                  </a:srgbClr>
                </a:gs>
                <a:gs pos="80000">
                  <a:srgbClr val="333399">
                    <a:shade val="93000"/>
                    <a:satMod val="130000"/>
                  </a:srgbClr>
                </a:gs>
                <a:gs pos="100000">
                  <a:srgbClr val="33339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33399">
                  <a:shade val="95000"/>
                  <a:satMod val="105000"/>
                </a:srgbClr>
              </a:solidFill>
              <a:prstDash val="solid"/>
              <a:headEnd type="none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66" name="Rectangle 65"/>
            <p:cNvSpPr/>
            <p:nvPr/>
          </p:nvSpPr>
          <p:spPr>
            <a:xfrm>
              <a:off x="4232061" y="4535764"/>
              <a:ext cx="1320310" cy="381000"/>
            </a:xfrm>
            <a:prstGeom prst="rect">
              <a:avLst/>
            </a:prstGeom>
            <a:gradFill rotWithShape="1">
              <a:gsLst>
                <a:gs pos="0">
                  <a:srgbClr val="333399">
                    <a:shade val="51000"/>
                    <a:satMod val="130000"/>
                  </a:srgbClr>
                </a:gs>
                <a:gs pos="80000">
                  <a:srgbClr val="333399">
                    <a:shade val="93000"/>
                    <a:satMod val="130000"/>
                  </a:srgbClr>
                </a:gs>
                <a:gs pos="100000">
                  <a:srgbClr val="33339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3339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DM Controller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516406" y="5029200"/>
              <a:ext cx="1104803" cy="325599"/>
            </a:xfrm>
            <a:prstGeom prst="rect">
              <a:avLst/>
            </a:prstGeom>
            <a:gradFill rotWithShape="1">
              <a:gsLst>
                <a:gs pos="0">
                  <a:srgbClr val="333399">
                    <a:shade val="51000"/>
                    <a:satMod val="130000"/>
                  </a:srgbClr>
                </a:gs>
                <a:gs pos="80000">
                  <a:srgbClr val="333399">
                    <a:shade val="93000"/>
                    <a:satMod val="130000"/>
                  </a:srgbClr>
                </a:gs>
                <a:gs pos="100000">
                  <a:srgbClr val="33339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3339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DM State Estimation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68" name="Flowchart: Magnetic Disk 67"/>
            <p:cNvSpPr/>
            <p:nvPr/>
          </p:nvSpPr>
          <p:spPr>
            <a:xfrm>
              <a:off x="4067285" y="5819733"/>
              <a:ext cx="871887" cy="611833"/>
            </a:xfrm>
            <a:prstGeom prst="flowChartMagneticDisk">
              <a:avLst/>
            </a:prstGeom>
            <a:gradFill rotWithShape="1">
              <a:gsLst>
                <a:gs pos="0">
                  <a:srgbClr val="333399">
                    <a:shade val="51000"/>
                    <a:satMod val="130000"/>
                  </a:srgbClr>
                </a:gs>
                <a:gs pos="80000">
                  <a:srgbClr val="333399">
                    <a:shade val="93000"/>
                    <a:satMod val="130000"/>
                  </a:srgbClr>
                </a:gs>
                <a:gs pos="100000">
                  <a:srgbClr val="33339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Operational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State</a:t>
              </a:r>
            </a:p>
          </p:txBody>
        </p:sp>
        <p:cxnSp>
          <p:nvCxnSpPr>
            <p:cNvPr id="69" name="Elbow Connector 68"/>
            <p:cNvCxnSpPr>
              <a:stCxn id="67" idx="2"/>
              <a:endCxn id="68" idx="1"/>
            </p:cNvCxnSpPr>
            <p:nvPr/>
          </p:nvCxnSpPr>
          <p:spPr>
            <a:xfrm rot="16200000" flipH="1">
              <a:off x="4053551" y="5370055"/>
              <a:ext cx="464934" cy="434421"/>
            </a:xfrm>
            <a:prstGeom prst="bentConnector3">
              <a:avLst>
                <a:gd name="adj1" fmla="val 50000"/>
              </a:avLst>
            </a:prstGeom>
            <a:gradFill rotWithShape="1">
              <a:gsLst>
                <a:gs pos="0">
                  <a:srgbClr val="333399">
                    <a:shade val="51000"/>
                    <a:satMod val="130000"/>
                  </a:srgbClr>
                </a:gs>
                <a:gs pos="80000">
                  <a:srgbClr val="333399">
                    <a:shade val="93000"/>
                    <a:satMod val="130000"/>
                  </a:srgbClr>
                </a:gs>
                <a:gs pos="100000">
                  <a:srgbClr val="33339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33399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cxnSp>
        <p:nvCxnSpPr>
          <p:cNvPr id="70" name="Elbow Connector 69"/>
          <p:cNvCxnSpPr>
            <a:stCxn id="55" idx="2"/>
            <a:endCxn id="66" idx="1"/>
          </p:cNvCxnSpPr>
          <p:nvPr/>
        </p:nvCxnSpPr>
        <p:spPr>
          <a:xfrm rot="16200000" flipH="1">
            <a:off x="4065917" y="2032578"/>
            <a:ext cx="686131" cy="2753660"/>
          </a:xfrm>
          <a:prstGeom prst="bentConnector2">
            <a:avLst/>
          </a:prstGeom>
          <a:noFill/>
          <a:ln w="9525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1" name="Elbow Connector 70"/>
          <p:cNvCxnSpPr>
            <a:stCxn id="66" idx="3"/>
            <a:endCxn id="116" idx="2"/>
          </p:cNvCxnSpPr>
          <p:nvPr/>
        </p:nvCxnSpPr>
        <p:spPr>
          <a:xfrm flipV="1">
            <a:off x="7106122" y="2174628"/>
            <a:ext cx="760727" cy="1577846"/>
          </a:xfrm>
          <a:prstGeom prst="bentConnector2">
            <a:avLst/>
          </a:prstGeom>
          <a:noFill/>
          <a:ln w="9525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2" name="Elbow Connector 71"/>
          <p:cNvCxnSpPr>
            <a:stCxn id="55" idx="2"/>
            <a:endCxn id="67" idx="1"/>
          </p:cNvCxnSpPr>
          <p:nvPr/>
        </p:nvCxnSpPr>
        <p:spPr>
          <a:xfrm rot="16200000" flipH="1">
            <a:off x="3475221" y="2623273"/>
            <a:ext cx="1151867" cy="2038005"/>
          </a:xfrm>
          <a:prstGeom prst="bentConnector2">
            <a:avLst/>
          </a:prstGeom>
          <a:noFill/>
          <a:ln w="9525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2065995" y="2387790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raw sensor readings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08701" y="3095313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dirty="0" err="1" smtClean="0">
                <a:solidFill>
                  <a:srgbClr val="000000"/>
                </a:solidFill>
                <a:latin typeface="Arial"/>
                <a:cs typeface="Arial"/>
              </a:rPr>
              <a:t>PredictedCongestion</a:t>
            </a:r>
            <a:endParaRPr lang="en-US" sz="9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Congestion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dirty="0" err="1" smtClean="0">
                <a:solidFill>
                  <a:srgbClr val="000000"/>
                </a:solidFill>
                <a:latin typeface="Arial"/>
                <a:cs typeface="Arial"/>
              </a:rPr>
              <a:t>ClearCongestion</a:t>
            </a:r>
            <a:endParaRPr lang="en-US" sz="9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dirty="0" err="1" smtClean="0">
                <a:solidFill>
                  <a:srgbClr val="000000"/>
                </a:solidFill>
                <a:latin typeface="Arial"/>
                <a:cs typeface="Arial"/>
              </a:rPr>
              <a:t>OnRampFlow</a:t>
            </a:r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 (over 2-3 min)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706188" y="23528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cs typeface="Arial"/>
              </a:rPr>
              <a:t>derived/</a:t>
            </a:r>
            <a:r>
              <a:rPr lang="en-US" sz="900" dirty="0" err="1">
                <a:solidFill>
                  <a:srgbClr val="000000"/>
                </a:solidFill>
                <a:latin typeface="Arial"/>
                <a:cs typeface="Arial"/>
              </a:rPr>
              <a:t>forcasted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cs typeface="Arial"/>
              </a:rPr>
              <a:t> events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149986" y="243395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cs typeface="Arial"/>
              </a:rPr>
              <a:t>suggested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cs typeface="Arial"/>
              </a:rPr>
              <a:t>actions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200009" y="5454666"/>
            <a:ext cx="17355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cs typeface="Arial"/>
              </a:rPr>
              <a:t>state, aggregates</a:t>
            </a:r>
          </a:p>
        </p:txBody>
      </p:sp>
      <p:cxnSp>
        <p:nvCxnSpPr>
          <p:cNvPr id="81" name="Elbow Connector 80"/>
          <p:cNvCxnSpPr>
            <a:stCxn id="54" idx="2"/>
            <a:endCxn id="55" idx="1"/>
          </p:cNvCxnSpPr>
          <p:nvPr/>
        </p:nvCxnSpPr>
        <p:spPr>
          <a:xfrm rot="16200000" flipH="1">
            <a:off x="1974985" y="2340030"/>
            <a:ext cx="725739" cy="394939"/>
          </a:xfrm>
          <a:prstGeom prst="bentConnector2">
            <a:avLst/>
          </a:prstGeom>
          <a:noFill/>
          <a:ln w="9525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97" name="TextBox 96"/>
          <p:cNvSpPr txBox="1"/>
          <p:nvPr/>
        </p:nvSpPr>
        <p:spPr>
          <a:xfrm flipH="1">
            <a:off x="2065995" y="4405869"/>
            <a:ext cx="28316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CEP sends </a:t>
            </a:r>
            <a:r>
              <a:rPr lang="en-US" sz="1100" dirty="0" err="1" smtClean="0"/>
              <a:t>onRampFlow</a:t>
            </a:r>
            <a:r>
              <a:rPr lang="en-US" sz="1100" dirty="0" smtClean="0"/>
              <a:t> for every ramp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DM holds reference data (lookup table) about ramp locations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Upon predicted congestion – lookup the relevant ramp and use its flow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 smtClean="0"/>
          </a:p>
        </p:txBody>
      </p:sp>
      <p:sp>
        <p:nvSpPr>
          <p:cNvPr id="99" name="Flowchart: Magnetic Disk 98"/>
          <p:cNvSpPr/>
          <p:nvPr/>
        </p:nvSpPr>
        <p:spPr>
          <a:xfrm>
            <a:off x="6935605" y="4833481"/>
            <a:ext cx="871887" cy="611833"/>
          </a:xfrm>
          <a:prstGeom prst="flowChartMagneticDisk">
            <a:avLst/>
          </a:prstGeom>
          <a:gradFill rotWithShape="1">
            <a:gsLst>
              <a:gs pos="0">
                <a:srgbClr val="333399">
                  <a:shade val="51000"/>
                  <a:satMod val="130000"/>
                </a:srgbClr>
              </a:gs>
              <a:gs pos="80000">
                <a:srgbClr val="333399">
                  <a:shade val="93000"/>
                  <a:satMod val="130000"/>
                </a:srgbClr>
              </a:gs>
              <a:gs pos="100000">
                <a:srgbClr val="33339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Location </a:t>
            </a:r>
            <a:r>
              <a:rPr lang="en-US" sz="1000" kern="0" dirty="0" smtClean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008701" y="3848877"/>
            <a:ext cx="190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dirty="0" err="1" smtClean="0">
                <a:solidFill>
                  <a:srgbClr val="000000"/>
                </a:solidFill>
                <a:latin typeface="Arial"/>
                <a:cs typeface="Arial"/>
              </a:rPr>
              <a:t>APAggregatedReading</a:t>
            </a:r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 (running </a:t>
            </a:r>
            <a:r>
              <a:rPr lang="en-US" sz="900" dirty="0" err="1" smtClean="0">
                <a:solidFill>
                  <a:srgbClr val="000000"/>
                </a:solidFill>
                <a:latin typeface="Arial"/>
                <a:cs typeface="Arial"/>
              </a:rPr>
              <a:t>avg</a:t>
            </a:r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 over 2-3min)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371549" y="1839162"/>
            <a:ext cx="990600" cy="3354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srgbClr val="EAEAEA"/>
                </a:solidFill>
              </a:rPr>
              <a:t>speedd</a:t>
            </a:r>
            <a:r>
              <a:rPr lang="en-US" sz="1000" dirty="0" smtClean="0">
                <a:solidFill>
                  <a:srgbClr val="EAEAEA"/>
                </a:solidFill>
              </a:rPr>
              <a:t>-actions</a:t>
            </a:r>
            <a:endParaRPr lang="en-US" sz="1000" dirty="0">
              <a:solidFill>
                <a:srgbClr val="EAEAEA"/>
              </a:solidFill>
            </a:endParaRPr>
          </a:p>
        </p:txBody>
      </p:sp>
      <p:cxnSp>
        <p:nvCxnSpPr>
          <p:cNvPr id="153" name="Elbow Connector 152"/>
          <p:cNvCxnSpPr>
            <a:stCxn id="99" idx="2"/>
            <a:endCxn id="67" idx="3"/>
          </p:cNvCxnSpPr>
          <p:nvPr/>
        </p:nvCxnSpPr>
        <p:spPr>
          <a:xfrm rot="10800000">
            <a:off x="6174961" y="4218210"/>
            <a:ext cx="760645" cy="921188"/>
          </a:xfrm>
          <a:prstGeom prst="bentConnector3">
            <a:avLst>
              <a:gd name="adj1" fmla="val 12652"/>
            </a:avLst>
          </a:prstGeom>
          <a:noFill/>
          <a:ln w="9525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2609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Open Issue: State Management</a:t>
            </a:r>
            <a:br>
              <a:rPr lang="en-US" sz="3200" dirty="0" smtClean="0"/>
            </a:br>
            <a:r>
              <a:rPr lang="en-US" sz="3200" dirty="0" smtClean="0"/>
              <a:t>Approach: Log-centric architecture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63-CCAF-4043-A036-B3649F169685}" type="slidenum">
              <a:rPr lang="en-US" altLang="en-US" smtClean="0">
                <a:solidFill>
                  <a:srgbClr val="000000"/>
                </a:solidFill>
              </a:rPr>
              <a:pPr/>
              <a:t>18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222658" y="1387394"/>
            <a:ext cx="5181600" cy="992621"/>
          </a:xfrm>
          <a:prstGeom prst="leftRightArrow">
            <a:avLst>
              <a:gd name="adj1" fmla="val 51565"/>
              <a:gd name="adj2" fmla="val 46560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28518" y="1715971"/>
            <a:ext cx="990600" cy="3354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srgbClr val="EAEAEA"/>
                </a:solidFill>
              </a:rPr>
              <a:t>changelog</a:t>
            </a:r>
            <a:endParaRPr lang="en-US" sz="1000" dirty="0">
              <a:solidFill>
                <a:srgbClr val="EAEAEA"/>
              </a:solidFill>
            </a:endParaRPr>
          </a:p>
        </p:txBody>
      </p:sp>
      <p:sp>
        <p:nvSpPr>
          <p:cNvPr id="19" name="Flowchart: Magnetic Disk 18"/>
          <p:cNvSpPr/>
          <p:nvPr/>
        </p:nvSpPr>
        <p:spPr>
          <a:xfrm>
            <a:off x="6025425" y="4193185"/>
            <a:ext cx="871887" cy="546944"/>
          </a:xfrm>
          <a:prstGeom prst="flowChartMagneticDis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</a:rPr>
              <a:t>Local State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</a:rPr>
              <a:t>(replica 2)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535305" y="2596935"/>
            <a:ext cx="1104803" cy="3255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</a:rPr>
              <a:t>Node 1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49" name="Elbow Connector 48"/>
          <p:cNvCxnSpPr>
            <a:endCxn id="48" idx="1"/>
          </p:cNvCxnSpPr>
          <p:nvPr/>
        </p:nvCxnSpPr>
        <p:spPr>
          <a:xfrm>
            <a:off x="1048666" y="2596934"/>
            <a:ext cx="486639" cy="1628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8" idx="3"/>
            <a:endCxn id="63" idx="2"/>
          </p:cNvCxnSpPr>
          <p:nvPr/>
        </p:nvCxnSpPr>
        <p:spPr>
          <a:xfrm>
            <a:off x="2640108" y="2759735"/>
            <a:ext cx="710995" cy="170692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44" idx="2"/>
            <a:endCxn id="19" idx="1"/>
          </p:cNvCxnSpPr>
          <p:nvPr/>
        </p:nvCxnSpPr>
        <p:spPr>
          <a:xfrm rot="5400000">
            <a:off x="6161323" y="3239224"/>
            <a:ext cx="1254007" cy="65391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Flowchart: Magnetic Disk 62"/>
          <p:cNvSpPr/>
          <p:nvPr/>
        </p:nvSpPr>
        <p:spPr>
          <a:xfrm>
            <a:off x="3351103" y="4200551"/>
            <a:ext cx="914480" cy="532213"/>
          </a:xfrm>
          <a:prstGeom prst="flowChartMagneticDis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</a:rPr>
              <a:t>Local State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</a:rPr>
              <a:t>(replica 1)</a:t>
            </a:r>
          </a:p>
        </p:txBody>
      </p:sp>
      <p:cxnSp>
        <p:nvCxnSpPr>
          <p:cNvPr id="84" name="Elbow Connector 83"/>
          <p:cNvCxnSpPr>
            <a:stCxn id="13" idx="1"/>
            <a:endCxn id="63" idx="1"/>
          </p:cNvCxnSpPr>
          <p:nvPr/>
        </p:nvCxnSpPr>
        <p:spPr>
          <a:xfrm rot="10800000" flipV="1">
            <a:off x="3808344" y="1883703"/>
            <a:ext cx="420175" cy="231684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10112" y="247507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562881" y="2613579"/>
            <a:ext cx="1104803" cy="3255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</a:rPr>
              <a:t>Node 2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52" name="Elbow Connector 51"/>
          <p:cNvCxnSpPr>
            <a:stCxn id="13" idx="3"/>
            <a:endCxn id="19" idx="2"/>
          </p:cNvCxnSpPr>
          <p:nvPr/>
        </p:nvCxnSpPr>
        <p:spPr>
          <a:xfrm>
            <a:off x="5219118" y="1883704"/>
            <a:ext cx="806307" cy="258295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endCxn id="44" idx="1"/>
          </p:cNvCxnSpPr>
          <p:nvPr/>
        </p:nvCxnSpPr>
        <p:spPr>
          <a:xfrm>
            <a:off x="6076242" y="2632306"/>
            <a:ext cx="486639" cy="1440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737688" y="251045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671501" y="1745204"/>
            <a:ext cx="601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808080"/>
                </a:solidFill>
              </a:rPr>
              <a:t>Kafka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7200" y="5071730"/>
            <a:ext cx="6075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</a:rPr>
              <a:t>Every change written to log before “commit” to local replica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</a:rPr>
              <a:t>Node startup: update local replica from log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</a:rPr>
              <a:t>Upon new message in log: update local replica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</a:rPr>
              <a:t>Use </a:t>
            </a:r>
            <a:r>
              <a:rPr lang="en-US" dirty="0" smtClean="0">
                <a:solidFill>
                  <a:srgbClr val="000000"/>
                </a:solidFill>
                <a:hlinkClick r:id="rId3"/>
              </a:rPr>
              <a:t>log compaction</a:t>
            </a:r>
            <a:r>
              <a:rPr lang="en-US" dirty="0" smtClean="0">
                <a:solidFill>
                  <a:srgbClr val="000000"/>
                </a:solidFill>
              </a:rPr>
              <a:t> to reduce restore time and log size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8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Issue: Date &amp;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vs. Simulated time</a:t>
            </a:r>
          </a:p>
          <a:p>
            <a:pPr lvl="1"/>
            <a:r>
              <a:rPr lang="en-US" dirty="0" smtClean="0"/>
              <a:t>replaying a csv file – requires simulated time</a:t>
            </a:r>
          </a:p>
          <a:p>
            <a:pPr lvl="1"/>
            <a:r>
              <a:rPr lang="en-US" dirty="0" smtClean="0"/>
              <a:t>currently limitation in Proton – does not allow simulated time</a:t>
            </a:r>
          </a:p>
          <a:p>
            <a:endParaRPr lang="en-US" dirty="0" smtClean="0"/>
          </a:p>
          <a:p>
            <a:r>
              <a:rPr lang="en-US" dirty="0" smtClean="0"/>
              <a:t>Time Zones</a:t>
            </a:r>
          </a:p>
          <a:p>
            <a:pPr lvl="1"/>
            <a:r>
              <a:rPr lang="en-US" dirty="0" smtClean="0"/>
              <a:t>limitation – not supported in Proton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248A-B13C-4C74-B1AA-622F4E62EB44}" type="slidenum">
              <a:rPr lang="en-US" altLang="en-US" smtClean="0">
                <a:solidFill>
                  <a:srgbClr val="000000"/>
                </a:solidFill>
              </a:rPr>
              <a:pPr/>
              <a:t>19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3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Architecture for Integrated Prototype</a:t>
            </a:r>
          </a:p>
          <a:p>
            <a:pPr lvl="1"/>
            <a:r>
              <a:rPr lang="en-US" dirty="0" smtClean="0"/>
              <a:t>Requirements, Constraints, Guidelines</a:t>
            </a:r>
          </a:p>
          <a:p>
            <a:pPr lvl="1"/>
            <a:r>
              <a:rPr lang="en-US" dirty="0" smtClean="0"/>
              <a:t>Conceptual Architecture</a:t>
            </a:r>
          </a:p>
          <a:p>
            <a:pPr lvl="1"/>
            <a:r>
              <a:rPr lang="en-US" dirty="0" smtClean="0"/>
              <a:t>Technology stack choice</a:t>
            </a:r>
          </a:p>
          <a:p>
            <a:pPr lvl="1"/>
            <a:r>
              <a:rPr lang="en-US" dirty="0" smtClean="0"/>
              <a:t>Component architecture</a:t>
            </a:r>
          </a:p>
          <a:p>
            <a:pPr lvl="1"/>
            <a:r>
              <a:rPr lang="en-US" dirty="0" smtClean="0"/>
              <a:t>Development lifecycle support – </a:t>
            </a:r>
            <a:r>
              <a:rPr lang="en-US" dirty="0" err="1" smtClean="0"/>
              <a:t>dev</a:t>
            </a:r>
            <a:r>
              <a:rPr lang="en-US" dirty="0" smtClean="0"/>
              <a:t>, test, deploy</a:t>
            </a:r>
          </a:p>
          <a:p>
            <a:pPr lvl="1"/>
            <a:r>
              <a:rPr lang="en-US" dirty="0"/>
              <a:t>Some </a:t>
            </a:r>
            <a:r>
              <a:rPr lang="en-US" dirty="0" smtClean="0"/>
              <a:t>design questions</a:t>
            </a:r>
          </a:p>
          <a:p>
            <a:r>
              <a:rPr lang="en-US" dirty="0" smtClean="0"/>
              <a:t>Computing Infrastructure for each use case</a:t>
            </a:r>
          </a:p>
          <a:p>
            <a:pPr lvl="1"/>
            <a:r>
              <a:rPr lang="en-US" dirty="0" smtClean="0"/>
              <a:t>General overview</a:t>
            </a:r>
          </a:p>
          <a:p>
            <a:pPr lvl="1"/>
            <a:r>
              <a:rPr lang="en-US" dirty="0" smtClean="0"/>
              <a:t>Traffic</a:t>
            </a:r>
          </a:p>
          <a:p>
            <a:pPr lvl="1"/>
            <a:r>
              <a:rPr lang="en-US" dirty="0" err="1" smtClean="0"/>
              <a:t>FeedZai</a:t>
            </a:r>
            <a:endParaRPr lang="en-US" dirty="0" smtClean="0"/>
          </a:p>
          <a:p>
            <a:r>
              <a:rPr lang="en-US" dirty="0" smtClean="0"/>
              <a:t>Open Issues and Next Steps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32C4-DECB-4813-B3A8-3913D6DBF8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6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Development Process and Lifecycle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Hosting code on GitHub</a:t>
            </a:r>
          </a:p>
          <a:p>
            <a:pPr lvl="1"/>
            <a:r>
              <a:rPr lang="en-US" dirty="0" smtClean="0"/>
              <a:t>Organization: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github.com/speedd-project</a:t>
            </a:r>
            <a:endParaRPr lang="en-US" dirty="0" smtClean="0"/>
          </a:p>
          <a:p>
            <a:pPr lvl="1"/>
            <a:r>
              <a:rPr lang="en-US" dirty="0" smtClean="0"/>
              <a:t>Public </a:t>
            </a:r>
            <a:r>
              <a:rPr lang="en-US" dirty="0"/>
              <a:t>Repository: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github.com/speedd-project/speedd</a:t>
            </a:r>
            <a:endParaRPr lang="en-US" dirty="0" smtClean="0"/>
          </a:p>
          <a:p>
            <a:pPr lvl="1"/>
            <a:r>
              <a:rPr lang="en-US" dirty="0" smtClean="0"/>
              <a:t>Issue tracking</a:t>
            </a:r>
          </a:p>
          <a:p>
            <a:pPr lvl="1"/>
            <a:r>
              <a:rPr lang="en-US" dirty="0" smtClean="0"/>
              <a:t>Wiki</a:t>
            </a:r>
          </a:p>
          <a:p>
            <a:endParaRPr lang="en-US" dirty="0" smtClean="0"/>
          </a:p>
          <a:p>
            <a:r>
              <a:rPr lang="en-US" dirty="0" smtClean="0"/>
              <a:t>Build</a:t>
            </a:r>
          </a:p>
          <a:p>
            <a:pPr lvl="1"/>
            <a:r>
              <a:rPr lang="en-US" dirty="0" smtClean="0"/>
              <a:t>Maven</a:t>
            </a:r>
          </a:p>
          <a:p>
            <a:pPr lvl="1"/>
            <a:r>
              <a:rPr lang="en-US" dirty="0" smtClean="0"/>
              <a:t>Continuous Integration – TBD</a:t>
            </a:r>
          </a:p>
          <a:p>
            <a:endParaRPr lang="en-US" dirty="0" smtClean="0"/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Unit: </a:t>
            </a:r>
            <a:r>
              <a:rPr lang="en-US" dirty="0" err="1" smtClean="0"/>
              <a:t>JUnit</a:t>
            </a:r>
            <a:r>
              <a:rPr lang="en-US" dirty="0" smtClean="0"/>
              <a:t>, Netflix Curator, Storm and Kafka test modules</a:t>
            </a:r>
          </a:p>
          <a:p>
            <a:pPr lvl="1"/>
            <a:r>
              <a:rPr lang="en-US" dirty="0" smtClean="0"/>
              <a:t>Integration: TBD</a:t>
            </a:r>
          </a:p>
          <a:p>
            <a:pPr lvl="1"/>
            <a:r>
              <a:rPr lang="en-US" dirty="0" smtClean="0"/>
              <a:t>Performance: TBD</a:t>
            </a:r>
          </a:p>
          <a:p>
            <a:endParaRPr lang="en-US" dirty="0" smtClean="0"/>
          </a:p>
          <a:p>
            <a:r>
              <a:rPr lang="en-US" dirty="0" smtClean="0"/>
              <a:t>VM as development machine</a:t>
            </a:r>
          </a:p>
          <a:p>
            <a:pPr lvl="1"/>
            <a:r>
              <a:rPr lang="en-US" dirty="0" smtClean="0"/>
              <a:t>Just exploring – would it work for us?</a:t>
            </a:r>
          </a:p>
          <a:p>
            <a:endParaRPr lang="en-US" dirty="0" smtClean="0"/>
          </a:p>
          <a:p>
            <a:r>
              <a:rPr lang="en-US" dirty="0"/>
              <a:t>Deployment</a:t>
            </a:r>
          </a:p>
          <a:p>
            <a:pPr lvl="1"/>
            <a:r>
              <a:rPr lang="en-US" dirty="0" smtClean="0"/>
              <a:t>Explore </a:t>
            </a:r>
            <a:r>
              <a:rPr lang="en-US" dirty="0"/>
              <a:t>automation technologies (e.g. </a:t>
            </a:r>
            <a:r>
              <a:rPr lang="en-US" dirty="0" smtClean="0"/>
              <a:t>Chef, Puppet, </a:t>
            </a:r>
            <a:r>
              <a:rPr lang="en-US" dirty="0" err="1" smtClean="0"/>
              <a:t>Vargant</a:t>
            </a:r>
            <a:r>
              <a:rPr lang="en-US" dirty="0" smtClean="0"/>
              <a:t>, </a:t>
            </a:r>
            <a:r>
              <a:rPr lang="en-US" dirty="0" err="1" smtClean="0"/>
              <a:t>Wirbelsturm</a:t>
            </a:r>
            <a:r>
              <a:rPr lang="en-US" dirty="0" smtClean="0"/>
              <a:t>, </a:t>
            </a:r>
            <a:r>
              <a:rPr lang="en-US" dirty="0" err="1" smtClean="0"/>
              <a:t>Docker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32C4-DECB-4813-B3A8-3913D6DBF8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</a:t>
            </a:r>
            <a:r>
              <a:rPr lang="en-US" dirty="0" smtClean="0"/>
              <a:t>infrastructure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WP6: Architecture and 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248A-B13C-4C74-B1AA-622F4E62EB44}" type="slidenum">
              <a:rPr lang="en-US" altLang="en-US" smtClean="0">
                <a:solidFill>
                  <a:srgbClr val="000000"/>
                </a:solidFill>
              </a:rPr>
              <a:pPr/>
              <a:t>21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97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Test Topology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32C4-DECB-4813-B3A8-3913D6DBF8DD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30977" y="4107141"/>
            <a:ext cx="1008112" cy="5120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Zookeeper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066218" y="4107141"/>
            <a:ext cx="1008112" cy="5120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storm</a:t>
            </a:r>
          </a:p>
          <a:p>
            <a:pPr algn="ctr"/>
            <a:r>
              <a:rPr lang="en-US" sz="1400" dirty="0" smtClean="0"/>
              <a:t>nimbus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1682705" y="3520536"/>
            <a:ext cx="1008112" cy="51200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DM</a:t>
            </a:r>
          </a:p>
          <a:p>
            <a:pPr algn="ctr"/>
            <a:r>
              <a:rPr lang="en-US" sz="1400" dirty="0" smtClean="0"/>
              <a:t>server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82705" y="1840568"/>
            <a:ext cx="1008112" cy="5120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UI</a:t>
            </a:r>
          </a:p>
          <a:p>
            <a:pPr algn="ctr"/>
            <a:r>
              <a:rPr lang="en-US" sz="1400" dirty="0" smtClean="0"/>
              <a:t>server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28123" y="2686032"/>
            <a:ext cx="1092842" cy="597959"/>
            <a:chOff x="362134" y="2367629"/>
            <a:chExt cx="1092842" cy="597959"/>
          </a:xfrm>
        </p:grpSpPr>
        <p:sp>
          <p:nvSpPr>
            <p:cNvPr id="20" name="Rectangle 19"/>
            <p:cNvSpPr/>
            <p:nvPr/>
          </p:nvSpPr>
          <p:spPr>
            <a:xfrm>
              <a:off x="446864" y="2367629"/>
              <a:ext cx="1008112" cy="51200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62134" y="2453586"/>
              <a:ext cx="1008112" cy="51200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test agent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691668" y="2706894"/>
            <a:ext cx="1087381" cy="555399"/>
            <a:chOff x="2764539" y="3423284"/>
            <a:chExt cx="1087381" cy="555399"/>
          </a:xfrm>
        </p:grpSpPr>
        <p:sp>
          <p:nvSpPr>
            <p:cNvPr id="13" name="Rectangle 12"/>
            <p:cNvSpPr/>
            <p:nvPr/>
          </p:nvSpPr>
          <p:spPr>
            <a:xfrm>
              <a:off x="2843808" y="3423284"/>
              <a:ext cx="1008112" cy="5120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64539" y="3466681"/>
              <a:ext cx="1008112" cy="5120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kafka</a:t>
              </a:r>
              <a:endParaRPr lang="en-US" sz="1400" dirty="0" smtClean="0"/>
            </a:p>
            <a:p>
              <a:pPr algn="ctr"/>
              <a:r>
                <a:rPr lang="en-US" sz="1400" dirty="0" smtClean="0"/>
                <a:t>broker</a:t>
              </a:r>
            </a:p>
          </p:txBody>
        </p:sp>
      </p:grpSp>
      <p:sp>
        <p:nvSpPr>
          <p:cNvPr id="34" name="Up-Down Arrow 33"/>
          <p:cNvSpPr/>
          <p:nvPr/>
        </p:nvSpPr>
        <p:spPr>
          <a:xfrm rot="19838810">
            <a:off x="4262119" y="3383023"/>
            <a:ext cx="295293" cy="658210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2834833" y="2798495"/>
            <a:ext cx="576064" cy="2993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6066218" y="2728592"/>
            <a:ext cx="1087381" cy="555399"/>
            <a:chOff x="2764539" y="3423284"/>
            <a:chExt cx="1087381" cy="555399"/>
          </a:xfrm>
        </p:grpSpPr>
        <p:sp>
          <p:nvSpPr>
            <p:cNvPr id="38" name="Rectangle 37"/>
            <p:cNvSpPr/>
            <p:nvPr/>
          </p:nvSpPr>
          <p:spPr>
            <a:xfrm>
              <a:off x="2843808" y="3423284"/>
              <a:ext cx="1008112" cy="5120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764539" y="3466681"/>
              <a:ext cx="1008112" cy="5120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storm</a:t>
              </a:r>
            </a:p>
            <a:p>
              <a:pPr algn="ctr"/>
              <a:r>
                <a:rPr lang="en-US" sz="1400" dirty="0" smtClean="0"/>
                <a:t>supervisor</a:t>
              </a:r>
            </a:p>
          </p:txBody>
        </p:sp>
      </p:grpSp>
      <p:sp>
        <p:nvSpPr>
          <p:cNvPr id="40" name="Up-Down Arrow 39"/>
          <p:cNvSpPr/>
          <p:nvPr/>
        </p:nvSpPr>
        <p:spPr>
          <a:xfrm rot="16200000">
            <a:off x="5248540" y="2675134"/>
            <a:ext cx="295293" cy="658210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Up-Down Arrow 40"/>
          <p:cNvSpPr/>
          <p:nvPr/>
        </p:nvSpPr>
        <p:spPr>
          <a:xfrm>
            <a:off x="6422627" y="3415065"/>
            <a:ext cx="295293" cy="658210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-Down Arrow 41"/>
          <p:cNvSpPr/>
          <p:nvPr/>
        </p:nvSpPr>
        <p:spPr>
          <a:xfrm rot="16200000">
            <a:off x="5464564" y="4060416"/>
            <a:ext cx="295293" cy="658210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-Down Arrow 42"/>
          <p:cNvSpPr/>
          <p:nvPr/>
        </p:nvSpPr>
        <p:spPr>
          <a:xfrm rot="15054892">
            <a:off x="2975218" y="3308786"/>
            <a:ext cx="295293" cy="658210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Up-Down Arrow 43"/>
          <p:cNvSpPr/>
          <p:nvPr/>
        </p:nvSpPr>
        <p:spPr>
          <a:xfrm rot="18307123">
            <a:off x="2980379" y="1929394"/>
            <a:ext cx="295293" cy="658210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4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public </a:t>
            </a:r>
            <a:r>
              <a:rPr lang="en-US" dirty="0" err="1" smtClean="0"/>
              <a:t>IaaS</a:t>
            </a:r>
            <a:r>
              <a:rPr lang="en-US" dirty="0" smtClean="0"/>
              <a:t> cloud infrastructure</a:t>
            </a:r>
          </a:p>
          <a:p>
            <a:pPr lvl="1"/>
            <a:r>
              <a:rPr lang="en-US" dirty="0" err="1" smtClean="0"/>
              <a:t>Softlayer</a:t>
            </a:r>
            <a:endParaRPr lang="en-US" dirty="0" smtClean="0"/>
          </a:p>
          <a:p>
            <a:pPr lvl="1"/>
            <a:r>
              <a:rPr lang="en-US" dirty="0" smtClean="0"/>
              <a:t>Amazon EC</a:t>
            </a:r>
            <a:r>
              <a:rPr lang="en-US" baseline="30000" dirty="0" smtClean="0"/>
              <a:t>2</a:t>
            </a:r>
          </a:p>
          <a:p>
            <a:endParaRPr lang="en-US" baseline="30000" dirty="0"/>
          </a:p>
          <a:p>
            <a:r>
              <a:rPr lang="en-US" dirty="0" smtClean="0"/>
              <a:t>Evaluation criteria</a:t>
            </a:r>
          </a:p>
          <a:p>
            <a:pPr lvl="1"/>
            <a:r>
              <a:rPr lang="en-US" dirty="0" smtClean="0"/>
              <a:t>Price</a:t>
            </a:r>
          </a:p>
          <a:p>
            <a:pPr lvl="1"/>
            <a:r>
              <a:rPr lang="en-US" dirty="0" err="1" smtClean="0"/>
              <a:t>Consumability</a:t>
            </a:r>
            <a:r>
              <a:rPr lang="en-US" dirty="0" smtClean="0"/>
              <a:t> – should be easy to use</a:t>
            </a:r>
          </a:p>
          <a:p>
            <a:pPr lvl="1"/>
            <a:r>
              <a:rPr lang="en-US" dirty="0" smtClean="0"/>
              <a:t>Automation – minimize effort to setup/configure a new instance of SPEEDD infrastructure</a:t>
            </a:r>
          </a:p>
          <a:p>
            <a:pPr lvl="2"/>
            <a:r>
              <a:rPr lang="en-US" dirty="0" err="1" smtClean="0"/>
              <a:t>dev</a:t>
            </a:r>
            <a:r>
              <a:rPr lang="en-US" dirty="0" smtClean="0"/>
              <a:t>/test/demo machine</a:t>
            </a:r>
          </a:p>
          <a:p>
            <a:pPr lvl="2"/>
            <a:r>
              <a:rPr lang="en-US" dirty="0" smtClean="0"/>
              <a:t>performance testing</a:t>
            </a:r>
          </a:p>
          <a:p>
            <a:endParaRPr lang="en-US" dirty="0" smtClean="0"/>
          </a:p>
          <a:p>
            <a:r>
              <a:rPr lang="en-US" dirty="0" smtClean="0"/>
              <a:t>Status – open issue</a:t>
            </a:r>
          </a:p>
          <a:p>
            <a:pPr lvl="1"/>
            <a:r>
              <a:rPr lang="en-US" dirty="0" smtClean="0"/>
              <a:t>Registration/Billing – project account? reimbursement?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32C4-DECB-4813-B3A8-3913D6DBF8D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73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Fraud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On-premise physical/virtual infrastructure</a:t>
            </a:r>
          </a:p>
          <a:p>
            <a:pPr lvl="1"/>
            <a:r>
              <a:rPr lang="en-US" dirty="0" smtClean="0"/>
              <a:t>to be provided by </a:t>
            </a:r>
            <a:r>
              <a:rPr lang="en-US" dirty="0" err="1" smtClean="0"/>
              <a:t>FeedZai</a:t>
            </a:r>
            <a:endParaRPr lang="en-US" dirty="0" smtClean="0"/>
          </a:p>
          <a:p>
            <a:pPr lvl="1"/>
            <a:r>
              <a:rPr lang="en-US" dirty="0" smtClean="0"/>
              <a:t>physical/virtual environment – to be discussed </a:t>
            </a:r>
            <a:r>
              <a:rPr lang="en-US" dirty="0"/>
              <a:t>with </a:t>
            </a:r>
            <a:r>
              <a:rPr lang="en-US" dirty="0" err="1"/>
              <a:t>FeedZai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32C4-DECB-4813-B3A8-3913D6DBF8D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13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Issues and Next Steps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WP6: Architecture and 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32C4-DECB-4813-B3A8-3913D6DBF8D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1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Open Issues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Cross-cutting:</a:t>
            </a:r>
          </a:p>
          <a:p>
            <a:pPr lvl="1"/>
            <a:r>
              <a:rPr lang="en-US" b="1" dirty="0"/>
              <a:t>Demo </a:t>
            </a:r>
            <a:r>
              <a:rPr lang="en-US" b="1" dirty="0" smtClean="0"/>
              <a:t>scenarios </a:t>
            </a:r>
            <a:r>
              <a:rPr lang="en-US" b="1" dirty="0"/>
              <a:t>for v1 </a:t>
            </a:r>
            <a:r>
              <a:rPr lang="en-US" b="1" dirty="0" smtClean="0"/>
              <a:t>demo – story-board, patterns, decisions, etc.</a:t>
            </a:r>
            <a:endParaRPr lang="en-US" b="1" dirty="0"/>
          </a:p>
          <a:p>
            <a:pPr lvl="1"/>
            <a:r>
              <a:rPr lang="en-US" dirty="0" smtClean="0"/>
              <a:t>Time – real vs. simulated time, time zones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Decision Management</a:t>
            </a:r>
          </a:p>
          <a:p>
            <a:pPr lvl="1"/>
            <a:r>
              <a:rPr lang="en-US" dirty="0" smtClean="0"/>
              <a:t>State management (for decision management)</a:t>
            </a:r>
          </a:p>
          <a:p>
            <a:pPr lvl="1"/>
            <a:r>
              <a:rPr lang="en-US" dirty="0"/>
              <a:t>DM </a:t>
            </a:r>
            <a:r>
              <a:rPr lang="en-US" dirty="0" smtClean="0"/>
              <a:t>design </a:t>
            </a:r>
            <a:r>
              <a:rPr lang="en-US" dirty="0"/>
              <a:t>for “Fraud” use </a:t>
            </a:r>
            <a:r>
              <a:rPr lang="en-US" dirty="0" smtClean="0"/>
              <a:t>case</a:t>
            </a:r>
          </a:p>
          <a:p>
            <a:pPr lvl="2"/>
            <a:r>
              <a:rPr lang="en-US" dirty="0" smtClean="0"/>
              <a:t>contact point??</a:t>
            </a:r>
          </a:p>
          <a:p>
            <a:pPr lvl="1"/>
            <a:r>
              <a:rPr lang="en-US" dirty="0" smtClean="0"/>
              <a:t>mitigation approach: use CEP for DM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Detailed architecture - TBD</a:t>
            </a:r>
          </a:p>
          <a:p>
            <a:endParaRPr lang="en-US" dirty="0" smtClean="0"/>
          </a:p>
          <a:p>
            <a:r>
              <a:rPr lang="en-US" dirty="0" smtClean="0"/>
              <a:t>Authoring path</a:t>
            </a:r>
          </a:p>
          <a:p>
            <a:pPr lvl="1"/>
            <a:r>
              <a:rPr lang="en-US" dirty="0" smtClean="0"/>
              <a:t>Detailed architecture – TBD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Computing infrastructure</a:t>
            </a:r>
          </a:p>
          <a:p>
            <a:pPr lvl="1"/>
            <a:r>
              <a:rPr lang="en-US" dirty="0" smtClean="0"/>
              <a:t>v1 – laptop, not critical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32C4-DECB-4813-B3A8-3913D6DBF8D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2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Camp</a:t>
            </a:r>
          </a:p>
          <a:p>
            <a:pPr lvl="1"/>
            <a:r>
              <a:rPr lang="en-US" dirty="0" smtClean="0"/>
              <a:t>Initial code for integrated prototype (focus on the runtime)</a:t>
            </a:r>
          </a:p>
          <a:p>
            <a:pPr lvl="1"/>
            <a:r>
              <a:rPr lang="en-US" dirty="0" smtClean="0"/>
              <a:t>Validate and smoke-test overall architecture</a:t>
            </a:r>
          </a:p>
          <a:p>
            <a:endParaRPr lang="en-US" dirty="0" smtClean="0"/>
          </a:p>
          <a:p>
            <a:r>
              <a:rPr lang="en-US" dirty="0" smtClean="0"/>
              <a:t>Establish framework for joint work on v1 demo</a:t>
            </a:r>
          </a:p>
          <a:p>
            <a:pPr lvl="1"/>
            <a:r>
              <a:rPr lang="en-US" dirty="0" smtClean="0"/>
              <a:t>Agree on demo scenario</a:t>
            </a:r>
          </a:p>
          <a:p>
            <a:pPr lvl="1"/>
            <a:r>
              <a:rPr lang="en-US" dirty="0" smtClean="0"/>
              <a:t>Define main tasks and responsibilities, time line</a:t>
            </a:r>
          </a:p>
          <a:p>
            <a:endParaRPr lang="en-US" dirty="0" smtClean="0"/>
          </a:p>
          <a:p>
            <a:r>
              <a:rPr lang="en-US" dirty="0" smtClean="0"/>
              <a:t>Work to address open issues</a:t>
            </a:r>
          </a:p>
          <a:p>
            <a:pPr lvl="1"/>
            <a:r>
              <a:rPr lang="en-US" dirty="0" smtClean="0"/>
              <a:t>UI, DM,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32C4-DECB-4813-B3A8-3913D6DBF8D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43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32C4-DECB-4813-B3A8-3913D6DBF8D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2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dirty="0" smtClean="0"/>
              <a:t>Partitioning of Inbound Events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should we use for message key for inbound messages to implement efficient partitioning (and load balancing)? Is partitioning good at all for our case?</a:t>
            </a:r>
          </a:p>
          <a:p>
            <a:pPr lvl="1"/>
            <a:r>
              <a:rPr lang="en-US" sz="2000" dirty="0" smtClean="0"/>
              <a:t>caveat: message order is guaranteed within partition only</a:t>
            </a: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per discussion with Inna (CEP): out of order events will be taken care of by CEP by buffering then for a limited period of time and ordering before they get assigned to the context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Partitioning strategies: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Traffic use case:</a:t>
            </a:r>
          </a:p>
          <a:p>
            <a:pPr lvl="3"/>
            <a:r>
              <a:rPr lang="en-US" sz="1600" dirty="0" smtClean="0">
                <a:sym typeface="Wingdings" panose="05000000000000000000" pitchFamily="2" charset="2"/>
              </a:rPr>
              <a:t>by sensor id – uniformly partition by sensor id</a:t>
            </a:r>
          </a:p>
          <a:p>
            <a:pPr lvl="3"/>
            <a:r>
              <a:rPr lang="en-US" sz="1600" dirty="0" smtClean="0">
                <a:sym typeface="Wingdings" panose="05000000000000000000" pitchFamily="2" charset="2"/>
              </a:rPr>
              <a:t>by road/zone – break road network into zones and partition by zone id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Fraud use case: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by </a:t>
            </a:r>
            <a:r>
              <a:rPr lang="en-US" dirty="0" err="1" smtClean="0">
                <a:sym typeface="Wingdings" panose="05000000000000000000" pitchFamily="2" charset="2"/>
              </a:rPr>
              <a:t>card_pan</a:t>
            </a:r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5716-5125-4AA4-9E5B-E80552BDAC21}" type="slidenum">
              <a:rPr lang="en-US" altLang="en-US" smtClean="0">
                <a:solidFill>
                  <a:srgbClr val="000000"/>
                </a:solidFill>
              </a:rPr>
              <a:pPr/>
              <a:t>29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95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for integrated prototype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WP6: Architecture and 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32C4-DECB-4813-B3A8-3913D6DBF8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7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61388" y="6410325"/>
            <a:ext cx="5492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BC10BFF-E258-4B9C-9083-540618E55939}" type="slidenum">
              <a:rPr lang="he-IL"/>
              <a:pPr>
                <a:defRPr/>
              </a:pPr>
              <a:t>4</a:t>
            </a:fld>
            <a:endParaRPr lang="en-GB"/>
          </a:p>
        </p:txBody>
      </p:sp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Requirements and Architectural Guidelines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>
          <a:xfrm>
            <a:off x="457200" y="1341438"/>
            <a:ext cx="8291513" cy="48958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1600" dirty="0" smtClean="0"/>
              <a:t>Scalability, Performance</a:t>
            </a:r>
          </a:p>
          <a:p>
            <a:pPr lvl="1">
              <a:lnSpc>
                <a:spcPct val="80000"/>
              </a:lnSpc>
            </a:pPr>
            <a:r>
              <a:rPr lang="en-US" altLang="en-US" sz="1400" dirty="0" smtClean="0"/>
              <a:t>Traffic use case – 2K events/sec</a:t>
            </a:r>
          </a:p>
          <a:p>
            <a:pPr lvl="1">
              <a:lnSpc>
                <a:spcPct val="80000"/>
              </a:lnSpc>
            </a:pPr>
            <a:r>
              <a:rPr lang="en-US" altLang="en-US" sz="1400" dirty="0" smtClean="0"/>
              <a:t>Credit Card Fraud use case – 1K events/sec, &lt;25ms latency</a:t>
            </a:r>
          </a:p>
          <a:p>
            <a:pPr>
              <a:lnSpc>
                <a:spcPct val="80000"/>
              </a:lnSpc>
            </a:pPr>
            <a:endParaRPr lang="en-US" altLang="en-US" sz="1600" dirty="0" smtClean="0"/>
          </a:p>
          <a:p>
            <a:pPr>
              <a:lnSpc>
                <a:spcPct val="80000"/>
              </a:lnSpc>
            </a:pPr>
            <a:r>
              <a:rPr lang="en-US" altLang="en-US" sz="1600" dirty="0" smtClean="0"/>
              <a:t>Fault-tolerance – not critical (for prototype) but yet important</a:t>
            </a:r>
            <a:endParaRPr lang="en-US" altLang="en-US" sz="1400" dirty="0" smtClean="0"/>
          </a:p>
          <a:p>
            <a:pPr lvl="1">
              <a:lnSpc>
                <a:spcPct val="80000"/>
              </a:lnSpc>
            </a:pPr>
            <a:r>
              <a:rPr lang="en-US" altLang="en-US" sz="1400" dirty="0" smtClean="0"/>
              <a:t>Node, communication, computational failures</a:t>
            </a:r>
          </a:p>
          <a:p>
            <a:pPr>
              <a:lnSpc>
                <a:spcPct val="80000"/>
              </a:lnSpc>
            </a:pPr>
            <a:endParaRPr lang="en-US" altLang="en-US" sz="1600" dirty="0" smtClean="0"/>
          </a:p>
          <a:p>
            <a:pPr>
              <a:lnSpc>
                <a:spcPct val="80000"/>
              </a:lnSpc>
            </a:pPr>
            <a:r>
              <a:rPr lang="en-US" altLang="en-US" sz="1600" dirty="0" smtClean="0"/>
              <a:t>Connectivity</a:t>
            </a:r>
          </a:p>
          <a:p>
            <a:pPr lvl="1">
              <a:lnSpc>
                <a:spcPct val="80000"/>
              </a:lnSpc>
            </a:pPr>
            <a:r>
              <a:rPr lang="en-US" altLang="en-US" sz="1400" dirty="0" smtClean="0"/>
              <a:t>Support high-throughput messaging systems</a:t>
            </a:r>
          </a:p>
          <a:p>
            <a:pPr>
              <a:lnSpc>
                <a:spcPct val="80000"/>
              </a:lnSpc>
            </a:pPr>
            <a:endParaRPr lang="en-US" altLang="en-US" sz="1600" dirty="0" smtClean="0"/>
          </a:p>
          <a:p>
            <a:pPr>
              <a:lnSpc>
                <a:spcPct val="80000"/>
              </a:lnSpc>
            </a:pPr>
            <a:r>
              <a:rPr lang="en-US" altLang="en-US" sz="1600" dirty="0" smtClean="0"/>
              <a:t>Programming model, language</a:t>
            </a:r>
          </a:p>
          <a:p>
            <a:pPr lvl="1">
              <a:lnSpc>
                <a:spcPct val="80000"/>
              </a:lnSpc>
            </a:pPr>
            <a:r>
              <a:rPr lang="en-US" altLang="en-US" sz="1400" dirty="0" smtClean="0"/>
              <a:t>Language – Java/JVM-based (large part of our existing code is java)</a:t>
            </a:r>
          </a:p>
          <a:p>
            <a:pPr lvl="1">
              <a:lnSpc>
                <a:spcPct val="80000"/>
              </a:lnSpc>
            </a:pPr>
            <a:r>
              <a:rPr lang="en-US" altLang="en-US" sz="1400" dirty="0" smtClean="0"/>
              <a:t>Must support Linux (at least for machine learning part)</a:t>
            </a:r>
          </a:p>
          <a:p>
            <a:pPr>
              <a:lnSpc>
                <a:spcPct val="80000"/>
              </a:lnSpc>
            </a:pPr>
            <a:endParaRPr lang="en-US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13612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094B-9727-4DF6-97F4-76B438D0DB86}" type="slidenum">
              <a:rPr lang="en-US" altLang="en-US">
                <a:solidFill>
                  <a:srgbClr val="000000"/>
                </a:solidFill>
              </a:rPr>
              <a:pPr/>
              <a:t>5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1769" name="Rectangle 25"/>
          <p:cNvSpPr>
            <a:spLocks noChangeArrowheads="1"/>
          </p:cNvSpPr>
          <p:nvPr/>
        </p:nvSpPr>
        <p:spPr bwMode="auto">
          <a:xfrm>
            <a:off x="5181600" y="1828800"/>
            <a:ext cx="1600200" cy="1143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EAEAE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2286000" y="1828800"/>
            <a:ext cx="2590800" cy="116143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EAEAE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639763"/>
          </a:xfrm>
        </p:spPr>
        <p:txBody>
          <a:bodyPr/>
          <a:lstStyle/>
          <a:p>
            <a:r>
              <a:rPr lang="en-US" altLang="en-US" sz="3200" dirty="0" smtClean="0"/>
              <a:t>SPEEDD </a:t>
            </a:r>
            <a:r>
              <a:rPr lang="en-US" altLang="en-US" sz="3200" dirty="0"/>
              <a:t>– Conceptual Architecture</a:t>
            </a:r>
          </a:p>
        </p:txBody>
      </p:sp>
      <p:sp>
        <p:nvSpPr>
          <p:cNvPr id="31749" name="AutoShape 5"/>
          <p:cNvSpPr>
            <a:spLocks noChangeArrowheads="1"/>
          </p:cNvSpPr>
          <p:nvPr/>
        </p:nvSpPr>
        <p:spPr bwMode="auto">
          <a:xfrm>
            <a:off x="228600" y="838200"/>
            <a:ext cx="8610600" cy="609600"/>
          </a:xfrm>
          <a:prstGeom prst="leftRightArrow">
            <a:avLst>
              <a:gd name="adj1" fmla="val 51565"/>
              <a:gd name="adj2" fmla="val 46560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</a:rPr>
              <a:t>Event Bus</a:t>
            </a:r>
            <a:endParaRPr lang="en-US" altLang="en-US" dirty="0">
              <a:solidFill>
                <a:srgbClr val="000000"/>
              </a:solidFill>
            </a:endParaRPr>
          </a:p>
        </p:txBody>
      </p:sp>
      <p:grpSp>
        <p:nvGrpSpPr>
          <p:cNvPr id="31750" name="Group 6"/>
          <p:cNvGrpSpPr>
            <a:grpSpLocks/>
          </p:cNvGrpSpPr>
          <p:nvPr/>
        </p:nvGrpSpPr>
        <p:grpSpPr bwMode="auto">
          <a:xfrm>
            <a:off x="381000" y="1905000"/>
            <a:ext cx="1066800" cy="609600"/>
            <a:chOff x="384" y="1152"/>
            <a:chExt cx="1008" cy="576"/>
          </a:xfrm>
        </p:grpSpPr>
        <p:sp>
          <p:nvSpPr>
            <p:cNvPr id="31751" name="Rectangle 7"/>
            <p:cNvSpPr>
              <a:spLocks noChangeArrowheads="1"/>
            </p:cNvSpPr>
            <p:nvPr/>
          </p:nvSpPr>
          <p:spPr bwMode="auto">
            <a:xfrm>
              <a:off x="480" y="1152"/>
              <a:ext cx="912" cy="48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1752" name="Rectangle 8"/>
            <p:cNvSpPr>
              <a:spLocks noChangeArrowheads="1"/>
            </p:cNvSpPr>
            <p:nvPr/>
          </p:nvSpPr>
          <p:spPr bwMode="auto">
            <a:xfrm>
              <a:off x="432" y="1200"/>
              <a:ext cx="912" cy="48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1753" name="Rectangle 9"/>
            <p:cNvSpPr>
              <a:spLocks noChangeArrowheads="1"/>
            </p:cNvSpPr>
            <p:nvPr/>
          </p:nvSpPr>
          <p:spPr bwMode="auto">
            <a:xfrm>
              <a:off x="384" y="1248"/>
              <a:ext cx="912" cy="48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</a:rPr>
                <a:t>Event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</a:rPr>
                <a:t>Sources</a:t>
              </a:r>
            </a:p>
          </p:txBody>
        </p:sp>
      </p:grp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438400" y="19812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</a:rPr>
              <a:t>CEP Runtime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</a:rPr>
              <a:t>(Pattern detection)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3657600" y="1981200"/>
            <a:ext cx="990600" cy="450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</a:rPr>
              <a:t>DM Runtime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</a:rPr>
              <a:t>(automatic DM)</a:t>
            </a:r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5334000" y="19812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</a:rPr>
              <a:t>Visualization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>
                <a:solidFill>
                  <a:srgbClr val="000000"/>
                </a:solidFill>
              </a:rPr>
              <a:t>(Manual Decisions)</a:t>
            </a:r>
          </a:p>
        </p:txBody>
      </p:sp>
      <p:sp>
        <p:nvSpPr>
          <p:cNvPr id="31758" name="AutoShape 14"/>
          <p:cNvSpPr>
            <a:spLocks noChangeArrowheads="1"/>
          </p:cNvSpPr>
          <p:nvPr/>
        </p:nvSpPr>
        <p:spPr bwMode="auto">
          <a:xfrm>
            <a:off x="609600" y="3886200"/>
            <a:ext cx="1447800" cy="9144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DDDDDD">
                  <a:gamma/>
                  <a:shade val="46275"/>
                  <a:invGamma/>
                </a:srgbClr>
              </a:gs>
              <a:gs pos="5000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</a:rPr>
              <a:t>Historic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</a:rPr>
              <a:t>Data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</a:rPr>
              <a:t>(events, decisions)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2743200" y="4114800"/>
            <a:ext cx="3664744" cy="17526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EAEAE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2971800" y="4724400"/>
            <a:ext cx="1447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</a:rPr>
              <a:t>Machine Learning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>
                <a:solidFill>
                  <a:srgbClr val="000000"/>
                </a:solidFill>
              </a:rPr>
              <a:t>(Pattern Discovery)</a:t>
            </a:r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5029200" y="4724400"/>
            <a:ext cx="1143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</a:rPr>
              <a:t>CEP authoring</a:t>
            </a:r>
            <a:endParaRPr lang="en-US" altLang="en-US" sz="1000">
              <a:solidFill>
                <a:srgbClr val="000000"/>
              </a:solidFill>
            </a:endParaRPr>
          </a:p>
        </p:txBody>
      </p:sp>
      <p:cxnSp>
        <p:nvCxnSpPr>
          <p:cNvPr id="31763" name="AutoShape 19"/>
          <p:cNvCxnSpPr>
            <a:cxnSpLocks noChangeShapeType="1"/>
            <a:stCxn id="31760" idx="3"/>
            <a:endCxn id="31761" idx="1"/>
          </p:cNvCxnSpPr>
          <p:nvPr/>
        </p:nvCxnSpPr>
        <p:spPr bwMode="auto">
          <a:xfrm>
            <a:off x="4419600" y="5105400"/>
            <a:ext cx="609600" cy="0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2714625" y="5562600"/>
            <a:ext cx="942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Authoring</a:t>
            </a:r>
          </a:p>
        </p:txBody>
      </p:sp>
      <p:sp>
        <p:nvSpPr>
          <p:cNvPr id="31765" name="AutoShape 21"/>
          <p:cNvSpPr>
            <a:spLocks/>
          </p:cNvSpPr>
          <p:nvPr/>
        </p:nvSpPr>
        <p:spPr bwMode="auto">
          <a:xfrm>
            <a:off x="762000" y="5257800"/>
            <a:ext cx="1600200" cy="228600"/>
          </a:xfrm>
          <a:prstGeom prst="accentCallout2">
            <a:avLst>
              <a:gd name="adj1" fmla="val 50000"/>
              <a:gd name="adj2" fmla="val 104764"/>
              <a:gd name="adj3" fmla="val 50000"/>
              <a:gd name="adj4" fmla="val 113097"/>
              <a:gd name="adj5" fmla="val -68056"/>
              <a:gd name="adj6" fmla="val 12182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>
                <a:solidFill>
                  <a:srgbClr val="000000"/>
                </a:solidFill>
              </a:rPr>
              <a:t>import historic data</a:t>
            </a:r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4419600" y="4648200"/>
            <a:ext cx="639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>
                <a:solidFill>
                  <a:srgbClr val="000000"/>
                </a:solidFill>
              </a:rPr>
              <a:t>event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>
                <a:solidFill>
                  <a:srgbClr val="000000"/>
                </a:solidFill>
              </a:rPr>
              <a:t>patterns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2380635" y="2685435"/>
            <a:ext cx="844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</a:rPr>
              <a:t>Runtime</a:t>
            </a:r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5105400" y="2438400"/>
            <a:ext cx="1752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Management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 &amp; Monitoring (UI)</a:t>
            </a:r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 flipV="1">
            <a:off x="914400" y="13716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31809" name="Group 65"/>
          <p:cNvGrpSpPr>
            <a:grpSpLocks/>
          </p:cNvGrpSpPr>
          <p:nvPr/>
        </p:nvGrpSpPr>
        <p:grpSpPr bwMode="auto">
          <a:xfrm>
            <a:off x="7086600" y="1905000"/>
            <a:ext cx="2006600" cy="647700"/>
            <a:chOff x="4416" y="1344"/>
            <a:chExt cx="1264" cy="408"/>
          </a:xfrm>
        </p:grpSpPr>
        <p:sp>
          <p:nvSpPr>
            <p:cNvPr id="31774" name="Rectangle 30"/>
            <p:cNvSpPr>
              <a:spLocks noChangeArrowheads="1"/>
            </p:cNvSpPr>
            <p:nvPr/>
          </p:nvSpPr>
          <p:spPr bwMode="auto">
            <a:xfrm>
              <a:off x="4464" y="1344"/>
              <a:ext cx="1216" cy="36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1775" name="Rectangle 31"/>
            <p:cNvSpPr>
              <a:spLocks noChangeArrowheads="1"/>
            </p:cNvSpPr>
            <p:nvPr/>
          </p:nvSpPr>
          <p:spPr bwMode="auto">
            <a:xfrm>
              <a:off x="4448" y="1368"/>
              <a:ext cx="1216" cy="36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1776" name="Rectangle 32"/>
            <p:cNvSpPr>
              <a:spLocks noChangeArrowheads="1"/>
            </p:cNvSpPr>
            <p:nvPr/>
          </p:nvSpPr>
          <p:spPr bwMode="auto">
            <a:xfrm>
              <a:off x="4416" y="1392"/>
              <a:ext cx="1216" cy="36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</a:rPr>
                <a:t>External Consumers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</a:rPr>
                <a:t>(actuators, simulators, etc.)</a:t>
              </a:r>
            </a:p>
          </p:txBody>
        </p:sp>
      </p:grpSp>
      <p:sp>
        <p:nvSpPr>
          <p:cNvPr id="31778" name="Line 34"/>
          <p:cNvSpPr>
            <a:spLocks noChangeShapeType="1"/>
          </p:cNvSpPr>
          <p:nvPr/>
        </p:nvSpPr>
        <p:spPr bwMode="auto">
          <a:xfrm>
            <a:off x="8077200" y="13716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789" name="Line 45"/>
          <p:cNvSpPr>
            <a:spLocks noChangeShapeType="1"/>
          </p:cNvSpPr>
          <p:nvPr/>
        </p:nvSpPr>
        <p:spPr bwMode="auto">
          <a:xfrm flipV="1">
            <a:off x="3124200" y="14478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790" name="Line 46"/>
          <p:cNvSpPr>
            <a:spLocks noChangeShapeType="1"/>
          </p:cNvSpPr>
          <p:nvPr/>
        </p:nvSpPr>
        <p:spPr bwMode="auto">
          <a:xfrm flipV="1">
            <a:off x="4267200" y="14478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791" name="Line 47"/>
          <p:cNvSpPr>
            <a:spLocks noChangeShapeType="1"/>
          </p:cNvSpPr>
          <p:nvPr/>
        </p:nvSpPr>
        <p:spPr bwMode="auto">
          <a:xfrm>
            <a:off x="2743200" y="14478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792" name="Line 48"/>
          <p:cNvSpPr>
            <a:spLocks noChangeShapeType="1"/>
          </p:cNvSpPr>
          <p:nvPr/>
        </p:nvSpPr>
        <p:spPr bwMode="auto">
          <a:xfrm>
            <a:off x="3962400" y="14478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793" name="Line 49"/>
          <p:cNvSpPr>
            <a:spLocks noChangeShapeType="1"/>
          </p:cNvSpPr>
          <p:nvPr/>
        </p:nvSpPr>
        <p:spPr bwMode="auto">
          <a:xfrm flipV="1">
            <a:off x="6096000" y="14478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794" name="Line 50"/>
          <p:cNvSpPr>
            <a:spLocks noChangeShapeType="1"/>
          </p:cNvSpPr>
          <p:nvPr/>
        </p:nvSpPr>
        <p:spPr bwMode="auto">
          <a:xfrm>
            <a:off x="5791200" y="14478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31795" name="AutoShape 51"/>
          <p:cNvCxnSpPr>
            <a:cxnSpLocks noChangeShapeType="1"/>
            <a:stCxn id="31761" idx="0"/>
            <a:endCxn id="31754" idx="1"/>
          </p:cNvCxnSpPr>
          <p:nvPr/>
        </p:nvCxnSpPr>
        <p:spPr bwMode="auto">
          <a:xfrm rot="5400000" flipH="1">
            <a:off x="2762250" y="1885950"/>
            <a:ext cx="2514600" cy="3162300"/>
          </a:xfrm>
          <a:prstGeom prst="bentConnector4">
            <a:avLst>
              <a:gd name="adj1" fmla="val 29606"/>
              <a:gd name="adj2" fmla="val 107227"/>
            </a:avLst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1812" name="Text Box 68"/>
          <p:cNvSpPr txBox="1">
            <a:spLocks noChangeArrowheads="1"/>
          </p:cNvSpPr>
          <p:nvPr/>
        </p:nvSpPr>
        <p:spPr bwMode="auto">
          <a:xfrm>
            <a:off x="41275" y="1508125"/>
            <a:ext cx="86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>
                <a:solidFill>
                  <a:srgbClr val="000000"/>
                </a:solidFill>
              </a:rPr>
              <a:t>input events</a:t>
            </a:r>
          </a:p>
        </p:txBody>
      </p:sp>
      <p:sp>
        <p:nvSpPr>
          <p:cNvPr id="31813" name="AutoShape 69"/>
          <p:cNvSpPr>
            <a:spLocks/>
          </p:cNvSpPr>
          <p:nvPr/>
        </p:nvSpPr>
        <p:spPr bwMode="auto">
          <a:xfrm>
            <a:off x="-533400" y="2743200"/>
            <a:ext cx="1600200" cy="838200"/>
          </a:xfrm>
          <a:prstGeom prst="accentCallout2">
            <a:avLst>
              <a:gd name="adj1" fmla="val 13634"/>
              <a:gd name="adj2" fmla="val 104764"/>
              <a:gd name="adj3" fmla="val 13634"/>
              <a:gd name="adj4" fmla="val 111806"/>
              <a:gd name="adj5" fmla="val -18750"/>
              <a:gd name="adj6" fmla="val 119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</a:rPr>
              <a:t>May require preprocessing: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</a:rPr>
              <a:t>(enrich,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</a:rPr>
              <a:t>clean,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</a:rPr>
              <a:t>format)</a:t>
            </a:r>
          </a:p>
        </p:txBody>
      </p:sp>
      <p:sp>
        <p:nvSpPr>
          <p:cNvPr id="31814" name="Text Box 70"/>
          <p:cNvSpPr txBox="1">
            <a:spLocks noChangeArrowheads="1"/>
          </p:cNvSpPr>
          <p:nvPr/>
        </p:nvSpPr>
        <p:spPr bwMode="auto">
          <a:xfrm>
            <a:off x="1828800" y="1508125"/>
            <a:ext cx="86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>
                <a:solidFill>
                  <a:srgbClr val="000000"/>
                </a:solidFill>
              </a:rPr>
              <a:t>input events</a:t>
            </a:r>
          </a:p>
        </p:txBody>
      </p:sp>
      <p:sp>
        <p:nvSpPr>
          <p:cNvPr id="31815" name="Text Box 71"/>
          <p:cNvSpPr txBox="1">
            <a:spLocks noChangeArrowheads="1"/>
          </p:cNvSpPr>
          <p:nvPr/>
        </p:nvSpPr>
        <p:spPr bwMode="auto">
          <a:xfrm>
            <a:off x="3186113" y="1447800"/>
            <a:ext cx="776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</a:rPr>
              <a:t>derived events</a:t>
            </a:r>
          </a:p>
        </p:txBody>
      </p:sp>
      <p:sp>
        <p:nvSpPr>
          <p:cNvPr id="31816" name="Text Box 72"/>
          <p:cNvSpPr txBox="1">
            <a:spLocks noChangeArrowheads="1"/>
          </p:cNvSpPr>
          <p:nvPr/>
        </p:nvSpPr>
        <p:spPr bwMode="auto">
          <a:xfrm>
            <a:off x="4176713" y="1508125"/>
            <a:ext cx="776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>
                <a:solidFill>
                  <a:srgbClr val="000000"/>
                </a:solidFill>
              </a:rPr>
              <a:t>actions</a:t>
            </a:r>
          </a:p>
        </p:txBody>
      </p:sp>
      <p:sp>
        <p:nvSpPr>
          <p:cNvPr id="31817" name="Text Box 73"/>
          <p:cNvSpPr txBox="1">
            <a:spLocks noChangeArrowheads="1"/>
          </p:cNvSpPr>
          <p:nvPr/>
        </p:nvSpPr>
        <p:spPr bwMode="auto">
          <a:xfrm>
            <a:off x="5091113" y="1508125"/>
            <a:ext cx="776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>
                <a:solidFill>
                  <a:srgbClr val="000000"/>
                </a:solidFill>
              </a:rPr>
              <a:t>actions</a:t>
            </a:r>
          </a:p>
        </p:txBody>
      </p:sp>
      <p:sp>
        <p:nvSpPr>
          <p:cNvPr id="31818" name="Text Box 74"/>
          <p:cNvSpPr txBox="1">
            <a:spLocks noChangeArrowheads="1"/>
          </p:cNvSpPr>
          <p:nvPr/>
        </p:nvSpPr>
        <p:spPr bwMode="auto">
          <a:xfrm>
            <a:off x="6019800" y="1508125"/>
            <a:ext cx="7762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>
                <a:solidFill>
                  <a:srgbClr val="000000"/>
                </a:solidFill>
              </a:rPr>
              <a:t>actions</a:t>
            </a:r>
          </a:p>
        </p:txBody>
      </p:sp>
      <p:sp>
        <p:nvSpPr>
          <p:cNvPr id="31819" name="Text Box 75"/>
          <p:cNvSpPr txBox="1">
            <a:spLocks noChangeArrowheads="1"/>
          </p:cNvSpPr>
          <p:nvPr/>
        </p:nvSpPr>
        <p:spPr bwMode="auto">
          <a:xfrm>
            <a:off x="7148513" y="1371600"/>
            <a:ext cx="100488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>
                <a:solidFill>
                  <a:srgbClr val="000000"/>
                </a:solidFill>
              </a:rPr>
              <a:t>raw+derived events, actions</a:t>
            </a:r>
          </a:p>
        </p:txBody>
      </p:sp>
      <p:cxnSp>
        <p:nvCxnSpPr>
          <p:cNvPr id="31824" name="AutoShape 80"/>
          <p:cNvCxnSpPr>
            <a:cxnSpLocks noChangeShapeType="1"/>
            <a:stCxn id="31758" idx="3"/>
            <a:endCxn id="31760" idx="1"/>
          </p:cNvCxnSpPr>
          <p:nvPr/>
        </p:nvCxnSpPr>
        <p:spPr bwMode="auto">
          <a:xfrm rot="16200000" flipH="1">
            <a:off x="2000250" y="4133850"/>
            <a:ext cx="304800" cy="1638300"/>
          </a:xfrm>
          <a:prstGeom prst="bentConnector2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1842" name="AutoShape 98"/>
          <p:cNvSpPr>
            <a:spLocks/>
          </p:cNvSpPr>
          <p:nvPr/>
        </p:nvSpPr>
        <p:spPr bwMode="auto">
          <a:xfrm>
            <a:off x="7010400" y="5867400"/>
            <a:ext cx="1905000" cy="381000"/>
          </a:xfrm>
          <a:prstGeom prst="accentCallout2">
            <a:avLst>
              <a:gd name="adj1" fmla="val 30000"/>
              <a:gd name="adj2" fmla="val -4000"/>
              <a:gd name="adj3" fmla="val 30000"/>
              <a:gd name="adj4" fmla="val -24750"/>
              <a:gd name="adj5" fmla="val -79167"/>
              <a:gd name="adj6" fmla="val -4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>
                <a:solidFill>
                  <a:srgbClr val="000000"/>
                </a:solidFill>
              </a:rPr>
              <a:t>Authoring is done ‘offline’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2667000" y="3733800"/>
            <a:ext cx="7540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>
                <a:solidFill>
                  <a:srgbClr val="000000"/>
                </a:solidFill>
              </a:rPr>
              <a:t>CEP rules</a:t>
            </a:r>
          </a:p>
        </p:txBody>
      </p:sp>
      <p:sp>
        <p:nvSpPr>
          <p:cNvPr id="31846" name="AutoShape 102"/>
          <p:cNvSpPr>
            <a:spLocks/>
          </p:cNvSpPr>
          <p:nvPr/>
        </p:nvSpPr>
        <p:spPr bwMode="auto">
          <a:xfrm>
            <a:off x="-152400" y="4876800"/>
            <a:ext cx="1066800" cy="533400"/>
          </a:xfrm>
          <a:prstGeom prst="accentCallout2">
            <a:avLst>
              <a:gd name="adj1" fmla="val 21431"/>
              <a:gd name="adj2" fmla="val 107144"/>
              <a:gd name="adj3" fmla="val 21431"/>
              <a:gd name="adj4" fmla="val 125444"/>
              <a:gd name="adj5" fmla="val -34819"/>
              <a:gd name="adj6" fmla="val 1437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>
                <a:solidFill>
                  <a:srgbClr val="000000"/>
                </a:solidFill>
              </a:rPr>
              <a:t>not part of SPEEDD infrastructure</a:t>
            </a:r>
          </a:p>
        </p:txBody>
      </p:sp>
      <p:sp>
        <p:nvSpPr>
          <p:cNvPr id="31847" name="AutoShape 103"/>
          <p:cNvSpPr>
            <a:spLocks/>
          </p:cNvSpPr>
          <p:nvPr/>
        </p:nvSpPr>
        <p:spPr bwMode="auto">
          <a:xfrm>
            <a:off x="7696200" y="2667000"/>
            <a:ext cx="1066800" cy="533400"/>
          </a:xfrm>
          <a:prstGeom prst="accentCallout2">
            <a:avLst>
              <a:gd name="adj1" fmla="val 21431"/>
              <a:gd name="adj2" fmla="val -7144"/>
              <a:gd name="adj3" fmla="val 21431"/>
              <a:gd name="adj4" fmla="val -21130"/>
              <a:gd name="adj5" fmla="val -29463"/>
              <a:gd name="adj6" fmla="val -3512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>
                <a:solidFill>
                  <a:srgbClr val="000000"/>
                </a:solidFill>
              </a:rPr>
              <a:t>not part of SPEEDD infrastructure</a:t>
            </a:r>
          </a:p>
        </p:txBody>
      </p:sp>
      <p:grpSp>
        <p:nvGrpSpPr>
          <p:cNvPr id="31851" name="Group 107"/>
          <p:cNvGrpSpPr>
            <a:grpSpLocks/>
          </p:cNvGrpSpPr>
          <p:nvPr/>
        </p:nvGrpSpPr>
        <p:grpSpPr bwMode="auto">
          <a:xfrm>
            <a:off x="762000" y="6096000"/>
            <a:ext cx="5486400" cy="685800"/>
            <a:chOff x="48" y="3840"/>
            <a:chExt cx="3888" cy="432"/>
          </a:xfrm>
        </p:grpSpPr>
        <p:sp>
          <p:nvSpPr>
            <p:cNvPr id="31839" name="Rectangle 95"/>
            <p:cNvSpPr>
              <a:spLocks noChangeArrowheads="1"/>
            </p:cNvSpPr>
            <p:nvPr/>
          </p:nvSpPr>
          <p:spPr bwMode="auto">
            <a:xfrm>
              <a:off x="48" y="3840"/>
              <a:ext cx="3888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31829" name="Group 85"/>
            <p:cNvGrpSpPr>
              <a:grpSpLocks/>
            </p:cNvGrpSpPr>
            <p:nvPr/>
          </p:nvGrpSpPr>
          <p:grpSpPr bwMode="auto">
            <a:xfrm>
              <a:off x="48" y="4032"/>
              <a:ext cx="474" cy="154"/>
              <a:chOff x="288" y="4032"/>
              <a:chExt cx="474" cy="154"/>
            </a:xfrm>
          </p:grpSpPr>
          <p:sp>
            <p:nvSpPr>
              <p:cNvPr id="31827" name="Line 83"/>
              <p:cNvSpPr>
                <a:spLocks noChangeShapeType="1"/>
              </p:cNvSpPr>
              <p:nvPr/>
            </p:nvSpPr>
            <p:spPr bwMode="auto">
              <a:xfrm flipV="1">
                <a:off x="384" y="4186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1828" name="Text Box 84"/>
              <p:cNvSpPr txBox="1">
                <a:spLocks noChangeArrowheads="1"/>
              </p:cNvSpPr>
              <p:nvPr/>
            </p:nvSpPr>
            <p:spPr bwMode="auto">
              <a:xfrm>
                <a:off x="288" y="4032"/>
                <a:ext cx="47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event flow</a:t>
                </a:r>
              </a:p>
            </p:txBody>
          </p:sp>
        </p:grpSp>
        <p:grpSp>
          <p:nvGrpSpPr>
            <p:cNvPr id="31833" name="Group 89"/>
            <p:cNvGrpSpPr>
              <a:grpSpLocks/>
            </p:cNvGrpSpPr>
            <p:nvPr/>
          </p:nvGrpSpPr>
          <p:grpSpPr bwMode="auto">
            <a:xfrm>
              <a:off x="576" y="4032"/>
              <a:ext cx="703" cy="154"/>
              <a:chOff x="750" y="4032"/>
              <a:chExt cx="703" cy="154"/>
            </a:xfrm>
          </p:grpSpPr>
          <p:sp>
            <p:nvSpPr>
              <p:cNvPr id="31831" name="Line 87"/>
              <p:cNvSpPr>
                <a:spLocks noChangeShapeType="1"/>
              </p:cNvSpPr>
              <p:nvPr/>
            </p:nvSpPr>
            <p:spPr bwMode="auto">
              <a:xfrm flipV="1">
                <a:off x="960" y="4186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1832" name="Text Box 88"/>
              <p:cNvSpPr txBox="1">
                <a:spLocks noChangeArrowheads="1"/>
              </p:cNvSpPr>
              <p:nvPr/>
            </p:nvSpPr>
            <p:spPr bwMode="auto">
              <a:xfrm>
                <a:off x="750" y="4032"/>
                <a:ext cx="7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deployment data</a:t>
                </a:r>
              </a:p>
            </p:txBody>
          </p:sp>
        </p:grpSp>
        <p:sp>
          <p:nvSpPr>
            <p:cNvPr id="31838" name="Text Box 94"/>
            <p:cNvSpPr txBox="1">
              <a:spLocks noChangeArrowheads="1"/>
            </p:cNvSpPr>
            <p:nvPr/>
          </p:nvSpPr>
          <p:spPr bwMode="auto">
            <a:xfrm>
              <a:off x="48" y="3840"/>
              <a:ext cx="48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1848" name="Rectangle 104"/>
            <p:cNvSpPr>
              <a:spLocks noChangeArrowheads="1"/>
            </p:cNvSpPr>
            <p:nvPr/>
          </p:nvSpPr>
          <p:spPr bwMode="auto">
            <a:xfrm>
              <a:off x="2064" y="3936"/>
              <a:ext cx="81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smtClean="0">
                  <a:solidFill>
                    <a:srgbClr val="000000"/>
                  </a:solidFill>
                </a:rPr>
                <a:t>SPEEDD</a:t>
              </a:r>
              <a:endParaRPr lang="en-US" altLang="en-US" sz="1200" dirty="0">
                <a:solidFill>
                  <a:srgbClr val="000000"/>
                </a:solidFill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>
                  <a:solidFill>
                    <a:srgbClr val="000000"/>
                  </a:solidFill>
                </a:rPr>
                <a:t>components</a:t>
              </a:r>
            </a:p>
          </p:txBody>
        </p:sp>
        <p:sp>
          <p:nvSpPr>
            <p:cNvPr id="31849" name="Rectangle 105"/>
            <p:cNvSpPr>
              <a:spLocks noChangeArrowheads="1"/>
            </p:cNvSpPr>
            <p:nvPr/>
          </p:nvSpPr>
          <p:spPr bwMode="auto">
            <a:xfrm>
              <a:off x="2976" y="3936"/>
              <a:ext cx="816" cy="28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</a:rPr>
                <a:t>external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</a:rPr>
                <a:t>components</a:t>
              </a:r>
            </a:p>
          </p:txBody>
        </p:sp>
      </p:grpSp>
      <p:pic>
        <p:nvPicPr>
          <p:cNvPr id="31852" name="Picture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562600"/>
            <a:ext cx="42386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853" name="Line 109"/>
          <p:cNvSpPr>
            <a:spLocks noChangeShapeType="1"/>
          </p:cNvSpPr>
          <p:nvPr/>
        </p:nvSpPr>
        <p:spPr bwMode="auto">
          <a:xfrm flipV="1">
            <a:off x="2133600" y="5486400"/>
            <a:ext cx="533400" cy="2286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854" name="Text Box 110"/>
          <p:cNvSpPr txBox="1">
            <a:spLocks noChangeArrowheads="1"/>
          </p:cNvSpPr>
          <p:nvPr/>
        </p:nvSpPr>
        <p:spPr bwMode="auto">
          <a:xfrm>
            <a:off x="1984375" y="5699125"/>
            <a:ext cx="8350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</a:rPr>
              <a:t>annotations</a:t>
            </a:r>
          </a:p>
        </p:txBody>
      </p:sp>
      <p:pic>
        <p:nvPicPr>
          <p:cNvPr id="70" name="Picture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410200"/>
            <a:ext cx="42386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 Box 110"/>
          <p:cNvSpPr txBox="1">
            <a:spLocks noChangeArrowheads="1"/>
          </p:cNvSpPr>
          <p:nvPr/>
        </p:nvSpPr>
        <p:spPr bwMode="auto">
          <a:xfrm>
            <a:off x="4535675" y="5891212"/>
            <a:ext cx="10775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olidFill>
                  <a:srgbClr val="000000"/>
                </a:solidFill>
              </a:rPr>
              <a:t>CEP </a:t>
            </a:r>
            <a:r>
              <a:rPr lang="en-US" altLang="en-US" sz="1000" dirty="0">
                <a:solidFill>
                  <a:srgbClr val="000000"/>
                </a:solidFill>
              </a:rPr>
              <a:t>expert/</a:t>
            </a:r>
            <a:r>
              <a:rPr lang="en-US" altLang="en-US" sz="1000" dirty="0" err="1">
                <a:solidFill>
                  <a:srgbClr val="000000"/>
                </a:solidFill>
              </a:rPr>
              <a:t>dev</a:t>
            </a:r>
            <a:endParaRPr lang="en-US" altLang="en-US" sz="1000" dirty="0">
              <a:solidFill>
                <a:srgbClr val="000000"/>
              </a:solidFill>
            </a:endParaRPr>
          </a:p>
        </p:txBody>
      </p:sp>
      <p:sp>
        <p:nvSpPr>
          <p:cNvPr id="72" name="Line 109"/>
          <p:cNvSpPr>
            <a:spLocks noChangeShapeType="1"/>
          </p:cNvSpPr>
          <p:nvPr/>
        </p:nvSpPr>
        <p:spPr bwMode="auto">
          <a:xfrm flipV="1">
            <a:off x="4893733" y="5545137"/>
            <a:ext cx="533400" cy="2286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22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5CAC-0BB1-4731-ABF1-09E26208DC52}" type="slidenum">
              <a:rPr lang="en-US" altLang="en-US">
                <a:solidFill>
                  <a:srgbClr val="000000"/>
                </a:solidFill>
              </a:rPr>
              <a:pPr/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3"/>
          </a:xfrm>
        </p:spPr>
        <p:txBody>
          <a:bodyPr/>
          <a:lstStyle/>
          <a:p>
            <a:r>
              <a:rPr lang="en-US" altLang="en-US" sz="4000"/>
              <a:t>Machine Learning </a:t>
            </a:r>
            <a:r>
              <a:rPr lang="en-US" altLang="en-US" sz="4000">
                <a:sym typeface="Wingdings" pitchFamily="2" charset="2"/>
              </a:rPr>
              <a:t> CEP</a:t>
            </a:r>
            <a:endParaRPr lang="en-US" altLang="en-US" sz="4000"/>
          </a:p>
        </p:txBody>
      </p:sp>
      <p:sp>
        <p:nvSpPr>
          <p:cNvPr id="39941" name="AutoShape 5"/>
          <p:cNvSpPr>
            <a:spLocks noChangeArrowheads="1"/>
          </p:cNvSpPr>
          <p:nvPr/>
        </p:nvSpPr>
        <p:spPr bwMode="auto">
          <a:xfrm>
            <a:off x="152400" y="1295400"/>
            <a:ext cx="1295400" cy="8382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DDDDDD">
                  <a:gamma/>
                  <a:shade val="46275"/>
                  <a:invGamma/>
                </a:srgbClr>
              </a:gs>
              <a:gs pos="5000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</a:rPr>
              <a:t>Historic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</a:rPr>
              <a:t>Data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</a:rPr>
              <a:t>(events, decisions)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1676400" y="2590800"/>
            <a:ext cx="1447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</a:rPr>
              <a:t>Machine Learning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>
                <a:solidFill>
                  <a:srgbClr val="000000"/>
                </a:solidFill>
              </a:rPr>
              <a:t>(Pattern Discovery)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5181600" y="3124200"/>
            <a:ext cx="1143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</a:rPr>
              <a:t>CEP authoring</a:t>
            </a:r>
            <a:endParaRPr lang="en-US" altLang="en-US" sz="1000">
              <a:solidFill>
                <a:srgbClr val="000000"/>
              </a:solidFill>
            </a:endParaRPr>
          </a:p>
        </p:txBody>
      </p:sp>
      <p:cxnSp>
        <p:nvCxnSpPr>
          <p:cNvPr id="39944" name="AutoShape 8"/>
          <p:cNvCxnSpPr>
            <a:cxnSpLocks noChangeShapeType="1"/>
            <a:stCxn id="39942" idx="2"/>
            <a:endCxn id="39972" idx="1"/>
          </p:cNvCxnSpPr>
          <p:nvPr/>
        </p:nvCxnSpPr>
        <p:spPr bwMode="auto">
          <a:xfrm rot="16200000" flipH="1">
            <a:off x="2419350" y="3333750"/>
            <a:ext cx="609600" cy="647700"/>
          </a:xfrm>
          <a:prstGeom prst="bentConnector2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948" name="AutoShape 12"/>
          <p:cNvCxnSpPr>
            <a:cxnSpLocks noChangeShapeType="1"/>
            <a:stCxn id="39941" idx="3"/>
            <a:endCxn id="39942" idx="1"/>
          </p:cNvCxnSpPr>
          <p:nvPr/>
        </p:nvCxnSpPr>
        <p:spPr bwMode="auto">
          <a:xfrm rot="16200000" flipH="1">
            <a:off x="819150" y="2114550"/>
            <a:ext cx="838200" cy="876300"/>
          </a:xfrm>
          <a:prstGeom prst="bentConnector2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39952" name="Picture 7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47800"/>
            <a:ext cx="7620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835025" y="2192889"/>
            <a:ext cx="84137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</a:rPr>
              <a:t>past events, </a:t>
            </a:r>
            <a:r>
              <a:rPr lang="en-US" altLang="en-US" sz="1000" dirty="0" smtClean="0">
                <a:solidFill>
                  <a:srgbClr val="000000"/>
                </a:solidFill>
              </a:rPr>
              <a:t>decisions</a:t>
            </a:r>
            <a:endParaRPr lang="en-US" altLang="en-US" sz="1000" dirty="0">
              <a:solidFill>
                <a:srgbClr val="000000"/>
              </a:solidFill>
            </a:endParaRPr>
          </a:p>
        </p:txBody>
      </p:sp>
      <p:cxnSp>
        <p:nvCxnSpPr>
          <p:cNvPr id="39956" name="AutoShape 20"/>
          <p:cNvCxnSpPr>
            <a:cxnSpLocks noChangeShapeType="1"/>
            <a:stCxn id="39952" idx="1"/>
            <a:endCxn id="39942" idx="0"/>
          </p:cNvCxnSpPr>
          <p:nvPr/>
        </p:nvCxnSpPr>
        <p:spPr bwMode="auto">
          <a:xfrm rot="10800000" flipV="1">
            <a:off x="2400300" y="1827213"/>
            <a:ext cx="2552700" cy="763587"/>
          </a:xfrm>
          <a:prstGeom prst="bentConnector2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2597078" y="1573368"/>
            <a:ext cx="1905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</a:rPr>
              <a:t>annotations: </a:t>
            </a:r>
            <a:r>
              <a:rPr lang="en-US" altLang="en-US" sz="1000" dirty="0" smtClean="0">
                <a:solidFill>
                  <a:srgbClr val="000000"/>
                </a:solidFill>
              </a:rPr>
              <a:t>conditions</a:t>
            </a:r>
            <a:endParaRPr lang="en-US" altLang="en-US" sz="1000" dirty="0">
              <a:solidFill>
                <a:srgbClr val="000000"/>
              </a:solidFill>
            </a:endParaRPr>
          </a:p>
        </p:txBody>
      </p:sp>
      <p:cxnSp>
        <p:nvCxnSpPr>
          <p:cNvPr id="39962" name="AutoShape 26"/>
          <p:cNvCxnSpPr>
            <a:cxnSpLocks noChangeShapeType="1"/>
            <a:stCxn id="39972" idx="3"/>
            <a:endCxn id="39943" idx="1"/>
          </p:cNvCxnSpPr>
          <p:nvPr/>
        </p:nvCxnSpPr>
        <p:spPr bwMode="auto">
          <a:xfrm flipV="1">
            <a:off x="4191000" y="3505200"/>
            <a:ext cx="990600" cy="457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963" name="Text Box 27"/>
          <p:cNvSpPr txBox="1">
            <a:spLocks noChangeArrowheads="1"/>
          </p:cNvSpPr>
          <p:nvPr/>
        </p:nvSpPr>
        <p:spPr bwMode="auto">
          <a:xfrm>
            <a:off x="1378868" y="3356992"/>
            <a:ext cx="11049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olidFill>
                  <a:srgbClr val="000000"/>
                </a:solidFill>
              </a:rPr>
              <a:t>RTEC complex </a:t>
            </a:r>
            <a:r>
              <a:rPr lang="en-US" altLang="en-US" sz="1000" dirty="0">
                <a:solidFill>
                  <a:srgbClr val="000000"/>
                </a:solidFill>
              </a:rPr>
              <a:t>event </a:t>
            </a:r>
            <a:r>
              <a:rPr lang="en-US" altLang="en-US" sz="1000" dirty="0" smtClean="0">
                <a:solidFill>
                  <a:srgbClr val="000000"/>
                </a:solidFill>
              </a:rPr>
              <a:t>patterns</a:t>
            </a:r>
            <a:endParaRPr lang="en-US" altLang="en-US" sz="1000" dirty="0">
              <a:solidFill>
                <a:srgbClr val="000000"/>
              </a:solidFill>
            </a:endParaRPr>
          </a:p>
        </p:txBody>
      </p:sp>
      <p:sp>
        <p:nvSpPr>
          <p:cNvPr id="39964" name="Text Box 28"/>
          <p:cNvSpPr txBox="1">
            <a:spLocks noChangeArrowheads="1"/>
          </p:cNvSpPr>
          <p:nvPr/>
        </p:nvSpPr>
        <p:spPr bwMode="auto">
          <a:xfrm>
            <a:off x="4048911" y="3200400"/>
            <a:ext cx="99257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olidFill>
                  <a:srgbClr val="000000"/>
                </a:solidFill>
              </a:rPr>
              <a:t>EPN definition</a:t>
            </a:r>
            <a:endParaRPr lang="en-US" altLang="en-US" sz="1000" dirty="0">
              <a:solidFill>
                <a:srgbClr val="000000"/>
              </a:solidFill>
            </a:endParaRPr>
          </a:p>
        </p:txBody>
      </p:sp>
      <p:sp>
        <p:nvSpPr>
          <p:cNvPr id="39967" name="Rectangle 31"/>
          <p:cNvSpPr>
            <a:spLocks noChangeArrowheads="1"/>
          </p:cNvSpPr>
          <p:nvPr/>
        </p:nvSpPr>
        <p:spPr bwMode="auto">
          <a:xfrm>
            <a:off x="7467600" y="3886200"/>
            <a:ext cx="1066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</a:rPr>
              <a:t>CEP Runtime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>
                <a:solidFill>
                  <a:srgbClr val="000000"/>
                </a:solidFill>
              </a:rPr>
              <a:t>(Pattern detection)</a:t>
            </a:r>
          </a:p>
        </p:txBody>
      </p:sp>
      <p:cxnSp>
        <p:nvCxnSpPr>
          <p:cNvPr id="39968" name="AutoShape 32"/>
          <p:cNvCxnSpPr>
            <a:cxnSpLocks noChangeShapeType="1"/>
            <a:stCxn id="39943" idx="3"/>
            <a:endCxn id="39967" idx="1"/>
          </p:cNvCxnSpPr>
          <p:nvPr/>
        </p:nvCxnSpPr>
        <p:spPr bwMode="auto">
          <a:xfrm>
            <a:off x="6324600" y="3505200"/>
            <a:ext cx="1143000" cy="7239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969" name="Text Box 33"/>
          <p:cNvSpPr txBox="1">
            <a:spLocks noChangeArrowheads="1"/>
          </p:cNvSpPr>
          <p:nvPr/>
        </p:nvSpPr>
        <p:spPr bwMode="auto">
          <a:xfrm>
            <a:off x="5428761" y="2250358"/>
            <a:ext cx="7248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</a:rPr>
              <a:t>Review &amp;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</a:rPr>
              <a:t>enhance</a:t>
            </a:r>
          </a:p>
        </p:txBody>
      </p:sp>
      <p:sp>
        <p:nvSpPr>
          <p:cNvPr id="39972" name="Rectangle 36"/>
          <p:cNvSpPr>
            <a:spLocks noChangeArrowheads="1"/>
          </p:cNvSpPr>
          <p:nvPr/>
        </p:nvSpPr>
        <p:spPr bwMode="auto">
          <a:xfrm>
            <a:off x="3048000" y="3581400"/>
            <a:ext cx="1143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</a:rPr>
              <a:t>rtec2proton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</a:rPr>
              <a:t>translator</a:t>
            </a:r>
            <a:endParaRPr lang="en-US" altLang="en-US" sz="1000">
              <a:solidFill>
                <a:srgbClr val="000000"/>
              </a:solidFill>
            </a:endParaRPr>
          </a:p>
        </p:txBody>
      </p:sp>
      <p:cxnSp>
        <p:nvCxnSpPr>
          <p:cNvPr id="39973" name="AutoShape 37"/>
          <p:cNvCxnSpPr>
            <a:cxnSpLocks noChangeShapeType="1"/>
            <a:stCxn id="39952" idx="2"/>
            <a:endCxn id="39943" idx="0"/>
          </p:cNvCxnSpPr>
          <p:nvPr/>
        </p:nvCxnSpPr>
        <p:spPr bwMode="auto">
          <a:xfrm rot="16200000" flipH="1">
            <a:off x="5084762" y="2455863"/>
            <a:ext cx="917575" cy="4191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974" name="Text Box 38"/>
          <p:cNvSpPr txBox="1">
            <a:spLocks noChangeArrowheads="1"/>
          </p:cNvSpPr>
          <p:nvPr/>
        </p:nvSpPr>
        <p:spPr bwMode="auto">
          <a:xfrm>
            <a:off x="6891789" y="3581400"/>
            <a:ext cx="99257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olidFill>
                  <a:srgbClr val="000000"/>
                </a:solidFill>
              </a:rPr>
              <a:t>EPN definition</a:t>
            </a:r>
            <a:endParaRPr lang="en-US" altLang="en-US" sz="1000" dirty="0">
              <a:solidFill>
                <a:srgbClr val="000000"/>
              </a:solidFill>
            </a:endParaRPr>
          </a:p>
        </p:txBody>
      </p:sp>
      <p:sp>
        <p:nvSpPr>
          <p:cNvPr id="39975" name="Oval 39"/>
          <p:cNvSpPr>
            <a:spLocks noChangeArrowheads="1"/>
          </p:cNvSpPr>
          <p:nvPr/>
        </p:nvSpPr>
        <p:spPr bwMode="auto">
          <a:xfrm>
            <a:off x="513720" y="2192889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9976" name="Oval 40"/>
          <p:cNvSpPr>
            <a:spLocks noChangeArrowheads="1"/>
          </p:cNvSpPr>
          <p:nvPr/>
        </p:nvSpPr>
        <p:spPr bwMode="auto">
          <a:xfrm>
            <a:off x="2514600" y="20574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9977" name="Oval 41"/>
          <p:cNvSpPr>
            <a:spLocks noChangeArrowheads="1"/>
          </p:cNvSpPr>
          <p:nvPr/>
        </p:nvSpPr>
        <p:spPr bwMode="auto">
          <a:xfrm>
            <a:off x="2667000" y="36576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9978" name="Oval 42"/>
          <p:cNvSpPr>
            <a:spLocks noChangeArrowheads="1"/>
          </p:cNvSpPr>
          <p:nvPr/>
        </p:nvSpPr>
        <p:spPr bwMode="auto">
          <a:xfrm>
            <a:off x="4267200" y="36576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9979" name="Oval 43"/>
          <p:cNvSpPr>
            <a:spLocks noChangeArrowheads="1"/>
          </p:cNvSpPr>
          <p:nvPr/>
        </p:nvSpPr>
        <p:spPr bwMode="auto">
          <a:xfrm>
            <a:off x="5029200" y="2250358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9980" name="Oval 44"/>
          <p:cNvSpPr>
            <a:spLocks noChangeArrowheads="1"/>
          </p:cNvSpPr>
          <p:nvPr/>
        </p:nvSpPr>
        <p:spPr bwMode="auto">
          <a:xfrm>
            <a:off x="6477000" y="32004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3" name="Flowchart: Document 2"/>
          <p:cNvSpPr/>
          <p:nvPr/>
        </p:nvSpPr>
        <p:spPr>
          <a:xfrm>
            <a:off x="2467896" y="4725144"/>
            <a:ext cx="685800" cy="648072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EPN</a:t>
            </a:r>
          </a:p>
          <a:p>
            <a:pPr algn="ctr"/>
            <a:r>
              <a:rPr lang="en-US" sz="900" dirty="0"/>
              <a:t>definition</a:t>
            </a:r>
          </a:p>
        </p:txBody>
      </p:sp>
      <p:cxnSp>
        <p:nvCxnSpPr>
          <p:cNvPr id="31" name="AutoShape 12"/>
          <p:cNvCxnSpPr>
            <a:cxnSpLocks noChangeShapeType="1"/>
            <a:stCxn id="3" idx="1"/>
            <a:endCxn id="39942" idx="1"/>
          </p:cNvCxnSpPr>
          <p:nvPr/>
        </p:nvCxnSpPr>
        <p:spPr bwMode="auto">
          <a:xfrm rot="10800000">
            <a:off x="1676400" y="2971800"/>
            <a:ext cx="791496" cy="2077380"/>
          </a:xfrm>
          <a:prstGeom prst="bentConnector3">
            <a:avLst>
              <a:gd name="adj1" fmla="val 148758"/>
            </a:avLst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AutoShape 12"/>
          <p:cNvCxnSpPr>
            <a:cxnSpLocks noChangeShapeType="1"/>
            <a:stCxn id="39943" idx="2"/>
            <a:endCxn id="3" idx="3"/>
          </p:cNvCxnSpPr>
          <p:nvPr/>
        </p:nvCxnSpPr>
        <p:spPr bwMode="auto">
          <a:xfrm rot="5400000">
            <a:off x="3871908" y="3167988"/>
            <a:ext cx="1162980" cy="2599404"/>
          </a:xfrm>
          <a:prstGeom prst="bentConnector2">
            <a:avLst/>
          </a:prstGeom>
          <a:noFill/>
          <a:ln w="38100">
            <a:solidFill>
              <a:schemeClr val="bg2"/>
            </a:solidFill>
            <a:prstDash val="sys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5" name="Text Box 28"/>
          <p:cNvSpPr txBox="1">
            <a:spLocks noChangeArrowheads="1"/>
          </p:cNvSpPr>
          <p:nvPr/>
        </p:nvSpPr>
        <p:spPr bwMode="auto">
          <a:xfrm>
            <a:off x="303810" y="3304400"/>
            <a:ext cx="9925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olidFill>
                  <a:srgbClr val="000000"/>
                </a:solidFill>
              </a:rPr>
              <a:t>existing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olidFill>
                  <a:srgbClr val="000000"/>
                </a:solidFill>
              </a:rPr>
              <a:t>EPN definition</a:t>
            </a:r>
            <a:endParaRPr lang="en-US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5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 Choice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Stream Processing Platform </a:t>
            </a:r>
            <a:r>
              <a:rPr lang="en-US" dirty="0"/>
              <a:t>– STORM (https://</a:t>
            </a:r>
            <a:r>
              <a:rPr lang="en-US" dirty="0" smtClean="0"/>
              <a:t>storm.incubator.apache.org)</a:t>
            </a:r>
          </a:p>
          <a:p>
            <a:pPr lvl="1"/>
            <a:r>
              <a:rPr lang="en-US" dirty="0" smtClean="0"/>
              <a:t>also evaluated: </a:t>
            </a:r>
            <a:r>
              <a:rPr lang="en-US" dirty="0" err="1" smtClean="0"/>
              <a:t>Akka</a:t>
            </a:r>
            <a:r>
              <a:rPr lang="en-US" dirty="0" smtClean="0"/>
              <a:t>, Spark Streaming</a:t>
            </a:r>
          </a:p>
          <a:p>
            <a:endParaRPr lang="en-US" dirty="0" smtClean="0"/>
          </a:p>
          <a:p>
            <a:r>
              <a:rPr lang="en-US" dirty="0" smtClean="0"/>
              <a:t>Messaging Platform </a:t>
            </a:r>
            <a:r>
              <a:rPr lang="en-US" dirty="0"/>
              <a:t>– KAFKA (http://kafka.apache.org</a:t>
            </a:r>
            <a:r>
              <a:rPr lang="en-US" dirty="0" smtClean="0"/>
              <a:t>/)</a:t>
            </a:r>
          </a:p>
          <a:p>
            <a:pPr lvl="1"/>
            <a:r>
              <a:rPr lang="en-US" dirty="0" smtClean="0"/>
              <a:t>also evaluated: </a:t>
            </a:r>
            <a:r>
              <a:rPr lang="en-US" dirty="0" err="1" smtClean="0"/>
              <a:t>RabbitMQ</a:t>
            </a:r>
            <a:r>
              <a:rPr lang="en-US" dirty="0" smtClean="0"/>
              <a:t>, </a:t>
            </a:r>
            <a:r>
              <a:rPr lang="en-US" dirty="0" err="1" smtClean="0"/>
              <a:t>ZeroMQ</a:t>
            </a:r>
            <a:r>
              <a:rPr lang="en-US" dirty="0" smtClean="0"/>
              <a:t>, </a:t>
            </a:r>
            <a:r>
              <a:rPr lang="en-US" dirty="0" err="1" smtClean="0"/>
              <a:t>ActiveMQ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63-CCAF-4043-A036-B3649F169685}" type="slidenum">
              <a:rPr lang="en-US" altLang="en-US" smtClean="0">
                <a:solidFill>
                  <a:srgbClr val="000000"/>
                </a:solidFill>
              </a:rPr>
              <a:pPr/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2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Content Placeholder 2"/>
          <p:cNvSpPr>
            <a:spLocks noGrp="1"/>
          </p:cNvSpPr>
          <p:nvPr>
            <p:ph idx="4294967295"/>
          </p:nvPr>
        </p:nvSpPr>
        <p:spPr>
          <a:xfrm>
            <a:off x="468313" y="1412776"/>
            <a:ext cx="5399087" cy="482453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 smtClean="0"/>
              <a:t>Set of general primitives for doing real-time computation 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Broad set of use cases – from stream processing to distributed RPC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Scalable: add nodes to scale out</a:t>
            </a:r>
          </a:p>
          <a:p>
            <a:pPr lvl="1"/>
            <a:endParaRPr lang="en-US" altLang="en-US" sz="1800" dirty="0" smtClean="0"/>
          </a:p>
          <a:p>
            <a:r>
              <a:rPr lang="en-US" altLang="en-US" sz="2000" dirty="0" smtClean="0"/>
              <a:t>Fault tolerant: automatic reassignment of tasks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Programming language agnostic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61388" y="6410325"/>
            <a:ext cx="5492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3D8C14-D49B-49C7-9E76-90FC088A4DCB}" type="slidenum">
              <a:rPr lang="he-IL"/>
              <a:pPr>
                <a:defRPr/>
              </a:pPr>
              <a:t>8</a:t>
            </a:fld>
            <a:endParaRPr lang="en-GB"/>
          </a:p>
        </p:txBody>
      </p:sp>
      <p:sp>
        <p:nvSpPr>
          <p:cNvPr id="114690" name="Title 1"/>
          <p:cNvSpPr>
            <a:spLocks noGrp="1"/>
          </p:cNvSpPr>
          <p:nvPr>
            <p:ph type="title" idx="4294967295"/>
          </p:nvPr>
        </p:nvSpPr>
        <p:spPr>
          <a:xfrm>
            <a:off x="3851919" y="108322"/>
            <a:ext cx="5068961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– a distributed real-time computation platform</a:t>
            </a: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8561388" y="6410325"/>
            <a:ext cx="549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Arial" charset="0"/>
              <a:buChar char="►"/>
              <a:defRPr sz="2400">
                <a:solidFill>
                  <a:srgbClr val="25406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3D38F972-175B-4DCF-9D5C-B397DC11BA06}" type="slidenum">
              <a:rPr lang="he-IL" altLang="en-US" sz="1200" b="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GB" altLang="en-US" sz="1200" b="0">
              <a:solidFill>
                <a:schemeClr val="bg1"/>
              </a:solidFill>
            </a:endParaRPr>
          </a:p>
        </p:txBody>
      </p:sp>
      <p:sp>
        <p:nvSpPr>
          <p:cNvPr id="2" name="AutoShape 2" descr="A Storm topolog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200" name="Picture 8" descr="The new Storm logo, which was selected in June, 2014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85" y="74289"/>
            <a:ext cx="3317986" cy="121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s://storm.incubator.apache.org/images/topolog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912" y="1916832"/>
            <a:ext cx="3980968" cy="280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93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61388" y="6410325"/>
            <a:ext cx="5492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CCC5D82-4A52-452D-A116-0B28B95A751E}" type="slidenum">
              <a:rPr lang="he-IL"/>
              <a:pPr>
                <a:defRPr/>
              </a:pPr>
              <a:t>9</a:t>
            </a:fld>
            <a:endParaRPr lang="en-GB"/>
          </a:p>
        </p:txBody>
      </p:sp>
      <p:sp>
        <p:nvSpPr>
          <p:cNvPr id="120834" name="Rectangle 2"/>
          <p:cNvSpPr>
            <a:spLocks noGrp="1"/>
          </p:cNvSpPr>
          <p:nvPr>
            <p:ph type="title" idx="4294967295"/>
          </p:nvPr>
        </p:nvSpPr>
        <p:spPr>
          <a:xfrm>
            <a:off x="467544" y="188640"/>
            <a:ext cx="8229600" cy="706090"/>
          </a:xfrm>
        </p:spPr>
        <p:txBody>
          <a:bodyPr/>
          <a:lstStyle/>
          <a:p>
            <a:r>
              <a:rPr lang="en-US" altLang="en-US" dirty="0" smtClean="0"/>
              <a:t>STORM terms and primitives</a:t>
            </a:r>
          </a:p>
        </p:txBody>
      </p:sp>
      <p:sp>
        <p:nvSpPr>
          <p:cNvPr id="120835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1124743"/>
            <a:ext cx="4967783" cy="511254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 smtClean="0"/>
              <a:t>Stream - an unbounded sequence of tuples </a:t>
            </a:r>
          </a:p>
          <a:p>
            <a:pPr lvl="1">
              <a:lnSpc>
                <a:spcPct val="80000"/>
              </a:lnSpc>
            </a:pPr>
            <a:endParaRPr lang="en-US" altLang="en-US" sz="1800" dirty="0" smtClean="0"/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Tuple – </a:t>
            </a:r>
            <a:r>
              <a:rPr lang="en-US" altLang="en-US" sz="1800" dirty="0" smtClean="0"/>
              <a:t>a named list of values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en-US" sz="1800" dirty="0" smtClean="0"/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Spout -  is a source of streams</a:t>
            </a:r>
          </a:p>
          <a:p>
            <a:pPr lvl="1">
              <a:lnSpc>
                <a:spcPct val="80000"/>
              </a:lnSpc>
            </a:pPr>
            <a:endParaRPr lang="en-US" altLang="en-US" sz="1800" dirty="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tx2"/>
                </a:solidFill>
              </a:rPr>
              <a:t>A bolt –is a processing node</a:t>
            </a:r>
          </a:p>
          <a:p>
            <a:pPr lvl="1">
              <a:lnSpc>
                <a:spcPct val="80000"/>
              </a:lnSpc>
            </a:pPr>
            <a:endParaRPr lang="en-US" altLang="en-US" sz="1800" dirty="0" smtClean="0"/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A topology – </a:t>
            </a:r>
            <a:r>
              <a:rPr lang="en-US" altLang="en-US" sz="1800" dirty="0" smtClean="0"/>
              <a:t>a network of spouts and bolts</a:t>
            </a:r>
          </a:p>
        </p:txBody>
      </p:sp>
      <p:sp>
        <p:nvSpPr>
          <p:cNvPr id="2" name="AutoShape 2" descr="data:image/jpeg;base64,/9j/4AAQSkZJRgABAQAAAQABAAD/2wCEAAkGBxIHERUSERQWFhQVGBkbGBgWFh0bGBsYGxgdGhoYHRwcHCgiGxwmHhgaJjEhJykrLjAuHB8zODYsNyktLisBCgoKDg0OGxAQGywkHyQyMDc3Ny42LTcyNis4NCw3NDAtODQsNDQ3Nzc3NyszNzYsLCw3MTA3MTcvMiwrLiwsN//AABEIALwBDAMBIgACEQEDEQH/xAAcAAEAAgIDAQAAAAAAAAAAAAAABAYFBwECCAP/xABQEAABAwIDAwUIEQIEAgsAAAABAAIDBBEFEiEGMUETMlFhcQcUIjNSc4GRFRYjQlNicpKTlKGxsrPR0tNDVVSCwfAkNCU1Y2R0g6K0xNTh/8QAGgEBAAIDAQAAAAAAAAAAAAAAAAEFAgQGA//EACwRAQABAwIEBQMFAQAAAAAAAAABAgMRBCEFEjFBE1FhcYGhwfEUkbHR8CL/2gAMAwEAAhEDEQA/AN4oiICIiAiIgIiICIiAiIgIiICKE6Fs8zg4XAYy1+F3Pv8AcPUoWO11HgEfK1Jaxt7AWu5zrXytaNXHTcEGaRakre6lCHe4UOZvTLKGH5rWv+9TsG7pdFVODamnMF/f35SMdpADm9uWw6UGzUUSKlhmaHNa1zXC4I1BB3EEbwlC0RmUDQB4sOj3Nh+8lBLREQEREBERAREQEREBERAREQEREBFxdLoOUXF0ug5RLogIiICIiAiwu1G0cOzsLnySRNfYljJJMmcj3os1zvU0rD7Abcu2z5QikkhZGbOe9wLc/kDQEuHHTTS+8ILPnEcsjibARsJPQAZLleeNqMeftLUuqHk5TcRNO5kV/BFuBOhd19QFt6bTNc+CtDOcaQ2t05ZrLzaytYeNvQgtezWFtmaZJGhwOjQ4XGm8+vT0FcY+YaUFkcTM3Fwbo3sPlfcpGzuM9/NIDAGRhrRa+pt19VvWq/tNtO6qcYorcm06nyiPTzR9qta/Do00THf03ly1mNVe4lPPE4iemdojtnHX27z6ZXvuQ7SupJu8ZHXikuYr+8eNS0fFcLm3Ag9K2zSc+bzg/KYvNWxlY6WuprDwhK0gj03+xeia2eamZUPpohNK17SIy8MzeBHcBxBANr2vpe25VTqWWRYDAtrqfF3mE5oKkc6nnbklHWAdHt+M0kLPoCIiAiIgIiICIiAiIgIiICiYowSRgEAgvi0IuPGtUtRcR5g85F+a1B27wi+DZ8wfoqRtdtWzAKwUohogDA2XPUzCEayOZlFonXPg39fQrHitRiMchFNBTPisLOlnex1+PgticLelQHTYu/fSUJ7amT/66DAzbVvgiZO6HChFIXBjzWnK4tNnAHvfWxWc2ExiPamGaQwQN5Kd0V4nCSN2VjHZ2uyNuDn6OCw0GylfRx0L2NpnTU01ZI9jpXiMioMlg13Jkmwk4tG5Z2Ooxdm6loQOqqkH/wAdBma2kjja0tYwESRahoB8Y3qWQVdoceGKh0UkboamF8HKwuINs0jSHNcNHxmxs4W3G4B0X1xza6kwV/JSSF853QQtdLMdLjwGAkXHE2CDOr51E7KZpfI5rGtFy5xAaB0knQKpivxbHPEQR0MR/qVJEs5Ft4hY7K09Tn8Ny+sGwdPM4SVz5a6Qa3qXXjB+LC20bR/lKDiXbqKqJZh8Mtc8aXhFoQfjTvswegu7F09i8Uxr/mallJEf6VGM0tuh08g0O/mMHarbFGIQGtAAGgAFgB1ALsgweC7I0WCu5SKEGU75pCZJieJMjyXcN17LKUFFHh7BHE0NYLmw6SSXE9JJJJJ1JJKkIgitGaaQHdycf4pF5t7oOyT9l6pzA08i8kwu4Fvk/Kbut0AHs9H8q2Kd+ZwHuce8299Ivji9JS4zEYp+Tew8CRoekdB60HmN2Kd7UrYIjq65ld2+8HosCViQL6LdWJdyKllcTDVZR5LsrrenepOC9ymjpHB084kt70EAelZ11zXjPZ52rNFrPL1mcz7q73GdlXVM4q5BaOPm34u6luqk583nB+UxdaTkKJgZGWNa3cAQuaF4kdKQQRyg3eaYsHoj47gFNj7Aypia8A3adz2HymPFnNPWCFX+98T2X8U44hTD+nI4Nq2DTmyaNmAFzZ1nHQXKuaIMNgG09Nj9xC8iVnPhkBZNGeh8btR27utZlYbH9mKbH7GVhErOZNG4smjPS2Ruo7N3UsL3ziey/jmnEKYf1I2htWxuvOjHgzWFhdtnHU2KC5osbgePU2PsL6aVrwDZw3PYfJew2cw9RAWSQcE5dTuUb2Rh+Fj+e39UxTxEvm3/AISpEkgiBc4gNAJJJsABqSTwCCP7Iw/Cx/Pb+qeyMPwsfz2/qtb7Rd1nI4soY2vAuOWlvlPW1gsXDrJHYRqsBD3U8RY67uQcOgxOHqIkuPtQbn9kYfhY/nt/VdmV0TyAJGEncA8X+9VPY3uhwbROEMjeRqDuaXZmPsLnI6wufikA9trq1YjzB5yL81qCUiIgKLiPMHnIvzWqUouI8weci/NagxWL7SnDJTGKOsmsAc8MIcw34Al41HHRQ/bqf7diX1dv8itaIKp7dT/bsS+rt/kWS2f2ijxwyMEc0MkRbnjnYGSAOF2vsCbtNiAb72lZlVbFcJqKaqkqqaUgzRsY5vIiTxLZHN1L22Li8jtIUxEzOIRM4jMo0/8A1zN/4Wj/APeSq3NgYxxeGtDnWzOAFzbdc7zZVeiwiWKeSqnlL3u73hA5IRjKyYSBws919ZHD0K2JMYInIiIoSIiICIiDq5odvAK45JvQPUu6IOnJN6B6k5JvQPUu6IOnJN6B6l2Ay7lyiAiIgIiIK/jmyNPizxMM0FSObUQOyS9jiNHt05rgRZUp21mKYLiMUE8M1VTR5mSzw0kzQ4Oy5ZC3KQXsLTcsJaQ82FwFtVEEXE/ES+bf+ErXndpxp0McVGw2Et3y24saQGs7HOuT8i3FbDxTxEvm3/hK053dC6lrIJCLtfDlHax7ifxtQU7DaQ10jWDjvPQ0bz/vpCvUp73Z4LC6ws1o48AOpa6w7Gn077Qghz7N1AO86dKs20ePnDGZWkGVw06vjn/QK00VVFFqqqdvX+nMcasX72pt0U4mO0b/ADM/lhsSmlfKXSEskBBFjYsI1ba24jet57K46docPimd4zPG2S3ltlaHHsNr+leau/ZCblxJOpvrcrePcia72Oc4iwdUMI+kZdVtU5mZdJbt8lEU7bR26fDZqIixZii4kbMvYmz4zoCTYSNJ0AvuUpEEXv5nRJ9FJ+1O/mdEn0Un7VKRBF7+Z0SfRSftUat5CuAEjJHABwHuco5zSx25vFriPSsmimJmJzCJpiqMSxLhGwZYmPBfLG43jk3hzATdwsPBaPUssiJMzPUiIjoIiKEiIiAiIgIo0s785YxrTZoJLnFvOLgLWafJK4zzeRH9K7+NBKRQJ619Pz+Rb8qYj7413jnlkF2tiI6RKSPy0ExFFzzeRH9K7+Nd6WYy5g4AFrrGxuOaHb7DyuhB90REBEXBNt6DlFWK7bqkheYoC+rmG+KlbypGtvCcPAZr5TgqptdhWN7SmKSL/gDnDQ2KpkdJlNy50xjIjDWgXsMxubX11DZGKeIl82/8JVe7o+yg2rpMjbCaM5oid17WLD1OHqIB4LLw4e6hozCZJJniNwL5Dme92U6ntPBSu/mdEn0Un7UHleGN+BVB5aNwfFm8AixD7WGbq6x6FAqJ31by95u5x1/TsXp7H8FotoB/xELnOG53IyBw7CG3VaZ3NMNa69qgjoLJLfhWXPPLy9mEW6Yrm5jfGPhpjZ3AJscmbHE0kk6m2gHSV6Tw3CG4HSRQM3MdFfrPKNuVzg1DSYI3LBE5g6RDJc+nKpdVUicBrQ++ePfG8CwkaSblthoFizZBERAREQEREBERAREQEREBERAREQRY/HP83H+KRaz7ovdAkikdSUTsuQ2lmHOzcY2HhbcXb73AsRdX/GKw4cyqmG+OnzjtaJSPuXm4X4kk8Sd5O8k9ZOqCbRYY/F3OOjnC2Z8hLib9Ljck9qyVNS1WzPu0M4iI4McbOPQWZcr+wj1LL4DHHTxBrXtc7nPyuB1PYeG70LE7XSRRkF8pLzzWC2UDid32qxq0tFNjnnefdzdHFL17XeDTtTny3n8/SG2+5/tiNqIi2QBlRHblGjmuB3SNvrlNt3A6a6E2Ok583nB+UxefdgsTNBiFO9h0c/k3W4teN3rDT6Fv4OewVBjaHPDrtaXZQ53JMsC6xsCeNiq50icsTjm0tJgIHfM7GE81l7yO+Sxt3O9AWGOC4ljX/OVYpoz/AEaEWdb41Q8Zr/Ia1ZbA9laPASXU8LWvN80jrvldffeR5Lj60GJ9sGIYzpQ0XJMP9euJjG/e2Bt5HaajNk4LkbE+yWuJVU1X/wBlfkaYa3HuUZ8K3x3OVuRBHoKGLDmCOGNkbBuaxoa0egBSERAREQEREBERAREQFGxBxazwSWkujFxa9jI0HeCNxKkqLiPMHnIvzWoOe9nfCv8A/R+xYLGNo4MHmFPJLUulLBJlip3S+AXFoceTiNtWkKViu1EWFSGJ8VU4gA3ipZZGa/GYwi6q2MVuHYzMJ5afEhKGCPNHBWReAHFwaeTAvq4lBlfbjT9Nf9Rl/gWUwDFYtoGPfBNNaOQxvD4xG5rwGuLS18YO5w4LXgjl72w3l215gE9byoYKjluTzSchnye6b+Ttf7lZNn8boMAY6OCnrwJJDI8vpaqQl5DWlxc9pduaPUgttSx8ADhI8+GwWIZaxe0H3vQSpyxUWKQ4xA2WnkbIwyRajgeUZdrgdWuHFpAI4hZVARdZJBEC5xAA3kmwA6yqvUbd08jjHRskrZQbEUzczGn40xtG351+pBalAxjGqbBGZ6maOJvAvcBfqA3uPUFX20eLY346aOgiP9OntLPbiDM8ZGnraw9qnYRsZRYU/lRHys/Gedxmmva187yS3/LZBjpdqKjHGlmH0Uj2OBHL1JdTw2I5zQRyrx8lo7Vju51s1iVBNLLXVk0kbXObFEZHlrraF5zkuy3uGgm5AueC2GiDGV9IMQ74hO6SBrD2O5Uf6ryxWMmw2R0T7texxa4Hg4Gx38Lr1hH45/m4/wAUiondK7nI2iJqKazai3hA6NksNDfg4br8RoeFg1TgtYMKpXTyaukcQxp3nLoOwXubqtVdS6seXvN3O3/6AdACy2KbP1tG4MmikGQZWgtJAHVluF9cG2Oq8WcGxxP14kWA7br2uXpqpiiOkfz5tXT6WLddd2reqqf2jtEJfcywx2JYhCADZrs7uxq9IUnPm84PymKu7A7GM2Vi1s6Z/Od0dQVipOfN5wflMXi2kpERAREQEREBERAREQEREBERAUXEeYPORfmtUpRcR5g85F+a1BHrsfpMPfyc1TBG8AHLJMxrrHcbOcCvh7bcP/xtL9Yj/cplVhFNWOzywRPcffPja46btSLr4+16j/wtP9Cz9qD4+23D/wDG0v1iP9yn4fiMOJtL4JY5Wg2Lo3teAbA2JaSL2I061G9r1H/haf6Fn7VXDA/ZitqJYaZve88cWUMkjiaHxCQyOLXEa5C3Xob1KYiZ6ImYjq55MU+MVIYMokgopHgbnSd8vZnI8rK1ov0ALM467EZHtjom07GFt3TzFzi03IytiaBmNrG5cBr1LD0Uc1ZXTVUkXJsMdLDblGPOdlQZDfITbwZWq6KMYTE5VKPYSOsIfiE01a8WOWU5YAelsDLM4++zK0U1OylaGRtaxjdA1oAaB0ADQL6ogIiICIiCNJA/OXsc0Xa0EOYXc0uN9HDylxkm8uP6J38ilIgiOhldvfGe2I/yI2KVu58Y/wDKP8ilogi5JvLj+id/Iu9LC6LMXEEudfRthzWtta58npX3RAREQEREBERAREQEREBERAREQFFxHmD5cX5rVKXSaJs4yvaHDTQi40NxoesIO6KL7HQ/BR/Mb+iex0PwUfzG/oglKJiNK6qADHhlg/ewP5zC0b+gkHrtbcVz7HQ/BR/Mb+iex0PwUfzG/oppqmmcwiqmKoxL4TQOgYczg7NLERZobYZ4xbTfqCbnptwUPaSsrcOcyWmhZUQtB5WEHLPvHhxuJyuIF/ANr8Cso2ghaQRGwEaghg0I3HcpKTOdyIwxez+0FPtDGX0775TlexwLZI3DQsew6tcCDv8ARdZRV3aDZOPFJBUQvdTVjRZtRFbNbyZGnwZWaDwXeiyhUm1cmEPbT4sxsLnHLHUsv3tKeFyfEvOvgv00NiVCVvRAbogIiICIiAiIgIiICIiAiIgIiICIiAiIgIiICIiAiIgIiICIiAiIgL41dKytY6OVjXscLOa4AtI6CDoV9kQUv2Gq9kvCw4mopRvo5X+Ewf8Ad5HbvNv032IWd2e2jp9oWkwuIezSSKQZJo3eTIw6tP2G2hKy6wG0OykOMuEzXOgqmcyohOWQW1yu4SM6WOuLX3XQZ9FTYNqJ8AcIcXa1jSbMrYwe9n62Akv4h5uND4J1sdFaKDEIsQz8k8O5N5Y6x3OABt6nA9hCDpUU7J5m52tdZjrZgDbwm9Kxu0eI0OzcXKVDGC+jWtjaXvPQ1vHt3DiQss85ZQT5DvxBedtqMddtHUvqHE5SSIhwbED4IHQTzj1nqCC1V3dNLyeQoqdjeHKjM70hoAB7CVJwnunQ5gKqiiDfLhAJHWWOGo7HE9RVb2Ww8ODpXgG+jbi+nE+sW9BX22hm5BpZHFw8J/J6NHUbWv18FtxpJ8LxJnCoq4tT+q/TUU5nzziPX/ebdWHNpMTjbLC2J8bhcOa1tvu0PSN4X3oIWwOlDGhozjRoAHi2dC0v3LdoXYRVtgcfcag5SODZLeC8dF7WPT4PQt10vPl+WPy2LUW6SiIgIiICIiCLiniJfNv/AAlDh8A3xR/Mb+iYp4iXzb/wlULuyY86jhjpIzYz5jIR8E2wyf5ifU1w4oI+0XdFo6JxjpKaOcjQyENbFf4pDSX9oAHQSsBF3TJGnwqOkcOgNLT845vuVNoKU1kjYxxOvUOJ9Su80UdKy4jBDQAA1lyeAG77VtWNLN2JqziIVev4pRpK6bfLzVT2XbZHamg2mORsTIpgL8k9rbkDeWOGjx9o4gKxVtFFE1pbGwESRWIaAfGN6l50rKqQTcoAYZGkFmUZSwjVpGm/Xjvv0Le+zuOe2KghnIAeXxh4G4PbK0O9FwtaqMThY26pqpiqYxn5WVERQzEREBERAREQEREBERAREQRsToxiEL4ibCRpaTla6wOnNe1zT2EEKp7C9z8bFSyOhqXvilHhRSMHOB8F4c0gCwuLW1uOgK6ogxuKRmbO1vOdDIB2mwC8uw1zQACCDYfcvVjvHD5DvxNWgO6tsY/Aql08bb08zi4EbmPcbuYegX3dtuGodtmMZfWgtytEcbQAbW19fQPtWD2m2kfWu5OJ1o2nUj3x/aP98FjfZPkKYQR3BcXGV246mwaOqwFysaGkrdu6mfCi3E+8/ZUabhluNTVqKqcb7R9/nszmzdS+epgbvPKxkEdTgfuBXpWpqJaRk74YTPIHttG17WF12xg+E8hosCTqeC1B3HtkH1Mwq5W2jj1bcc53/wCLdVLz5flj8ti0lurvtixH+0TfWqb+RPbFiP8AaJvrVN/IrWiCqe2LEf7RN9apv5E9sWI/2ib61TfyK1ogqntixH+0TfWqb+RV3bDbXFcL5B0WHPY98uTk3SRTcqC0kgNheXhwy3zc0XN73C2auMove2vT/vsQYinq5a6idJPAaeR0b80TnteW+CffN0I9R6QFqru5PNNWwuIOV0AA7WyOJ/E1bjxTxEvm3/hKq/dQ2TO1NL7mPd4SXR/GBHhMv12FusBBovDMbNG/3IAvfZozNvvPb02Vpx/H/YqPSxkdzR18XHqCo9D/ANFT5pmuvEXeDaxzgWDTfdqotbVPrXmR5u4+oDgB1BblrUzatTETvP09VTquG0arU01VU/8AMRv6z5fD6OxKWRxc52Yk3NxvW7u5ES7DnE6A1LCPpWX+1aXwXCJcXlbFE0lzj0faV6VwXBW4BRRQN966K56XGRt1prbERGIWBERAREQEREBERAREQEREBERAREQQ6idsErS9zWgsdYuIHFvSulVUU1WwskfE5rhYhzmkEetT0Qa0xTuaYXVuLo5hFfg2Rpb6ATou+EdznDKBwc+YSkcHSNt6rrZCIINPVU9M0NY+JrRuAc233rvQSNmMpaQRnGoNx4tnEKWiAiIgIiICIiCNiQvDIB5DvwlceyMPwsfz2/qpSIKltLs1hu0ZzSmMSeWyQNd6SDr6VV2dyzD2uuaq46M7R9oK2qiCubPYRh+zzbQGIHi4vaXH03WTq6yOYNa17HEvj0DgTpI0nQHoWQRAREQ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eg;base64,/9j/4AAQSkZJRgABAQAAAQABAAD/2wCEAAkGBxIHERUSERQWFhQVGBkbGBgWFh0bGBsYGxgdGhoYHRwcHCgiGxwmHhgaJjEhJykrLjAuHB8zODYsNyktLisBCgoKDg0OGxAQGywkHyQyMDc3Ny42LTcyNis4NCw3NDAtODQsNDQ3Nzc3NyszNzYsLCw3MTA3MTcvMiwrLiwsN//AABEIALwBDAMBIgACEQEDEQH/xAAcAAEAAgIDAQAAAAAAAAAAAAAABAYFBwECCAP/xABQEAABAwIDAwUIEQIEAgsAAAABAAIDBBEFEiEGMUETMlFhcQcUIjNSc4GRFRYjQlNicpKTlKGxsrPR0tNDVVSCwfAkNCU1Y2R0g6K0xNTh/8QAGgEBAAIDAQAAAAAAAAAAAAAAAAEFAgQGA//EACwRAQABAwIEBQMFAQAAAAAAAAABAgMRBCEFEjFBE1FhcYGhwfEUkbHR8CL/2gAMAwEAAhEDEQA/AN4oiICIiAiIgIiICIiAiIgIiICKE6Fs8zg4XAYy1+F3Pv8AcPUoWO11HgEfK1Jaxt7AWu5zrXytaNXHTcEGaRakre6lCHe4UOZvTLKGH5rWv+9TsG7pdFVODamnMF/f35SMdpADm9uWw6UGzUUSKlhmaHNa1zXC4I1BB3EEbwlC0RmUDQB4sOj3Nh+8lBLREQEREBERAREQEREBERAREQEREBFxdLoOUXF0ug5RLogIiICIiAiwu1G0cOzsLnySRNfYljJJMmcj3os1zvU0rD7Abcu2z5QikkhZGbOe9wLc/kDQEuHHTTS+8ILPnEcsjibARsJPQAZLleeNqMeftLUuqHk5TcRNO5kV/BFuBOhd19QFt6bTNc+CtDOcaQ2t05ZrLzaytYeNvQgtezWFtmaZJGhwOjQ4XGm8+vT0FcY+YaUFkcTM3Fwbo3sPlfcpGzuM9/NIDAGRhrRa+pt19VvWq/tNtO6qcYorcm06nyiPTzR9qta/Do00THf03ly1mNVe4lPPE4iemdojtnHX27z6ZXvuQ7SupJu8ZHXikuYr+8eNS0fFcLm3Ag9K2zSc+bzg/KYvNWxlY6WuprDwhK0gj03+xeia2eamZUPpohNK17SIy8MzeBHcBxBANr2vpe25VTqWWRYDAtrqfF3mE5oKkc6nnbklHWAdHt+M0kLPoCIiAiIgIiICIiAiIgIiICiYowSRgEAgvi0IuPGtUtRcR5g85F+a1B27wi+DZ8wfoqRtdtWzAKwUohogDA2XPUzCEayOZlFonXPg39fQrHitRiMchFNBTPisLOlnex1+PgticLelQHTYu/fSUJ7amT/66DAzbVvgiZO6HChFIXBjzWnK4tNnAHvfWxWc2ExiPamGaQwQN5Kd0V4nCSN2VjHZ2uyNuDn6OCw0GylfRx0L2NpnTU01ZI9jpXiMioMlg13Jkmwk4tG5Z2Ooxdm6loQOqqkH/wAdBma2kjja0tYwESRahoB8Y3qWQVdoceGKh0UkboamF8HKwuINs0jSHNcNHxmxs4W3G4B0X1xza6kwV/JSSF853QQtdLMdLjwGAkXHE2CDOr51E7KZpfI5rGtFy5xAaB0knQKpivxbHPEQR0MR/qVJEs5Ft4hY7K09Tn8Ny+sGwdPM4SVz5a6Qa3qXXjB+LC20bR/lKDiXbqKqJZh8Mtc8aXhFoQfjTvswegu7F09i8Uxr/mallJEf6VGM0tuh08g0O/mMHarbFGIQGtAAGgAFgB1ALsgweC7I0WCu5SKEGU75pCZJieJMjyXcN17LKUFFHh7BHE0NYLmw6SSXE9JJJJJ1JJKkIgitGaaQHdycf4pF5t7oOyT9l6pzA08i8kwu4Fvk/Kbut0AHs9H8q2Kd+ZwHuce8299Ivji9JS4zEYp+Tew8CRoekdB60HmN2Kd7UrYIjq65ld2+8HosCViQL6LdWJdyKllcTDVZR5LsrrenepOC9ymjpHB084kt70EAelZ11zXjPZ52rNFrPL1mcz7q73GdlXVM4q5BaOPm34u6luqk583nB+UxdaTkKJgZGWNa3cAQuaF4kdKQQRyg3eaYsHoj47gFNj7Aypia8A3adz2HymPFnNPWCFX+98T2X8U44hTD+nI4Nq2DTmyaNmAFzZ1nHQXKuaIMNgG09Nj9xC8iVnPhkBZNGeh8btR27utZlYbH9mKbH7GVhErOZNG4smjPS2Ruo7N3UsL3ziey/jmnEKYf1I2htWxuvOjHgzWFhdtnHU2KC5osbgePU2PsL6aVrwDZw3PYfJew2cw9RAWSQcE5dTuUb2Rh+Fj+e39UxTxEvm3/AISpEkgiBc4gNAJJJsABqSTwCCP7Iw/Cx/Pb+qeyMPwsfz2/qtb7Rd1nI4soY2vAuOWlvlPW1gsXDrJHYRqsBD3U8RY67uQcOgxOHqIkuPtQbn9kYfhY/nt/VdmV0TyAJGEncA8X+9VPY3uhwbROEMjeRqDuaXZmPsLnI6wufikA9trq1YjzB5yL81qCUiIgKLiPMHnIvzWqUouI8weci/NagxWL7SnDJTGKOsmsAc8MIcw34Al41HHRQ/bqf7diX1dv8itaIKp7dT/bsS+rt/kWS2f2ijxwyMEc0MkRbnjnYGSAOF2vsCbtNiAb72lZlVbFcJqKaqkqqaUgzRsY5vIiTxLZHN1L22Li8jtIUxEzOIRM4jMo0/8A1zN/4Wj/APeSq3NgYxxeGtDnWzOAFzbdc7zZVeiwiWKeSqnlL3u73hA5IRjKyYSBws919ZHD0K2JMYInIiIoSIiICIiDq5odvAK45JvQPUu6IOnJN6B6k5JvQPUu6IOnJN6B6l2Ay7lyiAiIgIiIK/jmyNPizxMM0FSObUQOyS9jiNHt05rgRZUp21mKYLiMUE8M1VTR5mSzw0kzQ4Oy5ZC3KQXsLTcsJaQ82FwFtVEEXE/ES+bf+ErXndpxp0McVGw2Et3y24saQGs7HOuT8i3FbDxTxEvm3/hK053dC6lrIJCLtfDlHax7ifxtQU7DaQ10jWDjvPQ0bz/vpCvUp73Z4LC6ws1o48AOpa6w7Gn077Qghz7N1AO86dKs20ePnDGZWkGVw06vjn/QK00VVFFqqqdvX+nMcasX72pt0U4mO0b/ADM/lhsSmlfKXSEskBBFjYsI1ba24jet57K46docPimd4zPG2S3ltlaHHsNr+leau/ZCblxJOpvrcrePcia72Oc4iwdUMI+kZdVtU5mZdJbt8lEU7bR26fDZqIixZii4kbMvYmz4zoCTYSNJ0AvuUpEEXv5nRJ9FJ+1O/mdEn0Un7VKRBF7+Z0SfRSftUat5CuAEjJHABwHuco5zSx25vFriPSsmimJmJzCJpiqMSxLhGwZYmPBfLG43jk3hzATdwsPBaPUssiJMzPUiIjoIiKEiIiAiIgIo0s785YxrTZoJLnFvOLgLWafJK4zzeRH9K7+NBKRQJ619Pz+Rb8qYj7413jnlkF2tiI6RKSPy0ExFFzzeRH9K7+Nd6WYy5g4AFrrGxuOaHb7DyuhB90REBEXBNt6DlFWK7bqkheYoC+rmG+KlbypGtvCcPAZr5TgqptdhWN7SmKSL/gDnDQ2KpkdJlNy50xjIjDWgXsMxubX11DZGKeIl82/8JVe7o+yg2rpMjbCaM5oid17WLD1OHqIB4LLw4e6hozCZJJniNwL5Dme92U6ntPBSu/mdEn0Un7UHleGN+BVB5aNwfFm8AixD7WGbq6x6FAqJ31by95u5x1/TsXp7H8FotoB/xELnOG53IyBw7CG3VaZ3NMNa69qgjoLJLfhWXPPLy9mEW6Yrm5jfGPhpjZ3AJscmbHE0kk6m2gHSV6Tw3CG4HSRQM3MdFfrPKNuVzg1DSYI3LBE5g6RDJc+nKpdVUicBrQ++ePfG8CwkaSblthoFizZBERAREQEREBERAREQEREBERAREQRY/HP83H+KRaz7ovdAkikdSUTsuQ2lmHOzcY2HhbcXb73AsRdX/GKw4cyqmG+OnzjtaJSPuXm4X4kk8Sd5O8k9ZOqCbRYY/F3OOjnC2Z8hLib9Ljck9qyVNS1WzPu0M4iI4McbOPQWZcr+wj1LL4DHHTxBrXtc7nPyuB1PYeG70LE7XSRRkF8pLzzWC2UDid32qxq0tFNjnnefdzdHFL17XeDTtTny3n8/SG2+5/tiNqIi2QBlRHblGjmuB3SNvrlNt3A6a6E2Ok583nB+UxefdgsTNBiFO9h0c/k3W4teN3rDT6Fv4OewVBjaHPDrtaXZQ53JMsC6xsCeNiq50icsTjm0tJgIHfM7GE81l7yO+Sxt3O9AWGOC4ljX/OVYpoz/AEaEWdb41Q8Zr/Ia1ZbA9laPASXU8LWvN80jrvldffeR5Lj60GJ9sGIYzpQ0XJMP9euJjG/e2Bt5HaajNk4LkbE+yWuJVU1X/wBlfkaYa3HuUZ8K3x3OVuRBHoKGLDmCOGNkbBuaxoa0egBSERAREQEREBERAREQFGxBxazwSWkujFxa9jI0HeCNxKkqLiPMHnIvzWoOe9nfCv8A/R+xYLGNo4MHmFPJLUulLBJlip3S+AXFoceTiNtWkKViu1EWFSGJ8VU4gA3ipZZGa/GYwi6q2MVuHYzMJ5afEhKGCPNHBWReAHFwaeTAvq4lBlfbjT9Nf9Rl/gWUwDFYtoGPfBNNaOQxvD4xG5rwGuLS18YO5w4LXgjl72w3l215gE9byoYKjluTzSchnye6b+Ttf7lZNn8boMAY6OCnrwJJDI8vpaqQl5DWlxc9pduaPUgttSx8ADhI8+GwWIZaxe0H3vQSpyxUWKQ4xA2WnkbIwyRajgeUZdrgdWuHFpAI4hZVARdZJBEC5xAA3kmwA6yqvUbd08jjHRskrZQbEUzczGn40xtG351+pBalAxjGqbBGZ6maOJvAvcBfqA3uPUFX20eLY346aOgiP9OntLPbiDM8ZGnraw9qnYRsZRYU/lRHys/Gedxmmva187yS3/LZBjpdqKjHGlmH0Uj2OBHL1JdTw2I5zQRyrx8lo7Vju51s1iVBNLLXVk0kbXObFEZHlrraF5zkuy3uGgm5AueC2GiDGV9IMQ74hO6SBrD2O5Uf6ryxWMmw2R0T7texxa4Hg4Gx38Lr1hH45/m4/wAUiondK7nI2iJqKazai3hA6NksNDfg4br8RoeFg1TgtYMKpXTyaukcQxp3nLoOwXubqtVdS6seXvN3O3/6AdACy2KbP1tG4MmikGQZWgtJAHVluF9cG2Oq8WcGxxP14kWA7br2uXpqpiiOkfz5tXT6WLddd2reqqf2jtEJfcywx2JYhCADZrs7uxq9IUnPm84PymKu7A7GM2Vi1s6Z/Od0dQVipOfN5wflMXi2kpERAREQEREBERAREQEREBERAUXEeYPORfmtUpRcR5g85F+a1BHrsfpMPfyc1TBG8AHLJMxrrHcbOcCvh7bcP/xtL9Yj/cplVhFNWOzywRPcffPja46btSLr4+16j/wtP9Cz9qD4+23D/wDG0v1iP9yn4fiMOJtL4JY5Wg2Lo3teAbA2JaSL2I061G9r1H/haf6Fn7VXDA/ZitqJYaZve88cWUMkjiaHxCQyOLXEa5C3Xob1KYiZ6ImYjq55MU+MVIYMokgopHgbnSd8vZnI8rK1ov0ALM467EZHtjom07GFt3TzFzi03IytiaBmNrG5cBr1LD0Uc1ZXTVUkXJsMdLDblGPOdlQZDfITbwZWq6KMYTE5VKPYSOsIfiE01a8WOWU5YAelsDLM4++zK0U1OylaGRtaxjdA1oAaB0ADQL6ogIiICIiCNJA/OXsc0Xa0EOYXc0uN9HDylxkm8uP6J38ilIgiOhldvfGe2I/yI2KVu58Y/wDKP8ilogi5JvLj+id/Iu9LC6LMXEEudfRthzWtta58npX3RAREQEREBERAREQEREBERAREQFFxHmD5cX5rVKXSaJs4yvaHDTQi40NxoesIO6KL7HQ/BR/Mb+iex0PwUfzG/oglKJiNK6qADHhlg/ewP5zC0b+gkHrtbcVz7HQ/BR/Mb+iex0PwUfzG/oppqmmcwiqmKoxL4TQOgYczg7NLERZobYZ4xbTfqCbnptwUPaSsrcOcyWmhZUQtB5WEHLPvHhxuJyuIF/ANr8Cso2ghaQRGwEaghg0I3HcpKTOdyIwxez+0FPtDGX0775TlexwLZI3DQsew6tcCDv8ARdZRV3aDZOPFJBUQvdTVjRZtRFbNbyZGnwZWaDwXeiyhUm1cmEPbT4sxsLnHLHUsv3tKeFyfEvOvgv00NiVCVvRAbogIiICIiAiIgIiICIiAiIgIiICIiAiIgIiICIiAiIgIiICIiAiIgL41dKytY6OVjXscLOa4AtI6CDoV9kQUv2Gq9kvCw4mopRvo5X+Ewf8Ad5HbvNv032IWd2e2jp9oWkwuIezSSKQZJo3eTIw6tP2G2hKy6wG0OykOMuEzXOgqmcyohOWQW1yu4SM6WOuLX3XQZ9FTYNqJ8AcIcXa1jSbMrYwe9n62Akv4h5uND4J1sdFaKDEIsQz8k8O5N5Y6x3OABt6nA9hCDpUU7J5m52tdZjrZgDbwm9Kxu0eI0OzcXKVDGC+jWtjaXvPQ1vHt3DiQss85ZQT5DvxBedtqMddtHUvqHE5SSIhwbED4IHQTzj1nqCC1V3dNLyeQoqdjeHKjM70hoAB7CVJwnunQ5gKqiiDfLhAJHWWOGo7HE9RVb2Ww8ODpXgG+jbi+nE+sW9BX22hm5BpZHFw8J/J6NHUbWv18FtxpJ8LxJnCoq4tT+q/TUU5nzziPX/ebdWHNpMTjbLC2J8bhcOa1tvu0PSN4X3oIWwOlDGhozjRoAHi2dC0v3LdoXYRVtgcfcag5SODZLeC8dF7WPT4PQt10vPl+WPy2LUW6SiIgIiICIiCLiniJfNv/AAlDh8A3xR/Mb+iYp4iXzb/wlULuyY86jhjpIzYz5jIR8E2wyf5ifU1w4oI+0XdFo6JxjpKaOcjQyENbFf4pDSX9oAHQSsBF3TJGnwqOkcOgNLT845vuVNoKU1kjYxxOvUOJ9Su80UdKy4jBDQAA1lyeAG77VtWNLN2JqziIVev4pRpK6bfLzVT2XbZHamg2mORsTIpgL8k9rbkDeWOGjx9o4gKxVtFFE1pbGwESRWIaAfGN6l50rKqQTcoAYZGkFmUZSwjVpGm/Xjvv0Le+zuOe2KghnIAeXxh4G4PbK0O9FwtaqMThY26pqpiqYxn5WVERQzEREBERAREQEREBERAREQRsToxiEL4ibCRpaTla6wOnNe1zT2EEKp7C9z8bFSyOhqXvilHhRSMHOB8F4c0gCwuLW1uOgK6ogxuKRmbO1vOdDIB2mwC8uw1zQACCDYfcvVjvHD5DvxNWgO6tsY/Aql08bb08zi4EbmPcbuYegX3dtuGodtmMZfWgtytEcbQAbW19fQPtWD2m2kfWu5OJ1o2nUj3x/aP98FjfZPkKYQR3BcXGV246mwaOqwFysaGkrdu6mfCi3E+8/ZUabhluNTVqKqcb7R9/nszmzdS+epgbvPKxkEdTgfuBXpWpqJaRk74YTPIHttG17WF12xg+E8hosCTqeC1B3HtkH1Mwq5W2jj1bcc53/wCLdVLz5flj8ti0lurvtixH+0TfWqb+RPbFiP8AaJvrVN/IrWiCqe2LEf7RN9apv5E9sWI/2ib61TfyK1ogqntixH+0TfWqb+RV3bDbXFcL5B0WHPY98uTk3SRTcqC0kgNheXhwy3zc0XN73C2auMove2vT/vsQYinq5a6idJPAaeR0b80TnteW+CffN0I9R6QFqru5PNNWwuIOV0AA7WyOJ/E1bjxTxEvm3/hKq/dQ2TO1NL7mPd4SXR/GBHhMv12FusBBovDMbNG/3IAvfZozNvvPb02Vpx/H/YqPSxkdzR18XHqCo9D/ANFT5pmuvEXeDaxzgWDTfdqotbVPrXmR5u4+oDgB1BblrUzatTETvP09VTquG0arU01VU/8AMRv6z5fD6OxKWRxc52Yk3NxvW7u5ES7DnE6A1LCPpWX+1aXwXCJcXlbFE0lzj0faV6VwXBW4BRRQN966K56XGRt1prbERGIWBERAREQEREBERAREQEREBERAREQQ6idsErS9zWgsdYuIHFvSulVUU1WwskfE5rhYhzmkEetT0Qa0xTuaYXVuLo5hFfg2Rpb6ATou+EdznDKBwc+YSkcHSNt6rrZCIINPVU9M0NY+JrRuAc233rvQSNmMpaQRnGoNx4tnEKWiAiIgIiICIiCNiQvDIB5DvwlceyMPwsfz2/qpSIKltLs1hu0ZzSmMSeWyQNd6SDr6VV2dyzD2uuaq46M7R9oK2qiCubPYRh+zzbQGIHi4vaXH03WTq6yOYNa17HEvj0DgTpI0nQHoWQRAREQf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data:image/jpeg;base64,/9j/4AAQSkZJRgABAQAAAQABAAD/2wCEAAkGBxIHERUSERQWFhQVGBkbGBgWFh0bGBsYGxgdGhoYHRwcHCgiGxwmHhgaJjEhJykrLjAuHB8zODYsNyktLisBCgoKDg0OGxAQGywkHyQyMDc3Ny42LTcyNis4NCw3NDAtODQsNDQ3Nzc3NyszNzYsLCw3MTA3MTcvMiwrLiwsN//AABEIALwBDAMBIgACEQEDEQH/xAAcAAEAAgIDAQAAAAAAAAAAAAAABAYFBwECCAP/xABQEAABAwIDAwUIEQIEAgsAAAABAAIDBBEFEiEGMUETMlFhcQcUIjNSc4GRFRYjQlNicpKTlKGxsrPR0tNDVVSCwfAkNCU1Y2R0g6K0xNTh/8QAGgEBAAIDAQAAAAAAAAAAAAAAAAEFAgQGA//EACwRAQABAwIEBQMFAQAAAAAAAAABAgMRBCEFEjFBE1FhcYGhwfEUkbHR8CL/2gAMAwEAAhEDEQA/AN4oiICIiAiIgIiICIiAiIgIiICKE6Fs8zg4XAYy1+F3Pv8AcPUoWO11HgEfK1Jaxt7AWu5zrXytaNXHTcEGaRakre6lCHe4UOZvTLKGH5rWv+9TsG7pdFVODamnMF/f35SMdpADm9uWw6UGzUUSKlhmaHNa1zXC4I1BB3EEbwlC0RmUDQB4sOj3Nh+8lBLREQEREBERAREQEREBERAREQEREBFxdLoOUXF0ug5RLogIiICIiAiwu1G0cOzsLnySRNfYljJJMmcj3os1zvU0rD7Abcu2z5QikkhZGbOe9wLc/kDQEuHHTTS+8ILPnEcsjibARsJPQAZLleeNqMeftLUuqHk5TcRNO5kV/BFuBOhd19QFt6bTNc+CtDOcaQ2t05ZrLzaytYeNvQgtezWFtmaZJGhwOjQ4XGm8+vT0FcY+YaUFkcTM3Fwbo3sPlfcpGzuM9/NIDAGRhrRa+pt19VvWq/tNtO6qcYorcm06nyiPTzR9qta/Do00THf03ly1mNVe4lPPE4iemdojtnHX27z6ZXvuQ7SupJu8ZHXikuYr+8eNS0fFcLm3Ag9K2zSc+bzg/KYvNWxlY6WuprDwhK0gj03+xeia2eamZUPpohNK17SIy8MzeBHcBxBANr2vpe25VTqWWRYDAtrqfF3mE5oKkc6nnbklHWAdHt+M0kLPoCIiAiIgIiICIiAiIgIiICiYowSRgEAgvi0IuPGtUtRcR5g85F+a1B27wi+DZ8wfoqRtdtWzAKwUohogDA2XPUzCEayOZlFonXPg39fQrHitRiMchFNBTPisLOlnex1+PgticLelQHTYu/fSUJ7amT/66DAzbVvgiZO6HChFIXBjzWnK4tNnAHvfWxWc2ExiPamGaQwQN5Kd0V4nCSN2VjHZ2uyNuDn6OCw0GylfRx0L2NpnTU01ZI9jpXiMioMlg13Jkmwk4tG5Z2Ooxdm6loQOqqkH/wAdBma2kjja0tYwESRahoB8Y3qWQVdoceGKh0UkboamF8HKwuINs0jSHNcNHxmxs4W3G4B0X1xza6kwV/JSSF853QQtdLMdLjwGAkXHE2CDOr51E7KZpfI5rGtFy5xAaB0knQKpivxbHPEQR0MR/qVJEs5Ft4hY7K09Tn8Ny+sGwdPM4SVz5a6Qa3qXXjB+LC20bR/lKDiXbqKqJZh8Mtc8aXhFoQfjTvswegu7F09i8Uxr/mallJEf6VGM0tuh08g0O/mMHarbFGIQGtAAGgAFgB1ALsgweC7I0WCu5SKEGU75pCZJieJMjyXcN17LKUFFHh7BHE0NYLmw6SSXE9JJJJJ1JJKkIgitGaaQHdycf4pF5t7oOyT9l6pzA08i8kwu4Fvk/Kbut0AHs9H8q2Kd+ZwHuce8299Ivji9JS4zEYp+Tew8CRoekdB60HmN2Kd7UrYIjq65ld2+8HosCViQL6LdWJdyKllcTDVZR5LsrrenepOC9ymjpHB084kt70EAelZ11zXjPZ52rNFrPL1mcz7q73GdlXVM4q5BaOPm34u6luqk583nB+UxdaTkKJgZGWNa3cAQuaF4kdKQQRyg3eaYsHoj47gFNj7Aypia8A3adz2HymPFnNPWCFX+98T2X8U44hTD+nI4Nq2DTmyaNmAFzZ1nHQXKuaIMNgG09Nj9xC8iVnPhkBZNGeh8btR27utZlYbH9mKbH7GVhErOZNG4smjPS2Ruo7N3UsL3ziey/jmnEKYf1I2htWxuvOjHgzWFhdtnHU2KC5osbgePU2PsL6aVrwDZw3PYfJew2cw9RAWSQcE5dTuUb2Rh+Fj+e39UxTxEvm3/AISpEkgiBc4gNAJJJsABqSTwCCP7Iw/Cx/Pb+qeyMPwsfz2/qtb7Rd1nI4soY2vAuOWlvlPW1gsXDrJHYRqsBD3U8RY67uQcOgxOHqIkuPtQbn9kYfhY/nt/VdmV0TyAJGEncA8X+9VPY3uhwbROEMjeRqDuaXZmPsLnI6wufikA9trq1YjzB5yL81qCUiIgKLiPMHnIvzWqUouI8weci/NagxWL7SnDJTGKOsmsAc8MIcw34Al41HHRQ/bqf7diX1dv8itaIKp7dT/bsS+rt/kWS2f2ijxwyMEc0MkRbnjnYGSAOF2vsCbtNiAb72lZlVbFcJqKaqkqqaUgzRsY5vIiTxLZHN1L22Li8jtIUxEzOIRM4jMo0/8A1zN/4Wj/APeSq3NgYxxeGtDnWzOAFzbdc7zZVeiwiWKeSqnlL3u73hA5IRjKyYSBws919ZHD0K2JMYInIiIoSIiICIiDq5odvAK45JvQPUu6IOnJN6B6k5JvQPUu6IOnJN6B6l2Ay7lyiAiIgIiIK/jmyNPizxMM0FSObUQOyS9jiNHt05rgRZUp21mKYLiMUE8M1VTR5mSzw0kzQ4Oy5ZC3KQXsLTcsJaQ82FwFtVEEXE/ES+bf+ErXndpxp0McVGw2Et3y24saQGs7HOuT8i3FbDxTxEvm3/hK053dC6lrIJCLtfDlHax7ifxtQU7DaQ10jWDjvPQ0bz/vpCvUp73Z4LC6ws1o48AOpa6w7Gn077Qghz7N1AO86dKs20ePnDGZWkGVw06vjn/QK00VVFFqqqdvX+nMcasX72pt0U4mO0b/ADM/lhsSmlfKXSEskBBFjYsI1ba24jet57K46docPimd4zPG2S3ltlaHHsNr+leau/ZCblxJOpvrcrePcia72Oc4iwdUMI+kZdVtU5mZdJbt8lEU7bR26fDZqIixZii4kbMvYmz4zoCTYSNJ0AvuUpEEXv5nRJ9FJ+1O/mdEn0Un7VKRBF7+Z0SfRSftUat5CuAEjJHABwHuco5zSx25vFriPSsmimJmJzCJpiqMSxLhGwZYmPBfLG43jk3hzATdwsPBaPUssiJMzPUiIjoIiKEiIiAiIgIo0s785YxrTZoJLnFvOLgLWafJK4zzeRH9K7+NBKRQJ619Pz+Rb8qYj7413jnlkF2tiI6RKSPy0ExFFzzeRH9K7+Nd6WYy5g4AFrrGxuOaHb7DyuhB90REBEXBNt6DlFWK7bqkheYoC+rmG+KlbypGtvCcPAZr5TgqptdhWN7SmKSL/gDnDQ2KpkdJlNy50xjIjDWgXsMxubX11DZGKeIl82/8JVe7o+yg2rpMjbCaM5oid17WLD1OHqIB4LLw4e6hozCZJJniNwL5Dme92U6ntPBSu/mdEn0Un7UHleGN+BVB5aNwfFm8AixD7WGbq6x6FAqJ31by95u5x1/TsXp7H8FotoB/xELnOG53IyBw7CG3VaZ3NMNa69qgjoLJLfhWXPPLy9mEW6Yrm5jfGPhpjZ3AJscmbHE0kk6m2gHSV6Tw3CG4HSRQM3MdFfrPKNuVzg1DSYI3LBE5g6RDJc+nKpdVUicBrQ++ePfG8CwkaSblthoFizZBERAREQEREBERAREQEREBERAREQRY/HP83H+KRaz7ovdAkikdSUTsuQ2lmHOzcY2HhbcXb73AsRdX/GKw4cyqmG+OnzjtaJSPuXm4X4kk8Sd5O8k9ZOqCbRYY/F3OOjnC2Z8hLib9Ljck9qyVNS1WzPu0M4iI4McbOPQWZcr+wj1LL4DHHTxBrXtc7nPyuB1PYeG70LE7XSRRkF8pLzzWC2UDid32qxq0tFNjnnefdzdHFL17XeDTtTny3n8/SG2+5/tiNqIi2QBlRHblGjmuB3SNvrlNt3A6a6E2Ok583nB+UxefdgsTNBiFO9h0c/k3W4teN3rDT6Fv4OewVBjaHPDrtaXZQ53JMsC6xsCeNiq50icsTjm0tJgIHfM7GE81l7yO+Sxt3O9AWGOC4ljX/OVYpoz/AEaEWdb41Q8Zr/Ia1ZbA9laPASXU8LWvN80jrvldffeR5Lj60GJ9sGIYzpQ0XJMP9euJjG/e2Bt5HaajNk4LkbE+yWuJVU1X/wBlfkaYa3HuUZ8K3x3OVuRBHoKGLDmCOGNkbBuaxoa0egBSERAREQEREBERAREQFGxBxazwSWkujFxa9jI0HeCNxKkqLiPMHnIvzWoOe9nfCv8A/R+xYLGNo4MHmFPJLUulLBJlip3S+AXFoceTiNtWkKViu1EWFSGJ8VU4gA3ipZZGa/GYwi6q2MVuHYzMJ5afEhKGCPNHBWReAHFwaeTAvq4lBlfbjT9Nf9Rl/gWUwDFYtoGPfBNNaOQxvD4xG5rwGuLS18YO5w4LXgjl72w3l215gE9byoYKjluTzSchnye6b+Ttf7lZNn8boMAY6OCnrwJJDI8vpaqQl5DWlxc9pduaPUgttSx8ADhI8+GwWIZaxe0H3vQSpyxUWKQ4xA2WnkbIwyRajgeUZdrgdWuHFpAI4hZVARdZJBEC5xAA3kmwA6yqvUbd08jjHRskrZQbEUzczGn40xtG351+pBalAxjGqbBGZ6maOJvAvcBfqA3uPUFX20eLY346aOgiP9OntLPbiDM8ZGnraw9qnYRsZRYU/lRHys/Gedxmmva187yS3/LZBjpdqKjHGlmH0Uj2OBHL1JdTw2I5zQRyrx8lo7Vju51s1iVBNLLXVk0kbXObFEZHlrraF5zkuy3uGgm5AueC2GiDGV9IMQ74hO6SBrD2O5Uf6ryxWMmw2R0T7texxa4Hg4Gx38Lr1hH45/m4/wAUiondK7nI2iJqKazai3hA6NksNDfg4br8RoeFg1TgtYMKpXTyaukcQxp3nLoOwXubqtVdS6seXvN3O3/6AdACy2KbP1tG4MmikGQZWgtJAHVluF9cG2Oq8WcGxxP14kWA7br2uXpqpiiOkfz5tXT6WLddd2reqqf2jtEJfcywx2JYhCADZrs7uxq9IUnPm84PymKu7A7GM2Vi1s6Z/Od0dQVipOfN5wflMXi2kpERAREQEREBERAREQEREBERAUXEeYPORfmtUpRcR5g85F+a1BHrsfpMPfyc1TBG8AHLJMxrrHcbOcCvh7bcP/xtL9Yj/cplVhFNWOzywRPcffPja46btSLr4+16j/wtP9Cz9qD4+23D/wDG0v1iP9yn4fiMOJtL4JY5Wg2Lo3teAbA2JaSL2I061G9r1H/haf6Fn7VXDA/ZitqJYaZve88cWUMkjiaHxCQyOLXEa5C3Xob1KYiZ6ImYjq55MU+MVIYMokgopHgbnSd8vZnI8rK1ov0ALM467EZHtjom07GFt3TzFzi03IytiaBmNrG5cBr1LD0Uc1ZXTVUkXJsMdLDblGPOdlQZDfITbwZWq6KMYTE5VKPYSOsIfiE01a8WOWU5YAelsDLM4++zK0U1OylaGRtaxjdA1oAaB0ADQL6ogIiICIiCNJA/OXsc0Xa0EOYXc0uN9HDylxkm8uP6J38ilIgiOhldvfGe2I/yI2KVu58Y/wDKP8ilogi5JvLj+id/Iu9LC6LMXEEudfRthzWtta58npX3RAREQEREBERAREQEREBERAREQFFxHmD5cX5rVKXSaJs4yvaHDTQi40NxoesIO6KL7HQ/BR/Mb+iex0PwUfzG/oglKJiNK6qADHhlg/ewP5zC0b+gkHrtbcVz7HQ/BR/Mb+iex0PwUfzG/oppqmmcwiqmKoxL4TQOgYczg7NLERZobYZ4xbTfqCbnptwUPaSsrcOcyWmhZUQtB5WEHLPvHhxuJyuIF/ANr8Cso2ghaQRGwEaghg0I3HcpKTOdyIwxez+0FPtDGX0775TlexwLZI3DQsew6tcCDv8ARdZRV3aDZOPFJBUQvdTVjRZtRFbNbyZGnwZWaDwXeiyhUm1cmEPbT4sxsLnHLHUsv3tKeFyfEvOvgv00NiVCVvRAbogIiICIiAiIgIiICIiAiIgIiICIiAiIgIiICIiAiIgIiICIiAiIgL41dKytY6OVjXscLOa4AtI6CDoV9kQUv2Gq9kvCw4mopRvo5X+Ewf8Ad5HbvNv032IWd2e2jp9oWkwuIezSSKQZJo3eTIw6tP2G2hKy6wG0OykOMuEzXOgqmcyohOWQW1yu4SM6WOuLX3XQZ9FTYNqJ8AcIcXa1jSbMrYwe9n62Akv4h5uND4J1sdFaKDEIsQz8k8O5N5Y6x3OABt6nA9hCDpUU7J5m52tdZjrZgDbwm9Kxu0eI0OzcXKVDGC+jWtjaXvPQ1vHt3DiQss85ZQT5DvxBedtqMddtHUvqHE5SSIhwbED4IHQTzj1nqCC1V3dNLyeQoqdjeHKjM70hoAB7CVJwnunQ5gKqiiDfLhAJHWWOGo7HE9RVb2Ww8ODpXgG+jbi+nE+sW9BX22hm5BpZHFw8J/J6NHUbWv18FtxpJ8LxJnCoq4tT+q/TUU5nzziPX/ebdWHNpMTjbLC2J8bhcOa1tvu0PSN4X3oIWwOlDGhozjRoAHi2dC0v3LdoXYRVtgcfcag5SODZLeC8dF7WPT4PQt10vPl+WPy2LUW6SiIgIiICIiCLiniJfNv/AAlDh8A3xR/Mb+iYp4iXzb/wlULuyY86jhjpIzYz5jIR8E2wyf5ifU1w4oI+0XdFo6JxjpKaOcjQyENbFf4pDSX9oAHQSsBF3TJGnwqOkcOgNLT845vuVNoKU1kjYxxOvUOJ9Su80UdKy4jBDQAA1lyeAG77VtWNLN2JqziIVev4pRpK6bfLzVT2XbZHamg2mORsTIpgL8k9rbkDeWOGjx9o4gKxVtFFE1pbGwESRWIaAfGN6l50rKqQTcoAYZGkFmUZSwjVpGm/Xjvv0Le+zuOe2KghnIAeXxh4G4PbK0O9FwtaqMThY26pqpiqYxn5WVERQzEREBERAREQEREBERAREQRsToxiEL4ibCRpaTla6wOnNe1zT2EEKp7C9z8bFSyOhqXvilHhRSMHOB8F4c0gCwuLW1uOgK6ogxuKRmbO1vOdDIB2mwC8uw1zQACCDYfcvVjvHD5DvxNWgO6tsY/Aql08bb08zi4EbmPcbuYegX3dtuGodtmMZfWgtytEcbQAbW19fQPtWD2m2kfWu5OJ1o2nUj3x/aP98FjfZPkKYQR3BcXGV246mwaOqwFysaGkrdu6mfCi3E+8/ZUabhluNTVqKqcb7R9/nszmzdS+epgbvPKxkEdTgfuBXpWpqJaRk74YTPIHttG17WF12xg+E8hosCTqeC1B3HtkH1Mwq5W2jj1bcc53/wCLdVLz5flj8ti0lurvtixH+0TfWqb+RPbFiP8AaJvrVN/IrWiCqe2LEf7RN9apv5E9sWI/2ib61TfyK1ogqntixH+0TfWqb+RV3bDbXFcL5B0WHPY98uTk3SRTcqC0kgNheXhwy3zc0XN73C2auMove2vT/vsQYinq5a6idJPAaeR0b80TnteW+CffN0I9R6QFqru5PNNWwuIOV0AA7WyOJ/E1bjxTxEvm3/hKq/dQ2TO1NL7mPd4SXR/GBHhMv12FusBBovDMbNG/3IAvfZozNvvPb02Vpx/H/YqPSxkdzR18XHqCo9D/ANFT5pmuvEXeDaxzgWDTfdqotbVPrXmR5u4+oDgB1BblrUzatTETvP09VTquG0arU01VU/8AMRv6z5fD6OxKWRxc52Yk3NxvW7u5ES7DnE6A1LCPpWX+1aXwXCJcXlbFE0lzj0faV6VwXBW4BRRQN966K56XGRt1prbERGIWBERAREQEREBERAREQEREBERAREQQ6idsErS9zWgsdYuIHFvSulVUU1WwskfE5rhYhzmkEetT0Qa0xTuaYXVuLo5hFfg2Rpb6ATou+EdznDKBwc+YSkcHSNt6rrZCIINPVU9M0NY+JrRuAc233rvQSNmMpaQRnGoNx4tnEKWiAiIgIiICIiCNiQvDIB5DvwlceyMPwsfz2/qpSIKltLs1hu0ZzSmMSeWyQNd6SDr6VV2dyzD2uuaq46M7R9oK2qiCubPYRh+zzbQGIHi4vaXH03WTq6yOYNa17HEvj0DgTpI0nQHoWQRAREQf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4" descr="A Storm top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877" y="1017153"/>
            <a:ext cx="3438525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Tasks in a topolo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139" y="4077072"/>
            <a:ext cx="30480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52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.04.28 - Feedzai Fraud Use Case.v1.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2014.04.28 - Feedzai Fraud Use Case.v1.0</Template>
  <TotalTime>11579</TotalTime>
  <Words>1871</Words>
  <Application>Microsoft Office PowerPoint</Application>
  <PresentationFormat>On-screen Show (4:3)</PresentationFormat>
  <Paragraphs>571</Paragraphs>
  <Slides>29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2014.04.28 - Feedzai Fraud Use Case.v1.0</vt:lpstr>
      <vt:lpstr>1_Default Design</vt:lpstr>
      <vt:lpstr>WP6: Architecture and Integration</vt:lpstr>
      <vt:lpstr>Outline</vt:lpstr>
      <vt:lpstr>Architecture for integrated prototype</vt:lpstr>
      <vt:lpstr>Requirements and Architectural Guidelines</vt:lpstr>
      <vt:lpstr>SPEEDD – Conceptual Architecture</vt:lpstr>
      <vt:lpstr>Machine Learning  CEP</vt:lpstr>
      <vt:lpstr>Technology Stack Choice</vt:lpstr>
      <vt:lpstr>– a distributed real-time computation platform</vt:lpstr>
      <vt:lpstr>STORM terms and primitives</vt:lpstr>
      <vt:lpstr>Kafka</vt:lpstr>
      <vt:lpstr>SPEEDD Runtime (Traffic Use Case)</vt:lpstr>
      <vt:lpstr>SPEEDD Runtime (Fraud Use Case)</vt:lpstr>
      <vt:lpstr>SPEEDD Runtime (With ADMIN)</vt:lpstr>
      <vt:lpstr>CEP Topology storm-kafka integration</vt:lpstr>
      <vt:lpstr>Integration via Events</vt:lpstr>
      <vt:lpstr>Traffic: Sensor Location Enrichment</vt:lpstr>
      <vt:lpstr>Traffic – Events sent from CEP</vt:lpstr>
      <vt:lpstr>Open Issue: State Management Approach: Log-centric architecture</vt:lpstr>
      <vt:lpstr>Open Issue: Date &amp; Time</vt:lpstr>
      <vt:lpstr>Development Process and Lifecycle</vt:lpstr>
      <vt:lpstr>Computing infrastructure</vt:lpstr>
      <vt:lpstr>Performance Test Topology</vt:lpstr>
      <vt:lpstr>Use Case: Traffic</vt:lpstr>
      <vt:lpstr>Use Case: Fraud</vt:lpstr>
      <vt:lpstr>open Issues and Next Steps</vt:lpstr>
      <vt:lpstr>Open Issues</vt:lpstr>
      <vt:lpstr>Next Steps</vt:lpstr>
      <vt:lpstr>BACKUP</vt:lpstr>
      <vt:lpstr>Partitioning of Inbound Events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WP6: Architecture and Integration</dc:title>
  <dc:creator>Alexander Kofman</dc:creator>
  <cp:keywords>speedd, architecture, integration</cp:keywords>
  <cp:lastModifiedBy>Alexander Kofman</cp:lastModifiedBy>
  <cp:revision>544</cp:revision>
  <dcterms:created xsi:type="dcterms:W3CDTF">2014-05-08T11:17:55Z</dcterms:created>
  <dcterms:modified xsi:type="dcterms:W3CDTF">2014-11-24T09:44:08Z</dcterms:modified>
</cp:coreProperties>
</file>