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Montserrat" panose="020B0604020202020204" charset="0"/>
      <p:regular r:id="rId17"/>
      <p:bold r:id="rId18"/>
      <p:italic r:id="rId19"/>
      <p:boldItalic r:id="rId20"/>
    </p:embeddedFont>
    <p:embeddedFont>
      <p:font typeface="Oswald" panose="020B0604020202020204" charset="0"/>
      <p:regular r:id="rId21"/>
      <p:bold r:id="rId22"/>
    </p:embeddedFont>
    <p:embeddedFont>
      <p:font typeface="Playfair Display"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635579bd5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635579bd5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635579bd5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635579bd5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5579bd5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5579bd5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4cbbf0a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4cbbf0a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5579bd5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5579bd5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63663db791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63663db79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3663db791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63663db791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62c6601edd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62c6601ed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34cbbf0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34cbbf0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34cbbf0a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34cbbf0a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34cbbf0a0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34cbbf0a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35579bd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35579bd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635579bd5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635579bd5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1600"/>
              </a:spcBef>
              <a:spcAft>
                <a:spcPts val="0"/>
              </a:spcAft>
              <a:buSzPts val="1400"/>
              <a:buChar char="○"/>
              <a:defRPr>
                <a:highlight>
                  <a:schemeClr val="dk1"/>
                </a:highlight>
              </a:defRPr>
            </a:lvl2pPr>
            <a:lvl3pPr marL="1371600" lvl="2" indent="-317500" algn="ctr">
              <a:spcBef>
                <a:spcPts val="1600"/>
              </a:spcBef>
              <a:spcAft>
                <a:spcPts val="0"/>
              </a:spcAft>
              <a:buSzPts val="1400"/>
              <a:buChar char="■"/>
              <a:defRPr>
                <a:highlight>
                  <a:schemeClr val="dk1"/>
                </a:highlight>
              </a:defRPr>
            </a:lvl3pPr>
            <a:lvl4pPr marL="1828800" lvl="3" indent="-317500" algn="ctr">
              <a:spcBef>
                <a:spcPts val="1600"/>
              </a:spcBef>
              <a:spcAft>
                <a:spcPts val="0"/>
              </a:spcAft>
              <a:buSzPts val="1400"/>
              <a:buChar char="●"/>
              <a:defRPr>
                <a:highlight>
                  <a:schemeClr val="dk1"/>
                </a:highlight>
              </a:defRPr>
            </a:lvl4pPr>
            <a:lvl5pPr marL="2286000" lvl="4" indent="-317500" algn="ctr">
              <a:spcBef>
                <a:spcPts val="1600"/>
              </a:spcBef>
              <a:spcAft>
                <a:spcPts val="0"/>
              </a:spcAft>
              <a:buSzPts val="1400"/>
              <a:buChar char="○"/>
              <a:defRPr>
                <a:highlight>
                  <a:schemeClr val="dk1"/>
                </a:highlight>
              </a:defRPr>
            </a:lvl5pPr>
            <a:lvl6pPr marL="2743200" lvl="5" indent="-317500" algn="ctr">
              <a:spcBef>
                <a:spcPts val="1600"/>
              </a:spcBef>
              <a:spcAft>
                <a:spcPts val="0"/>
              </a:spcAft>
              <a:buSzPts val="1400"/>
              <a:buChar char="■"/>
              <a:defRPr>
                <a:highlight>
                  <a:schemeClr val="dk1"/>
                </a:highlight>
              </a:defRPr>
            </a:lvl6pPr>
            <a:lvl7pPr marL="3200400" lvl="6" indent="-317500" algn="ctr">
              <a:spcBef>
                <a:spcPts val="1600"/>
              </a:spcBef>
              <a:spcAft>
                <a:spcPts val="0"/>
              </a:spcAft>
              <a:buSzPts val="1400"/>
              <a:buChar char="●"/>
              <a:defRPr>
                <a:highlight>
                  <a:schemeClr val="dk1"/>
                </a:highlight>
              </a:defRPr>
            </a:lvl7pPr>
            <a:lvl8pPr marL="3657600" lvl="7" indent="-317500" algn="ctr">
              <a:spcBef>
                <a:spcPts val="1600"/>
              </a:spcBef>
              <a:spcAft>
                <a:spcPts val="0"/>
              </a:spcAft>
              <a:buSzPts val="1400"/>
              <a:buChar char="○"/>
              <a:defRPr>
                <a:highlight>
                  <a:schemeClr val="dk1"/>
                </a:highlight>
              </a:defRPr>
            </a:lvl8pPr>
            <a:lvl9pPr marL="4114800" lvl="8" indent="-317500" algn="ctr">
              <a:spcBef>
                <a:spcPts val="1600"/>
              </a:spcBef>
              <a:spcAft>
                <a:spcPts val="160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highlight>
                  <a:schemeClr val="lt1"/>
                </a:highlight>
              </a:defRPr>
            </a:lvl1pPr>
            <a:lvl2pPr marL="914400" lvl="1" indent="-317500">
              <a:spcBef>
                <a:spcPts val="1600"/>
              </a:spcBef>
              <a:spcAft>
                <a:spcPts val="0"/>
              </a:spcAft>
              <a:buSzPts val="1400"/>
              <a:buChar char="○"/>
              <a:defRPr>
                <a:highlight>
                  <a:schemeClr val="lt1"/>
                </a:highlight>
              </a:defRPr>
            </a:lvl2pPr>
            <a:lvl3pPr marL="1371600" lvl="2" indent="-317500">
              <a:spcBef>
                <a:spcPts val="1600"/>
              </a:spcBef>
              <a:spcAft>
                <a:spcPts val="0"/>
              </a:spcAft>
              <a:buSzPts val="1400"/>
              <a:buChar char="■"/>
              <a:defRPr>
                <a:highlight>
                  <a:schemeClr val="lt1"/>
                </a:highlight>
              </a:defRPr>
            </a:lvl3pPr>
            <a:lvl4pPr marL="1828800" lvl="3" indent="-317500">
              <a:spcBef>
                <a:spcPts val="1600"/>
              </a:spcBef>
              <a:spcAft>
                <a:spcPts val="0"/>
              </a:spcAft>
              <a:buSzPts val="1400"/>
              <a:buChar char="●"/>
              <a:defRPr>
                <a:highlight>
                  <a:schemeClr val="lt1"/>
                </a:highlight>
              </a:defRPr>
            </a:lvl4pPr>
            <a:lvl5pPr marL="2286000" lvl="4" indent="-317500">
              <a:spcBef>
                <a:spcPts val="1600"/>
              </a:spcBef>
              <a:spcAft>
                <a:spcPts val="0"/>
              </a:spcAft>
              <a:buSzPts val="1400"/>
              <a:buChar char="○"/>
              <a:defRPr>
                <a:highlight>
                  <a:schemeClr val="lt1"/>
                </a:highlight>
              </a:defRPr>
            </a:lvl5pPr>
            <a:lvl6pPr marL="2743200" lvl="5" indent="-317500">
              <a:spcBef>
                <a:spcPts val="1600"/>
              </a:spcBef>
              <a:spcAft>
                <a:spcPts val="0"/>
              </a:spcAft>
              <a:buSzPts val="1400"/>
              <a:buChar char="■"/>
              <a:defRPr>
                <a:highlight>
                  <a:schemeClr val="lt1"/>
                </a:highlight>
              </a:defRPr>
            </a:lvl6pPr>
            <a:lvl7pPr marL="3200400" lvl="6" indent="-317500">
              <a:spcBef>
                <a:spcPts val="1600"/>
              </a:spcBef>
              <a:spcAft>
                <a:spcPts val="0"/>
              </a:spcAft>
              <a:buSzPts val="1400"/>
              <a:buChar char="●"/>
              <a:defRPr>
                <a:highlight>
                  <a:schemeClr val="lt1"/>
                </a:highlight>
              </a:defRPr>
            </a:lvl7pPr>
            <a:lvl8pPr marL="3657600" lvl="7" indent="-317500">
              <a:spcBef>
                <a:spcPts val="1600"/>
              </a:spcBef>
              <a:spcAft>
                <a:spcPts val="0"/>
              </a:spcAft>
              <a:buSzPts val="1400"/>
              <a:buChar char="○"/>
              <a:defRPr>
                <a:highlight>
                  <a:schemeClr val="lt1"/>
                </a:highlight>
              </a:defRPr>
            </a:lvl8pPr>
            <a:lvl9pPr marL="4114800" lvl="8" indent="-317500">
              <a:spcBef>
                <a:spcPts val="1600"/>
              </a:spcBef>
              <a:spcAft>
                <a:spcPts val="160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296775" y="72125"/>
            <a:ext cx="8455500" cy="214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Iteration 1 - </a:t>
            </a:r>
            <a:endParaRPr/>
          </a:p>
          <a:p>
            <a:pPr marL="0" lvl="0" indent="0" algn="ctr" rtl="0">
              <a:spcBef>
                <a:spcPts val="0"/>
              </a:spcBef>
              <a:spcAft>
                <a:spcPts val="0"/>
              </a:spcAft>
              <a:buNone/>
            </a:pPr>
            <a:r>
              <a:rPr lang="en-GB"/>
              <a:t>ICS 499</a:t>
            </a:r>
            <a:endParaRPr/>
          </a:p>
        </p:txBody>
      </p:sp>
      <p:sp>
        <p:nvSpPr>
          <p:cNvPr id="59" name="Google Shape;59;p13"/>
          <p:cNvSpPr txBox="1">
            <a:spLocks noGrp="1"/>
          </p:cNvSpPr>
          <p:nvPr>
            <p:ph type="subTitle" idx="1"/>
          </p:nvPr>
        </p:nvSpPr>
        <p:spPr>
          <a:xfrm>
            <a:off x="2069475" y="3550650"/>
            <a:ext cx="4910100" cy="74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 Abdul Hazari, Ans Khan, Muhammad Sohail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Proposed System Functionalities</a:t>
            </a:r>
            <a:endParaRPr/>
          </a:p>
        </p:txBody>
      </p:sp>
      <p:sp>
        <p:nvSpPr>
          <p:cNvPr id="112" name="Google Shape;112;p22"/>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system will contain these functionalities:</a:t>
            </a:r>
            <a:endParaRPr/>
          </a:p>
          <a:p>
            <a:pPr marL="457200" lvl="0" indent="-342900" algn="l" rtl="0">
              <a:spcBef>
                <a:spcPts val="1600"/>
              </a:spcBef>
              <a:spcAft>
                <a:spcPts val="0"/>
              </a:spcAft>
              <a:buSzPts val="1800"/>
              <a:buAutoNum type="arabicPeriod"/>
            </a:pPr>
            <a:r>
              <a:rPr lang="en-GB"/>
              <a:t>Sign up and Sign in.</a:t>
            </a:r>
            <a:endParaRPr/>
          </a:p>
          <a:p>
            <a:pPr marL="457200" lvl="0" indent="-342900" algn="l" rtl="0">
              <a:spcBef>
                <a:spcPts val="0"/>
              </a:spcBef>
              <a:spcAft>
                <a:spcPts val="0"/>
              </a:spcAft>
              <a:buSzPts val="1800"/>
              <a:buAutoNum type="arabicPeriod"/>
            </a:pPr>
            <a:r>
              <a:rPr lang="en-GB"/>
              <a:t>Pick an organization of their choice.</a:t>
            </a:r>
            <a:endParaRPr/>
          </a:p>
          <a:p>
            <a:pPr marL="457200" lvl="0" indent="-342900" algn="l" rtl="0">
              <a:spcBef>
                <a:spcPts val="0"/>
              </a:spcBef>
              <a:spcAft>
                <a:spcPts val="0"/>
              </a:spcAft>
              <a:buSzPts val="1800"/>
              <a:buAutoNum type="arabicPeriod"/>
            </a:pPr>
            <a:r>
              <a:rPr lang="en-GB"/>
              <a:t>Amount of money they want to donate.</a:t>
            </a:r>
            <a:endParaRPr/>
          </a:p>
          <a:p>
            <a:pPr marL="457200" lvl="0" indent="-342900" algn="l" rtl="0">
              <a:spcBef>
                <a:spcPts val="0"/>
              </a:spcBef>
              <a:spcAft>
                <a:spcPts val="0"/>
              </a:spcAft>
              <a:buSzPts val="1800"/>
              <a:buAutoNum type="arabicPeriod"/>
            </a:pPr>
            <a:r>
              <a:rPr lang="en-GB"/>
              <a:t>Choose the Payment Method.</a:t>
            </a:r>
            <a:endParaRPr/>
          </a:p>
          <a:p>
            <a:pPr marL="457200" lvl="0" indent="-342900" algn="l" rtl="0">
              <a:spcBef>
                <a:spcPts val="0"/>
              </a:spcBef>
              <a:spcAft>
                <a:spcPts val="0"/>
              </a:spcAft>
              <a:buSzPts val="1800"/>
              <a:buAutoNum type="arabicPeriod"/>
            </a:pPr>
            <a:r>
              <a:rPr lang="en-GB"/>
              <a:t>Make the payment.</a:t>
            </a:r>
            <a:endParaRPr/>
          </a:p>
          <a:p>
            <a:pPr marL="457200" lvl="0" indent="-342900" algn="l" rtl="0">
              <a:spcBef>
                <a:spcPts val="0"/>
              </a:spcBef>
              <a:spcAft>
                <a:spcPts val="0"/>
              </a:spcAft>
              <a:buSzPts val="1800"/>
              <a:buAutoNum type="arabicPeriod"/>
            </a:pPr>
            <a:r>
              <a:rPr lang="en-GB"/>
              <a:t>Get the confirmation after making the payment.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 Case Diagram</a:t>
            </a:r>
            <a:endParaRPr/>
          </a:p>
        </p:txBody>
      </p:sp>
      <p:sp>
        <p:nvSpPr>
          <p:cNvPr id="118" name="Google Shape;118;p23"/>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9" name="Google Shape;119;p23"/>
          <p:cNvPicPr preferRelativeResize="0"/>
          <p:nvPr/>
        </p:nvPicPr>
        <p:blipFill>
          <a:blip r:embed="rId3">
            <a:alphaModFix/>
          </a:blip>
          <a:stretch>
            <a:fillRect/>
          </a:stretch>
        </p:blipFill>
        <p:spPr>
          <a:xfrm>
            <a:off x="3379200" y="140575"/>
            <a:ext cx="5453100" cy="4862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Project Log</a:t>
            </a:r>
            <a:endParaRPr/>
          </a:p>
        </p:txBody>
      </p:sp>
      <p:sp>
        <p:nvSpPr>
          <p:cNvPr id="125" name="Google Shape;125;p2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r>
              <a:rPr lang="en-GB"/>
              <a:t>We all met on 09/14/2019 and checked the progress of each member.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Hardware and Software Requirements</a:t>
            </a:r>
            <a:endParaRPr/>
          </a:p>
        </p:txBody>
      </p:sp>
      <p:sp>
        <p:nvSpPr>
          <p:cNvPr id="131" name="Google Shape;131;p2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Hardware:</a:t>
            </a:r>
            <a:endParaRPr b="1"/>
          </a:p>
          <a:p>
            <a:pPr marL="0" lvl="0" indent="0" algn="l" rtl="0">
              <a:spcBef>
                <a:spcPts val="1600"/>
              </a:spcBef>
              <a:spcAft>
                <a:spcPts val="0"/>
              </a:spcAft>
              <a:buNone/>
            </a:pPr>
            <a:r>
              <a:rPr lang="en-GB"/>
              <a:t>Laptops and PCs</a:t>
            </a:r>
            <a:endParaRPr/>
          </a:p>
          <a:p>
            <a:pPr marL="0" lvl="0" indent="0" algn="l" rtl="0">
              <a:spcBef>
                <a:spcPts val="1600"/>
              </a:spcBef>
              <a:spcAft>
                <a:spcPts val="0"/>
              </a:spcAft>
              <a:buNone/>
            </a:pPr>
            <a:r>
              <a:rPr lang="en-GB" b="1"/>
              <a:t>Software:</a:t>
            </a:r>
            <a:endParaRPr b="1"/>
          </a:p>
          <a:p>
            <a:pPr marL="0" lvl="0" indent="0" algn="l" rtl="0">
              <a:spcBef>
                <a:spcPts val="1600"/>
              </a:spcBef>
              <a:spcAft>
                <a:spcPts val="0"/>
              </a:spcAft>
              <a:buNone/>
            </a:pPr>
            <a:r>
              <a:rPr lang="en-GB"/>
              <a:t>Java, HTML, and jQuery</a:t>
            </a:r>
            <a:endParaRPr/>
          </a:p>
          <a:p>
            <a:pPr marL="0" lvl="0" indent="0" algn="l" rtl="0">
              <a:spcBef>
                <a:spcPts val="1600"/>
              </a:spcBef>
              <a:spcAft>
                <a:spcPts val="1600"/>
              </a:spcAft>
              <a:buNone/>
            </a:pPr>
            <a:r>
              <a:rPr lang="en-GB"/>
              <a:t>Environment: Eclipse IDE and JavaEE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Project Plan</a:t>
            </a:r>
            <a:endParaRPr/>
          </a:p>
        </p:txBody>
      </p:sp>
      <p:sp>
        <p:nvSpPr>
          <p:cNvPr id="137" name="Google Shape;137;p2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each iteration we will try to display our functionalities that we have completed by that time and discuss what each person will be doing during the course of this project and who will be the incharge of what.</a:t>
            </a:r>
            <a:endParaRPr/>
          </a:p>
          <a:p>
            <a:pPr marL="0" lvl="0" indent="0" algn="l" rtl="0">
              <a:spcBef>
                <a:spcPts val="1600"/>
              </a:spcBef>
              <a:spcAft>
                <a:spcPts val="1600"/>
              </a:spcAft>
              <a:buNone/>
            </a:pPr>
            <a:r>
              <a:rPr lang="en-GB"/>
              <a:t>Also adding more functionalities along time to make this application easier to use for users.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body" idx="1"/>
          </p:nvPr>
        </p:nvSpPr>
        <p:spPr>
          <a:xfrm>
            <a:off x="311700" y="511450"/>
            <a:ext cx="8520600" cy="4057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GB" sz="6000"/>
              <a:t>Transaction for Non-Profit Organization</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Iteration 1</a:t>
            </a:r>
            <a:endParaRPr/>
          </a:p>
        </p:txBody>
      </p:sp>
      <p:sp>
        <p:nvSpPr>
          <p:cNvPr id="70" name="Google Shape;70;p15"/>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457200" lvl="0" indent="-304800" algn="l" rtl="0">
              <a:spcBef>
                <a:spcPts val="900"/>
              </a:spcBef>
              <a:spcAft>
                <a:spcPts val="0"/>
              </a:spcAft>
              <a:buSzPts val="1200"/>
              <a:buFont typeface="Arial"/>
              <a:buChar char="●"/>
            </a:pPr>
            <a:r>
              <a:rPr lang="en-GB" sz="1200">
                <a:latin typeface="Arial"/>
                <a:ea typeface="Arial"/>
                <a:cs typeface="Arial"/>
                <a:sym typeface="Arial"/>
              </a:rPr>
              <a:t>Introduction</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Vision and Scope</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Business Value</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Feasibility Studies</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Software Development Methodology</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Proposed System Functionalities</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Initial use case diagram of your system</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Project log</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Hardware and Software Requirements</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GB" sz="1200">
                <a:latin typeface="Arial"/>
                <a:ea typeface="Arial"/>
                <a:cs typeface="Arial"/>
                <a:sym typeface="Arial"/>
              </a:rPr>
              <a:t>Project plan</a:t>
            </a:r>
            <a:endParaRPr sz="1200">
              <a:latin typeface="Arial"/>
              <a:ea typeface="Arial"/>
              <a:cs typeface="Arial"/>
              <a:sym typeface="Arial"/>
            </a:endParaRPr>
          </a:p>
          <a:p>
            <a:pPr marL="0" lvl="0" indent="0" algn="l" rtl="0">
              <a:spcBef>
                <a:spcPts val="900"/>
              </a:spcBef>
              <a:spcAft>
                <a:spcPts val="1600"/>
              </a:spcAft>
              <a:buNone/>
            </a:pP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a:p>
        </p:txBody>
      </p:sp>
      <p:sp>
        <p:nvSpPr>
          <p:cNvPr id="76" name="Google Shape;76;p16"/>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system concerns with an application that does transaction management for any non-profit organisation, that gets funding from individuals.</a:t>
            </a:r>
            <a:endParaRPr/>
          </a:p>
          <a:p>
            <a:pPr marL="0" lvl="0" indent="0" algn="l" rtl="0">
              <a:spcBef>
                <a:spcPts val="1600"/>
              </a:spcBef>
              <a:spcAft>
                <a:spcPts val="0"/>
              </a:spcAft>
              <a:buNone/>
            </a:pPr>
            <a:r>
              <a:rPr lang="en-GB"/>
              <a:t>Any non-profit organisation can be chosen and money can transferred to that specific organisation or NGO.</a:t>
            </a:r>
            <a:endParaRPr/>
          </a:p>
          <a:p>
            <a:pPr marL="0" lvl="0" indent="0" algn="l" rtl="0">
              <a:spcBef>
                <a:spcPts val="1600"/>
              </a:spcBef>
              <a:spcAft>
                <a:spcPts val="0"/>
              </a:spcAft>
              <a:buNone/>
            </a:pPr>
            <a:r>
              <a:rPr lang="en-GB"/>
              <a:t>Transaction can only be processed by adding or selecting credit cards</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Vision </a:t>
            </a:r>
            <a:endParaRPr/>
          </a:p>
        </p:txBody>
      </p:sp>
      <p:sp>
        <p:nvSpPr>
          <p:cNvPr id="82" name="Google Shape;82;p17"/>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 provide an easy to use application that can help in transaction management of individuals for various organisation. With this application in hand there is no use for individuals to go on to different websites of organisations and make donations.</a:t>
            </a:r>
            <a:endParaRPr/>
          </a:p>
          <a:p>
            <a:pPr marL="0" lvl="0" indent="0" algn="l" rtl="0">
              <a:spcBef>
                <a:spcPts val="1600"/>
              </a:spcBef>
              <a:spcAft>
                <a:spcPts val="0"/>
              </a:spcAft>
              <a:buNone/>
            </a:pPr>
            <a:r>
              <a:rPr lang="en-GB"/>
              <a:t>This application will be served as a common platform for individuals to make donations to various organisations.</a:t>
            </a:r>
            <a:endParaRPr/>
          </a:p>
          <a:p>
            <a:pPr marL="0" lvl="0" indent="0" algn="l" rtl="0">
              <a:spcBef>
                <a:spcPts val="1600"/>
              </a:spcBef>
              <a:spcAft>
                <a:spcPts val="1600"/>
              </a:spcAft>
              <a:buNone/>
            </a:pPr>
            <a:r>
              <a:rPr lang="en-GB"/>
              <a:t>It’s a very handy and time saver kind of application.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Scope</a:t>
            </a:r>
            <a:endParaRPr/>
          </a:p>
        </p:txBody>
      </p:sp>
      <p:sp>
        <p:nvSpPr>
          <p:cNvPr id="88" name="Google Shape;88;p18"/>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The donors or users will add their credit cards, organisation name which they want to donate to and the amount to be donated so that they can make the transaction to the organisation.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Business Value</a:t>
            </a:r>
            <a:endParaRPr/>
          </a:p>
        </p:txBody>
      </p:sp>
      <p:sp>
        <p:nvSpPr>
          <p:cNvPr id="94" name="Google Shape;94;p19"/>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It will be beneficial for the donor and the organizations that it will save them time and will be cost efficient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Feasibility Studies</a:t>
            </a:r>
            <a:endParaRPr/>
          </a:p>
        </p:txBody>
      </p:sp>
      <p:sp>
        <p:nvSpPr>
          <p:cNvPr id="100" name="Google Shape;100;p20"/>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The application will be web-based for the users. We are planning to have a public survey which will help us include more functionality to this application and make is better and easy to use.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Software Development Methodologies</a:t>
            </a:r>
            <a:endParaRPr/>
          </a:p>
        </p:txBody>
      </p:sp>
      <p:sp>
        <p:nvSpPr>
          <p:cNvPr id="106" name="Google Shape;106;p21"/>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will be using Java in the eclipse environment for back-end part of it, to develop this software and its functionalities.</a:t>
            </a:r>
            <a:endParaRPr/>
          </a:p>
          <a:p>
            <a:pPr marL="0" lvl="0" indent="0" algn="l" rtl="0">
              <a:spcBef>
                <a:spcPts val="1600"/>
              </a:spcBef>
              <a:spcAft>
                <a:spcPts val="1600"/>
              </a:spcAft>
              <a:buNone/>
            </a:pPr>
            <a:r>
              <a:rPr lang="en-GB"/>
              <a:t>A GUI will be created in which all the functionalities will be implemented, HTML is going to be used for the front end part it.</a:t>
            </a:r>
            <a:endParaRPr/>
          </a:p>
        </p:txBody>
      </p:sp>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468</Words>
  <Application>Microsoft Office PowerPoint</Application>
  <PresentationFormat>On-screen Show (16:9)</PresentationFormat>
  <Paragraphs>53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Playfair Display</vt:lpstr>
      <vt:lpstr>Montserrat</vt:lpstr>
      <vt:lpstr>Arial</vt:lpstr>
      <vt:lpstr>Oswald</vt:lpstr>
      <vt:lpstr>Pop</vt:lpstr>
      <vt:lpstr>Iteration 1 -  ICS 499</vt:lpstr>
      <vt:lpstr>PowerPoint Presentation</vt:lpstr>
      <vt:lpstr>Iteration 1</vt:lpstr>
      <vt:lpstr>Introduction</vt:lpstr>
      <vt:lpstr>Vision </vt:lpstr>
      <vt:lpstr>Scope</vt:lpstr>
      <vt:lpstr>Business Value</vt:lpstr>
      <vt:lpstr>Feasibility Studies</vt:lpstr>
      <vt:lpstr>Software Development Methodologies</vt:lpstr>
      <vt:lpstr>Proposed System Functionalities</vt:lpstr>
      <vt:lpstr>Use Case Diagram</vt:lpstr>
      <vt:lpstr>Project Log</vt:lpstr>
      <vt:lpstr>Hardware and Software Requirements</vt:lpstr>
      <vt:lpstr>Project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 1 -  ICS 499</dc:title>
  <cp:lastModifiedBy>Ans Khan</cp:lastModifiedBy>
  <cp:revision>1</cp:revision>
  <dcterms:modified xsi:type="dcterms:W3CDTF">2019-09-18T01:06:53Z</dcterms:modified>
</cp:coreProperties>
</file>