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Playfair Display"/>
      <p:regular r:id="rId26"/>
      <p:bold r:id="rId27"/>
      <p:italic r:id="rId28"/>
      <p:boldItalic r:id="rId29"/>
    </p:embeddedFont>
    <p:embeddedFont>
      <p:font typeface="Montserrat"/>
      <p:regular r:id="rId30"/>
      <p:bold r:id="rId31"/>
      <p:italic r:id="rId32"/>
      <p:boldItalic r:id="rId33"/>
    </p:embeddedFont>
    <p:embeddedFont>
      <p:font typeface="Oswal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02FDDF9-1053-4B81-83C2-87396FD223E8}">
  <a:tblStyle styleId="{502FDDF9-1053-4B81-83C2-87396FD223E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layfairDisplay-regular.fntdata"/><Relationship Id="rId25" Type="http://schemas.openxmlformats.org/officeDocument/2006/relationships/slide" Target="slides/slide19.xml"/><Relationship Id="rId28" Type="http://schemas.openxmlformats.org/officeDocument/2006/relationships/font" Target="fonts/PlayfairDisplay-italic.fntdata"/><Relationship Id="rId27" Type="http://schemas.openxmlformats.org/officeDocument/2006/relationships/font" Target="fonts/PlayfairDispl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layfairDispl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5.xml"/><Relationship Id="rId33" Type="http://schemas.openxmlformats.org/officeDocument/2006/relationships/font" Target="fonts/Montserrat-boldItalic.fntdata"/><Relationship Id="rId10" Type="http://schemas.openxmlformats.org/officeDocument/2006/relationships/slide" Target="slides/slide4.xml"/><Relationship Id="rId32" Type="http://schemas.openxmlformats.org/officeDocument/2006/relationships/font" Target="fonts/Montserrat-italic.fntdata"/><Relationship Id="rId13" Type="http://schemas.openxmlformats.org/officeDocument/2006/relationships/slide" Target="slides/slide7.xml"/><Relationship Id="rId35" Type="http://schemas.openxmlformats.org/officeDocument/2006/relationships/font" Target="fonts/Oswald-bold.fntdata"/><Relationship Id="rId12" Type="http://schemas.openxmlformats.org/officeDocument/2006/relationships/slide" Target="slides/slide6.xml"/><Relationship Id="rId34" Type="http://schemas.openxmlformats.org/officeDocument/2006/relationships/font" Target="fonts/Oswald-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4c5e0c8bf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4c5e0c8bf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4c5e0c8bf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4c5e0c8bf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4c5e0c8bf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4c5e0c8bf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4c5e0c8bf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4c5e0c8bf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4c5e0c8bf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4c5e0c8bf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4c5e0c8bf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4c5e0c8bf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30ce05ca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30ce05ca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30ce05cae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30ce05cae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30ce05cae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30ce05cae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30ce05cae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30ce05cae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64c5e0c8bf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64c5e0c8bf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4c5e0c8b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4c5e0c8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4c5e0c8bf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4c5e0c8bf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4c5e0c8bf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4c5e0c8bf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4c5e0c8bf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4c5e0c8bf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4c5e0c8bf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4c5e0c8bf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30cdfd95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30cdfd95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4c5e0c8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4c5e0c8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anskhan24/ICS-499-Projec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15000" y="3850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Iteration 2: ICS 499</a:t>
            </a:r>
            <a:endParaRPr/>
          </a:p>
        </p:txBody>
      </p:sp>
      <p:sp>
        <p:nvSpPr>
          <p:cNvPr id="59" name="Google Shape;59;p13"/>
          <p:cNvSpPr txBox="1"/>
          <p:nvPr>
            <p:ph idx="1" type="subTitle"/>
          </p:nvPr>
        </p:nvSpPr>
        <p:spPr>
          <a:xfrm>
            <a:off x="1801700" y="2531850"/>
            <a:ext cx="7112700" cy="57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400"/>
              <a:t>Ans Khan, Muhammad Sohail, Abdul Hazari</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1448550" y="608450"/>
            <a:ext cx="6246900" cy="10824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a:t>Sequence Diagram: Donor Sign-up</a:t>
            </a:r>
            <a:endParaRPr/>
          </a:p>
          <a:p>
            <a:pPr indent="457200" lvl="0" marL="1828800" rtl="0" algn="l">
              <a:spcBef>
                <a:spcPts val="0"/>
              </a:spcBef>
              <a:spcAft>
                <a:spcPts val="0"/>
              </a:spcAft>
              <a:buNone/>
            </a:pPr>
            <a:r>
              <a:t/>
            </a:r>
            <a:endParaRPr/>
          </a:p>
        </p:txBody>
      </p:sp>
      <p:sp>
        <p:nvSpPr>
          <p:cNvPr id="115" name="Google Shape;115;p22"/>
          <p:cNvSpPr txBox="1"/>
          <p:nvPr>
            <p:ph idx="1" type="body"/>
          </p:nvPr>
        </p:nvSpPr>
        <p:spPr>
          <a:xfrm>
            <a:off x="5879300" y="2964400"/>
            <a:ext cx="3094500" cy="125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6" name="Google Shape;116;p22"/>
          <p:cNvPicPr preferRelativeResize="0"/>
          <p:nvPr/>
        </p:nvPicPr>
        <p:blipFill>
          <a:blip r:embed="rId3">
            <a:alphaModFix/>
          </a:blip>
          <a:stretch>
            <a:fillRect/>
          </a:stretch>
        </p:blipFill>
        <p:spPr>
          <a:xfrm>
            <a:off x="152400" y="1843250"/>
            <a:ext cx="8821401" cy="3045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1448550" y="608450"/>
            <a:ext cx="6246900" cy="10824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a:t>Sequence Diagram: List a NGO</a:t>
            </a:r>
            <a:endParaRPr/>
          </a:p>
          <a:p>
            <a:pPr indent="457200" lvl="0" marL="1828800" rtl="0" algn="l">
              <a:spcBef>
                <a:spcPts val="0"/>
              </a:spcBef>
              <a:spcAft>
                <a:spcPts val="0"/>
              </a:spcAft>
              <a:buNone/>
            </a:pPr>
            <a:r>
              <a:t/>
            </a:r>
            <a:endParaRPr/>
          </a:p>
        </p:txBody>
      </p:sp>
      <p:sp>
        <p:nvSpPr>
          <p:cNvPr id="122" name="Google Shape;122;p23"/>
          <p:cNvSpPr txBox="1"/>
          <p:nvPr>
            <p:ph idx="1" type="body"/>
          </p:nvPr>
        </p:nvSpPr>
        <p:spPr>
          <a:xfrm>
            <a:off x="5879300" y="2964400"/>
            <a:ext cx="3094500" cy="125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3" name="Google Shape;123;p23"/>
          <p:cNvPicPr preferRelativeResize="0"/>
          <p:nvPr/>
        </p:nvPicPr>
        <p:blipFill>
          <a:blip r:embed="rId3">
            <a:alphaModFix/>
          </a:blip>
          <a:stretch>
            <a:fillRect/>
          </a:stretch>
        </p:blipFill>
        <p:spPr>
          <a:xfrm>
            <a:off x="0" y="1864475"/>
            <a:ext cx="8769124" cy="2868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1493250" y="912675"/>
            <a:ext cx="6246900" cy="10824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a:t>Sequence Diagram: Add Credit Card</a:t>
            </a:r>
            <a:endParaRPr/>
          </a:p>
          <a:p>
            <a:pPr indent="457200" lvl="0" marL="1828800" rtl="0" algn="l">
              <a:spcBef>
                <a:spcPts val="0"/>
              </a:spcBef>
              <a:spcAft>
                <a:spcPts val="0"/>
              </a:spcAft>
              <a:buNone/>
            </a:pPr>
            <a:r>
              <a:t/>
            </a:r>
            <a:endParaRPr/>
          </a:p>
        </p:txBody>
      </p:sp>
      <p:sp>
        <p:nvSpPr>
          <p:cNvPr id="129" name="Google Shape;129;p24"/>
          <p:cNvSpPr txBox="1"/>
          <p:nvPr>
            <p:ph idx="1" type="body"/>
          </p:nvPr>
        </p:nvSpPr>
        <p:spPr>
          <a:xfrm>
            <a:off x="5879300" y="2964400"/>
            <a:ext cx="3094500" cy="125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0" name="Google Shape;130;p24"/>
          <p:cNvPicPr preferRelativeResize="0"/>
          <p:nvPr/>
        </p:nvPicPr>
        <p:blipFill>
          <a:blip r:embed="rId3">
            <a:alphaModFix/>
          </a:blip>
          <a:stretch>
            <a:fillRect/>
          </a:stretch>
        </p:blipFill>
        <p:spPr>
          <a:xfrm>
            <a:off x="378800" y="1591875"/>
            <a:ext cx="8556875" cy="3339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Plan</a:t>
            </a:r>
            <a:endParaRPr/>
          </a:p>
        </p:txBody>
      </p:sp>
      <p:sp>
        <p:nvSpPr>
          <p:cNvPr id="136" name="Google Shape;136;p25"/>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project the implementation plan for front end is being designed by Muhammad Sohail and back end is done by Ans Khan and Abdul Hazari.</a:t>
            </a:r>
            <a:endParaRPr/>
          </a:p>
          <a:p>
            <a:pPr indent="0" lvl="0" marL="0" rtl="0" algn="l">
              <a:spcBef>
                <a:spcPts val="1600"/>
              </a:spcBef>
              <a:spcAft>
                <a:spcPts val="1600"/>
              </a:spcAft>
              <a:buNone/>
            </a:pPr>
            <a:r>
              <a:rPr lang="en"/>
              <a:t>This is the plan until the next </a:t>
            </a:r>
            <a:r>
              <a:rPr lang="en"/>
              <a:t>presentation</a:t>
            </a:r>
            <a:r>
              <a:rPr lang="en"/>
              <a:t> and also will work on the diagrams and </a:t>
            </a:r>
            <a:r>
              <a:rPr lang="en"/>
              <a:t>documentation</a:t>
            </a:r>
            <a:r>
              <a:rPr lang="en"/>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Log</a:t>
            </a:r>
            <a:endParaRPr/>
          </a:p>
        </p:txBody>
      </p:sp>
      <p:sp>
        <p:nvSpPr>
          <p:cNvPr id="142" name="Google Shape;142;p26"/>
          <p:cNvSpPr txBox="1"/>
          <p:nvPr>
            <p:ph idx="1" type="body"/>
          </p:nvPr>
        </p:nvSpPr>
        <p:spPr>
          <a:xfrm>
            <a:off x="361225" y="101772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143" name="Google Shape;143;p26"/>
          <p:cNvGraphicFramePr/>
          <p:nvPr/>
        </p:nvGraphicFramePr>
        <p:xfrm>
          <a:off x="952500" y="1279650"/>
          <a:ext cx="3000000" cy="3000000"/>
        </p:xfrm>
        <a:graphic>
          <a:graphicData uri="http://schemas.openxmlformats.org/drawingml/2006/table">
            <a:tbl>
              <a:tblPr>
                <a:noFill/>
                <a:tableStyleId>{502FDDF9-1053-4B81-83C2-87396FD223E8}</a:tableStyleId>
              </a:tblPr>
              <a:tblGrid>
                <a:gridCol w="3619500"/>
                <a:gridCol w="3619500"/>
              </a:tblGrid>
              <a:tr h="659150">
                <a:tc>
                  <a:txBody>
                    <a:bodyPr/>
                    <a:lstStyle/>
                    <a:p>
                      <a:pPr indent="0" lvl="0" marL="0" rtl="0" algn="ctr">
                        <a:lnSpc>
                          <a:spcPct val="115000"/>
                        </a:lnSpc>
                        <a:spcBef>
                          <a:spcPts val="0"/>
                        </a:spcBef>
                        <a:spcAft>
                          <a:spcPts val="1600"/>
                        </a:spcAft>
                        <a:buClr>
                          <a:schemeClr val="dk2"/>
                        </a:buClr>
                        <a:buSzPts val="1100"/>
                        <a:buFont typeface="Arial"/>
                        <a:buNone/>
                      </a:pPr>
                      <a:r>
                        <a:rPr lang="en" sz="1800">
                          <a:solidFill>
                            <a:schemeClr val="dk2"/>
                          </a:solidFill>
                          <a:latin typeface="Playfair Display"/>
                          <a:ea typeface="Playfair Display"/>
                          <a:cs typeface="Playfair Display"/>
                          <a:sym typeface="Playfair Display"/>
                        </a:rPr>
                        <a:t>09/14/2019</a:t>
                      </a:r>
                      <a:endParaRPr/>
                    </a:p>
                  </a:txBody>
                  <a:tcPr marT="91425" marB="91425" marR="91425" marL="91425"/>
                </a:tc>
                <a:tc>
                  <a:txBody>
                    <a:bodyPr/>
                    <a:lstStyle/>
                    <a:p>
                      <a:pPr indent="0" lvl="0" marL="0" rtl="0" algn="l">
                        <a:spcBef>
                          <a:spcPts val="0"/>
                        </a:spcBef>
                        <a:spcAft>
                          <a:spcPts val="0"/>
                        </a:spcAft>
                        <a:buNone/>
                      </a:pPr>
                      <a:r>
                        <a:rPr lang="en"/>
                        <a:t>Met the first time and worked on what we will be doing for the </a:t>
                      </a:r>
                      <a:r>
                        <a:rPr lang="en"/>
                        <a:t>project</a:t>
                      </a:r>
                      <a:r>
                        <a:rPr lang="en"/>
                        <a:t>.</a:t>
                      </a:r>
                      <a:endParaRPr/>
                    </a:p>
                  </a:txBody>
                  <a:tcPr marT="91425" marB="91425" marR="91425" marL="91425"/>
                </a:tc>
              </a:tr>
              <a:tr h="659150">
                <a:tc>
                  <a:txBody>
                    <a:bodyPr/>
                    <a:lstStyle/>
                    <a:p>
                      <a:pPr indent="0" lvl="0" marL="0" rtl="0" algn="ctr">
                        <a:lnSpc>
                          <a:spcPct val="115000"/>
                        </a:lnSpc>
                        <a:spcBef>
                          <a:spcPts val="0"/>
                        </a:spcBef>
                        <a:spcAft>
                          <a:spcPts val="1600"/>
                        </a:spcAft>
                        <a:buClr>
                          <a:schemeClr val="dk2"/>
                        </a:buClr>
                        <a:buSzPts val="1100"/>
                        <a:buFont typeface="Arial"/>
                        <a:buNone/>
                      </a:pPr>
                      <a:r>
                        <a:rPr lang="en" sz="1800">
                          <a:solidFill>
                            <a:schemeClr val="dk2"/>
                          </a:solidFill>
                          <a:latin typeface="Playfair Display"/>
                          <a:ea typeface="Playfair Display"/>
                          <a:cs typeface="Playfair Display"/>
                          <a:sym typeface="Playfair Display"/>
                        </a:rPr>
                        <a:t>09/15/2019</a:t>
                      </a:r>
                      <a:endParaRPr/>
                    </a:p>
                  </a:txBody>
                  <a:tcPr marT="91425" marB="91425" marR="91425" marL="91425"/>
                </a:tc>
                <a:tc>
                  <a:txBody>
                    <a:bodyPr/>
                    <a:lstStyle/>
                    <a:p>
                      <a:pPr indent="0" lvl="0" marL="0" rtl="0" algn="l">
                        <a:spcBef>
                          <a:spcPts val="0"/>
                        </a:spcBef>
                        <a:spcAft>
                          <a:spcPts val="0"/>
                        </a:spcAft>
                        <a:buNone/>
                      </a:pPr>
                      <a:r>
                        <a:rPr lang="en"/>
                        <a:t>Assigned the project duties to what each person will be doing.</a:t>
                      </a:r>
                      <a:endParaRPr/>
                    </a:p>
                  </a:txBody>
                  <a:tcPr marT="91425" marB="91425" marR="91425" marL="91425"/>
                </a:tc>
              </a:tr>
              <a:tr h="659150">
                <a:tc>
                  <a:txBody>
                    <a:bodyPr/>
                    <a:lstStyle/>
                    <a:p>
                      <a:pPr indent="0" lvl="0" marL="0" rtl="0" algn="ctr">
                        <a:lnSpc>
                          <a:spcPct val="115000"/>
                        </a:lnSpc>
                        <a:spcBef>
                          <a:spcPts val="0"/>
                        </a:spcBef>
                        <a:spcAft>
                          <a:spcPts val="1600"/>
                        </a:spcAft>
                        <a:buClr>
                          <a:schemeClr val="dk2"/>
                        </a:buClr>
                        <a:buSzPts val="1100"/>
                        <a:buFont typeface="Arial"/>
                        <a:buNone/>
                      </a:pPr>
                      <a:r>
                        <a:rPr lang="en" sz="1800">
                          <a:solidFill>
                            <a:schemeClr val="dk2"/>
                          </a:solidFill>
                          <a:latin typeface="Playfair Display"/>
                          <a:ea typeface="Playfair Display"/>
                          <a:cs typeface="Playfair Display"/>
                          <a:sym typeface="Playfair Display"/>
                        </a:rPr>
                        <a:t>09/27/2019</a:t>
                      </a:r>
                      <a:endParaRPr/>
                    </a:p>
                  </a:txBody>
                  <a:tcPr marT="91425" marB="91425" marR="91425" marL="91425"/>
                </a:tc>
                <a:tc>
                  <a:txBody>
                    <a:bodyPr/>
                    <a:lstStyle/>
                    <a:p>
                      <a:pPr indent="0" lvl="0" marL="0" rtl="0" algn="l">
                        <a:spcBef>
                          <a:spcPts val="0"/>
                        </a:spcBef>
                        <a:spcAft>
                          <a:spcPts val="0"/>
                        </a:spcAft>
                        <a:buNone/>
                      </a:pPr>
                      <a:r>
                        <a:rPr lang="en"/>
                        <a:t>Worked on sequence diagrams.</a:t>
                      </a:r>
                      <a:endParaRPr/>
                    </a:p>
                  </a:txBody>
                  <a:tcPr marT="91425" marB="91425" marR="91425" marL="91425"/>
                </a:tc>
              </a:tr>
              <a:tr h="578025">
                <a:tc>
                  <a:txBody>
                    <a:bodyPr/>
                    <a:lstStyle/>
                    <a:p>
                      <a:pPr indent="0" lvl="0" marL="0" rtl="0" algn="ctr">
                        <a:lnSpc>
                          <a:spcPct val="115000"/>
                        </a:lnSpc>
                        <a:spcBef>
                          <a:spcPts val="0"/>
                        </a:spcBef>
                        <a:spcAft>
                          <a:spcPts val="1600"/>
                        </a:spcAft>
                        <a:buClr>
                          <a:schemeClr val="dk2"/>
                        </a:buClr>
                        <a:buSzPts val="1100"/>
                        <a:buFont typeface="Arial"/>
                        <a:buNone/>
                      </a:pPr>
                      <a:r>
                        <a:rPr lang="en" sz="1800">
                          <a:solidFill>
                            <a:schemeClr val="dk2"/>
                          </a:solidFill>
                          <a:latin typeface="Playfair Display"/>
                          <a:ea typeface="Playfair Display"/>
                          <a:cs typeface="Playfair Display"/>
                          <a:sym typeface="Playfair Display"/>
                        </a:rPr>
                        <a:t>10/03/2019</a:t>
                      </a:r>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a:solidFill>
                            <a:schemeClr val="dk2"/>
                          </a:solidFill>
                        </a:rPr>
                        <a:t>Worked on the front end code and back end (User Interface)</a:t>
                      </a:r>
                      <a:endParaRPr>
                        <a:solidFill>
                          <a:schemeClr val="dk2"/>
                        </a:solidFill>
                      </a:endParaRPr>
                    </a:p>
                    <a:p>
                      <a:pPr indent="0" lvl="0" marL="0" rtl="0" algn="l">
                        <a:spcBef>
                          <a:spcPts val="0"/>
                        </a:spcBef>
                        <a:spcAft>
                          <a:spcPts val="0"/>
                        </a:spcAft>
                        <a:buNone/>
                      </a:pPr>
                      <a:r>
                        <a:t/>
                      </a:r>
                      <a:endParaRPr/>
                    </a:p>
                  </a:txBody>
                  <a:tcPr marT="91425" marB="91425" marR="91425" marL="91425"/>
                </a:tc>
              </a:tr>
              <a:tr h="502675">
                <a:tc>
                  <a:txBody>
                    <a:bodyPr/>
                    <a:lstStyle/>
                    <a:p>
                      <a:pPr indent="0" lvl="0" marL="0" rtl="0" algn="ctr">
                        <a:lnSpc>
                          <a:spcPct val="115000"/>
                        </a:lnSpc>
                        <a:spcBef>
                          <a:spcPts val="0"/>
                        </a:spcBef>
                        <a:spcAft>
                          <a:spcPts val="1600"/>
                        </a:spcAft>
                        <a:buClr>
                          <a:schemeClr val="dk2"/>
                        </a:buClr>
                        <a:buSzPts val="1100"/>
                        <a:buFont typeface="Arial"/>
                        <a:buNone/>
                      </a:pPr>
                      <a:r>
                        <a:rPr lang="en" sz="1800">
                          <a:solidFill>
                            <a:schemeClr val="dk2"/>
                          </a:solidFill>
                          <a:latin typeface="Playfair Display"/>
                          <a:ea typeface="Playfair Display"/>
                          <a:cs typeface="Playfair Display"/>
                          <a:sym typeface="Playfair Display"/>
                        </a:rPr>
                        <a:t>10/08/2019</a:t>
                      </a:r>
                      <a:endParaRPr/>
                    </a:p>
                  </a:txBody>
                  <a:tcPr marT="91425" marB="91425" marR="91425" marL="91425"/>
                </a:tc>
                <a:tc>
                  <a:txBody>
                    <a:bodyPr/>
                    <a:lstStyle/>
                    <a:p>
                      <a:pPr indent="0" lvl="0" marL="0" rtl="0" algn="l">
                        <a:spcBef>
                          <a:spcPts val="0"/>
                        </a:spcBef>
                        <a:spcAft>
                          <a:spcPts val="0"/>
                        </a:spcAft>
                        <a:buNone/>
                      </a:pPr>
                      <a:r>
                        <a:rPr lang="en"/>
                        <a:t>Worked on making the iteration.</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Github</a:t>
            </a:r>
            <a:endParaRPr/>
          </a:p>
        </p:txBody>
      </p:sp>
      <p:sp>
        <p:nvSpPr>
          <p:cNvPr id="149" name="Google Shape;149;p27"/>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u="sng">
                <a:solidFill>
                  <a:schemeClr val="hlink"/>
                </a:solidFill>
                <a:latin typeface="Arial"/>
                <a:ea typeface="Arial"/>
                <a:cs typeface="Arial"/>
                <a:sym typeface="Arial"/>
                <a:hlinkClick r:id="rId3"/>
              </a:rPr>
              <a:t>https://github.com/anskhan24/ICS-499-Project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8"/>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6" name="Google Shape;156;p28"/>
          <p:cNvPicPr preferRelativeResize="0"/>
          <p:nvPr/>
        </p:nvPicPr>
        <p:blipFill>
          <a:blip r:embed="rId3">
            <a:alphaModFix/>
          </a:blip>
          <a:stretch>
            <a:fillRect/>
          </a:stretch>
        </p:blipFill>
        <p:spPr>
          <a:xfrm>
            <a:off x="0" y="362428"/>
            <a:ext cx="9144001" cy="431149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9"/>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3" name="Google Shape;163;p29"/>
          <p:cNvPicPr preferRelativeResize="0"/>
          <p:nvPr/>
        </p:nvPicPr>
        <p:blipFill>
          <a:blip r:embed="rId3">
            <a:alphaModFix/>
          </a:blip>
          <a:stretch>
            <a:fillRect/>
          </a:stretch>
        </p:blipFill>
        <p:spPr>
          <a:xfrm>
            <a:off x="0" y="445028"/>
            <a:ext cx="9144000" cy="449459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0"/>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0" name="Google Shape;170;p30"/>
          <p:cNvPicPr preferRelativeResize="0"/>
          <p:nvPr/>
        </p:nvPicPr>
        <p:blipFill>
          <a:blip r:embed="rId3">
            <a:alphaModFix/>
          </a:blip>
          <a:stretch>
            <a:fillRect/>
          </a:stretch>
        </p:blipFill>
        <p:spPr>
          <a:xfrm>
            <a:off x="311702" y="292975"/>
            <a:ext cx="4333474" cy="4275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1"/>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7" name="Google Shape;177;p31"/>
          <p:cNvPicPr preferRelativeResize="0"/>
          <p:nvPr/>
        </p:nvPicPr>
        <p:blipFill>
          <a:blip r:embed="rId3">
            <a:alphaModFix/>
          </a:blip>
          <a:stretch>
            <a:fillRect/>
          </a:stretch>
        </p:blipFill>
        <p:spPr>
          <a:xfrm>
            <a:off x="69300" y="540563"/>
            <a:ext cx="8763000" cy="4448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ctrTitle"/>
          </p:nvPr>
        </p:nvSpPr>
        <p:spPr>
          <a:xfrm>
            <a:off x="671250" y="523550"/>
            <a:ext cx="7801500" cy="29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Transaction for Non-Profit Organization</a:t>
            </a:r>
            <a:endParaRPr/>
          </a:p>
        </p:txBody>
      </p:sp>
      <p:sp>
        <p:nvSpPr>
          <p:cNvPr id="65" name="Google Shape;65;p14"/>
          <p:cNvSpPr txBox="1"/>
          <p:nvPr>
            <p:ph idx="1" type="subTitle"/>
          </p:nvPr>
        </p:nvSpPr>
        <p:spPr>
          <a:xfrm>
            <a:off x="344250" y="3550650"/>
            <a:ext cx="49101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Iteration 2</a:t>
            </a:r>
            <a:endParaRPr/>
          </a:p>
        </p:txBody>
      </p:sp>
      <p:sp>
        <p:nvSpPr>
          <p:cNvPr id="71" name="Google Shape;71;p15"/>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None/>
            </a:pPr>
            <a:r>
              <a:rPr lang="en" sz="900">
                <a:solidFill>
                  <a:srgbClr val="000000"/>
                </a:solidFill>
                <a:latin typeface="Arial"/>
                <a:ea typeface="Arial"/>
                <a:cs typeface="Arial"/>
                <a:sym typeface="Arial"/>
              </a:rPr>
              <a:t>-</a:t>
            </a:r>
            <a:r>
              <a:rPr lang="en">
                <a:solidFill>
                  <a:srgbClr val="000000"/>
                </a:solidFill>
              </a:rPr>
              <a:t>- Introduction, Scope, Requirements, Goals</a:t>
            </a:r>
            <a:endParaRPr>
              <a:solidFill>
                <a:srgbClr val="000000"/>
              </a:solidFill>
            </a:endParaRPr>
          </a:p>
          <a:p>
            <a:pPr indent="0" lvl="0" marL="0" rtl="0" algn="l">
              <a:spcBef>
                <a:spcPts val="900"/>
              </a:spcBef>
              <a:spcAft>
                <a:spcPts val="0"/>
              </a:spcAft>
              <a:buNone/>
            </a:pPr>
            <a:r>
              <a:rPr lang="en">
                <a:solidFill>
                  <a:srgbClr val="000000"/>
                </a:solidFill>
              </a:rPr>
              <a:t>- Use case Diagram, Class Diagram and Sequence Diagram</a:t>
            </a:r>
            <a:endParaRPr>
              <a:solidFill>
                <a:srgbClr val="000000"/>
              </a:solidFill>
            </a:endParaRPr>
          </a:p>
          <a:p>
            <a:pPr indent="0" lvl="0" marL="0" rtl="0" algn="l">
              <a:spcBef>
                <a:spcPts val="900"/>
              </a:spcBef>
              <a:spcAft>
                <a:spcPts val="0"/>
              </a:spcAft>
              <a:buNone/>
            </a:pPr>
            <a:r>
              <a:rPr lang="en">
                <a:solidFill>
                  <a:srgbClr val="000000"/>
                </a:solidFill>
              </a:rPr>
              <a:t>- The UI for the new code (demo of working code)</a:t>
            </a:r>
            <a:endParaRPr>
              <a:solidFill>
                <a:srgbClr val="000000"/>
              </a:solidFill>
            </a:endParaRPr>
          </a:p>
          <a:p>
            <a:pPr indent="0" lvl="0" marL="0" rtl="0" algn="l">
              <a:spcBef>
                <a:spcPts val="900"/>
              </a:spcBef>
              <a:spcAft>
                <a:spcPts val="0"/>
              </a:spcAft>
              <a:buNone/>
            </a:pPr>
            <a:r>
              <a:rPr lang="en">
                <a:solidFill>
                  <a:srgbClr val="000000"/>
                </a:solidFill>
              </a:rPr>
              <a:t>- Project plan </a:t>
            </a:r>
            <a:endParaRPr>
              <a:solidFill>
                <a:srgbClr val="000000"/>
              </a:solidFill>
            </a:endParaRPr>
          </a:p>
          <a:p>
            <a:pPr indent="0" lvl="0" marL="0" rtl="0" algn="l">
              <a:spcBef>
                <a:spcPts val="900"/>
              </a:spcBef>
              <a:spcAft>
                <a:spcPts val="900"/>
              </a:spcAft>
              <a:buNone/>
            </a:pPr>
            <a:r>
              <a:rPr lang="en">
                <a:solidFill>
                  <a:srgbClr val="000000"/>
                </a:solidFill>
              </a:rPr>
              <a:t>- Project log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7" name="Google Shape;77;p16"/>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system concerns with an application that does transaction management for any non-profit organisation, that gets funding from individuals.</a:t>
            </a:r>
            <a:endParaRPr>
              <a:solidFill>
                <a:srgbClr val="000000"/>
              </a:solidFill>
            </a:endParaRPr>
          </a:p>
          <a:p>
            <a:pPr indent="0" lvl="0" marL="0" rtl="0" algn="l">
              <a:spcBef>
                <a:spcPts val="1600"/>
              </a:spcBef>
              <a:spcAft>
                <a:spcPts val="0"/>
              </a:spcAft>
              <a:buNone/>
            </a:pPr>
            <a:r>
              <a:rPr lang="en">
                <a:solidFill>
                  <a:srgbClr val="000000"/>
                </a:solidFill>
              </a:rPr>
              <a:t>Any non-profit organisation can be chosen and money can transferred to that specific organisation or NGO.</a:t>
            </a:r>
            <a:endParaRPr>
              <a:solidFill>
                <a:srgbClr val="000000"/>
              </a:solidFill>
            </a:endParaRPr>
          </a:p>
          <a:p>
            <a:pPr indent="0" lvl="0" marL="0" rtl="0" algn="l">
              <a:spcBef>
                <a:spcPts val="1600"/>
              </a:spcBef>
              <a:spcAft>
                <a:spcPts val="0"/>
              </a:spcAft>
              <a:buNone/>
            </a:pPr>
            <a:r>
              <a:rPr lang="en">
                <a:solidFill>
                  <a:srgbClr val="000000"/>
                </a:solidFill>
              </a:rPr>
              <a:t>Transaction can only be processed by adding or selecting credit cards</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a:t>
            </a:r>
            <a:endParaRPr/>
          </a:p>
        </p:txBody>
      </p:sp>
      <p:sp>
        <p:nvSpPr>
          <p:cNvPr id="83" name="Google Shape;83;p17"/>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donors or users will add their credit cards, organisation name which they want to donate to and the amount to be donated so that they can make the transaction to the organisation.</a:t>
            </a:r>
            <a:endParaRPr/>
          </a:p>
          <a:p>
            <a:pPr indent="0" lvl="0" marL="0" rtl="0" algn="l">
              <a:spcBef>
                <a:spcPts val="1600"/>
              </a:spcBef>
              <a:spcAft>
                <a:spcPts val="0"/>
              </a:spcAft>
              <a:buNone/>
            </a:pPr>
            <a:r>
              <a:rPr lang="en">
                <a:solidFill>
                  <a:srgbClr val="FFFFFF"/>
                </a:solidFill>
              </a:rPr>
              <a:t>e organisation.</a:t>
            </a:r>
            <a:endParaRPr>
              <a:solidFill>
                <a:srgbClr val="FFFFFF"/>
              </a:solidFill>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Software Development Methodologies</a:t>
            </a:r>
            <a:endParaRPr/>
          </a:p>
          <a:p>
            <a:pPr indent="0" lvl="0" marL="0" rtl="0" algn="l">
              <a:spcBef>
                <a:spcPts val="0"/>
              </a:spcBef>
              <a:spcAft>
                <a:spcPts val="0"/>
              </a:spcAft>
              <a:buNone/>
            </a:pPr>
            <a:r>
              <a:t/>
            </a:r>
            <a:endParaRPr/>
          </a:p>
        </p:txBody>
      </p:sp>
      <p:sp>
        <p:nvSpPr>
          <p:cNvPr id="89" name="Google Shape;89;p18"/>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We will be using Java in the eclipse environment for back-end part of it, to develop this software and its functionalities.</a:t>
            </a:r>
            <a:endParaRPr/>
          </a:p>
          <a:p>
            <a:pPr indent="0" lvl="0" marL="0" rtl="0" algn="l">
              <a:spcBef>
                <a:spcPts val="1600"/>
              </a:spcBef>
              <a:spcAft>
                <a:spcPts val="0"/>
              </a:spcAft>
              <a:buClr>
                <a:schemeClr val="dk2"/>
              </a:buClr>
              <a:buSzPts val="1100"/>
              <a:buFont typeface="Arial"/>
              <a:buNone/>
            </a:pPr>
            <a:r>
              <a:rPr lang="en"/>
              <a:t>A GUI will be created in which all the functionalities will be implemented, HTML is going to be used for the front end part it.</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Proposed System Functionalities</a:t>
            </a:r>
            <a:endParaRPr/>
          </a:p>
          <a:p>
            <a:pPr indent="0" lvl="0" marL="0" rtl="0" algn="l">
              <a:spcBef>
                <a:spcPts val="0"/>
              </a:spcBef>
              <a:spcAft>
                <a:spcPts val="0"/>
              </a:spcAft>
              <a:buNone/>
            </a:pPr>
            <a:r>
              <a:t/>
            </a:r>
            <a:endParaRPr/>
          </a:p>
        </p:txBody>
      </p:sp>
      <p:sp>
        <p:nvSpPr>
          <p:cNvPr id="95" name="Google Shape;95;p19"/>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The system will contain these functionalities:</a:t>
            </a:r>
            <a:endParaRPr/>
          </a:p>
          <a:p>
            <a:pPr indent="-342900" lvl="0" marL="457200" rtl="0" algn="l">
              <a:spcBef>
                <a:spcPts val="1600"/>
              </a:spcBef>
              <a:spcAft>
                <a:spcPts val="0"/>
              </a:spcAft>
              <a:buSzPts val="1800"/>
              <a:buAutoNum type="arabicPeriod"/>
            </a:pPr>
            <a:r>
              <a:rPr lang="en"/>
              <a:t>Sign up and Sign in.</a:t>
            </a:r>
            <a:endParaRPr/>
          </a:p>
          <a:p>
            <a:pPr indent="-342900" lvl="0" marL="457200" rtl="0" algn="l">
              <a:spcBef>
                <a:spcPts val="0"/>
              </a:spcBef>
              <a:spcAft>
                <a:spcPts val="0"/>
              </a:spcAft>
              <a:buSzPts val="1800"/>
              <a:buAutoNum type="arabicPeriod"/>
            </a:pPr>
            <a:r>
              <a:rPr lang="en"/>
              <a:t>Pick an organization of their choice.</a:t>
            </a:r>
            <a:endParaRPr/>
          </a:p>
          <a:p>
            <a:pPr indent="-342900" lvl="0" marL="457200" rtl="0" algn="l">
              <a:spcBef>
                <a:spcPts val="0"/>
              </a:spcBef>
              <a:spcAft>
                <a:spcPts val="0"/>
              </a:spcAft>
              <a:buSzPts val="1800"/>
              <a:buAutoNum type="arabicPeriod"/>
            </a:pPr>
            <a:r>
              <a:rPr lang="en"/>
              <a:t>Amount of money they want to donate.</a:t>
            </a:r>
            <a:endParaRPr/>
          </a:p>
          <a:p>
            <a:pPr indent="-342900" lvl="0" marL="457200" rtl="0" algn="l">
              <a:spcBef>
                <a:spcPts val="0"/>
              </a:spcBef>
              <a:spcAft>
                <a:spcPts val="0"/>
              </a:spcAft>
              <a:buSzPts val="1800"/>
              <a:buAutoNum type="arabicPeriod"/>
            </a:pPr>
            <a:r>
              <a:rPr lang="en"/>
              <a:t>Choose the Payment Method.</a:t>
            </a:r>
            <a:endParaRPr/>
          </a:p>
          <a:p>
            <a:pPr indent="-342900" lvl="0" marL="457200" rtl="0" algn="l">
              <a:spcBef>
                <a:spcPts val="0"/>
              </a:spcBef>
              <a:spcAft>
                <a:spcPts val="0"/>
              </a:spcAft>
              <a:buSzPts val="1800"/>
              <a:buAutoNum type="arabicPeriod"/>
            </a:pPr>
            <a:r>
              <a:rPr lang="en"/>
              <a:t>Make the payment.</a:t>
            </a:r>
            <a:endParaRPr/>
          </a:p>
          <a:p>
            <a:pPr indent="-342900" lvl="0" marL="457200" rtl="0" algn="l">
              <a:spcBef>
                <a:spcPts val="0"/>
              </a:spcBef>
              <a:spcAft>
                <a:spcPts val="0"/>
              </a:spcAft>
              <a:buSzPts val="1800"/>
              <a:buAutoNum type="arabicPeriod"/>
            </a:pPr>
            <a:r>
              <a:rPr lang="en"/>
              <a:t>Get the confirmation after making the payment.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a:t>
            </a:r>
            <a:endParaRPr/>
          </a:p>
        </p:txBody>
      </p:sp>
      <p:sp>
        <p:nvSpPr>
          <p:cNvPr id="101" name="Google Shape;101;p20"/>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2" name="Google Shape;102;p20"/>
          <p:cNvPicPr preferRelativeResize="0"/>
          <p:nvPr/>
        </p:nvPicPr>
        <p:blipFill>
          <a:blip r:embed="rId3">
            <a:alphaModFix/>
          </a:blip>
          <a:stretch>
            <a:fillRect/>
          </a:stretch>
        </p:blipFill>
        <p:spPr>
          <a:xfrm>
            <a:off x="3014300" y="445025"/>
            <a:ext cx="5160100" cy="4252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955550" y="1739050"/>
            <a:ext cx="3706500" cy="25089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t/>
            </a:r>
            <a:endParaRPr/>
          </a:p>
          <a:p>
            <a:pPr indent="457200" lvl="0" marL="457200" rtl="0" algn="l">
              <a:spcBef>
                <a:spcPts val="0"/>
              </a:spcBef>
              <a:spcAft>
                <a:spcPts val="0"/>
              </a:spcAft>
              <a:buNone/>
            </a:pPr>
            <a:r>
              <a:rPr lang="en"/>
              <a:t>Class Diagram</a:t>
            </a:r>
            <a:endParaRPr/>
          </a:p>
        </p:txBody>
      </p:sp>
      <p:sp>
        <p:nvSpPr>
          <p:cNvPr id="108" name="Google Shape;108;p21"/>
          <p:cNvSpPr txBox="1"/>
          <p:nvPr>
            <p:ph idx="1" type="body"/>
          </p:nvPr>
        </p:nvSpPr>
        <p:spPr>
          <a:xfrm>
            <a:off x="5737800" y="3841700"/>
            <a:ext cx="3094500" cy="125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9" name="Google Shape;109;p21"/>
          <p:cNvPicPr preferRelativeResize="0"/>
          <p:nvPr/>
        </p:nvPicPr>
        <p:blipFill>
          <a:blip r:embed="rId3">
            <a:alphaModFix/>
          </a:blip>
          <a:stretch>
            <a:fillRect/>
          </a:stretch>
        </p:blipFill>
        <p:spPr>
          <a:xfrm>
            <a:off x="4973700" y="111150"/>
            <a:ext cx="3913276" cy="4933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