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Montserrat"/>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35579bd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35579bd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8cfc958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8cfc95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a8cfc95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8cfc95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a8cfc95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8cfc95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8cfc95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8cfc95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5579bd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5579bd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35579bd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35579bd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35579bd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35579bd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a8e2ed0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a8e2ed0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3663db79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3663db79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3663db79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3663db79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2c6601e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2c6601e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34cbbf0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34cbbf0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34cbbf0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34cbbf0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34cbbf0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34cbbf0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35579bd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35579bd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35579bd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35579bd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96775" y="72125"/>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Iteration 4 - </a:t>
            </a:r>
            <a:endParaRPr/>
          </a:p>
          <a:p>
            <a:pPr indent="0" lvl="0" marL="0" rtl="0" algn="ctr">
              <a:spcBef>
                <a:spcPts val="0"/>
              </a:spcBef>
              <a:spcAft>
                <a:spcPts val="0"/>
              </a:spcAft>
              <a:buNone/>
            </a:pPr>
            <a:r>
              <a:rPr lang="en-GB"/>
              <a:t>ICS 499</a:t>
            </a:r>
            <a:endParaRPr/>
          </a:p>
        </p:txBody>
      </p:sp>
      <p:sp>
        <p:nvSpPr>
          <p:cNvPr id="59" name="Google Shape;59;p13"/>
          <p:cNvSpPr txBox="1"/>
          <p:nvPr>
            <p:ph idx="1" type="subTitle"/>
          </p:nvPr>
        </p:nvSpPr>
        <p:spPr>
          <a:xfrm>
            <a:off x="2069475" y="3550650"/>
            <a:ext cx="4910100" cy="74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 Abdul Hazari, Ans Khan, Muhammad Sohail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a:t>
            </a:r>
            <a:endParaRPr/>
          </a:p>
        </p:txBody>
      </p:sp>
      <p:sp>
        <p:nvSpPr>
          <p:cNvPr id="112" name="Google Shape;112;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2888700" y="109250"/>
            <a:ext cx="5943600" cy="511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Activity Diagram</a:t>
            </a:r>
            <a:endParaRPr/>
          </a:p>
        </p:txBody>
      </p:sp>
      <p:sp>
        <p:nvSpPr>
          <p:cNvPr id="119" name="Google Shape;119;p2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3"/>
          <p:cNvPicPr preferRelativeResize="0"/>
          <p:nvPr/>
        </p:nvPicPr>
        <p:blipFill>
          <a:blip r:embed="rId3">
            <a:alphaModFix/>
          </a:blip>
          <a:stretch>
            <a:fillRect/>
          </a:stretch>
        </p:blipFill>
        <p:spPr>
          <a:xfrm>
            <a:off x="152400" y="1170600"/>
            <a:ext cx="3528200" cy="4030050"/>
          </a:xfrm>
          <a:prstGeom prst="rect">
            <a:avLst/>
          </a:prstGeom>
          <a:noFill/>
          <a:ln>
            <a:noFill/>
          </a:ln>
        </p:spPr>
      </p:pic>
      <p:pic>
        <p:nvPicPr>
          <p:cNvPr id="121" name="Google Shape;121;p23"/>
          <p:cNvPicPr preferRelativeResize="0"/>
          <p:nvPr/>
        </p:nvPicPr>
        <p:blipFill>
          <a:blip r:embed="rId4">
            <a:alphaModFix/>
          </a:blip>
          <a:stretch>
            <a:fillRect/>
          </a:stretch>
        </p:blipFill>
        <p:spPr>
          <a:xfrm>
            <a:off x="4301700" y="1017714"/>
            <a:ext cx="4267200" cy="47091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Sequence Diagram - Donor</a:t>
            </a:r>
            <a:endParaRPr/>
          </a:p>
        </p:txBody>
      </p:sp>
      <p:sp>
        <p:nvSpPr>
          <p:cNvPr id="127" name="Google Shape;127;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924013" y="1017725"/>
            <a:ext cx="7849012" cy="41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Sequence Diagram - Admin</a:t>
            </a:r>
            <a:endParaRPr/>
          </a:p>
        </p:txBody>
      </p:sp>
      <p:sp>
        <p:nvSpPr>
          <p:cNvPr id="134" name="Google Shape;134;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1021175" y="1017725"/>
            <a:ext cx="7342375" cy="4012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 Diagram</a:t>
            </a:r>
            <a:endParaRPr/>
          </a:p>
        </p:txBody>
      </p:sp>
      <p:sp>
        <p:nvSpPr>
          <p:cNvPr id="141" name="Google Shape;141;p2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6"/>
          <p:cNvPicPr preferRelativeResize="0"/>
          <p:nvPr/>
        </p:nvPicPr>
        <p:blipFill>
          <a:blip r:embed="rId3">
            <a:alphaModFix/>
          </a:blip>
          <a:stretch>
            <a:fillRect/>
          </a:stretch>
        </p:blipFill>
        <p:spPr>
          <a:xfrm>
            <a:off x="2927225" y="445013"/>
            <a:ext cx="5391410" cy="452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Proposed System Functionalities</a:t>
            </a:r>
            <a:endParaRPr/>
          </a:p>
        </p:txBody>
      </p:sp>
      <p:sp>
        <p:nvSpPr>
          <p:cNvPr id="148" name="Google Shape;148;p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system will contain these functionalities:</a:t>
            </a:r>
            <a:endParaRPr/>
          </a:p>
          <a:p>
            <a:pPr indent="-342900" lvl="0" marL="457200" rtl="0" algn="l">
              <a:spcBef>
                <a:spcPts val="1600"/>
              </a:spcBef>
              <a:spcAft>
                <a:spcPts val="0"/>
              </a:spcAft>
              <a:buSzPts val="1800"/>
              <a:buAutoNum type="arabicPeriod"/>
            </a:pPr>
            <a:r>
              <a:rPr lang="en-GB"/>
              <a:t>Sign up and Sign in.</a:t>
            </a:r>
            <a:endParaRPr/>
          </a:p>
          <a:p>
            <a:pPr indent="-342900" lvl="0" marL="457200" rtl="0" algn="l">
              <a:spcBef>
                <a:spcPts val="0"/>
              </a:spcBef>
              <a:spcAft>
                <a:spcPts val="0"/>
              </a:spcAft>
              <a:buSzPts val="1800"/>
              <a:buAutoNum type="arabicPeriod"/>
            </a:pPr>
            <a:r>
              <a:rPr lang="en-GB"/>
              <a:t>Pick an organization of </a:t>
            </a:r>
            <a:r>
              <a:rPr lang="en-GB"/>
              <a:t>their</a:t>
            </a:r>
            <a:r>
              <a:rPr lang="en-GB"/>
              <a:t> choice.</a:t>
            </a:r>
            <a:endParaRPr/>
          </a:p>
          <a:p>
            <a:pPr indent="-342900" lvl="0" marL="457200" rtl="0" algn="l">
              <a:spcBef>
                <a:spcPts val="0"/>
              </a:spcBef>
              <a:spcAft>
                <a:spcPts val="0"/>
              </a:spcAft>
              <a:buSzPts val="1800"/>
              <a:buAutoNum type="arabicPeriod"/>
            </a:pPr>
            <a:r>
              <a:rPr lang="en-GB"/>
              <a:t>Amount of money they want to donate.</a:t>
            </a:r>
            <a:endParaRPr/>
          </a:p>
          <a:p>
            <a:pPr indent="-342900" lvl="0" marL="457200" rtl="0" algn="l">
              <a:spcBef>
                <a:spcPts val="0"/>
              </a:spcBef>
              <a:spcAft>
                <a:spcPts val="0"/>
              </a:spcAft>
              <a:buSzPts val="1800"/>
              <a:buAutoNum type="arabicPeriod"/>
            </a:pPr>
            <a:r>
              <a:rPr lang="en-GB"/>
              <a:t>Choose the Payment Method.</a:t>
            </a:r>
            <a:endParaRPr/>
          </a:p>
          <a:p>
            <a:pPr indent="-342900" lvl="0" marL="457200" rtl="0" algn="l">
              <a:spcBef>
                <a:spcPts val="0"/>
              </a:spcBef>
              <a:spcAft>
                <a:spcPts val="0"/>
              </a:spcAft>
              <a:buSzPts val="1800"/>
              <a:buAutoNum type="arabicPeriod"/>
            </a:pPr>
            <a:r>
              <a:rPr lang="en-GB"/>
              <a:t>Make the payment.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Log</a:t>
            </a:r>
            <a:endParaRPr/>
          </a:p>
        </p:txBody>
      </p:sp>
      <p:sp>
        <p:nvSpPr>
          <p:cNvPr id="154" name="Google Shape;154;p2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2981655" y="0"/>
            <a:ext cx="539484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Plan</a:t>
            </a:r>
            <a:endParaRPr/>
          </a:p>
        </p:txBody>
      </p:sp>
      <p:sp>
        <p:nvSpPr>
          <p:cNvPr id="161" name="Google Shape;161;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each iteration we will try to display our </a:t>
            </a:r>
            <a:r>
              <a:rPr lang="en-GB"/>
              <a:t>functionalities</a:t>
            </a:r>
            <a:r>
              <a:rPr lang="en-GB"/>
              <a:t> that we have completed by that time and discuss what each person will be doing during the course of this project and who will be the incharge of what.</a:t>
            </a:r>
            <a:endParaRPr/>
          </a:p>
          <a:p>
            <a:pPr indent="0" lvl="0" marL="0" rtl="0" algn="l">
              <a:spcBef>
                <a:spcPts val="1600"/>
              </a:spcBef>
              <a:spcAft>
                <a:spcPts val="1600"/>
              </a:spcAft>
              <a:buNone/>
            </a:pPr>
            <a:r>
              <a:rPr lang="en-GB"/>
              <a:t>Also adding more functionalities along time to make this application easier to use for users.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AWS Deployment </a:t>
            </a:r>
            <a:r>
              <a:rPr lang="en-GB" sz="1200">
                <a:latin typeface="Times New Roman"/>
                <a:ea typeface="Times New Roman"/>
                <a:cs typeface="Times New Roman"/>
                <a:sym typeface="Times New Roman"/>
              </a:rPr>
              <a:t>URL:</a:t>
            </a:r>
            <a:r>
              <a:rPr lang="en-GB" sz="1050">
                <a:solidFill>
                  <a:srgbClr val="444444"/>
                </a:solidFill>
                <a:highlight>
                  <a:srgbClr val="FFFFFF"/>
                </a:highlight>
                <a:latin typeface="Roboto"/>
                <a:ea typeface="Roboto"/>
                <a:cs typeface="Roboto"/>
                <a:sym typeface="Roboto"/>
              </a:rPr>
              <a:t>Fund-Raiser-app-1130830739.us-east-2.elb.amazonaws.com</a:t>
            </a: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7" name="Google Shape;167;p3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415321" y="1234075"/>
            <a:ext cx="7892856" cy="3693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11450"/>
            <a:ext cx="8520600" cy="4057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6000"/>
              <a:t>Transaction for Non-Profit Organization</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Iteration 4</a:t>
            </a:r>
            <a:endParaRPr/>
          </a:p>
        </p:txBody>
      </p:sp>
      <p:sp>
        <p:nvSpPr>
          <p:cNvPr id="70" name="Google Shape;70;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04800" lvl="0" marL="457200" rtl="0" algn="l">
              <a:spcBef>
                <a:spcPts val="900"/>
              </a:spcBef>
              <a:spcAft>
                <a:spcPts val="0"/>
              </a:spcAft>
              <a:buSzPts val="1200"/>
              <a:buFont typeface="Arial"/>
              <a:buChar char="●"/>
            </a:pPr>
            <a:r>
              <a:rPr lang="en-GB" sz="1200">
                <a:latin typeface="Arial"/>
                <a:ea typeface="Arial"/>
                <a:cs typeface="Arial"/>
                <a:sym typeface="Arial"/>
              </a:rPr>
              <a:t>Introduction</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Vision and Scope</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Business Value</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Feasibility Studies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Software Development Methodology</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Proposed System Functionalities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Use case diagram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Project log</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Hardware and Software Requirements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Project plan</a:t>
            </a:r>
            <a:endParaRPr sz="1200">
              <a:latin typeface="Arial"/>
              <a:ea typeface="Arial"/>
              <a:cs typeface="Arial"/>
              <a:sym typeface="Arial"/>
            </a:endParaRPr>
          </a:p>
          <a:p>
            <a:pPr indent="0" lvl="0" marL="0" rtl="0" algn="l">
              <a:spcBef>
                <a:spcPts val="9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GB" sz="1600">
                <a:latin typeface="Times New Roman"/>
                <a:ea typeface="Times New Roman"/>
                <a:cs typeface="Times New Roman"/>
                <a:sym typeface="Times New Roman"/>
              </a:rPr>
              <a:t>This project is for senior students of Bachelor of Science in Computer Science and Information Technology by Ans Khan, Abdul Hazari and Muhammad Sohail. The project is done for the Metropolitan State University’s class ICS 499-01 which was taught by Dr Ismail Bile Ismail. 	</a:t>
            </a:r>
            <a:endParaRPr sz="1600">
              <a:latin typeface="Times New Roman"/>
              <a:ea typeface="Times New Roman"/>
              <a:cs typeface="Times New Roman"/>
              <a:sym typeface="Times New Roman"/>
            </a:endParaRPr>
          </a:p>
          <a:p>
            <a:pPr indent="457200" lvl="0" marL="0" rtl="0" algn="l">
              <a:spcBef>
                <a:spcPts val="1600"/>
              </a:spcBef>
              <a:spcAft>
                <a:spcPts val="0"/>
              </a:spcAft>
              <a:buNone/>
            </a:pPr>
            <a:r>
              <a:rPr lang="en-GB" sz="1600">
                <a:latin typeface="Times New Roman"/>
                <a:ea typeface="Times New Roman"/>
                <a:cs typeface="Times New Roman"/>
                <a:sym typeface="Times New Roman"/>
              </a:rPr>
              <a:t>The system that was created for this project was to provide a user friendly interface to make donations for any non-profit organization. The system  concerns with an application that does transaction management for any non-profit organisation, that gets funding from individuals.</a:t>
            </a:r>
            <a:endParaRPr sz="1600">
              <a:latin typeface="Times New Roman"/>
              <a:ea typeface="Times New Roman"/>
              <a:cs typeface="Times New Roman"/>
              <a:sym typeface="Times New Roman"/>
            </a:endParaRPr>
          </a:p>
          <a:p>
            <a:pPr indent="457200" lvl="0" marL="0" rtl="0" algn="l">
              <a:spcBef>
                <a:spcPts val="1600"/>
              </a:spcBef>
              <a:spcAft>
                <a:spcPts val="0"/>
              </a:spcAft>
              <a:buNone/>
            </a:pPr>
            <a:r>
              <a:rPr lang="en-GB" sz="1600">
                <a:latin typeface="Times New Roman"/>
                <a:ea typeface="Times New Roman"/>
                <a:cs typeface="Times New Roman"/>
                <a:sym typeface="Times New Roman"/>
              </a:rPr>
              <a:t>Any non-profit organisation can be chosen and money can be transferred to that specific organisation or NGO, and the method of the transaction can only be processed by adding or selecting credit cards</a:t>
            </a:r>
            <a:endParaRPr sz="1600">
              <a:latin typeface="Times New Roman"/>
              <a:ea typeface="Times New Roman"/>
              <a:cs typeface="Times New Roman"/>
              <a:sym typeface="Times New Roman"/>
            </a:endParaRPr>
          </a:p>
          <a:p>
            <a:pPr indent="457200" lvl="0" marL="0" rtl="0" algn="l">
              <a:spcBef>
                <a:spcPts val="1600"/>
              </a:spcBef>
              <a:spcAft>
                <a:spcPts val="0"/>
              </a:spcAft>
              <a:buNone/>
            </a:pPr>
            <a:r>
              <a:t/>
            </a:r>
            <a:endParaRPr sz="1200">
              <a:latin typeface="Oswald"/>
              <a:ea typeface="Oswald"/>
              <a:cs typeface="Oswald"/>
              <a:sym typeface="Oswald"/>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Vision </a:t>
            </a:r>
            <a:endParaRPr/>
          </a:p>
        </p:txBody>
      </p:sp>
      <p:sp>
        <p:nvSpPr>
          <p:cNvPr id="82" name="Google Shape;82;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2"/>
              </a:buClr>
              <a:buSzPts val="1100"/>
              <a:buFont typeface="Arial"/>
              <a:buNone/>
            </a:pPr>
            <a:r>
              <a:rPr lang="en-GB" sz="1600">
                <a:latin typeface="Times New Roman"/>
                <a:ea typeface="Times New Roman"/>
                <a:cs typeface="Times New Roman"/>
                <a:sym typeface="Times New Roman"/>
              </a:rPr>
              <a:t>To provide an easy to use application that can help in transaction management of individuals for various organisations. With this application in hand there is no use for individuals to go on to different websites of organisations and make donations.</a:t>
            </a:r>
            <a:endParaRPr sz="1600">
              <a:latin typeface="Times New Roman"/>
              <a:ea typeface="Times New Roman"/>
              <a:cs typeface="Times New Roman"/>
              <a:sym typeface="Times New Roman"/>
            </a:endParaRPr>
          </a:p>
          <a:p>
            <a:pPr indent="457200" lvl="0" marL="0" rtl="0" algn="l">
              <a:spcBef>
                <a:spcPts val="1200"/>
              </a:spcBef>
              <a:spcAft>
                <a:spcPts val="0"/>
              </a:spcAft>
              <a:buClr>
                <a:schemeClr val="dk2"/>
              </a:buClr>
              <a:buSzPts val="1100"/>
              <a:buFont typeface="Arial"/>
              <a:buNone/>
            </a:pPr>
            <a:r>
              <a:rPr lang="en-GB" sz="1600">
                <a:latin typeface="Times New Roman"/>
                <a:ea typeface="Times New Roman"/>
                <a:cs typeface="Times New Roman"/>
                <a:sym typeface="Times New Roman"/>
              </a:rPr>
              <a:t>This application will be served as a common platform for individuals to make donations to various organisations..</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88" name="Google Shape;88;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2"/>
              </a:buClr>
              <a:buSzPts val="1100"/>
              <a:buFont typeface="Arial"/>
              <a:buNone/>
            </a:pPr>
            <a:r>
              <a:rPr lang="en-GB" sz="1600">
                <a:latin typeface="Times New Roman"/>
                <a:ea typeface="Times New Roman"/>
                <a:cs typeface="Times New Roman"/>
                <a:sym typeface="Times New Roman"/>
              </a:rPr>
              <a:t>The donors will be able to register and login to the website to make donations and will be able to manage their accounts as well as see the donations they have made to their choice of the non-profit organization.</a:t>
            </a:r>
            <a:endParaRPr sz="1600">
              <a:latin typeface="Times New Roman"/>
              <a:ea typeface="Times New Roman"/>
              <a:cs typeface="Times New Roman"/>
              <a:sym typeface="Times New Roman"/>
            </a:endParaRPr>
          </a:p>
          <a:p>
            <a:pPr indent="457200" lvl="0" marL="0" rtl="0" algn="l">
              <a:spcBef>
                <a:spcPts val="1600"/>
              </a:spcBef>
              <a:spcAft>
                <a:spcPts val="0"/>
              </a:spcAft>
              <a:buClr>
                <a:schemeClr val="dk2"/>
              </a:buClr>
              <a:buSzPts val="1100"/>
              <a:buFont typeface="Arial"/>
              <a:buNone/>
            </a:pPr>
            <a:r>
              <a:rPr lang="en-GB" sz="1600">
                <a:latin typeface="Times New Roman"/>
                <a:ea typeface="Times New Roman"/>
                <a:cs typeface="Times New Roman"/>
                <a:sym typeface="Times New Roman"/>
              </a:rPr>
              <a:t>The donors or users will add their credit cards, organisation name which they want to donate to and the amount to be donated so that they can make the transaction to the organization.</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Business Value</a:t>
            </a:r>
            <a:endParaRPr/>
          </a:p>
        </p:txBody>
      </p:sp>
      <p:sp>
        <p:nvSpPr>
          <p:cNvPr id="94" name="Google Shape;94;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2"/>
              </a:buClr>
              <a:buSzPts val="1100"/>
              <a:buFont typeface="Arial"/>
              <a:buNone/>
            </a:pPr>
            <a:r>
              <a:rPr lang="en-GB">
                <a:latin typeface="Times New Roman"/>
                <a:ea typeface="Times New Roman"/>
                <a:cs typeface="Times New Roman"/>
                <a:sym typeface="Times New Roman"/>
              </a:rPr>
              <a:t>It will be beneficial for the donor and the organizations that it will save them as it will serve as the only website for different organizations to accept donations from the donors. It will save time for the donors as they don't have to spend looking for the website and it will be cost efficient</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Feasibility Studies</a:t>
            </a:r>
            <a:endParaRPr/>
          </a:p>
        </p:txBody>
      </p:sp>
      <p:sp>
        <p:nvSpPr>
          <p:cNvPr id="100" name="Google Shape;100;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latin typeface="Times New Roman"/>
                <a:ea typeface="Times New Roman"/>
                <a:cs typeface="Times New Roman"/>
                <a:sym typeface="Times New Roman"/>
              </a:rPr>
              <a:t>The application will be web-based for the users. We are planning to have a public survey which will help us include more functionality to this application and make is better and easy to use.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Software Development Methodologies and Hardware</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150000"/>
              </a:lnSpc>
              <a:spcBef>
                <a:spcPts val="2400"/>
              </a:spcBef>
              <a:spcAft>
                <a:spcPts val="0"/>
              </a:spcAft>
              <a:buClr>
                <a:schemeClr val="dk2"/>
              </a:buClr>
              <a:buSzPts val="1100"/>
              <a:buFont typeface="Arial"/>
              <a:buNone/>
            </a:pPr>
            <a:r>
              <a:rPr b="1" lang="en-GB" sz="1400">
                <a:latin typeface="Times New Roman"/>
                <a:ea typeface="Times New Roman"/>
                <a:cs typeface="Times New Roman"/>
                <a:sym typeface="Times New Roman"/>
              </a:rPr>
              <a:t>10.1 Software Requirements</a:t>
            </a:r>
            <a:endParaRPr b="1" sz="1400">
              <a:latin typeface="Arial"/>
              <a:ea typeface="Arial"/>
              <a:cs typeface="Arial"/>
              <a:sym typeface="Arial"/>
            </a:endParaRPr>
          </a:p>
          <a:p>
            <a:pPr indent="-317500" lvl="0" marL="914400" rtl="0" algn="l">
              <a:lnSpc>
                <a:spcPct val="150000"/>
              </a:lnSpc>
              <a:spcBef>
                <a:spcPts val="1200"/>
              </a:spcBef>
              <a:spcAft>
                <a:spcPts val="0"/>
              </a:spcAft>
              <a:buSzPts val="1400"/>
              <a:buFont typeface="Times New Roman"/>
              <a:buChar char="●"/>
            </a:pPr>
            <a:r>
              <a:rPr lang="en-GB" sz="1400">
                <a:latin typeface="Times New Roman"/>
                <a:ea typeface="Times New Roman"/>
                <a:cs typeface="Times New Roman"/>
                <a:sym typeface="Times New Roman"/>
              </a:rPr>
              <a:t>Operating System: Windows 7, 8 10 or Mac</a:t>
            </a:r>
            <a:endParaRPr sz="1400">
              <a:latin typeface="Times New Roman"/>
              <a:ea typeface="Times New Roman"/>
              <a:cs typeface="Times New Roman"/>
              <a:sym typeface="Times New Roman"/>
            </a:endParaRPr>
          </a:p>
          <a:p>
            <a:pPr indent="-317500" lvl="0" marL="914400" rtl="0" algn="l">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Frond End:	       HTML, PHP, CSS</a:t>
            </a:r>
            <a:endParaRPr sz="1400">
              <a:latin typeface="Times New Roman"/>
              <a:ea typeface="Times New Roman"/>
              <a:cs typeface="Times New Roman"/>
              <a:sym typeface="Times New Roman"/>
            </a:endParaRPr>
          </a:p>
          <a:p>
            <a:pPr indent="-317500" lvl="0" marL="914400" rtl="0" algn="l">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Back End:              PHP, Database</a:t>
            </a:r>
            <a:endParaRPr sz="1400">
              <a:latin typeface="Times New Roman"/>
              <a:ea typeface="Times New Roman"/>
              <a:cs typeface="Times New Roman"/>
              <a:sym typeface="Times New Roman"/>
            </a:endParaRPr>
          </a:p>
          <a:p>
            <a:pPr indent="457200" lvl="0" marL="0" rtl="0" algn="l">
              <a:lnSpc>
                <a:spcPct val="150000"/>
              </a:lnSpc>
              <a:spcBef>
                <a:spcPts val="2400"/>
              </a:spcBef>
              <a:spcAft>
                <a:spcPts val="0"/>
              </a:spcAft>
              <a:buClr>
                <a:schemeClr val="dk2"/>
              </a:buClr>
              <a:buSzPts val="1100"/>
              <a:buFont typeface="Arial"/>
              <a:buNone/>
            </a:pPr>
            <a:r>
              <a:rPr b="1" lang="en-GB" sz="1400">
                <a:latin typeface="Times New Roman"/>
                <a:ea typeface="Times New Roman"/>
                <a:cs typeface="Times New Roman"/>
                <a:sym typeface="Times New Roman"/>
              </a:rPr>
              <a:t>10.2 Hardware Requirements</a:t>
            </a:r>
            <a:endParaRPr b="1" sz="1400">
              <a:latin typeface="Arial"/>
              <a:ea typeface="Arial"/>
              <a:cs typeface="Arial"/>
              <a:sym typeface="Arial"/>
            </a:endParaRPr>
          </a:p>
          <a:p>
            <a:pPr indent="0" lvl="0" marL="0" rtl="0" algn="l">
              <a:lnSpc>
                <a:spcPct val="150000"/>
              </a:lnSpc>
              <a:spcBef>
                <a:spcPts val="1200"/>
              </a:spcBef>
              <a:spcAft>
                <a:spcPts val="0"/>
              </a:spcAft>
              <a:buClr>
                <a:schemeClr val="dk2"/>
              </a:buClr>
              <a:buSzPts val="1100"/>
              <a:buFont typeface="Arial"/>
              <a:buNone/>
            </a:pPr>
            <a:r>
              <a:rPr lang="en-GB" sz="1400">
                <a:latin typeface="Times New Roman"/>
                <a:ea typeface="Times New Roman"/>
                <a:cs typeface="Times New Roman"/>
                <a:sym typeface="Times New Roman"/>
              </a:rPr>
              <a:t>		Laptops, PCs and Phones</a:t>
            </a:r>
            <a:endParaRPr sz="1400">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