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목차</a:t>
            </a:r>
          </a:p>
        </p:txBody>
      </p:sp>
      <p:sp>
        <p:nvSpPr>
          <p:cNvPr id="3" name="Subtitle 2"/>
          <p:cNvSpPr>
            <a:spLocks noGrp="1"/>
          </p:cNvSpPr>
          <p:nvPr>
            <p:ph type="subTitle" idx="1"/>
          </p:nvPr>
        </p:nvSpPr>
        <p:spPr/>
        <p:txBody>
          <a:bodyPr/>
          <a:lstStyle/>
          <a:p/>
          <a:p>
            <a:r>
              <a:t>1. 사업개요 - 추진배경</a:t>
            </a:r>
          </a:p>
          <a:p>
            <a:r>
              <a:t>2. 사업개요 - 추진목표</a:t>
            </a:r>
          </a:p>
          <a:p>
            <a:r>
              <a:t>3. 제안요청사항 - 요구사항 총괄</a:t>
            </a:r>
          </a:p>
          <a:p>
            <a:r>
              <a:t>4. 제안요청사항 - 요구사항 목록</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F002     | 공통 기능 구현                          | - 로그인/로그아웃 등 기본적인 사용자 인터페이스 제공&lt;br&gt;- 다양한 사용자 권한 설정                      | 모든 사용자의 원활한 접근 및 사용 보장      |</a:t>
            </a:r>
          </a:p>
          <a:p>
            <a:r>
              <a:rPr sz="1200">
                <a:latin typeface="맑은 고딕"/>
              </a:rPr>
              <a:t>| F003     | 의료 정보 연동 모듈                     | - 실시간 의료 데이터 수집 및 통합 시스템 구축&lt;br&gt;- 맞춤형 보험 상품 추천 기능                           | 정확하고 실시간적인 보험 서비스 제공       |</a:t>
            </a:r>
          </a:p>
          <a:p>
            <a:r>
              <a:rPr sz="1200">
                <a:latin typeface="맑은 고딕"/>
              </a:rPr>
              <a:t>| F004     | 모바일 앱 지원                          | - 사용자 친화적인 모바일 애플리케이션 개발&lt;br&gt;- 원격 진료 및 상담 기능 포함                            | 사용자 접근성 향상, 편의성 증대            |</a:t>
            </a:r>
          </a:p>
          <a:p>
            <a:r>
              <a:rPr sz="1200">
                <a:latin typeface="맑은 고딕"/>
              </a:rPr>
              <a:t>| F005     | 보고 및 분석 기능                       | - 상세한 데이터 분석 대시보드 제공&lt;br&gt;- 보고서 자동 생성 및 공유 시스템                                  | 의사결정 지원 강화 및 투명한 운영 환경      |</a:t>
            </a:r>
          </a:p>
          <a:p/>
          <a:p>
            <a:r>
              <a:rPr sz="1200">
                <a:latin typeface="맑은 고딕"/>
              </a:rPr>
              <a:t>### **2. 시스템 장비 구성 요구사항 (System Equipment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**Code** | **요구사항명**                          | **세부 사항**                           | **예상 결과**                              |</a:t>
            </a:r>
          </a:p>
          <a:p>
            <a:r>
              <a:rPr sz="1200">
                <a:latin typeface="맑은 고딕"/>
              </a:rPr>
              <a:t>|----------|-----------------------------------------|----------------------------------------|-------------------------------------------|</a:t>
            </a:r>
          </a:p>
          <a:p>
            <a:r>
              <a:rPr sz="1200">
                <a:latin typeface="맑은 고딕"/>
              </a:rPr>
              <a:t>| E001     | 하드웨어 인프라                       | - 서버, 데이터베이스 서버, 네트워크 장비 등 고성능 시스템 구축&lt;br&gt;- 클라우드 기반 인프라 도입 가능   | 안정적이고 확장성 있는 시스템 환경 제공      |</a:t>
            </a:r>
          </a:p>
          <a:p>
            <a:r>
              <a:rPr sz="1200">
                <a:latin typeface="맑은 고딕"/>
              </a:rPr>
              <a:t>| E002     | 소프트웨어 구성                         | - 최신 보안 업데이트 및 패치 지원 소프트웨어&lt;br&gt;- 통합 관리 플랫폼 연동                                | 지속적인 시스템 안정성 및 보안 강화          |</a:t>
            </a:r>
          </a:p>
          <a:p>
            <a:r>
              <a:rPr sz="1200">
                <a:latin typeface="맑은 고딕"/>
              </a:rPr>
              <a:t>| E003     | 네트워크 인프라                        | - 고속 인터넷 연결 보장&lt;br&gt;- 분산 서버 구축을 통한 고가용성 확보                             | 데이터 손실 최소화 및 빠른 서비스 응답 시간   |</a:t>
            </a:r>
          </a:p>
          <a:p/>
          <a:p>
            <a:r>
              <a:rPr sz="1200">
                <a:latin typeface="맑은 고딕"/>
              </a:rPr>
              <a:t>### **3. 성능 요구사항 (Performance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**Code** | **요구사항명**                          | **세부 사항**                                     | **기대 결과**                              |</a:t>
            </a:r>
          </a:p>
          <a:p>
            <a:r>
              <a:rPr sz="1200">
                <a:latin typeface="맑은 고딕"/>
              </a:rPr>
              <a:t>|----------|-----------------------------------------|--------------------------------------------------|-------------------------------------------|</a:t>
            </a:r>
          </a:p>
          <a:p>
            <a:r>
              <a:rPr sz="1200">
                <a:latin typeface="맑은 고딕"/>
              </a:rPr>
              <a:t>| P001     | 처리 속도 및 응답 시간                  | - 시스템 응답 시간 최소화 (예: 2초 이내)&lt;br&gt;- 병렬 처리 능력 강화                             | 사용자 경험 향상, 빠른 서비스 제공          |</a:t>
            </a:r>
          </a:p>
          <a:p>
            <a:r>
              <a:rPr sz="1200">
                <a:latin typeface="맑은 고딕"/>
              </a:rPr>
              <a:t>| P002     | 데이터 처리량                           | - 하루 최대 처리 가능한 트랜잭션 수 제한 없음&lt;br&gt;- 확장성 보장                                | 대규모 트래픽에도 안정적인 서비스 운영       |</a:t>
            </a:r>
          </a:p>
          <a:p>
            <a:r>
              <a:rPr sz="1200">
                <a:latin typeface="맑은 고딕"/>
              </a:rPr>
              <a:t>| P003     | 가용성 및 복구 시간                     | - 최소 99.9%의 시스템 가동률 목표 설정&lt;br&gt;- 빠른 장애 대응 및 자동화된 복구 프로세스 구축      | 안정적인 서비스 연속성 보장                 |</a:t>
            </a:r>
          </a:p>
          <a:p/>
          <a:p>
            <a:r>
              <a:rPr sz="1200">
                <a:latin typeface="맑은 고딕"/>
              </a:rPr>
              <a:t>### **4. 인터페이스 요구사항 (Interface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**Code** | **요구사항명**                          | **세부 사항**                                   | **기대 결과**                              |</a:t>
            </a:r>
          </a:p>
          <a:p>
            <a:r>
              <a:rPr sz="1200">
                <a:latin typeface="맑은 고딕"/>
              </a:rPr>
              <a:t>|----------|-----------------------------------------|-------------------------------------------------|-------------------------------------------|</a:t>
            </a:r>
          </a:p>
          <a:p>
            <a:r>
              <a:rPr sz="1200">
                <a:latin typeface="맑은 고딕"/>
              </a:rPr>
              <a:t>| I001     | 사용자 인터페이스                         | - 직관적인 UI/UX 설계&lt;br&gt;- 다양한 디바이스 호환성 (모바일, 데스크톱)                             | 사용자 친화적이고 접근성 높은 시스템 제공   |</a:t>
            </a:r>
          </a:p>
          <a:p>
            <a:r>
              <a:rPr sz="1200">
                <a:latin typeface="맑은 고딕"/>
              </a:rPr>
              <a:t>| I002     | 통합 플랫폼 및 API                      | - 기존 의료 시스템 및 보험 플랫폼과의 원활한 연동&lt;br&gt;- 표준화된 API 제공                            | 상호 운용성 향상 및 데이터 교환 효율 증대    |</a:t>
            </a:r>
          </a:p>
          <a:p/>
          <a:p>
            <a:r>
              <a:rPr sz="1200">
                <a:latin typeface="맑은 고딕"/>
              </a:rPr>
              <a:t>### **5. 데이터 요구사항 (Data Requirements)**</a:t>
            </a:r>
          </a:p>
          <a:p>
            <a:r>
              <a:rPr sz="1200">
                <a:latin typeface="맑은 고딕"/>
              </a:rPr>
              <a:t>| **Code** | **요구사항명**                          | **세부 사항**                                  | **기대 결과**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a:t>
            </a:r>
          </a:p>
          <a:p>
            <a:r>
              <a:rPr sz="1200">
                <a:latin typeface="맑은 고딕"/>
              </a:rPr>
              <a:t>| D001     | 초기 데이터 구축                         | - 건강보험 관련 법규 및 표준 데이터 수집&lt;br&gt;- 사용자 데이터베이스 초기화                     | 정확한 기반 데이터 확보 및 운영 시작         |</a:t>
            </a:r>
          </a:p>
          <a:p>
            <a:r>
              <a:rPr sz="1200">
                <a:latin typeface="맑은 고딕"/>
              </a:rPr>
              <a:t>| D002     | 데이터 이관 및 변환                      | - 기존 시스템에서의 데이터 마이그레이션 지원&lt;br&gt;- 데이터 암호화 및 보안 프로토콜 구축           | 원활한 시스템 전환 및 데이터 보호 강화       |</a:t>
            </a:r>
          </a:p>
          <a:p/>
          <a:p>
            <a:r>
              <a:rPr sz="1200">
                <a:latin typeface="맑은 고딕"/>
              </a:rPr>
              <a:t>### **6. 테스트 요구사항 (Testing Requirements)**</a:t>
            </a:r>
          </a:p>
          <a:p>
            <a:r>
              <a:rPr sz="1200">
                <a:latin typeface="맑은 고딕"/>
              </a:rPr>
              <a:t>| **Code** | **요구사항명**                          | **세부 사항**                                   | **기대 결과**                              |</a:t>
            </a:r>
          </a:p>
          <a:p>
            <a:r>
              <a:rPr sz="1200">
                <a:latin typeface="맑은 고딕"/>
              </a:rPr>
              <a: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T001     | 성능 테스트 (BMT)                        | - 시스템 부하 테스트 및 스트레스 테스트 수행&lt;br&gt;- 정기적인 보안 테스트 실시                      | 안정성 검증 및 최적화된 성능 확보           |</a:t>
            </a:r>
          </a:p>
          <a:p>
            <a:r>
              <a:rPr sz="1200">
                <a:latin typeface="맑은 고딕"/>
              </a:rPr>
              <a:t>| T002     | 통합 테스트                             | - 각 모듈 간의 상호 작용 테스트                | 시스템 내 모든 구성 요소 간의 원활한 연동 보장 |</a:t>
            </a:r>
          </a:p>
          <a:p/>
          <a:p>
            <a:r>
              <a:rPr sz="1200">
                <a:latin typeface="맑은 고딕"/>
              </a:rPr>
              <a:t>### **7. 품질 요구사항 (Quality Requirements)**</a:t>
            </a:r>
          </a:p>
          <a:p>
            <a:r>
              <a:rPr sz="1200">
                <a:latin typeface="맑은 고딕"/>
              </a:rPr>
              <a:t>| **Code** | **요구사항명**                          | **세부 사항**                                   | **기대 결과**                              |</a:t>
            </a:r>
          </a:p>
          <a:p>
            <a:r>
              <a:rPr sz="1200">
                <a:latin typeface="맑은 고딕"/>
              </a:rPr>
              <a:t>|----------|-----------------------------------------|-------------------------------------------------|-------------------------------------------|</a:t>
            </a:r>
          </a:p>
          <a:p>
            <a:r>
              <a:rPr sz="1200">
                <a:latin typeface="맑은 고딕"/>
              </a:rPr>
              <a:t>| Q001     | 코드 품질                            | - 엄격한 코드 리뷰 및 테스트 프로세스 적용&lt;br&gt;- 자동화된 버그 추적 시스템 구축                     | 높은 소프트웨어 품질 보장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Q002     | 문서화 품질                          | - 모든 기능 및 절차에 대한 상세 문서 작성&lt;br&gt;- 사용자 가이드 제공                                | 명확한 유지보수 및 향후 확장 지원           |</a:t>
            </a:r>
          </a:p>
          <a:p/>
          <a:p>
            <a:r>
              <a:rPr sz="1200">
                <a:latin typeface="맑은 고딕"/>
              </a:rPr>
              <a:t>### **8. 보안 요구사항 (Security Requirements)**</a:t>
            </a:r>
          </a:p>
          <a:p>
            <a:r>
              <a:rPr sz="1200">
                <a:latin typeface="맑은 고딕"/>
              </a:rPr>
              <a:t>| **Code** | **요구사항명**                          | **세부 사항**                                  | **기대 결과**                              |</a:t>
            </a:r>
          </a:p>
          <a:p>
            <a:r>
              <a:rPr sz="1200">
                <a:latin typeface="맑은 고딕"/>
              </a:rPr>
              <a:t>|----------|-----------------------------------------|----------------------------------------------|-------------------------------------------|</a:t>
            </a:r>
          </a:p>
          <a:p>
            <a:r>
              <a:rPr sz="1200">
                <a:latin typeface="맑은 고딕"/>
              </a:rPr>
              <a:t>| S001     | 데이터 암호화                            | - 모든 민감한 데이터 암호화&lt;br&gt;- 접근 제어 정책 구현                                          | 개인 정보 보호 강화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S002     | 인증 및 권한 관리                       | - 다중 인증 방식 도입&lt;br&gt;- 역할 기반 접근 제어 설정                                           | 보안 위협에 대한 효과적인 방어 체계 구축      |</a:t>
            </a:r>
          </a:p>
          <a:p/>
          <a:p>
            <a:r>
              <a:rPr sz="1200">
                <a:latin typeface="맑은 고딕"/>
              </a:rPr>
              <a:t>### **9. 프로젝트 관리 요구사항 (Project Management Requirements)**</a:t>
            </a:r>
          </a:p>
          <a:p>
            <a:r>
              <a:rPr sz="1200">
                <a:latin typeface="맑은 고딕"/>
              </a:rPr>
              <a:t>| **Code** | **요구사항명**                          | **세부 사항**                                   | **기대 결과**                              |</a:t>
            </a:r>
          </a:p>
          <a:p>
            <a:r>
              <a:rPr sz="1200">
                <a:latin typeface="맑은 고딕"/>
              </a:rPr>
              <a:t>|----------|-----------------------------------------|-------------------------------------------------|-------------------------------------------|</a:t>
            </a:r>
          </a:p>
          <a:p>
            <a:r>
              <a:rPr sz="1200">
                <a:latin typeface="맑은 고딕"/>
              </a:rPr>
              <a:t>| PM001    | 일정 관리                             | - Gantt 차트 기반 프로젝트 스케줄링&lt;br&gt;- 정기적인 마일스톤 검토 및 조정                           | 명확한 진행 추적 및 목표 달성 보장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PM002    | 리소스 할당                          | - 핵심 인력 및 외부 전문가의 역할 분배 계획&lt;br&gt;- 리소스 활용 최적화                                | 효율적인 리소스 관리 및 작업 효율성 향상     |</a:t>
            </a:r>
          </a:p>
          <a:p/>
          <a:p>
            <a:r>
              <a:rPr sz="1200">
                <a:latin typeface="맑은 고딕"/>
              </a:rPr>
              <a:t>### **10. 프로젝트 지원 요구사항 (Project Support Requirements)**</a:t>
            </a:r>
          </a:p>
          <a:p>
            <a:r>
              <a:rPr sz="1200">
                <a:latin typeface="맑은 고딕"/>
              </a:rPr>
              <a:t>| **Code** | **요구사항명**                          | **세부 사항**                                   | **기대 결과**                              |</a:t>
            </a:r>
          </a:p>
          <a:p>
            <a:r>
              <a:rPr sz="1200">
                <a:latin typeface="맑은 고딕"/>
              </a:rPr>
              <a:t>|----------|-----------------------------------------|-------------------------------------------------|-------------------------------------------|</a:t>
            </a:r>
          </a:p>
          <a:p>
            <a:r>
              <a:rPr sz="1200">
                <a:latin typeface="맑은 고딕"/>
              </a:rPr>
              <a:t>| PS001    | 시스템 안정화 및 운영                   | - 지속적인 모니터링 및 유지보수 프로그램 구축&lt;br&gt;- 정기적인 업데이트 및 버그 수정                    | 안정적이고 지속 가능한 서비스 제공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PS002    | 교육 훈련                                | - 프로젝트 초기 단계부터의 사용자 교육 계획&lt;br&gt;- 기술 지원 팀 배치                                  | 효과적인 시스템 활용 및 문제 해결 능력 향상  |</a:t>
            </a:r>
          </a:p>
          <a:p>
            <a:r>
              <a:rPr sz="1200">
                <a:latin typeface="맑은 고딕"/>
              </a:rPr>
              <a:t>| PS003    | 유지보수                                | - 장기적인 유지보수 계약 및 지원 체계 구축&lt;br&gt;- 정기적인 성능 평가 및 개선                            | 안정적이고 지속 가능한 운영 환경 제공        |</a:t>
            </a:r>
          </a:p>
          <a:p/>
          <a:p>
            <a:r>
              <a:rPr sz="1200">
                <a:latin typeface="맑은 고딕"/>
              </a:rPr>
              <a:t>### **11. 제약사항 요구사항 (Constraints Requirements)**</a:t>
            </a:r>
          </a:p>
          <a:p>
            <a:r>
              <a:rPr sz="1200">
                <a:latin typeface="맑은 고딕"/>
              </a:rPr>
              <a:t>| **Code** | **요구사항명**                          | **세부 사항**                                   | **기대 결과**                              |</a:t>
            </a:r>
          </a:p>
          <a:p>
            <a:r>
              <a:rPr sz="1200">
                <a:latin typeface="맑은 고딕"/>
              </a:rPr>
              <a: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사업개요 - 추진배경</a:t>
            </a:r>
          </a:p>
        </p:txBody>
      </p:sp>
      <p:sp>
        <p:nvSpPr>
          <p:cNvPr id="3" name="Content Placeholder 2"/>
          <p:cNvSpPr>
            <a:spLocks noGrp="1"/>
          </p:cNvSpPr>
          <p:nvPr>
            <p:ph idx="1"/>
          </p:nvPr>
        </p:nvSpPr>
        <p:spPr/>
        <p:txBody>
          <a:bodyPr/>
          <a:lstStyle/>
          <a:p>
            <a:r>
              <a:rPr sz="1200">
                <a:latin typeface="맑은 고딕"/>
              </a:rPr>
              <a:t>### 바레인 건강보험시스템 구축 사업 추진배경 요약</a:t>
            </a:r>
          </a:p>
          <a:p/>
          <a:p>
            <a:r>
              <a:rPr sz="1200">
                <a:latin typeface="맑은 고딕"/>
              </a:rPr>
              <a:t>#### 사회적 문제 해결 필요성</a:t>
            </a:r>
          </a:p>
          <a:p>
            <a:r>
              <a:rPr sz="1200">
                <a:latin typeface="맑은 고딕"/>
              </a:rPr>
              <a:t>바레인의 건강보험 시스템 구축 사업은 다음과 같은 주요 사회적 도전 과제를 해결하기 위한 목적으로 진행됩니다:</a:t>
            </a:r>
          </a:p>
          <a:p/>
          <a:p>
            <a:r>
              <a:rPr sz="1200">
                <a:latin typeface="맑은 고딕"/>
              </a:rPr>
              <a:t>| **항목**                  | **세부 내용**                                                                                           |</a:t>
            </a:r>
          </a:p>
          <a:p>
            <a:r>
              <a:rPr sz="1200">
                <a:latin typeface="맑은 고딕"/>
              </a:rPr>
              <a:t>|---------------------------|----------------------------------------------------------------------------------------------------|</a:t>
            </a:r>
          </a:p>
          <a:p>
            <a:r>
              <a:rPr sz="1200">
                <a:latin typeface="맑은 고딕"/>
              </a:rPr>
              <a:t>| **고령화 사회 진입**      | 바레인이 고령화 사회로 접어들면서 만성 질환의 증가와 관련된 의료비 부담이 급격히 상승하고 있습니다. 이는 의료 시스템에 대한 효율적인 관리와 예방 중심의 접근 방식을 요구합니다. |</a:t>
            </a:r>
          </a:p>
          <a:p>
            <a:r>
              <a:rPr sz="1200">
                <a:latin typeface="맑은 고딕"/>
              </a:rPr>
              <a:t>| **의료 서비스 향상 필요성** | 국민들의 건강 수준을 높이고 의료비 지출 효율성을 개선하기 위한 체계적인 건강 관리 시스템 구축이 절실합니다. 특히, 최신 디지털 기술을 통한 스마트 헬스케어 도입으로 개인별 맞춤형 의료 서비스 제공이 중요해집니다. |</a:t>
            </a:r>
          </a:p>
          <a:p/>
          <a:p>
            <a:r>
              <a:rPr sz="1200">
                <a:latin typeface="맑은 고딕"/>
              </a:rPr>
              <a:t>#### 국제 경쟁력 강화 필요성</a:t>
            </a:r>
          </a:p>
          <a:p>
            <a:r>
              <a:rPr sz="1200">
                <a:latin typeface="맑은 고딕"/>
              </a:rPr>
              <a:t>글로벌 경제 강국으로서 바레인의 위상 유지와 국제 경쟁력 확보를 위해 다음과 같은 요소들이 고려됩니다:</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 (계속)</a:t>
            </a:r>
          </a:p>
        </p:txBody>
      </p:sp>
      <p:sp>
        <p:nvSpPr>
          <p:cNvPr id="3" name="Content Placeholder 2"/>
          <p:cNvSpPr>
            <a:spLocks noGrp="1"/>
          </p:cNvSpPr>
          <p:nvPr>
            <p:ph idx="1"/>
          </p:nvPr>
        </p:nvSpPr>
        <p:spPr/>
        <p:txBody>
          <a:bodyPr/>
          <a:lstStyle/>
          <a:p>
            <a:r>
              <a:rPr sz="1200">
                <a:latin typeface="맑은 고딕"/>
              </a:rPr>
              <a:t>| CA001    | 기술 제약                           | - 특정 하드웨어 또는 소프트웨어 플랫폼 제한&lt;br&gt;- 인증 및 표준 준수 필요                             | 기술적 호환성 보장 및 법적 요구사항 충족      |</a:t>
            </a:r>
          </a:p>
          <a:p>
            <a:r>
              <a:rPr sz="1200">
                <a:latin typeface="맑은 고딕"/>
              </a:rPr>
              <a:t>| CA002    | 법적 제약                            | - 현지 법률 및 규정 준수&lt;br&gt;- 보험 관련 법규 준수                                                     | 합법적이고 윤리적인 운영 환경 구축            |</a:t>
            </a:r>
          </a:p>
          <a:p/>
          <a:p>
            <a:r>
              <a:rPr sz="1200">
                <a:latin typeface="맑은 고딕"/>
              </a:rPr>
              <a:t>---</a:t>
            </a:r>
          </a:p>
          <a:p/>
          <a:p>
            <a:r>
              <a:rPr sz="1200">
                <a:latin typeface="맑은 고딕"/>
              </a:rPr>
              <a:t>이러한 상세한 요구사항 목록을 바탕으로 제안서를 작성하고 입찰 준비를 체계적으로 진행할 수 있을 것입니다. 각 항목별로 구체적인 예시와 기대 결과를 명시하여 신뢰성과 설득력을 높일 수 있습니다.</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목록</a:t>
            </a:r>
          </a:p>
        </p:txBody>
      </p:sp>
      <p:sp>
        <p:nvSpPr>
          <p:cNvPr id="3" name="Content Placeholder 2"/>
          <p:cNvSpPr>
            <a:spLocks noGrp="1"/>
          </p:cNvSpPr>
          <p:nvPr>
            <p:ph idx="1"/>
          </p:nvPr>
        </p:nvSpPr>
        <p:spPr/>
        <p:txBody>
          <a:bodyPr/>
          <a:lstStyle/>
          <a:p>
            <a:r>
              <a:rPr sz="1200">
                <a:latin typeface="맑은 고딕"/>
              </a:rPr>
              <a:t>## 바레인 건강보험 시스템 구축 프로젝트 요구사항 목록 (Markdown Format)</a:t>
            </a:r>
          </a:p>
          <a:p/>
          <a:p>
            <a:r>
              <a:rPr sz="1200">
                <a:latin typeface="맑은 고딕"/>
              </a:rPr>
              <a:t>### 1. 기능 요구사항 (Function Requirements)</a:t>
            </a:r>
          </a:p>
          <a:p/>
          <a:p>
            <a:r>
              <a:rPr sz="1200">
                <a:latin typeface="맑은 고딕"/>
              </a:rPr>
              <a:t>| **요구사항 코드** | **요구사항명**                                                   | **세부 설명**                                                                                     | **수량** | **예상 영향**                                                       |</a:t>
            </a:r>
          </a:p>
          <a:p>
            <a:r>
              <a:rPr sz="1200">
                <a:latin typeface="맑은 고딕"/>
              </a:rPr>
              <a: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목록 (계속)</a:t>
            </a:r>
          </a:p>
        </p:txBody>
      </p:sp>
      <p:sp>
        <p:nvSpPr>
          <p:cNvPr id="3" name="Content Placeholder 2"/>
          <p:cNvSpPr>
            <a:spLocks noGrp="1"/>
          </p:cNvSpPr>
          <p:nvPr>
            <p:ph idx="1"/>
          </p:nvPr>
        </p:nvSpPr>
        <p:spPr/>
        <p:txBody>
          <a:bodyPr/>
          <a:lstStyle/>
          <a:p>
            <a:r>
              <a:rPr sz="1200">
                <a:latin typeface="맑은 고딕"/>
              </a:rPr>
              <a:t>| F001            | 업무 프로세스 설계                                               | 체계적인 업무 흐름 정의 및 구현: 등록, 청구 접수, 심사 처리, 승인, 지급 등의 단계별 프로세스 명시. | 5        | 시스템의 효율성 향상 및 사용자 편의성 증대                             |</a:t>
            </a:r>
          </a:p>
          <a:p>
            <a:r>
              <a:rPr sz="1200">
                <a:latin typeface="맑은 고딕"/>
              </a:rPr>
              <a:t>| F002            | 공통 기능 구현                                                   | 로그인/로그아웃, 회원 관리 시스템, 게시판 활용 등 모든 사용자에게 필수적인 기능 제공.                 |          | 안정적인 시스템 사용 및 정보 접근성 개선                              |</a:t>
            </a:r>
          </a:p>
          <a:p>
            <a:r>
              <a:rPr sz="1200">
                <a:latin typeface="맑은 고딕"/>
              </a:rPr>
              <a:t>| **F003**        | 회원 관리                                                         | 개인별 계정 생성, 정보 수정, 권한 설정 등을 통한 사용자 맞춤형 서비스 제공.                             |          | 사용자 참여 증진 및 데이터 보안 강화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목록 (계속)</a:t>
            </a:r>
          </a:p>
        </p:txBody>
      </p:sp>
      <p:sp>
        <p:nvSpPr>
          <p:cNvPr id="3" name="Content Placeholder 2"/>
          <p:cNvSpPr>
            <a:spLocks noGrp="1"/>
          </p:cNvSpPr>
          <p:nvPr>
            <p:ph idx="1"/>
          </p:nvPr>
        </p:nvSpPr>
        <p:spPr/>
        <p:txBody>
          <a:bodyPr/>
          <a:lstStyle/>
          <a:p>
            <a:r>
              <a:rPr sz="1200">
                <a:latin typeface="맑은 고딕"/>
              </a:rPr>
              <a:t>| **F004**        | 게시판 기능                                                      | 의사 소통 채널 구축: 환자 문의 응대, 의료 정보 공유 등을 위한 게시판 운영.                              |          | 정보 투명성 제고 및 고객 만족도 향상                                    |</a:t>
            </a:r>
          </a:p>
          <a:p>
            <a:r>
              <a:rPr sz="1200">
                <a:latin typeface="맑은 고딕"/>
              </a:rPr>
              <a:t>| **F005**        | 권한 관리                                                         | 사용자별 접근 권한 세분화 (예: 관리자, 의료진, 환자 등)로 데이터 보안 강화 및 역할 기반 접근 제어 구현. |          | 내부 통제 강화 및 책임 소재 명확화                                      |</a:t>
            </a:r>
          </a:p>
          <a:p>
            <a:r>
              <a:rPr sz="1200">
                <a:latin typeface="맑은 고딕"/>
              </a:rPr>
              <a:t>| **F006**        | 이메일 및 SMS 연동                                               | 자동 알림 시스템 구축: 청구 상태 변경 알림, 처방 정보 전송 등을 위한 이메일 및 SMS 연동 기능 제공.    |          | 실시간 의사소통 증진 및 업무 효율성 증대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목록 (계속)</a:t>
            </a:r>
          </a:p>
        </p:txBody>
      </p:sp>
      <p:sp>
        <p:nvSpPr>
          <p:cNvPr id="3" name="Content Placeholder 2"/>
          <p:cNvSpPr>
            <a:spLocks noGrp="1"/>
          </p:cNvSpPr>
          <p:nvPr>
            <p:ph idx="1"/>
          </p:nvPr>
        </p:nvSpPr>
        <p:spPr/>
        <p:txBody>
          <a:bodyPr/>
          <a:lstStyle/>
          <a:p>
            <a:r>
              <a:rPr sz="1200">
                <a:latin typeface="맑은 고딕"/>
              </a:rPr>
              <a:t>| **F007**        | SW 국제화 지원                                                  | 다국어 지원을 통한 글로벌 사용자 접근성 확보 (예: 영어, 아랍어).                                  |          | 국제적인 서비스 확장 및 다문화 환경 적응                            |</a:t>
            </a:r>
          </a:p>
          <a:p>
            <a:r>
              <a:rPr sz="1200">
                <a:latin typeface="맑은 고딕"/>
              </a:rPr>
              <a:t>| **DUR001-DUR024** | 의약품 관리 기능                                               | 의약품 수입 내역 보고, 공급 내역 추적, 사용 내역 기록 등 체계적인 의약품 관리 시스템 구축.             | 19        | 의약품 안전성 확보 및 효율적 재고 관리                                  |</a:t>
            </a:r>
          </a:p>
          <a:p>
            <a:r>
              <a:rPr sz="1200">
                <a:latin typeface="맑은 고딕"/>
              </a:rPr>
              <a:t>| DUR025         | 개인 투약 이력 조회                                              | 환자별 처방 및 투약 정보 상세 조회 기능 제공 (예: 과거 처방 기록 확인).                               |          | 환자 중심 서비스 강화 및 의료 책임 추적성 향상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목록 (계속)</a:t>
            </a:r>
          </a:p>
        </p:txBody>
      </p:sp>
      <p:sp>
        <p:nvSpPr>
          <p:cNvPr id="3" name="Content Placeholder 2"/>
          <p:cNvSpPr>
            <a:spLocks noGrp="1"/>
          </p:cNvSpPr>
          <p:nvPr>
            <p:ph idx="1"/>
          </p:nvPr>
        </p:nvSpPr>
        <p:spPr/>
        <p:txBody>
          <a:bodyPr/>
          <a:lstStyle/>
          <a:p>
            <a:r>
              <a:rPr sz="1200">
                <a:latin typeface="맑은 고딕"/>
              </a:rPr>
              <a:t>| DUR026-DUR031  | 약국 관리 및 정보 시스템 통합                                    | 약국 현황 조회, 의약품 재고 관리, 통계 분석 등을 통한 약국 운영 효율화 지원.                           | 7         | 정확한 약국 데이터 기반 의사 결정 및 서비스 품질 향상                   |</a:t>
            </a:r>
          </a:p>
          <a:p>
            <a:r>
              <a:rPr sz="1200">
                <a:latin typeface="맑은 고딕"/>
              </a:rPr>
              <a:t>| **NHIIS001**   | 청구 기준 개발                                                   | 환자 청구 절차 표준화 및 자동화를 위한 세부 기준 마련.                                                 |          | 청구 처리 속도 향상 및 오류 감소                                     |</a:t>
            </a:r>
          </a:p>
          <a:p>
            <a:r>
              <a:rPr sz="1200">
                <a:latin typeface="맑은 고딕"/>
              </a:rPr>
              <a:t>| NHIIS002-NHIIS004 | 포털 사용자 편의사항 및 전자 청구서 처리                         | 사용자 친화적인 인터페이스 제공, 전자 청구서 제출 및 확인 기능 구현으로 편리한 서비스 제공.             | 4         | 사용자 만족도 증대 및 디지털 전환 가속화                             |</a:t>
            </a:r>
          </a:p>
          <a:p/>
          <a:p>
            <a:r>
              <a:rPr sz="1200">
                <a:latin typeface="맑은 고딕"/>
              </a:rPr>
              <a:t>### 추가 정보:</a:t>
            </a:r>
          </a:p>
          <a:p>
            <a:r>
              <a:rPr sz="1200">
                <a:latin typeface="맑은 고딕"/>
              </a:rPr>
              <a:t>- **예상 영향** 열은 각 요구사항이 프로젝트의 성공에 미칠 잠재적 영향력을 간략하게 설명합니다. 이는 제안서 작성 시 중요한 의사결정 요소가 될 수 있습니다.</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목록 (계속)</a:t>
            </a:r>
          </a:p>
        </p:txBody>
      </p:sp>
      <p:sp>
        <p:nvSpPr>
          <p:cNvPr id="3" name="Content Placeholder 2"/>
          <p:cNvSpPr>
            <a:spLocks noGrp="1"/>
          </p:cNvSpPr>
          <p:nvPr>
            <p:ph idx="1"/>
          </p:nvPr>
        </p:nvSpPr>
        <p:spPr/>
        <p:txBody>
          <a:bodyPr/>
          <a:lstStyle/>
          <a:p>
            <a:r>
              <a:rPr sz="1200">
                <a:latin typeface="맑은 고딕"/>
              </a:rPr>
              <a:t>- **세부 사항**과 **수량** 항목은 구체적인 요구 내용과 그 중요성을 명확히 하기 위해 포함되었습니다.</a:t>
            </a:r>
          </a:p>
          <a:p/>
          <a:p>
            <a:r>
              <a:rPr sz="1200">
                <a:latin typeface="맑은 고딕"/>
              </a:rPr>
              <a:t>이 목록은 바레인 건강보험 시스템 구축 프로젝트의 핵심 기능들을 포괄적으로 다루고 있으며, 각 요구사항이 어떻게 구현될 것인지에 대한 구체적인 기대치를 제시하고자 합니다. 제안서 작성 시 이러한 항목들이 체계적으로 반영되도록 주의 깊게 관리하시길 권장드립니다.</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사업개요 - 추진배경 (계속)</a:t>
            </a:r>
          </a:p>
        </p:txBody>
      </p:sp>
      <p:sp>
        <p:nvSpPr>
          <p:cNvPr id="3" name="Content Placeholder 2"/>
          <p:cNvSpPr>
            <a:spLocks noGrp="1"/>
          </p:cNvSpPr>
          <p:nvPr>
            <p:ph idx="1"/>
          </p:nvPr>
        </p:nvSpPr>
        <p:spPr/>
        <p:txBody>
          <a:bodyPr/>
          <a:lstStyle/>
          <a:p>
            <a:r>
              <a:rPr sz="1200">
                <a:latin typeface="맑은 고딕"/>
              </a:rPr>
              <a:t>| **항목**                  | **세부 내용**                                                                                           |</a:t>
            </a:r>
          </a:p>
          <a:p>
            <a:r>
              <a:rPr sz="1200">
                <a:latin typeface="맑은 고딕"/>
              </a:rPr>
              <a:t>|---------------------------|----------------------------------------------------------------------------------------------------|</a:t>
            </a:r>
          </a:p>
          <a:p>
            <a:r>
              <a:rPr sz="1200">
                <a:latin typeface="맑은 고딕"/>
              </a:rPr>
              <a:t>| **국가 이미지 제고**      | 선진적인 보건의료 시스템을 도입함으로써 국제사회에서의 신뢰성을 높이고 국가 이미지를 개선합니다. 이는 외국 투자 유치 및 글로벌 협력 강화에 긍정적 영향을 미칩니다. |</a:t>
            </a:r>
          </a:p>
          <a:p>
            <a:r>
              <a:rPr sz="1200">
                <a:latin typeface="맑은 고딕"/>
              </a:rPr>
              <a:t>| **국제 표준 준수**       | 건강보험 제도 도입은 국제보건 표준에 부합하는 체계 구축으로, 이를 통해 바레인은 국제 무대에서 더욱 신뢰받는 경제 파트너로 자리매김할 수 있습니다. |</a:t>
            </a:r>
          </a:p>
          <a:p>
            <a:r>
              <a:rPr sz="1200">
                <a:latin typeface="맑은 고딕"/>
              </a:rPr>
              <a:t>| **글로벌 협력 증진**    | 현대화된 보건의료 시스템을 통해 글로벌 네트워크 내에서의 협력 강화를 이루어내며, 이는 국가 간 의료 교류 및 기술 공유를 촉진합니다. |</a:t>
            </a:r>
          </a:p>
          <a:p/>
          <a:p>
            <a:r>
              <a:rPr sz="1200">
                <a:latin typeface="맑은 고딕"/>
              </a:rPr>
              <a:t>### 요약 표 형식 답변</a:t>
            </a:r>
          </a:p>
          <a:p/>
          <a:p>
            <a:r>
              <a:rPr sz="1200">
                <a:latin typeface="맑은 고딕"/>
              </a:rPr>
              <a:t>| **요소**                     | **내용**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사업개요 - 추진배경 (계속)</a:t>
            </a:r>
          </a:p>
        </p:txBody>
      </p:sp>
      <p:sp>
        <p:nvSpPr>
          <p:cNvPr id="3" name="Content Placeholder 2"/>
          <p:cNvSpPr>
            <a:spLocks noGrp="1"/>
          </p:cNvSpPr>
          <p:nvPr>
            <p:ph idx="1"/>
          </p:nvPr>
        </p:nvSpPr>
        <p:spPr/>
        <p:txBody>
          <a:bodyPr/>
          <a:lstStyle/>
          <a:p>
            <a:r>
              <a:rPr sz="1200">
                <a:latin typeface="맑은 고딕"/>
              </a:rPr>
              <a:t>|-----------------------------|----------------------------------------------------------------------------------------------------|</a:t>
            </a:r>
          </a:p>
          <a:p>
            <a:r>
              <a:rPr sz="1200">
                <a:latin typeface="맑은 고딕"/>
              </a:rPr>
              <a:t>| **고령화 사회 진입**         | 만성 질환 증가와 의료비 부담 상승으로 인한 효율적 관리 필요성                                    |</a:t>
            </a:r>
          </a:p>
          <a:p>
            <a:r>
              <a:rPr sz="1200">
                <a:latin typeface="맑은 고딕"/>
              </a:rPr>
              <a:t>| **의료 서비스 향상 요구**   | 국민 건강 수준 개선 및 의료비 효율성 제고를 위한 스마트 헬스케어 도입                             |</a:t>
            </a:r>
          </a:p>
          <a:p>
            <a:r>
              <a:rPr sz="1200">
                <a:latin typeface="맑은 고딕"/>
              </a:rPr>
              <a:t>| **국제 경쟁력 강화 필요성** | 국가 이미지 제고 및 국제 표준 준수를 통한 글로벌 경제 강국 위상 유지                           |</a:t>
            </a:r>
          </a:p>
          <a:p>
            <a:r>
              <a:rPr sz="1200">
                <a:latin typeface="맑은 고딕"/>
              </a:rPr>
              <a:t>| **국제 협력 증진**         | 보건의료 시스템을 바탕으로 한 국제 협력 강화 및 기술 교류 촉진                                  |</a:t>
            </a:r>
          </a:p>
          <a:p/>
          <a:p>
            <a:r>
              <a:rPr sz="1200">
                <a:latin typeface="맑은 고딕"/>
              </a:rPr>
              <a:t>이러한 배경들은 바레인이 건강보험 제도를 통해 국민의 삶의 질 향상과 동시에 국가 경쟁력 강화라는 복합적인 목표를 추구하고 있음을 명확히 보여줍니다.</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사업개요 - 추진목표</a:t>
            </a:r>
          </a:p>
        </p:txBody>
      </p:sp>
      <p:sp>
        <p:nvSpPr>
          <p:cNvPr id="3" name="Content Placeholder 2"/>
          <p:cNvSpPr>
            <a:spLocks noGrp="1"/>
          </p:cNvSpPr>
          <p:nvPr>
            <p:ph idx="1"/>
          </p:nvPr>
        </p:nvSpPr>
        <p:spPr/>
        <p:txBody>
          <a:bodyPr/>
          <a:lstStyle/>
          <a:p>
            <a:r>
              <a:rPr sz="1200">
                <a:latin typeface="맑은 고딕"/>
              </a:rPr>
              <a:t>### 바레인 건강보험시스템 구축 사업 추진목표 요약</a:t>
            </a:r>
          </a:p>
          <a:p/>
          <a:p>
            <a:r>
              <a:rPr sz="1200">
                <a:latin typeface="맑은 고딕"/>
              </a:rPr>
              <a:t>#### **추진목표 상세 내용**</a:t>
            </a:r>
          </a:p>
          <a:p/>
          <a:p>
            <a:r>
              <a:rPr sz="1200">
                <a:latin typeface="맑은 고딕"/>
              </a:rPr>
              <a:t>| **추진 목표 항목**           | **세부 내용**                                                                                          | **핵심 요약**                                                                                   |</a:t>
            </a:r>
          </a:p>
          <a:p>
            <a:r>
              <a:rPr sz="1200">
                <a:latin typeface="맑은 고딕"/>
              </a:rPr>
              <a:t>|-------------------------------|--------------------------------------------------------------------------------------------------------|-------------------------------------------------------------------------------------------------|</a:t>
            </a:r>
          </a:p>
          <a:p>
            <a:r>
              <a:rPr sz="1200">
                <a:latin typeface="맑은 고딕"/>
              </a:rPr>
              <a:t>| **양질의 보건의료서비스 제공** | - **건강 증진 및 의료비 효율성 제고**: &lt;br&gt;   - 고령화 사회에 맞춘 만성질환 관리 강화 및 예방 중심 접근법 도입으로 국민 건강 수준 향상과 의료비 부담 감소. &lt;br&gt;   - 국제 경쟁력 강화를 위한 선진 의료 시스템 구축. | 목표는 국민의 삶의 질 향상과 의료비 효율성의 극대화를 통해 국가 보건의료 서비스의 전반적인 품질을 향상시키는 것입니다.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사업개요 - 추진목표 (계속)</a:t>
            </a:r>
          </a:p>
        </p:txBody>
      </p:sp>
      <p:sp>
        <p:nvSpPr>
          <p:cNvPr id="3" name="Content Placeholder 2"/>
          <p:cNvSpPr>
            <a:spLocks noGrp="1"/>
          </p:cNvSpPr>
          <p:nvPr>
            <p:ph idx="1"/>
          </p:nvPr>
        </p:nvSpPr>
        <p:spPr/>
        <p:txBody>
          <a:bodyPr/>
          <a:lstStyle/>
          <a:p>
            <a:r>
              <a:rPr sz="1200">
                <a:latin typeface="맑은 고딕"/>
              </a:rPr>
              <a:t>| **효율적인 보건의료제도 운영** | - **자원 최적화**: 불균형한 의료 자원 분배와 중복 투자 문제 해결을 위한 체계적 관리 시스템 구축.&lt;br&gt;   - 예방 중심 정책으로 장기적 의료비 절감 및 자원의 효율적 배분. &lt;br&gt;   - **공정한 접근성 보장**: 보편적 보험 제도 도입으로 사회 안전망 강화 및 저소득층 지원 확대. | 목표는 자원의 최적화를 통해 의료 서비스의 효율성을 극대화하고, 모든 계층이 공평하게 질 높은 의료 서비스에 접근할 수 있도록 하는 것입니다. |</a:t>
            </a:r>
          </a:p>
          <a:p>
            <a:r>
              <a:rPr sz="1200">
                <a:latin typeface="맑은 고딕"/>
              </a:rPr>
              <a:t>| **디지털 혁신 촉진**         | - **스마트 헬스케어 도입**: 최신 웹 기반 기술(SEHATI-ICT 시스템) 활용으로 데이터 기반 의사결정 지원 체계 강화.&lt;br&gt;   - 전체 시스템의 유연성과 접근성 향상을 위한 디지털 전환 주도. | 목표는 의료 서비스에 첨단 IT 기술을 통합하여 보다 효과적이고 접근하기 쉬운 의료 플랫폼 구축입니다. 이를 통해 의료 서비스 품질과 효율성이 크게 향상되며, 미래 지향적인 보건 정책 실행 기반 마련합니다. |</a:t>
            </a:r>
          </a:p>
          <a:p/>
          <a:p>
            <a:r>
              <a:rPr sz="1200">
                <a:latin typeface="맑은 고딕"/>
              </a:rPr>
              <a:t>### 질문: 바레인 사업의 추진목표 요약</a:t>
            </a:r>
          </a:p>
          <a:p/>
          <a:p>
            <a:r>
              <a:rPr sz="1200">
                <a:latin typeface="맑은 고딕"/>
              </a:rPr>
              <a:t>**답변 형식 예시:**</a:t>
            </a:r>
          </a:p>
          <a:p/>
          <a:p>
            <a:r>
              <a:rPr sz="1200">
                <a:latin typeface="맑은 고딕"/>
              </a:rPr>
              <a:t>| **항목**                  | **내용**                                                                                           | **핵심 요약**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사업개요 - 추진목표 (계속)</a:t>
            </a:r>
          </a:p>
        </p:txBody>
      </p:sp>
      <p:sp>
        <p:nvSpPr>
          <p:cNvPr id="3" name="Content Placeholder 2"/>
          <p:cNvSpPr>
            <a:spLocks noGrp="1"/>
          </p:cNvSpPr>
          <p:nvPr>
            <p:ph idx="1"/>
          </p:nvPr>
        </p:nvSpPr>
        <p:spPr/>
        <p:txBody>
          <a:bodyPr/>
          <a:lstStyle/>
          <a:p>
            <a:r>
              <a:rPr sz="1200">
                <a:latin typeface="맑은 고딕"/>
              </a:rPr>
              <a:t>|---------------------------|----------------------------------------------------------------------------------------------------|-------------------------------------------------------------------------------------------------|</a:t>
            </a:r>
          </a:p>
          <a:p>
            <a:r>
              <a:rPr sz="1200">
                <a:latin typeface="맑은 고딕"/>
              </a:rPr>
              <a:t>| **추진 목표 요약**       | 바레인 건강보험시스템 구축 사업은 다음과 같은 주요 목표를 중심으로 진행됩니다:&lt;br&gt;   - **국민 건강 증진 및 의료비 효율성 제고**: 고령화 사회에 맞춘 만성질환 관리 강화와 예방 중심 접근법 도입으로 국민 건강 수준 향상 및 의료비 부담 최소화.&lt;br&gt;   - **효율적인 의료 제도 운영**: 자원 최적화를 위한 체계적 시스템 구축과 모든 계층의 공정한 접근성 보장을 통해 보편적 보험 제도를 도입하고, 특히 저소득층 지원 강화.&lt;br&gt;   - **디지털 혁신 촉진**: 최신 IT 기술(SEHATI-ICT 시스템)을 활용하여 스마트 헬스케어 플랫폼 구축으로 데이터 기반 의사결정 지원 체계를 강화하고 시스템의 유연성과 접근성 향상. | 바레인은 국민 건강 증진, 효율적 의료 자원 관리 및 디지털 혁신을 통해 선진국 수준의 보건의료 시스템을 구축하려 합니다. 이를 통해 국제 경쟁력을 강화하고 사회 안전망을 확대하며, 국가 이미지 제고와 경제적 효율성을 동시에 추구합니다.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사업개요 - 추진목표 (계속)</a:t>
            </a:r>
          </a:p>
        </p:txBody>
      </p:sp>
      <p:sp>
        <p:nvSpPr>
          <p:cNvPr id="3" name="Content Placeholder 2"/>
          <p:cNvSpPr>
            <a:spLocks noGrp="1"/>
          </p:cNvSpPr>
          <p:nvPr>
            <p:ph idx="1"/>
          </p:nvPr>
        </p:nvSpPr>
        <p:spPr/>
        <p:txBody>
          <a:bodyPr/>
          <a:lstStyle/>
          <a:p>
            <a:r>
              <a:rPr sz="1200">
                <a:latin typeface="맑은 고딕"/>
              </a:rPr>
              <a:t>이 요약은 바레인 건강보험시스템 구축 사업에서 중점적으로 다루어지는 핵심 목표들을 명확하게 정리하고 있습니다. 이러한 목표들은 고령화 사회 대응, 국제 경쟁력 강화, 그리고 디지털 혁신을 통한 의료 서비스의 전반적인 향상과 효율성 증대를 중심으로 구성되어 있습니다.</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1800">
                <a:latin typeface="맑은 고딕"/>
              </a:rPr>
              <a:t>제안요청사항 - 요구사항 총괄</a:t>
            </a:r>
          </a:p>
        </p:txBody>
      </p:sp>
      <p:sp>
        <p:nvSpPr>
          <p:cNvPr id="3" name="Content Placeholder 2"/>
          <p:cNvSpPr>
            <a:spLocks noGrp="1"/>
          </p:cNvSpPr>
          <p:nvPr>
            <p:ph idx="1"/>
          </p:nvPr>
        </p:nvSpPr>
        <p:spPr/>
        <p:txBody>
          <a:bodyPr/>
          <a:lstStyle/>
          <a:p>
            <a:r>
              <a:rPr sz="1200">
                <a:latin typeface="맑은 고딕"/>
              </a:rPr>
              <a:t>### 요구사항 총괄표 (Markdown Format)</a:t>
            </a:r>
          </a:p>
          <a:p/>
          <a:p>
            <a:r>
              <a:rPr sz="1200">
                <a:latin typeface="맑은 고딕"/>
              </a:rPr>
              <a:t>다음은 바레인 건강보험 시스템 구축 프로젝트의 주요 요구사항을 상세하게 요약한 **요구사항 총괄표**입니다. 각 항목별로 구체적인 세부 사항과 기대되는 결과를 포함하여 작성하였습니다. 이 표는 제안서 작성 및 입찰 준비에 매우 유용할 것입니다.</a:t>
            </a:r>
          </a:p>
          <a:p/>
          <a:p>
            <a:r>
              <a:rPr sz="1200">
                <a:latin typeface="맑은 고딕"/>
              </a:rPr>
              <a:t>```markdown</a:t>
            </a:r>
          </a:p>
          <a:p>
            <a:r>
              <a:rPr sz="1200">
                <a:latin typeface="맑은 고딕"/>
              </a:rPr>
              <a:t>## 바레인 건강보험 시스템 구축 프로젝트 요구사항 총괄표</a:t>
            </a:r>
          </a:p>
          <a:p/>
          <a:p>
            <a:r>
              <a:rPr sz="1200">
                <a:latin typeface="맑은 고딕"/>
              </a:rPr>
              <a:t>### **1. 기능 요구사항 (Function Requirements)**</a:t>
            </a:r>
          </a:p>
          <a:p>
            <a:r>
              <a:rPr sz="1200">
                <a:latin typeface="맑은 고딕"/>
              </a:rPr>
              <a:t>| **Code** | **요구사항명**                          | **세부 설명**                                                                                          | **기대 결과**                             |</a:t>
            </a:r>
          </a:p>
          <a:p>
            <a:r>
              <a:rPr sz="1200">
                <a:latin typeface="맑은 고딕"/>
              </a:rPr>
              <a:t>|----------|-----------------------------------------|-------------------------------------------------------------------------------------------------------|-------------------------------------------|</a:t>
            </a:r>
          </a:p>
          <a:p>
            <a:r>
              <a:rPr sz="1200">
                <a:latin typeface="맑은 고딕"/>
              </a:rPr>
              <a:t>| F001     | 체계적인 업무 프로세스 설계              | - 사용자 중심의 업무 흐름 정의 및 구현&lt;br&gt;- 효율적인 데이터 처리 및 관리 시스템 구축                    | 시스템 운영 효율성 향상, 사용자 편의 증대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